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media1.gif" ContentType="video/unknown"/>
  <Override PartName="/ppt/media/media2.gif" ContentType="video/unknown"/>
  <Override PartName="/ppt/media/media3.gif" ContentType="video/unknown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</p:sldIdLst>
  <p:sldSz cx="13004800" cy="9753600"/>
  <p:notesSz cx="6858000" cy="9144000"/>
  <p:defaultTextStyle>
    <a:lvl1pPr defTabSz="254000">
      <a:defRPr sz="2400">
        <a:latin typeface="+mn-lt"/>
        <a:ea typeface="+mn-ea"/>
        <a:cs typeface="+mn-cs"/>
        <a:sym typeface="Helvetica Light"/>
      </a:defRPr>
    </a:lvl1pPr>
    <a:lvl2pPr indent="228600" defTabSz="254000">
      <a:defRPr sz="2400">
        <a:latin typeface="+mn-lt"/>
        <a:ea typeface="+mn-ea"/>
        <a:cs typeface="+mn-cs"/>
        <a:sym typeface="Helvetica Light"/>
      </a:defRPr>
    </a:lvl2pPr>
    <a:lvl3pPr indent="457200" defTabSz="254000">
      <a:defRPr sz="2400">
        <a:latin typeface="+mn-lt"/>
        <a:ea typeface="+mn-ea"/>
        <a:cs typeface="+mn-cs"/>
        <a:sym typeface="Helvetica Light"/>
      </a:defRPr>
    </a:lvl3pPr>
    <a:lvl4pPr indent="685800" defTabSz="254000">
      <a:defRPr sz="2400">
        <a:latin typeface="+mn-lt"/>
        <a:ea typeface="+mn-ea"/>
        <a:cs typeface="+mn-cs"/>
        <a:sym typeface="Helvetica Light"/>
      </a:defRPr>
    </a:lvl4pPr>
    <a:lvl5pPr indent="914400" defTabSz="254000">
      <a:defRPr sz="2400">
        <a:latin typeface="+mn-lt"/>
        <a:ea typeface="+mn-ea"/>
        <a:cs typeface="+mn-cs"/>
        <a:sym typeface="Helvetica Light"/>
      </a:defRPr>
    </a:lvl5pPr>
    <a:lvl6pPr indent="1143000" defTabSz="254000">
      <a:defRPr sz="2400">
        <a:latin typeface="+mn-lt"/>
        <a:ea typeface="+mn-ea"/>
        <a:cs typeface="+mn-cs"/>
        <a:sym typeface="Helvetica Light"/>
      </a:defRPr>
    </a:lvl6pPr>
    <a:lvl7pPr indent="1371600" defTabSz="254000">
      <a:defRPr sz="2400">
        <a:latin typeface="+mn-lt"/>
        <a:ea typeface="+mn-ea"/>
        <a:cs typeface="+mn-cs"/>
        <a:sym typeface="Helvetica Light"/>
      </a:defRPr>
    </a:lvl7pPr>
    <a:lvl8pPr indent="1600200" defTabSz="254000">
      <a:defRPr sz="2400">
        <a:latin typeface="+mn-lt"/>
        <a:ea typeface="+mn-ea"/>
        <a:cs typeface="+mn-cs"/>
        <a:sym typeface="Helvetica Light"/>
      </a:defRPr>
    </a:lvl8pPr>
    <a:lvl9pPr indent="1828800" defTabSz="254000">
      <a:defRPr sz="24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2" name="Shape 3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title"/>
          </p:nvPr>
        </p:nvSpPr>
        <p:spPr>
          <a:xfrm>
            <a:off x="787399" y="114299"/>
            <a:ext cx="11430001" cy="6350001"/>
          </a:xfrm>
          <a:prstGeom prst="rect">
            <a:avLst/>
          </a:prstGeom>
        </p:spPr>
        <p:txBody>
          <a:bodyPr/>
          <a:lstStyle>
            <a:lvl1pPr>
              <a:defRPr sz="9600"/>
            </a:lvl1pPr>
          </a:lstStyle>
          <a:p>
            <a:pPr lvl="0">
              <a:defRPr sz="1800"/>
            </a:pPr>
            <a:r>
              <a:rPr sz="9600"/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787399" y="6464300"/>
            <a:ext cx="11430001" cy="3175000"/>
          </a:xfrm>
          <a:prstGeom prst="rect">
            <a:avLst/>
          </a:prstGeom>
        </p:spPr>
        <p:txBody>
          <a:bodyPr/>
          <a:lstStyle>
            <a:lvl2pPr marL="381000" indent="-381000">
              <a:buSzPct val="75000"/>
              <a:buChar char="•"/>
            </a:lvl2pPr>
            <a:lvl3pPr marL="508000" indent="-254000">
              <a:buSzPct val="75000"/>
              <a:buChar char="•"/>
              <a:defRPr sz="3600"/>
            </a:lvl3pPr>
            <a:lvl4pPr marL="762000" indent="-254000">
              <a:buSzPct val="75000"/>
              <a:buChar char="•"/>
              <a:defRPr sz="2400"/>
            </a:lvl4pPr>
            <a:lvl5pPr marL="762000" indent="-254000">
              <a:buSzPct val="75000"/>
              <a:buChar char="-"/>
              <a:defRPr sz="2400"/>
            </a:lvl5pPr>
          </a:lstStyle>
          <a:p>
            <a:pPr lvl="0">
              <a:defRPr sz="1800"/>
            </a:pPr>
            <a:r>
              <a:rPr sz="4800"/>
              <a:t>Body Level One</a:t>
            </a:r>
            <a:endParaRPr sz="4800"/>
          </a:p>
          <a:p>
            <a:pPr lvl="1">
              <a:defRPr sz="1800"/>
            </a:pPr>
            <a:r>
              <a:rPr sz="4800"/>
              <a:t>Body Level Two</a:t>
            </a:r>
            <a:endParaRPr sz="48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2400"/>
              <a:t>Body Level Four</a:t>
            </a:r>
            <a:endParaRPr sz="2400"/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381000" indent="-381000">
              <a:buSzPct val="75000"/>
              <a:buChar char="•"/>
            </a:lvl2pPr>
            <a:lvl3pPr marL="508000" indent="-254000">
              <a:buSzPct val="75000"/>
              <a:buChar char="•"/>
              <a:defRPr sz="3600"/>
            </a:lvl3pPr>
            <a:lvl4pPr marL="762000" indent="-254000">
              <a:buSzPct val="75000"/>
              <a:buChar char="•"/>
              <a:defRPr sz="2400"/>
            </a:lvl4pPr>
            <a:lvl5pPr marL="762000" indent="-254000">
              <a:buSzPct val="75000"/>
              <a:buChar char="-"/>
              <a:defRPr sz="2400"/>
            </a:lvl5pPr>
          </a:lstStyle>
          <a:p>
            <a:pPr lvl="0">
              <a:defRPr sz="1800"/>
            </a:pPr>
            <a:r>
              <a:rPr sz="4800"/>
              <a:t>Body Level One</a:t>
            </a:r>
            <a:endParaRPr sz="4800"/>
          </a:p>
          <a:p>
            <a:pPr lvl="1">
              <a:defRPr sz="1800"/>
            </a:pPr>
            <a:r>
              <a:rPr sz="4800"/>
              <a:t>Body Level Two</a:t>
            </a:r>
            <a:endParaRPr sz="48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2400"/>
              <a:t>Body Level Four</a:t>
            </a:r>
            <a:endParaRPr sz="2400"/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11" name="Shape 1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635000"/>
          <a:lstStyle>
            <a:lvl2pPr marL="381000" indent="-381000">
              <a:buSzPct val="75000"/>
              <a:buChar char="•"/>
            </a:lvl2pPr>
            <a:lvl3pPr marL="508000" indent="-254000">
              <a:buSzPct val="75000"/>
              <a:buChar char="•"/>
              <a:defRPr sz="3600"/>
            </a:lvl3pPr>
            <a:lvl4pPr marL="762000" indent="-254000">
              <a:buSzPct val="75000"/>
              <a:buChar char="•"/>
              <a:defRPr sz="2400"/>
            </a:lvl4pPr>
            <a:lvl5pPr marL="762000" indent="-254000">
              <a:buSzPct val="75000"/>
              <a:buChar char="-"/>
              <a:defRPr sz="2400"/>
            </a:lvl5pPr>
          </a:lstStyle>
          <a:p>
            <a:pPr lvl="0">
              <a:defRPr sz="1800"/>
            </a:pPr>
            <a:r>
              <a:rPr sz="4800"/>
              <a:t>Body Level One</a:t>
            </a:r>
            <a:endParaRPr sz="4800"/>
          </a:p>
          <a:p>
            <a:pPr lvl="1">
              <a:defRPr sz="1800"/>
            </a:pPr>
            <a:r>
              <a:rPr sz="4800"/>
              <a:t>Body Level Two</a:t>
            </a:r>
            <a:endParaRPr sz="48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2400"/>
              <a:t>Body Level Four</a:t>
            </a:r>
            <a:endParaRPr sz="2400"/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Title Text</a:t>
            </a:r>
          </a:p>
        </p:txBody>
      </p:sp>
      <p:sp>
        <p:nvSpPr>
          <p:cNvPr id="18" name="Shape 1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title"/>
          </p:nvPr>
        </p:nvSpPr>
        <p:spPr>
          <a:xfrm>
            <a:off x="203200" y="203200"/>
            <a:ext cx="11430000" cy="1270000"/>
          </a:xfrm>
          <a:prstGeom prst="rect">
            <a:avLst/>
          </a:prstGeom>
        </p:spPr>
        <p:txBody>
          <a:bodyPr lIns="88900" tIns="88900" rIns="88900" bIns="88900"/>
          <a:lstStyle>
            <a:lvl1pPr algn="l" defTabSz="584200">
              <a:defRPr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lvl="0">
              <a:defRPr sz="1800"/>
            </a:pPr>
            <a:r>
              <a:rPr sz="7200"/>
              <a:t>Title Text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12399063" y="9144000"/>
            <a:ext cx="402438" cy="411482"/>
          </a:xfrm>
          <a:prstGeom prst="rect">
            <a:avLst/>
          </a:prstGeom>
        </p:spPr>
        <p:txBody>
          <a:bodyPr lIns="25400" tIns="25400" rIns="25400" bIns="25400" anchor="t"/>
          <a:lstStyle>
            <a:lvl1pPr defTabSz="584200">
              <a:defRPr sz="2400"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/>
            </a:pPr>
            <a:r>
              <a:rPr sz="7200"/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  <a:lvl2pPr marL="381000" indent="-3810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2pPr>
            <a:lvl3pPr marL="508000" indent="-254000">
              <a:buSzPct val="75000"/>
              <a:buChar char="•"/>
              <a:defRPr sz="3600">
                <a:latin typeface="Helvetica"/>
                <a:ea typeface="Helvetica"/>
                <a:cs typeface="Helvetica"/>
                <a:sym typeface="Helvetica"/>
              </a:defRPr>
            </a:lvl3pPr>
            <a:lvl4pPr marL="762000" indent="-254000">
              <a:buSzPct val="75000"/>
              <a:buChar char="•"/>
              <a:defRPr sz="2400">
                <a:latin typeface="Helvetica"/>
                <a:ea typeface="Helvetica"/>
                <a:cs typeface="Helvetica"/>
                <a:sym typeface="Helvetica"/>
              </a:defRPr>
            </a:lvl4pPr>
            <a:lvl5pPr marL="762000" indent="-254000">
              <a:buSzPct val="75000"/>
              <a:buChar char="-"/>
              <a:defRPr sz="24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 lvl="0">
              <a:defRPr sz="1800"/>
            </a:pPr>
            <a:r>
              <a:rPr sz="4800"/>
              <a:t>Body Level One</a:t>
            </a:r>
            <a:endParaRPr sz="4800"/>
          </a:p>
          <a:p>
            <a:pPr lvl="1">
              <a:defRPr sz="1800"/>
            </a:pPr>
            <a:r>
              <a:rPr sz="4800"/>
              <a:t>Body Level Two</a:t>
            </a:r>
            <a:endParaRPr sz="48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2400"/>
              <a:t>Body Level Four</a:t>
            </a:r>
            <a:endParaRPr sz="2400"/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xfrm>
            <a:off x="12496730" y="9347200"/>
            <a:ext cx="266974" cy="27940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87399" y="114299"/>
            <a:ext cx="11430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72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87399" y="2019299"/>
            <a:ext cx="11430001" cy="762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2pPr marL="381000" indent="-381000">
              <a:buSzPct val="75000"/>
              <a:buChar char="•"/>
            </a:lvl2pPr>
            <a:lvl3pPr marL="508000" indent="-254000">
              <a:buSzPct val="75000"/>
              <a:buChar char="•"/>
              <a:defRPr sz="3600"/>
            </a:lvl3pPr>
            <a:lvl4pPr marL="762000" indent="-254000">
              <a:buSzPct val="75000"/>
              <a:buChar char="•"/>
              <a:defRPr sz="2400"/>
            </a:lvl4pPr>
            <a:lvl5pPr marL="762000" indent="-254000">
              <a:buSzPct val="75000"/>
              <a:buChar char="-"/>
              <a:defRPr sz="2400"/>
            </a:lvl5pPr>
          </a:lstStyle>
          <a:p>
            <a:pPr lvl="0">
              <a:defRPr sz="1800"/>
            </a:pPr>
            <a:r>
              <a:rPr sz="4800"/>
              <a:t>Body Level One</a:t>
            </a:r>
            <a:endParaRPr sz="4800"/>
          </a:p>
          <a:p>
            <a:pPr lvl="1">
              <a:defRPr sz="1800"/>
            </a:pPr>
            <a:r>
              <a:rPr sz="4800"/>
              <a:t>Body Level Two</a:t>
            </a:r>
            <a:endParaRPr sz="48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2400"/>
              <a:t>Body Level Four</a:t>
            </a:r>
            <a:endParaRPr sz="2400"/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2496799" y="9347200"/>
            <a:ext cx="266905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1800"/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 spd="med" advClick="1"/>
  <p:txStyles>
    <p:titleStyle>
      <a:lvl1pPr algn="ctr" defTabSz="254000">
        <a:defRPr sz="7200">
          <a:latin typeface="+mn-lt"/>
          <a:ea typeface="+mn-ea"/>
          <a:cs typeface="+mn-cs"/>
          <a:sym typeface="Helvetica Light"/>
        </a:defRPr>
      </a:lvl1pPr>
      <a:lvl2pPr indent="228600" algn="ctr" defTabSz="254000">
        <a:defRPr sz="7200">
          <a:latin typeface="+mn-lt"/>
          <a:ea typeface="+mn-ea"/>
          <a:cs typeface="+mn-cs"/>
          <a:sym typeface="Helvetica Light"/>
        </a:defRPr>
      </a:lvl2pPr>
      <a:lvl3pPr indent="457200" algn="ctr" defTabSz="254000">
        <a:defRPr sz="7200">
          <a:latin typeface="+mn-lt"/>
          <a:ea typeface="+mn-ea"/>
          <a:cs typeface="+mn-cs"/>
          <a:sym typeface="Helvetica Light"/>
        </a:defRPr>
      </a:lvl3pPr>
      <a:lvl4pPr indent="685800" algn="ctr" defTabSz="254000">
        <a:defRPr sz="7200">
          <a:latin typeface="+mn-lt"/>
          <a:ea typeface="+mn-ea"/>
          <a:cs typeface="+mn-cs"/>
          <a:sym typeface="Helvetica Light"/>
        </a:defRPr>
      </a:lvl4pPr>
      <a:lvl5pPr indent="914400" algn="ctr" defTabSz="254000">
        <a:defRPr sz="7200">
          <a:latin typeface="+mn-lt"/>
          <a:ea typeface="+mn-ea"/>
          <a:cs typeface="+mn-cs"/>
          <a:sym typeface="Helvetica Light"/>
        </a:defRPr>
      </a:lvl5pPr>
      <a:lvl6pPr indent="1143000" algn="ctr" defTabSz="254000">
        <a:defRPr sz="7200">
          <a:latin typeface="+mn-lt"/>
          <a:ea typeface="+mn-ea"/>
          <a:cs typeface="+mn-cs"/>
          <a:sym typeface="Helvetica Light"/>
        </a:defRPr>
      </a:lvl6pPr>
      <a:lvl7pPr indent="1371600" algn="ctr" defTabSz="254000">
        <a:defRPr sz="7200">
          <a:latin typeface="+mn-lt"/>
          <a:ea typeface="+mn-ea"/>
          <a:cs typeface="+mn-cs"/>
          <a:sym typeface="Helvetica Light"/>
        </a:defRPr>
      </a:lvl7pPr>
      <a:lvl8pPr indent="1600200" algn="ctr" defTabSz="254000">
        <a:defRPr sz="7200">
          <a:latin typeface="+mn-lt"/>
          <a:ea typeface="+mn-ea"/>
          <a:cs typeface="+mn-cs"/>
          <a:sym typeface="Helvetica Light"/>
        </a:defRPr>
      </a:lvl8pPr>
      <a:lvl9pPr indent="1828800" algn="ctr" defTabSz="254000">
        <a:defRPr sz="7200">
          <a:latin typeface="+mn-lt"/>
          <a:ea typeface="+mn-ea"/>
          <a:cs typeface="+mn-cs"/>
          <a:sym typeface="Helvetica Light"/>
        </a:defRPr>
      </a:lvl9pPr>
    </p:titleStyle>
    <p:bodyStyle>
      <a:lvl1pPr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1pPr>
      <a:lvl2pPr indent="2286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2pPr>
      <a:lvl3pPr indent="4572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3pPr>
      <a:lvl4pPr indent="6858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4pPr>
      <a:lvl5pPr indent="9144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5pPr>
      <a:lvl6pPr indent="11430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6pPr>
      <a:lvl7pPr indent="13716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7pPr>
      <a:lvl8pPr indent="16002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8pPr>
      <a:lvl9pPr indent="1828800" defTabSz="254000">
        <a:spcBef>
          <a:spcPts val="3000"/>
        </a:spcBef>
        <a:defRPr sz="4800">
          <a:latin typeface="+mn-lt"/>
          <a:ea typeface="+mn-ea"/>
          <a:cs typeface="+mn-cs"/>
          <a:sym typeface="Helvetica Light"/>
        </a:defRPr>
      </a:lvl9pPr>
    </p:bodyStyle>
    <p:otherStyle>
      <a:lvl1pPr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r" defTabSz="2540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1.tif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Relationship Id="rId3" Type="http://schemas.openxmlformats.org/officeDocument/2006/relationships/image" Target="../media/image3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Relationship Id="rId3" Type="http://schemas.openxmlformats.org/officeDocument/2006/relationships/image" Target="../media/image4.jpeg"/><Relationship Id="rId4" Type="http://schemas.openxmlformats.org/officeDocument/2006/relationships/image" Target="../media/image5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tif"/><Relationship Id="rId3" Type="http://schemas.openxmlformats.org/officeDocument/2006/relationships/image" Target="../media/image4.tif"/><Relationship Id="rId4" Type="http://schemas.openxmlformats.org/officeDocument/2006/relationships/image" Target="../media/image5.tif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3" Type="http://schemas.openxmlformats.org/officeDocument/2006/relationships/image" Target="../media/image6.tif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3" Type="http://schemas.openxmlformats.org/officeDocument/2006/relationships/image" Target="../media/image13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Relationship Id="rId3" Type="http://schemas.openxmlformats.org/officeDocument/2006/relationships/image" Target="../media/image18.pn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3" Type="http://schemas.openxmlformats.org/officeDocument/2006/relationships/image" Target="../media/image2.jpe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10.jpe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video" Target="../media/media1.gif"/><Relationship Id="rId3" Type="http://schemas.microsoft.com/office/2007/relationships/media" Target="../media/media1.gif"/><Relationship Id="rId4" Type="http://schemas.openxmlformats.org/officeDocument/2006/relationships/image" Target="../media/image21.pn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video" Target="../media/media2.gif"/><Relationship Id="rId3" Type="http://schemas.microsoft.com/office/2007/relationships/media" Target="../media/media2.gif"/><Relationship Id="rId4" Type="http://schemas.openxmlformats.org/officeDocument/2006/relationships/image" Target="../media/image22.png"/><Relationship Id="rId5" Type="http://schemas.openxmlformats.org/officeDocument/2006/relationships/video" Target="../media/media3.gif"/><Relationship Id="rId6" Type="http://schemas.microsoft.com/office/2007/relationships/media" Target="../media/media3.gif"/><Relationship Id="rId7" Type="http://schemas.openxmlformats.org/officeDocument/2006/relationships/image" Target="../media/image23.pn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gif"/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7" Type="http://schemas.openxmlformats.org/officeDocument/2006/relationships/image" Target="../media/image23.jpe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eg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12.jpeg"/><Relationship Id="rId4" Type="http://schemas.openxmlformats.org/officeDocument/2006/relationships/image" Target="../media/image11.jpeg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12.jpe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5.png"/><Relationship Id="rId5" Type="http://schemas.openxmlformats.org/officeDocument/2006/relationships/image" Target="../media/image11.jpeg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11.jpeg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e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60.png"/><Relationship Id="rId6" Type="http://schemas.openxmlformats.org/officeDocument/2006/relationships/image" Target="../media/image11.jpeg"/><Relationship Id="rId7" Type="http://schemas.openxmlformats.org/officeDocument/2006/relationships/image" Target="../media/image29.png"/><Relationship Id="rId8" Type="http://schemas.openxmlformats.org/officeDocument/2006/relationships/image" Target="../media/image31.jpeg"/><Relationship Id="rId9" Type="http://schemas.openxmlformats.org/officeDocument/2006/relationships/image" Target="../media/image1.jpeg"/><Relationship Id="rId10" Type="http://schemas.openxmlformats.org/officeDocument/2006/relationships/image" Target="../media/image61.png"/><Relationship Id="rId11" Type="http://schemas.openxmlformats.org/officeDocument/2006/relationships/image" Target="../media/image32.jpeg"/><Relationship Id="rId12" Type="http://schemas.openxmlformats.org/officeDocument/2006/relationships/image" Target="../media/image3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9600"/>
          </a:p>
          <a:p>
            <a:pPr lvl="0">
              <a:defRPr sz="1800"/>
            </a:pPr>
            <a:r>
              <a:rPr sz="9600"/>
              <a:t>Optical readout:</a:t>
            </a:r>
            <a:endParaRPr sz="9600"/>
          </a:p>
          <a:p>
            <a:pPr lvl="0">
              <a:defRPr sz="1800"/>
            </a:pPr>
            <a:r>
              <a:rPr sz="9600"/>
              <a:t>an intuitive readout </a:t>
            </a:r>
            <a:endParaRPr sz="9600"/>
          </a:p>
          <a:p>
            <a:pPr lvl="0">
              <a:defRPr sz="1800"/>
            </a:pPr>
            <a:r>
              <a:rPr sz="9600"/>
              <a:t>for MPGD detectors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Filippo Resnati (EP-DT-DD)</a:t>
            </a:r>
            <a:br>
              <a:rPr sz="4800"/>
            </a:br>
            <a:r>
              <a:rPr sz="4800"/>
              <a:t>on behalf of the GDD team</a:t>
            </a:r>
          </a:p>
        </p:txBody>
      </p:sp>
      <p:sp>
        <p:nvSpPr>
          <p:cNvPr id="36" name="Shape 36"/>
          <p:cNvSpPr/>
          <p:nvPr/>
        </p:nvSpPr>
        <p:spPr>
          <a:xfrm>
            <a:off x="1535175" y="9277349"/>
            <a:ext cx="993444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Seminar at SPhN department - CEA/Saclay - Friday 3</a:t>
            </a:r>
            <a:r>
              <a:rPr baseline="31999" sz="2400"/>
              <a:t>rd</a:t>
            </a:r>
            <a:r>
              <a:rPr sz="2400"/>
              <a:t> of February 2017</a:t>
            </a:r>
          </a:p>
        </p:txBody>
      </p:sp>
      <p:pic>
        <p:nvPicPr>
          <p:cNvPr id="37" name="LogoOutlin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309" y="60857"/>
            <a:ext cx="1905001" cy="190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Overview</a:t>
            </a:r>
          </a:p>
        </p:txBody>
      </p:sp>
      <p:sp>
        <p:nvSpPr>
          <p:cNvPr id="40" name="Shape 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Relevant mechanisms for the operation of gaseous detectors</a:t>
            </a:r>
            <a:endParaRPr sz="4800"/>
          </a:p>
          <a:p>
            <a:pPr lvl="0">
              <a:defRPr sz="1800"/>
            </a:pPr>
            <a:r>
              <a:rPr sz="4800"/>
              <a:t>Imaging applications of MPGDs outside high energy physics</a:t>
            </a:r>
            <a:endParaRPr sz="4800"/>
          </a:p>
          <a:p>
            <a:pPr lvl="0">
              <a:defRPr sz="1800"/>
            </a:pPr>
            <a:r>
              <a:rPr sz="4800"/>
              <a:t>Developments of the optical readout for MPGDs at CERN</a:t>
            </a:r>
            <a:endParaRPr sz="4800"/>
          </a:p>
          <a:p>
            <a:pPr lvl="0">
              <a:defRPr sz="1800"/>
            </a:pPr>
            <a:r>
              <a:rPr sz="4800"/>
              <a:t>Possible other applications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2" name="Shape 4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Overview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Relevant mechanisms for the operation of gaseous detectors</a:t>
            </a:r>
            <a:endParaRPr sz="4800"/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Imaging applications of MPGDs outside high energy physics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Developments of the optical readout for MPGDs at CERN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Possible other applications</a:t>
            </a:r>
          </a:p>
        </p:txBody>
      </p:sp>
      <p:sp>
        <p:nvSpPr>
          <p:cNvPr id="46" name="Shape 46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7" name="Shape 4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Why gaseous detectors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Large dimensions (several m</a:t>
            </a:r>
            <a:r>
              <a:rPr baseline="31999" sz="3600"/>
              <a:t>2</a:t>
            </a:r>
            <a:r>
              <a:rPr sz="3600"/>
              <a:t>)</a:t>
            </a:r>
            <a:endParaRPr sz="3600"/>
          </a:p>
          <a:p>
            <a:pPr lvl="0">
              <a:defRPr sz="1800"/>
            </a:pPr>
            <a:r>
              <a:rPr sz="3600"/>
              <a:t>Not expensive (&lt; 5 kCHF/m</a:t>
            </a:r>
            <a:r>
              <a:rPr baseline="31999" sz="3600"/>
              <a:t>2</a:t>
            </a:r>
            <a:r>
              <a:rPr sz="3600"/>
              <a:t>)</a:t>
            </a:r>
            <a:endParaRPr sz="3600"/>
          </a:p>
          <a:p>
            <a:pPr lvl="0">
              <a:defRPr sz="1800"/>
            </a:pPr>
            <a:r>
              <a:rPr sz="3600"/>
              <a:t>Good position resolution (&lt;100 um)</a:t>
            </a:r>
            <a:endParaRPr sz="3600"/>
          </a:p>
          <a:p>
            <a:pPr lvl="0">
              <a:defRPr sz="1800"/>
            </a:pPr>
            <a:r>
              <a:rPr sz="3600"/>
              <a:t>Excellent time resolution (&lt;5 ns and even &lt;100 ps)</a:t>
            </a:r>
            <a:endParaRPr sz="3600"/>
          </a:p>
          <a:p>
            <a:pPr lvl="0">
              <a:defRPr sz="1800"/>
            </a:pPr>
            <a:r>
              <a:rPr sz="3600"/>
              <a:t>Radiation hard (10s year of LHC)</a:t>
            </a:r>
            <a:endParaRPr sz="3600"/>
          </a:p>
          <a:p>
            <a:pPr lvl="0">
              <a:defRPr sz="1800"/>
            </a:pPr>
            <a:r>
              <a:rPr sz="3600"/>
              <a:t>Low material budget (&lt;0.01 X</a:t>
            </a:r>
            <a:r>
              <a:rPr baseline="-5999" sz="3600"/>
              <a:t>0</a:t>
            </a:r>
            <a:r>
              <a:rPr sz="3600"/>
              <a:t>)</a:t>
            </a:r>
            <a:endParaRPr sz="3600"/>
          </a:p>
          <a:p>
            <a:pPr lvl="0">
              <a:defRPr sz="1800"/>
            </a:pPr>
            <a:r>
              <a:rPr sz="3600"/>
              <a:t>Compatible with magnetic field</a:t>
            </a:r>
          </a:p>
        </p:txBody>
      </p:sp>
      <p:sp>
        <p:nvSpPr>
          <p:cNvPr id="51" name="Shape 51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52" name="Shape 5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Gas as active medium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Gas at RTP is not dense</a:t>
            </a:r>
            <a:endParaRPr sz="3600"/>
          </a:p>
          <a:p>
            <a:pPr lvl="0">
              <a:defRPr sz="1800"/>
            </a:pPr>
            <a:r>
              <a:rPr sz="3600"/>
              <a:t>Small amount of energy released</a:t>
            </a:r>
            <a:endParaRPr sz="3600"/>
          </a:p>
          <a:p>
            <a:pPr lvl="0">
              <a:defRPr sz="1800"/>
            </a:pPr>
            <a:r>
              <a:rPr sz="3600"/>
              <a:t>Few primary electron-ion pairs</a:t>
            </a:r>
            <a:endParaRPr sz="3600"/>
          </a:p>
          <a:p>
            <a:pPr lvl="0">
              <a:defRPr sz="1800"/>
            </a:pPr>
            <a:r>
              <a:rPr sz="3600"/>
              <a:t>Amplification is needed</a:t>
            </a:r>
            <a:endParaRPr sz="3600"/>
          </a:p>
          <a:p>
            <a:pPr lvl="0">
              <a:defRPr sz="1800"/>
            </a:pPr>
            <a:r>
              <a:rPr sz="3600"/>
              <a:t>Two possibilities: charge and light</a:t>
            </a:r>
          </a:p>
        </p:txBody>
      </p:sp>
      <p:sp>
        <p:nvSpPr>
          <p:cNvPr id="56" name="Shape 56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57" name="Shape 5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Townsend mechanism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Externally applied electric field acts on electrons and ions (free to move) separating them.</a:t>
            </a:r>
            <a:endParaRPr sz="3600"/>
          </a:p>
          <a:p>
            <a:pPr lvl="0">
              <a:defRPr sz="1800"/>
            </a:pPr>
            <a:r>
              <a:rPr sz="3600"/>
              <a:t>On top of the random motion (diffusion) charges acquire energy and move </a:t>
            </a:r>
            <a:r>
              <a:rPr i="1" sz="3600"/>
              <a:t>following</a:t>
            </a:r>
            <a:r>
              <a:rPr sz="3600"/>
              <a:t> the field lines (drift).</a:t>
            </a:r>
            <a:endParaRPr sz="3600"/>
          </a:p>
          <a:p>
            <a:pPr lvl="0">
              <a:defRPr sz="1800"/>
            </a:pPr>
            <a:r>
              <a:rPr sz="3600"/>
              <a:t>If the field is high enough, the energy gained by the electrons is sufficient to </a:t>
            </a:r>
            <a:r>
              <a:rPr b="1" sz="3600"/>
              <a:t>further ionise</a:t>
            </a:r>
            <a:r>
              <a:rPr sz="3600"/>
              <a:t> the gas.</a:t>
            </a:r>
          </a:p>
        </p:txBody>
      </p:sp>
      <p:sp>
        <p:nvSpPr>
          <p:cNvPr id="61" name="Shape 61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62" name="Shape 6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Townsend avalanche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grpSp>
        <p:nvGrpSpPr>
          <p:cNvPr id="78" name="Group 78"/>
          <p:cNvGrpSpPr/>
          <p:nvPr/>
        </p:nvGrpSpPr>
        <p:grpSpPr>
          <a:xfrm>
            <a:off x="3488232" y="4544814"/>
            <a:ext cx="6028336" cy="3416543"/>
            <a:chOff x="0" y="0"/>
            <a:chExt cx="6028334" cy="3416542"/>
          </a:xfrm>
        </p:grpSpPr>
        <p:sp>
          <p:nvSpPr>
            <p:cNvPr id="66" name="Shape 66"/>
            <p:cNvSpPr/>
            <p:nvPr/>
          </p:nvSpPr>
          <p:spPr>
            <a:xfrm flipV="1">
              <a:off x="0" y="3416542"/>
              <a:ext cx="602833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67" name="Shape 67"/>
            <p:cNvSpPr/>
            <p:nvPr/>
          </p:nvSpPr>
          <p:spPr>
            <a:xfrm flipV="1">
              <a:off x="0" y="0"/>
              <a:ext cx="602833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68" name="Shape 68"/>
            <p:cNvSpPr/>
            <p:nvPr/>
          </p:nvSpPr>
          <p:spPr>
            <a:xfrm>
              <a:off x="965313" y="526169"/>
              <a:ext cx="31546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+</a:t>
              </a:r>
            </a:p>
          </p:txBody>
        </p:sp>
        <p:sp>
          <p:nvSpPr>
            <p:cNvPr id="69" name="Shape 69"/>
            <p:cNvSpPr/>
            <p:nvPr/>
          </p:nvSpPr>
          <p:spPr>
            <a:xfrm>
              <a:off x="1105012" y="608768"/>
              <a:ext cx="2158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70" name="Shape 70"/>
            <p:cNvSpPr/>
            <p:nvPr/>
          </p:nvSpPr>
          <p:spPr>
            <a:xfrm>
              <a:off x="3848213" y="2103796"/>
              <a:ext cx="31546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+</a:t>
              </a:r>
            </a:p>
          </p:txBody>
        </p:sp>
        <p:sp>
          <p:nvSpPr>
            <p:cNvPr id="71" name="Shape 71"/>
            <p:cNvSpPr/>
            <p:nvPr/>
          </p:nvSpPr>
          <p:spPr>
            <a:xfrm>
              <a:off x="3987913" y="2186395"/>
              <a:ext cx="21579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72" name="Shape 72"/>
            <p:cNvSpPr/>
            <p:nvPr/>
          </p:nvSpPr>
          <p:spPr>
            <a:xfrm>
              <a:off x="390022" y="862817"/>
              <a:ext cx="766423" cy="2536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3" name="Shape 73"/>
            <p:cNvSpPr/>
            <p:nvPr/>
          </p:nvSpPr>
          <p:spPr>
            <a:xfrm flipH="1">
              <a:off x="1152022" y="862669"/>
              <a:ext cx="766423" cy="2536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4" name="Shape 74"/>
            <p:cNvSpPr/>
            <p:nvPr/>
          </p:nvSpPr>
          <p:spPr>
            <a:xfrm>
              <a:off x="3739509" y="2472348"/>
              <a:ext cx="279946" cy="92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5" name="Shape 75"/>
            <p:cNvSpPr/>
            <p:nvPr/>
          </p:nvSpPr>
          <p:spPr>
            <a:xfrm flipH="1">
              <a:off x="4017839" y="2472294"/>
              <a:ext cx="279947" cy="92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6" name="Shape 76"/>
            <p:cNvSpPr/>
            <p:nvPr/>
          </p:nvSpPr>
          <p:spPr>
            <a:xfrm>
              <a:off x="4730597" y="11792"/>
              <a:ext cx="128320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Cathode</a:t>
              </a:r>
            </a:p>
          </p:txBody>
        </p:sp>
        <p:sp>
          <p:nvSpPr>
            <p:cNvPr id="77" name="Shape 77"/>
            <p:cNvSpPr/>
            <p:nvPr/>
          </p:nvSpPr>
          <p:spPr>
            <a:xfrm>
              <a:off x="4971897" y="2929061"/>
              <a:ext cx="1012242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Anode</a:t>
              </a:r>
            </a:p>
          </p:txBody>
        </p:sp>
      </p:grpSp>
      <p:sp>
        <p:nvSpPr>
          <p:cNvPr id="79" name="Shape 79"/>
          <p:cNvSpPr/>
          <p:nvPr/>
        </p:nvSpPr>
        <p:spPr>
          <a:xfrm>
            <a:off x="1020200" y="8070074"/>
            <a:ext cx="10964400" cy="1193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For a linear response of the detector,</a:t>
            </a:r>
            <a:br>
              <a:rPr sz="3600"/>
            </a:br>
            <a:r>
              <a:rPr sz="3600"/>
              <a:t>the amplification must be confined in a </a:t>
            </a:r>
            <a:r>
              <a:rPr b="1" sz="3600"/>
              <a:t>small region</a:t>
            </a:r>
            <a:r>
              <a:rPr sz="3600"/>
              <a:t>.</a:t>
            </a:r>
          </a:p>
        </p:txBody>
      </p:sp>
      <p:sp>
        <p:nvSpPr>
          <p:cNvPr id="80" name="Shape 80"/>
          <p:cNvSpPr/>
          <p:nvPr/>
        </p:nvSpPr>
        <p:spPr>
          <a:xfrm>
            <a:off x="908557" y="2198017"/>
            <a:ext cx="111876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α: average number of electron ion pairs created by a single electron per unit path</a:t>
            </a:r>
          </a:p>
        </p:txBody>
      </p:sp>
      <p:sp>
        <p:nvSpPr>
          <p:cNvPr id="81" name="Shape 81"/>
          <p:cNvSpPr/>
          <p:nvPr/>
        </p:nvSpPr>
        <p:spPr>
          <a:xfrm>
            <a:off x="2309876" y="3896196"/>
            <a:ext cx="830031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Avalanche increases ~exponentially in time, field and space</a:t>
            </a:r>
          </a:p>
        </p:txBody>
      </p:sp>
      <p:pic>
        <p:nvPicPr>
          <p:cNvPr id="8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0932" y="2805807"/>
            <a:ext cx="3378201" cy="95250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MWPC</a:t>
            </a:r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87" name="Shape 87"/>
          <p:cNvSpPr/>
          <p:nvPr/>
        </p:nvSpPr>
        <p:spPr>
          <a:xfrm>
            <a:off x="1456142" y="6532040"/>
            <a:ext cx="10092516" cy="2832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The field is shaped by the </a:t>
            </a:r>
            <a:r>
              <a:rPr b="1" sz="3600"/>
              <a:t>curvature</a:t>
            </a:r>
            <a:r>
              <a:rPr sz="3600"/>
              <a:t> of the wire.</a:t>
            </a:r>
            <a:endParaRPr sz="3600"/>
          </a:p>
          <a:p>
            <a:pPr lvl="0">
              <a:defRPr sz="1800"/>
            </a:pPr>
            <a:r>
              <a:rPr sz="3600"/>
              <a:t>Several wires to allow the position resolution.</a:t>
            </a:r>
            <a:endParaRPr sz="3600"/>
          </a:p>
          <a:p>
            <a:pPr lvl="0">
              <a:defRPr sz="1800"/>
            </a:pPr>
            <a:endParaRPr sz="3600"/>
          </a:p>
          <a:p>
            <a:pPr lvl="0">
              <a:defRPr sz="1800"/>
            </a:pPr>
            <a:r>
              <a:rPr sz="3600"/>
              <a:t>The field is sensitive to wire imperfections.</a:t>
            </a:r>
            <a:endParaRPr sz="3600"/>
          </a:p>
          <a:p>
            <a:pPr lvl="0">
              <a:defRPr sz="1800"/>
            </a:pPr>
            <a:r>
              <a:rPr b="1" sz="3600"/>
              <a:t>Slowly</a:t>
            </a:r>
            <a:r>
              <a:rPr sz="3600"/>
              <a:t> moving ions affect the rate capabilities.</a:t>
            </a:r>
          </a:p>
        </p:txBody>
      </p:sp>
      <p:grpSp>
        <p:nvGrpSpPr>
          <p:cNvPr id="100" name="Group 100"/>
          <p:cNvGrpSpPr/>
          <p:nvPr/>
        </p:nvGrpSpPr>
        <p:grpSpPr>
          <a:xfrm>
            <a:off x="464097" y="2184379"/>
            <a:ext cx="5383291" cy="4225946"/>
            <a:chOff x="0" y="0"/>
            <a:chExt cx="5383289" cy="4225945"/>
          </a:xfrm>
        </p:grpSpPr>
        <p:grpSp>
          <p:nvGrpSpPr>
            <p:cNvPr id="97" name="Group 97"/>
            <p:cNvGrpSpPr/>
            <p:nvPr/>
          </p:nvGrpSpPr>
          <p:grpSpPr>
            <a:xfrm>
              <a:off x="-1" y="-1"/>
              <a:ext cx="5383291" cy="4184693"/>
              <a:chOff x="0" y="0"/>
              <a:chExt cx="5383289" cy="4184691"/>
            </a:xfrm>
          </p:grpSpPr>
          <p:sp>
            <p:nvSpPr>
              <p:cNvPr id="88" name="Shape 88"/>
              <p:cNvSpPr/>
              <p:nvPr/>
            </p:nvSpPr>
            <p:spPr>
              <a:xfrm flipV="1">
                <a:off x="1573289" y="-1"/>
                <a:ext cx="1" cy="379990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9" name="Shape 89"/>
              <p:cNvSpPr/>
              <p:nvPr/>
            </p:nvSpPr>
            <p:spPr>
              <a:xfrm>
                <a:off x="1573289" y="3799907"/>
                <a:ext cx="381000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1257757" y="169579"/>
                <a:ext cx="300534" cy="469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/>
                  <a:t>E</a:t>
                </a:r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5019850" y="3714791"/>
                <a:ext cx="215800" cy="469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/>
                  <a:t>r</a:t>
                </a:r>
              </a:p>
            </p:txBody>
          </p:sp>
          <p:sp>
            <p:nvSpPr>
              <p:cNvPr id="92" name="Shape 92"/>
              <p:cNvSpPr/>
              <p:nvPr/>
            </p:nvSpPr>
            <p:spPr>
              <a:xfrm>
                <a:off x="0" y="1017303"/>
                <a:ext cx="1520648" cy="469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/>
                  <a:t>avalanche</a:t>
                </a:r>
              </a:p>
            </p:txBody>
          </p:sp>
          <p:sp>
            <p:nvSpPr>
              <p:cNvPr id="93" name="Shape 93"/>
              <p:cNvSpPr/>
              <p:nvPr/>
            </p:nvSpPr>
            <p:spPr>
              <a:xfrm>
                <a:off x="902120" y="2782603"/>
                <a:ext cx="639166" cy="469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/>
                  <a:t>drift</a:t>
                </a:r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1701338" y="487452"/>
                <a:ext cx="2546498" cy="29217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3" y="0"/>
                    </a:moveTo>
                    <a:cubicBezTo>
                      <a:pt x="167" y="1688"/>
                      <a:pt x="384" y="3371"/>
                      <a:pt x="672" y="5045"/>
                    </a:cubicBezTo>
                    <a:cubicBezTo>
                      <a:pt x="999" y="6946"/>
                      <a:pt x="1418" y="8834"/>
                      <a:pt x="1969" y="10696"/>
                    </a:cubicBezTo>
                    <a:cubicBezTo>
                      <a:pt x="2418" y="12215"/>
                      <a:pt x="2961" y="13726"/>
                      <a:pt x="3916" y="15067"/>
                    </a:cubicBezTo>
                    <a:cubicBezTo>
                      <a:pt x="4782" y="16282"/>
                      <a:pt x="5957" y="17313"/>
                      <a:pt x="7313" y="18143"/>
                    </a:cubicBezTo>
                    <a:cubicBezTo>
                      <a:pt x="8805" y="19056"/>
                      <a:pt x="10487" y="19710"/>
                      <a:pt x="12233" y="20196"/>
                    </a:cubicBezTo>
                    <a:cubicBezTo>
                      <a:pt x="13914" y="20665"/>
                      <a:pt x="15648" y="20977"/>
                      <a:pt x="17396" y="21207"/>
                    </a:cubicBezTo>
                    <a:cubicBezTo>
                      <a:pt x="18791" y="21390"/>
                      <a:pt x="20193" y="21521"/>
                      <a:pt x="21600" y="21600"/>
                    </a:cubicBezTo>
                    <a:lnTo>
                      <a:pt x="0" y="21592"/>
                    </a:lnTo>
                    <a:lnTo>
                      <a:pt x="2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63408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555" t="1491" r="98444" b="9850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95" name="Shape 95"/>
              <p:cNvSpPr/>
              <p:nvPr/>
            </p:nvSpPr>
            <p:spPr>
              <a:xfrm>
                <a:off x="1709967" y="481587"/>
                <a:ext cx="2543795" cy="29217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44" y="1688"/>
                      <a:pt x="361" y="3370"/>
                      <a:pt x="649" y="5045"/>
                    </a:cubicBezTo>
                    <a:cubicBezTo>
                      <a:pt x="977" y="6945"/>
                      <a:pt x="1397" y="8834"/>
                      <a:pt x="1948" y="10696"/>
                    </a:cubicBezTo>
                    <a:cubicBezTo>
                      <a:pt x="2398" y="12215"/>
                      <a:pt x="2941" y="13726"/>
                      <a:pt x="3897" y="15067"/>
                    </a:cubicBezTo>
                    <a:cubicBezTo>
                      <a:pt x="4764" y="16282"/>
                      <a:pt x="5940" y="17313"/>
                      <a:pt x="7298" y="18143"/>
                    </a:cubicBezTo>
                    <a:cubicBezTo>
                      <a:pt x="8791" y="19056"/>
                      <a:pt x="10475" y="19710"/>
                      <a:pt x="12223" y="20196"/>
                    </a:cubicBezTo>
                    <a:cubicBezTo>
                      <a:pt x="13906" y="20665"/>
                      <a:pt x="15642" y="20977"/>
                      <a:pt x="17392" y="21207"/>
                    </a:cubicBezTo>
                    <a:cubicBezTo>
                      <a:pt x="18787" y="21390"/>
                      <a:pt x="20191" y="2152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96" name="Shape 96"/>
              <p:cNvSpPr/>
              <p:nvPr/>
            </p:nvSpPr>
            <p:spPr>
              <a:xfrm>
                <a:off x="1700289" y="3412241"/>
                <a:ext cx="2544574" cy="378868"/>
              </a:xfrm>
              <a:prstGeom prst="rect">
                <a:avLst/>
              </a:prstGeom>
              <a:gradFill flip="none" rotWithShape="1">
                <a:gsLst>
                  <a:gs pos="0">
                    <a:srgbClr val="FF2600"/>
                  </a:gs>
                  <a:gs pos="34717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-56825" t="-351850" r="156825" b="451850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</p:grpSp>
        <p:sp>
          <p:nvSpPr>
            <p:cNvPr id="98" name="Shape 98"/>
            <p:cNvSpPr/>
            <p:nvPr/>
          </p:nvSpPr>
          <p:spPr>
            <a:xfrm>
              <a:off x="1067219" y="3844945"/>
              <a:ext cx="863881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10s μm</a:t>
              </a:r>
            </a:p>
          </p:txBody>
        </p:sp>
        <p:sp>
          <p:nvSpPr>
            <p:cNvPr id="99" name="Shape 99"/>
            <p:cNvSpPr/>
            <p:nvPr/>
          </p:nvSpPr>
          <p:spPr>
            <a:xfrm>
              <a:off x="1535189" y="3883045"/>
              <a:ext cx="2032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7205871" y="2584118"/>
            <a:ext cx="5334832" cy="3401068"/>
            <a:chOff x="0" y="0"/>
            <a:chExt cx="5334830" cy="3401067"/>
          </a:xfrm>
        </p:grpSpPr>
        <p:sp>
          <p:nvSpPr>
            <p:cNvPr id="101" name="Shape 101"/>
            <p:cNvSpPr/>
            <p:nvPr/>
          </p:nvSpPr>
          <p:spPr>
            <a:xfrm>
              <a:off x="2834445" y="-1"/>
              <a:ext cx="31546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+</a:t>
              </a:r>
            </a:p>
          </p:txBody>
        </p:sp>
        <p:grpSp>
          <p:nvGrpSpPr>
            <p:cNvPr id="104" name="Group 104"/>
            <p:cNvGrpSpPr/>
            <p:nvPr/>
          </p:nvGrpSpPr>
          <p:grpSpPr>
            <a:xfrm rot="9840000">
              <a:off x="2572165" y="1747694"/>
              <a:ext cx="368301" cy="611332"/>
              <a:chOff x="0" y="0"/>
              <a:chExt cx="368300" cy="611331"/>
            </a:xfrm>
          </p:grpSpPr>
          <p:sp>
            <p:nvSpPr>
              <p:cNvPr id="102" name="Shape 102"/>
              <p:cNvSpPr/>
              <p:nvPr/>
            </p:nvSpPr>
            <p:spPr>
              <a:xfrm>
                <a:off x="-1" y="35"/>
                <a:ext cx="184684" cy="611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5" h="21588" fill="norm" stroke="1" extrusionOk="0">
                    <a:moveTo>
                      <a:pt x="21355" y="0"/>
                    </a:moveTo>
                    <a:lnTo>
                      <a:pt x="21355" y="21586"/>
                    </a:lnTo>
                    <a:cubicBezTo>
                      <a:pt x="18903" y="21600"/>
                      <a:pt x="16457" y="21502"/>
                      <a:pt x="14100" y="21295"/>
                    </a:cubicBezTo>
                    <a:cubicBezTo>
                      <a:pt x="11274" y="21047"/>
                      <a:pt x="8596" y="20643"/>
                      <a:pt x="6466" y="20023"/>
                    </a:cubicBezTo>
                    <a:cubicBezTo>
                      <a:pt x="4143" y="19347"/>
                      <a:pt x="2637" y="18465"/>
                      <a:pt x="1568" y="17542"/>
                    </a:cubicBezTo>
                    <a:cubicBezTo>
                      <a:pt x="415" y="16547"/>
                      <a:pt x="-245" y="15496"/>
                      <a:pt x="86" y="14445"/>
                    </a:cubicBezTo>
                    <a:cubicBezTo>
                      <a:pt x="436" y="13332"/>
                      <a:pt x="1873" y="12287"/>
                      <a:pt x="3714" y="11321"/>
                    </a:cubicBezTo>
                    <a:cubicBezTo>
                      <a:pt x="5835" y="10208"/>
                      <a:pt x="8482" y="9199"/>
                      <a:pt x="10805" y="8125"/>
                    </a:cubicBezTo>
                    <a:cubicBezTo>
                      <a:pt x="12989" y="7114"/>
                      <a:pt x="14883" y="6048"/>
                      <a:pt x="16474" y="4939"/>
                    </a:cubicBezTo>
                    <a:cubicBezTo>
                      <a:pt x="18741" y="3358"/>
                      <a:pt x="20380" y="1700"/>
                      <a:pt x="2135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27083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00074" t="80931" r="-74" b="1906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103" name="Shape 103"/>
              <p:cNvSpPr/>
              <p:nvPr/>
            </p:nvSpPr>
            <p:spPr>
              <a:xfrm flipH="1">
                <a:off x="183617" y="0"/>
                <a:ext cx="184684" cy="6112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5" h="21588" fill="norm" stroke="1" extrusionOk="0">
                    <a:moveTo>
                      <a:pt x="21355" y="0"/>
                    </a:moveTo>
                    <a:lnTo>
                      <a:pt x="21355" y="21586"/>
                    </a:lnTo>
                    <a:cubicBezTo>
                      <a:pt x="18903" y="21600"/>
                      <a:pt x="16457" y="21502"/>
                      <a:pt x="14100" y="21295"/>
                    </a:cubicBezTo>
                    <a:cubicBezTo>
                      <a:pt x="11274" y="21047"/>
                      <a:pt x="8596" y="20643"/>
                      <a:pt x="6466" y="20023"/>
                    </a:cubicBezTo>
                    <a:cubicBezTo>
                      <a:pt x="4143" y="19347"/>
                      <a:pt x="2637" y="18465"/>
                      <a:pt x="1568" y="17542"/>
                    </a:cubicBezTo>
                    <a:cubicBezTo>
                      <a:pt x="415" y="16547"/>
                      <a:pt x="-245" y="15496"/>
                      <a:pt x="86" y="14445"/>
                    </a:cubicBezTo>
                    <a:cubicBezTo>
                      <a:pt x="436" y="13332"/>
                      <a:pt x="1873" y="12287"/>
                      <a:pt x="3714" y="11321"/>
                    </a:cubicBezTo>
                    <a:cubicBezTo>
                      <a:pt x="5835" y="10208"/>
                      <a:pt x="8482" y="9199"/>
                      <a:pt x="10805" y="8125"/>
                    </a:cubicBezTo>
                    <a:cubicBezTo>
                      <a:pt x="12989" y="7114"/>
                      <a:pt x="14883" y="6048"/>
                      <a:pt x="16474" y="4939"/>
                    </a:cubicBezTo>
                    <a:cubicBezTo>
                      <a:pt x="18741" y="3358"/>
                      <a:pt x="20380" y="1700"/>
                      <a:pt x="2135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27083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00074" t="80931" r="-74" b="1906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</p:grpSp>
        <p:grpSp>
          <p:nvGrpSpPr>
            <p:cNvPr id="107" name="Group 107"/>
            <p:cNvGrpSpPr/>
            <p:nvPr/>
          </p:nvGrpSpPr>
          <p:grpSpPr>
            <a:xfrm rot="1260000">
              <a:off x="2597565" y="1159076"/>
              <a:ext cx="368301" cy="611332"/>
              <a:chOff x="0" y="0"/>
              <a:chExt cx="368300" cy="611331"/>
            </a:xfrm>
          </p:grpSpPr>
          <p:sp>
            <p:nvSpPr>
              <p:cNvPr id="105" name="Shape 105"/>
              <p:cNvSpPr/>
              <p:nvPr/>
            </p:nvSpPr>
            <p:spPr>
              <a:xfrm>
                <a:off x="-1" y="35"/>
                <a:ext cx="184684" cy="611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5" h="21588" fill="norm" stroke="1" extrusionOk="0">
                    <a:moveTo>
                      <a:pt x="21355" y="0"/>
                    </a:moveTo>
                    <a:lnTo>
                      <a:pt x="21355" y="21586"/>
                    </a:lnTo>
                    <a:cubicBezTo>
                      <a:pt x="18903" y="21600"/>
                      <a:pt x="16457" y="21502"/>
                      <a:pt x="14100" y="21295"/>
                    </a:cubicBezTo>
                    <a:cubicBezTo>
                      <a:pt x="11274" y="21047"/>
                      <a:pt x="8596" y="20643"/>
                      <a:pt x="6466" y="20023"/>
                    </a:cubicBezTo>
                    <a:cubicBezTo>
                      <a:pt x="4143" y="19347"/>
                      <a:pt x="2637" y="18465"/>
                      <a:pt x="1568" y="17542"/>
                    </a:cubicBezTo>
                    <a:cubicBezTo>
                      <a:pt x="415" y="16547"/>
                      <a:pt x="-245" y="15496"/>
                      <a:pt x="86" y="14445"/>
                    </a:cubicBezTo>
                    <a:cubicBezTo>
                      <a:pt x="436" y="13332"/>
                      <a:pt x="1873" y="12287"/>
                      <a:pt x="3714" y="11321"/>
                    </a:cubicBezTo>
                    <a:cubicBezTo>
                      <a:pt x="5835" y="10208"/>
                      <a:pt x="8482" y="9199"/>
                      <a:pt x="10805" y="8125"/>
                    </a:cubicBezTo>
                    <a:cubicBezTo>
                      <a:pt x="12989" y="7114"/>
                      <a:pt x="14883" y="6048"/>
                      <a:pt x="16474" y="4939"/>
                    </a:cubicBezTo>
                    <a:cubicBezTo>
                      <a:pt x="18741" y="3358"/>
                      <a:pt x="20380" y="1700"/>
                      <a:pt x="2135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27083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00074" t="80931" r="-74" b="1906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106" name="Shape 106"/>
              <p:cNvSpPr/>
              <p:nvPr/>
            </p:nvSpPr>
            <p:spPr>
              <a:xfrm flipH="1">
                <a:off x="183617" y="0"/>
                <a:ext cx="184684" cy="6112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5" h="21588" fill="norm" stroke="1" extrusionOk="0">
                    <a:moveTo>
                      <a:pt x="21355" y="0"/>
                    </a:moveTo>
                    <a:lnTo>
                      <a:pt x="21355" y="21586"/>
                    </a:lnTo>
                    <a:cubicBezTo>
                      <a:pt x="18903" y="21600"/>
                      <a:pt x="16457" y="21502"/>
                      <a:pt x="14100" y="21295"/>
                    </a:cubicBezTo>
                    <a:cubicBezTo>
                      <a:pt x="11274" y="21047"/>
                      <a:pt x="8596" y="20643"/>
                      <a:pt x="6466" y="20023"/>
                    </a:cubicBezTo>
                    <a:cubicBezTo>
                      <a:pt x="4143" y="19347"/>
                      <a:pt x="2637" y="18465"/>
                      <a:pt x="1568" y="17542"/>
                    </a:cubicBezTo>
                    <a:cubicBezTo>
                      <a:pt x="415" y="16547"/>
                      <a:pt x="-245" y="15496"/>
                      <a:pt x="86" y="14445"/>
                    </a:cubicBezTo>
                    <a:cubicBezTo>
                      <a:pt x="436" y="13332"/>
                      <a:pt x="1873" y="12287"/>
                      <a:pt x="3714" y="11321"/>
                    </a:cubicBezTo>
                    <a:cubicBezTo>
                      <a:pt x="5835" y="10208"/>
                      <a:pt x="8482" y="9199"/>
                      <a:pt x="10805" y="8125"/>
                    </a:cubicBezTo>
                    <a:cubicBezTo>
                      <a:pt x="12989" y="7114"/>
                      <a:pt x="14883" y="6048"/>
                      <a:pt x="16474" y="4939"/>
                    </a:cubicBezTo>
                    <a:cubicBezTo>
                      <a:pt x="18741" y="3358"/>
                      <a:pt x="20380" y="1700"/>
                      <a:pt x="2135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27083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00074" t="80931" r="-74" b="1906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</p:grpSp>
        <p:sp>
          <p:nvSpPr>
            <p:cNvPr id="108" name="Shape 108"/>
            <p:cNvSpPr/>
            <p:nvPr/>
          </p:nvSpPr>
          <p:spPr>
            <a:xfrm>
              <a:off x="2783645" y="88899"/>
              <a:ext cx="21579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109" name="Shape 109"/>
            <p:cNvSpPr/>
            <p:nvPr/>
          </p:nvSpPr>
          <p:spPr>
            <a:xfrm>
              <a:off x="2809045" y="2501899"/>
              <a:ext cx="31546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+</a:t>
              </a:r>
            </a:p>
          </p:txBody>
        </p:sp>
        <p:sp>
          <p:nvSpPr>
            <p:cNvPr id="110" name="Shape 110"/>
            <p:cNvSpPr/>
            <p:nvPr/>
          </p:nvSpPr>
          <p:spPr>
            <a:xfrm>
              <a:off x="2910645" y="2400299"/>
              <a:ext cx="21579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111" name="Shape 111"/>
            <p:cNvSpPr/>
            <p:nvPr/>
          </p:nvSpPr>
          <p:spPr>
            <a:xfrm>
              <a:off x="2711916" y="2070099"/>
              <a:ext cx="2158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112" name="Shape 112"/>
            <p:cNvSpPr/>
            <p:nvPr/>
          </p:nvSpPr>
          <p:spPr>
            <a:xfrm>
              <a:off x="2762716" y="939601"/>
              <a:ext cx="2158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113" name="Shape 113"/>
            <p:cNvSpPr/>
            <p:nvPr/>
          </p:nvSpPr>
          <p:spPr>
            <a:xfrm flipH="1">
              <a:off x="2884753" y="452741"/>
              <a:ext cx="76201" cy="6651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14" name="Shape 114"/>
            <p:cNvSpPr/>
            <p:nvPr/>
          </p:nvSpPr>
          <p:spPr>
            <a:xfrm flipH="1" flipV="1">
              <a:off x="2871235" y="2394990"/>
              <a:ext cx="83170" cy="22654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15" name="Shape 115"/>
            <p:cNvSpPr/>
            <p:nvPr/>
          </p:nvSpPr>
          <p:spPr>
            <a:xfrm>
              <a:off x="2540000" y="1625085"/>
              <a:ext cx="254831" cy="2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16" name="Shape 116"/>
            <p:cNvSpPr/>
            <p:nvPr/>
          </p:nvSpPr>
          <p:spPr>
            <a:xfrm>
              <a:off x="802445" y="50457"/>
              <a:ext cx="128320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Cathode</a:t>
              </a:r>
            </a:p>
          </p:txBody>
        </p:sp>
        <p:sp>
          <p:nvSpPr>
            <p:cNvPr id="117" name="Shape 117"/>
            <p:cNvSpPr/>
            <p:nvPr/>
          </p:nvSpPr>
          <p:spPr>
            <a:xfrm>
              <a:off x="3786945" y="1803399"/>
              <a:ext cx="1012242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Anode</a:t>
              </a:r>
            </a:p>
          </p:txBody>
        </p:sp>
        <p:sp>
          <p:nvSpPr>
            <p:cNvPr id="118" name="Shape 118"/>
            <p:cNvSpPr/>
            <p:nvPr/>
          </p:nvSpPr>
          <p:spPr>
            <a:xfrm>
              <a:off x="247718" y="1862859"/>
              <a:ext cx="863880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10s μm</a:t>
              </a:r>
            </a:p>
          </p:txBody>
        </p:sp>
        <p:sp>
          <p:nvSpPr>
            <p:cNvPr id="119" name="Shape 119"/>
            <p:cNvSpPr/>
            <p:nvPr/>
          </p:nvSpPr>
          <p:spPr>
            <a:xfrm flipV="1">
              <a:off x="406815" y="1610367"/>
              <a:ext cx="1" cy="2794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20" name="Shape 120"/>
            <p:cNvSpPr/>
            <p:nvPr/>
          </p:nvSpPr>
          <p:spPr>
            <a:xfrm>
              <a:off x="1270000" y="1625085"/>
              <a:ext cx="254831" cy="2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21" name="Shape 121"/>
            <p:cNvSpPr/>
            <p:nvPr/>
          </p:nvSpPr>
          <p:spPr>
            <a:xfrm>
              <a:off x="3810000" y="1625085"/>
              <a:ext cx="254831" cy="2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22" name="Shape 122"/>
            <p:cNvSpPr/>
            <p:nvPr/>
          </p:nvSpPr>
          <p:spPr>
            <a:xfrm>
              <a:off x="0" y="1625085"/>
              <a:ext cx="254831" cy="2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23" name="Shape 123"/>
            <p:cNvSpPr/>
            <p:nvPr/>
          </p:nvSpPr>
          <p:spPr>
            <a:xfrm>
              <a:off x="5080000" y="1625085"/>
              <a:ext cx="254831" cy="2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24" name="Shape 124"/>
            <p:cNvSpPr/>
            <p:nvPr/>
          </p:nvSpPr>
          <p:spPr>
            <a:xfrm flipV="1">
              <a:off x="127415" y="3401067"/>
              <a:ext cx="508000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25" name="Shape 125"/>
            <p:cNvSpPr/>
            <p:nvPr/>
          </p:nvSpPr>
          <p:spPr>
            <a:xfrm flipV="1">
              <a:off x="127415" y="101500"/>
              <a:ext cx="508000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127" name="Shape 127"/>
          <p:cNvSpPr/>
          <p:nvPr/>
        </p:nvSpPr>
        <p:spPr>
          <a:xfrm>
            <a:off x="11355730" y="27384"/>
            <a:ext cx="162626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Charpak, 1968</a:t>
            </a:r>
          </a:p>
        </p:txBody>
      </p:sp>
      <p:sp>
        <p:nvSpPr>
          <p:cNvPr id="128" name="Shape 128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Change of paradigm (I)</a:t>
            </a: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In order to evacuate the ionic charge fast, the cathode electrodes are placed in the </a:t>
            </a:r>
            <a:r>
              <a:rPr b="1" sz="4800"/>
              <a:t>vicinity</a:t>
            </a:r>
            <a:r>
              <a:rPr sz="4800"/>
              <a:t> of the anode electrodes:</a:t>
            </a:r>
            <a:endParaRPr sz="4800"/>
          </a:p>
          <a:p>
            <a:pPr lvl="0">
              <a:defRPr sz="1800"/>
            </a:pPr>
            <a:r>
              <a:rPr sz="4800"/>
              <a:t>Micro Pattern Gaseous Detectors.</a:t>
            </a:r>
          </a:p>
        </p:txBody>
      </p:sp>
      <p:sp>
        <p:nvSpPr>
          <p:cNvPr id="132" name="Shape 132"/>
          <p:cNvSpPr/>
          <p:nvPr>
            <p:ph type="sldNum" sz="quarter" idx="2"/>
          </p:nvPr>
        </p:nvSpPr>
        <p:spPr>
          <a:xfrm>
            <a:off x="12623901" y="9347200"/>
            <a:ext cx="139803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3" name="Shape 133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MSGC</a:t>
            </a:r>
          </a:p>
        </p:txBody>
      </p:sp>
      <p:sp>
        <p:nvSpPr>
          <p:cNvPr id="136" name="Shape 13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7" name="Shape 137"/>
          <p:cNvSpPr/>
          <p:nvPr/>
        </p:nvSpPr>
        <p:spPr>
          <a:xfrm>
            <a:off x="525803" y="6528914"/>
            <a:ext cx="11953195" cy="2832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Ions are evacuated fast: better</a:t>
            </a:r>
            <a:r>
              <a:rPr b="1" sz="3600"/>
              <a:t> rate capability</a:t>
            </a:r>
            <a:r>
              <a:rPr sz="3600"/>
              <a:t>.</a:t>
            </a:r>
            <a:endParaRPr sz="3600"/>
          </a:p>
          <a:p>
            <a:pPr lvl="0">
              <a:defRPr sz="1800"/>
            </a:pPr>
            <a:r>
              <a:rPr sz="3600"/>
              <a:t>Finer anode pitch is possible: better</a:t>
            </a:r>
            <a:r>
              <a:rPr b="1" sz="3600"/>
              <a:t> position resolution</a:t>
            </a:r>
            <a:r>
              <a:rPr sz="3600"/>
              <a:t>.</a:t>
            </a:r>
            <a:endParaRPr sz="3600"/>
          </a:p>
          <a:p>
            <a:pPr lvl="0">
              <a:defRPr sz="1800"/>
            </a:pPr>
            <a:endParaRPr sz="3600"/>
          </a:p>
          <a:p>
            <a:pPr lvl="0">
              <a:defRPr sz="1800"/>
            </a:pPr>
            <a:r>
              <a:rPr sz="3600"/>
              <a:t>The dielectric substrate charges up, changing the field.</a:t>
            </a:r>
            <a:endParaRPr sz="3600"/>
          </a:p>
          <a:p>
            <a:pPr lvl="0">
              <a:defRPr sz="1800"/>
            </a:pPr>
            <a:r>
              <a:rPr sz="3600"/>
              <a:t>Close anode and cathode occasionally result in sparks.</a:t>
            </a:r>
          </a:p>
        </p:txBody>
      </p:sp>
      <p:grpSp>
        <p:nvGrpSpPr>
          <p:cNvPr id="164" name="Group 164"/>
          <p:cNvGrpSpPr/>
          <p:nvPr/>
        </p:nvGrpSpPr>
        <p:grpSpPr>
          <a:xfrm>
            <a:off x="-1638300" y="2299814"/>
            <a:ext cx="16281400" cy="4100986"/>
            <a:chOff x="0" y="0"/>
            <a:chExt cx="16281400" cy="4100985"/>
          </a:xfrm>
        </p:grpSpPr>
        <p:grpSp>
          <p:nvGrpSpPr>
            <p:cNvPr id="140" name="Group 140"/>
            <p:cNvGrpSpPr/>
            <p:nvPr/>
          </p:nvGrpSpPr>
          <p:grpSpPr>
            <a:xfrm>
              <a:off x="5962737" y="155511"/>
              <a:ext cx="4466910" cy="2530612"/>
              <a:chOff x="0" y="0"/>
              <a:chExt cx="4466908" cy="253061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0" y="3165"/>
                <a:ext cx="2236483" cy="2527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5" fill="norm" stroke="1" extrusionOk="0">
                    <a:moveTo>
                      <a:pt x="19430" y="21493"/>
                    </a:moveTo>
                    <a:cubicBezTo>
                      <a:pt x="20168" y="21475"/>
                      <a:pt x="20898" y="21362"/>
                      <a:pt x="21594" y="21147"/>
                    </a:cubicBezTo>
                    <a:lnTo>
                      <a:pt x="21600" y="0"/>
                    </a:lnTo>
                    <a:lnTo>
                      <a:pt x="0" y="24"/>
                    </a:lnTo>
                    <a:cubicBezTo>
                      <a:pt x="554" y="2461"/>
                      <a:pt x="1546" y="4803"/>
                      <a:pt x="2938" y="6964"/>
                    </a:cubicBezTo>
                    <a:cubicBezTo>
                      <a:pt x="3949" y="8533"/>
                      <a:pt x="5161" y="9993"/>
                      <a:pt x="6551" y="11315"/>
                    </a:cubicBezTo>
                    <a:cubicBezTo>
                      <a:pt x="8440" y="13110"/>
                      <a:pt x="10659" y="14645"/>
                      <a:pt x="13210" y="15655"/>
                    </a:cubicBezTo>
                    <a:cubicBezTo>
                      <a:pt x="15425" y="16531"/>
                      <a:pt x="17011" y="18176"/>
                      <a:pt x="15745" y="19250"/>
                    </a:cubicBezTo>
                    <a:cubicBezTo>
                      <a:pt x="15085" y="19810"/>
                      <a:pt x="14042" y="19616"/>
                      <a:pt x="13176" y="19230"/>
                    </a:cubicBezTo>
                    <a:cubicBezTo>
                      <a:pt x="12166" y="18781"/>
                      <a:pt x="11255" y="18152"/>
                      <a:pt x="10178" y="17832"/>
                    </a:cubicBezTo>
                    <a:cubicBezTo>
                      <a:pt x="9001" y="17481"/>
                      <a:pt x="7710" y="17526"/>
                      <a:pt x="6603" y="18020"/>
                    </a:cubicBezTo>
                    <a:cubicBezTo>
                      <a:pt x="5347" y="18581"/>
                      <a:pt x="4597" y="19769"/>
                      <a:pt x="5289" y="20673"/>
                    </a:cubicBezTo>
                    <a:cubicBezTo>
                      <a:pt x="5998" y="21600"/>
                      <a:pt x="7516" y="21323"/>
                      <a:pt x="8838" y="21029"/>
                    </a:cubicBezTo>
                    <a:cubicBezTo>
                      <a:pt x="10666" y="20624"/>
                      <a:pt x="12573" y="20527"/>
                      <a:pt x="14439" y="20789"/>
                    </a:cubicBezTo>
                    <a:cubicBezTo>
                      <a:pt x="16108" y="21023"/>
                      <a:pt x="17738" y="21533"/>
                      <a:pt x="19430" y="214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6FF"/>
                  </a:gs>
                  <a:gs pos="38399">
                    <a:srgbClr val="7FCBFF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96049" t="93015" r="3950" b="6984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139" name="Shape 139"/>
              <p:cNvSpPr/>
              <p:nvPr/>
            </p:nvSpPr>
            <p:spPr>
              <a:xfrm flipH="1">
                <a:off x="2230426" y="0"/>
                <a:ext cx="2236483" cy="2527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5" fill="norm" stroke="1" extrusionOk="0">
                    <a:moveTo>
                      <a:pt x="19430" y="21493"/>
                    </a:moveTo>
                    <a:cubicBezTo>
                      <a:pt x="20168" y="21475"/>
                      <a:pt x="20898" y="21362"/>
                      <a:pt x="21594" y="21147"/>
                    </a:cubicBezTo>
                    <a:lnTo>
                      <a:pt x="21600" y="0"/>
                    </a:lnTo>
                    <a:lnTo>
                      <a:pt x="0" y="24"/>
                    </a:lnTo>
                    <a:cubicBezTo>
                      <a:pt x="554" y="2461"/>
                      <a:pt x="1546" y="4803"/>
                      <a:pt x="2938" y="6964"/>
                    </a:cubicBezTo>
                    <a:cubicBezTo>
                      <a:pt x="3949" y="8533"/>
                      <a:pt x="5161" y="9993"/>
                      <a:pt x="6551" y="11315"/>
                    </a:cubicBezTo>
                    <a:cubicBezTo>
                      <a:pt x="8440" y="13110"/>
                      <a:pt x="10659" y="14645"/>
                      <a:pt x="13210" y="15655"/>
                    </a:cubicBezTo>
                    <a:cubicBezTo>
                      <a:pt x="15425" y="16531"/>
                      <a:pt x="17011" y="18176"/>
                      <a:pt x="15745" y="19250"/>
                    </a:cubicBezTo>
                    <a:cubicBezTo>
                      <a:pt x="15085" y="19810"/>
                      <a:pt x="14042" y="19616"/>
                      <a:pt x="13176" y="19230"/>
                    </a:cubicBezTo>
                    <a:cubicBezTo>
                      <a:pt x="12166" y="18781"/>
                      <a:pt x="11255" y="18152"/>
                      <a:pt x="10178" y="17832"/>
                    </a:cubicBezTo>
                    <a:cubicBezTo>
                      <a:pt x="9001" y="17481"/>
                      <a:pt x="7710" y="17526"/>
                      <a:pt x="6603" y="18020"/>
                    </a:cubicBezTo>
                    <a:cubicBezTo>
                      <a:pt x="5347" y="18581"/>
                      <a:pt x="4597" y="19769"/>
                      <a:pt x="5289" y="20673"/>
                    </a:cubicBezTo>
                    <a:cubicBezTo>
                      <a:pt x="5998" y="21600"/>
                      <a:pt x="7516" y="21323"/>
                      <a:pt x="8838" y="21029"/>
                    </a:cubicBezTo>
                    <a:cubicBezTo>
                      <a:pt x="10666" y="20624"/>
                      <a:pt x="12573" y="20527"/>
                      <a:pt x="14439" y="20789"/>
                    </a:cubicBezTo>
                    <a:cubicBezTo>
                      <a:pt x="16108" y="21023"/>
                      <a:pt x="17738" y="21533"/>
                      <a:pt x="19430" y="214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6FF"/>
                  </a:gs>
                  <a:gs pos="38399">
                    <a:srgbClr val="7FCBFF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96049" t="93015" r="3950" b="6984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</p:grpSp>
        <p:grpSp>
          <p:nvGrpSpPr>
            <p:cNvPr id="143" name="Group 143"/>
            <p:cNvGrpSpPr/>
            <p:nvPr/>
          </p:nvGrpSpPr>
          <p:grpSpPr>
            <a:xfrm>
              <a:off x="7835899" y="1327233"/>
              <a:ext cx="1042953" cy="1544288"/>
              <a:chOff x="0" y="0"/>
              <a:chExt cx="1042951" cy="1544286"/>
            </a:xfrm>
          </p:grpSpPr>
          <p:sp>
            <p:nvSpPr>
              <p:cNvPr id="141" name="Shape 141"/>
              <p:cNvSpPr/>
              <p:nvPr/>
            </p:nvSpPr>
            <p:spPr>
              <a:xfrm rot="420000">
                <a:off x="86650" y="21271"/>
                <a:ext cx="437705" cy="1448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5" h="21588" fill="norm" stroke="1" extrusionOk="0">
                    <a:moveTo>
                      <a:pt x="21355" y="0"/>
                    </a:moveTo>
                    <a:lnTo>
                      <a:pt x="21355" y="21586"/>
                    </a:lnTo>
                    <a:cubicBezTo>
                      <a:pt x="18903" y="21600"/>
                      <a:pt x="16457" y="21502"/>
                      <a:pt x="14100" y="21295"/>
                    </a:cubicBezTo>
                    <a:cubicBezTo>
                      <a:pt x="11274" y="21047"/>
                      <a:pt x="8596" y="20643"/>
                      <a:pt x="6466" y="20023"/>
                    </a:cubicBezTo>
                    <a:cubicBezTo>
                      <a:pt x="4143" y="19347"/>
                      <a:pt x="2637" y="18465"/>
                      <a:pt x="1568" y="17542"/>
                    </a:cubicBezTo>
                    <a:cubicBezTo>
                      <a:pt x="415" y="16547"/>
                      <a:pt x="-245" y="15496"/>
                      <a:pt x="86" y="14445"/>
                    </a:cubicBezTo>
                    <a:cubicBezTo>
                      <a:pt x="436" y="13332"/>
                      <a:pt x="1873" y="12287"/>
                      <a:pt x="3714" y="11321"/>
                    </a:cubicBezTo>
                    <a:cubicBezTo>
                      <a:pt x="5835" y="10208"/>
                      <a:pt x="8482" y="9199"/>
                      <a:pt x="10805" y="8125"/>
                    </a:cubicBezTo>
                    <a:cubicBezTo>
                      <a:pt x="12989" y="7114"/>
                      <a:pt x="14883" y="6048"/>
                      <a:pt x="16474" y="4939"/>
                    </a:cubicBezTo>
                    <a:cubicBezTo>
                      <a:pt x="18741" y="3358"/>
                      <a:pt x="20380" y="1700"/>
                      <a:pt x="2135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27083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00074" t="80931" r="-74" b="1906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142" name="Shape 142"/>
              <p:cNvSpPr/>
              <p:nvPr/>
            </p:nvSpPr>
            <p:spPr>
              <a:xfrm flipH="1" rot="420000">
                <a:off x="518596" y="74223"/>
                <a:ext cx="437705" cy="1448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5" h="21588" fill="norm" stroke="1" extrusionOk="0">
                    <a:moveTo>
                      <a:pt x="21355" y="0"/>
                    </a:moveTo>
                    <a:lnTo>
                      <a:pt x="21355" y="21586"/>
                    </a:lnTo>
                    <a:cubicBezTo>
                      <a:pt x="18903" y="21600"/>
                      <a:pt x="16457" y="21502"/>
                      <a:pt x="14100" y="21295"/>
                    </a:cubicBezTo>
                    <a:cubicBezTo>
                      <a:pt x="11274" y="21047"/>
                      <a:pt x="8596" y="20643"/>
                      <a:pt x="6466" y="20023"/>
                    </a:cubicBezTo>
                    <a:cubicBezTo>
                      <a:pt x="4143" y="19347"/>
                      <a:pt x="2637" y="18465"/>
                      <a:pt x="1568" y="17542"/>
                    </a:cubicBezTo>
                    <a:cubicBezTo>
                      <a:pt x="415" y="16547"/>
                      <a:pt x="-245" y="15496"/>
                      <a:pt x="86" y="14445"/>
                    </a:cubicBezTo>
                    <a:cubicBezTo>
                      <a:pt x="436" y="13332"/>
                      <a:pt x="1873" y="12287"/>
                      <a:pt x="3714" y="11321"/>
                    </a:cubicBezTo>
                    <a:cubicBezTo>
                      <a:pt x="5835" y="10208"/>
                      <a:pt x="8482" y="9199"/>
                      <a:pt x="10805" y="8125"/>
                    </a:cubicBezTo>
                    <a:cubicBezTo>
                      <a:pt x="12989" y="7114"/>
                      <a:pt x="14883" y="6048"/>
                      <a:pt x="16474" y="4939"/>
                    </a:cubicBezTo>
                    <a:cubicBezTo>
                      <a:pt x="18741" y="3358"/>
                      <a:pt x="20380" y="1700"/>
                      <a:pt x="2135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2600"/>
                  </a:gs>
                  <a:gs pos="27083">
                    <a:srgbClr val="FF7D3C">
                      <a:alpha val="75000"/>
                    </a:srgbClr>
                  </a:gs>
                  <a:gs pos="100000">
                    <a:srgbClr val="FFD479">
                      <a:alpha val="50000"/>
                    </a:srgbClr>
                  </a:gs>
                </a:gsLst>
                <a:path path="shape">
                  <a:fillToRect l="100074" t="80931" r="-74" b="19068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</p:grpSp>
        <p:sp>
          <p:nvSpPr>
            <p:cNvPr id="144" name="Shape 144"/>
            <p:cNvSpPr/>
            <p:nvPr/>
          </p:nvSpPr>
          <p:spPr>
            <a:xfrm>
              <a:off x="7899400" y="2590800"/>
              <a:ext cx="508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" name="Shape 145"/>
            <p:cNvSpPr/>
            <p:nvPr/>
          </p:nvSpPr>
          <p:spPr>
            <a:xfrm>
              <a:off x="9169400" y="2590800"/>
              <a:ext cx="2540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6" name="Shape 146"/>
            <p:cNvSpPr/>
            <p:nvPr/>
          </p:nvSpPr>
          <p:spPr>
            <a:xfrm>
              <a:off x="4591050" y="2590800"/>
              <a:ext cx="2540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7" name="Shape 147"/>
            <p:cNvSpPr/>
            <p:nvPr/>
          </p:nvSpPr>
          <p:spPr>
            <a:xfrm>
              <a:off x="12471400" y="2590800"/>
              <a:ext cx="508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8" name="Shape 148"/>
            <p:cNvSpPr/>
            <p:nvPr/>
          </p:nvSpPr>
          <p:spPr>
            <a:xfrm>
              <a:off x="3311525" y="2590800"/>
              <a:ext cx="508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9" name="Shape 149"/>
            <p:cNvSpPr/>
            <p:nvPr/>
          </p:nvSpPr>
          <p:spPr>
            <a:xfrm>
              <a:off x="0" y="2590800"/>
              <a:ext cx="2540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50" name="Shape 150"/>
            <p:cNvSpPr/>
            <p:nvPr/>
          </p:nvSpPr>
          <p:spPr>
            <a:xfrm>
              <a:off x="13741400" y="2590800"/>
              <a:ext cx="2540000" cy="508000"/>
            </a:xfrm>
            <a:prstGeom prst="roundRect">
              <a:avLst>
                <a:gd name="adj" fmla="val 37500"/>
              </a:avLst>
            </a:prstGeom>
            <a:solidFill>
              <a:srgbClr val="F3901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51" name="Shape 151"/>
            <p:cNvSpPr/>
            <p:nvPr/>
          </p:nvSpPr>
          <p:spPr>
            <a:xfrm>
              <a:off x="8383579" y="142268"/>
              <a:ext cx="31546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+</a:t>
              </a:r>
            </a:p>
          </p:txBody>
        </p:sp>
        <p:sp>
          <p:nvSpPr>
            <p:cNvPr id="152" name="Shape 152"/>
            <p:cNvSpPr/>
            <p:nvPr/>
          </p:nvSpPr>
          <p:spPr>
            <a:xfrm>
              <a:off x="8535979" y="237567"/>
              <a:ext cx="2158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153" name="Shape 153"/>
            <p:cNvSpPr/>
            <p:nvPr/>
          </p:nvSpPr>
          <p:spPr>
            <a:xfrm>
              <a:off x="8320079" y="1101167"/>
              <a:ext cx="2158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-</a:t>
              </a:r>
            </a:p>
          </p:txBody>
        </p:sp>
        <p:sp>
          <p:nvSpPr>
            <p:cNvPr id="154" name="Shape 154"/>
            <p:cNvSpPr/>
            <p:nvPr/>
          </p:nvSpPr>
          <p:spPr>
            <a:xfrm>
              <a:off x="1638300" y="1114"/>
              <a:ext cx="1300321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55" name="Shape 155"/>
            <p:cNvSpPr/>
            <p:nvPr/>
          </p:nvSpPr>
          <p:spPr>
            <a:xfrm flipH="1">
              <a:off x="8476890" y="610790"/>
              <a:ext cx="85009" cy="69233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56" name="Shape 156"/>
            <p:cNvSpPr/>
            <p:nvPr/>
          </p:nvSpPr>
          <p:spPr>
            <a:xfrm>
              <a:off x="2807284" y="2138835"/>
              <a:ext cx="1012242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Anode</a:t>
              </a:r>
            </a:p>
          </p:txBody>
        </p:sp>
        <p:sp>
          <p:nvSpPr>
            <p:cNvPr id="157" name="Shape 157"/>
            <p:cNvSpPr/>
            <p:nvPr/>
          </p:nvSpPr>
          <p:spPr>
            <a:xfrm>
              <a:off x="3303879" y="-1"/>
              <a:ext cx="1396188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Cathode</a:t>
              </a:r>
              <a:r>
                <a:rPr baseline="-5999" sz="2400"/>
                <a:t>1</a:t>
              </a:r>
            </a:p>
          </p:txBody>
        </p:sp>
        <p:sp>
          <p:nvSpPr>
            <p:cNvPr id="158" name="Shape 158"/>
            <p:cNvSpPr/>
            <p:nvPr/>
          </p:nvSpPr>
          <p:spPr>
            <a:xfrm>
              <a:off x="10771479" y="2133599"/>
              <a:ext cx="1396188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Cathode</a:t>
              </a:r>
              <a:r>
                <a:rPr baseline="-5999" sz="2400"/>
                <a:t>2</a:t>
              </a:r>
            </a:p>
          </p:txBody>
        </p:sp>
        <p:sp>
          <p:nvSpPr>
            <p:cNvPr id="159" name="Shape 159"/>
            <p:cNvSpPr/>
            <p:nvPr/>
          </p:nvSpPr>
          <p:spPr>
            <a:xfrm>
              <a:off x="12715356" y="2133599"/>
              <a:ext cx="863880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10s μm</a:t>
              </a:r>
            </a:p>
          </p:txBody>
        </p:sp>
        <p:sp>
          <p:nvSpPr>
            <p:cNvPr id="160" name="Shape 160"/>
            <p:cNvSpPr/>
            <p:nvPr/>
          </p:nvSpPr>
          <p:spPr>
            <a:xfrm>
              <a:off x="12553950" y="2527300"/>
              <a:ext cx="342901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61" name="Shape 161"/>
            <p:cNvSpPr/>
            <p:nvPr/>
          </p:nvSpPr>
          <p:spPr>
            <a:xfrm>
              <a:off x="1638300" y="2830985"/>
              <a:ext cx="13004801" cy="1270001"/>
            </a:xfrm>
            <a:prstGeom prst="rect">
              <a:avLst/>
            </a:prstGeom>
            <a:solidFill>
              <a:srgbClr val="F5D32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62" name="Shape 162"/>
            <p:cNvSpPr/>
            <p:nvPr/>
          </p:nvSpPr>
          <p:spPr>
            <a:xfrm>
              <a:off x="13070178" y="3357986"/>
              <a:ext cx="1418541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Substrate</a:t>
              </a:r>
            </a:p>
          </p:txBody>
        </p:sp>
        <p:sp>
          <p:nvSpPr>
            <p:cNvPr id="163" name="Shape 163"/>
            <p:cNvSpPr/>
            <p:nvPr/>
          </p:nvSpPr>
          <p:spPr>
            <a:xfrm>
              <a:off x="1644649" y="4100886"/>
              <a:ext cx="1300480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165" name="Shape 165"/>
          <p:cNvSpPr/>
          <p:nvPr/>
        </p:nvSpPr>
        <p:spPr>
          <a:xfrm>
            <a:off x="11787530" y="27384"/>
            <a:ext cx="119443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Oed, 1988</a:t>
            </a:r>
          </a:p>
        </p:txBody>
      </p:sp>
      <p:sp>
        <p:nvSpPr>
          <p:cNvPr id="166" name="Shape 166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Change of paradigm (II)</a:t>
            </a:r>
          </a:p>
        </p:txBody>
      </p:sp>
      <p:sp>
        <p:nvSpPr>
          <p:cNvPr id="169" name="Shape 1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In order to reduce the effects of the discharges and the ageing, the electric field responsible for the amplification is shaped by </a:t>
            </a:r>
            <a:r>
              <a:rPr b="1" sz="4800"/>
              <a:t>extended</a:t>
            </a:r>
            <a:r>
              <a:rPr sz="4800"/>
              <a:t> electrodes.</a:t>
            </a:r>
          </a:p>
        </p:txBody>
      </p:sp>
      <p:sp>
        <p:nvSpPr>
          <p:cNvPr id="170" name="Shape 17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71" name="Shape 171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MPGDs: a rich variety</a:t>
            </a:r>
          </a:p>
        </p:txBody>
      </p:sp>
      <p:sp>
        <p:nvSpPr>
          <p:cNvPr id="174" name="Shape 17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75" name="Shape 175"/>
          <p:cNvSpPr/>
          <p:nvPr/>
        </p:nvSpPr>
        <p:spPr>
          <a:xfrm>
            <a:off x="986612" y="8110462"/>
            <a:ext cx="87081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</a:t>
            </a:r>
          </a:p>
        </p:txBody>
      </p:sp>
      <p:sp>
        <p:nvSpPr>
          <p:cNvPr id="176" name="Shape 176"/>
          <p:cNvSpPr/>
          <p:nvPr/>
        </p:nvSpPr>
        <p:spPr>
          <a:xfrm>
            <a:off x="457305" y="5230378"/>
            <a:ext cx="146953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/>
            </a:pPr>
            <a:r>
              <a:rPr b="1" sz="2400"/>
              <a:t>electrode</a:t>
            </a:r>
          </a:p>
        </p:txBody>
      </p:sp>
      <p:sp>
        <p:nvSpPr>
          <p:cNvPr id="177" name="Shape 177"/>
          <p:cNvSpPr/>
          <p:nvPr/>
        </p:nvSpPr>
        <p:spPr>
          <a:xfrm>
            <a:off x="10229206" y="8804274"/>
            <a:ext cx="690373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hole</a:t>
            </a:r>
          </a:p>
        </p:txBody>
      </p:sp>
      <p:sp>
        <p:nvSpPr>
          <p:cNvPr id="178" name="Shape 178"/>
          <p:cNvSpPr/>
          <p:nvPr/>
        </p:nvSpPr>
        <p:spPr>
          <a:xfrm>
            <a:off x="2677863" y="8804274"/>
            <a:ext cx="85953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mesh</a:t>
            </a:r>
          </a:p>
        </p:txBody>
      </p:sp>
      <p:sp>
        <p:nvSpPr>
          <p:cNvPr id="179" name="Shape 179"/>
          <p:cNvSpPr/>
          <p:nvPr/>
        </p:nvSpPr>
        <p:spPr>
          <a:xfrm>
            <a:off x="10102907" y="7432357"/>
            <a:ext cx="129418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MicroPin</a:t>
            </a:r>
          </a:p>
        </p:txBody>
      </p:sp>
      <p:sp>
        <p:nvSpPr>
          <p:cNvPr id="180" name="Shape 180"/>
          <p:cNvSpPr/>
          <p:nvPr/>
        </p:nvSpPr>
        <p:spPr>
          <a:xfrm>
            <a:off x="9033767" y="6958012"/>
            <a:ext cx="134508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MicroDot</a:t>
            </a:r>
          </a:p>
        </p:txBody>
      </p:sp>
      <p:sp>
        <p:nvSpPr>
          <p:cNvPr id="181" name="Shape 181"/>
          <p:cNvSpPr/>
          <p:nvPr/>
        </p:nvSpPr>
        <p:spPr>
          <a:xfrm>
            <a:off x="9503667" y="6488112"/>
            <a:ext cx="129418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MicroPic</a:t>
            </a:r>
          </a:p>
        </p:txBody>
      </p:sp>
      <p:sp>
        <p:nvSpPr>
          <p:cNvPr id="182" name="Shape 182"/>
          <p:cNvSpPr/>
          <p:nvPr/>
        </p:nvSpPr>
        <p:spPr>
          <a:xfrm>
            <a:off x="6288735" y="5562253"/>
            <a:ext cx="96073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MHSP</a:t>
            </a:r>
          </a:p>
        </p:txBody>
      </p:sp>
      <p:sp>
        <p:nvSpPr>
          <p:cNvPr id="183" name="Shape 183"/>
          <p:cNvSpPr/>
          <p:nvPr/>
        </p:nvSpPr>
        <p:spPr>
          <a:xfrm>
            <a:off x="5688334" y="3358456"/>
            <a:ext cx="186476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MicroGroove</a:t>
            </a:r>
          </a:p>
        </p:txBody>
      </p:sp>
      <p:sp>
        <p:nvSpPr>
          <p:cNvPr id="184" name="Shape 184"/>
          <p:cNvSpPr/>
          <p:nvPr/>
        </p:nvSpPr>
        <p:spPr>
          <a:xfrm>
            <a:off x="7051653" y="3818831"/>
            <a:ext cx="144109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MicroWell</a:t>
            </a:r>
          </a:p>
        </p:txBody>
      </p:sp>
      <p:sp>
        <p:nvSpPr>
          <p:cNvPr id="185" name="Shape 185"/>
          <p:cNvSpPr/>
          <p:nvPr/>
        </p:nvSpPr>
        <p:spPr>
          <a:xfrm>
            <a:off x="6693412" y="2418656"/>
            <a:ext cx="214061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Micro-bulk MM</a:t>
            </a:r>
          </a:p>
        </p:txBody>
      </p:sp>
      <p:sp>
        <p:nvSpPr>
          <p:cNvPr id="186" name="Shape 186"/>
          <p:cNvSpPr/>
          <p:nvPr/>
        </p:nvSpPr>
        <p:spPr>
          <a:xfrm>
            <a:off x="6052409" y="4288731"/>
            <a:ext cx="107411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RPWell</a:t>
            </a:r>
          </a:p>
        </p:txBody>
      </p:sp>
      <p:sp>
        <p:nvSpPr>
          <p:cNvPr id="187" name="Shape 187"/>
          <p:cNvSpPr/>
          <p:nvPr/>
        </p:nvSpPr>
        <p:spPr>
          <a:xfrm>
            <a:off x="6283760" y="2888556"/>
            <a:ext cx="174040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Micro-RWell</a:t>
            </a:r>
          </a:p>
        </p:txBody>
      </p:sp>
      <p:sp>
        <p:nvSpPr>
          <p:cNvPr id="188" name="Shape 188"/>
          <p:cNvSpPr/>
          <p:nvPr/>
        </p:nvSpPr>
        <p:spPr>
          <a:xfrm>
            <a:off x="10173146" y="4326831"/>
            <a:ext cx="79156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GEM</a:t>
            </a:r>
          </a:p>
        </p:txBody>
      </p:sp>
      <p:sp>
        <p:nvSpPr>
          <p:cNvPr id="189" name="Shape 189"/>
          <p:cNvSpPr/>
          <p:nvPr/>
        </p:nvSpPr>
        <p:spPr>
          <a:xfrm>
            <a:off x="10485921" y="2926656"/>
            <a:ext cx="12826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TH-GEM</a:t>
            </a:r>
          </a:p>
        </p:txBody>
      </p:sp>
      <p:sp>
        <p:nvSpPr>
          <p:cNvPr id="190" name="Shape 190"/>
          <p:cNvSpPr/>
          <p:nvPr/>
        </p:nvSpPr>
        <p:spPr>
          <a:xfrm>
            <a:off x="10388048" y="3396556"/>
            <a:ext cx="7239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LEM</a:t>
            </a:r>
          </a:p>
        </p:txBody>
      </p:sp>
      <p:sp>
        <p:nvSpPr>
          <p:cNvPr id="191" name="Shape 191"/>
          <p:cNvSpPr/>
          <p:nvPr/>
        </p:nvSpPr>
        <p:spPr>
          <a:xfrm>
            <a:off x="10767770" y="3861693"/>
            <a:ext cx="119786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GEMpix</a:t>
            </a:r>
          </a:p>
        </p:txBody>
      </p:sp>
      <p:sp>
        <p:nvSpPr>
          <p:cNvPr id="192" name="Shape 192"/>
          <p:cNvSpPr/>
          <p:nvPr/>
        </p:nvSpPr>
        <p:spPr>
          <a:xfrm>
            <a:off x="2629853" y="7686357"/>
            <a:ext cx="146365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MicroGap</a:t>
            </a:r>
          </a:p>
        </p:txBody>
      </p:sp>
      <p:sp>
        <p:nvSpPr>
          <p:cNvPr id="193" name="Shape 193"/>
          <p:cNvSpPr/>
          <p:nvPr/>
        </p:nvSpPr>
        <p:spPr>
          <a:xfrm>
            <a:off x="3699615" y="7211118"/>
            <a:ext cx="147492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MicroWire</a:t>
            </a:r>
          </a:p>
        </p:txBody>
      </p:sp>
      <p:sp>
        <p:nvSpPr>
          <p:cNvPr id="194" name="Shape 194"/>
          <p:cNvSpPr/>
          <p:nvPr/>
        </p:nvSpPr>
        <p:spPr>
          <a:xfrm>
            <a:off x="3135312" y="6742112"/>
            <a:ext cx="101163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MSGC</a:t>
            </a:r>
          </a:p>
        </p:txBody>
      </p:sp>
      <p:sp>
        <p:nvSpPr>
          <p:cNvPr id="195" name="Shape 195"/>
          <p:cNvSpPr/>
          <p:nvPr/>
        </p:nvSpPr>
        <p:spPr>
          <a:xfrm>
            <a:off x="10276230" y="44449"/>
            <a:ext cx="268894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Non-exhaustive list</a:t>
            </a:r>
          </a:p>
        </p:txBody>
      </p:sp>
      <p:sp>
        <p:nvSpPr>
          <p:cNvPr id="196" name="Shape 196"/>
          <p:cNvSpPr/>
          <p:nvPr/>
        </p:nvSpPr>
        <p:spPr>
          <a:xfrm flipV="1">
            <a:off x="2030427" y="2178768"/>
            <a:ext cx="1" cy="6418414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97" name="Shape 197"/>
          <p:cNvSpPr/>
          <p:nvPr/>
        </p:nvSpPr>
        <p:spPr>
          <a:xfrm>
            <a:off x="478562" y="2350293"/>
            <a:ext cx="140177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extended</a:t>
            </a:r>
          </a:p>
        </p:txBody>
      </p:sp>
      <p:sp>
        <p:nvSpPr>
          <p:cNvPr id="198" name="Shape 198"/>
          <p:cNvSpPr/>
          <p:nvPr/>
        </p:nvSpPr>
        <p:spPr>
          <a:xfrm>
            <a:off x="2242234" y="8766809"/>
            <a:ext cx="9333132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99" name="Shape 199"/>
          <p:cNvSpPr/>
          <p:nvPr/>
        </p:nvSpPr>
        <p:spPr>
          <a:xfrm>
            <a:off x="6538292" y="8804274"/>
            <a:ext cx="74101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/>
            </a:pPr>
            <a:r>
              <a:rPr b="1" sz="2400"/>
              <a:t>type</a:t>
            </a:r>
          </a:p>
        </p:txBody>
      </p:sp>
      <p:sp>
        <p:nvSpPr>
          <p:cNvPr id="200" name="Shape 200"/>
          <p:cNvSpPr/>
          <p:nvPr/>
        </p:nvSpPr>
        <p:spPr>
          <a:xfrm>
            <a:off x="2460536" y="2545481"/>
            <a:ext cx="18531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MicroMeGas</a:t>
            </a:r>
          </a:p>
        </p:txBody>
      </p:sp>
      <p:sp>
        <p:nvSpPr>
          <p:cNvPr id="201" name="Shape 201"/>
          <p:cNvSpPr/>
          <p:nvPr/>
        </p:nvSpPr>
        <p:spPr>
          <a:xfrm>
            <a:off x="2679230" y="3015381"/>
            <a:ext cx="67909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CAT</a:t>
            </a:r>
          </a:p>
        </p:txBody>
      </p:sp>
      <p:sp>
        <p:nvSpPr>
          <p:cNvPr id="202" name="Shape 202"/>
          <p:cNvSpPr/>
          <p:nvPr/>
        </p:nvSpPr>
        <p:spPr>
          <a:xfrm>
            <a:off x="3136481" y="3485281"/>
            <a:ext cx="96103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InGrid</a:t>
            </a:r>
          </a:p>
        </p:txBody>
      </p:sp>
      <p:sp>
        <p:nvSpPr>
          <p:cNvPr id="203" name="Shape 203"/>
          <p:cNvSpPr/>
          <p:nvPr/>
        </p:nvSpPr>
        <p:spPr>
          <a:xfrm>
            <a:off x="2793581" y="3955181"/>
            <a:ext cx="111313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GridPix</a:t>
            </a:r>
          </a:p>
        </p:txBody>
      </p:sp>
      <p:sp>
        <p:nvSpPr>
          <p:cNvPr id="204" name="Shape 20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MicroMeGas</a:t>
            </a:r>
          </a:p>
        </p:txBody>
      </p:sp>
      <p:sp>
        <p:nvSpPr>
          <p:cNvPr id="207" name="Shape 20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08" name="Shape 208"/>
          <p:cNvSpPr/>
          <p:nvPr/>
        </p:nvSpPr>
        <p:spPr>
          <a:xfrm>
            <a:off x="10830835" y="6868887"/>
            <a:ext cx="1519744" cy="1406369"/>
          </a:xfrm>
          <a:prstGeom prst="rect">
            <a:avLst/>
          </a:prstGeom>
          <a:solidFill>
            <a:srgbClr val="F3901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3B3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" name="Shape 209"/>
          <p:cNvSpPr/>
          <p:nvPr/>
        </p:nvSpPr>
        <p:spPr>
          <a:xfrm>
            <a:off x="3204657" y="6868223"/>
            <a:ext cx="1519743" cy="1407697"/>
          </a:xfrm>
          <a:prstGeom prst="rect">
            <a:avLst/>
          </a:prstGeom>
          <a:solidFill>
            <a:srgbClr val="F3901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3B3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" name="Shape 210"/>
          <p:cNvSpPr/>
          <p:nvPr/>
        </p:nvSpPr>
        <p:spPr>
          <a:xfrm>
            <a:off x="793" y="2708670"/>
            <a:ext cx="13003214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11" name="Shape 211"/>
          <p:cNvSpPr/>
          <p:nvPr/>
        </p:nvSpPr>
        <p:spPr>
          <a:xfrm>
            <a:off x="4257" y="8263219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12" name="Shape 212"/>
          <p:cNvSpPr/>
          <p:nvPr/>
        </p:nvSpPr>
        <p:spPr>
          <a:xfrm>
            <a:off x="6026200" y="3858374"/>
            <a:ext cx="213869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+</a:t>
            </a:r>
          </a:p>
        </p:txBody>
      </p:sp>
      <p:sp>
        <p:nvSpPr>
          <p:cNvPr id="213" name="Shape 213"/>
          <p:cNvSpPr/>
          <p:nvPr/>
        </p:nvSpPr>
        <p:spPr>
          <a:xfrm>
            <a:off x="6178600" y="3953673"/>
            <a:ext cx="1270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214" name="Shape 214"/>
          <p:cNvSpPr/>
          <p:nvPr/>
        </p:nvSpPr>
        <p:spPr>
          <a:xfrm flipH="1">
            <a:off x="6210299" y="4268988"/>
            <a:ext cx="1" cy="2728713"/>
          </a:xfrm>
          <a:prstGeom prst="line">
            <a:avLst/>
          </a:prstGeom>
          <a:ln w="127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grpSp>
        <p:nvGrpSpPr>
          <p:cNvPr id="217" name="Group 217"/>
          <p:cNvGrpSpPr/>
          <p:nvPr/>
        </p:nvGrpSpPr>
        <p:grpSpPr>
          <a:xfrm>
            <a:off x="5897907" y="7125048"/>
            <a:ext cx="637486" cy="1058145"/>
            <a:chOff x="0" y="0"/>
            <a:chExt cx="637485" cy="1058144"/>
          </a:xfrm>
        </p:grpSpPr>
        <p:sp>
          <p:nvSpPr>
            <p:cNvPr id="215" name="Shape 215"/>
            <p:cNvSpPr/>
            <p:nvPr/>
          </p:nvSpPr>
          <p:spPr>
            <a:xfrm rot="21600000">
              <a:off x="0" y="61"/>
              <a:ext cx="319665" cy="1058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216" name="Shape 216"/>
            <p:cNvSpPr/>
            <p:nvPr/>
          </p:nvSpPr>
          <p:spPr>
            <a:xfrm flipH="1">
              <a:off x="317820" y="0"/>
              <a:ext cx="319666" cy="1058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218" name="Shape 218"/>
          <p:cNvSpPr/>
          <p:nvPr/>
        </p:nvSpPr>
        <p:spPr>
          <a:xfrm>
            <a:off x="11180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19" name="Shape 219"/>
          <p:cNvSpPr/>
          <p:nvPr/>
        </p:nvSpPr>
        <p:spPr>
          <a:xfrm>
            <a:off x="1020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0" name="Shape 220"/>
          <p:cNvSpPr/>
          <p:nvPr/>
        </p:nvSpPr>
        <p:spPr>
          <a:xfrm>
            <a:off x="10164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1" name="Shape 221"/>
          <p:cNvSpPr/>
          <p:nvPr/>
        </p:nvSpPr>
        <p:spPr>
          <a:xfrm>
            <a:off x="9148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2" name="Shape 222"/>
          <p:cNvSpPr/>
          <p:nvPr/>
        </p:nvSpPr>
        <p:spPr>
          <a:xfrm>
            <a:off x="8132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3" name="Shape 223"/>
          <p:cNvSpPr/>
          <p:nvPr/>
        </p:nvSpPr>
        <p:spPr>
          <a:xfrm>
            <a:off x="7116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4" name="Shape 224"/>
          <p:cNvSpPr/>
          <p:nvPr/>
        </p:nvSpPr>
        <p:spPr>
          <a:xfrm>
            <a:off x="6100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5" name="Shape 225"/>
          <p:cNvSpPr/>
          <p:nvPr/>
        </p:nvSpPr>
        <p:spPr>
          <a:xfrm>
            <a:off x="5084257" y="8263219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6" name="Shape 226"/>
          <p:cNvSpPr/>
          <p:nvPr/>
        </p:nvSpPr>
        <p:spPr>
          <a:xfrm>
            <a:off x="4068257" y="8263219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7" name="Shape 227"/>
          <p:cNvSpPr/>
          <p:nvPr/>
        </p:nvSpPr>
        <p:spPr>
          <a:xfrm>
            <a:off x="3052257" y="8263219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8" name="Shape 228"/>
          <p:cNvSpPr/>
          <p:nvPr/>
        </p:nvSpPr>
        <p:spPr>
          <a:xfrm>
            <a:off x="2036257" y="8263219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29" name="Shape 229"/>
          <p:cNvSpPr/>
          <p:nvPr/>
        </p:nvSpPr>
        <p:spPr>
          <a:xfrm>
            <a:off x="12196257" y="8263219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0" name="Shape 230"/>
          <p:cNvSpPr/>
          <p:nvPr/>
        </p:nvSpPr>
        <p:spPr>
          <a:xfrm>
            <a:off x="6165900" y="6844765"/>
            <a:ext cx="1270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231" name="Shape 231"/>
          <p:cNvSpPr/>
          <p:nvPr/>
        </p:nvSpPr>
        <p:spPr>
          <a:xfrm>
            <a:off x="220186" y="8688670"/>
            <a:ext cx="12574864" cy="546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3600"/>
              <a:t>Anode can be made resistive to </a:t>
            </a:r>
            <a:r>
              <a:rPr b="1" sz="3600"/>
              <a:t>reduce</a:t>
            </a:r>
            <a:r>
              <a:rPr sz="3600"/>
              <a:t> the discharge effects</a:t>
            </a:r>
          </a:p>
        </p:txBody>
      </p:sp>
      <p:sp>
        <p:nvSpPr>
          <p:cNvPr id="232" name="Shape 232"/>
          <p:cNvSpPr/>
          <p:nvPr/>
        </p:nvSpPr>
        <p:spPr>
          <a:xfrm>
            <a:off x="29657" y="6993218"/>
            <a:ext cx="249744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3" name="Shape 233"/>
          <p:cNvSpPr/>
          <p:nvPr/>
        </p:nvSpPr>
        <p:spPr>
          <a:xfrm>
            <a:off x="664657" y="6993218"/>
            <a:ext cx="249744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4" name="Shape 234"/>
          <p:cNvSpPr/>
          <p:nvPr/>
        </p:nvSpPr>
        <p:spPr>
          <a:xfrm>
            <a:off x="1299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5" name="Shape 235"/>
          <p:cNvSpPr/>
          <p:nvPr/>
        </p:nvSpPr>
        <p:spPr>
          <a:xfrm>
            <a:off x="1934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6" name="Shape 236"/>
          <p:cNvSpPr/>
          <p:nvPr/>
        </p:nvSpPr>
        <p:spPr>
          <a:xfrm>
            <a:off x="2569657" y="6993218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7" name="Shape 237"/>
          <p:cNvSpPr/>
          <p:nvPr/>
        </p:nvSpPr>
        <p:spPr>
          <a:xfrm>
            <a:off x="3204657" y="6993218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8" name="Shape 238"/>
          <p:cNvSpPr/>
          <p:nvPr/>
        </p:nvSpPr>
        <p:spPr>
          <a:xfrm>
            <a:off x="3839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39" name="Shape 239"/>
          <p:cNvSpPr/>
          <p:nvPr/>
        </p:nvSpPr>
        <p:spPr>
          <a:xfrm>
            <a:off x="4474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0" name="Shape 240"/>
          <p:cNvSpPr/>
          <p:nvPr/>
        </p:nvSpPr>
        <p:spPr>
          <a:xfrm>
            <a:off x="5109657" y="6993218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1" name="Shape 241"/>
          <p:cNvSpPr/>
          <p:nvPr/>
        </p:nvSpPr>
        <p:spPr>
          <a:xfrm>
            <a:off x="5744657" y="6993218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2" name="Shape 242"/>
          <p:cNvSpPr/>
          <p:nvPr/>
        </p:nvSpPr>
        <p:spPr>
          <a:xfrm>
            <a:off x="6379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3" name="Shape 243"/>
          <p:cNvSpPr/>
          <p:nvPr/>
        </p:nvSpPr>
        <p:spPr>
          <a:xfrm>
            <a:off x="7014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4" name="Shape 244"/>
          <p:cNvSpPr/>
          <p:nvPr/>
        </p:nvSpPr>
        <p:spPr>
          <a:xfrm>
            <a:off x="7649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5" name="Shape 245"/>
          <p:cNvSpPr/>
          <p:nvPr/>
        </p:nvSpPr>
        <p:spPr>
          <a:xfrm>
            <a:off x="8284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6" name="Shape 246"/>
          <p:cNvSpPr/>
          <p:nvPr/>
        </p:nvSpPr>
        <p:spPr>
          <a:xfrm>
            <a:off x="8919657" y="6995223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7" name="Shape 247"/>
          <p:cNvSpPr/>
          <p:nvPr/>
        </p:nvSpPr>
        <p:spPr>
          <a:xfrm>
            <a:off x="9554657" y="6995223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8" name="Shape 248"/>
          <p:cNvSpPr/>
          <p:nvPr/>
        </p:nvSpPr>
        <p:spPr>
          <a:xfrm>
            <a:off x="10189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49" name="Shape 249"/>
          <p:cNvSpPr/>
          <p:nvPr/>
        </p:nvSpPr>
        <p:spPr>
          <a:xfrm>
            <a:off x="10824657" y="6994221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50" name="Shape 250"/>
          <p:cNvSpPr/>
          <p:nvPr/>
        </p:nvSpPr>
        <p:spPr>
          <a:xfrm>
            <a:off x="11459657" y="6995223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51" name="Shape 251"/>
          <p:cNvSpPr/>
          <p:nvPr/>
        </p:nvSpPr>
        <p:spPr>
          <a:xfrm>
            <a:off x="12094657" y="6995223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52" name="Shape 252"/>
          <p:cNvSpPr/>
          <p:nvPr/>
        </p:nvSpPr>
        <p:spPr>
          <a:xfrm>
            <a:off x="12729657" y="6993218"/>
            <a:ext cx="249743" cy="1"/>
          </a:xfrm>
          <a:prstGeom prst="line">
            <a:avLst/>
          </a:prstGeom>
          <a:ln w="2540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253" name="Shape 253"/>
          <p:cNvSpPr/>
          <p:nvPr/>
        </p:nvSpPr>
        <p:spPr>
          <a:xfrm>
            <a:off x="699886" y="2725567"/>
            <a:ext cx="1181609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Cathode</a:t>
            </a:r>
          </a:p>
        </p:txBody>
      </p:sp>
      <p:sp>
        <p:nvSpPr>
          <p:cNvPr id="254" name="Shape 254"/>
          <p:cNvSpPr/>
          <p:nvPr/>
        </p:nvSpPr>
        <p:spPr>
          <a:xfrm>
            <a:off x="321048" y="7869519"/>
            <a:ext cx="2536750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Segmented anode</a:t>
            </a:r>
          </a:p>
        </p:txBody>
      </p:sp>
      <p:sp>
        <p:nvSpPr>
          <p:cNvPr id="255" name="Shape 255"/>
          <p:cNvSpPr/>
          <p:nvPr/>
        </p:nvSpPr>
        <p:spPr>
          <a:xfrm>
            <a:off x="11290196" y="7469468"/>
            <a:ext cx="605232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Pilar</a:t>
            </a:r>
          </a:p>
        </p:txBody>
      </p:sp>
      <p:sp>
        <p:nvSpPr>
          <p:cNvPr id="256" name="Shape 256"/>
          <p:cNvSpPr/>
          <p:nvPr/>
        </p:nvSpPr>
        <p:spPr>
          <a:xfrm>
            <a:off x="9040945" y="7469468"/>
            <a:ext cx="123037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~130 um</a:t>
            </a:r>
          </a:p>
        </p:txBody>
      </p:sp>
      <p:sp>
        <p:nvSpPr>
          <p:cNvPr id="257" name="Shape 257"/>
          <p:cNvSpPr/>
          <p:nvPr/>
        </p:nvSpPr>
        <p:spPr>
          <a:xfrm flipV="1">
            <a:off x="10312500" y="7119755"/>
            <a:ext cx="1" cy="1121013"/>
          </a:xfrm>
          <a:prstGeom prst="line">
            <a:avLst/>
          </a:prstGeom>
          <a:ln w="12700">
            <a:solidFill/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3B3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8" name="Shape 258"/>
          <p:cNvSpPr/>
          <p:nvPr/>
        </p:nvSpPr>
        <p:spPr>
          <a:xfrm>
            <a:off x="492404" y="6495968"/>
            <a:ext cx="1587908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Metal mesh</a:t>
            </a:r>
          </a:p>
        </p:txBody>
      </p:sp>
      <p:sp>
        <p:nvSpPr>
          <p:cNvPr id="259" name="Shape 25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  <p:sp>
        <p:nvSpPr>
          <p:cNvPr id="260" name="Shape 260"/>
          <p:cNvSpPr/>
          <p:nvPr/>
        </p:nvSpPr>
        <p:spPr>
          <a:xfrm>
            <a:off x="11127130" y="27384"/>
            <a:ext cx="185486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Giomataris, 1996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roup 264"/>
          <p:cNvGrpSpPr/>
          <p:nvPr/>
        </p:nvGrpSpPr>
        <p:grpSpPr>
          <a:xfrm>
            <a:off x="5055742" y="2227758"/>
            <a:ext cx="2880615" cy="1631938"/>
            <a:chOff x="0" y="0"/>
            <a:chExt cx="2880614" cy="1631937"/>
          </a:xfrm>
        </p:grpSpPr>
        <p:sp>
          <p:nvSpPr>
            <p:cNvPr id="262" name="Shape 262"/>
            <p:cNvSpPr/>
            <p:nvPr/>
          </p:nvSpPr>
          <p:spPr>
            <a:xfrm>
              <a:off x="0" y="2041"/>
              <a:ext cx="1442260" cy="1629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fill="norm" stroke="1" extrusionOk="0">
                  <a:moveTo>
                    <a:pt x="19430" y="21493"/>
                  </a:moveTo>
                  <a:cubicBezTo>
                    <a:pt x="20168" y="21475"/>
                    <a:pt x="20898" y="21362"/>
                    <a:pt x="21594" y="21147"/>
                  </a:cubicBezTo>
                  <a:lnTo>
                    <a:pt x="21600" y="0"/>
                  </a:lnTo>
                  <a:lnTo>
                    <a:pt x="0" y="24"/>
                  </a:lnTo>
                  <a:cubicBezTo>
                    <a:pt x="554" y="2461"/>
                    <a:pt x="1546" y="4803"/>
                    <a:pt x="2938" y="6964"/>
                  </a:cubicBezTo>
                  <a:cubicBezTo>
                    <a:pt x="3949" y="8533"/>
                    <a:pt x="5161" y="9993"/>
                    <a:pt x="6551" y="11315"/>
                  </a:cubicBezTo>
                  <a:cubicBezTo>
                    <a:pt x="8440" y="13110"/>
                    <a:pt x="10659" y="14645"/>
                    <a:pt x="13210" y="15655"/>
                  </a:cubicBezTo>
                  <a:cubicBezTo>
                    <a:pt x="15425" y="16531"/>
                    <a:pt x="17011" y="18176"/>
                    <a:pt x="15745" y="19250"/>
                  </a:cubicBezTo>
                  <a:cubicBezTo>
                    <a:pt x="15085" y="19810"/>
                    <a:pt x="14042" y="19616"/>
                    <a:pt x="13176" y="19230"/>
                  </a:cubicBezTo>
                  <a:cubicBezTo>
                    <a:pt x="12166" y="18781"/>
                    <a:pt x="11255" y="18152"/>
                    <a:pt x="10178" y="17832"/>
                  </a:cubicBezTo>
                  <a:cubicBezTo>
                    <a:pt x="9001" y="17481"/>
                    <a:pt x="7710" y="17526"/>
                    <a:pt x="6603" y="18020"/>
                  </a:cubicBezTo>
                  <a:cubicBezTo>
                    <a:pt x="5347" y="18581"/>
                    <a:pt x="4597" y="19769"/>
                    <a:pt x="5289" y="20673"/>
                  </a:cubicBezTo>
                  <a:cubicBezTo>
                    <a:pt x="5998" y="21600"/>
                    <a:pt x="7516" y="21323"/>
                    <a:pt x="8838" y="21029"/>
                  </a:cubicBezTo>
                  <a:cubicBezTo>
                    <a:pt x="10666" y="20624"/>
                    <a:pt x="12573" y="20527"/>
                    <a:pt x="14439" y="20789"/>
                  </a:cubicBezTo>
                  <a:cubicBezTo>
                    <a:pt x="16108" y="21023"/>
                    <a:pt x="17738" y="21533"/>
                    <a:pt x="19430" y="214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6FF"/>
                </a:gs>
                <a:gs pos="38399">
                  <a:srgbClr val="7FCBFF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96049" t="93015" r="3950" b="6984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263" name="Shape 263"/>
            <p:cNvSpPr/>
            <p:nvPr/>
          </p:nvSpPr>
          <p:spPr>
            <a:xfrm flipH="1">
              <a:off x="1438354" y="0"/>
              <a:ext cx="1442261" cy="1629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fill="norm" stroke="1" extrusionOk="0">
                  <a:moveTo>
                    <a:pt x="19430" y="21493"/>
                  </a:moveTo>
                  <a:cubicBezTo>
                    <a:pt x="20168" y="21475"/>
                    <a:pt x="20898" y="21362"/>
                    <a:pt x="21594" y="21147"/>
                  </a:cubicBezTo>
                  <a:lnTo>
                    <a:pt x="21600" y="0"/>
                  </a:lnTo>
                  <a:lnTo>
                    <a:pt x="0" y="24"/>
                  </a:lnTo>
                  <a:cubicBezTo>
                    <a:pt x="554" y="2461"/>
                    <a:pt x="1546" y="4803"/>
                    <a:pt x="2938" y="6964"/>
                  </a:cubicBezTo>
                  <a:cubicBezTo>
                    <a:pt x="3949" y="8533"/>
                    <a:pt x="5161" y="9993"/>
                    <a:pt x="6551" y="11315"/>
                  </a:cubicBezTo>
                  <a:cubicBezTo>
                    <a:pt x="8440" y="13110"/>
                    <a:pt x="10659" y="14645"/>
                    <a:pt x="13210" y="15655"/>
                  </a:cubicBezTo>
                  <a:cubicBezTo>
                    <a:pt x="15425" y="16531"/>
                    <a:pt x="17011" y="18176"/>
                    <a:pt x="15745" y="19250"/>
                  </a:cubicBezTo>
                  <a:cubicBezTo>
                    <a:pt x="15085" y="19810"/>
                    <a:pt x="14042" y="19616"/>
                    <a:pt x="13176" y="19230"/>
                  </a:cubicBezTo>
                  <a:cubicBezTo>
                    <a:pt x="12166" y="18781"/>
                    <a:pt x="11255" y="18152"/>
                    <a:pt x="10178" y="17832"/>
                  </a:cubicBezTo>
                  <a:cubicBezTo>
                    <a:pt x="9001" y="17481"/>
                    <a:pt x="7710" y="17526"/>
                    <a:pt x="6603" y="18020"/>
                  </a:cubicBezTo>
                  <a:cubicBezTo>
                    <a:pt x="5347" y="18581"/>
                    <a:pt x="4597" y="19769"/>
                    <a:pt x="5289" y="20673"/>
                  </a:cubicBezTo>
                  <a:cubicBezTo>
                    <a:pt x="5998" y="21600"/>
                    <a:pt x="7516" y="21323"/>
                    <a:pt x="8838" y="21029"/>
                  </a:cubicBezTo>
                  <a:cubicBezTo>
                    <a:pt x="10666" y="20624"/>
                    <a:pt x="12573" y="20527"/>
                    <a:pt x="14439" y="20789"/>
                  </a:cubicBezTo>
                  <a:cubicBezTo>
                    <a:pt x="16108" y="21023"/>
                    <a:pt x="17738" y="21533"/>
                    <a:pt x="19430" y="214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6FF"/>
                </a:gs>
                <a:gs pos="38399">
                  <a:srgbClr val="7FCBFF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96049" t="93015" r="3950" b="6984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265" name="Shape 2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GEM</a:t>
            </a:r>
          </a:p>
        </p:txBody>
      </p:sp>
      <p:sp>
        <p:nvSpPr>
          <p:cNvPr id="266" name="Shape 26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grpSp>
        <p:nvGrpSpPr>
          <p:cNvPr id="357" name="Group 357"/>
          <p:cNvGrpSpPr/>
          <p:nvPr/>
        </p:nvGrpSpPr>
        <p:grpSpPr>
          <a:xfrm>
            <a:off x="-438381" y="3773388"/>
            <a:ext cx="13881562" cy="632045"/>
            <a:chOff x="0" y="0"/>
            <a:chExt cx="13881561" cy="632044"/>
          </a:xfrm>
        </p:grpSpPr>
        <p:grpSp>
          <p:nvGrpSpPr>
            <p:cNvPr id="281" name="Group 281"/>
            <p:cNvGrpSpPr/>
            <p:nvPr/>
          </p:nvGrpSpPr>
          <p:grpSpPr>
            <a:xfrm>
              <a:off x="4819290" y="0"/>
              <a:ext cx="1833337" cy="632045"/>
              <a:chOff x="0" y="0"/>
              <a:chExt cx="1833335" cy="632044"/>
            </a:xfrm>
          </p:grpSpPr>
          <p:grpSp>
            <p:nvGrpSpPr>
              <p:cNvPr id="273" name="Group 273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269" name="Group 269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267" name="Shape 26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68" name="Shape 26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272" name="Group 272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270" name="Shape 270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71" name="Shape 271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280" name="Group 280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276" name="Group 27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274" name="Shape 27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75" name="Shape 27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279" name="Group 27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277" name="Shape 27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78" name="Shape 27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296" name="Group 296"/>
            <p:cNvGrpSpPr/>
            <p:nvPr/>
          </p:nvGrpSpPr>
          <p:grpSpPr>
            <a:xfrm>
              <a:off x="7228935" y="-1"/>
              <a:ext cx="1833337" cy="632046"/>
              <a:chOff x="0" y="0"/>
              <a:chExt cx="1833335" cy="632044"/>
            </a:xfrm>
          </p:grpSpPr>
          <p:grpSp>
            <p:nvGrpSpPr>
              <p:cNvPr id="288" name="Group 288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284" name="Group 284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282" name="Shape 28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83" name="Shape 28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287" name="Group 287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285" name="Shape 285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86" name="Shape 286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295" name="Group 295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291" name="Group 29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289" name="Shape 28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90" name="Shape 29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294" name="Group 29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292" name="Shape 29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93" name="Shape 29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311" name="Group 311"/>
            <p:cNvGrpSpPr/>
            <p:nvPr/>
          </p:nvGrpSpPr>
          <p:grpSpPr>
            <a:xfrm>
              <a:off x="9638580" y="-1"/>
              <a:ext cx="1833337" cy="632046"/>
              <a:chOff x="0" y="0"/>
              <a:chExt cx="1833335" cy="632044"/>
            </a:xfrm>
          </p:grpSpPr>
          <p:grpSp>
            <p:nvGrpSpPr>
              <p:cNvPr id="303" name="Group 303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299" name="Group 299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297" name="Shape 29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298" name="Shape 29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02" name="Group 302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00" name="Shape 300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01" name="Shape 301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310" name="Group 310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306" name="Group 30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04" name="Shape 30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05" name="Shape 30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09" name="Group 30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07" name="Shape 30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08" name="Shape 30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326" name="Group 326"/>
            <p:cNvGrpSpPr/>
            <p:nvPr/>
          </p:nvGrpSpPr>
          <p:grpSpPr>
            <a:xfrm>
              <a:off x="2409645" y="-1"/>
              <a:ext cx="1833337" cy="632046"/>
              <a:chOff x="0" y="0"/>
              <a:chExt cx="1833335" cy="632044"/>
            </a:xfrm>
          </p:grpSpPr>
          <p:grpSp>
            <p:nvGrpSpPr>
              <p:cNvPr id="318" name="Group 318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314" name="Group 314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12" name="Shape 31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13" name="Shape 31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17" name="Group 317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15" name="Shape 315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16" name="Shape 316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325" name="Group 325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321" name="Group 32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19" name="Shape 31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20" name="Shape 32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24" name="Group 32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22" name="Shape 32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23" name="Shape 32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341" name="Group 341"/>
            <p:cNvGrpSpPr/>
            <p:nvPr/>
          </p:nvGrpSpPr>
          <p:grpSpPr>
            <a:xfrm>
              <a:off x="12048225" y="-1"/>
              <a:ext cx="1833337" cy="632046"/>
              <a:chOff x="0" y="0"/>
              <a:chExt cx="1833335" cy="632044"/>
            </a:xfrm>
          </p:grpSpPr>
          <p:grpSp>
            <p:nvGrpSpPr>
              <p:cNvPr id="333" name="Group 333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329" name="Group 329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27" name="Shape 32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28" name="Shape 32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32" name="Group 332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30" name="Shape 330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31" name="Shape 331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340" name="Group 340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336" name="Group 33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34" name="Shape 33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35" name="Shape 33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39" name="Group 33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37" name="Shape 33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38" name="Shape 33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356" name="Group 356"/>
            <p:cNvGrpSpPr/>
            <p:nvPr/>
          </p:nvGrpSpPr>
          <p:grpSpPr>
            <a:xfrm>
              <a:off x="-1" y="-1"/>
              <a:ext cx="1833337" cy="632046"/>
              <a:chOff x="0" y="0"/>
              <a:chExt cx="1833335" cy="632044"/>
            </a:xfrm>
          </p:grpSpPr>
          <p:grpSp>
            <p:nvGrpSpPr>
              <p:cNvPr id="348" name="Group 348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344" name="Group 344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42" name="Shape 34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43" name="Shape 34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47" name="Group 347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45" name="Shape 345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46" name="Shape 346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355" name="Group 355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351" name="Group 35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49" name="Shape 34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50" name="Shape 35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54" name="Group 35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52" name="Shape 35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53" name="Shape 35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</p:grpSp>
      <p:sp>
        <p:nvSpPr>
          <p:cNvPr id="358" name="Shape 358"/>
          <p:cNvSpPr/>
          <p:nvPr/>
        </p:nvSpPr>
        <p:spPr>
          <a:xfrm>
            <a:off x="6280200" y="2573591"/>
            <a:ext cx="31546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+</a:t>
            </a:r>
          </a:p>
        </p:txBody>
      </p:sp>
      <p:sp>
        <p:nvSpPr>
          <p:cNvPr id="359" name="Shape 359"/>
          <p:cNvSpPr/>
          <p:nvPr/>
        </p:nvSpPr>
        <p:spPr>
          <a:xfrm>
            <a:off x="6432600" y="2668890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360" name="Shape 360"/>
          <p:cNvSpPr/>
          <p:nvPr/>
        </p:nvSpPr>
        <p:spPr>
          <a:xfrm>
            <a:off x="6394500" y="3540682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361" name="Shape 361"/>
          <p:cNvSpPr/>
          <p:nvPr/>
        </p:nvSpPr>
        <p:spPr>
          <a:xfrm>
            <a:off x="6502400" y="3035005"/>
            <a:ext cx="1" cy="697538"/>
          </a:xfrm>
          <a:prstGeom prst="line">
            <a:avLst/>
          </a:prstGeom>
          <a:ln w="127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362" name="Shape 362"/>
          <p:cNvSpPr/>
          <p:nvPr/>
        </p:nvSpPr>
        <p:spPr>
          <a:xfrm>
            <a:off x="7092" y="5306391"/>
            <a:ext cx="13003214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363" name="Shape 363"/>
          <p:cNvSpPr/>
          <p:nvPr/>
        </p:nvSpPr>
        <p:spPr>
          <a:xfrm>
            <a:off x="1144930" y="5319091"/>
            <a:ext cx="112522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Anode</a:t>
            </a:r>
            <a:r>
              <a:rPr baseline="-5999" sz="2400"/>
              <a:t>1</a:t>
            </a:r>
          </a:p>
        </p:txBody>
      </p:sp>
      <p:sp>
        <p:nvSpPr>
          <p:cNvPr id="364" name="Shape 364"/>
          <p:cNvSpPr/>
          <p:nvPr/>
        </p:nvSpPr>
        <p:spPr>
          <a:xfrm>
            <a:off x="1017930" y="1704029"/>
            <a:ext cx="139618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Cathode</a:t>
            </a:r>
            <a:r>
              <a:rPr baseline="-5999" sz="2400"/>
              <a:t>1</a:t>
            </a:r>
          </a:p>
        </p:txBody>
      </p:sp>
      <p:sp>
        <p:nvSpPr>
          <p:cNvPr id="365" name="Shape 365"/>
          <p:cNvSpPr/>
          <p:nvPr/>
        </p:nvSpPr>
        <p:spPr>
          <a:xfrm>
            <a:off x="1868830" y="4307190"/>
            <a:ext cx="112522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Anode</a:t>
            </a:r>
            <a:r>
              <a:rPr baseline="-5999" sz="2400"/>
              <a:t>2</a:t>
            </a:r>
          </a:p>
        </p:txBody>
      </p:sp>
      <p:sp>
        <p:nvSpPr>
          <p:cNvPr id="366" name="Shape 366"/>
          <p:cNvSpPr/>
          <p:nvPr/>
        </p:nvSpPr>
        <p:spPr>
          <a:xfrm>
            <a:off x="128930" y="3377095"/>
            <a:ext cx="139618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Cathode</a:t>
            </a:r>
            <a:r>
              <a:rPr baseline="-5999" sz="2400"/>
              <a:t>2</a:t>
            </a:r>
          </a:p>
        </p:txBody>
      </p:sp>
      <p:sp>
        <p:nvSpPr>
          <p:cNvPr id="367" name="Shape 367"/>
          <p:cNvSpPr/>
          <p:nvPr/>
        </p:nvSpPr>
        <p:spPr>
          <a:xfrm>
            <a:off x="11209288" y="3446741"/>
            <a:ext cx="74958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70 μm</a:t>
            </a:r>
          </a:p>
        </p:txBody>
      </p:sp>
      <p:sp>
        <p:nvSpPr>
          <p:cNvPr id="368" name="Shape 368"/>
          <p:cNvSpPr/>
          <p:nvPr/>
        </p:nvSpPr>
        <p:spPr>
          <a:xfrm>
            <a:off x="10870082" y="3811488"/>
            <a:ext cx="893506" cy="1"/>
          </a:xfrm>
          <a:prstGeom prst="line">
            <a:avLst/>
          </a:prstGeom>
          <a:ln w="12700">
            <a:solidFill/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369" name="Shape 369"/>
          <p:cNvSpPr/>
          <p:nvPr/>
        </p:nvSpPr>
        <p:spPr>
          <a:xfrm>
            <a:off x="12154770" y="3900377"/>
            <a:ext cx="74958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50 μm</a:t>
            </a:r>
          </a:p>
        </p:txBody>
      </p:sp>
      <p:sp>
        <p:nvSpPr>
          <p:cNvPr id="370" name="Shape 370"/>
          <p:cNvSpPr/>
          <p:nvPr/>
        </p:nvSpPr>
        <p:spPr>
          <a:xfrm flipV="1">
            <a:off x="12152681" y="3827591"/>
            <a:ext cx="1" cy="523638"/>
          </a:xfrm>
          <a:prstGeom prst="line">
            <a:avLst/>
          </a:prstGeom>
          <a:ln w="12700">
            <a:solidFill/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371" name="Shape 371"/>
          <p:cNvSpPr/>
          <p:nvPr/>
        </p:nvSpPr>
        <p:spPr>
          <a:xfrm>
            <a:off x="793" y="2109688"/>
            <a:ext cx="13003214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grpSp>
        <p:nvGrpSpPr>
          <p:cNvPr id="374" name="Group 374"/>
          <p:cNvGrpSpPr/>
          <p:nvPr/>
        </p:nvGrpSpPr>
        <p:grpSpPr>
          <a:xfrm>
            <a:off x="6335452" y="3881326"/>
            <a:ext cx="321196" cy="533145"/>
            <a:chOff x="0" y="0"/>
            <a:chExt cx="321195" cy="533144"/>
          </a:xfrm>
        </p:grpSpPr>
        <p:sp>
          <p:nvSpPr>
            <p:cNvPr id="372" name="Shape 372"/>
            <p:cNvSpPr/>
            <p:nvPr/>
          </p:nvSpPr>
          <p:spPr>
            <a:xfrm rot="21600000">
              <a:off x="-1" y="31"/>
              <a:ext cx="161064" cy="53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373" name="Shape 373"/>
            <p:cNvSpPr/>
            <p:nvPr/>
          </p:nvSpPr>
          <p:spPr>
            <a:xfrm flipH="1">
              <a:off x="160133" y="0"/>
              <a:ext cx="161063" cy="533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375" name="Shape 375"/>
          <p:cNvSpPr/>
          <p:nvPr/>
        </p:nvSpPr>
        <p:spPr>
          <a:xfrm>
            <a:off x="1006182" y="7261087"/>
            <a:ext cx="10979736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Amplified electrons available for </a:t>
            </a:r>
            <a:r>
              <a:rPr b="1" sz="3600"/>
              <a:t>further</a:t>
            </a:r>
            <a:r>
              <a:rPr sz="3600"/>
              <a:t> amplification</a:t>
            </a:r>
          </a:p>
        </p:txBody>
      </p:sp>
      <p:sp>
        <p:nvSpPr>
          <p:cNvPr id="376" name="Shape 376"/>
          <p:cNvSpPr/>
          <p:nvPr/>
        </p:nvSpPr>
        <p:spPr>
          <a:xfrm>
            <a:off x="6362751" y="4331339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377" name="Shape 377"/>
          <p:cNvSpPr/>
          <p:nvPr/>
        </p:nvSpPr>
        <p:spPr>
          <a:xfrm>
            <a:off x="6350051" y="4229739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378" name="Shape 378"/>
          <p:cNvSpPr/>
          <p:nvPr/>
        </p:nvSpPr>
        <p:spPr>
          <a:xfrm>
            <a:off x="6426251" y="4280539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379" name="Shape 379"/>
          <p:cNvSpPr/>
          <p:nvPr/>
        </p:nvSpPr>
        <p:spPr>
          <a:xfrm>
            <a:off x="11736730" y="27384"/>
            <a:ext cx="124518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Sauli, 1997</a:t>
            </a:r>
          </a:p>
        </p:txBody>
      </p:sp>
      <p:sp>
        <p:nvSpPr>
          <p:cNvPr id="380" name="Shape 38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GEMs</a:t>
            </a:r>
          </a:p>
        </p:txBody>
      </p:sp>
      <p:sp>
        <p:nvSpPr>
          <p:cNvPr id="383" name="Shape 38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grpSp>
        <p:nvGrpSpPr>
          <p:cNvPr id="474" name="Group 474"/>
          <p:cNvGrpSpPr/>
          <p:nvPr/>
        </p:nvGrpSpPr>
        <p:grpSpPr>
          <a:xfrm>
            <a:off x="-438381" y="3773388"/>
            <a:ext cx="13881562" cy="632045"/>
            <a:chOff x="0" y="0"/>
            <a:chExt cx="13881561" cy="632044"/>
          </a:xfrm>
        </p:grpSpPr>
        <p:grpSp>
          <p:nvGrpSpPr>
            <p:cNvPr id="398" name="Group 398"/>
            <p:cNvGrpSpPr/>
            <p:nvPr/>
          </p:nvGrpSpPr>
          <p:grpSpPr>
            <a:xfrm>
              <a:off x="4819290" y="0"/>
              <a:ext cx="1833337" cy="632045"/>
              <a:chOff x="0" y="0"/>
              <a:chExt cx="1833335" cy="632044"/>
            </a:xfrm>
          </p:grpSpPr>
          <p:grpSp>
            <p:nvGrpSpPr>
              <p:cNvPr id="390" name="Group 390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386" name="Group 38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84" name="Shape 38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85" name="Shape 38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89" name="Group 38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87" name="Shape 38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88" name="Shape 38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397" name="Group 397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393" name="Group 393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91" name="Shape 39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92" name="Shape 39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396" name="Group 396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394" name="Shape 39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395" name="Shape 39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413" name="Group 413"/>
            <p:cNvGrpSpPr/>
            <p:nvPr/>
          </p:nvGrpSpPr>
          <p:grpSpPr>
            <a:xfrm>
              <a:off x="7228935" y="-1"/>
              <a:ext cx="1833337" cy="632046"/>
              <a:chOff x="0" y="0"/>
              <a:chExt cx="1833335" cy="632044"/>
            </a:xfrm>
          </p:grpSpPr>
          <p:grpSp>
            <p:nvGrpSpPr>
              <p:cNvPr id="405" name="Group 405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401" name="Group 40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399" name="Shape 39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00" name="Shape 40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04" name="Group 40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02" name="Shape 40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03" name="Shape 40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412" name="Group 412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408" name="Group 408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06" name="Shape 40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07" name="Shape 40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11" name="Group 411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09" name="Shape 40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10" name="Shape 41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428" name="Group 428"/>
            <p:cNvGrpSpPr/>
            <p:nvPr/>
          </p:nvGrpSpPr>
          <p:grpSpPr>
            <a:xfrm>
              <a:off x="9638580" y="-1"/>
              <a:ext cx="1833337" cy="632046"/>
              <a:chOff x="0" y="0"/>
              <a:chExt cx="1833335" cy="632044"/>
            </a:xfrm>
          </p:grpSpPr>
          <p:grpSp>
            <p:nvGrpSpPr>
              <p:cNvPr id="420" name="Group 420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416" name="Group 41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14" name="Shape 41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15" name="Shape 41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19" name="Group 41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17" name="Shape 41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18" name="Shape 41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427" name="Group 427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423" name="Group 423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21" name="Shape 42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22" name="Shape 42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26" name="Group 426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24" name="Shape 42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25" name="Shape 42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443" name="Group 443"/>
            <p:cNvGrpSpPr/>
            <p:nvPr/>
          </p:nvGrpSpPr>
          <p:grpSpPr>
            <a:xfrm>
              <a:off x="2409645" y="-1"/>
              <a:ext cx="1833337" cy="632046"/>
              <a:chOff x="0" y="0"/>
              <a:chExt cx="1833335" cy="632044"/>
            </a:xfrm>
          </p:grpSpPr>
          <p:grpSp>
            <p:nvGrpSpPr>
              <p:cNvPr id="435" name="Group 435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431" name="Group 43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29" name="Shape 42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30" name="Shape 43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34" name="Group 43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32" name="Shape 43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33" name="Shape 43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442" name="Group 442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438" name="Group 438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36" name="Shape 43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37" name="Shape 43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41" name="Group 441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39" name="Shape 43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40" name="Shape 44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458" name="Group 458"/>
            <p:cNvGrpSpPr/>
            <p:nvPr/>
          </p:nvGrpSpPr>
          <p:grpSpPr>
            <a:xfrm>
              <a:off x="12048225" y="-1"/>
              <a:ext cx="1833337" cy="632046"/>
              <a:chOff x="0" y="0"/>
              <a:chExt cx="1833335" cy="632044"/>
            </a:xfrm>
          </p:grpSpPr>
          <p:grpSp>
            <p:nvGrpSpPr>
              <p:cNvPr id="450" name="Group 450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446" name="Group 44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44" name="Shape 44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45" name="Shape 44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49" name="Group 44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47" name="Shape 44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48" name="Shape 44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457" name="Group 457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453" name="Group 453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51" name="Shape 45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52" name="Shape 45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56" name="Group 456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54" name="Shape 45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55" name="Shape 45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473" name="Group 473"/>
            <p:cNvGrpSpPr/>
            <p:nvPr/>
          </p:nvGrpSpPr>
          <p:grpSpPr>
            <a:xfrm>
              <a:off x="-1" y="-1"/>
              <a:ext cx="1833337" cy="632046"/>
              <a:chOff x="0" y="0"/>
              <a:chExt cx="1833335" cy="632044"/>
            </a:xfrm>
          </p:grpSpPr>
          <p:grpSp>
            <p:nvGrpSpPr>
              <p:cNvPr id="465" name="Group 465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461" name="Group 46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59" name="Shape 45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60" name="Shape 46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64" name="Group 46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62" name="Shape 46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63" name="Shape 46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472" name="Group 472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468" name="Group 468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66" name="Shape 46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67" name="Shape 46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71" name="Group 471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69" name="Shape 46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70" name="Shape 47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</p:grpSp>
      <p:sp>
        <p:nvSpPr>
          <p:cNvPr id="475" name="Shape 475"/>
          <p:cNvSpPr/>
          <p:nvPr/>
        </p:nvSpPr>
        <p:spPr>
          <a:xfrm>
            <a:off x="6153200" y="7519678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76" name="Shape 476"/>
          <p:cNvSpPr/>
          <p:nvPr/>
        </p:nvSpPr>
        <p:spPr>
          <a:xfrm>
            <a:off x="6254800" y="7545078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77" name="Shape 477"/>
          <p:cNvSpPr/>
          <p:nvPr/>
        </p:nvSpPr>
        <p:spPr>
          <a:xfrm>
            <a:off x="6318300" y="7494278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78" name="Shape 478"/>
          <p:cNvSpPr/>
          <p:nvPr/>
        </p:nvSpPr>
        <p:spPr>
          <a:xfrm>
            <a:off x="6305600" y="7595878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79" name="Shape 479"/>
          <p:cNvSpPr/>
          <p:nvPr/>
        </p:nvSpPr>
        <p:spPr>
          <a:xfrm>
            <a:off x="6381800" y="7633978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0" name="Shape 480"/>
          <p:cNvSpPr/>
          <p:nvPr/>
        </p:nvSpPr>
        <p:spPr>
          <a:xfrm>
            <a:off x="6419900" y="7583178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1" name="Shape 481"/>
          <p:cNvSpPr/>
          <p:nvPr/>
        </p:nvSpPr>
        <p:spPr>
          <a:xfrm>
            <a:off x="6534201" y="76339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2" name="Shape 482"/>
          <p:cNvSpPr/>
          <p:nvPr/>
        </p:nvSpPr>
        <p:spPr>
          <a:xfrm>
            <a:off x="6521501" y="75323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3" name="Shape 483"/>
          <p:cNvSpPr/>
          <p:nvPr/>
        </p:nvSpPr>
        <p:spPr>
          <a:xfrm>
            <a:off x="6597701" y="75831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4" name="Shape 484"/>
          <p:cNvSpPr/>
          <p:nvPr/>
        </p:nvSpPr>
        <p:spPr>
          <a:xfrm>
            <a:off x="6635801" y="76212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5" name="Shape 485"/>
          <p:cNvSpPr/>
          <p:nvPr/>
        </p:nvSpPr>
        <p:spPr>
          <a:xfrm>
            <a:off x="6216701" y="76212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486" name="Shape 486"/>
          <p:cNvSpPr/>
          <p:nvPr/>
        </p:nvSpPr>
        <p:spPr>
          <a:xfrm>
            <a:off x="793" y="2109688"/>
            <a:ext cx="13003214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487" name="Shape 487"/>
          <p:cNvSpPr/>
          <p:nvPr/>
        </p:nvSpPr>
        <p:spPr>
          <a:xfrm>
            <a:off x="4257" y="8426236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grpSp>
        <p:nvGrpSpPr>
          <p:cNvPr id="490" name="Group 490"/>
          <p:cNvGrpSpPr/>
          <p:nvPr/>
        </p:nvGrpSpPr>
        <p:grpSpPr>
          <a:xfrm>
            <a:off x="6254601" y="5149620"/>
            <a:ext cx="508196" cy="843539"/>
            <a:chOff x="0" y="0"/>
            <a:chExt cx="508194" cy="843538"/>
          </a:xfrm>
        </p:grpSpPr>
        <p:sp>
          <p:nvSpPr>
            <p:cNvPr id="488" name="Shape 488"/>
            <p:cNvSpPr/>
            <p:nvPr/>
          </p:nvSpPr>
          <p:spPr>
            <a:xfrm rot="21600000">
              <a:off x="0" y="49"/>
              <a:ext cx="254833" cy="843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489" name="Shape 489"/>
            <p:cNvSpPr/>
            <p:nvPr/>
          </p:nvSpPr>
          <p:spPr>
            <a:xfrm flipH="1">
              <a:off x="253362" y="0"/>
              <a:ext cx="254833" cy="843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581" name="Group 581"/>
          <p:cNvGrpSpPr/>
          <p:nvPr/>
        </p:nvGrpSpPr>
        <p:grpSpPr>
          <a:xfrm>
            <a:off x="-438381" y="5297388"/>
            <a:ext cx="13881562" cy="632045"/>
            <a:chOff x="0" y="0"/>
            <a:chExt cx="13881561" cy="632044"/>
          </a:xfrm>
        </p:grpSpPr>
        <p:grpSp>
          <p:nvGrpSpPr>
            <p:cNvPr id="505" name="Group 505"/>
            <p:cNvGrpSpPr/>
            <p:nvPr/>
          </p:nvGrpSpPr>
          <p:grpSpPr>
            <a:xfrm>
              <a:off x="4819290" y="0"/>
              <a:ext cx="1833337" cy="632045"/>
              <a:chOff x="0" y="0"/>
              <a:chExt cx="1833335" cy="632044"/>
            </a:xfrm>
          </p:grpSpPr>
          <p:grpSp>
            <p:nvGrpSpPr>
              <p:cNvPr id="497" name="Group 497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493" name="Group 493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91" name="Shape 49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92" name="Shape 49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496" name="Group 496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494" name="Shape 49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95" name="Shape 49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04" name="Group 504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00" name="Group 500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498" name="Shape 498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499" name="Shape 499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03" name="Group 503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01" name="Shape 50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02" name="Shape 50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520" name="Group 520"/>
            <p:cNvGrpSpPr/>
            <p:nvPr/>
          </p:nvGrpSpPr>
          <p:grpSpPr>
            <a:xfrm>
              <a:off x="7228935" y="-1"/>
              <a:ext cx="1833337" cy="632046"/>
              <a:chOff x="0" y="0"/>
              <a:chExt cx="1833335" cy="632044"/>
            </a:xfrm>
          </p:grpSpPr>
          <p:grpSp>
            <p:nvGrpSpPr>
              <p:cNvPr id="512" name="Group 512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08" name="Group 508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06" name="Shape 50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07" name="Shape 50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11" name="Group 511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09" name="Shape 50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10" name="Shape 51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19" name="Group 519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15" name="Group 515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13" name="Shape 513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14" name="Shape 514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18" name="Group 518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16" name="Shape 51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17" name="Shape 51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535" name="Group 535"/>
            <p:cNvGrpSpPr/>
            <p:nvPr/>
          </p:nvGrpSpPr>
          <p:grpSpPr>
            <a:xfrm>
              <a:off x="9638580" y="-1"/>
              <a:ext cx="1833337" cy="632046"/>
              <a:chOff x="0" y="0"/>
              <a:chExt cx="1833335" cy="632044"/>
            </a:xfrm>
          </p:grpSpPr>
          <p:grpSp>
            <p:nvGrpSpPr>
              <p:cNvPr id="527" name="Group 527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23" name="Group 523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21" name="Shape 52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22" name="Shape 52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26" name="Group 526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24" name="Shape 52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25" name="Shape 52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34" name="Group 534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30" name="Group 530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28" name="Shape 528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29" name="Shape 529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33" name="Group 533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31" name="Shape 53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32" name="Shape 53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550" name="Group 550"/>
            <p:cNvGrpSpPr/>
            <p:nvPr/>
          </p:nvGrpSpPr>
          <p:grpSpPr>
            <a:xfrm>
              <a:off x="2409645" y="-1"/>
              <a:ext cx="1833337" cy="632046"/>
              <a:chOff x="0" y="0"/>
              <a:chExt cx="1833335" cy="632044"/>
            </a:xfrm>
          </p:grpSpPr>
          <p:grpSp>
            <p:nvGrpSpPr>
              <p:cNvPr id="542" name="Group 542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38" name="Group 538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36" name="Shape 53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37" name="Shape 53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41" name="Group 541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39" name="Shape 53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40" name="Shape 54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49" name="Group 549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45" name="Group 545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43" name="Shape 543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44" name="Shape 544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48" name="Group 548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46" name="Shape 54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47" name="Shape 54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565" name="Group 565"/>
            <p:cNvGrpSpPr/>
            <p:nvPr/>
          </p:nvGrpSpPr>
          <p:grpSpPr>
            <a:xfrm>
              <a:off x="12048225" y="-1"/>
              <a:ext cx="1833337" cy="632046"/>
              <a:chOff x="0" y="0"/>
              <a:chExt cx="1833335" cy="632044"/>
            </a:xfrm>
          </p:grpSpPr>
          <p:grpSp>
            <p:nvGrpSpPr>
              <p:cNvPr id="557" name="Group 557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53" name="Group 553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51" name="Shape 55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52" name="Shape 55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56" name="Group 556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54" name="Shape 55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55" name="Shape 55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64" name="Group 564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60" name="Group 560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58" name="Shape 558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59" name="Shape 559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63" name="Group 563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61" name="Shape 561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62" name="Shape 562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580" name="Group 580"/>
            <p:cNvGrpSpPr/>
            <p:nvPr/>
          </p:nvGrpSpPr>
          <p:grpSpPr>
            <a:xfrm>
              <a:off x="-1" y="-1"/>
              <a:ext cx="1833337" cy="632046"/>
              <a:chOff x="0" y="0"/>
              <a:chExt cx="1833335" cy="632044"/>
            </a:xfrm>
          </p:grpSpPr>
          <p:grpSp>
            <p:nvGrpSpPr>
              <p:cNvPr id="572" name="Group 572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68" name="Group 568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66" name="Shape 56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67" name="Shape 56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71" name="Group 571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69" name="Shape 56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70" name="Shape 57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79" name="Group 579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75" name="Group 575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73" name="Shape 573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74" name="Shape 574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78" name="Group 578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76" name="Shape 576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77" name="Shape 577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</p:grpSp>
      <p:grpSp>
        <p:nvGrpSpPr>
          <p:cNvPr id="672" name="Group 672"/>
          <p:cNvGrpSpPr/>
          <p:nvPr/>
        </p:nvGrpSpPr>
        <p:grpSpPr>
          <a:xfrm>
            <a:off x="-438381" y="6821388"/>
            <a:ext cx="13881562" cy="632045"/>
            <a:chOff x="0" y="0"/>
            <a:chExt cx="13881561" cy="632044"/>
          </a:xfrm>
        </p:grpSpPr>
        <p:grpSp>
          <p:nvGrpSpPr>
            <p:cNvPr id="596" name="Group 596"/>
            <p:cNvGrpSpPr/>
            <p:nvPr/>
          </p:nvGrpSpPr>
          <p:grpSpPr>
            <a:xfrm>
              <a:off x="4819290" y="0"/>
              <a:ext cx="1833337" cy="632045"/>
              <a:chOff x="0" y="0"/>
              <a:chExt cx="1833335" cy="632044"/>
            </a:xfrm>
          </p:grpSpPr>
          <p:grpSp>
            <p:nvGrpSpPr>
              <p:cNvPr id="588" name="Group 588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84" name="Group 584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82" name="Shape 58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83" name="Shape 58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87" name="Group 587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85" name="Shape 585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86" name="Shape 586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595" name="Group 595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591" name="Group 59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89" name="Shape 58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90" name="Shape 59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594" name="Group 59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592" name="Shape 59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93" name="Shape 59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611" name="Group 611"/>
            <p:cNvGrpSpPr/>
            <p:nvPr/>
          </p:nvGrpSpPr>
          <p:grpSpPr>
            <a:xfrm>
              <a:off x="7228935" y="-1"/>
              <a:ext cx="1833337" cy="632046"/>
              <a:chOff x="0" y="0"/>
              <a:chExt cx="1833335" cy="632044"/>
            </a:xfrm>
          </p:grpSpPr>
          <p:grpSp>
            <p:nvGrpSpPr>
              <p:cNvPr id="603" name="Group 603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599" name="Group 599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597" name="Shape 59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598" name="Shape 59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02" name="Group 602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00" name="Shape 600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01" name="Shape 601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610" name="Group 610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606" name="Group 60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04" name="Shape 60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05" name="Shape 60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09" name="Group 60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07" name="Shape 60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08" name="Shape 60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626" name="Group 626"/>
            <p:cNvGrpSpPr/>
            <p:nvPr/>
          </p:nvGrpSpPr>
          <p:grpSpPr>
            <a:xfrm>
              <a:off x="9638580" y="-1"/>
              <a:ext cx="1833337" cy="632046"/>
              <a:chOff x="0" y="0"/>
              <a:chExt cx="1833335" cy="632044"/>
            </a:xfrm>
          </p:grpSpPr>
          <p:grpSp>
            <p:nvGrpSpPr>
              <p:cNvPr id="618" name="Group 618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614" name="Group 614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12" name="Shape 61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13" name="Shape 61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17" name="Group 617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15" name="Shape 615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16" name="Shape 616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625" name="Group 625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621" name="Group 62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19" name="Shape 61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20" name="Shape 62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24" name="Group 62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22" name="Shape 62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23" name="Shape 62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641" name="Group 641"/>
            <p:cNvGrpSpPr/>
            <p:nvPr/>
          </p:nvGrpSpPr>
          <p:grpSpPr>
            <a:xfrm>
              <a:off x="2409645" y="-1"/>
              <a:ext cx="1833337" cy="632046"/>
              <a:chOff x="0" y="0"/>
              <a:chExt cx="1833335" cy="632044"/>
            </a:xfrm>
          </p:grpSpPr>
          <p:grpSp>
            <p:nvGrpSpPr>
              <p:cNvPr id="633" name="Group 633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629" name="Group 629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27" name="Shape 62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28" name="Shape 62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32" name="Group 632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30" name="Shape 630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31" name="Shape 631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640" name="Group 640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636" name="Group 63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34" name="Shape 63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35" name="Shape 63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39" name="Group 63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37" name="Shape 63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38" name="Shape 63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656" name="Group 656"/>
            <p:cNvGrpSpPr/>
            <p:nvPr/>
          </p:nvGrpSpPr>
          <p:grpSpPr>
            <a:xfrm>
              <a:off x="12048225" y="-1"/>
              <a:ext cx="1833337" cy="632046"/>
              <a:chOff x="0" y="0"/>
              <a:chExt cx="1833335" cy="632044"/>
            </a:xfrm>
          </p:grpSpPr>
          <p:grpSp>
            <p:nvGrpSpPr>
              <p:cNvPr id="648" name="Group 648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644" name="Group 644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42" name="Shape 64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43" name="Shape 64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47" name="Group 647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45" name="Shape 645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46" name="Shape 646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655" name="Group 655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651" name="Group 651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49" name="Shape 649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50" name="Shape 650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54" name="Group 654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52" name="Shape 652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53" name="Shape 653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  <p:grpSp>
          <p:nvGrpSpPr>
            <p:cNvPr id="671" name="Group 671"/>
            <p:cNvGrpSpPr/>
            <p:nvPr/>
          </p:nvGrpSpPr>
          <p:grpSpPr>
            <a:xfrm>
              <a:off x="-1" y="-1"/>
              <a:ext cx="1833337" cy="632046"/>
              <a:chOff x="0" y="0"/>
              <a:chExt cx="1833335" cy="632044"/>
            </a:xfrm>
          </p:grpSpPr>
          <p:grpSp>
            <p:nvGrpSpPr>
              <p:cNvPr id="663" name="Group 663"/>
              <p:cNvGrpSpPr/>
              <p:nvPr/>
            </p:nvGrpSpPr>
            <p:grpSpPr>
              <a:xfrm flipH="1">
                <a:off x="0" y="0"/>
                <a:ext cx="920467" cy="632045"/>
                <a:chOff x="0" y="0"/>
                <a:chExt cx="920466" cy="632044"/>
              </a:xfrm>
            </p:grpSpPr>
            <p:grpSp>
              <p:nvGrpSpPr>
                <p:cNvPr id="659" name="Group 659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57" name="Shape 65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58" name="Shape 65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62" name="Group 662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60" name="Shape 660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61" name="Shape 661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  <p:grpSp>
            <p:nvGrpSpPr>
              <p:cNvPr id="670" name="Group 670"/>
              <p:cNvGrpSpPr/>
              <p:nvPr/>
            </p:nvGrpSpPr>
            <p:grpSpPr>
              <a:xfrm>
                <a:off x="912868" y="0"/>
                <a:ext cx="920468" cy="632045"/>
                <a:chOff x="0" y="0"/>
                <a:chExt cx="920466" cy="632044"/>
              </a:xfrm>
            </p:grpSpPr>
            <p:grpSp>
              <p:nvGrpSpPr>
                <p:cNvPr id="666" name="Group 666"/>
                <p:cNvGrpSpPr/>
                <p:nvPr/>
              </p:nvGrpSpPr>
              <p:grpSpPr>
                <a:xfrm>
                  <a:off x="-1" y="0"/>
                  <a:ext cx="920468" cy="319531"/>
                  <a:chOff x="0" y="0"/>
                  <a:chExt cx="920466" cy="319530"/>
                </a:xfrm>
              </p:grpSpPr>
              <p:sp>
                <p:nvSpPr>
                  <p:cNvPr id="664" name="Shape 664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65" name="Shape 665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  <p:grpSp>
              <p:nvGrpSpPr>
                <p:cNvPr id="669" name="Group 669"/>
                <p:cNvGrpSpPr/>
                <p:nvPr/>
              </p:nvGrpSpPr>
              <p:grpSpPr>
                <a:xfrm flipH="1" rot="10800000">
                  <a:off x="-1" y="312513"/>
                  <a:ext cx="920468" cy="319532"/>
                  <a:chOff x="0" y="0"/>
                  <a:chExt cx="920466" cy="319530"/>
                </a:xfrm>
              </p:grpSpPr>
              <p:sp>
                <p:nvSpPr>
                  <p:cNvPr id="667" name="Shape 667"/>
                  <p:cNvSpPr/>
                  <p:nvPr/>
                </p:nvSpPr>
                <p:spPr>
                  <a:xfrm>
                    <a:off x="0" y="0"/>
                    <a:ext cx="920467" cy="3195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551" fill="norm" stroke="1" extrusionOk="0">
                        <a:moveTo>
                          <a:pt x="0" y="7"/>
                        </a:moveTo>
                        <a:lnTo>
                          <a:pt x="14844" y="7"/>
                        </a:lnTo>
                        <a:cubicBezTo>
                          <a:pt x="15132" y="-49"/>
                          <a:pt x="15416" y="238"/>
                          <a:pt x="15628" y="800"/>
                        </a:cubicBezTo>
                        <a:cubicBezTo>
                          <a:pt x="15822" y="1314"/>
                          <a:pt x="15942" y="2020"/>
                          <a:pt x="15963" y="2777"/>
                        </a:cubicBezTo>
                        <a:lnTo>
                          <a:pt x="20994" y="17238"/>
                        </a:lnTo>
                        <a:cubicBezTo>
                          <a:pt x="21212" y="17880"/>
                          <a:pt x="21378" y="18651"/>
                          <a:pt x="21481" y="19498"/>
                        </a:cubicBezTo>
                        <a:cubicBezTo>
                          <a:pt x="21560" y="20158"/>
                          <a:pt x="21600" y="20852"/>
                          <a:pt x="21598" y="21551"/>
                        </a:cubicBezTo>
                        <a:lnTo>
                          <a:pt x="10" y="21551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5D32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  <p:sp>
                <p:nvSpPr>
                  <p:cNvPr id="668" name="Shape 668"/>
                  <p:cNvSpPr/>
                  <p:nvPr/>
                </p:nvSpPr>
                <p:spPr>
                  <a:xfrm>
                    <a:off x="0" y="41181"/>
                    <a:ext cx="920467" cy="278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8" h="21600" fill="norm" stroke="1" extrusionOk="0">
                        <a:moveTo>
                          <a:pt x="0" y="3"/>
                        </a:moveTo>
                        <a:lnTo>
                          <a:pt x="15963" y="0"/>
                        </a:lnTo>
                        <a:lnTo>
                          <a:pt x="20994" y="16638"/>
                        </a:lnTo>
                        <a:cubicBezTo>
                          <a:pt x="21212" y="17376"/>
                          <a:pt x="21378" y="18264"/>
                          <a:pt x="21481" y="19238"/>
                        </a:cubicBezTo>
                        <a:cubicBezTo>
                          <a:pt x="21560" y="19997"/>
                          <a:pt x="21600" y="20796"/>
                          <a:pt x="21598" y="21600"/>
                        </a:cubicBezTo>
                        <a:lnTo>
                          <a:pt x="10" y="2160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3901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 algn="ctr"/>
                  </a:p>
                </p:txBody>
              </p:sp>
            </p:grpSp>
          </p:grpSp>
        </p:grpSp>
      </p:grpSp>
      <p:sp>
        <p:nvSpPr>
          <p:cNvPr id="673" name="Shape 673"/>
          <p:cNvSpPr/>
          <p:nvPr/>
        </p:nvSpPr>
        <p:spPr>
          <a:xfrm>
            <a:off x="6280200" y="2573591"/>
            <a:ext cx="31546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+</a:t>
            </a:r>
          </a:p>
        </p:txBody>
      </p:sp>
      <p:sp>
        <p:nvSpPr>
          <p:cNvPr id="674" name="Shape 674"/>
          <p:cNvSpPr/>
          <p:nvPr/>
        </p:nvSpPr>
        <p:spPr>
          <a:xfrm>
            <a:off x="6432600" y="2668890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675" name="Shape 675"/>
          <p:cNvSpPr/>
          <p:nvPr/>
        </p:nvSpPr>
        <p:spPr>
          <a:xfrm>
            <a:off x="6394500" y="3553382"/>
            <a:ext cx="21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676" name="Shape 676"/>
          <p:cNvSpPr/>
          <p:nvPr/>
        </p:nvSpPr>
        <p:spPr>
          <a:xfrm>
            <a:off x="6502400" y="3035005"/>
            <a:ext cx="1" cy="697538"/>
          </a:xfrm>
          <a:prstGeom prst="line">
            <a:avLst/>
          </a:prstGeom>
          <a:ln w="127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grpSp>
        <p:nvGrpSpPr>
          <p:cNvPr id="679" name="Group 679"/>
          <p:cNvGrpSpPr/>
          <p:nvPr/>
        </p:nvGrpSpPr>
        <p:grpSpPr>
          <a:xfrm>
            <a:off x="6335452" y="3881326"/>
            <a:ext cx="321196" cy="533145"/>
            <a:chOff x="0" y="0"/>
            <a:chExt cx="321195" cy="533144"/>
          </a:xfrm>
        </p:grpSpPr>
        <p:sp>
          <p:nvSpPr>
            <p:cNvPr id="677" name="Shape 677"/>
            <p:cNvSpPr/>
            <p:nvPr/>
          </p:nvSpPr>
          <p:spPr>
            <a:xfrm rot="21600000">
              <a:off x="-1" y="31"/>
              <a:ext cx="161064" cy="53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678" name="Shape 678"/>
            <p:cNvSpPr/>
            <p:nvPr/>
          </p:nvSpPr>
          <p:spPr>
            <a:xfrm flipH="1">
              <a:off x="160133" y="0"/>
              <a:ext cx="161063" cy="533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682" name="Group 682"/>
          <p:cNvGrpSpPr/>
          <p:nvPr/>
        </p:nvGrpSpPr>
        <p:grpSpPr>
          <a:xfrm>
            <a:off x="6190007" y="6653065"/>
            <a:ext cx="637486" cy="1058146"/>
            <a:chOff x="0" y="0"/>
            <a:chExt cx="637485" cy="1058144"/>
          </a:xfrm>
        </p:grpSpPr>
        <p:sp>
          <p:nvSpPr>
            <p:cNvPr id="680" name="Shape 680"/>
            <p:cNvSpPr/>
            <p:nvPr/>
          </p:nvSpPr>
          <p:spPr>
            <a:xfrm rot="21600000">
              <a:off x="0" y="61"/>
              <a:ext cx="319665" cy="1058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681" name="Shape 681"/>
            <p:cNvSpPr/>
            <p:nvPr/>
          </p:nvSpPr>
          <p:spPr>
            <a:xfrm flipH="1">
              <a:off x="317820" y="0"/>
              <a:ext cx="319666" cy="1058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683" name="Shape 683"/>
          <p:cNvSpPr/>
          <p:nvPr/>
        </p:nvSpPr>
        <p:spPr>
          <a:xfrm>
            <a:off x="6712001" y="76847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684" name="Shape 684"/>
          <p:cNvSpPr/>
          <p:nvPr/>
        </p:nvSpPr>
        <p:spPr>
          <a:xfrm>
            <a:off x="6737401" y="7583178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685" name="Shape 685"/>
          <p:cNvSpPr/>
          <p:nvPr/>
        </p:nvSpPr>
        <p:spPr>
          <a:xfrm>
            <a:off x="11180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86" name="Shape 686"/>
          <p:cNvSpPr/>
          <p:nvPr/>
        </p:nvSpPr>
        <p:spPr>
          <a:xfrm>
            <a:off x="1020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87" name="Shape 687"/>
          <p:cNvSpPr/>
          <p:nvPr/>
        </p:nvSpPr>
        <p:spPr>
          <a:xfrm>
            <a:off x="10164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88" name="Shape 688"/>
          <p:cNvSpPr/>
          <p:nvPr/>
        </p:nvSpPr>
        <p:spPr>
          <a:xfrm>
            <a:off x="9148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89" name="Shape 689"/>
          <p:cNvSpPr/>
          <p:nvPr/>
        </p:nvSpPr>
        <p:spPr>
          <a:xfrm>
            <a:off x="8132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0" name="Shape 690"/>
          <p:cNvSpPr/>
          <p:nvPr/>
        </p:nvSpPr>
        <p:spPr>
          <a:xfrm>
            <a:off x="7116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1" name="Shape 691"/>
          <p:cNvSpPr/>
          <p:nvPr/>
        </p:nvSpPr>
        <p:spPr>
          <a:xfrm>
            <a:off x="6100257" y="8426236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2" name="Shape 692"/>
          <p:cNvSpPr/>
          <p:nvPr/>
        </p:nvSpPr>
        <p:spPr>
          <a:xfrm>
            <a:off x="5084257" y="8426236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3" name="Shape 693"/>
          <p:cNvSpPr/>
          <p:nvPr/>
        </p:nvSpPr>
        <p:spPr>
          <a:xfrm>
            <a:off x="4068257" y="8426236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4" name="Shape 694"/>
          <p:cNvSpPr/>
          <p:nvPr/>
        </p:nvSpPr>
        <p:spPr>
          <a:xfrm>
            <a:off x="3052257" y="8426236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5" name="Shape 695"/>
          <p:cNvSpPr/>
          <p:nvPr/>
        </p:nvSpPr>
        <p:spPr>
          <a:xfrm>
            <a:off x="2036257" y="8426236"/>
            <a:ext cx="82090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6" name="Shape 696"/>
          <p:cNvSpPr/>
          <p:nvPr/>
        </p:nvSpPr>
        <p:spPr>
          <a:xfrm>
            <a:off x="12196257" y="8426236"/>
            <a:ext cx="82090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697" name="Shape 697"/>
          <p:cNvSpPr/>
          <p:nvPr/>
        </p:nvSpPr>
        <p:spPr>
          <a:xfrm>
            <a:off x="2033041" y="8710491"/>
            <a:ext cx="9015664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Push further the discharge limit: </a:t>
            </a:r>
            <a:r>
              <a:rPr b="1" sz="3600"/>
              <a:t>larger</a:t>
            </a:r>
            <a:r>
              <a:rPr sz="3600"/>
              <a:t> gain</a:t>
            </a:r>
          </a:p>
        </p:txBody>
      </p:sp>
      <p:sp>
        <p:nvSpPr>
          <p:cNvPr id="698" name="Shape 698"/>
          <p:cNvSpPr/>
          <p:nvPr/>
        </p:nvSpPr>
        <p:spPr>
          <a:xfrm>
            <a:off x="6235751" y="58159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699" name="Shape 699"/>
          <p:cNvSpPr/>
          <p:nvPr/>
        </p:nvSpPr>
        <p:spPr>
          <a:xfrm>
            <a:off x="6337351" y="58413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0" name="Shape 700"/>
          <p:cNvSpPr/>
          <p:nvPr/>
        </p:nvSpPr>
        <p:spPr>
          <a:xfrm>
            <a:off x="6400851" y="57905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1" name="Shape 701"/>
          <p:cNvSpPr/>
          <p:nvPr/>
        </p:nvSpPr>
        <p:spPr>
          <a:xfrm>
            <a:off x="6388151" y="58921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2" name="Shape 702"/>
          <p:cNvSpPr/>
          <p:nvPr/>
        </p:nvSpPr>
        <p:spPr>
          <a:xfrm>
            <a:off x="6464351" y="59302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3" name="Shape 703"/>
          <p:cNvSpPr/>
          <p:nvPr/>
        </p:nvSpPr>
        <p:spPr>
          <a:xfrm>
            <a:off x="6502451" y="58794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4" name="Shape 704"/>
          <p:cNvSpPr/>
          <p:nvPr/>
        </p:nvSpPr>
        <p:spPr>
          <a:xfrm>
            <a:off x="6299251" y="5917530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5" name="Shape 705"/>
          <p:cNvSpPr/>
          <p:nvPr/>
        </p:nvSpPr>
        <p:spPr>
          <a:xfrm>
            <a:off x="6362751" y="4331339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6" name="Shape 706"/>
          <p:cNvSpPr/>
          <p:nvPr/>
        </p:nvSpPr>
        <p:spPr>
          <a:xfrm>
            <a:off x="6350051" y="4229739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7" name="Shape 707"/>
          <p:cNvSpPr/>
          <p:nvPr/>
        </p:nvSpPr>
        <p:spPr>
          <a:xfrm>
            <a:off x="6426251" y="4280539"/>
            <a:ext cx="215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-</a:t>
            </a:r>
          </a:p>
        </p:txBody>
      </p:sp>
      <p:sp>
        <p:nvSpPr>
          <p:cNvPr id="708" name="Shape 708"/>
          <p:cNvSpPr/>
          <p:nvPr/>
        </p:nvSpPr>
        <p:spPr>
          <a:xfrm>
            <a:off x="11736730" y="27384"/>
            <a:ext cx="124518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Sauli, 1997</a:t>
            </a:r>
          </a:p>
        </p:txBody>
      </p:sp>
      <p:sp>
        <p:nvSpPr>
          <p:cNvPr id="709" name="Shape 70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Shape 7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Scintillation</a:t>
            </a:r>
          </a:p>
        </p:txBody>
      </p:sp>
      <p:sp>
        <p:nvSpPr>
          <p:cNvPr id="712" name="Shape 71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13" name="Shape 713"/>
          <p:cNvSpPr/>
          <p:nvPr/>
        </p:nvSpPr>
        <p:spPr>
          <a:xfrm>
            <a:off x="270307" y="7911956"/>
            <a:ext cx="12464187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Excitation happens at lower fields. It results in scintillation.</a:t>
            </a:r>
            <a:endParaRPr sz="3600"/>
          </a:p>
          <a:p>
            <a:pPr lvl="0">
              <a:defRPr sz="1800"/>
            </a:pPr>
            <a:r>
              <a:rPr sz="3600"/>
              <a:t>Electron and ion recombination may result in scintillation too.</a:t>
            </a:r>
          </a:p>
        </p:txBody>
      </p:sp>
      <p:grpSp>
        <p:nvGrpSpPr>
          <p:cNvPr id="724" name="Group 724"/>
          <p:cNvGrpSpPr/>
          <p:nvPr/>
        </p:nvGrpSpPr>
        <p:grpSpPr>
          <a:xfrm>
            <a:off x="0" y="2849419"/>
            <a:ext cx="13004800" cy="4921251"/>
            <a:chOff x="0" y="0"/>
            <a:chExt cx="13004800" cy="4921250"/>
          </a:xfrm>
        </p:grpSpPr>
        <p:grpSp>
          <p:nvGrpSpPr>
            <p:cNvPr id="717" name="Group 717"/>
            <p:cNvGrpSpPr/>
            <p:nvPr/>
          </p:nvGrpSpPr>
          <p:grpSpPr>
            <a:xfrm>
              <a:off x="0" y="44450"/>
              <a:ext cx="13004800" cy="4876801"/>
              <a:chOff x="0" y="0"/>
              <a:chExt cx="13004800" cy="4876800"/>
            </a:xfrm>
          </p:grpSpPr>
          <p:pic>
            <p:nvPicPr>
              <p:cNvPr id="714" name="electronEnergyAndCrossSection.pdf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13004800" cy="48768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15" name="Shape 715"/>
              <p:cNvSpPr/>
              <p:nvPr/>
            </p:nvSpPr>
            <p:spPr>
              <a:xfrm>
                <a:off x="2933700" y="508000"/>
                <a:ext cx="1270000" cy="17130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716" name="Shape 716"/>
              <p:cNvSpPr/>
              <p:nvPr/>
            </p:nvSpPr>
            <p:spPr>
              <a:xfrm>
                <a:off x="3742874" y="444500"/>
                <a:ext cx="463092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/>
                <a:r>
                  <a:t>total</a:t>
                </a:r>
              </a:p>
            </p:txBody>
          </p:sp>
        </p:grpSp>
        <p:sp>
          <p:nvSpPr>
            <p:cNvPr id="718" name="Shape 718"/>
            <p:cNvSpPr/>
            <p:nvPr/>
          </p:nvSpPr>
          <p:spPr>
            <a:xfrm flipV="1">
              <a:off x="10502900" y="1867237"/>
              <a:ext cx="1" cy="21904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19" name="Shape 719"/>
            <p:cNvSpPr/>
            <p:nvPr/>
          </p:nvSpPr>
          <p:spPr>
            <a:xfrm flipV="1">
              <a:off x="11518899" y="3623583"/>
              <a:ext cx="1" cy="43406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20" name="Shape 720"/>
            <p:cNvSpPr/>
            <p:nvPr/>
          </p:nvSpPr>
          <p:spPr>
            <a:xfrm>
              <a:off x="10561739" y="1473200"/>
              <a:ext cx="1105282" cy="660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t>Excitation</a:t>
              </a:r>
              <a:br/>
              <a:r>
                <a:t>threshold</a:t>
              </a:r>
            </a:p>
          </p:txBody>
        </p:sp>
        <p:sp>
          <p:nvSpPr>
            <p:cNvPr id="721" name="Shape 721"/>
            <p:cNvSpPr/>
            <p:nvPr/>
          </p:nvSpPr>
          <p:spPr>
            <a:xfrm>
              <a:off x="11508130" y="3035300"/>
              <a:ext cx="1092709" cy="660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t>Ionisation</a:t>
              </a:r>
              <a:br/>
              <a:r>
                <a:t>threshold</a:t>
              </a:r>
            </a:p>
          </p:txBody>
        </p:sp>
        <p:sp>
          <p:nvSpPr>
            <p:cNvPr id="722" name="Shape 722"/>
            <p:cNvSpPr/>
            <p:nvPr/>
          </p:nvSpPr>
          <p:spPr>
            <a:xfrm>
              <a:off x="1473885" y="-1"/>
              <a:ext cx="4151987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Electron argon cross sections</a:t>
              </a:r>
            </a:p>
          </p:txBody>
        </p:sp>
        <p:sp>
          <p:nvSpPr>
            <p:cNvPr id="723" name="Shape 723"/>
            <p:cNvSpPr/>
            <p:nvPr/>
          </p:nvSpPr>
          <p:spPr>
            <a:xfrm>
              <a:off x="8217586" y="-1"/>
              <a:ext cx="3852063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2400"/>
                <a:t>Electron energy distribution</a:t>
              </a:r>
            </a:p>
          </p:txBody>
        </p:sp>
      </p:grpSp>
      <p:sp>
        <p:nvSpPr>
          <p:cNvPr id="725" name="Shape 725"/>
          <p:cNvSpPr/>
          <p:nvPr/>
        </p:nvSpPr>
        <p:spPr>
          <a:xfrm>
            <a:off x="7710830" y="3351069"/>
            <a:ext cx="240098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Magboltz computation</a:t>
            </a:r>
          </a:p>
        </p:txBody>
      </p:sp>
      <p:sp>
        <p:nvSpPr>
          <p:cNvPr id="726" name="Shape 726"/>
          <p:cNvSpPr/>
          <p:nvPr/>
        </p:nvSpPr>
        <p:spPr>
          <a:xfrm>
            <a:off x="4065066" y="2060431"/>
            <a:ext cx="487466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Electrons in pure argon</a:t>
            </a:r>
          </a:p>
        </p:txBody>
      </p:sp>
      <p:sp>
        <p:nvSpPr>
          <p:cNvPr id="727" name="Shape 72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Shape 7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Scintillation</a:t>
            </a:r>
          </a:p>
        </p:txBody>
      </p:sp>
      <p:sp>
        <p:nvSpPr>
          <p:cNvPr id="730" name="Shape 73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31" name="Shape 731"/>
          <p:cNvSpPr/>
          <p:nvPr/>
        </p:nvSpPr>
        <p:spPr>
          <a:xfrm>
            <a:off x="3794175" y="1609725"/>
            <a:ext cx="54164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Valid for all the rare gases</a:t>
            </a:r>
          </a:p>
        </p:txBody>
      </p:sp>
      <p:sp>
        <p:nvSpPr>
          <p:cNvPr id="732" name="Shape 732"/>
          <p:cNvSpPr/>
          <p:nvPr/>
        </p:nvSpPr>
        <p:spPr>
          <a:xfrm>
            <a:off x="3290341" y="2825606"/>
            <a:ext cx="64241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Simplified, but effective picture</a:t>
            </a:r>
          </a:p>
        </p:txBody>
      </p:sp>
      <p:sp>
        <p:nvSpPr>
          <p:cNvPr id="733" name="Shape 733"/>
          <p:cNvSpPr/>
          <p:nvPr/>
        </p:nvSpPr>
        <p:spPr>
          <a:xfrm>
            <a:off x="5224119" y="3714606"/>
            <a:ext cx="674598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Unlikely because of what follows</a:t>
            </a:r>
          </a:p>
        </p:txBody>
      </p:sp>
      <p:sp>
        <p:nvSpPr>
          <p:cNvPr id="734" name="Shape 734"/>
          <p:cNvSpPr/>
          <p:nvPr/>
        </p:nvSpPr>
        <p:spPr>
          <a:xfrm>
            <a:off x="5224119" y="5154907"/>
            <a:ext cx="519653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First continuum:</a:t>
            </a:r>
            <a:endParaRPr sz="3600"/>
          </a:p>
          <a:p>
            <a:pPr lvl="0">
              <a:defRPr sz="1800"/>
            </a:pPr>
            <a:r>
              <a:rPr sz="3600"/>
              <a:t>relevant at low pressures</a:t>
            </a:r>
          </a:p>
        </p:txBody>
      </p:sp>
      <p:sp>
        <p:nvSpPr>
          <p:cNvPr id="735" name="Shape 735"/>
          <p:cNvSpPr/>
          <p:nvPr/>
        </p:nvSpPr>
        <p:spPr>
          <a:xfrm>
            <a:off x="5224119" y="6654800"/>
            <a:ext cx="6667349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Second continuum:</a:t>
            </a:r>
            <a:endParaRPr sz="3600"/>
          </a:p>
          <a:p>
            <a:pPr lvl="0">
              <a:defRPr sz="1800"/>
            </a:pPr>
            <a:r>
              <a:rPr sz="3600"/>
              <a:t>relevant at pressure &gt;100 mbar</a:t>
            </a:r>
            <a:endParaRPr sz="3600"/>
          </a:p>
          <a:p>
            <a:pPr lvl="0">
              <a:defRPr sz="1800"/>
            </a:pPr>
            <a:r>
              <a:rPr sz="3600"/>
              <a:t>Gas now transparent</a:t>
            </a:r>
            <a:br>
              <a:rPr sz="3600"/>
            </a:br>
            <a:r>
              <a:rPr sz="3600"/>
              <a:t>(no rare gas molecules around)</a:t>
            </a:r>
          </a:p>
        </p:txBody>
      </p:sp>
      <p:pic>
        <p:nvPicPr>
          <p:cNvPr id="73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3872" y="3803506"/>
            <a:ext cx="4038601" cy="4559301"/>
          </a:xfrm>
          <a:prstGeom prst="rect">
            <a:avLst/>
          </a:prstGeom>
          <a:ln w="12700">
            <a:miter lim="400000"/>
          </a:ln>
        </p:spPr>
      </p:pic>
      <p:sp>
        <p:nvSpPr>
          <p:cNvPr id="737" name="Shape 737"/>
          <p:cNvSpPr/>
          <p:nvPr/>
        </p:nvSpPr>
        <p:spPr>
          <a:xfrm>
            <a:off x="3113430" y="4546600"/>
            <a:ext cx="151150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Vibrationally</a:t>
            </a:r>
            <a:br/>
            <a:r>
              <a:t>excited dimer</a:t>
            </a:r>
          </a:p>
        </p:txBody>
      </p:sp>
      <p:sp>
        <p:nvSpPr>
          <p:cNvPr id="738" name="Shape 738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Shape 7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Scintillation</a:t>
            </a:r>
          </a:p>
        </p:txBody>
      </p:sp>
      <p:sp>
        <p:nvSpPr>
          <p:cNvPr id="741" name="Shape 74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42" name="Shape 742"/>
          <p:cNvSpPr/>
          <p:nvPr/>
        </p:nvSpPr>
        <p:spPr>
          <a:xfrm>
            <a:off x="3794175" y="1609725"/>
            <a:ext cx="54164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Valid for all the rare gases</a:t>
            </a:r>
          </a:p>
        </p:txBody>
      </p:sp>
      <p:pic>
        <p:nvPicPr>
          <p:cNvPr id="743" name="scintSpectra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14696" y="3543156"/>
            <a:ext cx="7337778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744" name="Shape 744"/>
          <p:cNvSpPr/>
          <p:nvPr/>
        </p:nvSpPr>
        <p:spPr>
          <a:xfrm flipV="1">
            <a:off x="4839014" y="7393334"/>
            <a:ext cx="4036524" cy="607666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pic>
        <p:nvPicPr>
          <p:cNvPr id="745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3872" y="3803506"/>
            <a:ext cx="4038601" cy="4559301"/>
          </a:xfrm>
          <a:prstGeom prst="rect">
            <a:avLst/>
          </a:prstGeom>
          <a:ln w="12700">
            <a:miter lim="400000"/>
          </a:ln>
        </p:spPr>
      </p:pic>
      <p:sp>
        <p:nvSpPr>
          <p:cNvPr id="746" name="Shape 746"/>
          <p:cNvSpPr/>
          <p:nvPr/>
        </p:nvSpPr>
        <p:spPr>
          <a:xfrm>
            <a:off x="6918071" y="8591550"/>
            <a:ext cx="497205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M. Hofmann (2012) PhD dissertation,</a:t>
            </a:r>
            <a:br/>
            <a:r>
              <a:t>Technical University of Munich (and references)</a:t>
            </a:r>
          </a:p>
        </p:txBody>
      </p:sp>
      <p:sp>
        <p:nvSpPr>
          <p:cNvPr id="747" name="Shape 747"/>
          <p:cNvSpPr/>
          <p:nvPr/>
        </p:nvSpPr>
        <p:spPr>
          <a:xfrm>
            <a:off x="516052" y="2825606"/>
            <a:ext cx="119726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Often wavelength shifter are needed solid and/or gaseous</a:t>
            </a:r>
          </a:p>
        </p:txBody>
      </p:sp>
      <p:sp>
        <p:nvSpPr>
          <p:cNvPr id="748" name="Shape 748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Quencher and shifter</a:t>
            </a:r>
          </a:p>
        </p:txBody>
      </p:sp>
      <p:sp>
        <p:nvSpPr>
          <p:cNvPr id="751" name="Shape 75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52" name="Shape 752"/>
          <p:cNvSpPr/>
          <p:nvPr/>
        </p:nvSpPr>
        <p:spPr>
          <a:xfrm>
            <a:off x="1614830" y="4641849"/>
            <a:ext cx="238445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Quencher/shifter</a:t>
            </a:r>
          </a:p>
        </p:txBody>
      </p:sp>
      <p:pic>
        <p:nvPicPr>
          <p:cNvPr id="75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3872" y="3803506"/>
            <a:ext cx="4038601" cy="4559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56" name="Group 756"/>
          <p:cNvGrpSpPr/>
          <p:nvPr/>
        </p:nvGrpSpPr>
        <p:grpSpPr>
          <a:xfrm>
            <a:off x="1041400" y="7185569"/>
            <a:ext cx="1968947" cy="656335"/>
            <a:chOff x="0" y="0"/>
            <a:chExt cx="1968946" cy="656333"/>
          </a:xfrm>
        </p:grpSpPr>
        <p:sp>
          <p:nvSpPr>
            <p:cNvPr id="754" name="Shape 754"/>
            <p:cNvSpPr/>
            <p:nvPr/>
          </p:nvSpPr>
          <p:spPr>
            <a:xfrm flipV="1">
              <a:off x="0" y="14700"/>
              <a:ext cx="1599150" cy="44513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55" name="Shape 755"/>
            <p:cNvSpPr/>
            <p:nvPr/>
          </p:nvSpPr>
          <p:spPr>
            <a:xfrm flipH="1" flipV="1">
              <a:off x="127000" y="-1"/>
              <a:ext cx="1841947" cy="65633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759" name="Group 759"/>
          <p:cNvGrpSpPr/>
          <p:nvPr/>
        </p:nvGrpSpPr>
        <p:grpSpPr>
          <a:xfrm>
            <a:off x="647700" y="5153569"/>
            <a:ext cx="1968947" cy="656335"/>
            <a:chOff x="0" y="0"/>
            <a:chExt cx="1968946" cy="656333"/>
          </a:xfrm>
        </p:grpSpPr>
        <p:sp>
          <p:nvSpPr>
            <p:cNvPr id="757" name="Shape 757"/>
            <p:cNvSpPr/>
            <p:nvPr/>
          </p:nvSpPr>
          <p:spPr>
            <a:xfrm flipV="1">
              <a:off x="0" y="14700"/>
              <a:ext cx="1599150" cy="44513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58" name="Shape 758"/>
            <p:cNvSpPr/>
            <p:nvPr/>
          </p:nvSpPr>
          <p:spPr>
            <a:xfrm flipH="1" flipV="1">
              <a:off x="127000" y="-1"/>
              <a:ext cx="1841947" cy="65633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760" name="Shape 760"/>
          <p:cNvSpPr/>
          <p:nvPr/>
        </p:nvSpPr>
        <p:spPr>
          <a:xfrm>
            <a:off x="1919630" y="6737349"/>
            <a:ext cx="238445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Quencher/shifter</a:t>
            </a:r>
          </a:p>
        </p:txBody>
      </p:sp>
      <p:sp>
        <p:nvSpPr>
          <p:cNvPr id="761" name="Shape 761"/>
          <p:cNvSpPr/>
          <p:nvPr/>
        </p:nvSpPr>
        <p:spPr>
          <a:xfrm>
            <a:off x="5225795" y="7378699"/>
            <a:ext cx="559125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Another form of quenching:</a:t>
            </a:r>
            <a:endParaRPr sz="2400"/>
          </a:p>
          <a:p>
            <a:pPr lvl="0">
              <a:defRPr sz="1800"/>
            </a:pPr>
            <a:r>
              <a:rPr sz="2400"/>
              <a:t>absorption (not transparent admixtures).</a:t>
            </a:r>
          </a:p>
        </p:txBody>
      </p:sp>
      <p:sp>
        <p:nvSpPr>
          <p:cNvPr id="762" name="Shape 762"/>
          <p:cNvSpPr/>
          <p:nvPr/>
        </p:nvSpPr>
        <p:spPr>
          <a:xfrm>
            <a:off x="5225795" y="4978113"/>
            <a:ext cx="6737910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E.g., adding a small amount of xenon into argon</a:t>
            </a:r>
            <a:endParaRPr sz="2400"/>
          </a:p>
          <a:p>
            <a:pPr lvl="0">
              <a:defRPr sz="1800"/>
            </a:pPr>
            <a:r>
              <a:rPr sz="2400"/>
              <a:t>results in xenon scintillation.</a:t>
            </a:r>
            <a:endParaRPr sz="2400"/>
          </a:p>
          <a:p>
            <a:pPr lvl="0">
              <a:defRPr sz="1800"/>
            </a:pPr>
            <a:r>
              <a:rPr sz="2400"/>
              <a:t>Energy transfer (favoured) from argon to xenon.</a:t>
            </a:r>
            <a:endParaRPr sz="2400"/>
          </a:p>
          <a:p>
            <a:pPr lvl="0">
              <a:defRPr sz="1800"/>
            </a:pPr>
            <a:r>
              <a:rPr sz="2400"/>
              <a:t>Then the xenon chain is followed.</a:t>
            </a:r>
          </a:p>
        </p:txBody>
      </p:sp>
      <p:grpSp>
        <p:nvGrpSpPr>
          <p:cNvPr id="765" name="Group 765"/>
          <p:cNvGrpSpPr/>
          <p:nvPr/>
        </p:nvGrpSpPr>
        <p:grpSpPr>
          <a:xfrm>
            <a:off x="1320800" y="7909469"/>
            <a:ext cx="1968947" cy="656335"/>
            <a:chOff x="0" y="0"/>
            <a:chExt cx="1968946" cy="656333"/>
          </a:xfrm>
        </p:grpSpPr>
        <p:sp>
          <p:nvSpPr>
            <p:cNvPr id="763" name="Shape 763"/>
            <p:cNvSpPr/>
            <p:nvPr/>
          </p:nvSpPr>
          <p:spPr>
            <a:xfrm flipV="1">
              <a:off x="0" y="14700"/>
              <a:ext cx="1599150" cy="44513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64" name="Shape 764"/>
            <p:cNvSpPr/>
            <p:nvPr/>
          </p:nvSpPr>
          <p:spPr>
            <a:xfrm flipH="1" flipV="1">
              <a:off x="127000" y="-1"/>
              <a:ext cx="1841947" cy="65633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768" name="Group 768"/>
          <p:cNvGrpSpPr/>
          <p:nvPr/>
        </p:nvGrpSpPr>
        <p:grpSpPr>
          <a:xfrm>
            <a:off x="1143000" y="5851723"/>
            <a:ext cx="1968947" cy="656335"/>
            <a:chOff x="0" y="0"/>
            <a:chExt cx="1968946" cy="656333"/>
          </a:xfrm>
        </p:grpSpPr>
        <p:sp>
          <p:nvSpPr>
            <p:cNvPr id="766" name="Shape 766"/>
            <p:cNvSpPr/>
            <p:nvPr/>
          </p:nvSpPr>
          <p:spPr>
            <a:xfrm flipV="1">
              <a:off x="0" y="14700"/>
              <a:ext cx="1599150" cy="44513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767" name="Shape 767"/>
            <p:cNvSpPr/>
            <p:nvPr/>
          </p:nvSpPr>
          <p:spPr>
            <a:xfrm flipH="1" flipV="1">
              <a:off x="127000" y="-1"/>
              <a:ext cx="1841947" cy="65633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769" name="Shape 769"/>
          <p:cNvSpPr/>
          <p:nvPr/>
        </p:nvSpPr>
        <p:spPr>
          <a:xfrm>
            <a:off x="3370579" y="1609725"/>
            <a:ext cx="626364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With the addition of molecules</a:t>
            </a:r>
          </a:p>
        </p:txBody>
      </p:sp>
      <p:sp>
        <p:nvSpPr>
          <p:cNvPr id="770" name="Shape 770"/>
          <p:cNvSpPr/>
          <p:nvPr/>
        </p:nvSpPr>
        <p:spPr>
          <a:xfrm>
            <a:off x="1096695" y="2276403"/>
            <a:ext cx="10811409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Concurrent mechanism somewhere in the chain:</a:t>
            </a:r>
            <a:endParaRPr sz="3600"/>
          </a:p>
          <a:p>
            <a:pPr lvl="0">
              <a:defRPr sz="1800"/>
            </a:pPr>
            <a:r>
              <a:rPr i="1" sz="3600"/>
              <a:t>quencher</a:t>
            </a:r>
            <a:r>
              <a:rPr sz="3600"/>
              <a:t> without and </a:t>
            </a:r>
            <a:r>
              <a:rPr i="1" sz="3600"/>
              <a:t>shifter</a:t>
            </a:r>
            <a:r>
              <a:rPr sz="3600"/>
              <a:t> with radiative emission.</a:t>
            </a:r>
          </a:p>
        </p:txBody>
      </p:sp>
      <p:sp>
        <p:nvSpPr>
          <p:cNvPr id="771" name="Shape 771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Shape 7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CF</a:t>
            </a:r>
            <a:r>
              <a:rPr baseline="-5999" sz="7200"/>
              <a:t>4</a:t>
            </a:r>
          </a:p>
        </p:txBody>
      </p:sp>
      <p:sp>
        <p:nvSpPr>
          <p:cNvPr id="774" name="Shape 77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775" name="Screen Shot 2016-04-28 at 18.02.1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27400" y="2912145"/>
            <a:ext cx="6350000" cy="5720721"/>
          </a:xfrm>
          <a:prstGeom prst="rect">
            <a:avLst/>
          </a:prstGeom>
          <a:ln w="12700">
            <a:miter lim="400000"/>
          </a:ln>
        </p:spPr>
      </p:pic>
      <p:sp>
        <p:nvSpPr>
          <p:cNvPr id="776" name="Shape 776"/>
          <p:cNvSpPr/>
          <p:nvPr/>
        </p:nvSpPr>
        <p:spPr>
          <a:xfrm>
            <a:off x="1867535" y="1612900"/>
            <a:ext cx="9270645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Admixtures which provide useful scintillation</a:t>
            </a:r>
            <a:endParaRPr sz="3600"/>
          </a:p>
          <a:p>
            <a:pPr lvl="0">
              <a:defRPr sz="1800"/>
            </a:pPr>
            <a:r>
              <a:rPr sz="3600"/>
              <a:t>(enough and near the visible range) are rare.</a:t>
            </a:r>
          </a:p>
        </p:txBody>
      </p:sp>
      <p:sp>
        <p:nvSpPr>
          <p:cNvPr id="777" name="Shape 777"/>
          <p:cNvSpPr/>
          <p:nvPr/>
        </p:nvSpPr>
        <p:spPr>
          <a:xfrm>
            <a:off x="2050948" y="8522410"/>
            <a:ext cx="890290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CF</a:t>
            </a:r>
            <a:r>
              <a:rPr baseline="-5999" sz="2400"/>
              <a:t>4</a:t>
            </a:r>
            <a:r>
              <a:rPr sz="2400"/>
              <a:t> is not transparent to the CF</a:t>
            </a:r>
            <a:r>
              <a:rPr baseline="-5999" sz="2400"/>
              <a:t>4</a:t>
            </a:r>
            <a:r>
              <a:rPr sz="2400"/>
              <a:t> de-excitation to ground.</a:t>
            </a:r>
            <a:endParaRPr sz="2400"/>
          </a:p>
          <a:p>
            <a:pPr lvl="0">
              <a:defRPr sz="1800"/>
            </a:pPr>
            <a:r>
              <a:rPr sz="2400"/>
              <a:t>What scintillates must be something else: (CF</a:t>
            </a:r>
            <a:r>
              <a:rPr baseline="-5999" sz="2400"/>
              <a:t>3</a:t>
            </a:r>
            <a:r>
              <a:rPr baseline="31999" sz="2400"/>
              <a:t>*</a:t>
            </a:r>
            <a:r>
              <a:rPr sz="2400"/>
              <a:t>), CF</a:t>
            </a:r>
            <a:r>
              <a:rPr baseline="-5999" sz="2400"/>
              <a:t>3</a:t>
            </a:r>
            <a:r>
              <a:rPr baseline="31999" sz="2400"/>
              <a:t>+*</a:t>
            </a:r>
            <a:r>
              <a:rPr sz="2400"/>
              <a:t> and CF</a:t>
            </a:r>
            <a:r>
              <a:rPr baseline="-5999" sz="2400"/>
              <a:t>4</a:t>
            </a:r>
            <a:r>
              <a:rPr baseline="31999" sz="2400"/>
              <a:t>+*</a:t>
            </a:r>
          </a:p>
        </p:txBody>
      </p:sp>
      <p:sp>
        <p:nvSpPr>
          <p:cNvPr id="778" name="Shape 778"/>
          <p:cNvSpPr/>
          <p:nvPr/>
        </p:nvSpPr>
        <p:spPr>
          <a:xfrm rot="5400000">
            <a:off x="7580642" y="5582005"/>
            <a:ext cx="420144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A. Morozov </a:t>
            </a:r>
            <a:r>
              <a:rPr i="1"/>
              <a:t>et al</a:t>
            </a:r>
            <a:r>
              <a:t>., NIM A 628 (2011) 360</a:t>
            </a:r>
          </a:p>
        </p:txBody>
      </p:sp>
      <p:sp>
        <p:nvSpPr>
          <p:cNvPr id="779" name="Shape 779"/>
          <p:cNvSpPr/>
          <p:nvPr/>
        </p:nvSpPr>
        <p:spPr>
          <a:xfrm>
            <a:off x="5247030" y="3816705"/>
            <a:ext cx="403789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Pure CF</a:t>
            </a:r>
            <a:r>
              <a:rPr baseline="-5999" sz="2400"/>
              <a:t>4</a:t>
            </a:r>
            <a:r>
              <a:rPr sz="2400"/>
              <a:t> primary scintillation</a:t>
            </a:r>
          </a:p>
        </p:txBody>
      </p:sp>
      <p:sp>
        <p:nvSpPr>
          <p:cNvPr id="780" name="Shape 78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Shape 7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Where to get the light from</a:t>
            </a:r>
          </a:p>
        </p:txBody>
      </p:sp>
      <p:sp>
        <p:nvSpPr>
          <p:cNvPr id="783" name="Shape 78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84" name="Shape 784"/>
          <p:cNvSpPr/>
          <p:nvPr/>
        </p:nvSpPr>
        <p:spPr>
          <a:xfrm>
            <a:off x="44348" y="2997200"/>
            <a:ext cx="3510484" cy="3251201"/>
          </a:xfrm>
          <a:prstGeom prst="rect">
            <a:avLst/>
          </a:prstGeom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3600"/>
              <a:t>Primary</a:t>
            </a:r>
            <a:endParaRPr sz="3600"/>
          </a:p>
          <a:p>
            <a:pPr lvl="0">
              <a:defRPr sz="1800"/>
            </a:pPr>
            <a:br>
              <a:rPr sz="2400"/>
            </a:br>
            <a:r>
              <a:rPr sz="2400"/>
              <a:t>Excitation and ionisation</a:t>
            </a:r>
            <a:br>
              <a:rPr sz="2400"/>
            </a:br>
            <a:r>
              <a:rPr sz="2400"/>
              <a:t>produced by the particle</a:t>
            </a:r>
            <a:br>
              <a:rPr sz="2400"/>
            </a:br>
            <a:r>
              <a:rPr sz="2400"/>
              <a:t>interacting with the gas.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Some dependance</a:t>
            </a:r>
            <a:endParaRPr sz="2400"/>
          </a:p>
          <a:p>
            <a:pPr lvl="0">
              <a:defRPr sz="1800"/>
            </a:pPr>
            <a:r>
              <a:rPr sz="2400"/>
              <a:t>with the electric field.</a:t>
            </a:r>
          </a:p>
        </p:txBody>
      </p:sp>
      <p:sp>
        <p:nvSpPr>
          <p:cNvPr id="785" name="Shape 785"/>
          <p:cNvSpPr/>
          <p:nvPr/>
        </p:nvSpPr>
        <p:spPr>
          <a:xfrm>
            <a:off x="3611854" y="2997200"/>
            <a:ext cx="4527450" cy="3251201"/>
          </a:xfrm>
          <a:prstGeom prst="rect">
            <a:avLst/>
          </a:prstGeom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3600"/>
              <a:t>Electroluminescence</a:t>
            </a:r>
            <a:endParaRPr sz="36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Scintillation without charge</a:t>
            </a:r>
            <a:br>
              <a:rPr sz="2400"/>
            </a:br>
            <a:r>
              <a:rPr sz="2400"/>
              <a:t>amplification.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Increase linearly with the field.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Easy in pure noble gases.</a:t>
            </a:r>
          </a:p>
        </p:txBody>
      </p:sp>
      <p:sp>
        <p:nvSpPr>
          <p:cNvPr id="786" name="Shape 786"/>
          <p:cNvSpPr/>
          <p:nvPr/>
        </p:nvSpPr>
        <p:spPr>
          <a:xfrm>
            <a:off x="8196326" y="2997200"/>
            <a:ext cx="4764126" cy="3251201"/>
          </a:xfrm>
          <a:prstGeom prst="rect">
            <a:avLst/>
          </a:prstGeom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3600"/>
              <a:t>Avalanche</a:t>
            </a:r>
            <a:endParaRPr sz="36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Exponential scaling with the field.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i="1" sz="2400"/>
              <a:t>Proportional</a:t>
            </a:r>
            <a:r>
              <a:rPr sz="2400"/>
              <a:t> to the charge gain.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The extreme is the visible spark.</a:t>
            </a:r>
            <a:endParaRPr sz="2400"/>
          </a:p>
        </p:txBody>
      </p:sp>
      <p:sp>
        <p:nvSpPr>
          <p:cNvPr id="787" name="Shape 787"/>
          <p:cNvSpPr/>
          <p:nvPr/>
        </p:nvSpPr>
        <p:spPr>
          <a:xfrm>
            <a:off x="9448342" y="2520949"/>
            <a:ext cx="3502153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Almost the same spectra</a:t>
            </a:r>
          </a:p>
        </p:txBody>
      </p:sp>
      <p:sp>
        <p:nvSpPr>
          <p:cNvPr id="788" name="Shape 788"/>
          <p:cNvSpPr/>
          <p:nvPr/>
        </p:nvSpPr>
        <p:spPr>
          <a:xfrm>
            <a:off x="196011" y="6534150"/>
            <a:ext cx="1261277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If only CF</a:t>
            </a:r>
            <a:r>
              <a:rPr baseline="-5999" sz="3600"/>
              <a:t>3</a:t>
            </a:r>
            <a:r>
              <a:rPr baseline="31999" sz="3600"/>
              <a:t>+*</a:t>
            </a:r>
            <a:r>
              <a:rPr sz="3600"/>
              <a:t> and CF</a:t>
            </a:r>
            <a:r>
              <a:rPr baseline="-5999" sz="3600"/>
              <a:t>4</a:t>
            </a:r>
            <a:r>
              <a:rPr baseline="31999" sz="3600"/>
              <a:t>+*</a:t>
            </a:r>
            <a:r>
              <a:rPr sz="3600"/>
              <a:t> are the responsible of the scintillation,</a:t>
            </a:r>
            <a:endParaRPr sz="3600"/>
          </a:p>
          <a:p>
            <a:pPr lvl="0">
              <a:defRPr sz="1800"/>
            </a:pPr>
            <a:r>
              <a:rPr sz="3600"/>
              <a:t>electroluminescence does not take place.</a:t>
            </a:r>
            <a:endParaRPr sz="3600"/>
          </a:p>
          <a:p>
            <a:pPr lvl="0">
              <a:defRPr sz="1800"/>
            </a:pPr>
            <a:r>
              <a:rPr sz="3600"/>
              <a:t>Certainly CF</a:t>
            </a:r>
            <a:r>
              <a:rPr baseline="-5999" sz="3600"/>
              <a:t>3</a:t>
            </a:r>
            <a:r>
              <a:rPr baseline="31999" sz="3600"/>
              <a:t>+*</a:t>
            </a:r>
            <a:r>
              <a:rPr sz="3600"/>
              <a:t> and CF</a:t>
            </a:r>
            <a:r>
              <a:rPr baseline="-5999" sz="3600"/>
              <a:t>4</a:t>
            </a:r>
            <a:r>
              <a:rPr baseline="31999" sz="3600"/>
              <a:t>+* </a:t>
            </a:r>
            <a:r>
              <a:rPr sz="3600"/>
              <a:t>are produced in avalanches,</a:t>
            </a:r>
            <a:endParaRPr sz="3600"/>
          </a:p>
          <a:p>
            <a:pPr lvl="0">
              <a:defRPr sz="1800"/>
            </a:pPr>
            <a:r>
              <a:rPr sz="3600"/>
              <a:t>in fact avalanche scintillation present in CF</a:t>
            </a:r>
            <a:r>
              <a:rPr baseline="-5999" sz="3600"/>
              <a:t>4</a:t>
            </a:r>
            <a:r>
              <a:rPr sz="3600"/>
              <a:t> mixtures.</a:t>
            </a:r>
          </a:p>
        </p:txBody>
      </p:sp>
      <p:sp>
        <p:nvSpPr>
          <p:cNvPr id="789" name="Shape 78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hape 7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Overview</a:t>
            </a:r>
          </a:p>
        </p:txBody>
      </p:sp>
      <p:sp>
        <p:nvSpPr>
          <p:cNvPr id="792" name="Shape 79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Relevant mechanisms for the operation of gaseous detectors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/>
              <a:t>Imaging applications of MPGDs outside high energy physics</a:t>
            </a:r>
            <a:endParaRPr sz="4800"/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Developments of the optical readout for MPGDs at CERN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Possible other applications</a:t>
            </a:r>
          </a:p>
        </p:txBody>
      </p:sp>
      <p:sp>
        <p:nvSpPr>
          <p:cNvPr id="793" name="Shape 79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94" name="Shape 79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Shape 79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Imaging</a:t>
            </a:r>
          </a:p>
        </p:txBody>
      </p:sp>
      <p:sp>
        <p:nvSpPr>
          <p:cNvPr id="797" name="Shape 79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Visual representation of an object (often, but not necessarily in spatial coordinates) using any of a variety of techniques.</a:t>
            </a:r>
            <a:endParaRPr sz="4800"/>
          </a:p>
          <a:p>
            <a:pPr lvl="0">
              <a:defRPr sz="1800"/>
            </a:pPr>
            <a:r>
              <a:rPr sz="4800"/>
              <a:t>When using a camera it’s called photography.</a:t>
            </a:r>
          </a:p>
        </p:txBody>
      </p:sp>
      <p:sp>
        <p:nvSpPr>
          <p:cNvPr id="798" name="Shape 79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99" name="Shape 79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Shape 8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Why imaging?</a:t>
            </a:r>
          </a:p>
        </p:txBody>
      </p:sp>
      <p:sp>
        <p:nvSpPr>
          <p:cNvPr id="802" name="Shape 80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803" name="leaf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400" y="2101850"/>
            <a:ext cx="8890000" cy="7276042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Shape 80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Shape 8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Sight</a:t>
            </a:r>
          </a:p>
        </p:txBody>
      </p:sp>
      <p:sp>
        <p:nvSpPr>
          <p:cNvPr id="807" name="Shape 80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Our dominant sense:</a:t>
            </a:r>
            <a:endParaRPr sz="4800"/>
          </a:p>
          <a:p>
            <a:pPr lvl="0">
              <a:defRPr sz="1800"/>
            </a:pPr>
            <a:r>
              <a:rPr sz="4800"/>
              <a:t>- </a:t>
            </a:r>
            <a:r>
              <a:rPr b="1" sz="4800"/>
              <a:t>Intuitive</a:t>
            </a:r>
            <a:r>
              <a:rPr sz="4800"/>
              <a:t> handling of the data</a:t>
            </a:r>
            <a:endParaRPr sz="4800"/>
          </a:p>
          <a:p>
            <a:pPr lvl="0">
              <a:defRPr sz="1800"/>
            </a:pPr>
            <a:r>
              <a:rPr sz="4800"/>
              <a:t>- </a:t>
            </a:r>
            <a:r>
              <a:rPr b="1" sz="4800"/>
              <a:t>Immediately</a:t>
            </a:r>
            <a:r>
              <a:rPr sz="4800"/>
              <a:t> available information</a:t>
            </a:r>
            <a:endParaRPr sz="4800"/>
          </a:p>
          <a:p>
            <a:pPr lvl="0">
              <a:defRPr sz="1800"/>
            </a:pPr>
            <a:r>
              <a:rPr sz="4800"/>
              <a:t>- Visual learning fast and </a:t>
            </a:r>
            <a:r>
              <a:rPr b="1" sz="4800"/>
              <a:t>effective</a:t>
            </a:r>
          </a:p>
        </p:txBody>
      </p:sp>
      <p:sp>
        <p:nvSpPr>
          <p:cNvPr id="808" name="Shape 80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809" name="Shape 80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Shape 8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Radiography with GEMs</a:t>
            </a:r>
          </a:p>
        </p:txBody>
      </p:sp>
      <p:sp>
        <p:nvSpPr>
          <p:cNvPr id="812" name="Shape 81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813" name="batradi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787656">
            <a:off x="1308774" y="1896108"/>
            <a:ext cx="3949701" cy="765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14" name="Shape 814"/>
          <p:cNvSpPr/>
          <p:nvPr/>
        </p:nvSpPr>
        <p:spPr>
          <a:xfrm>
            <a:off x="3260851" y="1581149"/>
            <a:ext cx="648309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https://gdd.web.cern.ch/GDD/gemreadout.htm</a:t>
            </a:r>
          </a:p>
        </p:txBody>
      </p:sp>
      <p:sp>
        <p:nvSpPr>
          <p:cNvPr id="815" name="Shape 815"/>
          <p:cNvSpPr/>
          <p:nvPr/>
        </p:nvSpPr>
        <p:spPr>
          <a:xfrm>
            <a:off x="6174130" y="2598737"/>
            <a:ext cx="6702248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Demonstration application:</a:t>
            </a:r>
            <a:endParaRPr sz="2400"/>
          </a:p>
          <a:p>
            <a:pPr lvl="0">
              <a:defRPr sz="1800"/>
            </a:pPr>
            <a:r>
              <a:rPr sz="2400"/>
              <a:t>first radiography with GEMs of a small mammal.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Cu X-ray and triple-GEM with X-Y readout.</a:t>
            </a:r>
          </a:p>
        </p:txBody>
      </p:sp>
      <p:pic>
        <p:nvPicPr>
          <p:cNvPr id="816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89674" y="5051425"/>
            <a:ext cx="5080001" cy="381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17" name="Shape 817"/>
          <p:cNvSpPr/>
          <p:nvPr/>
        </p:nvSpPr>
        <p:spPr>
          <a:xfrm>
            <a:off x="8206790" y="4460081"/>
            <a:ext cx="104577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11 mm</a:t>
            </a:r>
          </a:p>
        </p:txBody>
      </p:sp>
      <p:sp>
        <p:nvSpPr>
          <p:cNvPr id="818" name="Shape 818"/>
          <p:cNvSpPr/>
          <p:nvPr/>
        </p:nvSpPr>
        <p:spPr>
          <a:xfrm>
            <a:off x="779199" y="3316287"/>
            <a:ext cx="79187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6 cm</a:t>
            </a:r>
          </a:p>
        </p:txBody>
      </p:sp>
      <p:sp>
        <p:nvSpPr>
          <p:cNvPr id="819" name="Shape 819"/>
          <p:cNvSpPr/>
          <p:nvPr/>
        </p:nvSpPr>
        <p:spPr>
          <a:xfrm flipV="1">
            <a:off x="6184900" y="4936331"/>
            <a:ext cx="5076850" cy="1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820" name="Shape 820"/>
          <p:cNvSpPr/>
          <p:nvPr/>
        </p:nvSpPr>
        <p:spPr>
          <a:xfrm flipH="1">
            <a:off x="388298" y="1707777"/>
            <a:ext cx="1649873" cy="7146381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821" name="Shape 821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Shape 8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C-RAD GEMINI</a:t>
            </a:r>
          </a:p>
        </p:txBody>
      </p:sp>
      <p:sp>
        <p:nvSpPr>
          <p:cNvPr id="824" name="Shape 82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825" name="Shape 825"/>
          <p:cNvSpPr/>
          <p:nvPr/>
        </p:nvSpPr>
        <p:spPr>
          <a:xfrm>
            <a:off x="9653930" y="3602105"/>
            <a:ext cx="222595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gamma</a:t>
            </a:r>
            <a:endParaRPr sz="2400"/>
          </a:p>
          <a:p>
            <a:pPr lvl="0">
              <a:defRPr sz="1800"/>
            </a:pPr>
            <a:r>
              <a:rPr sz="2400"/>
              <a:t>from 6 MV linac</a:t>
            </a:r>
          </a:p>
        </p:txBody>
      </p:sp>
      <p:sp>
        <p:nvSpPr>
          <p:cNvPr id="826" name="Shape 826"/>
          <p:cNvSpPr/>
          <p:nvPr/>
        </p:nvSpPr>
        <p:spPr>
          <a:xfrm>
            <a:off x="290423" y="2038350"/>
            <a:ext cx="12423954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Increasing demand for better accuracy in monitoring the tumour position and movements.</a:t>
            </a:r>
            <a:endParaRPr sz="2400"/>
          </a:p>
          <a:p>
            <a:pPr lvl="0">
              <a:defRPr sz="1800"/>
            </a:pPr>
            <a:r>
              <a:rPr sz="2400"/>
              <a:t>Online verification of the actually delivered dose distribution.</a:t>
            </a:r>
            <a:endParaRPr sz="2400"/>
          </a:p>
          <a:p>
            <a:pPr lvl="0">
              <a:defRPr sz="1800"/>
            </a:pPr>
            <a:r>
              <a:rPr sz="2400"/>
              <a:t>Detectors exposed to high dose: radiation hard and ageing matters.</a:t>
            </a:r>
          </a:p>
        </p:txBody>
      </p:sp>
      <p:pic>
        <p:nvPicPr>
          <p:cNvPr id="82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4861" y="42267"/>
            <a:ext cx="1524001" cy="50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8" name="Panel mounted on Linac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4065" y="3294727"/>
            <a:ext cx="4445001" cy="5926668"/>
          </a:xfrm>
          <a:prstGeom prst="rect">
            <a:avLst/>
          </a:prstGeom>
          <a:ln w="12700">
            <a:miter lim="400000"/>
          </a:ln>
        </p:spPr>
      </p:pic>
      <p:sp>
        <p:nvSpPr>
          <p:cNvPr id="829" name="Shape 829"/>
          <p:cNvSpPr/>
          <p:nvPr/>
        </p:nvSpPr>
        <p:spPr>
          <a:xfrm>
            <a:off x="6144717" y="6874428"/>
            <a:ext cx="79156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GEM</a:t>
            </a:r>
          </a:p>
        </p:txBody>
      </p:sp>
      <p:sp>
        <p:nvSpPr>
          <p:cNvPr id="830" name="Shape 830"/>
          <p:cNvSpPr/>
          <p:nvPr/>
        </p:nvSpPr>
        <p:spPr>
          <a:xfrm>
            <a:off x="9974020" y="7573209"/>
            <a:ext cx="249722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pixelated readout</a:t>
            </a:r>
          </a:p>
        </p:txBody>
      </p:sp>
      <p:sp>
        <p:nvSpPr>
          <p:cNvPr id="831" name="Shape 831"/>
          <p:cNvSpPr/>
          <p:nvPr/>
        </p:nvSpPr>
        <p:spPr>
          <a:xfrm>
            <a:off x="6746747" y="7976145"/>
            <a:ext cx="159959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dedicated</a:t>
            </a:r>
            <a:endParaRPr sz="2400"/>
          </a:p>
          <a:p>
            <a:pPr lvl="0">
              <a:defRPr sz="1800"/>
            </a:pPr>
            <a:r>
              <a:rPr sz="2400"/>
              <a:t>electronics</a:t>
            </a:r>
          </a:p>
        </p:txBody>
      </p:sp>
      <p:sp>
        <p:nvSpPr>
          <p:cNvPr id="832" name="Shape 832"/>
          <p:cNvSpPr/>
          <p:nvPr/>
        </p:nvSpPr>
        <p:spPr>
          <a:xfrm>
            <a:off x="6134100" y="6070600"/>
            <a:ext cx="6350000" cy="381000"/>
          </a:xfrm>
          <a:prstGeom prst="rect">
            <a:avLst/>
          </a:prstGeom>
          <a:solidFill>
            <a:srgbClr val="A6AAA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833" name="Shape 833"/>
          <p:cNvSpPr/>
          <p:nvPr/>
        </p:nvSpPr>
        <p:spPr>
          <a:xfrm flipV="1">
            <a:off x="6134100" y="7528759"/>
            <a:ext cx="6350000" cy="1"/>
          </a:xfrm>
          <a:prstGeom prst="line">
            <a:avLst/>
          </a:prstGeom>
          <a:ln w="635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834" name="Shape 834"/>
          <p:cNvSpPr/>
          <p:nvPr/>
        </p:nvSpPr>
        <p:spPr>
          <a:xfrm>
            <a:off x="8229503" y="4943353"/>
            <a:ext cx="2159380" cy="869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9" h="19805" fill="norm" stroke="1" extrusionOk="0">
                <a:moveTo>
                  <a:pt x="775" y="11696"/>
                </a:moveTo>
                <a:cubicBezTo>
                  <a:pt x="128" y="9297"/>
                  <a:pt x="-272" y="6416"/>
                  <a:pt x="220" y="3860"/>
                </a:cubicBezTo>
                <a:cubicBezTo>
                  <a:pt x="1015" y="-271"/>
                  <a:pt x="3311" y="-857"/>
                  <a:pt x="5255" y="1018"/>
                </a:cubicBezTo>
                <a:cubicBezTo>
                  <a:pt x="7462" y="3148"/>
                  <a:pt x="9304" y="7685"/>
                  <a:pt x="11720" y="7581"/>
                </a:cubicBezTo>
                <a:cubicBezTo>
                  <a:pt x="13944" y="7486"/>
                  <a:pt x="15892" y="3239"/>
                  <a:pt x="18114" y="4188"/>
                </a:cubicBezTo>
                <a:cubicBezTo>
                  <a:pt x="20045" y="5013"/>
                  <a:pt x="21328" y="9385"/>
                  <a:pt x="20800" y="13719"/>
                </a:cubicBezTo>
                <a:cubicBezTo>
                  <a:pt x="20125" y="19268"/>
                  <a:pt x="17235" y="20743"/>
                  <a:pt x="14610" y="19269"/>
                </a:cubicBezTo>
                <a:cubicBezTo>
                  <a:pt x="12364" y="18007"/>
                  <a:pt x="10234" y="15263"/>
                  <a:pt x="7917" y="15601"/>
                </a:cubicBezTo>
                <a:cubicBezTo>
                  <a:pt x="6287" y="15838"/>
                  <a:pt x="4663" y="17614"/>
                  <a:pt x="3095" y="16404"/>
                </a:cubicBezTo>
                <a:cubicBezTo>
                  <a:pt x="2095" y="15632"/>
                  <a:pt x="1340" y="13786"/>
                  <a:pt x="775" y="11696"/>
                </a:cubicBezTo>
                <a:close/>
              </a:path>
            </a:pathLst>
          </a:cu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835" name="Shape 835"/>
          <p:cNvSpPr/>
          <p:nvPr/>
        </p:nvSpPr>
        <p:spPr>
          <a:xfrm flipV="1">
            <a:off x="9635281" y="3486438"/>
            <a:ext cx="1" cy="281882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836" name="Shape 836"/>
          <p:cNvSpPr/>
          <p:nvPr/>
        </p:nvSpPr>
        <p:spPr>
          <a:xfrm flipV="1">
            <a:off x="8962181" y="3492500"/>
            <a:ext cx="1" cy="1905000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837" name="Shape 837"/>
          <p:cNvSpPr/>
          <p:nvPr/>
        </p:nvSpPr>
        <p:spPr>
          <a:xfrm>
            <a:off x="9576076" y="6274012"/>
            <a:ext cx="486455" cy="1247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42" h="21600" fill="norm" stroke="1" extrusionOk="0">
                <a:moveTo>
                  <a:pt x="2205" y="0"/>
                </a:moveTo>
                <a:cubicBezTo>
                  <a:pt x="-38" y="2293"/>
                  <a:pt x="-638" y="5874"/>
                  <a:pt x="722" y="8857"/>
                </a:cubicBezTo>
                <a:cubicBezTo>
                  <a:pt x="1551" y="10676"/>
                  <a:pt x="3122" y="12067"/>
                  <a:pt x="4982" y="11983"/>
                </a:cubicBezTo>
                <a:cubicBezTo>
                  <a:pt x="6864" y="11898"/>
                  <a:pt x="8254" y="10278"/>
                  <a:pt x="9931" y="9408"/>
                </a:cubicBezTo>
                <a:cubicBezTo>
                  <a:pt x="11367" y="8662"/>
                  <a:pt x="13006" y="8480"/>
                  <a:pt x="14549" y="8921"/>
                </a:cubicBezTo>
                <a:cubicBezTo>
                  <a:pt x="18794" y="10134"/>
                  <a:pt x="20962" y="15149"/>
                  <a:pt x="18784" y="19026"/>
                </a:cubicBezTo>
                <a:cubicBezTo>
                  <a:pt x="18029" y="20369"/>
                  <a:pt x="16774" y="21305"/>
                  <a:pt x="15334" y="21600"/>
                </a:cubicBezTo>
              </a:path>
            </a:pathLst>
          </a:custGeom>
          <a:ln w="25400">
            <a:solidFill>
              <a:srgbClr val="00882B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grpSp>
        <p:nvGrpSpPr>
          <p:cNvPr id="841" name="Group 841"/>
          <p:cNvGrpSpPr/>
          <p:nvPr/>
        </p:nvGrpSpPr>
        <p:grpSpPr>
          <a:xfrm>
            <a:off x="6134099" y="6515100"/>
            <a:ext cx="6350002" cy="244476"/>
            <a:chOff x="0" y="0"/>
            <a:chExt cx="6350000" cy="244475"/>
          </a:xfrm>
        </p:grpSpPr>
        <p:sp>
          <p:nvSpPr>
            <p:cNvPr id="838" name="Shape 838"/>
            <p:cNvSpPr/>
            <p:nvPr/>
          </p:nvSpPr>
          <p:spPr>
            <a:xfrm flipV="1">
              <a:off x="0" y="-1"/>
              <a:ext cx="6350000" cy="2"/>
            </a:xfrm>
            <a:prstGeom prst="line">
              <a:avLst/>
            </a:prstGeom>
            <a:noFill/>
            <a:ln w="1270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39" name="Shape 839"/>
            <p:cNvSpPr/>
            <p:nvPr/>
          </p:nvSpPr>
          <p:spPr>
            <a:xfrm flipV="1">
              <a:off x="0" y="120505"/>
              <a:ext cx="6350000" cy="1"/>
            </a:xfrm>
            <a:prstGeom prst="line">
              <a:avLst/>
            </a:prstGeom>
            <a:noFill/>
            <a:ln w="1270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40" name="Shape 840"/>
            <p:cNvSpPr/>
            <p:nvPr/>
          </p:nvSpPr>
          <p:spPr>
            <a:xfrm flipV="1">
              <a:off x="0" y="244475"/>
              <a:ext cx="6350000" cy="1"/>
            </a:xfrm>
            <a:prstGeom prst="line">
              <a:avLst/>
            </a:prstGeom>
            <a:noFill/>
            <a:ln w="1270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845" name="Group 845"/>
          <p:cNvGrpSpPr/>
          <p:nvPr/>
        </p:nvGrpSpPr>
        <p:grpSpPr>
          <a:xfrm>
            <a:off x="6134099" y="6851922"/>
            <a:ext cx="6350001" cy="98426"/>
            <a:chOff x="0" y="0"/>
            <a:chExt cx="6350000" cy="98425"/>
          </a:xfrm>
        </p:grpSpPr>
        <p:sp>
          <p:nvSpPr>
            <p:cNvPr id="842" name="Shape 842"/>
            <p:cNvSpPr/>
            <p:nvPr/>
          </p:nvSpPr>
          <p:spPr>
            <a:xfrm flipV="1">
              <a:off x="0" y="-1"/>
              <a:ext cx="6350000" cy="2"/>
            </a:xfrm>
            <a:prstGeom prst="line">
              <a:avLst/>
            </a:prstGeom>
            <a:noFill/>
            <a:ln w="50800" cap="flat">
              <a:solidFill>
                <a:srgbClr val="F39019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43" name="Shape 843"/>
            <p:cNvSpPr/>
            <p:nvPr/>
          </p:nvSpPr>
          <p:spPr>
            <a:xfrm flipV="1">
              <a:off x="0" y="50800"/>
              <a:ext cx="6350000" cy="1"/>
            </a:xfrm>
            <a:prstGeom prst="line">
              <a:avLst/>
            </a:prstGeom>
            <a:noFill/>
            <a:ln w="50800" cap="flat">
              <a:solidFill>
                <a:srgbClr val="F39019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44" name="Shape 844"/>
            <p:cNvSpPr/>
            <p:nvPr/>
          </p:nvSpPr>
          <p:spPr>
            <a:xfrm flipV="1">
              <a:off x="0" y="98425"/>
              <a:ext cx="6350000" cy="1"/>
            </a:xfrm>
            <a:prstGeom prst="line">
              <a:avLst/>
            </a:prstGeom>
            <a:noFill/>
            <a:ln w="50800" cap="flat">
              <a:solidFill>
                <a:srgbClr val="F39019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848" name="Group 848"/>
          <p:cNvGrpSpPr/>
          <p:nvPr/>
        </p:nvGrpSpPr>
        <p:grpSpPr>
          <a:xfrm>
            <a:off x="9446740" y="6946431"/>
            <a:ext cx="219127" cy="363722"/>
            <a:chOff x="0" y="0"/>
            <a:chExt cx="219126" cy="363721"/>
          </a:xfrm>
        </p:grpSpPr>
        <p:sp>
          <p:nvSpPr>
            <p:cNvPr id="846" name="Shape 846"/>
            <p:cNvSpPr/>
            <p:nvPr/>
          </p:nvSpPr>
          <p:spPr>
            <a:xfrm rot="21600000">
              <a:off x="-1" y="21"/>
              <a:ext cx="109882" cy="36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47" name="Shape 847"/>
            <p:cNvSpPr/>
            <p:nvPr/>
          </p:nvSpPr>
          <p:spPr>
            <a:xfrm flipH="1">
              <a:off x="109246" y="0"/>
              <a:ext cx="109881" cy="36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grpSp>
        <p:nvGrpSpPr>
          <p:cNvPr id="851" name="Group 851"/>
          <p:cNvGrpSpPr/>
          <p:nvPr/>
        </p:nvGrpSpPr>
        <p:grpSpPr>
          <a:xfrm>
            <a:off x="9551118" y="6863719"/>
            <a:ext cx="219127" cy="363722"/>
            <a:chOff x="0" y="0"/>
            <a:chExt cx="219126" cy="363721"/>
          </a:xfrm>
        </p:grpSpPr>
        <p:sp>
          <p:nvSpPr>
            <p:cNvPr id="849" name="Shape 849"/>
            <p:cNvSpPr/>
            <p:nvPr/>
          </p:nvSpPr>
          <p:spPr>
            <a:xfrm rot="21600000">
              <a:off x="-1" y="21"/>
              <a:ext cx="109882" cy="36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50" name="Shape 850"/>
            <p:cNvSpPr/>
            <p:nvPr/>
          </p:nvSpPr>
          <p:spPr>
            <a:xfrm flipH="1">
              <a:off x="109246" y="0"/>
              <a:ext cx="109881" cy="36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588" fill="norm" stroke="1" extrusionOk="0">
                  <a:moveTo>
                    <a:pt x="21355" y="0"/>
                  </a:moveTo>
                  <a:lnTo>
                    <a:pt x="21355" y="21586"/>
                  </a:lnTo>
                  <a:cubicBezTo>
                    <a:pt x="18903" y="21600"/>
                    <a:pt x="16457" y="21502"/>
                    <a:pt x="14100" y="21295"/>
                  </a:cubicBezTo>
                  <a:cubicBezTo>
                    <a:pt x="11274" y="21047"/>
                    <a:pt x="8596" y="20643"/>
                    <a:pt x="6466" y="20023"/>
                  </a:cubicBezTo>
                  <a:cubicBezTo>
                    <a:pt x="4143" y="19347"/>
                    <a:pt x="2637" y="18465"/>
                    <a:pt x="1568" y="17542"/>
                  </a:cubicBezTo>
                  <a:cubicBezTo>
                    <a:pt x="415" y="16547"/>
                    <a:pt x="-245" y="15496"/>
                    <a:pt x="86" y="14445"/>
                  </a:cubicBezTo>
                  <a:cubicBezTo>
                    <a:pt x="436" y="13332"/>
                    <a:pt x="1873" y="12287"/>
                    <a:pt x="3714" y="11321"/>
                  </a:cubicBezTo>
                  <a:cubicBezTo>
                    <a:pt x="5835" y="10208"/>
                    <a:pt x="8482" y="9199"/>
                    <a:pt x="10805" y="8125"/>
                  </a:cubicBezTo>
                  <a:cubicBezTo>
                    <a:pt x="12989" y="7114"/>
                    <a:pt x="14883" y="6048"/>
                    <a:pt x="16474" y="4939"/>
                  </a:cubicBezTo>
                  <a:cubicBezTo>
                    <a:pt x="18741" y="3358"/>
                    <a:pt x="20380" y="1700"/>
                    <a:pt x="2135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2600"/>
                </a:gs>
                <a:gs pos="27083">
                  <a:srgbClr val="FF7D3C">
                    <a:alpha val="75000"/>
                  </a:srgbClr>
                </a:gs>
                <a:gs pos="100000">
                  <a:srgbClr val="FFD479">
                    <a:alpha val="50000"/>
                  </a:srgbClr>
                </a:gs>
              </a:gsLst>
              <a:path path="shape">
                <a:fillToRect l="100074" t="80931" r="-74" b="1906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852" name="Shape 852"/>
          <p:cNvSpPr/>
          <p:nvPr/>
        </p:nvSpPr>
        <p:spPr>
          <a:xfrm>
            <a:off x="10429031" y="5194299"/>
            <a:ext cx="104607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patient</a:t>
            </a:r>
          </a:p>
        </p:txBody>
      </p:sp>
      <p:sp>
        <p:nvSpPr>
          <p:cNvPr id="853" name="Shape 853"/>
          <p:cNvSpPr/>
          <p:nvPr/>
        </p:nvSpPr>
        <p:spPr>
          <a:xfrm>
            <a:off x="9397591" y="6383337"/>
            <a:ext cx="26517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+</a:t>
            </a:r>
          </a:p>
        </p:txBody>
      </p:sp>
      <p:sp>
        <p:nvSpPr>
          <p:cNvPr id="854" name="Shape 854"/>
          <p:cNvSpPr/>
          <p:nvPr/>
        </p:nvSpPr>
        <p:spPr>
          <a:xfrm>
            <a:off x="9524591" y="6510337"/>
            <a:ext cx="19042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-</a:t>
            </a:r>
          </a:p>
        </p:txBody>
      </p:sp>
      <p:sp>
        <p:nvSpPr>
          <p:cNvPr id="855" name="Shape 855"/>
          <p:cNvSpPr/>
          <p:nvPr/>
        </p:nvSpPr>
        <p:spPr>
          <a:xfrm>
            <a:off x="9422991" y="6299199"/>
            <a:ext cx="26517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+</a:t>
            </a:r>
          </a:p>
        </p:txBody>
      </p:sp>
      <p:sp>
        <p:nvSpPr>
          <p:cNvPr id="856" name="Shape 856"/>
          <p:cNvSpPr/>
          <p:nvPr/>
        </p:nvSpPr>
        <p:spPr>
          <a:xfrm>
            <a:off x="9537291" y="6426199"/>
            <a:ext cx="19042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-</a:t>
            </a:r>
          </a:p>
        </p:txBody>
      </p:sp>
      <p:sp>
        <p:nvSpPr>
          <p:cNvPr id="857" name="Shape 857"/>
          <p:cNvSpPr/>
          <p:nvPr/>
        </p:nvSpPr>
        <p:spPr>
          <a:xfrm>
            <a:off x="6148730" y="5689257"/>
            <a:ext cx="140726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converter</a:t>
            </a:r>
          </a:p>
        </p:txBody>
      </p:sp>
      <p:grpSp>
        <p:nvGrpSpPr>
          <p:cNvPr id="882" name="Group 882"/>
          <p:cNvGrpSpPr/>
          <p:nvPr/>
        </p:nvGrpSpPr>
        <p:grpSpPr>
          <a:xfrm>
            <a:off x="8237487" y="7547809"/>
            <a:ext cx="979490" cy="1418673"/>
            <a:chOff x="0" y="0"/>
            <a:chExt cx="979489" cy="1418672"/>
          </a:xfrm>
        </p:grpSpPr>
        <p:grpSp>
          <p:nvGrpSpPr>
            <p:cNvPr id="861" name="Group 861"/>
            <p:cNvGrpSpPr/>
            <p:nvPr/>
          </p:nvGrpSpPr>
          <p:grpSpPr>
            <a:xfrm>
              <a:off x="-1" y="-1"/>
              <a:ext cx="471491" cy="1266274"/>
              <a:chOff x="0" y="0"/>
              <a:chExt cx="471489" cy="1266272"/>
            </a:xfrm>
          </p:grpSpPr>
          <p:sp>
            <p:nvSpPr>
              <p:cNvPr id="858" name="Shape 858"/>
              <p:cNvSpPr/>
              <p:nvPr/>
            </p:nvSpPr>
            <p:spPr>
              <a:xfrm rot="10800000">
                <a:off x="-1" y="390534"/>
                <a:ext cx="471491" cy="495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59" name="Shape 859"/>
              <p:cNvSpPr/>
              <p:nvPr/>
            </p:nvSpPr>
            <p:spPr>
              <a:xfrm flipV="1">
                <a:off x="235744" y="-1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60" name="Shape 860"/>
              <p:cNvSpPr/>
              <p:nvPr/>
            </p:nvSpPr>
            <p:spPr>
              <a:xfrm flipV="1">
                <a:off x="235744" y="879747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</p:grpSp>
        <p:grpSp>
          <p:nvGrpSpPr>
            <p:cNvPr id="865" name="Group 865"/>
            <p:cNvGrpSpPr/>
            <p:nvPr/>
          </p:nvGrpSpPr>
          <p:grpSpPr>
            <a:xfrm>
              <a:off x="126999" y="38099"/>
              <a:ext cx="471491" cy="1266274"/>
              <a:chOff x="0" y="0"/>
              <a:chExt cx="471489" cy="1266272"/>
            </a:xfrm>
          </p:grpSpPr>
          <p:sp>
            <p:nvSpPr>
              <p:cNvPr id="862" name="Shape 862"/>
              <p:cNvSpPr/>
              <p:nvPr/>
            </p:nvSpPr>
            <p:spPr>
              <a:xfrm rot="10800000">
                <a:off x="-1" y="390534"/>
                <a:ext cx="471491" cy="495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63" name="Shape 863"/>
              <p:cNvSpPr/>
              <p:nvPr/>
            </p:nvSpPr>
            <p:spPr>
              <a:xfrm flipV="1">
                <a:off x="235744" y="-1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64" name="Shape 864"/>
              <p:cNvSpPr/>
              <p:nvPr/>
            </p:nvSpPr>
            <p:spPr>
              <a:xfrm flipV="1">
                <a:off x="235744" y="879747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</p:grpSp>
        <p:grpSp>
          <p:nvGrpSpPr>
            <p:cNvPr id="869" name="Group 869"/>
            <p:cNvGrpSpPr/>
            <p:nvPr/>
          </p:nvGrpSpPr>
          <p:grpSpPr>
            <a:xfrm>
              <a:off x="253999" y="76199"/>
              <a:ext cx="471491" cy="1266274"/>
              <a:chOff x="0" y="0"/>
              <a:chExt cx="471489" cy="1266272"/>
            </a:xfrm>
          </p:grpSpPr>
          <p:sp>
            <p:nvSpPr>
              <p:cNvPr id="866" name="Shape 866"/>
              <p:cNvSpPr/>
              <p:nvPr/>
            </p:nvSpPr>
            <p:spPr>
              <a:xfrm rot="10800000">
                <a:off x="-1" y="390534"/>
                <a:ext cx="471491" cy="495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67" name="Shape 867"/>
              <p:cNvSpPr/>
              <p:nvPr/>
            </p:nvSpPr>
            <p:spPr>
              <a:xfrm flipV="1">
                <a:off x="235744" y="-1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68" name="Shape 868"/>
              <p:cNvSpPr/>
              <p:nvPr/>
            </p:nvSpPr>
            <p:spPr>
              <a:xfrm flipV="1">
                <a:off x="235744" y="879747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</p:grpSp>
        <p:grpSp>
          <p:nvGrpSpPr>
            <p:cNvPr id="873" name="Group 873"/>
            <p:cNvGrpSpPr/>
            <p:nvPr/>
          </p:nvGrpSpPr>
          <p:grpSpPr>
            <a:xfrm>
              <a:off x="380999" y="114299"/>
              <a:ext cx="471491" cy="1266274"/>
              <a:chOff x="0" y="0"/>
              <a:chExt cx="471489" cy="1266272"/>
            </a:xfrm>
          </p:grpSpPr>
          <p:sp>
            <p:nvSpPr>
              <p:cNvPr id="870" name="Shape 870"/>
              <p:cNvSpPr/>
              <p:nvPr/>
            </p:nvSpPr>
            <p:spPr>
              <a:xfrm rot="10800000">
                <a:off x="-1" y="390534"/>
                <a:ext cx="471491" cy="495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71" name="Shape 871"/>
              <p:cNvSpPr/>
              <p:nvPr/>
            </p:nvSpPr>
            <p:spPr>
              <a:xfrm flipV="1">
                <a:off x="235744" y="-1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72" name="Shape 872"/>
              <p:cNvSpPr/>
              <p:nvPr/>
            </p:nvSpPr>
            <p:spPr>
              <a:xfrm flipV="1">
                <a:off x="235744" y="879747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</p:grpSp>
        <p:grpSp>
          <p:nvGrpSpPr>
            <p:cNvPr id="877" name="Group 877"/>
            <p:cNvGrpSpPr/>
            <p:nvPr/>
          </p:nvGrpSpPr>
          <p:grpSpPr>
            <a:xfrm>
              <a:off x="507999" y="152399"/>
              <a:ext cx="471491" cy="1266274"/>
              <a:chOff x="0" y="0"/>
              <a:chExt cx="471489" cy="1266272"/>
            </a:xfrm>
          </p:grpSpPr>
          <p:sp>
            <p:nvSpPr>
              <p:cNvPr id="874" name="Shape 874"/>
              <p:cNvSpPr/>
              <p:nvPr/>
            </p:nvSpPr>
            <p:spPr>
              <a:xfrm rot="10800000">
                <a:off x="-1" y="390534"/>
                <a:ext cx="471491" cy="495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75" name="Shape 875"/>
              <p:cNvSpPr/>
              <p:nvPr/>
            </p:nvSpPr>
            <p:spPr>
              <a:xfrm flipV="1">
                <a:off x="235744" y="-1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876" name="Shape 876"/>
              <p:cNvSpPr/>
              <p:nvPr/>
            </p:nvSpPr>
            <p:spPr>
              <a:xfrm flipV="1">
                <a:off x="235744" y="879747"/>
                <a:ext cx="1" cy="3865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algn="ctr"/>
              </a:p>
            </p:txBody>
          </p:sp>
        </p:grpSp>
        <p:sp>
          <p:nvSpPr>
            <p:cNvPr id="878" name="Shape 878"/>
            <p:cNvSpPr/>
            <p:nvPr/>
          </p:nvSpPr>
          <p:spPr>
            <a:xfrm flipV="1">
              <a:off x="362744" y="6700"/>
              <a:ext cx="1" cy="3865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79" name="Shape 879"/>
            <p:cNvSpPr/>
            <p:nvPr/>
          </p:nvSpPr>
          <p:spPr>
            <a:xfrm flipV="1">
              <a:off x="489744" y="6700"/>
              <a:ext cx="1" cy="3865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80" name="Shape 880"/>
            <p:cNvSpPr/>
            <p:nvPr/>
          </p:nvSpPr>
          <p:spPr>
            <a:xfrm flipV="1">
              <a:off x="616744" y="6700"/>
              <a:ext cx="1" cy="3865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881" name="Shape 881"/>
            <p:cNvSpPr/>
            <p:nvPr/>
          </p:nvSpPr>
          <p:spPr>
            <a:xfrm flipV="1">
              <a:off x="743744" y="6700"/>
              <a:ext cx="1" cy="3865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883" name="Shape 883"/>
          <p:cNvSpPr/>
          <p:nvPr/>
        </p:nvSpPr>
        <p:spPr>
          <a:xfrm flipV="1">
            <a:off x="9152681" y="3606800"/>
            <a:ext cx="1" cy="1905000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884" name="Shape 884"/>
          <p:cNvSpPr/>
          <p:nvPr/>
        </p:nvSpPr>
        <p:spPr>
          <a:xfrm>
            <a:off x="10068712" y="7012532"/>
            <a:ext cx="121005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electron</a:t>
            </a:r>
          </a:p>
        </p:txBody>
      </p:sp>
      <p:sp>
        <p:nvSpPr>
          <p:cNvPr id="885" name="Shape 885"/>
          <p:cNvSpPr/>
          <p:nvPr/>
        </p:nvSpPr>
        <p:spPr>
          <a:xfrm>
            <a:off x="2453030" y="3310691"/>
            <a:ext cx="263804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Clinical installation</a:t>
            </a:r>
          </a:p>
        </p:txBody>
      </p:sp>
      <p:sp>
        <p:nvSpPr>
          <p:cNvPr id="886" name="Shape 886"/>
          <p:cNvSpPr/>
          <p:nvPr/>
        </p:nvSpPr>
        <p:spPr>
          <a:xfrm>
            <a:off x="1830730" y="8160295"/>
            <a:ext cx="156565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40x40 cm</a:t>
            </a:r>
            <a:r>
              <a:rPr baseline="31999" sz="240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87" name="Shape 887"/>
          <p:cNvSpPr/>
          <p:nvPr/>
        </p:nvSpPr>
        <p:spPr>
          <a:xfrm>
            <a:off x="2419299" y="1581149"/>
            <a:ext cx="816620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Imaging applications in the radiotherapy treatment process</a:t>
            </a:r>
          </a:p>
        </p:txBody>
      </p:sp>
      <p:sp>
        <p:nvSpPr>
          <p:cNvPr id="888" name="Shape 888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Shape 89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C-RAD GEMINI</a:t>
            </a:r>
          </a:p>
        </p:txBody>
      </p:sp>
      <p:sp>
        <p:nvSpPr>
          <p:cNvPr id="891" name="Shape 89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892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4861" y="42267"/>
            <a:ext cx="1524001" cy="508001"/>
          </a:xfrm>
          <a:prstGeom prst="rect">
            <a:avLst/>
          </a:prstGeom>
          <a:ln w="12700">
            <a:miter lim="400000"/>
          </a:ln>
        </p:spPr>
      </p:pic>
      <p:sp>
        <p:nvSpPr>
          <p:cNvPr id="893" name="Shape 893"/>
          <p:cNvSpPr/>
          <p:nvPr/>
        </p:nvSpPr>
        <p:spPr>
          <a:xfrm>
            <a:off x="8661689" y="2385590"/>
            <a:ext cx="221467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Pelvic phantom</a:t>
            </a:r>
          </a:p>
        </p:txBody>
      </p:sp>
      <p:sp>
        <p:nvSpPr>
          <p:cNvPr id="894" name="Shape 894"/>
          <p:cNvSpPr/>
          <p:nvPr/>
        </p:nvSpPr>
        <p:spPr>
          <a:xfrm>
            <a:off x="241996" y="2385590"/>
            <a:ext cx="615086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QA object (resolution and contrast measure)</a:t>
            </a:r>
          </a:p>
        </p:txBody>
      </p:sp>
      <p:pic>
        <p:nvPicPr>
          <p:cNvPr id="895" name="QC3 3MU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428" y="2967781"/>
            <a:ext cx="6350001" cy="635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96" name="GEMini Pelvic 3MU 6MV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94028" y="2967781"/>
            <a:ext cx="6350001" cy="6350001"/>
          </a:xfrm>
          <a:prstGeom prst="rect">
            <a:avLst/>
          </a:prstGeom>
          <a:ln w="12700">
            <a:miter lim="400000"/>
          </a:ln>
        </p:spPr>
      </p:pic>
      <p:sp>
        <p:nvSpPr>
          <p:cNvPr id="897" name="Shape 897"/>
          <p:cNvSpPr/>
          <p:nvPr/>
        </p:nvSpPr>
        <p:spPr>
          <a:xfrm>
            <a:off x="3611458" y="3190031"/>
            <a:ext cx="96134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40 cm</a:t>
            </a:r>
          </a:p>
        </p:txBody>
      </p:sp>
      <p:sp>
        <p:nvSpPr>
          <p:cNvPr id="898" name="Shape 898"/>
          <p:cNvSpPr/>
          <p:nvPr/>
        </p:nvSpPr>
        <p:spPr>
          <a:xfrm>
            <a:off x="142428" y="3658557"/>
            <a:ext cx="6350001" cy="1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899" name="Shape 899"/>
          <p:cNvSpPr/>
          <p:nvPr/>
        </p:nvSpPr>
        <p:spPr>
          <a:xfrm>
            <a:off x="2597302" y="1581149"/>
            <a:ext cx="781019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6 MV linac, 1.5 MeV average gamma energy, 3 MU dose</a:t>
            </a:r>
          </a:p>
        </p:txBody>
      </p:sp>
      <p:sp>
        <p:nvSpPr>
          <p:cNvPr id="900" name="Shape 90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Shape 90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X-ray fluorescence</a:t>
            </a:r>
          </a:p>
        </p:txBody>
      </p:sp>
      <p:sp>
        <p:nvSpPr>
          <p:cNvPr id="903" name="Shape 90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904" name="Screen Shot 2016-04-27 at 20.35.1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000" y="3067050"/>
            <a:ext cx="10160000" cy="3907693"/>
          </a:xfrm>
          <a:prstGeom prst="rect">
            <a:avLst/>
          </a:prstGeom>
          <a:ln w="12700">
            <a:miter lim="400000"/>
          </a:ln>
        </p:spPr>
      </p:pic>
      <p:pic>
        <p:nvPicPr>
          <p:cNvPr id="905" name="Screen Shot 2016-04-27 at 20.37.47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8853" y="4523184"/>
            <a:ext cx="5291667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906" name="Shape 906"/>
          <p:cNvSpPr/>
          <p:nvPr/>
        </p:nvSpPr>
        <p:spPr>
          <a:xfrm>
            <a:off x="9209430" y="6999684"/>
            <a:ext cx="363382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A. Zielińska, 2013 JINST 8 P10011</a:t>
            </a:r>
          </a:p>
        </p:txBody>
      </p:sp>
      <p:sp>
        <p:nvSpPr>
          <p:cNvPr id="907" name="Shape 907"/>
          <p:cNvSpPr/>
          <p:nvPr/>
        </p:nvSpPr>
        <p:spPr>
          <a:xfrm>
            <a:off x="2240035" y="7264399"/>
            <a:ext cx="214701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>
                <a:solidFill>
                  <a:srgbClr val="FFFFFF"/>
                </a:solidFill>
              </a:rPr>
              <a:t>Mock painting done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with Renaissance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techniques</a:t>
            </a:r>
          </a:p>
        </p:txBody>
      </p:sp>
      <p:sp>
        <p:nvSpPr>
          <p:cNvPr id="908" name="Shape 908"/>
          <p:cNvSpPr/>
          <p:nvPr/>
        </p:nvSpPr>
        <p:spPr>
          <a:xfrm>
            <a:off x="443280" y="2048867"/>
            <a:ext cx="12118240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Scanning XRF revealed a painting under Rembrandt’s “An old man in military costume”.</a:t>
            </a:r>
            <a:endParaRPr sz="2400"/>
          </a:p>
          <a:p>
            <a:pPr lvl="0">
              <a:defRPr sz="1800"/>
            </a:pPr>
            <a:r>
              <a:rPr sz="2400"/>
              <a:t>It took 19 days with an X-ray tube and 24 h with synchrotron radiation.</a:t>
            </a:r>
            <a:endParaRPr sz="2400"/>
          </a:p>
          <a:p>
            <a:pPr lvl="0">
              <a:defRPr sz="1800"/>
            </a:pPr>
            <a:r>
              <a:rPr sz="2400"/>
              <a:t>Scanning is detailed, but long and expensive.</a:t>
            </a:r>
          </a:p>
        </p:txBody>
      </p:sp>
      <p:sp>
        <p:nvSpPr>
          <p:cNvPr id="909" name="Shape 909"/>
          <p:cNvSpPr/>
          <p:nvPr/>
        </p:nvSpPr>
        <p:spPr>
          <a:xfrm>
            <a:off x="6198717" y="7626350"/>
            <a:ext cx="5953355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Position and energy sensitive method</a:t>
            </a:r>
            <a:endParaRPr sz="2400"/>
          </a:p>
          <a:p>
            <a:pPr lvl="0">
              <a:defRPr sz="1800"/>
            </a:pPr>
            <a:r>
              <a:rPr sz="2400"/>
              <a:t>No position scan required</a:t>
            </a:r>
            <a:endParaRPr sz="2400"/>
          </a:p>
          <a:p>
            <a:pPr lvl="0">
              <a:defRPr sz="1800"/>
            </a:pPr>
            <a:r>
              <a:rPr sz="2400"/>
              <a:t>The system can be brought to the museum</a:t>
            </a:r>
          </a:p>
        </p:txBody>
      </p:sp>
      <p:sp>
        <p:nvSpPr>
          <p:cNvPr id="910" name="Shape 910"/>
          <p:cNvSpPr/>
          <p:nvPr/>
        </p:nvSpPr>
        <p:spPr>
          <a:xfrm>
            <a:off x="271526" y="1581149"/>
            <a:ext cx="1246174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XRF imaging system for fast mapping of pigment distributions in cultural heritage paintings</a:t>
            </a:r>
          </a:p>
        </p:txBody>
      </p:sp>
      <p:sp>
        <p:nvSpPr>
          <p:cNvPr id="911" name="Shape 911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Screen Shot 2016-04-27 at 20.51.4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7400" y="6376838"/>
            <a:ext cx="11430000" cy="3057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914" name="Screen Shot 2016-04-27 at 20.37.2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7400" y="1485900"/>
            <a:ext cx="11430000" cy="5000625"/>
          </a:xfrm>
          <a:prstGeom prst="rect">
            <a:avLst/>
          </a:prstGeom>
          <a:ln w="12700">
            <a:miter lim="400000"/>
          </a:ln>
        </p:spPr>
      </p:pic>
      <p:sp>
        <p:nvSpPr>
          <p:cNvPr id="915" name="Shape 9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X-ray fluorescence</a:t>
            </a:r>
          </a:p>
        </p:txBody>
      </p:sp>
      <p:sp>
        <p:nvSpPr>
          <p:cNvPr id="916" name="Shape 91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917" name="Screen Shot 2016-04-27 at 20.37.47.png"/>
          <p:cNvPicPr/>
          <p:nvPr/>
        </p:nvPicPr>
        <p:blipFill>
          <a:blip r:embed="rId4">
            <a:extLst/>
          </a:blip>
          <a:srcRect l="52273" t="6170" r="8751" b="53233"/>
          <a:stretch>
            <a:fillRect/>
          </a:stretch>
        </p:blipFill>
        <p:spPr>
          <a:xfrm>
            <a:off x="9658814" y="1834273"/>
            <a:ext cx="1464253" cy="1464155"/>
          </a:xfrm>
          <a:prstGeom prst="rect">
            <a:avLst/>
          </a:prstGeom>
          <a:ln w="12700">
            <a:miter lim="400000"/>
          </a:ln>
        </p:spPr>
      </p:pic>
      <p:sp>
        <p:nvSpPr>
          <p:cNvPr id="918" name="Shape 918"/>
          <p:cNvSpPr/>
          <p:nvPr/>
        </p:nvSpPr>
        <p:spPr>
          <a:xfrm>
            <a:off x="9336430" y="14684"/>
            <a:ext cx="363382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A. Zielińska, 2013 JINST 8 P10011</a:t>
            </a:r>
          </a:p>
        </p:txBody>
      </p:sp>
      <p:sp>
        <p:nvSpPr>
          <p:cNvPr id="919" name="Shape 91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Shape 9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Overview</a:t>
            </a:r>
          </a:p>
        </p:txBody>
      </p:sp>
      <p:sp>
        <p:nvSpPr>
          <p:cNvPr id="922" name="Shape 9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Relevant mechanisms for the operation of gaseous detectors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Imaging applications of MPGDs outside high energy physics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/>
              <a:t>Developments of the optical readout for MPGDs at CERN</a:t>
            </a:r>
            <a:endParaRPr sz="4800"/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Possible other applications</a:t>
            </a:r>
          </a:p>
        </p:txBody>
      </p:sp>
      <p:sp>
        <p:nvSpPr>
          <p:cNvPr id="923" name="Shape 92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24" name="Shape 92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Shape 9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Optical readout</a:t>
            </a:r>
          </a:p>
        </p:txBody>
      </p:sp>
      <p:sp>
        <p:nvSpPr>
          <p:cNvPr id="927" name="Shape 92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Record the light emitted during the Townsend avalanche with a camera:</a:t>
            </a:r>
            <a:br>
              <a:rPr sz="4800"/>
            </a:br>
            <a:r>
              <a:rPr sz="4800"/>
              <a:t>use the detector as a scintillating plate.</a:t>
            </a:r>
          </a:p>
        </p:txBody>
      </p:sp>
      <p:sp>
        <p:nvSpPr>
          <p:cNvPr id="928" name="Shape 92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29" name="Shape 92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Shape 9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Only techniques are new</a:t>
            </a:r>
          </a:p>
        </p:txBody>
      </p:sp>
      <p:sp>
        <p:nvSpPr>
          <p:cNvPr id="932" name="Shape 93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33" name="Shape 933"/>
          <p:cNvSpPr/>
          <p:nvPr/>
        </p:nvSpPr>
        <p:spPr>
          <a:xfrm>
            <a:off x="8764930" y="8825016"/>
            <a:ext cx="416737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G. Charpak e</a:t>
            </a:r>
            <a:r>
              <a:rPr i="1"/>
              <a:t>t al</a:t>
            </a:r>
            <a:r>
              <a:t>., NIM A258 (1987) 177</a:t>
            </a:r>
          </a:p>
        </p:txBody>
      </p:sp>
      <p:pic>
        <p:nvPicPr>
          <p:cNvPr id="934" name="Screen Shot 2016-04-27 at 22.47.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606800"/>
            <a:ext cx="13004800" cy="5269016"/>
          </a:xfrm>
          <a:prstGeom prst="rect">
            <a:avLst/>
          </a:prstGeom>
          <a:ln w="12700">
            <a:miter lim="400000"/>
          </a:ln>
        </p:spPr>
      </p:pic>
      <p:sp>
        <p:nvSpPr>
          <p:cNvPr id="935" name="Shape 935"/>
          <p:cNvSpPr/>
          <p:nvPr/>
        </p:nvSpPr>
        <p:spPr>
          <a:xfrm>
            <a:off x="453491" y="1941615"/>
            <a:ext cx="1209781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Parallel mesh chamber filled with Ar/CH</a:t>
            </a:r>
            <a:r>
              <a:rPr baseline="-5999" sz="3600"/>
              <a:t>4</a:t>
            </a:r>
            <a:r>
              <a:rPr sz="3600"/>
              <a:t>/TEA 80%/8%/2%</a:t>
            </a:r>
            <a:endParaRPr sz="3600"/>
          </a:p>
          <a:p>
            <a:pPr lvl="0">
              <a:defRPr sz="1800"/>
            </a:pPr>
            <a:r>
              <a:rPr i="1" sz="3600"/>
              <a:t>seen</a:t>
            </a:r>
            <a:r>
              <a:rPr sz="3600"/>
              <a:t> by an image intensifier and a camera</a:t>
            </a:r>
          </a:p>
        </p:txBody>
      </p:sp>
      <p:sp>
        <p:nvSpPr>
          <p:cNvPr id="936" name="Shape 936"/>
          <p:cNvSpPr/>
          <p:nvPr/>
        </p:nvSpPr>
        <p:spPr>
          <a:xfrm>
            <a:off x="4971541" y="3192566"/>
            <a:ext cx="306171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Muons and delta rays</a:t>
            </a:r>
          </a:p>
        </p:txBody>
      </p:sp>
      <p:sp>
        <p:nvSpPr>
          <p:cNvPr id="937" name="Shape 93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Shape 9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Advantages</a:t>
            </a:r>
          </a:p>
        </p:txBody>
      </p:sp>
      <p:sp>
        <p:nvSpPr>
          <p:cNvPr id="940" name="Shape 9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b="1" sz="4800"/>
              <a:t>Simplicity:</a:t>
            </a:r>
            <a:r>
              <a:rPr sz="4800"/>
              <a:t> like taking a picture</a:t>
            </a:r>
            <a:endParaRPr sz="4800"/>
          </a:p>
          <a:p>
            <a:pPr lvl="0">
              <a:defRPr sz="1800"/>
            </a:pPr>
            <a:r>
              <a:rPr b="1" sz="4800"/>
              <a:t>Robustness:</a:t>
            </a:r>
            <a:r>
              <a:rPr sz="4800"/>
              <a:t> as a device off-the-shelf</a:t>
            </a:r>
            <a:endParaRPr sz="4800"/>
          </a:p>
          <a:p>
            <a:pPr lvl="0">
              <a:defRPr sz="1800"/>
            </a:pPr>
            <a:r>
              <a:rPr b="1" sz="4800"/>
              <a:t>Versatility:</a:t>
            </a:r>
            <a:r>
              <a:rPr sz="4800"/>
              <a:t> several uses / environments</a:t>
            </a:r>
          </a:p>
        </p:txBody>
      </p:sp>
      <p:sp>
        <p:nvSpPr>
          <p:cNvPr id="941" name="Shape 94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42" name="Shape 94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Shape 9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CCD vs CMOS</a:t>
            </a:r>
          </a:p>
        </p:txBody>
      </p:sp>
      <p:sp>
        <p:nvSpPr>
          <p:cNvPr id="945" name="Shape 94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46" name="Shape 946"/>
          <p:cNvSpPr/>
          <p:nvPr/>
        </p:nvSpPr>
        <p:spPr>
          <a:xfrm>
            <a:off x="1334160" y="7188200"/>
            <a:ext cx="10329521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Traditionally and due to manufacturing processes</a:t>
            </a:r>
            <a:endParaRPr sz="3600"/>
          </a:p>
          <a:p>
            <a:pPr lvl="0">
              <a:defRPr sz="1800"/>
            </a:pPr>
            <a:r>
              <a:rPr sz="3600"/>
              <a:t>Anyway, sCMOS very attractive (expensive)</a:t>
            </a:r>
          </a:p>
        </p:txBody>
      </p:sp>
      <p:sp>
        <p:nvSpPr>
          <p:cNvPr id="947" name="Shape 947"/>
          <p:cNvSpPr/>
          <p:nvPr/>
        </p:nvSpPr>
        <p:spPr>
          <a:xfrm>
            <a:off x="1334160" y="2876550"/>
            <a:ext cx="2527860" cy="392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3600"/>
              <a:t>CCD</a:t>
            </a:r>
            <a:endParaRPr b="1" sz="3600"/>
          </a:p>
          <a:p>
            <a:pPr lvl="0">
              <a:defRPr sz="1800"/>
            </a:pPr>
            <a:r>
              <a:rPr sz="3600"/>
              <a:t>low noise</a:t>
            </a:r>
            <a:endParaRPr sz="3600"/>
          </a:p>
          <a:p>
            <a:pPr lvl="0">
              <a:defRPr sz="1800"/>
            </a:pPr>
            <a:r>
              <a:rPr sz="3600"/>
              <a:t>~fast</a:t>
            </a:r>
            <a:endParaRPr sz="3600"/>
          </a:p>
          <a:p>
            <a:pPr lvl="0">
              <a:defRPr sz="1800"/>
            </a:pPr>
            <a:r>
              <a:rPr sz="3600"/>
              <a:t>sensitive</a:t>
            </a:r>
            <a:endParaRPr sz="3600"/>
          </a:p>
          <a:p>
            <a:pPr lvl="0">
              <a:defRPr sz="1800"/>
            </a:pPr>
            <a:r>
              <a:rPr sz="3600"/>
              <a:t>high power</a:t>
            </a:r>
            <a:endParaRPr sz="3600"/>
          </a:p>
          <a:p>
            <a:pPr lvl="0">
              <a:defRPr sz="1800"/>
            </a:pPr>
            <a:r>
              <a:rPr sz="3600"/>
              <a:t>many pixel</a:t>
            </a:r>
            <a:endParaRPr sz="3600"/>
          </a:p>
          <a:p>
            <a:pPr lvl="0">
              <a:defRPr sz="1800"/>
            </a:pPr>
            <a:r>
              <a:rPr sz="3600"/>
              <a:t>expensive</a:t>
            </a:r>
          </a:p>
        </p:txBody>
      </p:sp>
      <p:sp>
        <p:nvSpPr>
          <p:cNvPr id="948" name="Shape 948"/>
          <p:cNvSpPr/>
          <p:nvPr/>
        </p:nvSpPr>
        <p:spPr>
          <a:xfrm>
            <a:off x="5636514" y="2876550"/>
            <a:ext cx="6034126" cy="392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3600"/>
              <a:t>CMOS</a:t>
            </a:r>
            <a:endParaRPr b="1" sz="3600"/>
          </a:p>
          <a:p>
            <a:pPr lvl="0">
              <a:defRPr sz="1800"/>
            </a:pPr>
            <a:r>
              <a:rPr sz="3600"/>
              <a:t>higher noise</a:t>
            </a:r>
            <a:endParaRPr sz="3600"/>
          </a:p>
          <a:p>
            <a:pPr lvl="0">
              <a:defRPr sz="1800"/>
            </a:pPr>
            <a:r>
              <a:rPr sz="3600"/>
              <a:t>fast</a:t>
            </a:r>
            <a:endParaRPr sz="3600"/>
          </a:p>
          <a:p>
            <a:pPr lvl="0">
              <a:defRPr sz="1800"/>
            </a:pPr>
            <a:r>
              <a:rPr sz="3600"/>
              <a:t>less sensitive (not full frame)</a:t>
            </a:r>
            <a:endParaRPr sz="3600"/>
          </a:p>
          <a:p>
            <a:pPr lvl="0">
              <a:defRPr sz="1800"/>
            </a:pPr>
            <a:r>
              <a:rPr sz="3600"/>
              <a:t>low power</a:t>
            </a:r>
            <a:endParaRPr sz="3600"/>
          </a:p>
          <a:p>
            <a:pPr lvl="0">
              <a:defRPr sz="1800"/>
            </a:pPr>
            <a:r>
              <a:rPr sz="3600"/>
              <a:t>less pixel (partially true)</a:t>
            </a:r>
            <a:endParaRPr sz="3600"/>
          </a:p>
          <a:p>
            <a:pPr lvl="0">
              <a:defRPr sz="1800"/>
            </a:pPr>
            <a:r>
              <a:rPr sz="3600"/>
              <a:t>~cheaper</a:t>
            </a:r>
          </a:p>
        </p:txBody>
      </p:sp>
      <p:sp>
        <p:nvSpPr>
          <p:cNvPr id="949" name="Shape 94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Shape 9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CCD</a:t>
            </a:r>
          </a:p>
        </p:txBody>
      </p:sp>
      <p:sp>
        <p:nvSpPr>
          <p:cNvPr id="952" name="Shape 95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953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81339" y="2499135"/>
            <a:ext cx="3048001" cy="2267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954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04709" y="1819668"/>
            <a:ext cx="2540001" cy="2480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55" name="pasted-image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82967" y="4828068"/>
            <a:ext cx="2794001" cy="1931022"/>
          </a:xfrm>
          <a:prstGeom prst="rect">
            <a:avLst/>
          </a:prstGeom>
          <a:ln w="12700">
            <a:miter lim="400000"/>
          </a:ln>
        </p:spPr>
      </p:pic>
      <p:sp>
        <p:nvSpPr>
          <p:cNvPr id="956" name="Shape 956"/>
          <p:cNvSpPr/>
          <p:nvPr/>
        </p:nvSpPr>
        <p:spPr>
          <a:xfrm>
            <a:off x="8005877" y="6603255"/>
            <a:ext cx="2514296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2400"/>
              <a:t>ICCD</a:t>
            </a:r>
            <a:endParaRPr b="1" sz="2400"/>
          </a:p>
          <a:p>
            <a:pPr lvl="0">
              <a:defRPr sz="1800"/>
            </a:pPr>
            <a:r>
              <a:rPr sz="2400"/>
              <a:t>Photocathode</a:t>
            </a:r>
            <a:endParaRPr sz="2400"/>
          </a:p>
          <a:p>
            <a:pPr lvl="0">
              <a:defRPr sz="1800"/>
            </a:pPr>
            <a:r>
              <a:rPr sz="2400"/>
              <a:t>MCP (typically)</a:t>
            </a:r>
            <a:endParaRPr sz="2400"/>
          </a:p>
          <a:p>
            <a:pPr lvl="0">
              <a:defRPr sz="1800"/>
            </a:pPr>
            <a:r>
              <a:rPr sz="2400"/>
              <a:t>Phosphor screen</a:t>
            </a:r>
            <a:endParaRPr sz="2400"/>
          </a:p>
          <a:p>
            <a:pPr lvl="0">
              <a:defRPr sz="1800"/>
            </a:pPr>
            <a:r>
              <a:rPr sz="2400"/>
              <a:t>Focus (maybe)</a:t>
            </a:r>
            <a:endParaRPr sz="2400"/>
          </a:p>
          <a:p>
            <a:pPr lvl="0">
              <a:defRPr sz="1800"/>
            </a:pPr>
            <a:r>
              <a:rPr sz="2400"/>
              <a:t>CCD</a:t>
            </a:r>
          </a:p>
        </p:txBody>
      </p:sp>
      <p:sp>
        <p:nvSpPr>
          <p:cNvPr id="957" name="Shape 957"/>
          <p:cNvSpPr/>
          <p:nvPr/>
        </p:nvSpPr>
        <p:spPr>
          <a:xfrm>
            <a:off x="1098397" y="6596905"/>
            <a:ext cx="5534255" cy="26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2400"/>
              <a:t>EMCCD</a:t>
            </a:r>
            <a:endParaRPr b="1" sz="2400"/>
          </a:p>
          <a:p>
            <a:pPr lvl="0">
              <a:defRPr sz="1800"/>
            </a:pPr>
            <a:r>
              <a:rPr sz="2400"/>
              <a:t>e- amplification in Si (impact ionisation)</a:t>
            </a:r>
            <a:endParaRPr sz="2400"/>
          </a:p>
          <a:p>
            <a:pPr lvl="0">
              <a:defRPr sz="1800"/>
            </a:pPr>
            <a:r>
              <a:rPr sz="2400"/>
              <a:t>Similar to avalanche photo-diode</a:t>
            </a:r>
            <a:endParaRPr sz="2400"/>
          </a:p>
          <a:p>
            <a:pPr lvl="0">
              <a:defRPr sz="1800"/>
            </a:pPr>
            <a:r>
              <a:rPr sz="2400"/>
              <a:t>Amplification after the CCD</a:t>
            </a:r>
            <a:endParaRPr sz="2400"/>
          </a:p>
          <a:p>
            <a:pPr lvl="0">
              <a:defRPr sz="1800"/>
            </a:pPr>
            <a:r>
              <a:rPr sz="2400"/>
              <a:t>Amplification before the digitisation</a:t>
            </a:r>
            <a:endParaRPr sz="2400"/>
          </a:p>
          <a:p>
            <a:pPr lvl="0">
              <a:defRPr sz="1800"/>
            </a:pPr>
            <a:r>
              <a:rPr sz="2400"/>
              <a:t>Reduce the importance of read-noise</a:t>
            </a:r>
            <a:endParaRPr sz="2400"/>
          </a:p>
          <a:p>
            <a:pPr lvl="0">
              <a:defRPr sz="1800"/>
            </a:pPr>
            <a:r>
              <a:rPr sz="2400"/>
              <a:t>Introduce the amplification noise</a:t>
            </a:r>
          </a:p>
        </p:txBody>
      </p:sp>
      <p:sp>
        <p:nvSpPr>
          <p:cNvPr id="958" name="Shape 958"/>
          <p:cNvSpPr/>
          <p:nvPr/>
        </p:nvSpPr>
        <p:spPr>
          <a:xfrm>
            <a:off x="480340" y="1643558"/>
            <a:ext cx="4678986" cy="447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ICCD</a:t>
            </a:r>
            <a:endParaRPr sz="3600"/>
          </a:p>
          <a:p>
            <a:pPr lvl="0">
              <a:defRPr sz="1800"/>
            </a:pPr>
            <a:r>
              <a:rPr sz="3600"/>
              <a:t>EMCCD</a:t>
            </a:r>
            <a:endParaRPr sz="3600"/>
          </a:p>
          <a:p>
            <a:pPr lvl="0">
              <a:defRPr sz="1800"/>
            </a:pPr>
            <a:r>
              <a:rPr sz="3600"/>
              <a:t>Full frame / Interline</a:t>
            </a:r>
            <a:endParaRPr sz="3600"/>
          </a:p>
          <a:p>
            <a:pPr lvl="0">
              <a:defRPr sz="1800"/>
            </a:pPr>
            <a:r>
              <a:rPr sz="3600"/>
              <a:t>Back-illuminated</a:t>
            </a:r>
            <a:endParaRPr sz="3600"/>
          </a:p>
          <a:p>
            <a:pPr lvl="0">
              <a:defRPr sz="1800"/>
            </a:pPr>
            <a:r>
              <a:rPr sz="3600"/>
              <a:t>Noise (cooled, etc…)</a:t>
            </a:r>
            <a:endParaRPr sz="3600"/>
          </a:p>
          <a:p>
            <a:pPr lvl="0">
              <a:defRPr sz="1800"/>
            </a:pPr>
            <a:r>
              <a:rPr sz="3600"/>
              <a:t>Colours, micro-lenses</a:t>
            </a:r>
            <a:endParaRPr sz="3600"/>
          </a:p>
          <a:p>
            <a:pPr lvl="0">
              <a:defRPr sz="1800"/>
            </a:pPr>
            <a:r>
              <a:rPr sz="3600"/>
              <a:t>Size, aspect ratio</a:t>
            </a:r>
            <a:endParaRPr sz="3600"/>
          </a:p>
          <a:p>
            <a:pPr lvl="0">
              <a:defRPr sz="1800"/>
            </a:pPr>
            <a:r>
              <a:rPr sz="3600"/>
              <a:t>ADC depth, …</a:t>
            </a:r>
          </a:p>
        </p:txBody>
      </p:sp>
      <p:sp>
        <p:nvSpPr>
          <p:cNvPr id="959" name="Shape 95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  <p:sp>
        <p:nvSpPr>
          <p:cNvPr id="960" name="Shape 960"/>
          <p:cNvSpPr/>
          <p:nvPr/>
        </p:nvSpPr>
        <p:spPr>
          <a:xfrm>
            <a:off x="6948830" y="2056151"/>
            <a:ext cx="294322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From somewhere in internet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Shape 9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CCD</a:t>
            </a:r>
          </a:p>
        </p:txBody>
      </p:sp>
      <p:sp>
        <p:nvSpPr>
          <p:cNvPr id="963" name="Shape 9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64" name="Shape 964"/>
          <p:cNvSpPr/>
          <p:nvPr/>
        </p:nvSpPr>
        <p:spPr>
          <a:xfrm>
            <a:off x="480340" y="1643558"/>
            <a:ext cx="4678986" cy="447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ICCD</a:t>
            </a:r>
            <a:endParaRPr sz="3600"/>
          </a:p>
          <a:p>
            <a:pPr lvl="0">
              <a:defRPr sz="1800"/>
            </a:pPr>
            <a:r>
              <a:rPr sz="3600"/>
              <a:t>EMCCD</a:t>
            </a:r>
            <a:endParaRPr sz="3600"/>
          </a:p>
          <a:p>
            <a:pPr lvl="0">
              <a:defRPr sz="1800"/>
            </a:pPr>
            <a:r>
              <a:rPr sz="3600"/>
              <a:t>Full frame / Interline</a:t>
            </a:r>
            <a:endParaRPr sz="3600"/>
          </a:p>
          <a:p>
            <a:pPr lvl="0">
              <a:defRPr sz="1800"/>
            </a:pPr>
            <a:r>
              <a:rPr sz="3600"/>
              <a:t>Back-illuminated</a:t>
            </a:r>
            <a:endParaRPr sz="3600"/>
          </a:p>
          <a:p>
            <a:pPr lvl="0">
              <a:defRPr sz="1800"/>
            </a:pPr>
            <a:r>
              <a:rPr sz="3600"/>
              <a:t>Noise (cooled, etc…)</a:t>
            </a:r>
            <a:endParaRPr sz="3600"/>
          </a:p>
          <a:p>
            <a:pPr lvl="0">
              <a:defRPr sz="1800"/>
            </a:pPr>
            <a:r>
              <a:rPr sz="3600"/>
              <a:t>Colours, micro-lenses</a:t>
            </a:r>
            <a:endParaRPr sz="3600"/>
          </a:p>
          <a:p>
            <a:pPr lvl="0">
              <a:defRPr sz="1800"/>
            </a:pPr>
            <a:r>
              <a:rPr sz="3600"/>
              <a:t>Size, aspect ratio</a:t>
            </a:r>
            <a:endParaRPr sz="3600"/>
          </a:p>
          <a:p>
            <a:pPr lvl="0">
              <a:defRPr sz="1800"/>
            </a:pPr>
            <a:r>
              <a:rPr sz="3600"/>
              <a:t>ADC depth, …</a:t>
            </a:r>
          </a:p>
        </p:txBody>
      </p:sp>
      <p:sp>
        <p:nvSpPr>
          <p:cNvPr id="965" name="Shape 965"/>
          <p:cNvSpPr/>
          <p:nvPr/>
        </p:nvSpPr>
        <p:spPr>
          <a:xfrm>
            <a:off x="5205654" y="5200650"/>
            <a:ext cx="3687776" cy="26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2400"/>
              <a:t>Full-frame</a:t>
            </a:r>
            <a:endParaRPr b="1" sz="2400"/>
          </a:p>
          <a:p>
            <a:pPr lvl="0">
              <a:defRPr sz="1800"/>
            </a:pPr>
            <a:r>
              <a:rPr sz="2400"/>
              <a:t>sensitive (better red)</a:t>
            </a:r>
            <a:endParaRPr sz="2400"/>
          </a:p>
          <a:p>
            <a:pPr lvl="0">
              <a:defRPr sz="1800"/>
            </a:pPr>
            <a:r>
              <a:rPr sz="2400"/>
              <a:t>possible back-illuminated</a:t>
            </a:r>
            <a:endParaRPr sz="2400"/>
          </a:p>
          <a:p>
            <a:pPr lvl="0">
              <a:defRPr sz="1800"/>
            </a:pPr>
            <a:r>
              <a:rPr sz="2400"/>
              <a:t>slow</a:t>
            </a:r>
            <a:endParaRPr sz="2400"/>
          </a:p>
          <a:p>
            <a:pPr lvl="0">
              <a:defRPr sz="1800"/>
            </a:pPr>
            <a:r>
              <a:rPr sz="2400"/>
              <a:t>shutter needed</a:t>
            </a:r>
            <a:endParaRPr sz="2400"/>
          </a:p>
          <a:p>
            <a:pPr lvl="0">
              <a:defRPr sz="1800"/>
            </a:pPr>
            <a:r>
              <a:rPr sz="2400"/>
              <a:t>possible anti-blooming</a:t>
            </a:r>
            <a:endParaRPr sz="2400"/>
          </a:p>
          <a:p>
            <a:pPr lvl="0">
              <a:defRPr sz="1800"/>
            </a:pPr>
            <a:r>
              <a:rPr sz="2400"/>
              <a:t>expensive</a:t>
            </a:r>
          </a:p>
        </p:txBody>
      </p:sp>
      <p:sp>
        <p:nvSpPr>
          <p:cNvPr id="966" name="Shape 966"/>
          <p:cNvSpPr/>
          <p:nvPr/>
        </p:nvSpPr>
        <p:spPr>
          <a:xfrm>
            <a:off x="9298101" y="5200650"/>
            <a:ext cx="3347315" cy="26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2400"/>
              <a:t>Interine</a:t>
            </a:r>
            <a:endParaRPr b="1" sz="2400"/>
          </a:p>
          <a:p>
            <a:pPr lvl="0">
              <a:defRPr sz="1800"/>
            </a:pPr>
            <a:r>
              <a:rPr sz="2400"/>
              <a:t>~sensitive (better blue)</a:t>
            </a:r>
            <a:endParaRPr sz="2400"/>
          </a:p>
          <a:p>
            <a:pPr lvl="0">
              <a:defRPr sz="1800"/>
            </a:pPr>
            <a:r>
              <a:rPr sz="2400"/>
              <a:t>no back-illuminated</a:t>
            </a:r>
            <a:endParaRPr sz="2400"/>
          </a:p>
          <a:p>
            <a:pPr lvl="0">
              <a:defRPr sz="1800"/>
            </a:pPr>
            <a:r>
              <a:rPr sz="2400"/>
              <a:t>fast</a:t>
            </a:r>
            <a:endParaRPr sz="2400"/>
          </a:p>
          <a:p>
            <a:pPr lvl="0">
              <a:defRPr sz="1800"/>
            </a:pPr>
            <a:r>
              <a:rPr sz="2400"/>
              <a:t>no shutter needed</a:t>
            </a:r>
            <a:endParaRPr sz="2400"/>
          </a:p>
          <a:p>
            <a:pPr lvl="0">
              <a:defRPr sz="1800"/>
            </a:pPr>
            <a:r>
              <a:rPr sz="2400"/>
              <a:t>typically anti-blooming</a:t>
            </a:r>
            <a:endParaRPr sz="2400"/>
          </a:p>
          <a:p>
            <a:pPr lvl="0">
              <a:defRPr sz="1800"/>
            </a:pPr>
            <a:r>
              <a:rPr sz="2400"/>
              <a:t>cheaper</a:t>
            </a:r>
          </a:p>
        </p:txBody>
      </p:sp>
      <p:pic>
        <p:nvPicPr>
          <p:cNvPr id="967" name="CCD-full-fram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4541" y="2131417"/>
            <a:ext cx="38100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66758" y="2131417"/>
            <a:ext cx="3810001" cy="3048001"/>
          </a:xfrm>
          <a:prstGeom prst="rect">
            <a:avLst/>
          </a:prstGeom>
          <a:ln w="12700">
            <a:miter lim="400000"/>
          </a:ln>
        </p:spPr>
      </p:pic>
      <p:sp>
        <p:nvSpPr>
          <p:cNvPr id="969" name="Shape 969"/>
          <p:cNvSpPr/>
          <p:nvPr/>
        </p:nvSpPr>
        <p:spPr>
          <a:xfrm>
            <a:off x="802030" y="7696199"/>
            <a:ext cx="5005122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2400"/>
              <a:t>Back-illuminated</a:t>
            </a:r>
            <a:endParaRPr b="1" sz="2400"/>
          </a:p>
          <a:p>
            <a:pPr lvl="0">
              <a:defRPr sz="1800"/>
            </a:pPr>
            <a:r>
              <a:rPr sz="2400"/>
              <a:t>Increase the quantum efficiency</a:t>
            </a:r>
            <a:endParaRPr sz="2400"/>
          </a:p>
          <a:p>
            <a:pPr lvl="0">
              <a:defRPr sz="1800"/>
            </a:pPr>
            <a:r>
              <a:rPr sz="2400"/>
              <a:t>Extend sensitivity to UV (~&gt;200nm)</a:t>
            </a:r>
            <a:endParaRPr sz="2400"/>
          </a:p>
          <a:p>
            <a:pPr lvl="0">
              <a:defRPr sz="1800"/>
            </a:pPr>
            <a:r>
              <a:rPr sz="2400"/>
              <a:t>Expensive</a:t>
            </a:r>
          </a:p>
        </p:txBody>
      </p:sp>
      <p:sp>
        <p:nvSpPr>
          <p:cNvPr id="970" name="Shape 97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  <p:sp>
        <p:nvSpPr>
          <p:cNvPr id="971" name="Shape 971"/>
          <p:cNvSpPr/>
          <p:nvPr/>
        </p:nvSpPr>
        <p:spPr>
          <a:xfrm>
            <a:off x="7621930" y="1878351"/>
            <a:ext cx="294322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From somewhere in internet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Shape 9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Noise sources</a:t>
            </a:r>
          </a:p>
        </p:txBody>
      </p:sp>
      <p:sp>
        <p:nvSpPr>
          <p:cNvPr id="974" name="Shape 97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75" name="Shape 975"/>
          <p:cNvSpPr/>
          <p:nvPr/>
        </p:nvSpPr>
        <p:spPr>
          <a:xfrm>
            <a:off x="2038881" y="3460732"/>
            <a:ext cx="8927038" cy="2832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="1" sz="3600"/>
              <a:t>Dark current:</a:t>
            </a:r>
            <a:r>
              <a:rPr sz="3600"/>
              <a:t> √(I</a:t>
            </a:r>
            <a:r>
              <a:rPr baseline="-5999" sz="3600"/>
              <a:t>n </a:t>
            </a:r>
            <a:r>
              <a:rPr sz="3600"/>
              <a:t>t</a:t>
            </a:r>
            <a:r>
              <a:rPr baseline="-5999" sz="3600"/>
              <a:t>e </a:t>
            </a:r>
            <a:r>
              <a:rPr sz="3600"/>
              <a:t>/ q</a:t>
            </a:r>
            <a:r>
              <a:rPr baseline="-5999" sz="3600"/>
              <a:t>e</a:t>
            </a:r>
            <a:r>
              <a:rPr sz="3600"/>
              <a:t>) and T dependent</a:t>
            </a:r>
            <a:endParaRPr sz="3600"/>
          </a:p>
          <a:p>
            <a:pPr lvl="0">
              <a:defRPr sz="1800"/>
            </a:pPr>
            <a:r>
              <a:rPr b="1" sz="3600"/>
              <a:t>Hot pixels:</a:t>
            </a:r>
            <a:r>
              <a:rPr sz="3600"/>
              <a:t> anomalous large I</a:t>
            </a:r>
            <a:r>
              <a:rPr baseline="-5999" sz="3600"/>
              <a:t>n</a:t>
            </a:r>
            <a:endParaRPr sz="3600"/>
          </a:p>
          <a:p>
            <a:pPr lvl="0">
              <a:defRPr sz="1800"/>
            </a:pPr>
            <a:r>
              <a:rPr b="1" sz="3600"/>
              <a:t>Pixel non-uniformity:</a:t>
            </a:r>
            <a:r>
              <a:rPr sz="3600"/>
              <a:t> noise and QE</a:t>
            </a:r>
            <a:endParaRPr sz="3600"/>
          </a:p>
          <a:p>
            <a:pPr lvl="0">
              <a:defRPr sz="1800"/>
            </a:pPr>
            <a:r>
              <a:rPr b="1" sz="3600"/>
              <a:t>Read noise:</a:t>
            </a:r>
            <a:r>
              <a:rPr sz="3600"/>
              <a:t> both random and coherent</a:t>
            </a:r>
            <a:endParaRPr sz="3600"/>
          </a:p>
          <a:p>
            <a:pPr lvl="0">
              <a:defRPr sz="1800"/>
            </a:pPr>
            <a:r>
              <a:rPr b="1" sz="3600"/>
              <a:t>Shot noise:</a:t>
            </a:r>
            <a:r>
              <a:rPr sz="3600"/>
              <a:t> photo-statistic</a:t>
            </a:r>
          </a:p>
        </p:txBody>
      </p:sp>
      <p:sp>
        <p:nvSpPr>
          <p:cNvPr id="976" name="Shape 976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Shape 9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Lens</a:t>
            </a:r>
          </a:p>
        </p:txBody>
      </p:sp>
      <p:sp>
        <p:nvSpPr>
          <p:cNvPr id="979" name="Shape 97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80" name="Shape 980"/>
          <p:cNvSpPr/>
          <p:nvPr/>
        </p:nvSpPr>
        <p:spPr>
          <a:xfrm>
            <a:off x="2498242" y="2641600"/>
            <a:ext cx="8008316" cy="447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Focal length and aperture</a:t>
            </a:r>
            <a:endParaRPr sz="3600"/>
          </a:p>
          <a:p>
            <a:pPr lvl="0">
              <a:defRPr sz="1800"/>
            </a:pPr>
            <a:r>
              <a:rPr sz="3600"/>
              <a:t>Minimum focussing distance</a:t>
            </a:r>
            <a:endParaRPr sz="3600"/>
          </a:p>
          <a:p>
            <a:pPr lvl="0">
              <a:defRPr sz="1800"/>
            </a:pPr>
            <a:r>
              <a:rPr sz="3600"/>
              <a:t>Field of view at MOD</a:t>
            </a:r>
            <a:endParaRPr sz="3600"/>
          </a:p>
          <a:p>
            <a:pPr lvl="0">
              <a:defRPr sz="1800"/>
            </a:pPr>
            <a:r>
              <a:rPr sz="3600"/>
              <a:t>Vignetting: sensor size</a:t>
            </a:r>
            <a:endParaRPr sz="3600"/>
          </a:p>
          <a:p>
            <a:pPr lvl="0">
              <a:defRPr sz="1800"/>
            </a:pPr>
            <a:r>
              <a:rPr sz="3600"/>
              <a:t>Lens resolution: pixel size and density</a:t>
            </a:r>
            <a:endParaRPr sz="3600"/>
          </a:p>
          <a:p>
            <a:pPr lvl="0">
              <a:defRPr sz="1800"/>
            </a:pPr>
            <a:r>
              <a:rPr sz="3600"/>
              <a:t>Magnification: M ~ f / (q - f)</a:t>
            </a:r>
            <a:endParaRPr sz="3600"/>
          </a:p>
          <a:p>
            <a:pPr lvl="0">
              <a:defRPr sz="1800"/>
            </a:pPr>
            <a:endParaRPr sz="3600"/>
          </a:p>
          <a:p>
            <a:pPr lvl="0">
              <a:defRPr sz="1800"/>
            </a:pPr>
            <a:r>
              <a:rPr sz="3600"/>
              <a:t>Light collection:</a:t>
            </a:r>
          </a:p>
        </p:txBody>
      </p:sp>
      <p:pic>
        <p:nvPicPr>
          <p:cNvPr id="98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12288" y="6472473"/>
            <a:ext cx="2911643" cy="762001"/>
          </a:xfrm>
          <a:prstGeom prst="rect">
            <a:avLst/>
          </a:prstGeom>
          <a:ln w="12700">
            <a:miter lim="400000"/>
          </a:ln>
        </p:spPr>
      </p:pic>
      <p:sp>
        <p:nvSpPr>
          <p:cNvPr id="982" name="Shape 98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hape 98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Our camera and lens</a:t>
            </a:r>
          </a:p>
        </p:txBody>
      </p:sp>
      <p:sp>
        <p:nvSpPr>
          <p:cNvPr id="985" name="Shape 98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986" name="Shape 986"/>
          <p:cNvSpPr/>
          <p:nvPr/>
        </p:nvSpPr>
        <p:spPr>
          <a:xfrm>
            <a:off x="4954930" y="2393950"/>
            <a:ext cx="5461915" cy="26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QImaging Retiga R6</a:t>
            </a:r>
            <a:endParaRPr sz="2400"/>
          </a:p>
          <a:p>
            <a:pPr lvl="0">
              <a:defRPr sz="1800"/>
            </a:pPr>
            <a:r>
              <a:rPr sz="2400"/>
              <a:t>CCD: 2688x2200 4.54x4.54 um</a:t>
            </a:r>
            <a:r>
              <a:rPr baseline="31999" sz="2400"/>
              <a:t>2</a:t>
            </a:r>
            <a:r>
              <a:rPr sz="2400"/>
              <a:t> pixels</a:t>
            </a:r>
            <a:endParaRPr sz="2400"/>
          </a:p>
          <a:p>
            <a:pPr lvl="0">
              <a:defRPr sz="1800"/>
            </a:pPr>
            <a:r>
              <a:rPr sz="2400"/>
              <a:t>ADC: 14 bit</a:t>
            </a:r>
            <a:endParaRPr sz="2400"/>
          </a:p>
          <a:p>
            <a:pPr lvl="0">
              <a:defRPr sz="1800"/>
            </a:pPr>
            <a:r>
              <a:rPr sz="2400"/>
              <a:t>rate: 6.9 fps (20fps with binning)</a:t>
            </a:r>
            <a:endParaRPr sz="2400"/>
          </a:p>
          <a:p>
            <a:pPr lvl="0">
              <a:defRPr sz="1800"/>
            </a:pPr>
            <a:r>
              <a:rPr sz="2400"/>
              <a:t>read noise: 5.7 e</a:t>
            </a:r>
            <a:r>
              <a:rPr baseline="31999" sz="2400"/>
              <a:t>-</a:t>
            </a:r>
            <a:r>
              <a:rPr sz="2400"/>
              <a:t> RMS</a:t>
            </a:r>
            <a:endParaRPr sz="2400"/>
          </a:p>
          <a:p>
            <a:pPr lvl="0">
              <a:defRPr sz="1800"/>
            </a:pPr>
            <a:r>
              <a:rPr sz="2400"/>
              <a:t>dark current: 0.0002 e</a:t>
            </a:r>
            <a:r>
              <a:rPr baseline="31999" sz="2400"/>
              <a:t>-</a:t>
            </a:r>
            <a:r>
              <a:rPr sz="2400"/>
              <a:t>/p/s @ -20</a:t>
            </a:r>
            <a:r>
              <a:rPr baseline="31999" sz="2400"/>
              <a:t>o </a:t>
            </a:r>
            <a:r>
              <a:rPr sz="2400"/>
              <a:t>C</a:t>
            </a:r>
            <a:endParaRPr sz="2400"/>
          </a:p>
          <a:p>
            <a:pPr lvl="0">
              <a:defRPr sz="1800"/>
            </a:pPr>
            <a:r>
              <a:rPr sz="2400"/>
              <a:t>trigger: external bulb + others</a:t>
            </a:r>
          </a:p>
        </p:txBody>
      </p:sp>
      <p:pic>
        <p:nvPicPr>
          <p:cNvPr id="987" name="Screen Shot 2015-12-16 at 13.08.5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531" y="2009097"/>
            <a:ext cx="4081613" cy="3449406"/>
          </a:xfrm>
          <a:prstGeom prst="rect">
            <a:avLst/>
          </a:prstGeom>
          <a:ln w="12700">
            <a:miter lim="400000"/>
          </a:ln>
        </p:spPr>
      </p:pic>
      <p:sp>
        <p:nvSpPr>
          <p:cNvPr id="988" name="Shape 988"/>
          <p:cNvSpPr/>
          <p:nvPr/>
        </p:nvSpPr>
        <p:spPr>
          <a:xfrm>
            <a:off x="8599830" y="6374507"/>
            <a:ext cx="3163215" cy="194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Navitar</a:t>
            </a:r>
            <a:endParaRPr sz="2400"/>
          </a:p>
          <a:p>
            <a:pPr lvl="0">
              <a:defRPr sz="1800"/>
            </a:pPr>
            <a:r>
              <a:rPr sz="2400"/>
              <a:t>focal length: 25 mm</a:t>
            </a:r>
            <a:endParaRPr sz="2400"/>
          </a:p>
          <a:p>
            <a:pPr lvl="0">
              <a:defRPr sz="1800"/>
            </a:pPr>
            <a:r>
              <a:rPr sz="2400"/>
              <a:t>aperture: f/0.95</a:t>
            </a:r>
            <a:endParaRPr sz="2400"/>
          </a:p>
          <a:p>
            <a:pPr lvl="0">
              <a:defRPr sz="1800"/>
            </a:pPr>
            <a:r>
              <a:rPr sz="2400"/>
              <a:t>Mount: C-Mount</a:t>
            </a:r>
            <a:endParaRPr sz="2400"/>
          </a:p>
          <a:p>
            <a:pPr lvl="0">
              <a:defRPr sz="1800"/>
            </a:pPr>
            <a:r>
              <a:rPr sz="2400"/>
              <a:t>Sensor type: 1’’ format</a:t>
            </a:r>
          </a:p>
        </p:txBody>
      </p:sp>
      <p:pic>
        <p:nvPicPr>
          <p:cNvPr id="989" name="Screen Shot 2015-12-16 at 13.15.3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52741" y="6118273"/>
            <a:ext cx="1942393" cy="2455568"/>
          </a:xfrm>
          <a:prstGeom prst="rect">
            <a:avLst/>
          </a:prstGeom>
          <a:ln w="12700">
            <a:miter lim="400000"/>
          </a:ln>
        </p:spPr>
      </p:pic>
      <p:sp>
        <p:nvSpPr>
          <p:cNvPr id="990" name="Shape 99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Shape 9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The setup</a:t>
            </a:r>
          </a:p>
        </p:txBody>
      </p:sp>
      <p:sp>
        <p:nvSpPr>
          <p:cNvPr id="993" name="Shape 99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grpSp>
        <p:nvGrpSpPr>
          <p:cNvPr id="997" name="Group 997"/>
          <p:cNvGrpSpPr/>
          <p:nvPr/>
        </p:nvGrpSpPr>
        <p:grpSpPr>
          <a:xfrm>
            <a:off x="8350935" y="1917024"/>
            <a:ext cx="3810001" cy="3810001"/>
            <a:chOff x="0" y="0"/>
            <a:chExt cx="3810000" cy="3810000"/>
          </a:xfrm>
        </p:grpSpPr>
        <p:pic>
          <p:nvPicPr>
            <p:cNvPr id="994" name="opticalReadoutDetector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810000" cy="381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95" name="Shape 995"/>
            <p:cNvSpPr/>
            <p:nvPr/>
          </p:nvSpPr>
          <p:spPr>
            <a:xfrm>
              <a:off x="1542910" y="1029989"/>
              <a:ext cx="749580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</a:rPr>
                <a:t>10 cm</a:t>
              </a:r>
            </a:p>
          </p:txBody>
        </p:sp>
        <p:sp>
          <p:nvSpPr>
            <p:cNvPr id="996" name="Shape 996"/>
            <p:cNvSpPr/>
            <p:nvPr/>
          </p:nvSpPr>
          <p:spPr>
            <a:xfrm flipH="1" flipV="1">
              <a:off x="1077642" y="1339924"/>
              <a:ext cx="1654716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998" name="Shape 998"/>
          <p:cNvSpPr/>
          <p:nvPr/>
        </p:nvSpPr>
        <p:spPr>
          <a:xfrm>
            <a:off x="8209660" y="5973998"/>
            <a:ext cx="4092551" cy="304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 = sensor size / image size</a:t>
            </a:r>
            <a:endParaRPr sz="2400"/>
          </a:p>
          <a:p>
            <a:pPr lvl="0">
              <a:defRPr sz="1800"/>
            </a:pPr>
            <a:r>
              <a:rPr sz="2400"/>
              <a:t>M ~ 0.1, Ω ~ 5x10</a:t>
            </a:r>
            <a:r>
              <a:rPr baseline="31999" sz="2400"/>
              <a:t>-4</a:t>
            </a:r>
            <a:endParaRPr sz="2400"/>
          </a:p>
          <a:p>
            <a:pPr lvl="0">
              <a:defRPr sz="1800"/>
            </a:pPr>
            <a:endParaRPr sz="2400"/>
          </a:p>
          <a:p>
            <a:pPr lvl="0">
              <a:defRPr sz="1800"/>
            </a:pPr>
            <a:r>
              <a:rPr sz="2400"/>
              <a:t>This implies:</a:t>
            </a:r>
            <a:endParaRPr sz="2400"/>
          </a:p>
          <a:p>
            <a:pPr lvl="0">
              <a:defRPr sz="1800"/>
            </a:pPr>
            <a:r>
              <a:rPr sz="2400"/>
              <a:t>- large sensor</a:t>
            </a:r>
            <a:br>
              <a:rPr sz="2400"/>
            </a:br>
            <a:r>
              <a:rPr sz="2400"/>
              <a:t>- low noise</a:t>
            </a:r>
            <a:endParaRPr sz="2400"/>
          </a:p>
          <a:p>
            <a:pPr lvl="0">
              <a:defRPr sz="1800"/>
            </a:pPr>
            <a:r>
              <a:rPr sz="2400"/>
              <a:t>- fast lens</a:t>
            </a:r>
            <a:endParaRPr sz="2400"/>
          </a:p>
          <a:p>
            <a:pPr lvl="0">
              <a:defRPr sz="1800"/>
            </a:pPr>
            <a:r>
              <a:rPr sz="2400"/>
              <a:t>- a lot of light</a:t>
            </a:r>
          </a:p>
        </p:txBody>
      </p:sp>
      <p:grpSp>
        <p:nvGrpSpPr>
          <p:cNvPr id="1020" name="Group 1020"/>
          <p:cNvGrpSpPr/>
          <p:nvPr/>
        </p:nvGrpSpPr>
        <p:grpSpPr>
          <a:xfrm>
            <a:off x="702589" y="2496765"/>
            <a:ext cx="6952950" cy="6281366"/>
            <a:chOff x="0" y="0"/>
            <a:chExt cx="6952948" cy="6281365"/>
          </a:xfrm>
        </p:grpSpPr>
        <p:grpSp>
          <p:nvGrpSpPr>
            <p:cNvPr id="1001" name="Group 1001"/>
            <p:cNvGrpSpPr/>
            <p:nvPr/>
          </p:nvGrpSpPr>
          <p:grpSpPr>
            <a:xfrm>
              <a:off x="0" y="2559657"/>
              <a:ext cx="3485693" cy="1339852"/>
              <a:chOff x="0" y="0"/>
              <a:chExt cx="3485692" cy="1339850"/>
            </a:xfrm>
          </p:grpSpPr>
          <p:pic>
            <p:nvPicPr>
              <p:cNvPr id="999" name="pasted-image.pdf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89998" y="577850"/>
                <a:ext cx="2911643" cy="762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00" name="Shape 1000"/>
              <p:cNvSpPr/>
              <p:nvPr/>
            </p:nvSpPr>
            <p:spPr>
              <a:xfrm>
                <a:off x="0" y="-1"/>
                <a:ext cx="3485693" cy="469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/>
                  <a:t>Geometrical acceptance</a:t>
                </a:r>
              </a:p>
            </p:txBody>
          </p:sp>
        </p:grpSp>
        <p:sp>
          <p:nvSpPr>
            <p:cNvPr id="1002" name="Shape 1002"/>
            <p:cNvSpPr/>
            <p:nvPr/>
          </p:nvSpPr>
          <p:spPr>
            <a:xfrm flipV="1">
              <a:off x="1072623" y="7565"/>
              <a:ext cx="508000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03" name="Shape 1003"/>
            <p:cNvSpPr/>
            <p:nvPr/>
          </p:nvSpPr>
          <p:spPr>
            <a:xfrm flipV="1">
              <a:off x="1072623" y="1531565"/>
              <a:ext cx="508000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04" name="Shape 1004"/>
            <p:cNvSpPr/>
            <p:nvPr/>
          </p:nvSpPr>
          <p:spPr>
            <a:xfrm>
              <a:off x="1072623" y="1785565"/>
              <a:ext cx="508000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05" name="Shape 1005"/>
            <p:cNvSpPr/>
            <p:nvPr/>
          </p:nvSpPr>
          <p:spPr>
            <a:xfrm>
              <a:off x="1072623" y="2039565"/>
              <a:ext cx="508000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06" name="Shape 1006"/>
            <p:cNvSpPr/>
            <p:nvPr/>
          </p:nvSpPr>
          <p:spPr>
            <a:xfrm>
              <a:off x="1072623" y="2306265"/>
              <a:ext cx="508000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07" name="Shape 1007"/>
            <p:cNvSpPr/>
            <p:nvPr/>
          </p:nvSpPr>
          <p:spPr>
            <a:xfrm>
              <a:off x="6140047" y="629865"/>
              <a:ext cx="812902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10 mm</a:t>
              </a:r>
            </a:p>
          </p:txBody>
        </p:sp>
        <p:sp>
          <p:nvSpPr>
            <p:cNvPr id="1008" name="Shape 1008"/>
            <p:cNvSpPr/>
            <p:nvPr/>
          </p:nvSpPr>
          <p:spPr>
            <a:xfrm>
              <a:off x="6140047" y="1452190"/>
              <a:ext cx="685801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2 mm</a:t>
              </a:r>
            </a:p>
          </p:txBody>
        </p:sp>
        <p:sp>
          <p:nvSpPr>
            <p:cNvPr id="1009" name="Shape 1009"/>
            <p:cNvSpPr/>
            <p:nvPr/>
          </p:nvSpPr>
          <p:spPr>
            <a:xfrm>
              <a:off x="6140047" y="1706934"/>
              <a:ext cx="685801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2 mm</a:t>
              </a:r>
            </a:p>
          </p:txBody>
        </p:sp>
        <p:sp>
          <p:nvSpPr>
            <p:cNvPr id="1010" name="Shape 1010"/>
            <p:cNvSpPr/>
            <p:nvPr/>
          </p:nvSpPr>
          <p:spPr>
            <a:xfrm>
              <a:off x="6140047" y="1973634"/>
              <a:ext cx="685801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2 mm</a:t>
              </a:r>
            </a:p>
          </p:txBody>
        </p:sp>
        <p:sp>
          <p:nvSpPr>
            <p:cNvPr id="1011" name="Shape 1011"/>
            <p:cNvSpPr/>
            <p:nvPr/>
          </p:nvSpPr>
          <p:spPr>
            <a:xfrm>
              <a:off x="4730347" y="0"/>
              <a:ext cx="1418845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t>Ar/CF</a:t>
              </a:r>
              <a:r>
                <a:rPr baseline="-5999"/>
                <a:t>4</a:t>
              </a:r>
              <a:r>
                <a:t> 80/20</a:t>
              </a:r>
            </a:p>
          </p:txBody>
        </p:sp>
        <p:sp>
          <p:nvSpPr>
            <p:cNvPr id="1012" name="Shape 1012"/>
            <p:cNvSpPr/>
            <p:nvPr/>
          </p:nvSpPr>
          <p:spPr>
            <a:xfrm>
              <a:off x="4360167" y="2280865"/>
              <a:ext cx="1143001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Plexiglass</a:t>
              </a:r>
            </a:p>
          </p:txBody>
        </p:sp>
        <p:sp>
          <p:nvSpPr>
            <p:cNvPr id="1013" name="Shape 1013"/>
            <p:cNvSpPr/>
            <p:nvPr/>
          </p:nvSpPr>
          <p:spPr>
            <a:xfrm>
              <a:off x="2977623" y="5011365"/>
              <a:ext cx="1270001" cy="1270001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14" name="Shape 1014"/>
            <p:cNvSpPr/>
            <p:nvPr/>
          </p:nvSpPr>
          <p:spPr>
            <a:xfrm>
              <a:off x="3231499" y="4127227"/>
              <a:ext cx="762249" cy="884139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15" name="Shape 1015"/>
            <p:cNvSpPr/>
            <p:nvPr/>
          </p:nvSpPr>
          <p:spPr>
            <a:xfrm>
              <a:off x="3231499" y="3873227"/>
              <a:ext cx="762249" cy="254001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016" name="Shape 1016"/>
            <p:cNvSpPr/>
            <p:nvPr/>
          </p:nvSpPr>
          <p:spPr>
            <a:xfrm>
              <a:off x="4360167" y="3817565"/>
              <a:ext cx="1658494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+3 dioptre lens</a:t>
              </a:r>
            </a:p>
          </p:txBody>
        </p:sp>
        <p:sp>
          <p:nvSpPr>
            <p:cNvPr id="1017" name="Shape 1017"/>
            <p:cNvSpPr/>
            <p:nvPr/>
          </p:nvSpPr>
          <p:spPr>
            <a:xfrm>
              <a:off x="4360167" y="4368527"/>
              <a:ext cx="1931214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25 mm f/0.95 lens</a:t>
              </a:r>
            </a:p>
          </p:txBody>
        </p:sp>
        <p:sp>
          <p:nvSpPr>
            <p:cNvPr id="1018" name="Shape 1018"/>
            <p:cNvSpPr/>
            <p:nvPr/>
          </p:nvSpPr>
          <p:spPr>
            <a:xfrm>
              <a:off x="4360167" y="5448027"/>
              <a:ext cx="1447953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CCD camera</a:t>
              </a:r>
            </a:p>
          </p:txBody>
        </p:sp>
        <p:sp>
          <p:nvSpPr>
            <p:cNvPr id="1019" name="Shape 1019"/>
            <p:cNvSpPr/>
            <p:nvPr/>
          </p:nvSpPr>
          <p:spPr>
            <a:xfrm>
              <a:off x="3240751" y="2029841"/>
              <a:ext cx="840235" cy="1831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584"/>
                  </a:moveTo>
                  <a:lnTo>
                    <a:pt x="21600" y="0"/>
                  </a:lnTo>
                  <a:lnTo>
                    <a:pt x="19644" y="21600"/>
                  </a:lnTo>
                  <a:lnTo>
                    <a:pt x="0" y="21584"/>
                  </a:lnTo>
                  <a:close/>
                </a:path>
              </a:pathLst>
            </a:custGeom>
            <a:solidFill>
              <a:srgbClr val="F39019">
                <a:alpha val="3756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1021" name="Shape 1021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Shape 10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Ar/CF</a:t>
            </a:r>
            <a:r>
              <a:rPr baseline="-5999" sz="7200"/>
              <a:t>4</a:t>
            </a:r>
            <a:r>
              <a:rPr sz="7200"/>
              <a:t> 80/20 scintillation</a:t>
            </a:r>
          </a:p>
        </p:txBody>
      </p:sp>
      <p:sp>
        <p:nvSpPr>
          <p:cNvPr id="1024" name="Shape 102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025" name="Shape 1025"/>
          <p:cNvSpPr/>
          <p:nvPr/>
        </p:nvSpPr>
        <p:spPr>
          <a:xfrm>
            <a:off x="8015122" y="2288631"/>
            <a:ext cx="397672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About 0.4 ph/e</a:t>
            </a:r>
            <a:r>
              <a:rPr baseline="31999" sz="2400"/>
              <a:t>-</a:t>
            </a:r>
            <a:r>
              <a:rPr sz="2400"/>
              <a:t> in the visible</a:t>
            </a:r>
          </a:p>
        </p:txBody>
      </p:sp>
      <p:pic>
        <p:nvPicPr>
          <p:cNvPr id="1026" name="tmp-20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26683" y="2545506"/>
            <a:ext cx="6350001" cy="444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7" name="ArCF48020scintillationSpectrumCalibrated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116" y="2545506"/>
            <a:ext cx="6350001" cy="4445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28" name="Shape 1028"/>
          <p:cNvSpPr/>
          <p:nvPr/>
        </p:nvSpPr>
        <p:spPr>
          <a:xfrm>
            <a:off x="1503933" y="2288631"/>
            <a:ext cx="414558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Plexiglass cuts below 400 nm</a:t>
            </a:r>
          </a:p>
        </p:txBody>
      </p:sp>
      <p:sp>
        <p:nvSpPr>
          <p:cNvPr id="1029" name="Shape 1029"/>
          <p:cNvSpPr/>
          <p:nvPr/>
        </p:nvSpPr>
        <p:spPr>
          <a:xfrm>
            <a:off x="448157" y="7071421"/>
            <a:ext cx="62740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Nicely overlapping with CCD efficiency curve</a:t>
            </a:r>
          </a:p>
        </p:txBody>
      </p:sp>
      <p:sp>
        <p:nvSpPr>
          <p:cNvPr id="1030" name="Shape 1030"/>
          <p:cNvSpPr/>
          <p:nvPr/>
        </p:nvSpPr>
        <p:spPr>
          <a:xfrm rot="19800000">
            <a:off x="9628022" y="4963220"/>
            <a:ext cx="23746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Preliminary</a:t>
            </a:r>
          </a:p>
        </p:txBody>
      </p:sp>
      <p:sp>
        <p:nvSpPr>
          <p:cNvPr id="1031" name="Shape 1031"/>
          <p:cNvSpPr/>
          <p:nvPr/>
        </p:nvSpPr>
        <p:spPr>
          <a:xfrm>
            <a:off x="2833522" y="4252021"/>
            <a:ext cx="61681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CF</a:t>
            </a:r>
            <a:r>
              <a:rPr baseline="-5999" sz="2400"/>
              <a:t>4</a:t>
            </a:r>
          </a:p>
        </p:txBody>
      </p:sp>
      <p:sp>
        <p:nvSpPr>
          <p:cNvPr id="1032" name="Shape 1032"/>
          <p:cNvSpPr/>
          <p:nvPr/>
        </p:nvSpPr>
        <p:spPr>
          <a:xfrm>
            <a:off x="4116222" y="2977062"/>
            <a:ext cx="1592200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Ar</a:t>
            </a:r>
            <a:r>
              <a:rPr>
                <a:latin typeface="PT Serif"/>
                <a:ea typeface="PT Serif"/>
                <a:cs typeface="PT Serif"/>
                <a:sym typeface="PT Serif"/>
              </a:rPr>
              <a:t>I</a:t>
            </a:r>
            <a:r>
              <a:t> 4p 4s lines</a:t>
            </a:r>
          </a:p>
        </p:txBody>
      </p:sp>
      <p:sp>
        <p:nvSpPr>
          <p:cNvPr id="1033" name="Shape 1033"/>
          <p:cNvSpPr/>
          <p:nvPr/>
        </p:nvSpPr>
        <p:spPr>
          <a:xfrm>
            <a:off x="7559141" y="7071421"/>
            <a:ext cx="488868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High charge gain -&gt; high light gain</a:t>
            </a:r>
          </a:p>
        </p:txBody>
      </p:sp>
      <p:sp>
        <p:nvSpPr>
          <p:cNvPr id="1034" name="Shape 1034"/>
          <p:cNvSpPr/>
          <p:nvPr/>
        </p:nvSpPr>
        <p:spPr>
          <a:xfrm>
            <a:off x="7606639" y="7841010"/>
            <a:ext cx="4793692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Light yield comparison</a:t>
            </a:r>
            <a:endParaRPr sz="2400"/>
          </a:p>
          <a:p>
            <a:pPr lvl="0">
              <a:defRPr sz="1800"/>
            </a:pPr>
            <a:r>
              <a:rPr sz="2400"/>
              <a:t>NaI: ~40 ph/keV</a:t>
            </a:r>
            <a:br>
              <a:rPr sz="2400"/>
            </a:br>
            <a:r>
              <a:rPr sz="2400"/>
              <a:t>GEM at a gain of 10</a:t>
            </a:r>
            <a:r>
              <a:rPr baseline="31999" sz="2400"/>
              <a:t>5</a:t>
            </a:r>
            <a:r>
              <a:rPr sz="2400"/>
              <a:t>: ~10</a:t>
            </a:r>
            <a:r>
              <a:rPr baseline="31999" sz="2400"/>
              <a:t>6</a:t>
            </a:r>
            <a:r>
              <a:rPr sz="2400"/>
              <a:t> ph/keV</a:t>
            </a:r>
          </a:p>
        </p:txBody>
      </p:sp>
      <p:sp>
        <p:nvSpPr>
          <p:cNvPr id="1035" name="Shape 1035"/>
          <p:cNvSpPr/>
          <p:nvPr/>
        </p:nvSpPr>
        <p:spPr>
          <a:xfrm>
            <a:off x="7490023" y="2805961"/>
            <a:ext cx="4475267" cy="363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3020" y="10957"/>
                </a:lnTo>
                <a:lnTo>
                  <a:pt x="6106" y="13503"/>
                </a:lnTo>
                <a:cubicBezTo>
                  <a:pt x="6873" y="11267"/>
                  <a:pt x="7922" y="9193"/>
                  <a:pt x="9214" y="7358"/>
                </a:cubicBezTo>
                <a:cubicBezTo>
                  <a:pt x="10127" y="6060"/>
                  <a:pt x="11155" y="4893"/>
                  <a:pt x="12260" y="3845"/>
                </a:cubicBezTo>
                <a:cubicBezTo>
                  <a:pt x="13202" y="2952"/>
                  <a:pt x="14208" y="2143"/>
                  <a:pt x="15344" y="1709"/>
                </a:cubicBezTo>
                <a:cubicBezTo>
                  <a:pt x="16323" y="1337"/>
                  <a:pt x="17354" y="1263"/>
                  <a:pt x="18364" y="1067"/>
                </a:cubicBezTo>
                <a:cubicBezTo>
                  <a:pt x="19462" y="854"/>
                  <a:pt x="20538" y="496"/>
                  <a:pt x="21574" y="0"/>
                </a:cubicBezTo>
                <a:lnTo>
                  <a:pt x="21600" y="9154"/>
                </a:lnTo>
                <a:cubicBezTo>
                  <a:pt x="20543" y="8525"/>
                  <a:pt x="19476" y="7924"/>
                  <a:pt x="18399" y="7350"/>
                </a:cubicBezTo>
                <a:cubicBezTo>
                  <a:pt x="17434" y="6836"/>
                  <a:pt x="16432" y="6338"/>
                  <a:pt x="15381" y="6429"/>
                </a:cubicBezTo>
                <a:cubicBezTo>
                  <a:pt x="14182" y="6532"/>
                  <a:pt x="13134" y="7370"/>
                  <a:pt x="12294" y="8431"/>
                </a:cubicBezTo>
                <a:cubicBezTo>
                  <a:pt x="11028" y="10031"/>
                  <a:pt x="10235" y="12078"/>
                  <a:pt x="9234" y="13937"/>
                </a:cubicBezTo>
                <a:cubicBezTo>
                  <a:pt x="8382" y="15521"/>
                  <a:pt x="7372" y="16978"/>
                  <a:pt x="6134" y="18113"/>
                </a:cubicBezTo>
                <a:cubicBezTo>
                  <a:pt x="5214" y="18956"/>
                  <a:pt x="4190" y="19601"/>
                  <a:pt x="3140" y="20167"/>
                </a:cubicBezTo>
                <a:cubicBezTo>
                  <a:pt x="2117" y="20719"/>
                  <a:pt x="1068" y="21198"/>
                  <a:pt x="0" y="21600"/>
                </a:cubicBezTo>
                <a:close/>
              </a:path>
            </a:pathLst>
          </a:custGeom>
          <a:solidFill>
            <a:srgbClr val="FC3F4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036" name="Shape 1036"/>
          <p:cNvSpPr/>
          <p:nvPr/>
        </p:nvSpPr>
        <p:spPr>
          <a:xfrm>
            <a:off x="7498457" y="3469633"/>
            <a:ext cx="4420397" cy="2962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2" fill="norm" stroke="1" extrusionOk="0">
                <a:moveTo>
                  <a:pt x="0" y="21442"/>
                </a:moveTo>
                <a:lnTo>
                  <a:pt x="3107" y="14442"/>
                </a:lnTo>
                <a:lnTo>
                  <a:pt x="6201" y="14493"/>
                </a:lnTo>
                <a:cubicBezTo>
                  <a:pt x="7226" y="12397"/>
                  <a:pt x="8255" y="10305"/>
                  <a:pt x="9287" y="8218"/>
                </a:cubicBezTo>
                <a:cubicBezTo>
                  <a:pt x="10249" y="6273"/>
                  <a:pt x="11220" y="4324"/>
                  <a:pt x="12421" y="2695"/>
                </a:cubicBezTo>
                <a:cubicBezTo>
                  <a:pt x="13303" y="1499"/>
                  <a:pt x="14315" y="483"/>
                  <a:pt x="15489" y="139"/>
                </a:cubicBezTo>
                <a:cubicBezTo>
                  <a:pt x="16504" y="-158"/>
                  <a:pt x="17540" y="83"/>
                  <a:pt x="18563" y="293"/>
                </a:cubicBezTo>
                <a:cubicBezTo>
                  <a:pt x="19573" y="500"/>
                  <a:pt x="20585" y="674"/>
                  <a:pt x="21600" y="816"/>
                </a:cubicBezTo>
              </a:path>
            </a:pathLst>
          </a:custGeom>
          <a:ln w="38100">
            <a:solidFill>
              <a:srgbClr val="861001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037" name="Shape 103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Shape 103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040" name="leaf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490" y="114300"/>
            <a:ext cx="11637820" cy="9525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43" name="Group 1043"/>
          <p:cNvGrpSpPr/>
          <p:nvPr/>
        </p:nvGrpSpPr>
        <p:grpSpPr>
          <a:xfrm>
            <a:off x="716458" y="6802239"/>
            <a:ext cx="3963195" cy="2939209"/>
            <a:chOff x="-127000" y="-88900"/>
            <a:chExt cx="3963193" cy="2939208"/>
          </a:xfrm>
        </p:grpSpPr>
        <p:pic>
          <p:nvPicPr>
            <p:cNvPr id="1042" name="leaf.jpg"/>
            <p:cNvPicPr/>
            <p:nvPr/>
          </p:nvPicPr>
          <p:blipFill>
            <a:blip r:embed="rId2">
              <a:extLst/>
            </a:blip>
            <a:srcRect l="37933" t="43684" r="49896" b="45856"/>
            <a:stretch>
              <a:fillRect/>
            </a:stretch>
          </p:blipFill>
          <p:spPr>
            <a:xfrm>
              <a:off x="0" y="0"/>
              <a:ext cx="3709194" cy="260900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4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3963194" cy="2939209"/>
            </a:xfrm>
            <a:prstGeom prst="rect">
              <a:avLst/>
            </a:prstGeom>
            <a:effectLst/>
          </p:spPr>
        </p:pic>
      </p:grpSp>
      <p:sp>
        <p:nvSpPr>
          <p:cNvPr id="1044" name="Shape 1044"/>
          <p:cNvSpPr/>
          <p:nvPr/>
        </p:nvSpPr>
        <p:spPr>
          <a:xfrm flipV="1">
            <a:off x="12036294" y="134960"/>
            <a:ext cx="1" cy="9483680"/>
          </a:xfrm>
          <a:prstGeom prst="line">
            <a:avLst/>
          </a:prstGeom>
          <a:ln w="25400">
            <a:solidFill>
              <a:srgbClr val="FFFFFF"/>
            </a:solidFill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045" name="Shape 1045"/>
          <p:cNvSpPr/>
          <p:nvPr/>
        </p:nvSpPr>
        <p:spPr>
          <a:xfrm>
            <a:off x="10987430" y="273049"/>
            <a:ext cx="104607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4.4 cm</a:t>
            </a:r>
          </a:p>
        </p:txBody>
      </p:sp>
      <p:sp>
        <p:nvSpPr>
          <p:cNvPr id="1046" name="Shape 1046"/>
          <p:cNvSpPr/>
          <p:nvPr/>
        </p:nvSpPr>
        <p:spPr>
          <a:xfrm>
            <a:off x="3899154" y="126999"/>
            <a:ext cx="520649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aseline="31999" sz="4800"/>
              <a:t>55</a:t>
            </a:r>
            <a:r>
              <a:rPr sz="4800"/>
              <a:t>Fe X-ray imaging</a:t>
            </a:r>
          </a:p>
        </p:txBody>
      </p:sp>
      <p:sp>
        <p:nvSpPr>
          <p:cNvPr id="1047" name="Shape 1047"/>
          <p:cNvSpPr/>
          <p:nvPr/>
        </p:nvSpPr>
        <p:spPr>
          <a:xfrm>
            <a:off x="789330" y="3098799"/>
            <a:ext cx="328208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One of the first images</a:t>
            </a: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20 min exposure</a:t>
            </a:r>
          </a:p>
        </p:txBody>
      </p:sp>
      <p:sp>
        <p:nvSpPr>
          <p:cNvPr id="1048" name="Shape 1048"/>
          <p:cNvSpPr/>
          <p:nvPr/>
        </p:nvSpPr>
        <p:spPr>
          <a:xfrm>
            <a:off x="763930" y="6254749"/>
            <a:ext cx="357042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70 um hole, 140 um pitch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Shape 10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X-ray images</a:t>
            </a:r>
          </a:p>
        </p:txBody>
      </p:sp>
      <p:sp>
        <p:nvSpPr>
          <p:cNvPr id="1051" name="Shape 105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052" name="Shape 1052"/>
          <p:cNvSpPr/>
          <p:nvPr/>
        </p:nvSpPr>
        <p:spPr>
          <a:xfrm>
            <a:off x="7928671" y="8046640"/>
            <a:ext cx="3327198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Raw data:</a:t>
            </a:r>
            <a:br>
              <a:rPr sz="2400"/>
            </a:br>
            <a:r>
              <a:rPr sz="2400"/>
              <a:t>fast (&lt;1 s) acquisition</a:t>
            </a:r>
            <a:br>
              <a:rPr sz="2400"/>
            </a:br>
            <a:r>
              <a:rPr sz="2400"/>
              <a:t>and no processing time</a:t>
            </a:r>
          </a:p>
        </p:txBody>
      </p:sp>
      <p:sp>
        <p:nvSpPr>
          <p:cNvPr id="1053" name="Shape 1053"/>
          <p:cNvSpPr/>
          <p:nvPr/>
        </p:nvSpPr>
        <p:spPr>
          <a:xfrm flipV="1">
            <a:off x="11737650" y="2543075"/>
            <a:ext cx="1" cy="5837636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pic>
        <p:nvPicPr>
          <p:cNvPr id="1054" name="Result of img_000000000_Default_000-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87270" y="2842517"/>
            <a:ext cx="3810001" cy="5238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5" name="batradio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787656">
            <a:off x="2599459" y="2668890"/>
            <a:ext cx="2880953" cy="5585899"/>
          </a:xfrm>
          <a:prstGeom prst="rect">
            <a:avLst/>
          </a:prstGeom>
          <a:ln w="12700">
            <a:miter lim="400000"/>
          </a:ln>
        </p:spPr>
      </p:pic>
      <p:sp>
        <p:nvSpPr>
          <p:cNvPr id="1056" name="Shape 1056"/>
          <p:cNvSpPr/>
          <p:nvPr/>
        </p:nvSpPr>
        <p:spPr>
          <a:xfrm>
            <a:off x="1788956" y="2373758"/>
            <a:ext cx="450189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Charge acquisition (26/10/1998)</a:t>
            </a:r>
          </a:p>
        </p:txBody>
      </p:sp>
      <p:sp>
        <p:nvSpPr>
          <p:cNvPr id="1057" name="Shape 1057"/>
          <p:cNvSpPr/>
          <p:nvPr/>
        </p:nvSpPr>
        <p:spPr>
          <a:xfrm>
            <a:off x="11774830" y="5226942"/>
            <a:ext cx="99303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~7 cm</a:t>
            </a:r>
          </a:p>
        </p:txBody>
      </p:sp>
      <p:sp>
        <p:nvSpPr>
          <p:cNvPr id="1058" name="Shape 1058"/>
          <p:cNvSpPr/>
          <p:nvPr/>
        </p:nvSpPr>
        <p:spPr>
          <a:xfrm>
            <a:off x="8417114" y="2373758"/>
            <a:ext cx="2350313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Light acquisition</a:t>
            </a:r>
          </a:p>
        </p:txBody>
      </p:sp>
      <p:sp>
        <p:nvSpPr>
          <p:cNvPr id="1059" name="Shape 1059"/>
          <p:cNvSpPr/>
          <p:nvPr/>
        </p:nvSpPr>
        <p:spPr>
          <a:xfrm>
            <a:off x="2981198" y="1853803"/>
            <a:ext cx="704240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X-ray tube with W target at 20 kV - 40 kV at few mA</a:t>
            </a:r>
          </a:p>
        </p:txBody>
      </p:sp>
      <p:sp>
        <p:nvSpPr>
          <p:cNvPr id="1060" name="Shape 106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Shape 10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X-ray images</a:t>
            </a:r>
          </a:p>
        </p:txBody>
      </p:sp>
      <p:sp>
        <p:nvSpPr>
          <p:cNvPr id="1063" name="Shape 10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064" name="Shape 1064"/>
          <p:cNvSpPr/>
          <p:nvPr/>
        </p:nvSpPr>
        <p:spPr>
          <a:xfrm>
            <a:off x="4810759" y="1853803"/>
            <a:ext cx="338328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X-ray tube with W target</a:t>
            </a:r>
          </a:p>
        </p:txBody>
      </p:sp>
      <p:pic>
        <p:nvPicPr>
          <p:cNvPr id="1065" name="40kV-2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24650" y="2929954"/>
            <a:ext cx="5080000" cy="508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6" name="10kV-2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0150" y="2929954"/>
            <a:ext cx="5080000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67" name="Shape 1067"/>
          <p:cNvSpPr/>
          <p:nvPr/>
        </p:nvSpPr>
        <p:spPr>
          <a:xfrm>
            <a:off x="3301847" y="2520577"/>
            <a:ext cx="87660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11 kV</a:t>
            </a:r>
          </a:p>
        </p:txBody>
      </p:sp>
      <p:sp>
        <p:nvSpPr>
          <p:cNvPr id="1068" name="Shape 1068"/>
          <p:cNvSpPr/>
          <p:nvPr/>
        </p:nvSpPr>
        <p:spPr>
          <a:xfrm>
            <a:off x="8826347" y="2520577"/>
            <a:ext cx="87660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40 kV</a:t>
            </a:r>
          </a:p>
        </p:txBody>
      </p:sp>
      <p:sp>
        <p:nvSpPr>
          <p:cNvPr id="1069" name="Shape 1069"/>
          <p:cNvSpPr/>
          <p:nvPr/>
        </p:nvSpPr>
        <p:spPr>
          <a:xfrm>
            <a:off x="2325573" y="8312149"/>
            <a:ext cx="835365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Straight out from the camera, no even the flat field correction</a:t>
            </a:r>
          </a:p>
        </p:txBody>
      </p:sp>
      <p:sp>
        <p:nvSpPr>
          <p:cNvPr id="1070" name="Shape 1070"/>
          <p:cNvSpPr/>
          <p:nvPr/>
        </p:nvSpPr>
        <p:spPr>
          <a:xfrm flipV="1">
            <a:off x="12131350" y="2926233"/>
            <a:ext cx="1" cy="5087443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071" name="Shape 1071"/>
          <p:cNvSpPr/>
          <p:nvPr/>
        </p:nvSpPr>
        <p:spPr>
          <a:xfrm>
            <a:off x="12143130" y="5235004"/>
            <a:ext cx="79187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8 cm</a:t>
            </a:r>
          </a:p>
        </p:txBody>
      </p:sp>
      <p:sp>
        <p:nvSpPr>
          <p:cNvPr id="1072" name="Shape 107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Shape 10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X-ray images</a:t>
            </a:r>
          </a:p>
        </p:txBody>
      </p:sp>
      <p:sp>
        <p:nvSpPr>
          <p:cNvPr id="1075" name="Shape 107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076" name="droneProfileDifferentEnergyZoom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2557" y="6007100"/>
            <a:ext cx="4572001" cy="320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7" name="droneProfileDifferentEnergy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70623" y="2070100"/>
            <a:ext cx="7620001" cy="5334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0" name="Group 1080"/>
          <p:cNvGrpSpPr/>
          <p:nvPr/>
        </p:nvGrpSpPr>
        <p:grpSpPr>
          <a:xfrm>
            <a:off x="1200150" y="2325092"/>
            <a:ext cx="3477816" cy="3477816"/>
            <a:chOff x="0" y="0"/>
            <a:chExt cx="3477815" cy="3477815"/>
          </a:xfrm>
        </p:grpSpPr>
        <p:pic>
          <p:nvPicPr>
            <p:cNvPr id="1078" name="10kV-2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477816" cy="34778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9" name="Shape 1079"/>
            <p:cNvSpPr/>
            <p:nvPr/>
          </p:nvSpPr>
          <p:spPr>
            <a:xfrm>
              <a:off x="339087" y="1738907"/>
              <a:ext cx="2695308" cy="1"/>
            </a:xfrm>
            <a:prstGeom prst="line">
              <a:avLst/>
            </a:prstGeom>
            <a:noFill/>
            <a:ln w="25400" cap="flat">
              <a:solidFill>
                <a:srgbClr val="F5D328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1081" name="Shape 1081"/>
          <p:cNvSpPr/>
          <p:nvPr/>
        </p:nvSpPr>
        <p:spPr>
          <a:xfrm>
            <a:off x="5788529" y="7594600"/>
            <a:ext cx="6692190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Increasing energy:</a:t>
            </a:r>
            <a:endParaRPr sz="2400"/>
          </a:p>
          <a:p>
            <a:pPr lvl="0">
              <a:defRPr sz="1800"/>
            </a:pPr>
            <a:r>
              <a:rPr sz="2400"/>
              <a:t>- X-ray more penetrating</a:t>
            </a:r>
            <a:endParaRPr sz="2400"/>
          </a:p>
          <a:p>
            <a:pPr lvl="0">
              <a:defRPr sz="1800"/>
            </a:pPr>
            <a:r>
              <a:rPr sz="2400"/>
              <a:t>- Worse position resolution (larger charge cloud)</a:t>
            </a:r>
          </a:p>
        </p:txBody>
      </p:sp>
      <p:sp>
        <p:nvSpPr>
          <p:cNvPr id="1082" name="Shape 1082"/>
          <p:cNvSpPr/>
          <p:nvPr/>
        </p:nvSpPr>
        <p:spPr>
          <a:xfrm>
            <a:off x="8434184" y="4406900"/>
            <a:ext cx="179108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X-ray interacting</a:t>
            </a:r>
            <a:br/>
            <a:r>
              <a:t>with the CCD</a:t>
            </a:r>
          </a:p>
        </p:txBody>
      </p:sp>
      <p:sp>
        <p:nvSpPr>
          <p:cNvPr id="1083" name="Shape 1083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Shape 10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Fluoroscopy</a:t>
            </a:r>
          </a:p>
        </p:txBody>
      </p:sp>
      <p:sp>
        <p:nvSpPr>
          <p:cNvPr id="1086" name="Shape 108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087" name="Shape 1087"/>
          <p:cNvSpPr/>
          <p:nvPr/>
        </p:nvSpPr>
        <p:spPr>
          <a:xfrm>
            <a:off x="5267959" y="1917699"/>
            <a:ext cx="246888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50 ms exposure</a:t>
            </a:r>
            <a:endParaRPr sz="2400"/>
          </a:p>
          <a:p>
            <a:pPr lvl="0">
              <a:defRPr sz="1800"/>
            </a:pPr>
            <a:r>
              <a:rPr sz="2400"/>
              <a:t>10 Hz acquisition</a:t>
            </a:r>
          </a:p>
        </p:txBody>
      </p:sp>
      <p:pic>
        <p:nvPicPr>
          <p:cNvPr id="1088" name="flyingDrone.gif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644900" y="2768600"/>
            <a:ext cx="5715000" cy="5715000"/>
          </a:xfrm>
          <a:prstGeom prst="rect">
            <a:avLst/>
          </a:prstGeom>
        </p:spPr>
      </p:pic>
      <p:sp>
        <p:nvSpPr>
          <p:cNvPr id="1089" name="Shape 108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10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088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Shape 10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CT and 3D imaging</a:t>
            </a:r>
          </a:p>
        </p:txBody>
      </p:sp>
      <p:sp>
        <p:nvSpPr>
          <p:cNvPr id="1092" name="Shape 109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093" name="Shape 1093"/>
          <p:cNvSpPr/>
          <p:nvPr/>
        </p:nvSpPr>
        <p:spPr>
          <a:xfrm>
            <a:off x="2304237" y="2292349"/>
            <a:ext cx="839632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Image -&gt; Sinograms -&gt; Filtered Back Projection -&gt; 3D image</a:t>
            </a:r>
          </a:p>
        </p:txBody>
      </p:sp>
      <p:pic>
        <p:nvPicPr>
          <p:cNvPr id="1094" name="rotatingCup.gif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53194" y="3167707"/>
            <a:ext cx="5080001" cy="5080001"/>
          </a:xfrm>
          <a:prstGeom prst="rect">
            <a:avLst/>
          </a:prstGeom>
        </p:spPr>
      </p:pic>
      <p:pic>
        <p:nvPicPr>
          <p:cNvPr id="1095" name="cup3D.gif"/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6986037" y="3253531"/>
            <a:ext cx="5051137" cy="4445001"/>
          </a:xfrm>
          <a:prstGeom prst="rect">
            <a:avLst/>
          </a:prstGeom>
        </p:spPr>
      </p:pic>
      <p:sp>
        <p:nvSpPr>
          <p:cNvPr id="1096" name="Shape 1096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10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mediacall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0" fill="hold"/>
                                        <p:tgtEl>
                                          <p:spTgt spid="10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094"/>
                </p:tgtEl>
              </p:cMediaNode>
            </p:video>
            <p:video fullScrn="0">
              <p:cMediaNode mute="0" showWhenStopped="1" numSld="1" vol="100000">
                <p:cTn id="12" fill="hold" display="0">
                  <p:stCondLst>
                    <p:cond delay="indefinite"/>
                  </p:stCondLst>
                </p:cTn>
                <p:tgtEl>
                  <p:spTgt spid="109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Shape 10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Fluorescence</a:t>
            </a:r>
          </a:p>
        </p:txBody>
      </p:sp>
      <p:sp>
        <p:nvSpPr>
          <p:cNvPr id="1099" name="Shape 109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100" name="Shape 1100"/>
          <p:cNvSpPr/>
          <p:nvPr/>
        </p:nvSpPr>
        <p:spPr>
          <a:xfrm>
            <a:off x="6799460" y="4536330"/>
            <a:ext cx="116468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101" name="Shape 1101"/>
          <p:cNvSpPr/>
          <p:nvPr/>
        </p:nvSpPr>
        <p:spPr>
          <a:xfrm>
            <a:off x="8107560" y="4536330"/>
            <a:ext cx="116468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102" name="Shape 1102"/>
          <p:cNvSpPr/>
          <p:nvPr/>
        </p:nvSpPr>
        <p:spPr>
          <a:xfrm>
            <a:off x="7085707" y="5539630"/>
            <a:ext cx="1900288" cy="254001"/>
          </a:xfrm>
          <a:prstGeom prst="rect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3" name="Shape 1103"/>
          <p:cNvSpPr/>
          <p:nvPr/>
        </p:nvSpPr>
        <p:spPr>
          <a:xfrm>
            <a:off x="7400850" y="7914530"/>
            <a:ext cx="1270001" cy="1270001"/>
          </a:xfrm>
          <a:prstGeom prst="rect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4" name="Shape 1104"/>
          <p:cNvSpPr/>
          <p:nvPr/>
        </p:nvSpPr>
        <p:spPr>
          <a:xfrm>
            <a:off x="7654726" y="7284392"/>
            <a:ext cx="762249" cy="630139"/>
          </a:xfrm>
          <a:prstGeom prst="rect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5" name="Shape 1105"/>
          <p:cNvSpPr/>
          <p:nvPr/>
        </p:nvSpPr>
        <p:spPr>
          <a:xfrm>
            <a:off x="7654726" y="7030392"/>
            <a:ext cx="762249" cy="254001"/>
          </a:xfrm>
          <a:prstGeom prst="rect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6" name="Shape 1106"/>
          <p:cNvSpPr/>
          <p:nvPr/>
        </p:nvSpPr>
        <p:spPr>
          <a:xfrm rot="8100000">
            <a:off x="3553431" y="5691585"/>
            <a:ext cx="1270001" cy="640167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7" name="Shape 1107"/>
          <p:cNvSpPr/>
          <p:nvPr/>
        </p:nvSpPr>
        <p:spPr>
          <a:xfrm>
            <a:off x="4580376" y="2083593"/>
            <a:ext cx="4707987" cy="354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030"/>
                </a:moveTo>
                <a:lnTo>
                  <a:pt x="10121" y="0"/>
                </a:lnTo>
                <a:lnTo>
                  <a:pt x="0" y="20735"/>
                </a:lnTo>
                <a:lnTo>
                  <a:pt x="642" y="21600"/>
                </a:lnTo>
                <a:lnTo>
                  <a:pt x="21600" y="3030"/>
                </a:lnTo>
                <a:close/>
              </a:path>
            </a:pathLst>
          </a:custGeom>
          <a:solidFill>
            <a:srgbClr val="B36AE2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8" name="Shape 1108"/>
          <p:cNvSpPr/>
          <p:nvPr/>
        </p:nvSpPr>
        <p:spPr>
          <a:xfrm rot="300000">
            <a:off x="6765676" y="2199530"/>
            <a:ext cx="2540349" cy="254001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09" name="Shape 1109"/>
          <p:cNvSpPr/>
          <p:nvPr/>
        </p:nvSpPr>
        <p:spPr>
          <a:xfrm>
            <a:off x="7034907" y="2199530"/>
            <a:ext cx="2540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3901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0" name="Shape 1110"/>
          <p:cNvSpPr/>
          <p:nvPr/>
        </p:nvSpPr>
        <p:spPr>
          <a:xfrm>
            <a:off x="8749407" y="2351930"/>
            <a:ext cx="2540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8250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1" name="Shape 1111"/>
          <p:cNvSpPr/>
          <p:nvPr/>
        </p:nvSpPr>
        <p:spPr>
          <a:xfrm>
            <a:off x="8381107" y="2313830"/>
            <a:ext cx="2540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882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2" name="Shape 1112"/>
          <p:cNvSpPr/>
          <p:nvPr/>
        </p:nvSpPr>
        <p:spPr>
          <a:xfrm>
            <a:off x="8355707" y="5552330"/>
            <a:ext cx="190501" cy="190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3901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3" name="Shape 1113"/>
          <p:cNvSpPr/>
          <p:nvPr/>
        </p:nvSpPr>
        <p:spPr>
          <a:xfrm>
            <a:off x="7667550" y="5552330"/>
            <a:ext cx="190501" cy="190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882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4" name="Shape 1114"/>
          <p:cNvSpPr/>
          <p:nvPr/>
        </p:nvSpPr>
        <p:spPr>
          <a:xfrm>
            <a:off x="7451650" y="5552330"/>
            <a:ext cx="190501" cy="190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8250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5" name="Shape 1115"/>
          <p:cNvSpPr/>
          <p:nvPr/>
        </p:nvSpPr>
        <p:spPr>
          <a:xfrm>
            <a:off x="7064126" y="2375991"/>
            <a:ext cx="1461894" cy="3272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3112" y="87"/>
                </a:lnTo>
                <a:lnTo>
                  <a:pt x="14854" y="14194"/>
                </a:lnTo>
                <a:lnTo>
                  <a:pt x="21600" y="21593"/>
                </a:lnTo>
                <a:lnTo>
                  <a:pt x="19523" y="21600"/>
                </a:lnTo>
                <a:lnTo>
                  <a:pt x="13846" y="14223"/>
                </a:lnTo>
                <a:lnTo>
                  <a:pt x="0" y="0"/>
                </a:lnTo>
                <a:close/>
              </a:path>
            </a:pathLst>
          </a:custGeom>
          <a:solidFill>
            <a:srgbClr val="F39019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6" name="Shape 1116"/>
          <p:cNvSpPr/>
          <p:nvPr/>
        </p:nvSpPr>
        <p:spPr>
          <a:xfrm>
            <a:off x="7686826" y="2513756"/>
            <a:ext cx="927644" cy="3133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938" y="0"/>
                </a:moveTo>
                <a:lnTo>
                  <a:pt x="21600" y="42"/>
                </a:lnTo>
                <a:lnTo>
                  <a:pt x="8910" y="13873"/>
                </a:lnTo>
                <a:lnTo>
                  <a:pt x="3623" y="21600"/>
                </a:lnTo>
                <a:lnTo>
                  <a:pt x="0" y="21588"/>
                </a:lnTo>
                <a:lnTo>
                  <a:pt x="7320" y="13903"/>
                </a:lnTo>
                <a:lnTo>
                  <a:pt x="16938" y="0"/>
                </a:lnTo>
                <a:close/>
              </a:path>
            </a:pathLst>
          </a:custGeom>
          <a:solidFill>
            <a:srgbClr val="00882B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7" name="Shape 1117"/>
          <p:cNvSpPr/>
          <p:nvPr/>
        </p:nvSpPr>
        <p:spPr>
          <a:xfrm>
            <a:off x="7458524" y="2540198"/>
            <a:ext cx="1528115" cy="3110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325" y="0"/>
                </a:moveTo>
                <a:lnTo>
                  <a:pt x="21600" y="107"/>
                </a:lnTo>
                <a:lnTo>
                  <a:pt x="8636" y="13793"/>
                </a:lnTo>
                <a:lnTo>
                  <a:pt x="2434" y="21577"/>
                </a:lnTo>
                <a:lnTo>
                  <a:pt x="0" y="21600"/>
                </a:lnTo>
                <a:lnTo>
                  <a:pt x="7671" y="13823"/>
                </a:lnTo>
                <a:lnTo>
                  <a:pt x="18325" y="0"/>
                </a:lnTo>
                <a:close/>
              </a:path>
            </a:pathLst>
          </a:custGeom>
          <a:solidFill>
            <a:srgbClr val="C82506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118" name="Shape 1118"/>
          <p:cNvSpPr/>
          <p:nvPr/>
        </p:nvSpPr>
        <p:spPr>
          <a:xfrm>
            <a:off x="2069101" y="5653409"/>
            <a:ext cx="1718159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X-ray tube</a:t>
            </a:r>
            <a:endParaRPr sz="2400"/>
          </a:p>
          <a:p>
            <a:pPr lvl="0">
              <a:defRPr sz="1800"/>
            </a:pPr>
            <a:r>
              <a:rPr sz="2400"/>
              <a:t>W target</a:t>
            </a:r>
            <a:endParaRPr sz="2400"/>
          </a:p>
          <a:p>
            <a:pPr lvl="0">
              <a:defRPr sz="1800"/>
            </a:pPr>
            <a:r>
              <a:rPr sz="2400"/>
              <a:t>40 kV, 1 mA</a:t>
            </a:r>
          </a:p>
        </p:txBody>
      </p:sp>
      <p:sp>
        <p:nvSpPr>
          <p:cNvPr id="1119" name="Shape 1119"/>
          <p:cNvSpPr/>
          <p:nvPr/>
        </p:nvSpPr>
        <p:spPr>
          <a:xfrm>
            <a:off x="9409701" y="2021730"/>
            <a:ext cx="253624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Contemporary</a:t>
            </a:r>
            <a:br>
              <a:rPr sz="2400"/>
            </a:br>
            <a:r>
              <a:rPr sz="2400"/>
              <a:t>industrial painting</a:t>
            </a:r>
          </a:p>
        </p:txBody>
      </p:sp>
      <p:sp>
        <p:nvSpPr>
          <p:cNvPr id="1120" name="Shape 1120"/>
          <p:cNvSpPr/>
          <p:nvPr/>
        </p:nvSpPr>
        <p:spPr>
          <a:xfrm>
            <a:off x="9409701" y="4298205"/>
            <a:ext cx="121523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Pin-hole</a:t>
            </a:r>
          </a:p>
        </p:txBody>
      </p:sp>
      <p:sp>
        <p:nvSpPr>
          <p:cNvPr id="1121" name="Shape 1121"/>
          <p:cNvSpPr/>
          <p:nvPr/>
        </p:nvSpPr>
        <p:spPr>
          <a:xfrm>
            <a:off x="8996560" y="5689842"/>
            <a:ext cx="94396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GEMs</a:t>
            </a:r>
          </a:p>
        </p:txBody>
      </p:sp>
      <p:sp>
        <p:nvSpPr>
          <p:cNvPr id="1122" name="Shape 1122"/>
          <p:cNvSpPr/>
          <p:nvPr/>
        </p:nvSpPr>
        <p:spPr>
          <a:xfrm flipH="1">
            <a:off x="6799460" y="4533155"/>
            <a:ext cx="1" cy="4826454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123" name="Shape 1123"/>
          <p:cNvSpPr/>
          <p:nvPr/>
        </p:nvSpPr>
        <p:spPr>
          <a:xfrm>
            <a:off x="5372692" y="7114430"/>
            <a:ext cx="138440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Shielding</a:t>
            </a:r>
          </a:p>
        </p:txBody>
      </p:sp>
      <p:sp>
        <p:nvSpPr>
          <p:cNvPr id="1124" name="Shape 1124"/>
          <p:cNvSpPr/>
          <p:nvPr/>
        </p:nvSpPr>
        <p:spPr>
          <a:xfrm>
            <a:off x="8574213" y="7402611"/>
            <a:ext cx="245181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Camera and lens</a:t>
            </a:r>
          </a:p>
        </p:txBody>
      </p:sp>
      <p:sp>
        <p:nvSpPr>
          <p:cNvPr id="1125" name="Shape 1125"/>
          <p:cNvSpPr/>
          <p:nvPr/>
        </p:nvSpPr>
        <p:spPr>
          <a:xfrm>
            <a:off x="6779546" y="1969929"/>
            <a:ext cx="2540821" cy="240216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126" name="Shape 1126"/>
          <p:cNvSpPr/>
          <p:nvPr/>
        </p:nvSpPr>
        <p:spPr>
          <a:xfrm>
            <a:off x="8209230" y="1733128"/>
            <a:ext cx="96134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17 cm</a:t>
            </a:r>
          </a:p>
        </p:txBody>
      </p:sp>
      <p:sp>
        <p:nvSpPr>
          <p:cNvPr id="1127" name="Shape 112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Shape 1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What should be expected</a:t>
            </a:r>
          </a:p>
        </p:txBody>
      </p:sp>
      <p:sp>
        <p:nvSpPr>
          <p:cNvPr id="1130" name="Shape 113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131" name="x-rayAttenuation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00" y="3302000"/>
            <a:ext cx="6350000" cy="444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2" name="x-rayEfficiency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40500" y="3302000"/>
            <a:ext cx="6350000" cy="4445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3" name="Shape 1133"/>
          <p:cNvSpPr/>
          <p:nvPr/>
        </p:nvSpPr>
        <p:spPr>
          <a:xfrm>
            <a:off x="2286812" y="2057400"/>
            <a:ext cx="2672183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W target:</a:t>
            </a:r>
            <a:endParaRPr sz="2400"/>
          </a:p>
          <a:p>
            <a:pPr lvl="0">
              <a:defRPr sz="1800"/>
            </a:pPr>
            <a:r>
              <a:rPr sz="2400"/>
              <a:t>bremsstrahlung +</a:t>
            </a:r>
            <a:endParaRPr sz="2400"/>
          </a:p>
          <a:p>
            <a:pPr lvl="0">
              <a:defRPr sz="1800"/>
            </a:pPr>
            <a:r>
              <a:rPr sz="2400"/>
              <a:t>characteristic lines</a:t>
            </a:r>
          </a:p>
        </p:txBody>
      </p:sp>
      <p:sp>
        <p:nvSpPr>
          <p:cNvPr id="1134" name="Shape 1134"/>
          <p:cNvSpPr/>
          <p:nvPr/>
        </p:nvSpPr>
        <p:spPr>
          <a:xfrm>
            <a:off x="3189630" y="3667124"/>
            <a:ext cx="8665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L</a:t>
            </a:r>
            <a:r>
              <a:rPr baseline="-5999"/>
              <a:t>α</a:t>
            </a:r>
            <a:r>
              <a:t> L</a:t>
            </a:r>
            <a:r>
              <a:rPr baseline="-5999"/>
              <a:t>β</a:t>
            </a:r>
            <a:r>
              <a:t> L</a:t>
            </a:r>
            <a:r>
              <a:rPr baseline="-5999"/>
              <a:t>γ</a:t>
            </a:r>
          </a:p>
        </p:txBody>
      </p:sp>
      <p:sp>
        <p:nvSpPr>
          <p:cNvPr id="1135" name="Shape 1135"/>
          <p:cNvSpPr/>
          <p:nvPr/>
        </p:nvSpPr>
        <p:spPr>
          <a:xfrm>
            <a:off x="7088009" y="2057400"/>
            <a:ext cx="5771694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Limiting factors (because not optimised):</a:t>
            </a:r>
            <a:endParaRPr sz="2400"/>
          </a:p>
          <a:p>
            <a:pPr lvl="0">
              <a:defRPr sz="1800"/>
            </a:pPr>
            <a:r>
              <a:rPr sz="2400"/>
              <a:t>- low energy -&gt; window and cathode</a:t>
            </a:r>
            <a:endParaRPr sz="2400"/>
          </a:p>
          <a:p>
            <a:pPr lvl="0">
              <a:defRPr sz="1800"/>
            </a:pPr>
            <a:r>
              <a:rPr sz="2400"/>
              <a:t>- high energy -&gt; gas</a:t>
            </a:r>
          </a:p>
        </p:txBody>
      </p:sp>
      <p:sp>
        <p:nvSpPr>
          <p:cNvPr id="1136" name="Shape 1136"/>
          <p:cNvSpPr/>
          <p:nvPr/>
        </p:nvSpPr>
        <p:spPr>
          <a:xfrm>
            <a:off x="1533842" y="8026400"/>
            <a:ext cx="2841499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feasible:</a:t>
            </a:r>
            <a:endParaRPr sz="3600"/>
          </a:p>
          <a:p>
            <a:pPr lvl="0">
              <a:defRPr sz="1800"/>
            </a:pPr>
            <a:r>
              <a:rPr sz="3600"/>
              <a:t>Cr, Fe, Ni, Cu</a:t>
            </a:r>
          </a:p>
        </p:txBody>
      </p:sp>
      <p:sp>
        <p:nvSpPr>
          <p:cNvPr id="1137" name="Shape 1137"/>
          <p:cNvSpPr/>
          <p:nvPr/>
        </p:nvSpPr>
        <p:spPr>
          <a:xfrm>
            <a:off x="5509133" y="8026400"/>
            <a:ext cx="1833830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difficult:</a:t>
            </a:r>
            <a:endParaRPr sz="3600"/>
          </a:p>
          <a:p>
            <a:pPr lvl="0">
              <a:defRPr sz="1800"/>
            </a:pPr>
            <a:r>
              <a:rPr sz="3600"/>
              <a:t>Au, Pb</a:t>
            </a:r>
          </a:p>
        </p:txBody>
      </p:sp>
      <p:sp>
        <p:nvSpPr>
          <p:cNvPr id="1138" name="Shape 1138"/>
          <p:cNvSpPr/>
          <p:nvPr/>
        </p:nvSpPr>
        <p:spPr>
          <a:xfrm>
            <a:off x="8476754" y="8026400"/>
            <a:ext cx="299420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more difficult:</a:t>
            </a:r>
            <a:endParaRPr sz="3600"/>
          </a:p>
          <a:p>
            <a:pPr lvl="0">
              <a:defRPr sz="1800"/>
            </a:pPr>
            <a:r>
              <a:rPr sz="3600"/>
              <a:t>Al, Ag</a:t>
            </a:r>
          </a:p>
        </p:txBody>
      </p:sp>
      <p:sp>
        <p:nvSpPr>
          <p:cNvPr id="1139" name="Shape 1139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Shape 1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The painting (visible)</a:t>
            </a:r>
          </a:p>
        </p:txBody>
      </p:sp>
      <p:sp>
        <p:nvSpPr>
          <p:cNvPr id="1142" name="Shape 114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143" name="pic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2900" y="2651621"/>
            <a:ext cx="9779000" cy="558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44" name="Shape 1144"/>
          <p:cNvSpPr/>
          <p:nvPr/>
        </p:nvSpPr>
        <p:spPr>
          <a:xfrm>
            <a:off x="5780430" y="3498849"/>
            <a:ext cx="45323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Fe</a:t>
            </a:r>
          </a:p>
        </p:txBody>
      </p:sp>
      <p:sp>
        <p:nvSpPr>
          <p:cNvPr id="1145" name="Shape 1145"/>
          <p:cNvSpPr/>
          <p:nvPr/>
        </p:nvSpPr>
        <p:spPr>
          <a:xfrm>
            <a:off x="4967630" y="3776910"/>
            <a:ext cx="48676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SS</a:t>
            </a:r>
          </a:p>
        </p:txBody>
      </p:sp>
      <p:sp>
        <p:nvSpPr>
          <p:cNvPr id="1146" name="Shape 1146"/>
          <p:cNvSpPr/>
          <p:nvPr/>
        </p:nvSpPr>
        <p:spPr>
          <a:xfrm>
            <a:off x="6644030" y="5593010"/>
            <a:ext cx="48707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Au</a:t>
            </a:r>
          </a:p>
        </p:txBody>
      </p:sp>
      <p:sp>
        <p:nvSpPr>
          <p:cNvPr id="1147" name="Shape 1147"/>
          <p:cNvSpPr/>
          <p:nvPr/>
        </p:nvSpPr>
        <p:spPr>
          <a:xfrm>
            <a:off x="8066430" y="5986710"/>
            <a:ext cx="38526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Al</a:t>
            </a:r>
          </a:p>
        </p:txBody>
      </p:sp>
      <p:sp>
        <p:nvSpPr>
          <p:cNvPr id="1148" name="Shape 1148"/>
          <p:cNvSpPr/>
          <p:nvPr/>
        </p:nvSpPr>
        <p:spPr>
          <a:xfrm>
            <a:off x="8777630" y="4424610"/>
            <a:ext cx="2667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?</a:t>
            </a:r>
          </a:p>
        </p:txBody>
      </p:sp>
      <p:sp>
        <p:nvSpPr>
          <p:cNvPr id="1149" name="Shape 1149"/>
          <p:cNvSpPr/>
          <p:nvPr/>
        </p:nvSpPr>
        <p:spPr>
          <a:xfrm>
            <a:off x="10593730" y="4843710"/>
            <a:ext cx="50383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Cu</a:t>
            </a:r>
          </a:p>
        </p:txBody>
      </p:sp>
      <p:sp>
        <p:nvSpPr>
          <p:cNvPr id="1150" name="Shape 1150"/>
          <p:cNvSpPr/>
          <p:nvPr/>
        </p:nvSpPr>
        <p:spPr>
          <a:xfrm>
            <a:off x="3303930" y="4843710"/>
            <a:ext cx="50383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Cu</a:t>
            </a:r>
          </a:p>
        </p:txBody>
      </p:sp>
      <p:sp>
        <p:nvSpPr>
          <p:cNvPr id="1151" name="Shape 1151"/>
          <p:cNvSpPr/>
          <p:nvPr/>
        </p:nvSpPr>
        <p:spPr>
          <a:xfrm>
            <a:off x="5488330" y="6697910"/>
            <a:ext cx="50383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Ag</a:t>
            </a:r>
          </a:p>
        </p:txBody>
      </p:sp>
      <p:sp>
        <p:nvSpPr>
          <p:cNvPr id="1152" name="Shape 1152"/>
          <p:cNvSpPr/>
          <p:nvPr/>
        </p:nvSpPr>
        <p:spPr>
          <a:xfrm flipH="1" flipV="1">
            <a:off x="2616301" y="2529805"/>
            <a:ext cx="7772199" cy="1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153" name="Shape 1153"/>
          <p:cNvSpPr/>
          <p:nvPr/>
        </p:nvSpPr>
        <p:spPr>
          <a:xfrm>
            <a:off x="6174130" y="2100510"/>
            <a:ext cx="96134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17 cm</a:t>
            </a:r>
          </a:p>
        </p:txBody>
      </p:sp>
      <p:sp>
        <p:nvSpPr>
          <p:cNvPr id="1154" name="Shape 115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Shape 1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The painting (X-rays)</a:t>
            </a:r>
          </a:p>
        </p:txBody>
      </p:sp>
      <p:sp>
        <p:nvSpPr>
          <p:cNvPr id="1157" name="Shape 115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158" name="Shape 1158"/>
          <p:cNvSpPr/>
          <p:nvPr/>
        </p:nvSpPr>
        <p:spPr>
          <a:xfrm>
            <a:off x="4872883" y="2179066"/>
            <a:ext cx="38352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i="1" sz="2400"/>
              <a:t>O</a:t>
            </a:r>
            <a:r>
              <a:rPr sz="2400"/>
              <a:t>(1 kHz) in 500 s exposure</a:t>
            </a:r>
          </a:p>
        </p:txBody>
      </p:sp>
      <p:pic>
        <p:nvPicPr>
          <p:cNvPr id="1159" name="20kV.jpg"/>
          <p:cNvPicPr/>
          <p:nvPr/>
        </p:nvPicPr>
        <p:blipFill>
          <a:blip r:embed="rId2">
            <a:extLst/>
          </a:blip>
          <a:srcRect l="22881" t="13050" r="17714" b="30678"/>
          <a:stretch>
            <a:fillRect/>
          </a:stretch>
        </p:blipFill>
        <p:spPr>
          <a:xfrm>
            <a:off x="3088679" y="2656334"/>
            <a:ext cx="7234434" cy="5589390"/>
          </a:xfrm>
          <a:prstGeom prst="rect">
            <a:avLst/>
          </a:prstGeom>
          <a:ln w="12700">
            <a:miter lim="400000"/>
          </a:ln>
        </p:spPr>
      </p:pic>
      <p:sp>
        <p:nvSpPr>
          <p:cNvPr id="1160" name="Shape 1160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Shape 1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Event by event: alphas</a:t>
            </a:r>
          </a:p>
        </p:txBody>
      </p:sp>
      <p:sp>
        <p:nvSpPr>
          <p:cNvPr id="1163" name="Shape 11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164" name="alphas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14" y="2104256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5" name="alphas8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14" y="5643178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alphas7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68800" y="5643178"/>
            <a:ext cx="4267200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7" name="alphas2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88685" y="5643178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8" name="alphas1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688685" y="2104256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9" name="alphas5.jp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368800" y="2104256"/>
            <a:ext cx="4267200" cy="349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0" name="Shape 1170"/>
          <p:cNvSpPr/>
          <p:nvPr/>
        </p:nvSpPr>
        <p:spPr>
          <a:xfrm>
            <a:off x="4254500" y="1626034"/>
            <a:ext cx="44958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Settable GEM gain: increasing it</a:t>
            </a:r>
          </a:p>
        </p:txBody>
      </p:sp>
      <p:sp>
        <p:nvSpPr>
          <p:cNvPr id="1171" name="Shape 1171"/>
          <p:cNvSpPr/>
          <p:nvPr/>
        </p:nvSpPr>
        <p:spPr>
          <a:xfrm>
            <a:off x="5555691" y="8661399"/>
            <a:ext cx="189341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baseline="31999" sz="2400">
                <a:solidFill>
                  <a:srgbClr val="FFFFFF"/>
                </a:solidFill>
              </a:rPr>
              <a:t>220</a:t>
            </a:r>
            <a:r>
              <a:rPr sz="2400">
                <a:solidFill>
                  <a:srgbClr val="FFFFFF"/>
                </a:solidFill>
              </a:rPr>
              <a:t>Rn &amp; </a:t>
            </a:r>
            <a:r>
              <a:rPr baseline="31999" sz="2400">
                <a:solidFill>
                  <a:srgbClr val="FFFFFF"/>
                </a:solidFill>
              </a:rPr>
              <a:t>216</a:t>
            </a:r>
            <a:r>
              <a:rPr sz="2400">
                <a:solidFill>
                  <a:srgbClr val="FFFFFF"/>
                </a:solidFill>
              </a:rPr>
              <a:t>Po</a:t>
            </a:r>
          </a:p>
        </p:txBody>
      </p:sp>
      <p:sp>
        <p:nvSpPr>
          <p:cNvPr id="1172" name="Shape 117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Shape 11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Event by event: electrons</a:t>
            </a:r>
          </a:p>
        </p:txBody>
      </p:sp>
      <p:sp>
        <p:nvSpPr>
          <p:cNvPr id="1175" name="Shape 117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176" name="beta0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14" y="2104256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7" name="beta2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68800" y="2104256"/>
            <a:ext cx="4267200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beta4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88685" y="2104256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9" name="beta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88685" y="5643178"/>
            <a:ext cx="42672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0" name="beta7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68800" y="5643178"/>
            <a:ext cx="4267200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1" name="beta9.jp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8914" y="5643178"/>
            <a:ext cx="4267201" cy="349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82" name="Shape 1182"/>
          <p:cNvSpPr/>
          <p:nvPr/>
        </p:nvSpPr>
        <p:spPr>
          <a:xfrm>
            <a:off x="4861305" y="8299449"/>
            <a:ext cx="328218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Electrons from 125 keV</a:t>
            </a:r>
            <a:br>
              <a:rPr sz="2400">
                <a:solidFill>
                  <a:srgbClr val="FFFFFF"/>
                </a:solidFill>
              </a:rPr>
            </a:br>
            <a:r>
              <a:rPr sz="2400">
                <a:solidFill>
                  <a:srgbClr val="FFFFFF"/>
                </a:solidFill>
              </a:rPr>
              <a:t>γ-rays from </a:t>
            </a:r>
            <a:r>
              <a:rPr baseline="31999" sz="2400">
                <a:solidFill>
                  <a:srgbClr val="FFFFFF"/>
                </a:solidFill>
              </a:rPr>
              <a:t>55</a:t>
            </a:r>
            <a:r>
              <a:rPr sz="2400">
                <a:solidFill>
                  <a:srgbClr val="FFFFFF"/>
                </a:solidFill>
              </a:rPr>
              <a:t>Fe source</a:t>
            </a:r>
          </a:p>
        </p:txBody>
      </p:sp>
      <p:sp>
        <p:nvSpPr>
          <p:cNvPr id="1183" name="Shape 1183"/>
          <p:cNvSpPr/>
          <p:nvPr/>
        </p:nvSpPr>
        <p:spPr>
          <a:xfrm>
            <a:off x="3867708" y="1626034"/>
            <a:ext cx="526938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Settable GEM gain: increasing it more</a:t>
            </a:r>
          </a:p>
        </p:txBody>
      </p:sp>
      <p:sp>
        <p:nvSpPr>
          <p:cNvPr id="1184" name="Shape 118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Shape 11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000"/>
              <a:t>Other examples</a:t>
            </a:r>
          </a:p>
        </p:txBody>
      </p:sp>
      <p:sp>
        <p:nvSpPr>
          <p:cNvPr id="1187" name="Shape 1187"/>
          <p:cNvSpPr/>
          <p:nvPr>
            <p:ph type="sldNum" sz="quarter" idx="2"/>
          </p:nvPr>
        </p:nvSpPr>
        <p:spPr>
          <a:xfrm>
            <a:off x="12496799" y="9271000"/>
            <a:ext cx="266905" cy="279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188" name="alphas2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1164" y="2107745"/>
            <a:ext cx="4267201" cy="349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89" name="Shape 1189"/>
          <p:cNvSpPr/>
          <p:nvPr/>
        </p:nvSpPr>
        <p:spPr>
          <a:xfrm>
            <a:off x="2751574" y="5181144"/>
            <a:ext cx="318638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α from 220Rn &amp; 216Po</a:t>
            </a:r>
          </a:p>
        </p:txBody>
      </p:sp>
      <p:pic>
        <p:nvPicPr>
          <p:cNvPr id="1190" name="spectrum_1_MMStack_Pos0.ome-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26435" y="2107745"/>
            <a:ext cx="4267201" cy="349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91" name="Shape 1191"/>
          <p:cNvSpPr/>
          <p:nvPr/>
        </p:nvSpPr>
        <p:spPr>
          <a:xfrm>
            <a:off x="7445407" y="5181144"/>
            <a:ext cx="242925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X-rays from 55Fe</a:t>
            </a:r>
          </a:p>
        </p:txBody>
      </p:sp>
      <p:pic>
        <p:nvPicPr>
          <p:cNvPr id="1192" name="delta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32785" y="5651044"/>
            <a:ext cx="4267201" cy="349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93" name="Shape 1193"/>
          <p:cNvSpPr/>
          <p:nvPr/>
        </p:nvSpPr>
        <p:spPr>
          <a:xfrm>
            <a:off x="7530502" y="8711744"/>
            <a:ext cx="226557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muon and δ-ray</a:t>
            </a:r>
          </a:p>
        </p:txBody>
      </p:sp>
      <p:pic>
        <p:nvPicPr>
          <p:cNvPr id="1194" name="shower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11164" y="5651044"/>
            <a:ext cx="4267201" cy="349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95" name="Shape 1195"/>
          <p:cNvSpPr/>
          <p:nvPr/>
        </p:nvSpPr>
        <p:spPr>
          <a:xfrm>
            <a:off x="2367831" y="8711744"/>
            <a:ext cx="395386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shower from a charged pion</a:t>
            </a:r>
          </a:p>
        </p:txBody>
      </p:sp>
      <p:sp>
        <p:nvSpPr>
          <p:cNvPr id="1196" name="Shape 1196"/>
          <p:cNvSpPr/>
          <p:nvPr/>
        </p:nvSpPr>
        <p:spPr>
          <a:xfrm rot="16200000">
            <a:off x="9251606" y="7221823"/>
            <a:ext cx="3396426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For hours in sealed mode at test beam</a:t>
            </a:r>
          </a:p>
        </p:txBody>
      </p:sp>
      <p:sp>
        <p:nvSpPr>
          <p:cNvPr id="1197" name="Shape 119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Shape 119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X-rays in details</a:t>
            </a:r>
          </a:p>
        </p:txBody>
      </p:sp>
      <p:sp>
        <p:nvSpPr>
          <p:cNvPr id="1200" name="Shape 120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201" name="spectrum_1_MMStack_Pos0.ome-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32421" y="2125284"/>
            <a:ext cx="8539859" cy="6989468"/>
          </a:xfrm>
          <a:prstGeom prst="rect">
            <a:avLst/>
          </a:prstGeom>
          <a:ln w="12700">
            <a:miter lim="400000"/>
          </a:ln>
        </p:spPr>
      </p:pic>
      <p:sp>
        <p:nvSpPr>
          <p:cNvPr id="1202" name="Shape 120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Shape 12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Analysis of single clusters</a:t>
            </a:r>
          </a:p>
        </p:txBody>
      </p:sp>
      <p:sp>
        <p:nvSpPr>
          <p:cNvPr id="1205" name="Shape 120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206" name="Screen Shot 2015-12-16 at 13.49.4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610" y="2083539"/>
            <a:ext cx="6354697" cy="58236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7" name="profil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17844" y="2350316"/>
            <a:ext cx="6352234" cy="4446563"/>
          </a:xfrm>
          <a:prstGeom prst="rect">
            <a:avLst/>
          </a:prstGeom>
          <a:ln w="12700">
            <a:miter lim="400000"/>
          </a:ln>
        </p:spPr>
      </p:pic>
      <p:sp>
        <p:nvSpPr>
          <p:cNvPr id="1208" name="Shape 1208"/>
          <p:cNvSpPr/>
          <p:nvPr/>
        </p:nvSpPr>
        <p:spPr>
          <a:xfrm>
            <a:off x="6601663" y="6726051"/>
            <a:ext cx="6438596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Spatial resolution in the limit of long exposure:</a:t>
            </a:r>
            <a:endParaRPr sz="2400"/>
          </a:p>
          <a:p>
            <a:pPr lvl="0">
              <a:defRPr sz="1800"/>
            </a:pPr>
            <a:r>
              <a:rPr sz="2400"/>
              <a:t>280 um for 1 cm drift and 5.9 keV X-rays.</a:t>
            </a:r>
            <a:endParaRPr sz="2400"/>
          </a:p>
          <a:p>
            <a:pPr lvl="0">
              <a:defRPr sz="1800"/>
            </a:pPr>
            <a:r>
              <a:rPr sz="2400"/>
              <a:t>Dominated by e</a:t>
            </a:r>
            <a:r>
              <a:rPr baseline="31999" sz="2400"/>
              <a:t>-</a:t>
            </a:r>
            <a:r>
              <a:rPr sz="2400"/>
              <a:t> diffusion and cluster size.</a:t>
            </a:r>
          </a:p>
        </p:txBody>
      </p:sp>
      <p:sp>
        <p:nvSpPr>
          <p:cNvPr id="1209" name="Shape 1209"/>
          <p:cNvSpPr/>
          <p:nvPr/>
        </p:nvSpPr>
        <p:spPr>
          <a:xfrm>
            <a:off x="7647330" y="2089149"/>
            <a:ext cx="460949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Average profile of 5.9 keV events</a:t>
            </a:r>
          </a:p>
        </p:txBody>
      </p:sp>
      <p:sp>
        <p:nvSpPr>
          <p:cNvPr id="1210" name="Shape 1210"/>
          <p:cNvSpPr/>
          <p:nvPr/>
        </p:nvSpPr>
        <p:spPr>
          <a:xfrm>
            <a:off x="388969" y="8316025"/>
            <a:ext cx="1221821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Resolution improves using the centre-of-mass of the cluster</a:t>
            </a:r>
          </a:p>
        </p:txBody>
      </p:sp>
      <p:sp>
        <p:nvSpPr>
          <p:cNvPr id="1211" name="Shape 1211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3" name="Untitled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53" y="2677559"/>
            <a:ext cx="6350001" cy="476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14" name="Shape 121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The spectrum</a:t>
            </a:r>
          </a:p>
        </p:txBody>
      </p:sp>
      <p:sp>
        <p:nvSpPr>
          <p:cNvPr id="1215" name="Shape 121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16" name="Shape 1216"/>
          <p:cNvSpPr/>
          <p:nvPr/>
        </p:nvSpPr>
        <p:spPr>
          <a:xfrm>
            <a:off x="4620564" y="1574800"/>
            <a:ext cx="37636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from CCD images</a:t>
            </a:r>
          </a:p>
        </p:txBody>
      </p:sp>
      <p:sp>
        <p:nvSpPr>
          <p:cNvPr id="1217" name="Shape 1217"/>
          <p:cNvSpPr/>
          <p:nvPr/>
        </p:nvSpPr>
        <p:spPr>
          <a:xfrm>
            <a:off x="2398115" y="7615718"/>
            <a:ext cx="8208570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FWHM at 5.9 keV over 8x8 cm</a:t>
            </a:r>
            <a:r>
              <a:rPr baseline="31999" sz="3600"/>
              <a:t>2</a:t>
            </a:r>
            <a:endParaRPr sz="3600"/>
          </a:p>
          <a:p>
            <a:pPr lvl="0">
              <a:defRPr sz="1800"/>
            </a:pPr>
            <a:r>
              <a:rPr sz="3600"/>
              <a:t>~36% before gain uniformity correction</a:t>
            </a:r>
            <a:endParaRPr sz="3600"/>
          </a:p>
          <a:p>
            <a:pPr lvl="0">
              <a:defRPr sz="1800"/>
            </a:pPr>
            <a:r>
              <a:rPr sz="3600"/>
              <a:t>24.7% after gain uniformity correction</a:t>
            </a:r>
          </a:p>
        </p:txBody>
      </p:sp>
      <p:grpSp>
        <p:nvGrpSpPr>
          <p:cNvPr id="1223" name="Group 1223"/>
          <p:cNvGrpSpPr/>
          <p:nvPr/>
        </p:nvGrpSpPr>
        <p:grpSpPr>
          <a:xfrm>
            <a:off x="6180187" y="2468009"/>
            <a:ext cx="7200901" cy="4889501"/>
            <a:chOff x="0" y="0"/>
            <a:chExt cx="7200900" cy="4889500"/>
          </a:xfrm>
        </p:grpSpPr>
        <p:pic>
          <p:nvPicPr>
            <p:cNvPr id="1218" name="spectrum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200900" cy="4889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19" name="Shape 1219"/>
            <p:cNvSpPr/>
            <p:nvPr/>
          </p:nvSpPr>
          <p:spPr>
            <a:xfrm>
              <a:off x="2789529" y="1481690"/>
              <a:ext cx="1244957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Full energy</a:t>
              </a:r>
            </a:p>
          </p:txBody>
        </p:sp>
        <p:sp>
          <p:nvSpPr>
            <p:cNvPr id="1220" name="Shape 1220"/>
            <p:cNvSpPr/>
            <p:nvPr/>
          </p:nvSpPr>
          <p:spPr>
            <a:xfrm>
              <a:off x="4275429" y="3926440"/>
              <a:ext cx="749352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Pileup</a:t>
              </a:r>
            </a:p>
          </p:txBody>
        </p:sp>
        <p:sp>
          <p:nvSpPr>
            <p:cNvPr id="1221" name="Shape 1221"/>
            <p:cNvSpPr/>
            <p:nvPr/>
          </p:nvSpPr>
          <p:spPr>
            <a:xfrm>
              <a:off x="1341729" y="2878690"/>
              <a:ext cx="889255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Escape</a:t>
              </a:r>
            </a:p>
          </p:txBody>
        </p:sp>
        <p:sp>
          <p:nvSpPr>
            <p:cNvPr id="1222" name="Shape 1222"/>
            <p:cNvSpPr/>
            <p:nvPr/>
          </p:nvSpPr>
          <p:spPr>
            <a:xfrm>
              <a:off x="4766436" y="510140"/>
              <a:ext cx="1690219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baseline="31999" sz="2400"/>
                <a:t>55</a:t>
              </a:r>
              <a:r>
                <a:rPr sz="2400"/>
                <a:t>Fe source</a:t>
              </a:r>
            </a:p>
          </p:txBody>
        </p:sp>
      </p:grpSp>
      <p:sp>
        <p:nvSpPr>
          <p:cNvPr id="1224" name="Shape 1224"/>
          <p:cNvSpPr/>
          <p:nvPr/>
        </p:nvSpPr>
        <p:spPr>
          <a:xfrm>
            <a:off x="669493" y="2393949"/>
            <a:ext cx="438729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Gain uniformity, vignetting plays a role too</a:t>
            </a:r>
          </a:p>
        </p:txBody>
      </p:sp>
      <p:sp>
        <p:nvSpPr>
          <p:cNvPr id="1225" name="Shape 1225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" name="spectru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8950" y="1342280"/>
            <a:ext cx="7200900" cy="4889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28" name="Shape 12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pPr lvl="0">
              <a:defRPr sz="1800"/>
            </a:pPr>
            <a:r>
              <a:rPr sz="6700"/>
              <a:t>Fluorescence event by event</a:t>
            </a:r>
          </a:p>
        </p:txBody>
      </p:sp>
      <p:sp>
        <p:nvSpPr>
          <p:cNvPr id="1229" name="Shape 122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230" name="20kV.jpg"/>
          <p:cNvPicPr/>
          <p:nvPr/>
        </p:nvPicPr>
        <p:blipFill>
          <a:blip r:embed="rId3">
            <a:extLst/>
          </a:blip>
          <a:srcRect l="22881" t="13050" r="17714" b="30678"/>
          <a:stretch>
            <a:fillRect/>
          </a:stretch>
        </p:blipFill>
        <p:spPr>
          <a:xfrm>
            <a:off x="8956079" y="3284388"/>
            <a:ext cx="3175001" cy="24530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1" name="pic.jpg"/>
          <p:cNvPicPr/>
          <p:nvPr/>
        </p:nvPicPr>
        <p:blipFill>
          <a:blip r:embed="rId4">
            <a:extLst/>
          </a:blip>
          <a:srcRect l="15047" t="0" r="10874" b="0"/>
          <a:stretch>
            <a:fillRect/>
          </a:stretch>
        </p:blipFill>
        <p:spPr>
          <a:xfrm>
            <a:off x="8953796" y="6192348"/>
            <a:ext cx="3180955" cy="2453766"/>
          </a:xfrm>
          <a:prstGeom prst="rect">
            <a:avLst/>
          </a:prstGeom>
          <a:ln w="12700">
            <a:miter lim="400000"/>
          </a:ln>
        </p:spPr>
      </p:pic>
      <p:sp>
        <p:nvSpPr>
          <p:cNvPr id="1232" name="Shape 123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6" name="Group 1236"/>
          <p:cNvGrpSpPr/>
          <p:nvPr/>
        </p:nvGrpSpPr>
        <p:grpSpPr>
          <a:xfrm>
            <a:off x="488950" y="1342280"/>
            <a:ext cx="7200900" cy="4889501"/>
            <a:chOff x="0" y="0"/>
            <a:chExt cx="7200900" cy="4889500"/>
          </a:xfrm>
        </p:grpSpPr>
        <p:pic>
          <p:nvPicPr>
            <p:cNvPr id="1234" name="spectrum.pdf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7200900" cy="4889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35" name="rainbow.png"/>
            <p:cNvPicPr/>
            <p:nvPr/>
          </p:nvPicPr>
          <p:blipFill>
            <a:blip r:embed="rId3">
              <a:alphaModFix amt="30009"/>
              <a:extLst/>
            </a:blip>
            <a:srcRect l="0" t="0" r="0" b="0"/>
            <a:stretch>
              <a:fillRect/>
            </a:stretch>
          </p:blipFill>
          <p:spPr>
            <a:xfrm>
              <a:off x="1002609" y="480289"/>
              <a:ext cx="1680965" cy="3929042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</p:grpSp>
      <p:sp>
        <p:nvSpPr>
          <p:cNvPr id="1237" name="Shape 123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38" name="Shape 1238"/>
          <p:cNvSpPr/>
          <p:nvPr/>
        </p:nvSpPr>
        <p:spPr>
          <a:xfrm>
            <a:off x="3265830" y="4904630"/>
            <a:ext cx="201991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some color coding</a:t>
            </a:r>
          </a:p>
        </p:txBody>
      </p:sp>
      <p:pic>
        <p:nvPicPr>
          <p:cNvPr id="1239" name="20kV.jpg"/>
          <p:cNvPicPr/>
          <p:nvPr/>
        </p:nvPicPr>
        <p:blipFill>
          <a:blip r:embed="rId4">
            <a:extLst/>
          </a:blip>
          <a:srcRect l="22881" t="13050" r="17714" b="30678"/>
          <a:stretch>
            <a:fillRect/>
          </a:stretch>
        </p:blipFill>
        <p:spPr>
          <a:xfrm>
            <a:off x="8956079" y="3284388"/>
            <a:ext cx="3175001" cy="24530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46" name="Group 1246"/>
          <p:cNvGrpSpPr/>
          <p:nvPr/>
        </p:nvGrpSpPr>
        <p:grpSpPr>
          <a:xfrm>
            <a:off x="872629" y="6183411"/>
            <a:ext cx="11259542" cy="3175001"/>
            <a:chOff x="0" y="0"/>
            <a:chExt cx="11259540" cy="3175000"/>
          </a:xfrm>
        </p:grpSpPr>
        <p:pic>
          <p:nvPicPr>
            <p:cNvPr id="1240" name="rrr.pn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 flipH="1" rot="10800000">
              <a:off x="0" y="0"/>
              <a:ext cx="3175000" cy="317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1" name="ggg.pn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flipH="1" rot="10800000">
              <a:off x="4042270" y="0"/>
              <a:ext cx="3175001" cy="317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2" name="bbb.png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 flipH="1" rot="10800000">
              <a:off x="8084540" y="0"/>
              <a:ext cx="3175001" cy="317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43" name="Shape 1243"/>
            <p:cNvSpPr/>
            <p:nvPr/>
          </p:nvSpPr>
          <p:spPr>
            <a:xfrm>
              <a:off x="57048" y="2674838"/>
              <a:ext cx="673304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FFFFFF"/>
                  </a:solidFill>
                </a:rPr>
                <a:t>Red</a:t>
              </a:r>
            </a:p>
          </p:txBody>
        </p:sp>
        <p:sp>
          <p:nvSpPr>
            <p:cNvPr id="1244" name="Shape 1244"/>
            <p:cNvSpPr/>
            <p:nvPr/>
          </p:nvSpPr>
          <p:spPr>
            <a:xfrm>
              <a:off x="4085044" y="2674838"/>
              <a:ext cx="955853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FFFFFF"/>
                  </a:solidFill>
                </a:rPr>
                <a:t>Green</a:t>
              </a:r>
            </a:p>
          </p:txBody>
        </p:sp>
        <p:sp>
          <p:nvSpPr>
            <p:cNvPr id="1245" name="Shape 1245"/>
            <p:cNvSpPr/>
            <p:nvPr/>
          </p:nvSpPr>
          <p:spPr>
            <a:xfrm>
              <a:off x="8141589" y="2674838"/>
              <a:ext cx="724205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FFFFFF"/>
                  </a:solidFill>
                </a:rPr>
                <a:t>Blue</a:t>
              </a:r>
            </a:p>
          </p:txBody>
        </p:sp>
      </p:grpSp>
      <p:sp>
        <p:nvSpPr>
          <p:cNvPr id="1247" name="Shape 12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pPr lvl="0">
              <a:defRPr sz="1800"/>
            </a:pPr>
            <a:r>
              <a:rPr sz="6700"/>
              <a:t>Fluorescence event by event</a:t>
            </a:r>
          </a:p>
        </p:txBody>
      </p:sp>
      <p:sp>
        <p:nvSpPr>
          <p:cNvPr id="1248" name="Shape 1248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roup 1252"/>
          <p:cNvGrpSpPr/>
          <p:nvPr/>
        </p:nvGrpSpPr>
        <p:grpSpPr>
          <a:xfrm>
            <a:off x="488950" y="1342280"/>
            <a:ext cx="7200900" cy="4889501"/>
            <a:chOff x="0" y="0"/>
            <a:chExt cx="7200900" cy="4889500"/>
          </a:xfrm>
        </p:grpSpPr>
        <p:pic>
          <p:nvPicPr>
            <p:cNvPr id="1250" name="spectrum.pdf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7200900" cy="4889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51" name="rainbow.png"/>
            <p:cNvPicPr/>
            <p:nvPr/>
          </p:nvPicPr>
          <p:blipFill>
            <a:blip r:embed="rId3">
              <a:alphaModFix amt="30009"/>
              <a:extLst/>
            </a:blip>
            <a:srcRect l="0" t="0" r="0" b="0"/>
            <a:stretch>
              <a:fillRect/>
            </a:stretch>
          </p:blipFill>
          <p:spPr>
            <a:xfrm>
              <a:off x="1002609" y="480289"/>
              <a:ext cx="1680965" cy="3929042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</p:grpSp>
      <p:sp>
        <p:nvSpPr>
          <p:cNvPr id="1253" name="Shape 125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54" name="Shape 1254"/>
          <p:cNvSpPr/>
          <p:nvPr/>
        </p:nvSpPr>
        <p:spPr>
          <a:xfrm>
            <a:off x="3265830" y="4904630"/>
            <a:ext cx="201991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some color coding</a:t>
            </a:r>
          </a:p>
        </p:txBody>
      </p:sp>
      <p:pic>
        <p:nvPicPr>
          <p:cNvPr id="1255" name="fluorescence3.png"/>
          <p:cNvPicPr/>
          <p:nvPr/>
        </p:nvPicPr>
        <p:blipFill>
          <a:blip r:embed="rId4">
            <a:extLst/>
          </a:blip>
          <a:srcRect l="0" t="14009" r="6334" b="13708"/>
          <a:stretch>
            <a:fillRect/>
          </a:stretch>
        </p:blipFill>
        <p:spPr>
          <a:xfrm>
            <a:off x="8953697" y="3283991"/>
            <a:ext cx="3179764" cy="2453830"/>
          </a:xfrm>
          <a:prstGeom prst="rect">
            <a:avLst/>
          </a:prstGeom>
          <a:ln w="12700">
            <a:miter lim="400000"/>
          </a:ln>
        </p:spPr>
      </p:pic>
      <p:sp>
        <p:nvSpPr>
          <p:cNvPr id="1256" name="Shape 12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pPr lvl="0">
              <a:defRPr sz="1800"/>
            </a:pPr>
            <a:r>
              <a:rPr sz="6700"/>
              <a:t>Fluorescence event by event</a:t>
            </a:r>
          </a:p>
        </p:txBody>
      </p:sp>
      <p:pic>
        <p:nvPicPr>
          <p:cNvPr id="1257" name="pic.jpg"/>
          <p:cNvPicPr/>
          <p:nvPr/>
        </p:nvPicPr>
        <p:blipFill>
          <a:blip r:embed="rId5">
            <a:extLst/>
          </a:blip>
          <a:srcRect l="15047" t="0" r="10874" b="0"/>
          <a:stretch>
            <a:fillRect/>
          </a:stretch>
        </p:blipFill>
        <p:spPr>
          <a:xfrm>
            <a:off x="8953796" y="6192348"/>
            <a:ext cx="3180955" cy="2453766"/>
          </a:xfrm>
          <a:prstGeom prst="rect">
            <a:avLst/>
          </a:prstGeom>
          <a:ln w="12700">
            <a:miter lim="400000"/>
          </a:ln>
        </p:spPr>
      </p:pic>
      <p:sp>
        <p:nvSpPr>
          <p:cNvPr id="1258" name="Shape 1258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0" name="posCuts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8950" y="1342280"/>
            <a:ext cx="7200900" cy="4889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61" name="Shape 126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62" name="Shape 1262"/>
          <p:cNvSpPr/>
          <p:nvPr/>
        </p:nvSpPr>
        <p:spPr>
          <a:xfrm>
            <a:off x="3248837" y="7095437"/>
            <a:ext cx="168112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It’s Zinc</a:t>
            </a:r>
          </a:p>
        </p:txBody>
      </p:sp>
      <p:pic>
        <p:nvPicPr>
          <p:cNvPr id="1263" name="fluorescence3.png"/>
          <p:cNvPicPr/>
          <p:nvPr/>
        </p:nvPicPr>
        <p:blipFill>
          <a:blip r:embed="rId3">
            <a:extLst/>
          </a:blip>
          <a:srcRect l="0" t="14009" r="6334" b="13708"/>
          <a:stretch>
            <a:fillRect/>
          </a:stretch>
        </p:blipFill>
        <p:spPr>
          <a:xfrm>
            <a:off x="8953697" y="3283991"/>
            <a:ext cx="3179764" cy="2453830"/>
          </a:xfrm>
          <a:prstGeom prst="rect">
            <a:avLst/>
          </a:prstGeom>
          <a:ln w="12700">
            <a:miter lim="400000"/>
          </a:ln>
        </p:spPr>
      </p:pic>
      <p:sp>
        <p:nvSpPr>
          <p:cNvPr id="1264" name="Shape 12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pPr lvl="0">
              <a:defRPr sz="1800"/>
            </a:pPr>
            <a:r>
              <a:rPr sz="6700"/>
              <a:t>Fluorescence event by event</a:t>
            </a:r>
          </a:p>
        </p:txBody>
      </p:sp>
      <p:pic>
        <p:nvPicPr>
          <p:cNvPr id="1265" name="pic.jpg"/>
          <p:cNvPicPr/>
          <p:nvPr/>
        </p:nvPicPr>
        <p:blipFill>
          <a:blip r:embed="rId4">
            <a:extLst/>
          </a:blip>
          <a:srcRect l="15047" t="0" r="10874" b="0"/>
          <a:stretch>
            <a:fillRect/>
          </a:stretch>
        </p:blipFill>
        <p:spPr>
          <a:xfrm>
            <a:off x="8953796" y="6192348"/>
            <a:ext cx="3180955" cy="2453766"/>
          </a:xfrm>
          <a:prstGeom prst="rect">
            <a:avLst/>
          </a:prstGeom>
          <a:ln w="12700">
            <a:miter lim="400000"/>
          </a:ln>
        </p:spPr>
      </p:pic>
      <p:sp>
        <p:nvSpPr>
          <p:cNvPr id="1266" name="Shape 1266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153947">
            <a:off x="1438074" y="4811071"/>
            <a:ext cx="2538759" cy="4123294"/>
          </a:xfrm>
          <a:prstGeom prst="rect">
            <a:avLst/>
          </a:prstGeom>
          <a:ln w="12700">
            <a:miter lim="400000"/>
          </a:ln>
        </p:spPr>
      </p:pic>
      <p:sp>
        <p:nvSpPr>
          <p:cNvPr id="1269" name="Shape 12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Crystallography</a:t>
            </a:r>
          </a:p>
        </p:txBody>
      </p:sp>
      <p:sp>
        <p:nvSpPr>
          <p:cNvPr id="1270" name="Shape 127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71" name="Shape 1271"/>
          <p:cNvSpPr/>
          <p:nvPr/>
        </p:nvSpPr>
        <p:spPr>
          <a:xfrm>
            <a:off x="3513411" y="2019874"/>
            <a:ext cx="6103824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Detection efficiency -&gt; Thick conversion gap</a:t>
            </a:r>
          </a:p>
        </p:txBody>
      </p:sp>
      <p:sp>
        <p:nvSpPr>
          <p:cNvPr id="1272" name="Shape 1272"/>
          <p:cNvSpPr/>
          <p:nvPr/>
        </p:nvSpPr>
        <p:spPr>
          <a:xfrm flipV="1">
            <a:off x="2258440" y="3115300"/>
            <a:ext cx="898026" cy="1555427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73" name="Shape 1273"/>
          <p:cNvSpPr/>
          <p:nvPr/>
        </p:nvSpPr>
        <p:spPr>
          <a:xfrm>
            <a:off x="1888924" y="4038600"/>
            <a:ext cx="2538759" cy="0"/>
          </a:xfrm>
          <a:prstGeom prst="line">
            <a:avLst/>
          </a:prstGeom>
          <a:ln w="381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74" name="Shape 1274"/>
          <p:cNvSpPr/>
          <p:nvPr/>
        </p:nvSpPr>
        <p:spPr>
          <a:xfrm>
            <a:off x="1888924" y="4673600"/>
            <a:ext cx="2538759" cy="0"/>
          </a:xfrm>
          <a:prstGeom prst="line">
            <a:avLst/>
          </a:prstGeom>
          <a:ln w="63500">
            <a:solidFill>
              <a:srgbClr val="C82506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75" name="Shape 1275"/>
          <p:cNvSpPr/>
          <p:nvPr/>
        </p:nvSpPr>
        <p:spPr>
          <a:xfrm flipV="1">
            <a:off x="2625523" y="4025278"/>
            <a:ext cx="1" cy="63624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76" name="Shape 1276"/>
          <p:cNvSpPr/>
          <p:nvPr/>
        </p:nvSpPr>
        <p:spPr>
          <a:xfrm flipV="1">
            <a:off x="2371523" y="4483720"/>
            <a:ext cx="1" cy="177801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77" name="Shape 1277"/>
          <p:cNvSpPr/>
          <p:nvPr/>
        </p:nvSpPr>
        <p:spPr>
          <a:xfrm>
            <a:off x="1340458" y="2568456"/>
            <a:ext cx="3648355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Parallel field: parallax error</a:t>
            </a:r>
          </a:p>
        </p:txBody>
      </p:sp>
      <p:sp>
        <p:nvSpPr>
          <p:cNvPr id="1278" name="Shape 1278"/>
          <p:cNvSpPr/>
          <p:nvPr/>
        </p:nvSpPr>
        <p:spPr>
          <a:xfrm>
            <a:off x="6905424" y="2568456"/>
            <a:ext cx="5358893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Parallax error mitigation with radial field</a:t>
            </a:r>
          </a:p>
        </p:txBody>
      </p:sp>
      <p:sp>
        <p:nvSpPr>
          <p:cNvPr id="1279" name="Shape 1279"/>
          <p:cNvSpPr/>
          <p:nvPr/>
        </p:nvSpPr>
        <p:spPr>
          <a:xfrm flipV="1">
            <a:off x="6995540" y="3123388"/>
            <a:ext cx="898026" cy="1555427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7" name="Shape 1337"/>
          <p:cNvSpPr/>
          <p:nvPr/>
        </p:nvSpPr>
        <p:spPr>
          <a:xfrm>
            <a:off x="6627753" y="4427543"/>
            <a:ext cx="2542878" cy="538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21600" y="9"/>
                </a:moveTo>
                <a:cubicBezTo>
                  <a:pt x="14399" y="21600"/>
                  <a:pt x="7199" y="21597"/>
                  <a:pt x="0" y="0"/>
                </a:cubicBezTo>
              </a:path>
            </a:pathLst>
          </a:custGeom>
          <a:ln w="63500">
            <a:solidFill>
              <a:srgbClr val="C82506"/>
            </a:solidFill>
            <a:miter lim="400000"/>
          </a:ln>
        </p:spPr>
        <p:txBody>
          <a:bodyPr/>
          <a:lstStyle/>
          <a:p>
            <a:pPr lvl="0"/>
          </a:p>
        </p:txBody>
      </p:sp>
      <p:sp>
        <p:nvSpPr>
          <p:cNvPr id="1338" name="Shape 1338"/>
          <p:cNvSpPr/>
          <p:nvPr/>
        </p:nvSpPr>
        <p:spPr>
          <a:xfrm>
            <a:off x="6627753" y="3627443"/>
            <a:ext cx="2542878" cy="538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21600" y="9"/>
                </a:moveTo>
                <a:cubicBezTo>
                  <a:pt x="14399" y="21600"/>
                  <a:pt x="7199" y="21597"/>
                  <a:pt x="0" y="0"/>
                </a:cubicBezTo>
              </a:path>
            </a:pathLst>
          </a:custGeom>
          <a:ln w="38100">
            <a:solidFill>
              <a:srgbClr val="0365C0"/>
            </a:solidFill>
            <a:miter lim="400000"/>
          </a:ln>
        </p:spPr>
        <p:txBody>
          <a:bodyPr/>
          <a:lstStyle/>
          <a:p>
            <a:pPr lvl="0"/>
          </a:p>
        </p:txBody>
      </p:sp>
      <p:sp>
        <p:nvSpPr>
          <p:cNvPr id="1282" name="Shape 1282"/>
          <p:cNvSpPr/>
          <p:nvPr/>
        </p:nvSpPr>
        <p:spPr>
          <a:xfrm flipV="1">
            <a:off x="2879523" y="4025278"/>
            <a:ext cx="1" cy="63624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3" name="Shape 1283"/>
          <p:cNvSpPr/>
          <p:nvPr/>
        </p:nvSpPr>
        <p:spPr>
          <a:xfrm flipV="1">
            <a:off x="3133523" y="4025278"/>
            <a:ext cx="1" cy="63624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4" name="Shape 1284"/>
          <p:cNvSpPr/>
          <p:nvPr/>
        </p:nvSpPr>
        <p:spPr>
          <a:xfrm flipV="1">
            <a:off x="3387524" y="4025278"/>
            <a:ext cx="1" cy="63624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5" name="Shape 1285"/>
          <p:cNvSpPr/>
          <p:nvPr/>
        </p:nvSpPr>
        <p:spPr>
          <a:xfrm flipV="1">
            <a:off x="3641523" y="4025278"/>
            <a:ext cx="1" cy="63624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6" name="Shape 1286"/>
          <p:cNvSpPr/>
          <p:nvPr/>
        </p:nvSpPr>
        <p:spPr>
          <a:xfrm flipV="1">
            <a:off x="7893566" y="4166030"/>
            <a:ext cx="1" cy="813182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7" name="Shape 1287"/>
          <p:cNvSpPr/>
          <p:nvPr/>
        </p:nvSpPr>
        <p:spPr>
          <a:xfrm flipV="1">
            <a:off x="7559398" y="4137957"/>
            <a:ext cx="139851" cy="793128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8" name="Shape 1288"/>
          <p:cNvSpPr/>
          <p:nvPr/>
        </p:nvSpPr>
        <p:spPr>
          <a:xfrm flipV="1">
            <a:off x="7268092" y="4129233"/>
            <a:ext cx="254638" cy="712311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89" name="Shape 1289"/>
          <p:cNvSpPr/>
          <p:nvPr/>
        </p:nvSpPr>
        <p:spPr>
          <a:xfrm flipH="1" flipV="1">
            <a:off x="8091010" y="4137957"/>
            <a:ext cx="139851" cy="793128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0" name="Shape 1290"/>
          <p:cNvSpPr/>
          <p:nvPr/>
        </p:nvSpPr>
        <p:spPr>
          <a:xfrm flipH="1" flipV="1">
            <a:off x="8264401" y="4127327"/>
            <a:ext cx="254638" cy="712311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1" name="Shape 1291"/>
          <p:cNvSpPr/>
          <p:nvPr/>
        </p:nvSpPr>
        <p:spPr>
          <a:xfrm flipV="1">
            <a:off x="10208093" y="3113510"/>
            <a:ext cx="898027" cy="1555427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2" name="Shape 1292"/>
          <p:cNvSpPr/>
          <p:nvPr/>
        </p:nvSpPr>
        <p:spPr>
          <a:xfrm>
            <a:off x="9838577" y="4036810"/>
            <a:ext cx="2538759" cy="1"/>
          </a:xfrm>
          <a:prstGeom prst="line">
            <a:avLst/>
          </a:prstGeom>
          <a:ln w="381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3" name="Shape 1293"/>
          <p:cNvSpPr/>
          <p:nvPr/>
        </p:nvSpPr>
        <p:spPr>
          <a:xfrm>
            <a:off x="9838577" y="4671810"/>
            <a:ext cx="2538759" cy="1"/>
          </a:xfrm>
          <a:prstGeom prst="line">
            <a:avLst/>
          </a:prstGeom>
          <a:ln w="63500">
            <a:solidFill>
              <a:srgbClr val="C82506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4" name="Shape 1294"/>
          <p:cNvSpPr/>
          <p:nvPr/>
        </p:nvSpPr>
        <p:spPr>
          <a:xfrm flipV="1">
            <a:off x="11106665" y="4034012"/>
            <a:ext cx="1" cy="646779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5" name="Shape 1295"/>
          <p:cNvSpPr/>
          <p:nvPr/>
        </p:nvSpPr>
        <p:spPr>
          <a:xfrm flipV="1">
            <a:off x="10759799" y="4034012"/>
            <a:ext cx="139850" cy="649452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6" name="Shape 1296"/>
          <p:cNvSpPr/>
          <p:nvPr/>
        </p:nvSpPr>
        <p:spPr>
          <a:xfrm flipV="1">
            <a:off x="10468492" y="4034012"/>
            <a:ext cx="254638" cy="636111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7" name="Shape 1297"/>
          <p:cNvSpPr/>
          <p:nvPr/>
        </p:nvSpPr>
        <p:spPr>
          <a:xfrm flipH="1" flipV="1">
            <a:off x="11303837" y="4034012"/>
            <a:ext cx="139851" cy="64833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8" name="Shape 1298"/>
          <p:cNvSpPr/>
          <p:nvPr/>
        </p:nvSpPr>
        <p:spPr>
          <a:xfrm flipH="1" flipV="1">
            <a:off x="11482878" y="4034012"/>
            <a:ext cx="254638" cy="636111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299" name="Shape 1299"/>
          <p:cNvSpPr/>
          <p:nvPr/>
        </p:nvSpPr>
        <p:spPr>
          <a:xfrm flipV="1">
            <a:off x="3895523" y="4025278"/>
            <a:ext cx="1" cy="636244"/>
          </a:xfrm>
          <a:prstGeom prst="line">
            <a:avLst/>
          </a:prstGeom>
          <a:ln w="12700">
            <a:solidFill/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0" name="Shape 1300"/>
          <p:cNvSpPr/>
          <p:nvPr/>
        </p:nvSpPr>
        <p:spPr>
          <a:xfrm>
            <a:off x="2287930" y="4754405"/>
            <a:ext cx="317774" cy="1"/>
          </a:xfrm>
          <a:prstGeom prst="line">
            <a:avLst/>
          </a:prstGeom>
          <a:ln w="63500">
            <a:solidFill>
              <a:srgbClr val="00882B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1" name="Shape 1301"/>
          <p:cNvSpPr/>
          <p:nvPr/>
        </p:nvSpPr>
        <p:spPr>
          <a:xfrm>
            <a:off x="6905424" y="4767105"/>
            <a:ext cx="69080" cy="1"/>
          </a:xfrm>
          <a:prstGeom prst="line">
            <a:avLst/>
          </a:prstGeom>
          <a:ln w="63500">
            <a:solidFill>
              <a:srgbClr val="00882B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2" name="Shape 1302"/>
          <p:cNvSpPr/>
          <p:nvPr/>
        </p:nvSpPr>
        <p:spPr>
          <a:xfrm>
            <a:off x="10182024" y="4767105"/>
            <a:ext cx="69080" cy="1"/>
          </a:xfrm>
          <a:prstGeom prst="line">
            <a:avLst/>
          </a:prstGeom>
          <a:ln w="63500">
            <a:solidFill>
              <a:srgbClr val="00882B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3" name="Shape 1303"/>
          <p:cNvSpPr/>
          <p:nvPr/>
        </p:nvSpPr>
        <p:spPr>
          <a:xfrm>
            <a:off x="2536624" y="4132105"/>
            <a:ext cx="69080" cy="1"/>
          </a:xfrm>
          <a:prstGeom prst="line">
            <a:avLst/>
          </a:prstGeom>
          <a:ln w="635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4" name="Shape 1304"/>
          <p:cNvSpPr/>
          <p:nvPr/>
        </p:nvSpPr>
        <p:spPr>
          <a:xfrm>
            <a:off x="2346124" y="4449605"/>
            <a:ext cx="69080" cy="1"/>
          </a:xfrm>
          <a:prstGeom prst="line">
            <a:avLst/>
          </a:prstGeom>
          <a:ln w="635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5" name="Shape 1305"/>
          <p:cNvSpPr/>
          <p:nvPr/>
        </p:nvSpPr>
        <p:spPr>
          <a:xfrm>
            <a:off x="7286424" y="4132105"/>
            <a:ext cx="69080" cy="1"/>
          </a:xfrm>
          <a:prstGeom prst="line">
            <a:avLst/>
          </a:prstGeom>
          <a:ln w="635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6" name="Shape 1306"/>
          <p:cNvSpPr/>
          <p:nvPr/>
        </p:nvSpPr>
        <p:spPr>
          <a:xfrm>
            <a:off x="7095924" y="4449605"/>
            <a:ext cx="69080" cy="1"/>
          </a:xfrm>
          <a:prstGeom prst="line">
            <a:avLst/>
          </a:prstGeom>
          <a:ln w="635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7" name="Shape 1307"/>
          <p:cNvSpPr/>
          <p:nvPr/>
        </p:nvSpPr>
        <p:spPr>
          <a:xfrm>
            <a:off x="10499524" y="4132105"/>
            <a:ext cx="69080" cy="1"/>
          </a:xfrm>
          <a:prstGeom prst="line">
            <a:avLst/>
          </a:prstGeom>
          <a:ln w="635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8" name="Shape 1308"/>
          <p:cNvSpPr/>
          <p:nvPr/>
        </p:nvSpPr>
        <p:spPr>
          <a:xfrm>
            <a:off x="10309024" y="4449605"/>
            <a:ext cx="69080" cy="1"/>
          </a:xfrm>
          <a:prstGeom prst="line">
            <a:avLst/>
          </a:prstGeom>
          <a:ln w="635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09" name="Shape 1309"/>
          <p:cNvSpPr/>
          <p:nvPr/>
        </p:nvSpPr>
        <p:spPr>
          <a:xfrm>
            <a:off x="3123014" y="3077984"/>
            <a:ext cx="63501" cy="63501"/>
          </a:xfrm>
          <a:prstGeom prst="rect">
            <a:avLst/>
          </a:prstGeom>
          <a:ln w="25400">
            <a:solidFill>
              <a:srgbClr val="002452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10" name="Shape 1310"/>
          <p:cNvSpPr/>
          <p:nvPr/>
        </p:nvSpPr>
        <p:spPr>
          <a:xfrm>
            <a:off x="7860114" y="3077984"/>
            <a:ext cx="63501" cy="63501"/>
          </a:xfrm>
          <a:prstGeom prst="rect">
            <a:avLst/>
          </a:prstGeom>
          <a:ln w="25400">
            <a:solidFill>
              <a:srgbClr val="002452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11" name="Shape 1311"/>
          <p:cNvSpPr/>
          <p:nvPr/>
        </p:nvSpPr>
        <p:spPr>
          <a:xfrm>
            <a:off x="11073214" y="3077984"/>
            <a:ext cx="63501" cy="63501"/>
          </a:xfrm>
          <a:prstGeom prst="rect">
            <a:avLst/>
          </a:prstGeom>
          <a:ln w="25400">
            <a:solidFill>
              <a:srgbClr val="002452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pic>
        <p:nvPicPr>
          <p:cNvPr id="1312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78929" y="5537195"/>
            <a:ext cx="6350001" cy="3203209"/>
          </a:xfrm>
          <a:prstGeom prst="rect">
            <a:avLst/>
          </a:prstGeom>
          <a:ln w="12700">
            <a:miter lim="400000"/>
          </a:ln>
        </p:spPr>
      </p:pic>
      <p:sp>
        <p:nvSpPr>
          <p:cNvPr id="1313" name="Shape 1313"/>
          <p:cNvSpPr/>
          <p:nvPr/>
        </p:nvSpPr>
        <p:spPr>
          <a:xfrm>
            <a:off x="502947" y="8477824"/>
            <a:ext cx="523575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It would improve the spatial resolution</a:t>
            </a:r>
            <a:endParaRPr sz="2400"/>
          </a:p>
          <a:p>
            <a:pPr lvl="0">
              <a:defRPr sz="1800"/>
            </a:pPr>
            <a:r>
              <a:rPr sz="2400"/>
              <a:t>of X-ray fluorescence setup too</a:t>
            </a:r>
          </a:p>
        </p:txBody>
      </p:sp>
      <p:sp>
        <p:nvSpPr>
          <p:cNvPr id="1314" name="Shape 1314"/>
          <p:cNvSpPr/>
          <p:nvPr/>
        </p:nvSpPr>
        <p:spPr>
          <a:xfrm rot="5400000">
            <a:off x="11858144" y="6954634"/>
            <a:ext cx="1621740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field shaper</a:t>
            </a:r>
          </a:p>
        </p:txBody>
      </p:sp>
      <p:sp>
        <p:nvSpPr>
          <p:cNvPr id="1315" name="Shape 1315"/>
          <p:cNvSpPr/>
          <p:nvPr/>
        </p:nvSpPr>
        <p:spPr>
          <a:xfrm>
            <a:off x="8096694" y="8769924"/>
            <a:ext cx="2316074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segmented GEM</a:t>
            </a:r>
          </a:p>
        </p:txBody>
      </p:sp>
      <p:sp>
        <p:nvSpPr>
          <p:cNvPr id="1316" name="Shape 1316"/>
          <p:cNvSpPr/>
          <p:nvPr/>
        </p:nvSpPr>
        <p:spPr>
          <a:xfrm>
            <a:off x="7884193" y="5140612"/>
            <a:ext cx="275712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segmented cathode</a:t>
            </a:r>
          </a:p>
        </p:txBody>
      </p:sp>
      <p:sp>
        <p:nvSpPr>
          <p:cNvPr id="1317" name="Shape 1317"/>
          <p:cNvSpPr/>
          <p:nvPr/>
        </p:nvSpPr>
        <p:spPr>
          <a:xfrm rot="16200000">
            <a:off x="5547616" y="6955268"/>
            <a:ext cx="537567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drift</a:t>
            </a:r>
          </a:p>
        </p:txBody>
      </p:sp>
      <p:sp>
        <p:nvSpPr>
          <p:cNvPr id="1318" name="Shape 1318"/>
          <p:cNvSpPr/>
          <p:nvPr/>
        </p:nvSpPr>
        <p:spPr>
          <a:xfrm>
            <a:off x="6085182" y="8846846"/>
            <a:ext cx="859435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/>
              <a:t>radius</a:t>
            </a:r>
          </a:p>
        </p:txBody>
      </p:sp>
      <p:sp>
        <p:nvSpPr>
          <p:cNvPr id="1319" name="Shape 1319"/>
          <p:cNvSpPr/>
          <p:nvPr/>
        </p:nvSpPr>
        <p:spPr>
          <a:xfrm flipV="1">
            <a:off x="6080918" y="8885937"/>
            <a:ext cx="1773554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 algn="ctr"/>
          </a:p>
        </p:txBody>
      </p:sp>
      <p:sp>
        <p:nvSpPr>
          <p:cNvPr id="1320" name="Shape 1320"/>
          <p:cNvSpPr/>
          <p:nvPr/>
        </p:nvSpPr>
        <p:spPr>
          <a:xfrm flipV="1">
            <a:off x="6002494" y="6252642"/>
            <a:ext cx="1" cy="1773553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1" name="Shape 1321"/>
          <p:cNvSpPr/>
          <p:nvPr/>
        </p:nvSpPr>
        <p:spPr>
          <a:xfrm>
            <a:off x="6095655" y="8750300"/>
            <a:ext cx="2538759" cy="0"/>
          </a:xfrm>
          <a:prstGeom prst="line">
            <a:avLst/>
          </a:prstGeom>
          <a:ln w="508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2" name="Shape 1322"/>
          <p:cNvSpPr/>
          <p:nvPr/>
        </p:nvSpPr>
        <p:spPr>
          <a:xfrm>
            <a:off x="8686455" y="8750027"/>
            <a:ext cx="1136552" cy="1"/>
          </a:xfrm>
          <a:prstGeom prst="line">
            <a:avLst/>
          </a:prstGeom>
          <a:ln w="508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3" name="Shape 1323"/>
          <p:cNvSpPr/>
          <p:nvPr/>
        </p:nvSpPr>
        <p:spPr>
          <a:xfrm>
            <a:off x="9880255" y="8750027"/>
            <a:ext cx="859436" cy="1"/>
          </a:xfrm>
          <a:prstGeom prst="line">
            <a:avLst/>
          </a:prstGeom>
          <a:ln w="508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4" name="Shape 1324"/>
          <p:cNvSpPr/>
          <p:nvPr/>
        </p:nvSpPr>
        <p:spPr>
          <a:xfrm>
            <a:off x="10794655" y="8750300"/>
            <a:ext cx="783236" cy="0"/>
          </a:xfrm>
          <a:prstGeom prst="line">
            <a:avLst/>
          </a:prstGeom>
          <a:ln w="508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5" name="Shape 1325"/>
          <p:cNvSpPr/>
          <p:nvPr/>
        </p:nvSpPr>
        <p:spPr>
          <a:xfrm>
            <a:off x="11632855" y="8750300"/>
            <a:ext cx="732436" cy="0"/>
          </a:xfrm>
          <a:prstGeom prst="line">
            <a:avLst/>
          </a:prstGeom>
          <a:ln w="50800">
            <a:solidFill>
              <a:srgbClr val="DE6A10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6" name="Shape 1326"/>
          <p:cNvSpPr/>
          <p:nvPr/>
        </p:nvSpPr>
        <p:spPr>
          <a:xfrm>
            <a:off x="6095655" y="5537200"/>
            <a:ext cx="2538759" cy="0"/>
          </a:xfrm>
          <a:prstGeom prst="line">
            <a:avLst/>
          </a:prstGeom>
          <a:ln w="50800">
            <a:solidFill>
              <a:srgbClr val="53585F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7" name="Shape 1327"/>
          <p:cNvSpPr/>
          <p:nvPr/>
        </p:nvSpPr>
        <p:spPr>
          <a:xfrm>
            <a:off x="8686455" y="5536927"/>
            <a:ext cx="1136552" cy="1"/>
          </a:xfrm>
          <a:prstGeom prst="line">
            <a:avLst/>
          </a:prstGeom>
          <a:ln w="50800">
            <a:solidFill>
              <a:srgbClr val="53585F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8" name="Shape 1328"/>
          <p:cNvSpPr/>
          <p:nvPr/>
        </p:nvSpPr>
        <p:spPr>
          <a:xfrm>
            <a:off x="9880255" y="5536927"/>
            <a:ext cx="859436" cy="1"/>
          </a:xfrm>
          <a:prstGeom prst="line">
            <a:avLst/>
          </a:prstGeom>
          <a:ln w="50800">
            <a:solidFill>
              <a:srgbClr val="53585F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29" name="Shape 1329"/>
          <p:cNvSpPr/>
          <p:nvPr/>
        </p:nvSpPr>
        <p:spPr>
          <a:xfrm>
            <a:off x="10794655" y="5537200"/>
            <a:ext cx="783236" cy="0"/>
          </a:xfrm>
          <a:prstGeom prst="line">
            <a:avLst/>
          </a:prstGeom>
          <a:ln w="50800">
            <a:solidFill>
              <a:srgbClr val="53585F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0" name="Shape 1330"/>
          <p:cNvSpPr/>
          <p:nvPr/>
        </p:nvSpPr>
        <p:spPr>
          <a:xfrm>
            <a:off x="11632855" y="5537200"/>
            <a:ext cx="732436" cy="0"/>
          </a:xfrm>
          <a:prstGeom prst="line">
            <a:avLst/>
          </a:prstGeom>
          <a:ln w="50800">
            <a:solidFill>
              <a:srgbClr val="53585F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1" name="Shape 1331"/>
          <p:cNvSpPr/>
          <p:nvPr/>
        </p:nvSpPr>
        <p:spPr>
          <a:xfrm flipV="1">
            <a:off x="12450014" y="5541250"/>
            <a:ext cx="1" cy="594933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2" name="Shape 1332"/>
          <p:cNvSpPr/>
          <p:nvPr/>
        </p:nvSpPr>
        <p:spPr>
          <a:xfrm flipV="1">
            <a:off x="12450014" y="8144750"/>
            <a:ext cx="1" cy="594933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3" name="Shape 1333"/>
          <p:cNvSpPr/>
          <p:nvPr/>
        </p:nvSpPr>
        <p:spPr>
          <a:xfrm flipV="1">
            <a:off x="12453114" y="6839660"/>
            <a:ext cx="1" cy="594934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4" name="Shape 1334"/>
          <p:cNvSpPr/>
          <p:nvPr/>
        </p:nvSpPr>
        <p:spPr>
          <a:xfrm flipV="1">
            <a:off x="12450014" y="6188950"/>
            <a:ext cx="1" cy="594933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5" name="Shape 1335"/>
          <p:cNvSpPr/>
          <p:nvPr/>
        </p:nvSpPr>
        <p:spPr>
          <a:xfrm flipV="1">
            <a:off x="12450014" y="7494421"/>
            <a:ext cx="1" cy="594934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36" name="Shape 1336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Shape 13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Flat exposure</a:t>
            </a:r>
          </a:p>
        </p:txBody>
      </p:sp>
      <p:sp>
        <p:nvSpPr>
          <p:cNvPr id="1341" name="Shape 134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342" name="pasted-image.pdf"/>
          <p:cNvPicPr/>
          <p:nvPr/>
        </p:nvPicPr>
        <p:blipFill>
          <a:blip r:embed="rId2">
            <a:extLst/>
          </a:blip>
          <a:srcRect l="2093" t="1162" r="2387" b="1937"/>
          <a:stretch>
            <a:fillRect/>
          </a:stretch>
        </p:blipFill>
        <p:spPr>
          <a:xfrm>
            <a:off x="1074539" y="2787650"/>
            <a:ext cx="10855615" cy="4178301"/>
          </a:xfrm>
          <a:prstGeom prst="rect">
            <a:avLst/>
          </a:prstGeom>
          <a:ln w="12700">
            <a:miter lim="400000"/>
          </a:ln>
        </p:spPr>
      </p:pic>
      <p:sp>
        <p:nvSpPr>
          <p:cNvPr id="1343" name="Shape 1343"/>
          <p:cNvSpPr/>
          <p:nvPr/>
        </p:nvSpPr>
        <p:spPr>
          <a:xfrm>
            <a:off x="2726731" y="2174438"/>
            <a:ext cx="177393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Parallel field</a:t>
            </a:r>
          </a:p>
        </p:txBody>
      </p:sp>
      <p:sp>
        <p:nvSpPr>
          <p:cNvPr id="1344" name="Shape 1344"/>
          <p:cNvSpPr/>
          <p:nvPr/>
        </p:nvSpPr>
        <p:spPr>
          <a:xfrm>
            <a:off x="8559097" y="2174438"/>
            <a:ext cx="163860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Radial field</a:t>
            </a:r>
          </a:p>
        </p:txBody>
      </p:sp>
      <p:sp>
        <p:nvSpPr>
          <p:cNvPr id="1345" name="Shape 1345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7" name="Screen Shot 2016-10-13 at 21.58.0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8400" y="2799476"/>
            <a:ext cx="5080001" cy="41546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8" name="Screen Shot 2016-10-13 at 21.57.19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3699" y="2799476"/>
            <a:ext cx="5080001" cy="4154648"/>
          </a:xfrm>
          <a:prstGeom prst="rect">
            <a:avLst/>
          </a:prstGeom>
          <a:ln w="12700">
            <a:miter lim="400000"/>
          </a:ln>
        </p:spPr>
      </p:pic>
      <p:sp>
        <p:nvSpPr>
          <p:cNvPr id="1349" name="Shape 13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Radial exposure</a:t>
            </a:r>
          </a:p>
        </p:txBody>
      </p:sp>
      <p:sp>
        <p:nvSpPr>
          <p:cNvPr id="1350" name="Shape 135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51" name="Shape 1351"/>
          <p:cNvSpPr/>
          <p:nvPr/>
        </p:nvSpPr>
        <p:spPr>
          <a:xfrm>
            <a:off x="1126925" y="2847150"/>
            <a:ext cx="740868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Mask</a:t>
            </a:r>
          </a:p>
        </p:txBody>
      </p:sp>
      <p:sp>
        <p:nvSpPr>
          <p:cNvPr id="1352" name="Shape 1352"/>
          <p:cNvSpPr/>
          <p:nvPr/>
        </p:nvSpPr>
        <p:spPr>
          <a:xfrm>
            <a:off x="6889200" y="2847150"/>
            <a:ext cx="740868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Mask</a:t>
            </a:r>
          </a:p>
        </p:txBody>
      </p:sp>
      <p:sp>
        <p:nvSpPr>
          <p:cNvPr id="1353" name="Shape 1353"/>
          <p:cNvSpPr/>
          <p:nvPr/>
        </p:nvSpPr>
        <p:spPr>
          <a:xfrm flipH="1" flipV="1">
            <a:off x="1096994" y="6438433"/>
            <a:ext cx="503341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 algn="ctr" defTabSz="58420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54" name="Shape 1354"/>
          <p:cNvSpPr/>
          <p:nvPr/>
        </p:nvSpPr>
        <p:spPr>
          <a:xfrm>
            <a:off x="1126925" y="6531678"/>
            <a:ext cx="859740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10 cm</a:t>
            </a:r>
          </a:p>
        </p:txBody>
      </p:sp>
      <p:sp>
        <p:nvSpPr>
          <p:cNvPr id="1355" name="Shape 1355"/>
          <p:cNvSpPr/>
          <p:nvPr/>
        </p:nvSpPr>
        <p:spPr>
          <a:xfrm>
            <a:off x="2726731" y="2174438"/>
            <a:ext cx="177393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Parallel field</a:t>
            </a:r>
          </a:p>
        </p:txBody>
      </p:sp>
      <p:sp>
        <p:nvSpPr>
          <p:cNvPr id="1356" name="Shape 1356"/>
          <p:cNvSpPr/>
          <p:nvPr/>
        </p:nvSpPr>
        <p:spPr>
          <a:xfrm>
            <a:off x="8559097" y="2174438"/>
            <a:ext cx="163860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Radial field</a:t>
            </a:r>
          </a:p>
        </p:txBody>
      </p:sp>
      <p:sp>
        <p:nvSpPr>
          <p:cNvPr id="1357" name="Shape 1357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Shape 13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Overview</a:t>
            </a:r>
          </a:p>
        </p:txBody>
      </p:sp>
      <p:sp>
        <p:nvSpPr>
          <p:cNvPr id="1360" name="Shape 13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Relevant mechanisms for the operation of gaseous detectors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Imaging applications of MPGDs outside high energy physics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>
                <a:solidFill>
                  <a:srgbClr val="A6AAA9"/>
                </a:solidFill>
              </a:rPr>
              <a:t>Developments of the optical readout for MPGDs at CERN</a:t>
            </a:r>
            <a:endParaRPr sz="4800">
              <a:solidFill>
                <a:srgbClr val="A6AAA9"/>
              </a:solidFill>
            </a:endParaRPr>
          </a:p>
          <a:p>
            <a:pPr lvl="0">
              <a:defRPr sz="1800"/>
            </a:pPr>
            <a:r>
              <a:rPr sz="4800"/>
              <a:t>Possible other applications</a:t>
            </a:r>
          </a:p>
        </p:txBody>
      </p:sp>
      <p:sp>
        <p:nvSpPr>
          <p:cNvPr id="1361" name="Shape 136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62" name="Shape 136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Shape 13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Beam monitor</a:t>
            </a:r>
          </a:p>
        </p:txBody>
      </p:sp>
      <p:sp>
        <p:nvSpPr>
          <p:cNvPr id="1365" name="Shape 136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366" name="Untitled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19455" y="3200672"/>
            <a:ext cx="6765890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67" name="Shape 1367"/>
          <p:cNvSpPr/>
          <p:nvPr/>
        </p:nvSpPr>
        <p:spPr>
          <a:xfrm>
            <a:off x="1858441" y="8275104"/>
            <a:ext cx="936071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Though to cope with 10</a:t>
            </a:r>
            <a:r>
              <a:rPr baseline="31999" sz="2400"/>
              <a:t>8</a:t>
            </a:r>
            <a:r>
              <a:rPr sz="2400"/>
              <a:t> - 10</a:t>
            </a:r>
            <a:r>
              <a:rPr baseline="31999" sz="2400"/>
              <a:t>9</a:t>
            </a:r>
            <a:r>
              <a:rPr sz="2400"/>
              <a:t> particles/s/mm</a:t>
            </a:r>
            <a:r>
              <a:rPr baseline="31999" sz="2400"/>
              <a:t>2</a:t>
            </a:r>
            <a:r>
              <a:rPr sz="2400"/>
              <a:t> -&gt; Single GEM</a:t>
            </a:r>
            <a:endParaRPr sz="2400"/>
          </a:p>
          <a:p>
            <a:pPr lvl="0">
              <a:defRPr sz="1800"/>
            </a:pPr>
            <a:r>
              <a:rPr sz="2400"/>
              <a:t>More GEM are an option for weaker beams -&gt; more material budget</a:t>
            </a:r>
          </a:p>
        </p:txBody>
      </p:sp>
      <p:sp>
        <p:nvSpPr>
          <p:cNvPr id="1368" name="Shape 1368"/>
          <p:cNvSpPr/>
          <p:nvPr/>
        </p:nvSpPr>
        <p:spPr>
          <a:xfrm flipV="1">
            <a:off x="1630045" y="5740672"/>
            <a:ext cx="974471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69" name="Shape 1369"/>
          <p:cNvSpPr/>
          <p:nvPr/>
        </p:nvSpPr>
        <p:spPr>
          <a:xfrm>
            <a:off x="1874880" y="5258115"/>
            <a:ext cx="89337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beam</a:t>
            </a:r>
          </a:p>
        </p:txBody>
      </p:sp>
      <p:sp>
        <p:nvSpPr>
          <p:cNvPr id="1370" name="Shape 1370"/>
          <p:cNvSpPr/>
          <p:nvPr/>
        </p:nvSpPr>
        <p:spPr>
          <a:xfrm>
            <a:off x="2095931" y="2368040"/>
            <a:ext cx="888573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In principle very low material budget possible &lt; 200 um H</a:t>
            </a:r>
            <a:r>
              <a:rPr baseline="-5999" sz="2400"/>
              <a:t>2</a:t>
            </a:r>
            <a:r>
              <a:rPr sz="2400"/>
              <a:t>O eq</a:t>
            </a:r>
            <a:endParaRPr sz="2400"/>
          </a:p>
          <a:p>
            <a:pPr lvl="0">
              <a:defRPr sz="1800"/>
            </a:pPr>
            <a:r>
              <a:rPr sz="2400"/>
              <a:t>Beam position and shape measurement (at 20 Hz or more)</a:t>
            </a:r>
          </a:p>
        </p:txBody>
      </p:sp>
      <p:sp>
        <p:nvSpPr>
          <p:cNvPr id="1371" name="Shape 1371"/>
          <p:cNvSpPr/>
          <p:nvPr/>
        </p:nvSpPr>
        <p:spPr>
          <a:xfrm>
            <a:off x="3836466" y="1765845"/>
            <a:ext cx="533186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For instance for ion therapy beamlines</a:t>
            </a:r>
          </a:p>
        </p:txBody>
      </p:sp>
      <p:sp>
        <p:nvSpPr>
          <p:cNvPr id="1372" name="Shape 137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Shape 137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375" name="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850" y="133958"/>
            <a:ext cx="3810000" cy="311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6" name="2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97400" y="133958"/>
            <a:ext cx="3810000" cy="311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7" name="3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43950" y="133958"/>
            <a:ext cx="3810000" cy="311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8" name="4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0850" y="3321050"/>
            <a:ext cx="3810000" cy="311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9" name="5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97400" y="3321050"/>
            <a:ext cx="3810000" cy="311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0" name="6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743950" y="3321050"/>
            <a:ext cx="3810000" cy="311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1" name="7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50850" y="6508142"/>
            <a:ext cx="3810000" cy="311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2" name="8.pn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597400" y="6508142"/>
            <a:ext cx="3810000" cy="311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3" name="9.pn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743950" y="6508142"/>
            <a:ext cx="3810000" cy="311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384" name="Shape 1384"/>
          <p:cNvSpPr/>
          <p:nvPr/>
        </p:nvSpPr>
        <p:spPr>
          <a:xfrm>
            <a:off x="3688531" y="190499"/>
            <a:ext cx="5209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0 s</a:t>
            </a:r>
          </a:p>
        </p:txBody>
      </p:sp>
      <p:sp>
        <p:nvSpPr>
          <p:cNvPr id="1385" name="Shape 1385"/>
          <p:cNvSpPr/>
          <p:nvPr/>
        </p:nvSpPr>
        <p:spPr>
          <a:xfrm>
            <a:off x="10375081" y="9093199"/>
            <a:ext cx="212476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0.5 s exposure</a:t>
            </a:r>
          </a:p>
        </p:txBody>
      </p:sp>
      <p:sp>
        <p:nvSpPr>
          <p:cNvPr id="1386" name="Shape 1386"/>
          <p:cNvSpPr/>
          <p:nvPr/>
        </p:nvSpPr>
        <p:spPr>
          <a:xfrm>
            <a:off x="7574731" y="190499"/>
            <a:ext cx="77510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0.5 s</a:t>
            </a:r>
          </a:p>
        </p:txBody>
      </p:sp>
      <p:sp>
        <p:nvSpPr>
          <p:cNvPr id="1387" name="Shape 1387"/>
          <p:cNvSpPr/>
          <p:nvPr/>
        </p:nvSpPr>
        <p:spPr>
          <a:xfrm>
            <a:off x="11981209" y="190499"/>
            <a:ext cx="5209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1 s</a:t>
            </a:r>
          </a:p>
        </p:txBody>
      </p:sp>
      <p:sp>
        <p:nvSpPr>
          <p:cNvPr id="1388" name="Shape 1388"/>
          <p:cNvSpPr/>
          <p:nvPr/>
        </p:nvSpPr>
        <p:spPr>
          <a:xfrm>
            <a:off x="3434531" y="3378199"/>
            <a:ext cx="77510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1.5 s</a:t>
            </a:r>
          </a:p>
        </p:txBody>
      </p:sp>
      <p:sp>
        <p:nvSpPr>
          <p:cNvPr id="1389" name="Shape 1389"/>
          <p:cNvSpPr/>
          <p:nvPr/>
        </p:nvSpPr>
        <p:spPr>
          <a:xfrm>
            <a:off x="7828731" y="3378199"/>
            <a:ext cx="5209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2 s</a:t>
            </a:r>
          </a:p>
        </p:txBody>
      </p:sp>
      <p:sp>
        <p:nvSpPr>
          <p:cNvPr id="1390" name="Shape 1390"/>
          <p:cNvSpPr/>
          <p:nvPr/>
        </p:nvSpPr>
        <p:spPr>
          <a:xfrm>
            <a:off x="11727209" y="3378199"/>
            <a:ext cx="77510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2.5 s</a:t>
            </a:r>
          </a:p>
        </p:txBody>
      </p:sp>
      <p:sp>
        <p:nvSpPr>
          <p:cNvPr id="1391" name="Shape 1391"/>
          <p:cNvSpPr/>
          <p:nvPr/>
        </p:nvSpPr>
        <p:spPr>
          <a:xfrm>
            <a:off x="3688531" y="6591299"/>
            <a:ext cx="5209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3 s</a:t>
            </a:r>
          </a:p>
        </p:txBody>
      </p:sp>
      <p:sp>
        <p:nvSpPr>
          <p:cNvPr id="1392" name="Shape 1392"/>
          <p:cNvSpPr/>
          <p:nvPr/>
        </p:nvSpPr>
        <p:spPr>
          <a:xfrm>
            <a:off x="7574731" y="6591299"/>
            <a:ext cx="77510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3.5 s</a:t>
            </a:r>
          </a:p>
        </p:txBody>
      </p:sp>
      <p:sp>
        <p:nvSpPr>
          <p:cNvPr id="1393" name="Shape 1393"/>
          <p:cNvSpPr/>
          <p:nvPr/>
        </p:nvSpPr>
        <p:spPr>
          <a:xfrm>
            <a:off x="11981209" y="6591299"/>
            <a:ext cx="5209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4 s</a:t>
            </a:r>
          </a:p>
        </p:txBody>
      </p:sp>
      <p:sp>
        <p:nvSpPr>
          <p:cNvPr id="1394" name="Shape 1394"/>
          <p:cNvSpPr/>
          <p:nvPr/>
        </p:nvSpPr>
        <p:spPr>
          <a:xfrm flipV="1">
            <a:off x="393699" y="167801"/>
            <a:ext cx="2" cy="3043814"/>
          </a:xfrm>
          <a:prstGeom prst="line">
            <a:avLst/>
          </a:prstGeom>
          <a:ln w="25400">
            <a:solidFill/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395" name="Shape 1395"/>
          <p:cNvSpPr/>
          <p:nvPr/>
        </p:nvSpPr>
        <p:spPr>
          <a:xfrm rot="16200000">
            <a:off x="-400869" y="1454758"/>
            <a:ext cx="116250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~10 cm</a:t>
            </a:r>
          </a:p>
        </p:txBody>
      </p:sp>
    </p:spTree>
  </p:cSld>
  <p:clrMapOvr>
    <a:masterClrMapping/>
  </p:clrMapOvr>
  <p:transition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Shape 139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Integrating</a:t>
            </a:r>
          </a:p>
        </p:txBody>
      </p:sp>
      <p:sp>
        <p:nvSpPr>
          <p:cNvPr id="1398" name="Shape 139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399" name="tot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156" y="2481411"/>
            <a:ext cx="6350001" cy="5062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0" name="Screen Shot 2016-11-03 at 10.07.4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35576" y="3312217"/>
            <a:ext cx="5080001" cy="3400548"/>
          </a:xfrm>
          <a:prstGeom prst="rect">
            <a:avLst/>
          </a:prstGeom>
          <a:ln w="12700">
            <a:miter lim="400000"/>
          </a:ln>
        </p:spPr>
      </p:pic>
      <p:sp>
        <p:nvSpPr>
          <p:cNvPr id="1401" name="Shape 1401"/>
          <p:cNvSpPr/>
          <p:nvPr/>
        </p:nvSpPr>
        <p:spPr>
          <a:xfrm>
            <a:off x="1236345" y="5012491"/>
            <a:ext cx="5080001" cy="1"/>
          </a:xfrm>
          <a:prstGeom prst="line">
            <a:avLst/>
          </a:prstGeom>
          <a:ln w="63500">
            <a:solidFill>
              <a:srgbClr val="C82506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sp>
        <p:nvSpPr>
          <p:cNvPr id="1402" name="Shape 1402"/>
          <p:cNvSpPr/>
          <p:nvPr/>
        </p:nvSpPr>
        <p:spPr>
          <a:xfrm>
            <a:off x="8942730" y="3003549"/>
            <a:ext cx="217535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Intensity profile</a:t>
            </a:r>
          </a:p>
        </p:txBody>
      </p:sp>
      <p:sp>
        <p:nvSpPr>
          <p:cNvPr id="1403" name="Shape 1403"/>
          <p:cNvSpPr/>
          <p:nvPr/>
        </p:nvSpPr>
        <p:spPr>
          <a:xfrm>
            <a:off x="2277719" y="8005682"/>
            <a:ext cx="8449362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Pion beam of about about 2 x 10</a:t>
            </a:r>
            <a:r>
              <a:rPr baseline="31999" sz="2400"/>
              <a:t>6</a:t>
            </a:r>
            <a:r>
              <a:rPr sz="2400"/>
              <a:t> pions per spill</a:t>
            </a:r>
            <a:endParaRPr sz="2400"/>
          </a:p>
          <a:p>
            <a:pPr lvl="0">
              <a:defRPr sz="1800"/>
            </a:pPr>
            <a:r>
              <a:rPr sz="2400"/>
              <a:t>(two orders of magnitude less than the expected conditions)</a:t>
            </a:r>
            <a:endParaRPr sz="2400"/>
          </a:p>
          <a:p>
            <a:pPr lvl="0">
              <a:defRPr sz="1800"/>
            </a:pPr>
            <a:r>
              <a:rPr sz="2400"/>
              <a:t>Detector operated in sealed mode though not though for this.</a:t>
            </a:r>
          </a:p>
        </p:txBody>
      </p:sp>
      <p:sp>
        <p:nvSpPr>
          <p:cNvPr id="1404" name="Shape 140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Shape 14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Other kind of MPGDs?</a:t>
            </a:r>
          </a:p>
        </p:txBody>
      </p:sp>
      <p:sp>
        <p:nvSpPr>
          <p:cNvPr id="1407" name="Shape 140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408" name="Screen Shot 2015-11-16 at 13.37.21.png"/>
          <p:cNvPicPr/>
          <p:nvPr/>
        </p:nvPicPr>
        <p:blipFill>
          <a:blip r:embed="rId2">
            <a:extLst/>
          </a:blip>
          <a:srcRect l="2472" t="6695" r="49457" b="33081"/>
          <a:stretch>
            <a:fillRect/>
          </a:stretch>
        </p:blipFill>
        <p:spPr>
          <a:xfrm>
            <a:off x="7114803" y="2997230"/>
            <a:ext cx="5519970" cy="444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9" name="Screen Shot 2015-11-16 at 13.49.1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7131" y="2997230"/>
            <a:ext cx="5983271" cy="4445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10" name="Shape 1410"/>
          <p:cNvSpPr/>
          <p:nvPr/>
        </p:nvSpPr>
        <p:spPr>
          <a:xfrm>
            <a:off x="172196" y="7442200"/>
            <a:ext cx="637314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H. Takahashi, “Development of a transparent Single-grid-type</a:t>
            </a:r>
            <a:br/>
            <a:r>
              <a:t>MSGC based on LCD technology,” MPGD2015</a:t>
            </a:r>
          </a:p>
        </p:txBody>
      </p:sp>
      <p:sp>
        <p:nvSpPr>
          <p:cNvPr id="1411" name="Shape 1411"/>
          <p:cNvSpPr/>
          <p:nvPr/>
        </p:nvSpPr>
        <p:spPr>
          <a:xfrm>
            <a:off x="7400046" y="7442200"/>
            <a:ext cx="4949649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/>
            <a:r>
              <a:t>T. Fujiwara, “Development and application of Scintillating Glass-GEM detector,” MPGD2015</a:t>
            </a:r>
          </a:p>
        </p:txBody>
      </p:sp>
      <p:sp>
        <p:nvSpPr>
          <p:cNvPr id="1412" name="Shape 1412"/>
          <p:cNvSpPr/>
          <p:nvPr/>
        </p:nvSpPr>
        <p:spPr>
          <a:xfrm>
            <a:off x="8056433" y="2400315"/>
            <a:ext cx="363687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Scintillating glass THGEM</a:t>
            </a:r>
          </a:p>
        </p:txBody>
      </p:sp>
      <p:sp>
        <p:nvSpPr>
          <p:cNvPr id="1413" name="Shape 1413"/>
          <p:cNvSpPr/>
          <p:nvPr/>
        </p:nvSpPr>
        <p:spPr>
          <a:xfrm>
            <a:off x="176197" y="2400315"/>
            <a:ext cx="636513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Transparent MSGC based on LCD technology</a:t>
            </a:r>
          </a:p>
        </p:txBody>
      </p:sp>
      <p:sp>
        <p:nvSpPr>
          <p:cNvPr id="1414" name="Shape 1414"/>
          <p:cNvSpPr/>
          <p:nvPr/>
        </p:nvSpPr>
        <p:spPr>
          <a:xfrm>
            <a:off x="2342337" y="1695457"/>
            <a:ext cx="832012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Developments not limited to triple GEMs</a:t>
            </a:r>
          </a:p>
        </p:txBody>
      </p:sp>
      <p:sp>
        <p:nvSpPr>
          <p:cNvPr id="1415" name="Shape 1415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  <p:sp>
        <p:nvSpPr>
          <p:cNvPr id="1416" name="Shape 1416"/>
          <p:cNvSpPr/>
          <p:nvPr/>
        </p:nvSpPr>
        <p:spPr>
          <a:xfrm>
            <a:off x="3099688" y="8420160"/>
            <a:ext cx="6805423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See also other nice developments of optically readout triple GEM</a:t>
            </a:r>
          </a:p>
          <a:p>
            <a:pPr lvl="0">
              <a:defRPr sz="1800"/>
            </a:pPr>
            <a:r>
              <a:t>M. Marafini </a:t>
            </a:r>
            <a:r>
              <a:rPr i="1"/>
              <a:t>et al.</a:t>
            </a:r>
            <a:r>
              <a:t>, Nucl. Instrum. Methods A824 (2016) 562.</a:t>
            </a:r>
          </a:p>
        </p:txBody>
      </p:sp>
    </p:spTree>
  </p:cSld>
  <p:clrMapOvr>
    <a:masterClrMapping/>
  </p:clrMapOvr>
  <p:transition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Shape 14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TPC readout</a:t>
            </a:r>
          </a:p>
        </p:txBody>
      </p:sp>
      <p:sp>
        <p:nvSpPr>
          <p:cNvPr id="1419" name="Shape 141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420" name="LETSetu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5055" y="4004270"/>
            <a:ext cx="6868765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21" name="Shape 1421"/>
          <p:cNvSpPr/>
          <p:nvPr/>
        </p:nvSpPr>
        <p:spPr>
          <a:xfrm>
            <a:off x="578986" y="1712376"/>
            <a:ext cx="4698963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Direction-Sensitive Dark Matter Searches with a low pressure CF</a:t>
            </a:r>
            <a:r>
              <a:rPr baseline="-5999" sz="2400"/>
              <a:t>4</a:t>
            </a:r>
            <a:r>
              <a:rPr sz="2400"/>
              <a:t> detector with optical readout.</a:t>
            </a:r>
          </a:p>
        </p:txBody>
      </p:sp>
      <p:sp>
        <p:nvSpPr>
          <p:cNvPr id="1422" name="Shape 1422"/>
          <p:cNvSpPr/>
          <p:nvPr/>
        </p:nvSpPr>
        <p:spPr>
          <a:xfrm>
            <a:off x="6011809" y="1712376"/>
            <a:ext cx="6855257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CERN/GDD development for studying scintillation</a:t>
            </a:r>
            <a:br>
              <a:rPr sz="2400"/>
            </a:br>
            <a:r>
              <a:rPr sz="2400"/>
              <a:t>in controlled conditions targeted to TPC readout</a:t>
            </a:r>
            <a:endParaRPr sz="2400"/>
          </a:p>
          <a:p>
            <a:pPr lvl="0">
              <a:defRPr sz="1800"/>
            </a:pPr>
            <a:r>
              <a:rPr sz="2400"/>
              <a:t>with emphasis also on the primary scintillation.</a:t>
            </a:r>
          </a:p>
        </p:txBody>
      </p:sp>
      <p:grpSp>
        <p:nvGrpSpPr>
          <p:cNvPr id="1428" name="Group 1428"/>
          <p:cNvGrpSpPr/>
          <p:nvPr/>
        </p:nvGrpSpPr>
        <p:grpSpPr>
          <a:xfrm>
            <a:off x="1588669" y="6276875"/>
            <a:ext cx="4137372" cy="3171826"/>
            <a:chOff x="0" y="0"/>
            <a:chExt cx="4137370" cy="3171824"/>
          </a:xfrm>
        </p:grpSpPr>
        <p:pic>
          <p:nvPicPr>
            <p:cNvPr id="1423" name="Drift.png"/>
            <p:cNvPicPr/>
            <p:nvPr/>
          </p:nvPicPr>
          <p:blipFill>
            <a:blip r:embed="rId3">
              <a:extLst/>
            </a:blip>
            <a:srcRect l="0" t="1263" r="0" b="19868"/>
            <a:stretch>
              <a:fillRect/>
            </a:stretch>
          </p:blipFill>
          <p:spPr>
            <a:xfrm>
              <a:off x="0" y="0"/>
              <a:ext cx="3810000" cy="317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24" name="Shape 1424"/>
            <p:cNvSpPr/>
            <p:nvPr/>
          </p:nvSpPr>
          <p:spPr>
            <a:xfrm>
              <a:off x="914698" y="2137833"/>
              <a:ext cx="2315033" cy="660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>
                  <a:solidFill>
                    <a:srgbClr val="FFFFFF"/>
                  </a:solidFill>
                </a:rPr>
                <a:t>nuclear recoil</a:t>
              </a:r>
              <a:endParaRPr>
                <a:solidFill>
                  <a:srgbClr val="FFFFFF"/>
                </a:solidFill>
              </a:endParaRPr>
            </a:p>
            <a:p>
              <a:pPr lvl="0">
                <a:defRPr sz="1800"/>
              </a:pPr>
              <a:r>
                <a:rPr>
                  <a:solidFill>
                    <a:srgbClr val="FFFFFF"/>
                  </a:solidFill>
                </a:rPr>
                <a:t>104 keVr (~66 keVee)</a:t>
              </a:r>
            </a:p>
          </p:txBody>
        </p:sp>
        <p:sp>
          <p:nvSpPr>
            <p:cNvPr id="1425" name="Shape 1425"/>
            <p:cNvSpPr/>
            <p:nvPr/>
          </p:nvSpPr>
          <p:spPr>
            <a:xfrm>
              <a:off x="686847" y="80433"/>
              <a:ext cx="749581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</a:rPr>
                <a:t>DRIFT</a:t>
              </a:r>
            </a:p>
          </p:txBody>
        </p:sp>
        <p:sp>
          <p:nvSpPr>
            <p:cNvPr id="1426" name="Shape 1426"/>
            <p:cNvSpPr/>
            <p:nvPr/>
          </p:nvSpPr>
          <p:spPr>
            <a:xfrm rot="16200000">
              <a:off x="2828762" y="1255712"/>
              <a:ext cx="1956817" cy="660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t>N. S. Phan </a:t>
              </a:r>
              <a:r>
                <a:rPr i="1"/>
                <a:t>et al</a:t>
              </a:r>
              <a:r>
                <a:t>.,</a:t>
              </a:r>
            </a:p>
            <a:p>
              <a:pPr lvl="0">
                <a:defRPr sz="1800"/>
              </a:pPr>
              <a:r>
                <a:t> arXiv:1510.02170</a:t>
              </a:r>
            </a:p>
          </p:txBody>
        </p:sp>
        <p:sp>
          <p:nvSpPr>
            <p:cNvPr id="1427" name="Shape 1427"/>
            <p:cNvSpPr/>
            <p:nvPr/>
          </p:nvSpPr>
          <p:spPr>
            <a:xfrm>
              <a:off x="668420" y="436033"/>
              <a:ext cx="2807590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>
                  <a:solidFill>
                    <a:srgbClr val="FFFFFF"/>
                  </a:solidFill>
                </a:rPr>
                <a:t>Triple GEM in 100 Torr CF</a:t>
              </a:r>
              <a:r>
                <a:rPr baseline="-5999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1433" name="Group 1433"/>
          <p:cNvGrpSpPr/>
          <p:nvPr/>
        </p:nvGrpSpPr>
        <p:grpSpPr>
          <a:xfrm>
            <a:off x="204370" y="2928744"/>
            <a:ext cx="4385260" cy="3350965"/>
            <a:chOff x="0" y="0"/>
            <a:chExt cx="4385259" cy="3350963"/>
          </a:xfrm>
        </p:grpSpPr>
        <p:pic>
          <p:nvPicPr>
            <p:cNvPr id="1429" name="DMTPC.pn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810000" cy="33509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0" name="Shape 1430"/>
            <p:cNvSpPr/>
            <p:nvPr/>
          </p:nvSpPr>
          <p:spPr>
            <a:xfrm rot="16200000">
              <a:off x="2437256" y="1345282"/>
              <a:ext cx="3235606" cy="660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t>C. Deaconu </a:t>
              </a:r>
              <a:r>
                <a:rPr i="1"/>
                <a:t>et al</a:t>
              </a:r>
              <a:r>
                <a:t>.,</a:t>
              </a:r>
              <a:br/>
              <a:r>
                <a:t>Physics Procedia 61 (2015) 39</a:t>
              </a:r>
            </a:p>
          </p:txBody>
        </p:sp>
        <p:sp>
          <p:nvSpPr>
            <p:cNvPr id="1431" name="Shape 1431"/>
            <p:cNvSpPr/>
            <p:nvPr/>
          </p:nvSpPr>
          <p:spPr>
            <a:xfrm>
              <a:off x="616762" y="468014"/>
              <a:ext cx="2340519" cy="381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800"/>
              </a:lvl1pPr>
            </a:lstStyle>
            <a:p>
              <a:pPr lvl="0"/>
              <a:r>
                <a:t>DMTPC</a:t>
              </a:r>
            </a:p>
          </p:txBody>
        </p:sp>
        <p:sp>
          <p:nvSpPr>
            <p:cNvPr id="1432" name="Shape 1432"/>
            <p:cNvSpPr/>
            <p:nvPr/>
          </p:nvSpPr>
          <p:spPr>
            <a:xfrm>
              <a:off x="610647" y="786964"/>
              <a:ext cx="2117218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>
                  <a:solidFill>
                    <a:srgbClr val="FFFFFF"/>
                  </a:solidFill>
                </a:rPr>
                <a:t>Grids in 50 Torr CF</a:t>
              </a:r>
              <a:r>
                <a:rPr baseline="-5999">
                  <a:solidFill>
                    <a:srgbClr val="FFFFFF"/>
                  </a:solidFill>
                </a:rPr>
                <a:t>4</a:t>
              </a:r>
            </a:p>
          </p:txBody>
        </p:sp>
      </p:grpSp>
      <p:sp>
        <p:nvSpPr>
          <p:cNvPr id="1434" name="Shape 1434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  <p:sp>
        <p:nvSpPr>
          <p:cNvPr id="1435" name="Shape 1435"/>
          <p:cNvSpPr/>
          <p:nvPr/>
        </p:nvSpPr>
        <p:spPr>
          <a:xfrm>
            <a:off x="6036777" y="8401873"/>
            <a:ext cx="411548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>
                <a:solidFill>
                  <a:srgbClr val="FFFFFF"/>
                </a:solidFill>
              </a:rPr>
              <a:t>F. Brunbauer </a:t>
            </a:r>
            <a:r>
              <a:rPr i="1">
                <a:solidFill>
                  <a:srgbClr val="FFFFFF"/>
                </a:solidFill>
              </a:rPr>
              <a:t>et al.</a:t>
            </a:r>
            <a:r>
              <a:rPr>
                <a:solidFill>
                  <a:srgbClr val="FFFFFF"/>
                </a:solidFill>
              </a:rPr>
              <a:t>,</a:t>
            </a:r>
            <a:endParaRPr>
              <a:solidFill>
                <a:srgbClr val="FFFFFF"/>
              </a:solidFill>
            </a:endParaRPr>
          </a:p>
          <a:p>
            <a:pPr lvl="0">
              <a:defRPr sz="1800"/>
            </a:pPr>
            <a:r>
              <a:rPr>
                <a:solidFill>
                  <a:srgbClr val="FFFFFF"/>
                </a:solidFill>
              </a:rPr>
              <a:t>Symposium on large TPCs (2016) Paris</a:t>
            </a:r>
          </a:p>
        </p:txBody>
      </p:sp>
      <p:pic>
        <p:nvPicPr>
          <p:cNvPr id="1436" name="Screen Shot 2017-02-03 at 06.13.43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93521" y="3997746"/>
            <a:ext cx="3810001" cy="2113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7" name="Screen Shot 2017-02-02 at 22.52.57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58577" y="2824988"/>
            <a:ext cx="5074886" cy="25424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Shape 14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/>
              <a:t>Possible other applications</a:t>
            </a:r>
          </a:p>
        </p:txBody>
      </p:sp>
      <p:sp>
        <p:nvSpPr>
          <p:cNvPr id="1440" name="Shape 14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/>
              <a:t>UV imaging</a:t>
            </a:r>
            <a:endParaRPr sz="4800"/>
          </a:p>
          <a:p>
            <a:pPr lvl="0">
              <a:defRPr sz="1800"/>
            </a:pPr>
            <a:r>
              <a:rPr sz="4800"/>
              <a:t>Neutron imaging</a:t>
            </a:r>
            <a:endParaRPr sz="4800"/>
          </a:p>
          <a:p>
            <a:pPr lvl="0">
              <a:defRPr sz="1800"/>
            </a:pPr>
            <a:r>
              <a:rPr sz="4800"/>
              <a:t>Gamma imaging</a:t>
            </a:r>
            <a:endParaRPr sz="4800"/>
          </a:p>
          <a:p>
            <a:pPr lvl="0">
              <a:defRPr sz="1800"/>
            </a:pPr>
            <a:r>
              <a:rPr sz="4800"/>
              <a:t>Portable devices</a:t>
            </a:r>
            <a:endParaRPr sz="4800"/>
          </a:p>
          <a:p>
            <a:pPr lvl="0">
              <a:defRPr sz="1800"/>
            </a:pPr>
            <a:r>
              <a:rPr sz="4800"/>
              <a:t>Educational purposes</a:t>
            </a:r>
            <a:endParaRPr sz="4800"/>
          </a:p>
          <a:p>
            <a:pPr lvl="0">
              <a:defRPr sz="1800"/>
            </a:pPr>
            <a:r>
              <a:rPr sz="4800"/>
              <a:t>…</a:t>
            </a:r>
          </a:p>
        </p:txBody>
      </p:sp>
      <p:sp>
        <p:nvSpPr>
          <p:cNvPr id="1441" name="Shape 144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442" name="Shape 1442"/>
          <p:cNvSpPr/>
          <p:nvPr/>
        </p:nvSpPr>
        <p:spPr>
          <a:xfrm>
            <a:off x="2762694" y="9372599"/>
            <a:ext cx="747941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Seminar at SPhN department - CEA/Saclay - Friday 3</a:t>
            </a:r>
            <a:r>
              <a:rPr baseline="31999"/>
              <a:t>rd</a:t>
            </a:r>
            <a:r>
              <a:t> of February 2017</a:t>
            </a:r>
          </a:p>
        </p:txBody>
      </p:sp>
    </p:spTree>
  </p:cSld>
  <p:clrMapOvr>
    <a:masterClrMapping/>
  </p:clrMapOvr>
  <p:transition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4" name="img_000000000_Default_00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528" y="25400"/>
            <a:ext cx="3810001" cy="3810000"/>
          </a:xfrm>
          <a:prstGeom prst="rect">
            <a:avLst/>
          </a:prstGeom>
          <a:ln w="25400">
            <a:solidFill/>
            <a:miter lim="400000"/>
          </a:ln>
        </p:spPr>
      </p:pic>
      <p:pic>
        <p:nvPicPr>
          <p:cNvPr id="1445" name="flyingDrone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98900" y="25400"/>
            <a:ext cx="3810000" cy="3810000"/>
          </a:xfrm>
          <a:prstGeom prst="rect">
            <a:avLst/>
          </a:prstGeom>
          <a:ln w="25400">
            <a:solidFill/>
            <a:miter lim="400000"/>
          </a:ln>
        </p:spPr>
      </p:pic>
      <p:pic>
        <p:nvPicPr>
          <p:cNvPr id="1446" name="crushedGlass-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63271" y="31121"/>
            <a:ext cx="2540001" cy="2540001"/>
          </a:xfrm>
          <a:prstGeom prst="rect">
            <a:avLst/>
          </a:prstGeom>
          <a:ln w="25400">
            <a:solidFill/>
            <a:miter lim="400000"/>
          </a:ln>
        </p:spPr>
      </p:pic>
      <p:sp>
        <p:nvSpPr>
          <p:cNvPr id="1447" name="Shape 1447"/>
          <p:cNvSpPr/>
          <p:nvPr/>
        </p:nvSpPr>
        <p:spPr>
          <a:xfrm>
            <a:off x="4484763" y="3786890"/>
            <a:ext cx="263827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Freeze-frame of an X-ray</a:t>
            </a:r>
            <a:br/>
            <a:r>
              <a:t>movie of a flying drone</a:t>
            </a:r>
          </a:p>
        </p:txBody>
      </p:sp>
      <p:sp>
        <p:nvSpPr>
          <p:cNvPr id="1448" name="Shape 1448"/>
          <p:cNvSpPr/>
          <p:nvPr/>
        </p:nvSpPr>
        <p:spPr>
          <a:xfrm>
            <a:off x="338642" y="3786890"/>
            <a:ext cx="320177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Radiography of a bat</a:t>
            </a:r>
            <a:br/>
            <a:r>
              <a:t>and closeup of the GEM holes</a:t>
            </a:r>
          </a:p>
        </p:txBody>
      </p:sp>
      <p:sp>
        <p:nvSpPr>
          <p:cNvPr id="1449" name="Shape 1449"/>
          <p:cNvSpPr/>
          <p:nvPr/>
        </p:nvSpPr>
        <p:spPr>
          <a:xfrm>
            <a:off x="8999461" y="3337213"/>
            <a:ext cx="3050753" cy="1511822"/>
          </a:xfrm>
          <a:prstGeom prst="line">
            <a:avLst/>
          </a:prstGeom>
          <a:ln w="25400">
            <a:solidFill>
              <a:srgbClr val="C82506"/>
            </a:solidFill>
            <a:miter lim="400000"/>
          </a:ln>
        </p:spPr>
        <p:txBody>
          <a:bodyPr lIns="0" tIns="0" rIns="0" bIns="0" anchor="ctr"/>
          <a:lstStyle/>
          <a:p>
            <a:pPr lvl="0" algn="ctr"/>
          </a:p>
        </p:txBody>
      </p:sp>
      <p:grpSp>
        <p:nvGrpSpPr>
          <p:cNvPr id="1458" name="Group 1458"/>
          <p:cNvGrpSpPr/>
          <p:nvPr/>
        </p:nvGrpSpPr>
        <p:grpSpPr>
          <a:xfrm>
            <a:off x="9019008" y="106748"/>
            <a:ext cx="4610418" cy="4742287"/>
            <a:chOff x="0" y="0"/>
            <a:chExt cx="4610416" cy="4742285"/>
          </a:xfrm>
        </p:grpSpPr>
        <p:pic>
          <p:nvPicPr>
            <p:cNvPr id="1450" name="Screen Shot 2016-04-25 at 13.42.06.pn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3808" y="635616"/>
              <a:ext cx="4536609" cy="40142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51" name="Shape 1451"/>
            <p:cNvSpPr/>
            <p:nvPr/>
          </p:nvSpPr>
          <p:spPr>
            <a:xfrm flipV="1">
              <a:off x="-1" y="0"/>
              <a:ext cx="1125821" cy="3221896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2" name="Shape 1452"/>
            <p:cNvSpPr/>
            <p:nvPr/>
          </p:nvSpPr>
          <p:spPr>
            <a:xfrm flipH="1" flipV="1">
              <a:off x="1125819" y="565"/>
              <a:ext cx="3478052" cy="1446308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3" name="Shape 1453"/>
            <p:cNvSpPr/>
            <p:nvPr/>
          </p:nvSpPr>
          <p:spPr>
            <a:xfrm flipH="1">
              <a:off x="3056605" y="1441080"/>
              <a:ext cx="1553060" cy="3301206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4" name="Shape 1454"/>
            <p:cNvSpPr/>
            <p:nvPr/>
          </p:nvSpPr>
          <p:spPr>
            <a:xfrm flipV="1">
              <a:off x="5852" y="2742349"/>
              <a:ext cx="931935" cy="488116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5" name="Shape 1455"/>
            <p:cNvSpPr/>
            <p:nvPr/>
          </p:nvSpPr>
          <p:spPr>
            <a:xfrm flipH="1">
              <a:off x="3056605" y="4006299"/>
              <a:ext cx="193907" cy="735987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6" name="Shape 1456"/>
            <p:cNvSpPr/>
            <p:nvPr/>
          </p:nvSpPr>
          <p:spPr>
            <a:xfrm flipH="1">
              <a:off x="4206253" y="1370987"/>
              <a:ext cx="183498" cy="357093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57" name="Shape 1457"/>
            <p:cNvSpPr/>
            <p:nvPr/>
          </p:nvSpPr>
          <p:spPr>
            <a:xfrm flipH="1">
              <a:off x="1820307" y="382360"/>
              <a:ext cx="167388" cy="464378"/>
            </a:xfrm>
            <a:prstGeom prst="line">
              <a:avLst/>
            </a:prstGeom>
            <a:noFill/>
            <a:ln w="254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sp>
        <p:nvSpPr>
          <p:cNvPr id="1459" name="Shape 1459"/>
          <p:cNvSpPr/>
          <p:nvPr/>
        </p:nvSpPr>
        <p:spPr>
          <a:xfrm>
            <a:off x="7742313" y="3786890"/>
            <a:ext cx="3578505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Radiography of a</a:t>
            </a:r>
            <a:br/>
            <a:r>
              <a:t>crushed cup with pens and</a:t>
            </a:r>
            <a:br/>
            <a:r>
              <a:t>its 3D tomographic reconstruction</a:t>
            </a:r>
          </a:p>
        </p:txBody>
      </p:sp>
      <p:sp>
        <p:nvSpPr>
          <p:cNvPr id="1460" name="Shape 1460"/>
          <p:cNvSpPr/>
          <p:nvPr/>
        </p:nvSpPr>
        <p:spPr>
          <a:xfrm>
            <a:off x="9431413" y="5101898"/>
            <a:ext cx="3540329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Visible picture of a </a:t>
            </a:r>
            <a:r>
              <a:rPr i="1"/>
              <a:t>painting</a:t>
            </a:r>
            <a:br/>
            <a:r>
              <a:t>and its X-ray fluorescence image.</a:t>
            </a:r>
            <a:br/>
            <a:r>
              <a:t>Different colours refer to different</a:t>
            </a:r>
            <a:br/>
            <a:r>
              <a:t>materials (energy resolved)</a:t>
            </a:r>
          </a:p>
        </p:txBody>
      </p:sp>
      <p:grpSp>
        <p:nvGrpSpPr>
          <p:cNvPr id="1471" name="Group 1471"/>
          <p:cNvGrpSpPr/>
          <p:nvPr/>
        </p:nvGrpSpPr>
        <p:grpSpPr>
          <a:xfrm>
            <a:off x="5544726" y="4933296"/>
            <a:ext cx="3810001" cy="2541090"/>
            <a:chOff x="0" y="0"/>
            <a:chExt cx="3810000" cy="2541088"/>
          </a:xfrm>
        </p:grpSpPr>
        <p:pic>
          <p:nvPicPr>
            <p:cNvPr id="1461" name="pic.jpg"/>
            <p:cNvPicPr/>
            <p:nvPr/>
          </p:nvPicPr>
          <p:blipFill>
            <a:blip r:embed="rId6">
              <a:extLst/>
            </a:blip>
            <a:srcRect l="12998" t="3652" r="5880" b="3652"/>
            <a:stretch>
              <a:fillRect/>
            </a:stretch>
          </p:blipFill>
          <p:spPr>
            <a:xfrm>
              <a:off x="0" y="53340"/>
              <a:ext cx="3810000" cy="2487749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462" name="Shape 1462"/>
            <p:cNvSpPr/>
            <p:nvPr/>
          </p:nvSpPr>
          <p:spPr>
            <a:xfrm>
              <a:off x="241279" y="1834256"/>
              <a:ext cx="409835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Cu</a:t>
              </a:r>
            </a:p>
          </p:txBody>
        </p:sp>
        <p:sp>
          <p:nvSpPr>
            <p:cNvPr id="1463" name="Shape 1463"/>
            <p:cNvSpPr/>
            <p:nvPr/>
          </p:nvSpPr>
          <p:spPr>
            <a:xfrm>
              <a:off x="1751670" y="1228845"/>
              <a:ext cx="398100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Au</a:t>
              </a:r>
            </a:p>
          </p:txBody>
        </p:sp>
        <p:sp>
          <p:nvSpPr>
            <p:cNvPr id="1464" name="Shape 1464"/>
            <p:cNvSpPr/>
            <p:nvPr/>
          </p:nvSpPr>
          <p:spPr>
            <a:xfrm>
              <a:off x="897919" y="1819016"/>
              <a:ext cx="409835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Ag</a:t>
              </a:r>
            </a:p>
          </p:txBody>
        </p:sp>
        <p:sp>
          <p:nvSpPr>
            <p:cNvPr id="1465" name="Shape 1465"/>
            <p:cNvSpPr/>
            <p:nvPr/>
          </p:nvSpPr>
          <p:spPr>
            <a:xfrm>
              <a:off x="2718703" y="991854"/>
              <a:ext cx="338573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Zn</a:t>
              </a:r>
            </a:p>
          </p:txBody>
        </p:sp>
        <p:sp>
          <p:nvSpPr>
            <p:cNvPr id="1466" name="Shape 1466"/>
            <p:cNvSpPr/>
            <p:nvPr/>
          </p:nvSpPr>
          <p:spPr>
            <a:xfrm>
              <a:off x="1009257" y="458364"/>
              <a:ext cx="397887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SS</a:t>
              </a:r>
            </a:p>
          </p:txBody>
        </p:sp>
        <p:sp>
          <p:nvSpPr>
            <p:cNvPr id="1467" name="Shape 1467"/>
            <p:cNvSpPr/>
            <p:nvPr/>
          </p:nvSpPr>
          <p:spPr>
            <a:xfrm>
              <a:off x="1885432" y="322598"/>
              <a:ext cx="374417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Fe</a:t>
              </a:r>
            </a:p>
          </p:txBody>
        </p:sp>
        <p:sp>
          <p:nvSpPr>
            <p:cNvPr id="1468" name="Shape 1468"/>
            <p:cNvSpPr/>
            <p:nvPr/>
          </p:nvSpPr>
          <p:spPr>
            <a:xfrm>
              <a:off x="1413648" y="0"/>
              <a:ext cx="409835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Cu</a:t>
              </a:r>
            </a:p>
          </p:txBody>
        </p:sp>
        <p:sp>
          <p:nvSpPr>
            <p:cNvPr id="1469" name="Shape 1469"/>
            <p:cNvSpPr/>
            <p:nvPr/>
          </p:nvSpPr>
          <p:spPr>
            <a:xfrm>
              <a:off x="1416117" y="2043651"/>
              <a:ext cx="374417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1€</a:t>
              </a:r>
            </a:p>
          </p:txBody>
        </p:sp>
        <p:sp>
          <p:nvSpPr>
            <p:cNvPr id="1470" name="Shape 1470"/>
            <p:cNvSpPr/>
            <p:nvPr/>
          </p:nvSpPr>
          <p:spPr>
            <a:xfrm>
              <a:off x="2894039" y="357973"/>
              <a:ext cx="326838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400"/>
              </a:lvl1pPr>
            </a:lstStyle>
            <a:p>
              <a:pPr lvl="0">
                <a:defRPr sz="1800"/>
              </a:pPr>
              <a:r>
                <a:rPr sz="1400"/>
                <a:t>Al</a:t>
              </a:r>
            </a:p>
          </p:txBody>
        </p:sp>
      </p:grpSp>
      <p:grpSp>
        <p:nvGrpSpPr>
          <p:cNvPr id="1481" name="Group 1481"/>
          <p:cNvGrpSpPr/>
          <p:nvPr/>
        </p:nvGrpSpPr>
        <p:grpSpPr>
          <a:xfrm>
            <a:off x="-36430" y="6357270"/>
            <a:ext cx="5080001" cy="3449384"/>
            <a:chOff x="0" y="0"/>
            <a:chExt cx="5080000" cy="3449382"/>
          </a:xfrm>
        </p:grpSpPr>
        <p:grpSp>
          <p:nvGrpSpPr>
            <p:cNvPr id="1475" name="Group 1475"/>
            <p:cNvGrpSpPr/>
            <p:nvPr/>
          </p:nvGrpSpPr>
          <p:grpSpPr>
            <a:xfrm>
              <a:off x="0" y="0"/>
              <a:ext cx="5080000" cy="3449383"/>
              <a:chOff x="0" y="0"/>
              <a:chExt cx="5080000" cy="3449382"/>
            </a:xfrm>
          </p:grpSpPr>
          <p:pic>
            <p:nvPicPr>
              <p:cNvPr id="1472" name="spectrum.pdf"/>
              <p:cNvPicPr/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5080000" cy="34493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73" name="Shape 1473"/>
              <p:cNvSpPr/>
              <p:nvPr/>
            </p:nvSpPr>
            <p:spPr>
              <a:xfrm>
                <a:off x="632039" y="320664"/>
                <a:ext cx="4033740" cy="4003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  <p:sp>
            <p:nvSpPr>
              <p:cNvPr id="1474" name="Shape 1474"/>
              <p:cNvSpPr/>
              <p:nvPr/>
            </p:nvSpPr>
            <p:spPr>
              <a:xfrm>
                <a:off x="4552768" y="297546"/>
                <a:ext cx="46187" cy="273015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/>
              </a:p>
            </p:txBody>
          </p:sp>
        </p:grpSp>
        <p:pic>
          <p:nvPicPr>
            <p:cNvPr id="1476" name="55Fe_1_MMStack_Pos0.ome-1.jpg"/>
            <p:cNvPicPr/>
            <p:nvPr/>
          </p:nvPicPr>
          <p:blipFill>
            <a:blip r:embed="rId8">
              <a:extLst/>
            </a:blip>
            <a:srcRect l="28541" t="22790" r="26756" b="22790"/>
            <a:stretch>
              <a:fillRect/>
            </a:stretch>
          </p:blipFill>
          <p:spPr>
            <a:xfrm rot="16200000">
              <a:off x="2657010" y="673420"/>
              <a:ext cx="1907514" cy="1900569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477" name="Shape 1477"/>
            <p:cNvSpPr/>
            <p:nvPr/>
          </p:nvSpPr>
          <p:spPr>
            <a:xfrm>
              <a:off x="2976182" y="1664723"/>
              <a:ext cx="2540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78" name="Shape 1478"/>
            <p:cNvSpPr/>
            <p:nvPr/>
          </p:nvSpPr>
          <p:spPr>
            <a:xfrm flipH="1">
              <a:off x="1839317" y="1867548"/>
              <a:ext cx="1165119" cy="660952"/>
            </a:xfrm>
            <a:prstGeom prst="line">
              <a:avLst/>
            </a:prstGeom>
            <a:noFill/>
            <a:ln w="12700" cap="flat">
              <a:solidFill>
                <a:srgbClr val="C8250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79" name="Shape 1479"/>
            <p:cNvSpPr/>
            <p:nvPr/>
          </p:nvSpPr>
          <p:spPr>
            <a:xfrm>
              <a:off x="2870295" y="2229697"/>
              <a:ext cx="2540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C82506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  <p:sp>
          <p:nvSpPr>
            <p:cNvPr id="1480" name="Shape 1480"/>
            <p:cNvSpPr/>
            <p:nvPr/>
          </p:nvSpPr>
          <p:spPr>
            <a:xfrm flipH="1">
              <a:off x="1180563" y="2408786"/>
              <a:ext cx="1700557" cy="486155"/>
            </a:xfrm>
            <a:prstGeom prst="line">
              <a:avLst/>
            </a:prstGeom>
            <a:noFill/>
            <a:ln w="12700" cap="flat">
              <a:solidFill>
                <a:srgbClr val="C8250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</a:p>
          </p:txBody>
        </p:sp>
      </p:grpSp>
      <p:pic>
        <p:nvPicPr>
          <p:cNvPr id="1482" name="leaf.jpg"/>
          <p:cNvPicPr/>
          <p:nvPr/>
        </p:nvPicPr>
        <p:blipFill>
          <a:blip r:embed="rId9">
            <a:extLst/>
          </a:blip>
          <a:srcRect l="37933" t="43684" r="57894" b="51230"/>
          <a:stretch>
            <a:fillRect/>
          </a:stretch>
        </p:blipFill>
        <p:spPr>
          <a:xfrm>
            <a:off x="2519858" y="83939"/>
            <a:ext cx="1271638" cy="1268614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</p:spPr>
      </p:pic>
      <p:pic>
        <p:nvPicPr>
          <p:cNvPr id="1483" name="fluorescenceInColours.png"/>
          <p:cNvPicPr/>
          <p:nvPr/>
        </p:nvPicPr>
        <p:blipFill>
          <a:blip r:embed="rId10">
            <a:extLst/>
          </a:blip>
          <a:srcRect l="0" t="16474" r="0" b="18303"/>
          <a:stretch>
            <a:fillRect/>
          </a:stretch>
        </p:blipFill>
        <p:spPr>
          <a:xfrm>
            <a:off x="7889081" y="6412706"/>
            <a:ext cx="5080001" cy="3313281"/>
          </a:xfrm>
          <a:prstGeom prst="rect">
            <a:avLst/>
          </a:prstGeom>
          <a:ln w="25400">
            <a:solidFill/>
            <a:miter lim="400000"/>
          </a:ln>
        </p:spPr>
      </p:pic>
      <p:sp>
        <p:nvSpPr>
          <p:cNvPr id="1484" name="Shape 1484"/>
          <p:cNvSpPr/>
          <p:nvPr/>
        </p:nvSpPr>
        <p:spPr>
          <a:xfrm>
            <a:off x="4578057" y="8521481"/>
            <a:ext cx="279075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t>Single X-rays from </a:t>
            </a:r>
            <a:r>
              <a:rPr baseline="31999"/>
              <a:t>55</a:t>
            </a:r>
            <a:r>
              <a:t>Fe</a:t>
            </a:r>
            <a:br/>
            <a:r>
              <a:t>and the energy spectrum</a:t>
            </a:r>
            <a:br/>
            <a:r>
              <a:t>extracted from the images</a:t>
            </a:r>
          </a:p>
        </p:txBody>
      </p:sp>
      <p:grpSp>
        <p:nvGrpSpPr>
          <p:cNvPr id="1487" name="Group 1487"/>
          <p:cNvGrpSpPr/>
          <p:nvPr/>
        </p:nvGrpSpPr>
        <p:grpSpPr>
          <a:xfrm>
            <a:off x="453732" y="4653730"/>
            <a:ext cx="1937336" cy="1963137"/>
            <a:chOff x="0" y="0"/>
            <a:chExt cx="1937334" cy="1963135"/>
          </a:xfrm>
        </p:grpSpPr>
        <p:pic>
          <p:nvPicPr>
            <p:cNvPr id="1485" name="img_000000058_Default_000.jpg"/>
            <p:cNvPicPr/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167" y="0"/>
              <a:ext cx="1905001" cy="1905000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486" name="Shape 1486"/>
            <p:cNvSpPr/>
            <p:nvPr/>
          </p:nvSpPr>
          <p:spPr>
            <a:xfrm>
              <a:off x="0" y="1455135"/>
              <a:ext cx="1937335" cy="508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sz="1300">
                  <a:solidFill>
                    <a:srgbClr val="FFFFFF"/>
                  </a:solidFill>
                </a:rPr>
                <a:t>Alphas from </a:t>
              </a:r>
              <a:r>
                <a:rPr baseline="31999" sz="1300">
                  <a:solidFill>
                    <a:srgbClr val="FFFFFF"/>
                  </a:solidFill>
                </a:rPr>
                <a:t>220</a:t>
              </a:r>
              <a:r>
                <a:rPr sz="1300">
                  <a:solidFill>
                    <a:srgbClr val="FFFFFF"/>
                  </a:solidFill>
                </a:rPr>
                <a:t>Rn decay</a:t>
              </a:r>
              <a:br>
                <a:rPr sz="1300">
                  <a:solidFill>
                    <a:srgbClr val="FFFFFF"/>
                  </a:solidFill>
                </a:rPr>
              </a:br>
              <a:r>
                <a:rPr sz="1300">
                  <a:solidFill>
                    <a:srgbClr val="FFFFFF"/>
                  </a:solidFill>
                </a:rPr>
                <a:t>and its daughter </a:t>
              </a:r>
              <a:r>
                <a:rPr baseline="31999" sz="1300">
                  <a:solidFill>
                    <a:srgbClr val="FFFFFF"/>
                  </a:solidFill>
                </a:rPr>
                <a:t>216</a:t>
              </a:r>
              <a:r>
                <a:rPr sz="1300">
                  <a:solidFill>
                    <a:srgbClr val="FFFFFF"/>
                  </a:solidFill>
                </a:rPr>
                <a:t>Po</a:t>
              </a:r>
            </a:p>
          </p:txBody>
        </p:sp>
      </p:grpSp>
      <p:grpSp>
        <p:nvGrpSpPr>
          <p:cNvPr id="1490" name="Group 1490"/>
          <p:cNvGrpSpPr/>
          <p:nvPr/>
        </p:nvGrpSpPr>
        <p:grpSpPr>
          <a:xfrm>
            <a:off x="2623238" y="4597399"/>
            <a:ext cx="1905001" cy="1965000"/>
            <a:chOff x="0" y="0"/>
            <a:chExt cx="1905000" cy="1964998"/>
          </a:xfrm>
        </p:grpSpPr>
        <p:pic>
          <p:nvPicPr>
            <p:cNvPr id="1488" name="Result of img_000000031_Default_000-1.jpg"/>
            <p:cNvPicPr/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59998"/>
              <a:ext cx="1905000" cy="1905001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489" name="Shape 1489"/>
            <p:cNvSpPr/>
            <p:nvPr/>
          </p:nvSpPr>
          <p:spPr>
            <a:xfrm>
              <a:off x="93954" y="-1"/>
              <a:ext cx="1717092" cy="508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/>
              </a:pPr>
              <a:r>
                <a:rPr i="1" sz="1300">
                  <a:solidFill>
                    <a:srgbClr val="FFFFFF"/>
                  </a:solidFill>
                </a:rPr>
                <a:t>O </a:t>
              </a:r>
              <a:r>
                <a:rPr sz="1300">
                  <a:solidFill>
                    <a:srgbClr val="FFFFFF"/>
                  </a:solidFill>
                </a:rPr>
                <a:t>(100 keV) electrons</a:t>
              </a:r>
              <a:br>
                <a:rPr sz="1300">
                  <a:solidFill>
                    <a:srgbClr val="FFFFFF"/>
                  </a:solidFill>
                </a:rPr>
              </a:br>
              <a:r>
                <a:rPr sz="1300">
                  <a:solidFill>
                    <a:srgbClr val="FFFFFF"/>
                  </a:solidFill>
                </a:rPr>
                <a:t>~MIPs</a:t>
              </a:r>
            </a:p>
          </p:txBody>
        </p:sp>
      </p:grp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540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540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540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540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