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Default Extension="tif" ContentType="image/tiff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456" r:id="rId2"/>
    <p:sldId id="404" r:id="rId3"/>
    <p:sldId id="403" r:id="rId4"/>
    <p:sldId id="405" r:id="rId5"/>
    <p:sldId id="408" r:id="rId6"/>
    <p:sldId id="433" r:id="rId7"/>
    <p:sldId id="407" r:id="rId8"/>
    <p:sldId id="457" r:id="rId9"/>
    <p:sldId id="504" r:id="rId10"/>
    <p:sldId id="500" r:id="rId11"/>
    <p:sldId id="505" r:id="rId12"/>
    <p:sldId id="442" r:id="rId13"/>
    <p:sldId id="480" r:id="rId14"/>
    <p:sldId id="481" r:id="rId15"/>
    <p:sldId id="501" r:id="rId16"/>
    <p:sldId id="502" r:id="rId17"/>
    <p:sldId id="503" r:id="rId18"/>
    <p:sldId id="472" r:id="rId19"/>
    <p:sldId id="482" r:id="rId20"/>
    <p:sldId id="483" r:id="rId21"/>
    <p:sldId id="484" r:id="rId22"/>
    <p:sldId id="485" r:id="rId23"/>
    <p:sldId id="486" r:id="rId24"/>
    <p:sldId id="487" r:id="rId25"/>
    <p:sldId id="488" r:id="rId26"/>
    <p:sldId id="489" r:id="rId27"/>
    <p:sldId id="490" r:id="rId28"/>
    <p:sldId id="492" r:id="rId29"/>
    <p:sldId id="493" r:id="rId30"/>
    <p:sldId id="494" r:id="rId31"/>
    <p:sldId id="491" r:id="rId32"/>
    <p:sldId id="495" r:id="rId33"/>
    <p:sldId id="496" r:id="rId34"/>
    <p:sldId id="497" r:id="rId35"/>
    <p:sldId id="498" r:id="rId36"/>
    <p:sldId id="499" r:id="rId37"/>
  </p:sldIdLst>
  <p:sldSz cx="9906000" cy="6858000" type="A4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F428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9805" autoAdjust="0"/>
  </p:normalViewPr>
  <p:slideViewPr>
    <p:cSldViewPr>
      <p:cViewPr>
        <p:scale>
          <a:sx n="100" d="100"/>
          <a:sy n="100" d="100"/>
        </p:scale>
        <p:origin x="-1240" y="-12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0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ali:Documents:LSM:SEDINE:TableauExelMesure:alphas_sedine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ali:Documents:LSM:SEDINE:TableauExelMesure:alphas_sedine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700738341860901"/>
          <c:y val="4.4277537289276102E-2"/>
          <c:w val="0.81290237354602202"/>
          <c:h val="0.86314835013206803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ymbol val="square"/>
            <c:size val="5"/>
          </c:marker>
          <c:xVal>
            <c:numRef>
              <c:f>Sheet3!$D$34:$D$54</c:f>
              <c:numCache>
                <c:formatCode>mmm\-yy</c:formatCode>
                <c:ptCount val="21"/>
                <c:pt idx="0">
                  <c:v>41153</c:v>
                </c:pt>
                <c:pt idx="1">
                  <c:v>41183</c:v>
                </c:pt>
                <c:pt idx="3">
                  <c:v>41244</c:v>
                </c:pt>
                <c:pt idx="4">
                  <c:v>41275</c:v>
                </c:pt>
                <c:pt idx="7">
                  <c:v>41365</c:v>
                </c:pt>
                <c:pt idx="10">
                  <c:v>41456</c:v>
                </c:pt>
                <c:pt idx="14">
                  <c:v>41579</c:v>
                </c:pt>
                <c:pt idx="19">
                  <c:v>41730</c:v>
                </c:pt>
                <c:pt idx="20">
                  <c:v>41760</c:v>
                </c:pt>
              </c:numCache>
            </c:numRef>
          </c:xVal>
          <c:yVal>
            <c:numRef>
              <c:f>Sheet3!$E$34:$E$54</c:f>
              <c:numCache>
                <c:formatCode>General</c:formatCode>
                <c:ptCount val="21"/>
                <c:pt idx="1">
                  <c:v>135</c:v>
                </c:pt>
                <c:pt idx="3">
                  <c:v>130</c:v>
                </c:pt>
                <c:pt idx="4">
                  <c:v>65</c:v>
                </c:pt>
                <c:pt idx="7">
                  <c:v>60</c:v>
                </c:pt>
                <c:pt idx="10">
                  <c:v>40</c:v>
                </c:pt>
                <c:pt idx="14">
                  <c:v>10</c:v>
                </c:pt>
                <c:pt idx="19">
                  <c:v>5.5</c:v>
                </c:pt>
                <c:pt idx="20">
                  <c:v>4.5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088528"/>
        <c:axId val="134481784"/>
      </c:scatterChart>
      <c:valAx>
        <c:axId val="134088528"/>
        <c:scaling>
          <c:orientation val="minMax"/>
        </c:scaling>
        <c:delete val="0"/>
        <c:axPos val="b"/>
        <c:majorGridlines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fr-FR"/>
          </a:p>
        </c:txPr>
        <c:crossAx val="134481784"/>
        <c:crosses val="autoZero"/>
        <c:crossBetween val="midCat"/>
        <c:majorUnit val="200"/>
      </c:valAx>
      <c:valAx>
        <c:axId val="134481784"/>
        <c:scaling>
          <c:logBase val="10"/>
          <c:orientation val="minMax"/>
          <c:max val="200"/>
          <c:min val="2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mHz</a:t>
                </a:r>
              </a:p>
            </c:rich>
          </c:tx>
          <c:layout>
            <c:manualLayout>
              <c:xMode val="edge"/>
              <c:yMode val="edge"/>
              <c:x val="1.8107894439634099E-2"/>
              <c:y val="0.3317597062610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4088528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  <a:ln>
      <a:solidFill>
        <a:srgbClr val="FFFFFF"/>
      </a:solidFill>
    </a:ln>
  </c:spPr>
  <c:txPr>
    <a:bodyPr/>
    <a:lstStyle/>
    <a:p>
      <a:pPr>
        <a:defRPr sz="1200" b="1"/>
      </a:pPr>
      <a:endParaRPr lang="fr-F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3333132189136"/>
          <c:y val="2.29592381762115E-2"/>
          <c:w val="0.793401889088172"/>
          <c:h val="0.90107805976633204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ymbol val="diamond"/>
            <c:size val="7"/>
          </c:marker>
          <c:xVal>
            <c:numRef>
              <c:f>[alphas_sedine.xlsx]Sheet3!$F$34:$F$54</c:f>
              <c:numCache>
                <c:formatCode>mmm\-yy</c:formatCode>
                <c:ptCount val="21"/>
                <c:pt idx="0">
                  <c:v>41153</c:v>
                </c:pt>
                <c:pt idx="1">
                  <c:v>41183</c:v>
                </c:pt>
                <c:pt idx="3">
                  <c:v>41244</c:v>
                </c:pt>
                <c:pt idx="7">
                  <c:v>41365</c:v>
                </c:pt>
                <c:pt idx="9">
                  <c:v>41426</c:v>
                </c:pt>
                <c:pt idx="11">
                  <c:v>41487</c:v>
                </c:pt>
                <c:pt idx="14">
                  <c:v>41579</c:v>
                </c:pt>
                <c:pt idx="19">
                  <c:v>41730</c:v>
                </c:pt>
                <c:pt idx="20">
                  <c:v>41760</c:v>
                </c:pt>
              </c:numCache>
            </c:numRef>
          </c:xVal>
          <c:yVal>
            <c:numRef>
              <c:f>[alphas_sedine.xlsx]Sheet3!$G$34:$G$54</c:f>
              <c:numCache>
                <c:formatCode>General</c:formatCode>
                <c:ptCount val="21"/>
                <c:pt idx="0">
                  <c:v>450</c:v>
                </c:pt>
                <c:pt idx="3">
                  <c:v>400</c:v>
                </c:pt>
                <c:pt idx="4">
                  <c:v>300</c:v>
                </c:pt>
                <c:pt idx="7">
                  <c:v>300</c:v>
                </c:pt>
                <c:pt idx="9">
                  <c:v>200</c:v>
                </c:pt>
                <c:pt idx="11">
                  <c:v>100</c:v>
                </c:pt>
                <c:pt idx="14">
                  <c:v>57</c:v>
                </c:pt>
                <c:pt idx="19">
                  <c:v>27</c:v>
                </c:pt>
                <c:pt idx="20">
                  <c:v>20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012912"/>
        <c:axId val="182013296"/>
      </c:scatterChart>
      <c:valAx>
        <c:axId val="182012912"/>
        <c:scaling>
          <c:orientation val="minMax"/>
        </c:scaling>
        <c:delete val="0"/>
        <c:axPos val="b"/>
        <c:majorGridlines/>
        <c:numFmt formatCode="mmm\-yy" sourceLinked="1"/>
        <c:majorTickMark val="out"/>
        <c:minorTickMark val="none"/>
        <c:tickLblPos val="nextTo"/>
        <c:crossAx val="182013296"/>
        <c:crosses val="autoZero"/>
        <c:crossBetween val="midCat"/>
        <c:majorUnit val="200"/>
      </c:valAx>
      <c:valAx>
        <c:axId val="182013296"/>
        <c:scaling>
          <c:orientation val="minMax"/>
        </c:scaling>
        <c:delete val="0"/>
        <c:axPos val="l"/>
        <c:majorGridlines/>
        <c:minorGridlines>
          <c:spPr>
            <a:ln w="3175" cmpd="sng"/>
          </c:spPr>
        </c:minorGridlines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 err="1" smtClean="0"/>
                  <a:t>mHz</a:t>
                </a:r>
                <a:endParaRPr lang="en-US" sz="1200" dirty="0"/>
              </a:p>
            </c:rich>
          </c:tx>
          <c:layout>
            <c:manualLayout>
              <c:xMode val="edge"/>
              <c:yMode val="edge"/>
              <c:x val="1.4569570156380799E-2"/>
              <c:y val="0.41970374858456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82012912"/>
        <c:crosses val="autoZero"/>
        <c:crossBetween val="midCat"/>
        <c:majorUnit val="100"/>
      </c:valAx>
    </c:plotArea>
    <c:plotVisOnly val="1"/>
    <c:dispBlanksAs val="gap"/>
    <c:showDLblsOverMax val="0"/>
  </c:chart>
  <c:txPr>
    <a:bodyPr/>
    <a:lstStyle/>
    <a:p>
      <a:pPr>
        <a:defRPr sz="1100" b="1"/>
      </a:pPr>
      <a:endParaRPr lang="fr-FR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7A1EE01-C8C9-284B-ACEA-1A6E3D40DD6A}" type="datetime1">
              <a:rPr lang="en-US"/>
              <a:pPr>
                <a:defRPr/>
              </a:pPr>
              <a:t>9/26/2016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80733F0-7B91-FE40-9D66-1720A3D8EF6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798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  <a:p>
            <a:pPr lvl="4"/>
            <a:r>
              <a:rPr lang="en-US" noProof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F743AC5-2F5C-5947-83B3-02CECEDD83E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613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ＭＳ Ｐゴシック" pitchFamily="-9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148BAB0-8ACA-1E46-82C9-C2337FFAE71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9A84A76C-9FFF-1F4E-8F5C-71F011ACA7AA}" type="slidenum">
              <a:rPr lang="en-US" sz="1200"/>
              <a:pPr algn="r"/>
              <a:t>1</a:t>
            </a:fld>
            <a:endParaRPr lang="en-US" sz="12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fr-FR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335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1CFABEB-D553-864C-9D68-BB80E41F4263}" type="slidenum">
              <a:rPr lang="fr-FR" sz="1200"/>
              <a:pPr/>
              <a:t>2</a:t>
            </a:fld>
            <a:endParaRPr lang="fr-FR" sz="1200"/>
          </a:p>
        </p:txBody>
      </p:sp>
      <p:sp>
        <p:nvSpPr>
          <p:cNvPr id="184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fr-FR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756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11B063D-6AF6-B64B-8CA9-EF3E14856E19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BAD754AE-D6FB-F24A-B726-69B1982CC5D7}" type="slidenum">
              <a:rPr lang="en-US" sz="1200"/>
              <a:pPr algn="r"/>
              <a:t>5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fr-FR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21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8DBA86-11AA-064D-AEAC-9FDA49EEB05F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3072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543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ADA8C-778E-4346-B5CC-A2D3CC89991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2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1F510-7AEA-8042-AA5C-9015010C5EE2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6ADE2-BD62-F24B-8A92-B984648F5CB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4605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08EB0-3F38-2E4E-BD8D-A824C02D5415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D6326-4D28-7E4F-B845-84D429CA331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363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28043-B7F6-0A41-88DA-EF931820977A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FACED-1ECB-EE45-A779-69649FA08A6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203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1" y="1981200"/>
            <a:ext cx="4133851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981200"/>
            <a:ext cx="4133851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1DCED-F1C7-624C-94E9-856FE31D2309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AC81B-113A-E242-B641-2EB2A626503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6668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8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8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69875-A45F-F444-A978-5F75F4ECCDEB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9DD0B-ECCD-AB40-90F7-2AD33E12A3B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8851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F1398-51BB-4C4C-B231-6B7A0EFFC81E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4B123-0CA8-E04F-B927-BBFF88C0E67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0640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804FE-2DD6-734A-9756-E6A9D474B385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22091-273B-5249-A3D5-7F660FB029D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7327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54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0C217-19D8-5C4E-B972-1B175684D644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72510-5800-F249-833E-AAAABFA437A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3687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C7BFE-E830-A143-937D-D53BC374F9D9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AE8E9-A334-6C48-A6BB-9A47EBEBF9B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9351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C0E8B-22BC-824A-BA1E-B761B01E3DAD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A45CE-E244-1244-A04D-19FEAEB0CE7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7825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3" y="609600"/>
            <a:ext cx="6162675" cy="5486400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8C28A-F69D-AE4C-9B36-32D156BB1793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24EFD-6AE1-2847-9417-FEF42F26DCC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606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C06BE613-A8DC-FE48-8563-D0ED7E6901E0}" type="datetime1">
              <a:rPr lang="fr-FR"/>
              <a:pPr>
                <a:defRPr/>
              </a:pPr>
              <a:t>26/09/2016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I. Giomataris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1658B43-4E98-6448-89BC-01A0C2E62A6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emf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png"/><Relationship Id="rId18" Type="http://schemas.openxmlformats.org/officeDocument/2006/relationships/image" Target="../media/image24.jpe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openxmlformats.org/officeDocument/2006/relationships/image" Target="../media/image18.jpeg"/><Relationship Id="rId17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7.jpe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emf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3.jpeg"/><Relationship Id="rId7" Type="http://schemas.openxmlformats.org/officeDocument/2006/relationships/image" Target="../media/image24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10" Type="http://schemas.openxmlformats.org/officeDocument/2006/relationships/image" Target="../media/image72.jpeg"/><Relationship Id="rId4" Type="http://schemas.openxmlformats.org/officeDocument/2006/relationships/image" Target="../media/image67.jpeg"/><Relationship Id="rId9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7.png"/><Relationship Id="rId12" Type="http://schemas.openxmlformats.org/officeDocument/2006/relationships/image" Target="../media/image7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6.png"/><Relationship Id="rId11" Type="http://schemas.openxmlformats.org/officeDocument/2006/relationships/oleObject" Target="../embeddings/Document_Microsoft_Word_97_-_20031.doc"/><Relationship Id="rId5" Type="http://schemas.openxmlformats.org/officeDocument/2006/relationships/image" Target="../media/image75.png"/><Relationship Id="rId15" Type="http://schemas.openxmlformats.org/officeDocument/2006/relationships/image" Target="../media/image82.jpe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74.png"/><Relationship Id="rId9" Type="http://schemas.openxmlformats.org/officeDocument/2006/relationships/image" Target="../media/image79.emf"/><Relationship Id="rId14" Type="http://schemas.openxmlformats.org/officeDocument/2006/relationships/image" Target="../media/image8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png"/><Relationship Id="rId7" Type="http://schemas.openxmlformats.org/officeDocument/2006/relationships/image" Target="../media/image8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jpeg"/><Relationship Id="rId10" Type="http://schemas.openxmlformats.org/officeDocument/2006/relationships/image" Target="../media/image90.jpeg"/><Relationship Id="rId4" Type="http://schemas.openxmlformats.org/officeDocument/2006/relationships/image" Target="../media/image84.png"/><Relationship Id="rId9" Type="http://schemas.openxmlformats.org/officeDocument/2006/relationships/image" Target="../media/image8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0.png"/><Relationship Id="rId4" Type="http://schemas.openxmlformats.org/officeDocument/2006/relationships/image" Target="../media/image99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7" Type="http://schemas.openxmlformats.org/officeDocument/2006/relationships/image" Target="../media/image122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arXiv:0810.1137" TargetMode="External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1.jpg"/><Relationship Id="rId4" Type="http://schemas.openxmlformats.org/officeDocument/2006/relationships/image" Target="../media/image1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t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8.png"/><Relationship Id="rId5" Type="http://schemas.openxmlformats.org/officeDocument/2006/relationships/package" Target="../embeddings/Document_Microsoft_Word1.docx"/><Relationship Id="rId4" Type="http://schemas.openxmlformats.org/officeDocument/2006/relationships/oleObject" Target="../embeddings/oleObject4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Picture 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840" y="764704"/>
            <a:ext cx="3096344" cy="208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5" descr="IMG_012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764704"/>
            <a:ext cx="2952328" cy="196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128464" y="836712"/>
            <a:ext cx="2808312" cy="27699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charset="0"/>
                <a:cs typeface="Times New Roman" charset="0"/>
              </a:rPr>
              <a:t>MPGD2009, </a:t>
            </a:r>
            <a:r>
              <a:rPr lang="en-US" sz="1200" b="1" dirty="0" err="1" smtClean="0">
                <a:latin typeface="Times New Roman" charset="0"/>
                <a:cs typeface="Times New Roman" charset="0"/>
              </a:rPr>
              <a:t>Kolymbari</a:t>
            </a:r>
            <a:r>
              <a:rPr lang="en-US" sz="1200" b="1" dirty="0">
                <a:latin typeface="Times New Roman" charset="0"/>
                <a:cs typeface="Times New Roman" charset="0"/>
              </a:rPr>
              <a:t>, Crete, Greece</a:t>
            </a:r>
            <a:endParaRPr lang="en-US" sz="1200" dirty="0">
              <a:latin typeface="Times New Roman" charset="0"/>
              <a:cs typeface="Times New Roman" charset="0"/>
            </a:endParaRPr>
          </a:p>
        </p:txBody>
      </p:sp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144" y="4279224"/>
            <a:ext cx="3456384" cy="260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Box 2"/>
          <p:cNvSpPr txBox="1">
            <a:spLocks noChangeArrowheads="1"/>
          </p:cNvSpPr>
          <p:nvPr/>
        </p:nvSpPr>
        <p:spPr bwMode="auto">
          <a:xfrm>
            <a:off x="3728864" y="836712"/>
            <a:ext cx="2184638" cy="3077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dirty="0" smtClean="0">
                <a:latin typeface="Times New Roman" charset="0"/>
                <a:cs typeface="Times New Roman" charset="0"/>
              </a:rPr>
              <a:t>MPGD2011, Kobe, Japan,</a:t>
            </a:r>
          </a:p>
        </p:txBody>
      </p:sp>
      <p:sp>
        <p:nvSpPr>
          <p:cNvPr id="15367" name="TextBox 1"/>
          <p:cNvSpPr txBox="1">
            <a:spLocks noChangeArrowheads="1"/>
          </p:cNvSpPr>
          <p:nvPr/>
        </p:nvSpPr>
        <p:spPr bwMode="auto">
          <a:xfrm>
            <a:off x="7401272" y="4437112"/>
            <a:ext cx="1981200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1">
                <a:latin typeface="Times New Roman" charset="0"/>
                <a:cs typeface="Times New Roman" charset="0"/>
              </a:rPr>
              <a:t>Spherical detector</a:t>
            </a:r>
          </a:p>
        </p:txBody>
      </p:sp>
      <p:pic>
        <p:nvPicPr>
          <p:cNvPr id="15368" name="Picture 10" descr="IMG_713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256" y="476672"/>
            <a:ext cx="3096344" cy="206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Rectangle 1"/>
          <p:cNvSpPr>
            <a:spLocks noChangeArrowheads="1"/>
          </p:cNvSpPr>
          <p:nvPr/>
        </p:nvSpPr>
        <p:spPr bwMode="auto">
          <a:xfrm>
            <a:off x="7257256" y="476672"/>
            <a:ext cx="2160240" cy="27699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charset="0"/>
                <a:cs typeface="Times New Roman" charset="0"/>
              </a:rPr>
              <a:t>MPGD2013, </a:t>
            </a:r>
            <a:r>
              <a:rPr lang="en-US" sz="1200" b="1" dirty="0" err="1">
                <a:latin typeface="Times New Roman" charset="0"/>
                <a:cs typeface="Times New Roman" charset="0"/>
              </a:rPr>
              <a:t>Saragoza</a:t>
            </a:r>
            <a:r>
              <a:rPr lang="en-US" sz="1200" b="1" dirty="0">
                <a:latin typeface="Times New Roman" charset="0"/>
                <a:cs typeface="Times New Roman" charset="0"/>
              </a:rPr>
              <a:t>, </a:t>
            </a:r>
            <a:r>
              <a:rPr lang="en-US" sz="1200" b="1" dirty="0" smtClean="0">
                <a:latin typeface="Times New Roman" charset="0"/>
                <a:cs typeface="Times New Roman" charset="0"/>
              </a:rPr>
              <a:t>Spain</a:t>
            </a:r>
            <a:endParaRPr lang="en-US" sz="1200" b="1" dirty="0">
              <a:latin typeface="Times New Roman" charset="0"/>
              <a:cs typeface="Times New Roman" charset="0"/>
            </a:endParaRPr>
          </a:p>
        </p:txBody>
      </p:sp>
      <p:sp>
        <p:nvSpPr>
          <p:cNvPr id="15370" name="TextBox 1"/>
          <p:cNvSpPr txBox="1">
            <a:spLocks noChangeArrowheads="1"/>
          </p:cNvSpPr>
          <p:nvPr/>
        </p:nvSpPr>
        <p:spPr bwMode="auto">
          <a:xfrm>
            <a:off x="1253611" y="0"/>
            <a:ext cx="705478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rgbClr val="000090"/>
                </a:solidFill>
                <a:latin typeface="Times New Roman"/>
                <a:cs typeface="Times New Roman"/>
              </a:rPr>
              <a:t>Gaseous detectors: current and future </a:t>
            </a:r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developments</a:t>
            </a:r>
          </a:p>
          <a:p>
            <a:pPr algn="ctr"/>
            <a:r>
              <a:rPr lang="en-US" sz="1600" b="1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I</a:t>
            </a:r>
            <a:r>
              <a:rPr lang="en-US" sz="1600" b="1" i="1" dirty="0">
                <a:solidFill>
                  <a:srgbClr val="000090"/>
                </a:solidFill>
                <a:latin typeface="Times New Roman"/>
                <a:cs typeface="Times New Roman"/>
              </a:rPr>
              <a:t>. Giomataris CEA-</a:t>
            </a:r>
            <a:r>
              <a:rPr lang="en-US" sz="1600" b="1" i="1" dirty="0" err="1">
                <a:solidFill>
                  <a:srgbClr val="000090"/>
                </a:solidFill>
                <a:latin typeface="Times New Roman"/>
                <a:cs typeface="Times New Roman"/>
              </a:rPr>
              <a:t>Saclay</a:t>
            </a:r>
            <a:endParaRPr lang="en-US" sz="1600" b="1" i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2" name="Picture 1" descr="Trieste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136" y="2708920"/>
            <a:ext cx="3584848" cy="18252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69224" y="2636912"/>
            <a:ext cx="2152552" cy="307777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Times New Roman" charset="0"/>
                <a:cs typeface="Times New Roman" charset="0"/>
              </a:rPr>
              <a:t>MPGD2015, Trieste, Italy</a:t>
            </a:r>
            <a:endParaRPr lang="en-US" sz="1400" b="1" dirty="0">
              <a:latin typeface="Times New Roman" charset="0"/>
              <a:cs typeface="Times New Roman" charset="0"/>
            </a:endParaRPr>
          </a:p>
        </p:txBody>
      </p:sp>
      <p:grpSp>
        <p:nvGrpSpPr>
          <p:cNvPr id="1178" name="Grouper 1180"/>
          <p:cNvGrpSpPr/>
          <p:nvPr/>
        </p:nvGrpSpPr>
        <p:grpSpPr>
          <a:xfrm>
            <a:off x="-26885" y="3068960"/>
            <a:ext cx="3179682" cy="3456384"/>
            <a:chOff x="4668923" y="1332592"/>
            <a:chExt cx="3875571" cy="4639702"/>
          </a:xfrm>
        </p:grpSpPr>
        <p:grpSp>
          <p:nvGrpSpPr>
            <p:cNvPr id="1179" name="Group 2"/>
            <p:cNvGrpSpPr>
              <a:grpSpLocks noChangeAspect="1"/>
            </p:cNvGrpSpPr>
            <p:nvPr/>
          </p:nvGrpSpPr>
          <p:grpSpPr bwMode="auto">
            <a:xfrm>
              <a:off x="4997784" y="3179258"/>
              <a:ext cx="3467100" cy="1308100"/>
              <a:chOff x="174" y="598"/>
              <a:chExt cx="853" cy="322"/>
            </a:xfrm>
          </p:grpSpPr>
          <p:sp>
            <p:nvSpPr>
              <p:cNvPr id="2335" name="Freeform 3"/>
              <p:cNvSpPr>
                <a:spLocks noChangeAspect="1"/>
              </p:cNvSpPr>
              <p:nvPr/>
            </p:nvSpPr>
            <p:spPr bwMode="auto">
              <a:xfrm>
                <a:off x="174" y="599"/>
                <a:ext cx="852" cy="254"/>
              </a:xfrm>
              <a:custGeom>
                <a:avLst/>
                <a:gdLst>
                  <a:gd name="T0" fmla="*/ 0 w 841"/>
                  <a:gd name="T1" fmla="*/ 254 h 254"/>
                  <a:gd name="T2" fmla="*/ 216 w 841"/>
                  <a:gd name="T3" fmla="*/ 0 h 254"/>
                  <a:gd name="T4" fmla="*/ 852 w 841"/>
                  <a:gd name="T5" fmla="*/ 0 h 254"/>
                  <a:gd name="T6" fmla="*/ 637 w 841"/>
                  <a:gd name="T7" fmla="*/ 254 h 254"/>
                  <a:gd name="T8" fmla="*/ 0 w 841"/>
                  <a:gd name="T9" fmla="*/ 254 h 2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1"/>
                  <a:gd name="T16" fmla="*/ 0 h 254"/>
                  <a:gd name="T17" fmla="*/ 841 w 841"/>
                  <a:gd name="T18" fmla="*/ 254 h 2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1" h="254">
                    <a:moveTo>
                      <a:pt x="0" y="254"/>
                    </a:moveTo>
                    <a:lnTo>
                      <a:pt x="213" y="0"/>
                    </a:lnTo>
                    <a:lnTo>
                      <a:pt x="841" y="0"/>
                    </a:lnTo>
                    <a:lnTo>
                      <a:pt x="629" y="254"/>
                    </a:lnTo>
                    <a:lnTo>
                      <a:pt x="0" y="25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6" name="Freeform 4"/>
              <p:cNvSpPr>
                <a:spLocks noChangeAspect="1"/>
              </p:cNvSpPr>
              <p:nvPr/>
            </p:nvSpPr>
            <p:spPr bwMode="auto">
              <a:xfrm>
                <a:off x="812" y="598"/>
                <a:ext cx="215" cy="322"/>
              </a:xfrm>
              <a:custGeom>
                <a:avLst/>
                <a:gdLst>
                  <a:gd name="T0" fmla="*/ 0 w 214"/>
                  <a:gd name="T1" fmla="*/ 322 h 321"/>
                  <a:gd name="T2" fmla="*/ 0 w 214"/>
                  <a:gd name="T3" fmla="*/ 255 h 321"/>
                  <a:gd name="T4" fmla="*/ 215 w 214"/>
                  <a:gd name="T5" fmla="*/ 0 h 321"/>
                  <a:gd name="T6" fmla="*/ 215 w 214"/>
                  <a:gd name="T7" fmla="*/ 70 h 321"/>
                  <a:gd name="T8" fmla="*/ 0 w 214"/>
                  <a:gd name="T9" fmla="*/ 322 h 3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4"/>
                  <a:gd name="T16" fmla="*/ 0 h 321"/>
                  <a:gd name="T17" fmla="*/ 214 w 214"/>
                  <a:gd name="T18" fmla="*/ 321 h 3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4" h="321">
                    <a:moveTo>
                      <a:pt x="0" y="321"/>
                    </a:moveTo>
                    <a:lnTo>
                      <a:pt x="0" y="254"/>
                    </a:lnTo>
                    <a:lnTo>
                      <a:pt x="214" y="0"/>
                    </a:lnTo>
                    <a:lnTo>
                      <a:pt x="214" y="70"/>
                    </a:lnTo>
                    <a:lnTo>
                      <a:pt x="0" y="32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7" name="Rectangle 5"/>
              <p:cNvSpPr>
                <a:spLocks noChangeAspect="1" noChangeArrowheads="1"/>
              </p:cNvSpPr>
              <p:nvPr/>
            </p:nvSpPr>
            <p:spPr bwMode="auto">
              <a:xfrm>
                <a:off x="175" y="853"/>
                <a:ext cx="637" cy="66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180" name="Freeform 6"/>
            <p:cNvSpPr>
              <a:spLocks noChangeAspect="1"/>
            </p:cNvSpPr>
            <p:nvPr/>
          </p:nvSpPr>
          <p:spPr bwMode="auto">
            <a:xfrm>
              <a:off x="4997784" y="1358396"/>
              <a:ext cx="3467100" cy="1042987"/>
            </a:xfrm>
            <a:custGeom>
              <a:avLst/>
              <a:gdLst>
                <a:gd name="T0" fmla="*/ 876873 w 862"/>
                <a:gd name="T1" fmla="*/ 0 h 257"/>
                <a:gd name="T2" fmla="*/ 3467268 w 862"/>
                <a:gd name="T3" fmla="*/ 0 h 257"/>
                <a:gd name="T4" fmla="*/ 2574306 w 862"/>
                <a:gd name="T5" fmla="*/ 1042890 h 257"/>
                <a:gd name="T6" fmla="*/ 0 w 862"/>
                <a:gd name="T7" fmla="*/ 1042890 h 257"/>
                <a:gd name="T8" fmla="*/ 876873 w 862"/>
                <a:gd name="T9" fmla="*/ 0 h 2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2"/>
                <a:gd name="T16" fmla="*/ 0 h 257"/>
                <a:gd name="T17" fmla="*/ 862 w 862"/>
                <a:gd name="T18" fmla="*/ 257 h 2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2" h="257">
                  <a:moveTo>
                    <a:pt x="218" y="0"/>
                  </a:moveTo>
                  <a:lnTo>
                    <a:pt x="862" y="0"/>
                  </a:lnTo>
                  <a:lnTo>
                    <a:pt x="640" y="257"/>
                  </a:lnTo>
                  <a:lnTo>
                    <a:pt x="0" y="25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CC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1" name="Freeform 7"/>
            <p:cNvSpPr>
              <a:spLocks/>
            </p:cNvSpPr>
            <p:nvPr/>
          </p:nvSpPr>
          <p:spPr bwMode="auto">
            <a:xfrm>
              <a:off x="6608265" y="5535731"/>
              <a:ext cx="968375" cy="436563"/>
            </a:xfrm>
            <a:custGeom>
              <a:avLst/>
              <a:gdLst>
                <a:gd name="T0" fmla="*/ 0 w 1072"/>
                <a:gd name="T1" fmla="*/ 2709 h 483"/>
                <a:gd name="T2" fmla="*/ 106546 w 1072"/>
                <a:gd name="T3" fmla="*/ 6321 h 483"/>
                <a:gd name="T4" fmla="*/ 167946 w 1072"/>
                <a:gd name="T5" fmla="*/ 43341 h 483"/>
                <a:gd name="T6" fmla="*/ 185102 w 1072"/>
                <a:gd name="T7" fmla="*/ 209481 h 483"/>
                <a:gd name="T8" fmla="*/ 202257 w 1072"/>
                <a:gd name="T9" fmla="*/ 404515 h 483"/>
                <a:gd name="T10" fmla="*/ 231151 w 1072"/>
                <a:gd name="T11" fmla="*/ 399098 h 483"/>
                <a:gd name="T12" fmla="*/ 290745 w 1072"/>
                <a:gd name="T13" fmla="*/ 187811 h 483"/>
                <a:gd name="T14" fmla="*/ 491196 w 1072"/>
                <a:gd name="T15" fmla="*/ 160723 h 483"/>
                <a:gd name="T16" fmla="*/ 640181 w 1072"/>
                <a:gd name="T17" fmla="*/ 144470 h 483"/>
                <a:gd name="T18" fmla="*/ 724154 w 1072"/>
                <a:gd name="T19" fmla="*/ 33409 h 483"/>
                <a:gd name="T20" fmla="*/ 967946 w 1072"/>
                <a:gd name="T21" fmla="*/ 17156 h 4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72"/>
                <a:gd name="T34" fmla="*/ 0 h 483"/>
                <a:gd name="T35" fmla="*/ 1072 w 1072"/>
                <a:gd name="T36" fmla="*/ 483 h 48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72" h="483">
                  <a:moveTo>
                    <a:pt x="0" y="3"/>
                  </a:moveTo>
                  <a:cubicBezTo>
                    <a:pt x="20" y="4"/>
                    <a:pt x="87" y="0"/>
                    <a:pt x="118" y="7"/>
                  </a:cubicBezTo>
                  <a:cubicBezTo>
                    <a:pt x="149" y="14"/>
                    <a:pt x="172" y="11"/>
                    <a:pt x="186" y="48"/>
                  </a:cubicBezTo>
                  <a:cubicBezTo>
                    <a:pt x="200" y="85"/>
                    <a:pt x="199" y="165"/>
                    <a:pt x="205" y="232"/>
                  </a:cubicBezTo>
                  <a:cubicBezTo>
                    <a:pt x="211" y="299"/>
                    <a:pt x="216" y="413"/>
                    <a:pt x="224" y="448"/>
                  </a:cubicBezTo>
                  <a:cubicBezTo>
                    <a:pt x="232" y="483"/>
                    <a:pt x="240" y="482"/>
                    <a:pt x="256" y="442"/>
                  </a:cubicBezTo>
                  <a:cubicBezTo>
                    <a:pt x="272" y="402"/>
                    <a:pt x="274" y="252"/>
                    <a:pt x="322" y="208"/>
                  </a:cubicBezTo>
                  <a:cubicBezTo>
                    <a:pt x="370" y="164"/>
                    <a:pt x="480" y="186"/>
                    <a:pt x="544" y="178"/>
                  </a:cubicBezTo>
                  <a:cubicBezTo>
                    <a:pt x="608" y="170"/>
                    <a:pt x="666" y="183"/>
                    <a:pt x="709" y="160"/>
                  </a:cubicBezTo>
                  <a:cubicBezTo>
                    <a:pt x="752" y="137"/>
                    <a:pt x="742" y="60"/>
                    <a:pt x="802" y="37"/>
                  </a:cubicBezTo>
                  <a:cubicBezTo>
                    <a:pt x="862" y="14"/>
                    <a:pt x="1016" y="23"/>
                    <a:pt x="1072" y="19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fr-FR"/>
            </a:p>
          </p:txBody>
        </p:sp>
        <p:grpSp>
          <p:nvGrpSpPr>
            <p:cNvPr id="1182" name="Group 8"/>
            <p:cNvGrpSpPr>
              <a:grpSpLocks noChangeAspect="1"/>
            </p:cNvGrpSpPr>
            <p:nvPr/>
          </p:nvGrpSpPr>
          <p:grpSpPr bwMode="auto">
            <a:xfrm>
              <a:off x="5048583" y="3195133"/>
              <a:ext cx="3355972" cy="996950"/>
              <a:chOff x="813" y="685"/>
              <a:chExt cx="826" cy="245"/>
            </a:xfrm>
          </p:grpSpPr>
          <p:sp>
            <p:nvSpPr>
              <p:cNvPr id="2318" name="Freeform 9"/>
              <p:cNvSpPr>
                <a:spLocks noChangeAspect="1"/>
              </p:cNvSpPr>
              <p:nvPr/>
            </p:nvSpPr>
            <p:spPr bwMode="auto">
              <a:xfrm>
                <a:off x="813" y="685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9" name="Freeform 10"/>
              <p:cNvSpPr>
                <a:spLocks noChangeAspect="1"/>
              </p:cNvSpPr>
              <p:nvPr/>
            </p:nvSpPr>
            <p:spPr bwMode="auto">
              <a:xfrm>
                <a:off x="850" y="685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0" name="Freeform 11"/>
              <p:cNvSpPr>
                <a:spLocks noChangeAspect="1"/>
              </p:cNvSpPr>
              <p:nvPr/>
            </p:nvSpPr>
            <p:spPr bwMode="auto">
              <a:xfrm>
                <a:off x="886" y="685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1" name="Freeform 12"/>
              <p:cNvSpPr>
                <a:spLocks noChangeAspect="1"/>
              </p:cNvSpPr>
              <p:nvPr/>
            </p:nvSpPr>
            <p:spPr bwMode="auto">
              <a:xfrm>
                <a:off x="921" y="686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2" name="Freeform 13"/>
              <p:cNvSpPr>
                <a:spLocks noChangeAspect="1"/>
              </p:cNvSpPr>
              <p:nvPr/>
            </p:nvSpPr>
            <p:spPr bwMode="auto">
              <a:xfrm>
                <a:off x="957" y="685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3" name="Freeform 14"/>
              <p:cNvSpPr>
                <a:spLocks noChangeAspect="1"/>
              </p:cNvSpPr>
              <p:nvPr/>
            </p:nvSpPr>
            <p:spPr bwMode="auto">
              <a:xfrm>
                <a:off x="1031" y="686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4" name="Freeform 15"/>
              <p:cNvSpPr>
                <a:spLocks noChangeAspect="1"/>
              </p:cNvSpPr>
              <p:nvPr/>
            </p:nvSpPr>
            <p:spPr bwMode="auto">
              <a:xfrm>
                <a:off x="1069" y="685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5" name="Freeform 16"/>
              <p:cNvSpPr>
                <a:spLocks noChangeAspect="1"/>
              </p:cNvSpPr>
              <p:nvPr/>
            </p:nvSpPr>
            <p:spPr bwMode="auto">
              <a:xfrm>
                <a:off x="994" y="685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6" name="Freeform 17"/>
              <p:cNvSpPr>
                <a:spLocks noChangeAspect="1"/>
              </p:cNvSpPr>
              <p:nvPr/>
            </p:nvSpPr>
            <p:spPr bwMode="auto">
              <a:xfrm>
                <a:off x="1106" y="685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7" name="Freeform 18"/>
              <p:cNvSpPr>
                <a:spLocks noChangeAspect="1"/>
              </p:cNvSpPr>
              <p:nvPr/>
            </p:nvSpPr>
            <p:spPr bwMode="auto">
              <a:xfrm>
                <a:off x="1143" y="685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8" name="Freeform 19"/>
              <p:cNvSpPr>
                <a:spLocks noChangeAspect="1"/>
              </p:cNvSpPr>
              <p:nvPr/>
            </p:nvSpPr>
            <p:spPr bwMode="auto">
              <a:xfrm>
                <a:off x="1181" y="685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9" name="Freeform 20"/>
              <p:cNvSpPr>
                <a:spLocks noChangeAspect="1"/>
              </p:cNvSpPr>
              <p:nvPr/>
            </p:nvSpPr>
            <p:spPr bwMode="auto">
              <a:xfrm>
                <a:off x="1218" y="686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0" name="Freeform 21"/>
              <p:cNvSpPr>
                <a:spLocks noChangeAspect="1"/>
              </p:cNvSpPr>
              <p:nvPr/>
            </p:nvSpPr>
            <p:spPr bwMode="auto">
              <a:xfrm>
                <a:off x="1256" y="686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1" name="Freeform 22"/>
              <p:cNvSpPr>
                <a:spLocks noChangeAspect="1"/>
              </p:cNvSpPr>
              <p:nvPr/>
            </p:nvSpPr>
            <p:spPr bwMode="auto">
              <a:xfrm>
                <a:off x="1295" y="686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2" name="Freeform 23"/>
              <p:cNvSpPr>
                <a:spLocks noChangeAspect="1"/>
              </p:cNvSpPr>
              <p:nvPr/>
            </p:nvSpPr>
            <p:spPr bwMode="auto">
              <a:xfrm>
                <a:off x="1332" y="686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3" name="Freeform 24"/>
              <p:cNvSpPr>
                <a:spLocks noChangeAspect="1"/>
              </p:cNvSpPr>
              <p:nvPr/>
            </p:nvSpPr>
            <p:spPr bwMode="auto">
              <a:xfrm>
                <a:off x="1370" y="686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4" name="Freeform 25"/>
              <p:cNvSpPr>
                <a:spLocks noChangeAspect="1"/>
              </p:cNvSpPr>
              <p:nvPr/>
            </p:nvSpPr>
            <p:spPr bwMode="auto">
              <a:xfrm>
                <a:off x="1408" y="686"/>
                <a:ext cx="231" cy="244"/>
              </a:xfrm>
              <a:custGeom>
                <a:avLst/>
                <a:gdLst>
                  <a:gd name="T0" fmla="*/ 0 w 231"/>
                  <a:gd name="T1" fmla="*/ 244 h 244"/>
                  <a:gd name="T2" fmla="*/ 204 w 231"/>
                  <a:gd name="T3" fmla="*/ 0 h 244"/>
                  <a:gd name="T4" fmla="*/ 231 w 231"/>
                  <a:gd name="T5" fmla="*/ 0 h 244"/>
                  <a:gd name="T6" fmla="*/ 30 w 231"/>
                  <a:gd name="T7" fmla="*/ 244 h 244"/>
                  <a:gd name="T8" fmla="*/ 0 w 231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1"/>
                  <a:gd name="T16" fmla="*/ 0 h 244"/>
                  <a:gd name="T17" fmla="*/ 231 w 231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1" h="244">
                    <a:moveTo>
                      <a:pt x="0" y="244"/>
                    </a:moveTo>
                    <a:lnTo>
                      <a:pt x="204" y="0"/>
                    </a:lnTo>
                    <a:lnTo>
                      <a:pt x="231" y="0"/>
                    </a:lnTo>
                    <a:lnTo>
                      <a:pt x="30" y="244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183" name="Group 26"/>
            <p:cNvGrpSpPr>
              <a:grpSpLocks noChangeAspect="1"/>
            </p:cNvGrpSpPr>
            <p:nvPr/>
          </p:nvGrpSpPr>
          <p:grpSpPr bwMode="auto">
            <a:xfrm>
              <a:off x="6991672" y="3828544"/>
              <a:ext cx="223837" cy="301625"/>
              <a:chOff x="648" y="740"/>
              <a:chExt cx="55" cy="74"/>
            </a:xfrm>
          </p:grpSpPr>
          <p:sp>
            <p:nvSpPr>
              <p:cNvPr id="2314" name="AutoShape 27"/>
              <p:cNvSpPr>
                <a:spLocks noChangeAspect="1" noChangeArrowheads="1"/>
              </p:cNvSpPr>
              <p:nvPr/>
            </p:nvSpPr>
            <p:spPr bwMode="auto">
              <a:xfrm>
                <a:off x="660" y="740"/>
                <a:ext cx="30" cy="4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5" name="AutoShape 28"/>
              <p:cNvSpPr>
                <a:spLocks noChangeAspect="1" noChangeArrowheads="1"/>
              </p:cNvSpPr>
              <p:nvPr/>
            </p:nvSpPr>
            <p:spPr bwMode="auto">
              <a:xfrm>
                <a:off x="673" y="745"/>
                <a:ext cx="30" cy="4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6" name="AutoShape 29"/>
              <p:cNvSpPr>
                <a:spLocks noChangeAspect="1" noChangeArrowheads="1"/>
              </p:cNvSpPr>
              <p:nvPr/>
            </p:nvSpPr>
            <p:spPr bwMode="auto">
              <a:xfrm>
                <a:off x="648" y="756"/>
                <a:ext cx="30" cy="4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7" name="AutoShape 30"/>
              <p:cNvSpPr>
                <a:spLocks noChangeAspect="1" noChangeArrowheads="1"/>
              </p:cNvSpPr>
              <p:nvPr/>
            </p:nvSpPr>
            <p:spPr bwMode="auto">
              <a:xfrm>
                <a:off x="669" y="768"/>
                <a:ext cx="30" cy="4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184" name="Group 31"/>
            <p:cNvGrpSpPr>
              <a:grpSpLocks/>
            </p:cNvGrpSpPr>
            <p:nvPr/>
          </p:nvGrpSpPr>
          <p:grpSpPr bwMode="auto">
            <a:xfrm>
              <a:off x="5170821" y="3049086"/>
              <a:ext cx="3146430" cy="1117602"/>
              <a:chOff x="850" y="1860"/>
              <a:chExt cx="3484" cy="1238"/>
            </a:xfrm>
          </p:grpSpPr>
          <p:sp>
            <p:nvSpPr>
              <p:cNvPr id="2305" name="AutoShape 32"/>
              <p:cNvSpPr>
                <a:spLocks noChangeAspect="1" noChangeArrowheads="1"/>
              </p:cNvSpPr>
              <p:nvPr/>
            </p:nvSpPr>
            <p:spPr bwMode="auto">
              <a:xfrm>
                <a:off x="3672" y="2378"/>
                <a:ext cx="212" cy="252"/>
              </a:xfrm>
              <a:prstGeom prst="can">
                <a:avLst>
                  <a:gd name="adj" fmla="val 29717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6" name="AutoShape 33"/>
              <p:cNvSpPr>
                <a:spLocks noChangeAspect="1" noChangeArrowheads="1"/>
              </p:cNvSpPr>
              <p:nvPr/>
            </p:nvSpPr>
            <p:spPr bwMode="auto">
              <a:xfrm>
                <a:off x="2398" y="2373"/>
                <a:ext cx="212" cy="252"/>
              </a:xfrm>
              <a:prstGeom prst="can">
                <a:avLst>
                  <a:gd name="adj" fmla="val 29717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7" name="AutoShape 34"/>
              <p:cNvSpPr>
                <a:spLocks noChangeAspect="1" noChangeArrowheads="1"/>
              </p:cNvSpPr>
              <p:nvPr/>
            </p:nvSpPr>
            <p:spPr bwMode="auto">
              <a:xfrm>
                <a:off x="1300" y="2369"/>
                <a:ext cx="212" cy="252"/>
              </a:xfrm>
              <a:prstGeom prst="can">
                <a:avLst>
                  <a:gd name="adj" fmla="val 29717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8" name="AutoShape 35"/>
              <p:cNvSpPr>
                <a:spLocks noChangeAspect="1" noChangeArrowheads="1"/>
              </p:cNvSpPr>
              <p:nvPr/>
            </p:nvSpPr>
            <p:spPr bwMode="auto">
              <a:xfrm>
                <a:off x="2844" y="1869"/>
                <a:ext cx="212" cy="252"/>
              </a:xfrm>
              <a:prstGeom prst="can">
                <a:avLst>
                  <a:gd name="adj" fmla="val 29717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9" name="AutoShape 36"/>
              <p:cNvSpPr>
                <a:spLocks noChangeAspect="1" noChangeArrowheads="1"/>
              </p:cNvSpPr>
              <p:nvPr/>
            </p:nvSpPr>
            <p:spPr bwMode="auto">
              <a:xfrm>
                <a:off x="4122" y="1860"/>
                <a:ext cx="212" cy="252"/>
              </a:xfrm>
              <a:prstGeom prst="can">
                <a:avLst>
                  <a:gd name="adj" fmla="val 29717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0" name="AutoShape 37"/>
              <p:cNvSpPr>
                <a:spLocks noChangeAspect="1" noChangeArrowheads="1"/>
              </p:cNvSpPr>
              <p:nvPr/>
            </p:nvSpPr>
            <p:spPr bwMode="auto">
              <a:xfrm>
                <a:off x="1651" y="1869"/>
                <a:ext cx="212" cy="252"/>
              </a:xfrm>
              <a:prstGeom prst="can">
                <a:avLst>
                  <a:gd name="adj" fmla="val 29717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1" name="AutoShape 38"/>
              <p:cNvSpPr>
                <a:spLocks noChangeAspect="1" noChangeArrowheads="1"/>
              </p:cNvSpPr>
              <p:nvPr/>
            </p:nvSpPr>
            <p:spPr bwMode="auto">
              <a:xfrm>
                <a:off x="2016" y="2845"/>
                <a:ext cx="211" cy="252"/>
              </a:xfrm>
              <a:prstGeom prst="can">
                <a:avLst>
                  <a:gd name="adj" fmla="val 29858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2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3276" y="2841"/>
                <a:ext cx="212" cy="252"/>
              </a:xfrm>
              <a:prstGeom prst="can">
                <a:avLst>
                  <a:gd name="adj" fmla="val 29717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3" name="AutoShape 40"/>
              <p:cNvSpPr>
                <a:spLocks noChangeAspect="1" noChangeArrowheads="1"/>
              </p:cNvSpPr>
              <p:nvPr/>
            </p:nvSpPr>
            <p:spPr bwMode="auto">
              <a:xfrm>
                <a:off x="850" y="2846"/>
                <a:ext cx="212" cy="252"/>
              </a:xfrm>
              <a:prstGeom prst="can">
                <a:avLst>
                  <a:gd name="adj" fmla="val 29717"/>
                </a:avLst>
              </a:prstGeom>
              <a:gradFill rotWithShape="0">
                <a:gsLst>
                  <a:gs pos="0">
                    <a:srgbClr val="CCFFCC"/>
                  </a:gs>
                  <a:gs pos="100000">
                    <a:srgbClr val="5E765E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185" name="Group 41"/>
            <p:cNvGrpSpPr>
              <a:grpSpLocks noChangeAspect="1"/>
            </p:cNvGrpSpPr>
            <p:nvPr/>
          </p:nvGrpSpPr>
          <p:grpSpPr bwMode="auto">
            <a:xfrm>
              <a:off x="5016834" y="2934783"/>
              <a:ext cx="3463925" cy="1030287"/>
              <a:chOff x="39" y="29"/>
              <a:chExt cx="834" cy="248"/>
            </a:xfrm>
          </p:grpSpPr>
          <p:grpSp>
            <p:nvGrpSpPr>
              <p:cNvPr id="1617" name="Group 42"/>
              <p:cNvGrpSpPr>
                <a:grpSpLocks noChangeAspect="1"/>
              </p:cNvGrpSpPr>
              <p:nvPr/>
            </p:nvGrpSpPr>
            <p:grpSpPr bwMode="auto">
              <a:xfrm>
                <a:off x="143" y="29"/>
                <a:ext cx="420" cy="125"/>
                <a:chOff x="15" y="129"/>
                <a:chExt cx="838" cy="219"/>
              </a:xfrm>
            </p:grpSpPr>
            <p:sp>
              <p:nvSpPr>
                <p:cNvPr id="2134" name="AutoShape 43"/>
                <p:cNvSpPr>
                  <a:spLocks noChangeAspect="1" noChangeArrowheads="1"/>
                </p:cNvSpPr>
                <p:nvPr/>
              </p:nvSpPr>
              <p:spPr bwMode="auto">
                <a:xfrm>
                  <a:off x="15" y="129"/>
                  <a:ext cx="838" cy="219"/>
                </a:xfrm>
                <a:prstGeom prst="parallelogram">
                  <a:avLst>
                    <a:gd name="adj" fmla="val 95662"/>
                  </a:avLst>
                </a:prstGeom>
                <a:solidFill>
                  <a:srgbClr val="008000">
                    <a:alpha val="50195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grpSp>
              <p:nvGrpSpPr>
                <p:cNvPr id="2135" name="Group 44"/>
                <p:cNvGrpSpPr>
                  <a:grpSpLocks noChangeAspect="1"/>
                </p:cNvGrpSpPr>
                <p:nvPr/>
              </p:nvGrpSpPr>
              <p:grpSpPr bwMode="auto">
                <a:xfrm>
                  <a:off x="26" y="133"/>
                  <a:ext cx="816" cy="212"/>
                  <a:chOff x="26" y="133"/>
                  <a:chExt cx="816" cy="212"/>
                </a:xfrm>
              </p:grpSpPr>
              <p:grpSp>
                <p:nvGrpSpPr>
                  <p:cNvPr id="2136" name="Group 4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9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293" name="AutoShape 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94" name="AutoShape 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95" name="AutoShape 4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96" name="AutoShape 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97" name="AutoShape 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98" name="AutoShape 5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99" name="AutoShape 5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300" name="AutoShape 5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301" name="AutoShape 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302" name="AutoShape 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303" name="AutoShape 5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304" name="AutoShape 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37" name="Group 5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6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281" name="AutoShape 5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82" name="AutoShape 6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83" name="AutoShape 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84" name="AutoShape 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85" name="AutoShape 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86" name="AutoShape 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87" name="AutoShape 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88" name="AutoShape 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89" name="AutoShape 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90" name="AutoShape 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91" name="AutoShape 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92" name="AutoShape 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38" name="Group 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6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269" name="AutoShape 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70" name="AutoShape 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71" name="AutoShape 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72" name="AutoShape 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73" name="AutoShape 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74" name="AutoShape 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75" name="AutoShape 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76" name="AutoShape 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77" name="AutoShape 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78" name="AutoShape 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79" name="AutoShape 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80" name="AutoShape 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39" name="Group 8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2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257" name="AutoShape 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58" name="AutoShape 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59" name="AutoShape 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60" name="AutoShape 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61" name="AutoShape 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62" name="AutoShape 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63" name="AutoShape 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64" name="AutoShape 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65" name="AutoShape 9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66" name="AutoShape 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67" name="AutoShape 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68" name="AutoShape 9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40" name="Group 9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19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245" name="AutoShape 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46" name="AutoShape 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47" name="AutoShape 1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48" name="AutoShape 1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49" name="AutoShape 1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50" name="AutoShape 1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51" name="AutoShape 1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52" name="AutoShape 1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53" name="AutoShape 1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54" name="AutoShape 1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55" name="AutoShape 10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56" name="AutoShape 1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41" name="Group 11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66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233" name="AutoShape 11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34" name="AutoShape 11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35" name="AutoShape 11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36" name="AutoShape 1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37" name="AutoShape 1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38" name="AutoShape 1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39" name="AutoShape 11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40" name="AutoShape 1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41" name="AutoShape 1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42" name="AutoShape 1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43" name="AutoShape 12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44" name="AutoShape 1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42" name="Group 12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13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221" name="AutoShape 1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22" name="AutoShape 1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23" name="AutoShape 1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24" name="AutoShape 1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25" name="AutoShape 12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26" name="AutoShape 1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27" name="AutoShape 1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28" name="AutoShape 13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29" name="AutoShape 13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30" name="AutoShape 1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31" name="AutoShape 1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32" name="AutoShape 1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43" name="Group 13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63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209" name="AutoShape 1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10" name="AutoShape 1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11" name="AutoShape 1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12" name="AutoShape 1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13" name="AutoShape 1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14" name="AutoShape 1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15" name="AutoShape 1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16" name="AutoShape 1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17" name="AutoShape 1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18" name="AutoShape 1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19" name="AutoShape 1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20" name="AutoShape 14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44" name="Group 14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11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197" name="AutoShape 1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8" name="AutoShape 15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9" name="AutoShape 15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00" name="AutoShape 15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01" name="AutoShape 1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02" name="AutoShape 1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03" name="AutoShape 15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04" name="AutoShape 1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05" name="AutoShape 1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06" name="AutoShape 15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07" name="AutoShape 16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08" name="AutoShape 1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45" name="Group 16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53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185" name="AutoShape 1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6" name="AutoShape 1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7" name="AutoShape 1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8" name="AutoShape 1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9" name="AutoShape 1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0" name="AutoShape 1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1" name="AutoShape 1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2" name="AutoShape 1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3" name="AutoShape 1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4" name="AutoShape 1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5" name="AutoShape 1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6" name="AutoShape 1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46" name="Group 1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01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173" name="AutoShape 1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4" name="AutoShape 1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5" name="AutoShape 1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6" name="AutoShape 1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7" name="AutoShape 1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8" name="AutoShape 1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9" name="AutoShape 1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0" name="AutoShape 1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1" name="AutoShape 18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2" name="AutoShape 1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3" name="AutoShape 1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4" name="AutoShape 1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47" name="Group 18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48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161" name="AutoShape 1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2" name="AutoShape 1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3" name="AutoShape 1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4" name="AutoShape 1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5" name="AutoShape 19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6" name="AutoShape 1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7" name="AutoShape 1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8" name="AutoShape 19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9" name="AutoShape 1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0" name="AutoShape 1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1" name="AutoShape 1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2" name="AutoShape 2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148" name="Group 20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95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149" name="AutoShape 2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0" name="AutoShape 2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1" name="AutoShape 2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2" name="AutoShape 2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3" name="AutoShape 2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4" name="AutoShape 2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5" name="AutoShape 20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6" name="AutoShape 2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7" name="AutoShape 21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8" name="AutoShape 21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9" name="AutoShape 21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0" name="AutoShape 21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618" name="Group 214"/>
              <p:cNvGrpSpPr>
                <a:grpSpLocks noChangeAspect="1"/>
              </p:cNvGrpSpPr>
              <p:nvPr/>
            </p:nvGrpSpPr>
            <p:grpSpPr bwMode="auto">
              <a:xfrm>
                <a:off x="39" y="152"/>
                <a:ext cx="420" cy="125"/>
                <a:chOff x="15" y="129"/>
                <a:chExt cx="838" cy="219"/>
              </a:xfrm>
            </p:grpSpPr>
            <p:sp>
              <p:nvSpPr>
                <p:cNvPr id="1963" name="AutoShape 215"/>
                <p:cNvSpPr>
                  <a:spLocks noChangeAspect="1" noChangeArrowheads="1"/>
                </p:cNvSpPr>
                <p:nvPr/>
              </p:nvSpPr>
              <p:spPr bwMode="auto">
                <a:xfrm>
                  <a:off x="15" y="129"/>
                  <a:ext cx="838" cy="219"/>
                </a:xfrm>
                <a:prstGeom prst="parallelogram">
                  <a:avLst>
                    <a:gd name="adj" fmla="val 95662"/>
                  </a:avLst>
                </a:prstGeom>
                <a:solidFill>
                  <a:srgbClr val="008000">
                    <a:alpha val="50195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grpSp>
              <p:nvGrpSpPr>
                <p:cNvPr id="1964" name="Group 216"/>
                <p:cNvGrpSpPr>
                  <a:grpSpLocks noChangeAspect="1"/>
                </p:cNvGrpSpPr>
                <p:nvPr/>
              </p:nvGrpSpPr>
              <p:grpSpPr bwMode="auto">
                <a:xfrm>
                  <a:off x="26" y="133"/>
                  <a:ext cx="816" cy="212"/>
                  <a:chOff x="26" y="133"/>
                  <a:chExt cx="816" cy="212"/>
                </a:xfrm>
              </p:grpSpPr>
              <p:grpSp>
                <p:nvGrpSpPr>
                  <p:cNvPr id="1965" name="Group 21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9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122" name="AutoShape 2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3" name="AutoShape 2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4" name="AutoShape 2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5" name="AutoShape 22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6" name="AutoShape 2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7" name="AutoShape 2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8" name="AutoShape 2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9" name="AutoShape 2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30" name="AutoShape 2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31" name="AutoShape 2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32" name="AutoShape 22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33" name="AutoShape 2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66" name="Group 23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6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110" name="AutoShape 23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1" name="AutoShape 23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2" name="AutoShape 2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3" name="AutoShape 2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4" name="AutoShape 2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5" name="AutoShape 23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6" name="AutoShape 2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7" name="AutoShape 2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8" name="AutoShape 2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9" name="AutoShape 2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0" name="AutoShape 2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1" name="AutoShape 2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67" name="Group 24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6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098" name="AutoShape 2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9" name="AutoShape 2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0" name="AutoShape 2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1" name="AutoShape 2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2" name="AutoShape 24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3" name="AutoShape 2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4" name="AutoShape 2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5" name="AutoShape 25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6" name="AutoShape 25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7" name="AutoShape 25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8" name="AutoShape 2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9" name="AutoShape 2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68" name="Group 2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2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086" name="AutoShape 2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7" name="AutoShape 2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8" name="AutoShape 25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9" name="AutoShape 26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0" name="AutoShape 2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1" name="AutoShape 2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2" name="AutoShape 2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3" name="AutoShape 2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4" name="AutoShape 2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5" name="AutoShape 2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6" name="AutoShape 2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7" name="AutoShape 2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69" name="Group 26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19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074" name="AutoShape 2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5" name="AutoShape 2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6" name="AutoShape 2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7" name="AutoShape 2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8" name="AutoShape 2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9" name="AutoShape 2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0" name="AutoShape 2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1" name="AutoShape 2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2" name="AutoShape 2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3" name="AutoShape 2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4" name="AutoShape 2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5" name="AutoShape 2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70" name="Group 2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66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062" name="AutoShape 2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3" name="AutoShape 28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4" name="AutoShape 2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5" name="AutoShape 2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6" name="AutoShape 2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7" name="AutoShape 2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8" name="AutoShape 2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9" name="AutoShape 2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0" name="AutoShape 2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1" name="AutoShape 2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2" name="AutoShape 29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3" name="AutoShape 2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71" name="Group 29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13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050" name="AutoShape 29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1" name="AutoShape 2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2" name="AutoShape 2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3" name="AutoShape 2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4" name="AutoShape 3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5" name="AutoShape 3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6" name="AutoShape 3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7" name="AutoShape 3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8" name="AutoShape 3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9" name="AutoShape 3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0" name="AutoShape 3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1" name="AutoShape 3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72" name="Group 30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63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038" name="AutoShape 3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39" name="AutoShape 31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0" name="AutoShape 31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1" name="AutoShape 31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2" name="AutoShape 31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3" name="AutoShape 3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4" name="AutoShape 3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5" name="AutoShape 3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6" name="AutoShape 31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7" name="AutoShape 3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8" name="AutoShape 3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9" name="AutoShape 3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73" name="Group 32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11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026" name="AutoShape 3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7" name="AutoShape 3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8" name="AutoShape 3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9" name="AutoShape 3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30" name="AutoShape 3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31" name="AutoShape 3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32" name="AutoShape 32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33" name="AutoShape 3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34" name="AutoShape 3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35" name="AutoShape 33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36" name="AutoShape 33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37" name="AutoShape 3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74" name="Group 33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53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014" name="AutoShape 3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5" name="AutoShape 33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6" name="AutoShape 3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7" name="AutoShape 3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8" name="AutoShape 3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9" name="AutoShape 3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0" name="AutoShape 3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1" name="AutoShape 3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2" name="AutoShape 3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3" name="AutoShape 3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4" name="AutoShape 3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5" name="AutoShape 3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75" name="Group 34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01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2002" name="AutoShape 34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3" name="AutoShape 3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4" name="AutoShape 3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5" name="AutoShape 35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6" name="AutoShape 35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7" name="AutoShape 35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8" name="AutoShape 3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9" name="AutoShape 3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0" name="AutoShape 35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1" name="AutoShape 3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2" name="AutoShape 3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3" name="AutoShape 35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76" name="Group 3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48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990" name="AutoShape 3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1" name="AutoShape 3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2" name="AutoShape 3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3" name="AutoShape 3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4" name="AutoShape 3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5" name="AutoShape 3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6" name="AutoShape 3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7" name="AutoShape 3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8" name="AutoShape 3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9" name="AutoShape 3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0" name="AutoShape 3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1" name="AutoShape 3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77" name="Group 37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95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978" name="AutoShape 3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79" name="AutoShape 3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0" name="AutoShape 3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1" name="AutoShape 3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2" name="AutoShape 3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3" name="AutoShape 3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4" name="AutoShape 3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5" name="AutoShape 3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6" name="AutoShape 3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7" name="AutoShape 3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8" name="AutoShape 38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9" name="AutoShape 3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619" name="Group 386"/>
              <p:cNvGrpSpPr>
                <a:grpSpLocks noChangeAspect="1"/>
              </p:cNvGrpSpPr>
              <p:nvPr/>
            </p:nvGrpSpPr>
            <p:grpSpPr bwMode="auto">
              <a:xfrm>
                <a:off x="347" y="152"/>
                <a:ext cx="420" cy="125"/>
                <a:chOff x="15" y="129"/>
                <a:chExt cx="838" cy="219"/>
              </a:xfrm>
            </p:grpSpPr>
            <p:sp>
              <p:nvSpPr>
                <p:cNvPr id="1792" name="AutoShape 387"/>
                <p:cNvSpPr>
                  <a:spLocks noChangeAspect="1" noChangeArrowheads="1"/>
                </p:cNvSpPr>
                <p:nvPr/>
              </p:nvSpPr>
              <p:spPr bwMode="auto">
                <a:xfrm>
                  <a:off x="15" y="129"/>
                  <a:ext cx="838" cy="219"/>
                </a:xfrm>
                <a:prstGeom prst="parallelogram">
                  <a:avLst>
                    <a:gd name="adj" fmla="val 95662"/>
                  </a:avLst>
                </a:prstGeom>
                <a:solidFill>
                  <a:srgbClr val="008000">
                    <a:alpha val="50195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grpSp>
              <p:nvGrpSpPr>
                <p:cNvPr id="1793" name="Group 388"/>
                <p:cNvGrpSpPr>
                  <a:grpSpLocks noChangeAspect="1"/>
                </p:cNvGrpSpPr>
                <p:nvPr/>
              </p:nvGrpSpPr>
              <p:grpSpPr bwMode="auto">
                <a:xfrm>
                  <a:off x="26" y="133"/>
                  <a:ext cx="816" cy="212"/>
                  <a:chOff x="26" y="133"/>
                  <a:chExt cx="816" cy="212"/>
                </a:xfrm>
              </p:grpSpPr>
              <p:grpSp>
                <p:nvGrpSpPr>
                  <p:cNvPr id="1794" name="Group 38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9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951" name="AutoShape 3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" name="AutoShape 3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" name="AutoShape 3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" name="AutoShape 39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" name="AutoShape 3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" name="AutoShape 3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" name="AutoShape 39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" name="AutoShape 3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" name="AutoShape 3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60" name="AutoShape 3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61" name="AutoShape 4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62" name="AutoShape 4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795" name="Group 40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6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939" name="AutoShape 4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0" name="AutoShape 4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1" name="AutoShape 4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2" name="AutoShape 4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3" name="AutoShape 4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4" name="AutoShape 40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5" name="AutoShape 4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6" name="AutoShape 41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7" name="AutoShape 41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8" name="AutoShape 41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9" name="AutoShape 41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0" name="AutoShape 4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796" name="Group 41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6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927" name="AutoShape 4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8" name="AutoShape 41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9" name="AutoShape 4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0" name="AutoShape 4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1" name="AutoShape 4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2" name="AutoShape 42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3" name="AutoShape 4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4" name="AutoShape 4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5" name="AutoShape 4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6" name="AutoShape 4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7" name="AutoShape 4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8" name="AutoShape 4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797" name="Group 42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2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915" name="AutoShape 4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6" name="AutoShape 4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7" name="AutoShape 43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8" name="AutoShape 43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9" name="AutoShape 4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0" name="AutoShape 4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1" name="AutoShape 4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2" name="AutoShape 43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3" name="AutoShape 4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4" name="AutoShape 4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5" name="AutoShape 4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6" name="AutoShape 4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798" name="Group 44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19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903" name="AutoShape 4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4" name="AutoShape 4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5" name="AutoShape 4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6" name="AutoShape 4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7" name="AutoShape 4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8" name="AutoShape 4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9" name="AutoShape 44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0" name="AutoShape 4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1" name="AutoShape 4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2" name="AutoShape 45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3" name="AutoShape 45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4" name="AutoShape 45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799" name="Group 45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66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891" name="AutoShape 4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2" name="AutoShape 45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3" name="AutoShape 4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4" name="AutoShape 4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5" name="AutoShape 45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6" name="AutoShape 46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7" name="AutoShape 4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8" name="AutoShape 4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9" name="AutoShape 4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0" name="AutoShape 4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1" name="AutoShape 4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2" name="AutoShape 4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800" name="Group 4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13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879" name="AutoShape 4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0" name="AutoShape 4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1" name="AutoShape 4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2" name="AutoShape 4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3" name="AutoShape 4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4" name="AutoShape 4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5" name="AutoShape 4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6" name="AutoShape 4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7" name="AutoShape 4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8" name="AutoShape 4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9" name="AutoShape 4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0" name="AutoShape 4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801" name="Group 48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63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867" name="AutoShape 4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68" name="AutoShape 4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69" name="AutoShape 4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0" name="AutoShape 48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1" name="AutoShape 4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2" name="AutoShape 4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3" name="AutoShape 4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4" name="AutoShape 4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5" name="AutoShape 4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6" name="AutoShape 4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7" name="AutoShape 4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8" name="AutoShape 4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802" name="Group 49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11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855" name="AutoShape 4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56" name="AutoShape 4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57" name="AutoShape 49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58" name="AutoShape 4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59" name="AutoShape 4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60" name="AutoShape 4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61" name="AutoShape 5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62" name="AutoShape 5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63" name="AutoShape 5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64" name="AutoShape 5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65" name="AutoShape 5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66" name="AutoShape 5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803" name="Group 50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53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843" name="AutoShape 5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4" name="AutoShape 50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5" name="AutoShape 5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6" name="AutoShape 51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7" name="AutoShape 51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8" name="AutoShape 51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9" name="AutoShape 51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50" name="AutoShape 5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51" name="AutoShape 5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52" name="AutoShape 5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53" name="AutoShape 51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54" name="AutoShape 5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804" name="Group 51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01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831" name="AutoShape 5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2" name="AutoShape 52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3" name="AutoShape 5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4" name="AutoShape 5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5" name="AutoShape 5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6" name="AutoShape 5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7" name="AutoShape 5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8" name="AutoShape 5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9" name="AutoShape 52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0" name="AutoShape 5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1" name="AutoShape 5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2" name="AutoShape 53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805" name="Group 53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48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819" name="AutoShape 5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0" name="AutoShape 5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1" name="AutoShape 5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2" name="AutoShape 53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3" name="AutoShape 5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4" name="AutoShape 5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5" name="AutoShape 5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6" name="AutoShape 5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7" name="AutoShape 5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8" name="AutoShape 5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9" name="AutoShape 5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0" name="AutoShape 5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806" name="Group 54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95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807" name="AutoShape 5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08" name="AutoShape 5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09" name="AutoShape 54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0" name="AutoShape 5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1" name="AutoShape 5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2" name="AutoShape 55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3" name="AutoShape 55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4" name="AutoShape 55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5" name="AutoShape 5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6" name="AutoShape 5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7" name="AutoShape 55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8" name="AutoShape 5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620" name="Group 558"/>
              <p:cNvGrpSpPr>
                <a:grpSpLocks noChangeAspect="1"/>
              </p:cNvGrpSpPr>
              <p:nvPr/>
            </p:nvGrpSpPr>
            <p:grpSpPr bwMode="auto">
              <a:xfrm>
                <a:off x="453" y="29"/>
                <a:ext cx="420" cy="125"/>
                <a:chOff x="15" y="129"/>
                <a:chExt cx="838" cy="219"/>
              </a:xfrm>
            </p:grpSpPr>
            <p:sp>
              <p:nvSpPr>
                <p:cNvPr id="1621" name="AutoShape 559"/>
                <p:cNvSpPr>
                  <a:spLocks noChangeAspect="1" noChangeArrowheads="1"/>
                </p:cNvSpPr>
                <p:nvPr/>
              </p:nvSpPr>
              <p:spPr bwMode="auto">
                <a:xfrm>
                  <a:off x="15" y="129"/>
                  <a:ext cx="838" cy="219"/>
                </a:xfrm>
                <a:prstGeom prst="parallelogram">
                  <a:avLst>
                    <a:gd name="adj" fmla="val 95662"/>
                  </a:avLst>
                </a:prstGeom>
                <a:solidFill>
                  <a:srgbClr val="008000">
                    <a:alpha val="50195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grpSp>
              <p:nvGrpSpPr>
                <p:cNvPr id="1622" name="Group 560"/>
                <p:cNvGrpSpPr>
                  <a:grpSpLocks noChangeAspect="1"/>
                </p:cNvGrpSpPr>
                <p:nvPr/>
              </p:nvGrpSpPr>
              <p:grpSpPr bwMode="auto">
                <a:xfrm>
                  <a:off x="26" y="133"/>
                  <a:ext cx="816" cy="212"/>
                  <a:chOff x="26" y="133"/>
                  <a:chExt cx="816" cy="212"/>
                </a:xfrm>
              </p:grpSpPr>
              <p:grpSp>
                <p:nvGrpSpPr>
                  <p:cNvPr id="1623" name="Group 56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9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780" name="AutoShape 5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81" name="AutoShape 5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82" name="AutoShape 5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83" name="AutoShape 5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84" name="AutoShape 5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85" name="AutoShape 5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86" name="AutoShape 5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87" name="AutoShape 5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88" name="AutoShape 5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89" name="AutoShape 5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90" name="AutoShape 5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91" name="AutoShape 5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24" name="Group 57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6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768" name="AutoShape 5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69" name="AutoShape 5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0" name="AutoShape 5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1" name="AutoShape 5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2" name="AutoShape 5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3" name="AutoShape 5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4" name="AutoShape 5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5" name="AutoShape 5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6" name="AutoShape 5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7" name="AutoShape 58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8" name="AutoShape 5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9" name="AutoShape 5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25" name="Group 58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6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756" name="AutoShape 5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57" name="AutoShape 5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58" name="AutoShape 5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59" name="AutoShape 5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60" name="AutoShape 5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61" name="AutoShape 59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62" name="AutoShape 5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63" name="AutoShape 5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64" name="AutoShape 59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65" name="AutoShape 5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66" name="AutoShape 5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67" name="AutoShape 5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26" name="Group 60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2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744" name="AutoShape 6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5" name="AutoShape 6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6" name="AutoShape 6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7" name="AutoShape 6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8" name="AutoShape 6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9" name="AutoShape 6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50" name="AutoShape 6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51" name="AutoShape 60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52" name="AutoShape 6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53" name="AutoShape 61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54" name="AutoShape 61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55" name="AutoShape 61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27" name="Group 61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19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732" name="AutoShape 6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3" name="AutoShape 6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4" name="AutoShape 6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5" name="AutoShape 61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6" name="AutoShape 6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7" name="AutoShape 6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8" name="AutoShape 6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9" name="AutoShape 62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0" name="AutoShape 6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1" name="AutoShape 6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2" name="AutoShape 6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3" name="AutoShape 6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28" name="Group 62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66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720" name="AutoShape 6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1" name="AutoShape 62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2" name="AutoShape 6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3" name="AutoShape 6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4" name="AutoShape 63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5" name="AutoShape 63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6" name="AutoShape 6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7" name="AutoShape 6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8" name="AutoShape 6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9" name="AutoShape 63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0" name="AutoShape 6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1" name="AutoShape 6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29" name="Group 63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13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708" name="AutoShape 6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09" name="AutoShape 6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0" name="AutoShape 6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1" name="AutoShape 6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2" name="AutoShape 6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3" name="AutoShape 6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4" name="AutoShape 6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5" name="AutoShape 6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6" name="AutoShape 64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7" name="AutoShape 6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8" name="AutoShape 6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9" name="AutoShape 65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30" name="Group 6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63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696" name="AutoShape 65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97" name="AutoShape 6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98" name="AutoShape 6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99" name="AutoShape 65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00" name="AutoShape 6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01" name="AutoShape 6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02" name="AutoShape 65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03" name="AutoShape 66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04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05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06" name="AutoShape 6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31" name="Group 66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11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684" name="AutoShape 6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5" name="AutoShape 6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6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7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8" name="AutoShape 6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9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90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91" name="AutoShape 6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92" name="AutoShape 6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93" name="AutoShape 6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94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95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32" name="Group 67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53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672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73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74" name="AutoShape 6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75" name="AutoShape 6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7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7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78" name="AutoShape 6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79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0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1" name="AutoShape 6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2" name="AutoShape 6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3" name="AutoShape 6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33" name="Group 69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01" y="133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660" name="AutoShape 6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61" name="AutoShape 69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62" name="AutoShape 6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63" name="AutoShape 6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64" name="AutoShape 69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65" name="AutoShape 6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66" name="AutoShape 6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67" name="AutoShape 6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68" name="AutoShape 7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69" name="AutoShape 7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70" name="AutoShape 7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71" name="AutoShape 7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34" name="Group 70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48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648" name="AutoShape 7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49" name="AutoShape 7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0" name="AutoShape 7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1" name="AutoShape 70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2" name="AutoShape 7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3" name="AutoShape 71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4" name="AutoShape 71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5" name="AutoShape 71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6" name="AutoShape 71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7" name="AutoShape 7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8" name="AutoShape 7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9" name="AutoShape 7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35" name="Group 71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95" y="134"/>
                    <a:ext cx="247" cy="211"/>
                    <a:chOff x="360" y="133"/>
                    <a:chExt cx="247" cy="211"/>
                  </a:xfrm>
                </p:grpSpPr>
                <p:sp>
                  <p:nvSpPr>
                    <p:cNvPr id="1636" name="AutoShape 7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6" y="222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37" name="AutoShape 7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83" y="20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38" name="AutoShape 7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86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39" name="AutoShape 72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9" y="16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40" name="AutoShape 7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13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41" name="AutoShape 7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6" y="150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42" name="AutoShape 7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331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43" name="AutoShape 7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7" y="313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44" name="AutoShape 7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5" y="294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45" name="AutoShape 7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3" y="275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46" name="AutoShape 72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0" y="239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47" name="AutoShape 7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31" y="258"/>
                      <a:ext cx="53" cy="13"/>
                    </a:xfrm>
                    <a:prstGeom prst="parallelogram">
                      <a:avLst>
                        <a:gd name="adj" fmla="val 101923"/>
                      </a:avLst>
                    </a:prstGeom>
                    <a:solidFill>
                      <a:srgbClr val="FFFFFF">
                        <a:alpha val="50195"/>
                      </a:srgb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</p:grpSp>
          </p:grpSp>
        </p:grpSp>
        <p:grpSp>
          <p:nvGrpSpPr>
            <p:cNvPr id="1186" name="Groupe 1208"/>
            <p:cNvGrpSpPr>
              <a:grpSpLocks/>
            </p:cNvGrpSpPr>
            <p:nvPr/>
          </p:nvGrpSpPr>
          <p:grpSpPr bwMode="auto">
            <a:xfrm>
              <a:off x="7035993" y="1585199"/>
              <a:ext cx="142877" cy="3032295"/>
              <a:chOff x="7053427" y="2792983"/>
              <a:chExt cx="143569" cy="3032054"/>
            </a:xfrm>
          </p:grpSpPr>
          <p:grpSp>
            <p:nvGrpSpPr>
              <p:cNvPr id="1195" name="Group 730"/>
              <p:cNvGrpSpPr>
                <a:grpSpLocks/>
              </p:cNvGrpSpPr>
              <p:nvPr/>
            </p:nvGrpSpPr>
            <p:grpSpPr bwMode="auto">
              <a:xfrm>
                <a:off x="7087831" y="3616465"/>
                <a:ext cx="86682" cy="1343571"/>
                <a:chOff x="4944" y="1584"/>
                <a:chExt cx="96" cy="1488"/>
              </a:xfrm>
            </p:grpSpPr>
            <p:sp>
              <p:nvSpPr>
                <p:cNvPr id="1606" name="Oval 731"/>
                <p:cNvSpPr>
                  <a:spLocks noChangeArrowheads="1"/>
                </p:cNvSpPr>
                <p:nvPr/>
              </p:nvSpPr>
              <p:spPr bwMode="auto">
                <a:xfrm>
                  <a:off x="4944" y="1584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07" name="Oval 732"/>
                <p:cNvSpPr>
                  <a:spLocks noChangeArrowheads="1"/>
                </p:cNvSpPr>
                <p:nvPr/>
              </p:nvSpPr>
              <p:spPr bwMode="auto">
                <a:xfrm>
                  <a:off x="4992" y="1920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08" name="Oval 733"/>
                <p:cNvSpPr>
                  <a:spLocks noChangeArrowheads="1"/>
                </p:cNvSpPr>
                <p:nvPr/>
              </p:nvSpPr>
              <p:spPr bwMode="auto">
                <a:xfrm>
                  <a:off x="4992" y="2304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09" name="Oval 734"/>
                <p:cNvSpPr>
                  <a:spLocks noChangeArrowheads="1"/>
                </p:cNvSpPr>
                <p:nvPr/>
              </p:nvSpPr>
              <p:spPr bwMode="auto">
                <a:xfrm>
                  <a:off x="4992" y="2160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10" name="Oval 735"/>
                <p:cNvSpPr>
                  <a:spLocks noChangeArrowheads="1"/>
                </p:cNvSpPr>
                <p:nvPr/>
              </p:nvSpPr>
              <p:spPr bwMode="auto">
                <a:xfrm>
                  <a:off x="4944" y="1728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11" name="Oval 736"/>
                <p:cNvSpPr>
                  <a:spLocks noChangeArrowheads="1"/>
                </p:cNvSpPr>
                <p:nvPr/>
              </p:nvSpPr>
              <p:spPr bwMode="auto">
                <a:xfrm>
                  <a:off x="4944" y="2064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12" name="Oval 737"/>
                <p:cNvSpPr>
                  <a:spLocks noChangeArrowheads="1"/>
                </p:cNvSpPr>
                <p:nvPr/>
              </p:nvSpPr>
              <p:spPr bwMode="auto">
                <a:xfrm>
                  <a:off x="4992" y="2448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13" name="Oval 738"/>
                <p:cNvSpPr>
                  <a:spLocks noChangeArrowheads="1"/>
                </p:cNvSpPr>
                <p:nvPr/>
              </p:nvSpPr>
              <p:spPr bwMode="auto">
                <a:xfrm>
                  <a:off x="4944" y="2640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14" name="Oval 739"/>
                <p:cNvSpPr>
                  <a:spLocks noChangeArrowheads="1"/>
                </p:cNvSpPr>
                <p:nvPr/>
              </p:nvSpPr>
              <p:spPr bwMode="auto">
                <a:xfrm>
                  <a:off x="4992" y="2784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15" name="Oval 740"/>
                <p:cNvSpPr>
                  <a:spLocks noChangeArrowheads="1"/>
                </p:cNvSpPr>
                <p:nvPr/>
              </p:nvSpPr>
              <p:spPr bwMode="auto">
                <a:xfrm>
                  <a:off x="4992" y="2880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16" name="Oval 741"/>
                <p:cNvSpPr>
                  <a:spLocks noChangeArrowheads="1"/>
                </p:cNvSpPr>
                <p:nvPr/>
              </p:nvSpPr>
              <p:spPr bwMode="auto">
                <a:xfrm>
                  <a:off x="4944" y="3024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196" name="Group 742"/>
              <p:cNvGrpSpPr>
                <a:grpSpLocks/>
              </p:cNvGrpSpPr>
              <p:nvPr/>
            </p:nvGrpSpPr>
            <p:grpSpPr bwMode="auto">
              <a:xfrm>
                <a:off x="7128463" y="2792983"/>
                <a:ext cx="8127" cy="3032054"/>
                <a:chOff x="5232" y="288"/>
                <a:chExt cx="9" cy="3358"/>
              </a:xfrm>
            </p:grpSpPr>
            <p:grpSp>
              <p:nvGrpSpPr>
                <p:cNvPr id="1600" name="Group 743"/>
                <p:cNvGrpSpPr>
                  <a:grpSpLocks/>
                </p:cNvGrpSpPr>
                <p:nvPr/>
              </p:nvGrpSpPr>
              <p:grpSpPr bwMode="auto">
                <a:xfrm>
                  <a:off x="5232" y="288"/>
                  <a:ext cx="9" cy="3178"/>
                  <a:chOff x="4896" y="384"/>
                  <a:chExt cx="9" cy="3178"/>
                </a:xfrm>
              </p:grpSpPr>
              <p:sp>
                <p:nvSpPr>
                  <p:cNvPr id="1602" name="Line 744"/>
                  <p:cNvSpPr>
                    <a:spLocks noChangeAspect="1" noChangeShapeType="1"/>
                  </p:cNvSpPr>
                  <p:nvPr/>
                </p:nvSpPr>
                <p:spPr bwMode="auto">
                  <a:xfrm rot="10800000" flipV="1">
                    <a:off x="4896" y="384"/>
                    <a:ext cx="5" cy="491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603" name="Line 74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901" y="864"/>
                    <a:ext cx="0" cy="47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604" name="Line 74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896" y="1370"/>
                    <a:ext cx="9" cy="1594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605" name="Line 74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905" y="2955"/>
                    <a:ext cx="0" cy="60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sp>
              <p:nvSpPr>
                <p:cNvPr id="1601" name="Line 748"/>
                <p:cNvSpPr>
                  <a:spLocks noChangeAspect="1" noChangeShapeType="1"/>
                </p:cNvSpPr>
                <p:nvPr/>
              </p:nvSpPr>
              <p:spPr bwMode="auto">
                <a:xfrm>
                  <a:off x="5232" y="3504"/>
                  <a:ext cx="0" cy="142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197" name="Group 749"/>
              <p:cNvGrpSpPr>
                <a:grpSpLocks noChangeAspect="1"/>
              </p:cNvGrpSpPr>
              <p:nvPr/>
            </p:nvGrpSpPr>
            <p:grpSpPr bwMode="auto">
              <a:xfrm rot="10800000">
                <a:off x="7053427" y="3659805"/>
                <a:ext cx="143569" cy="1497064"/>
                <a:chOff x="1049" y="395"/>
                <a:chExt cx="35" cy="150"/>
              </a:xfrm>
            </p:grpSpPr>
            <p:grpSp>
              <p:nvGrpSpPr>
                <p:cNvPr id="1198" name="Group 750"/>
                <p:cNvGrpSpPr>
                  <a:grpSpLocks noChangeAspect="1"/>
                </p:cNvGrpSpPr>
                <p:nvPr/>
              </p:nvGrpSpPr>
              <p:grpSpPr bwMode="auto">
                <a:xfrm>
                  <a:off x="1056" y="395"/>
                  <a:ext cx="20" cy="88"/>
                  <a:chOff x="188" y="187"/>
                  <a:chExt cx="20" cy="88"/>
                </a:xfrm>
              </p:grpSpPr>
              <p:sp>
                <p:nvSpPr>
                  <p:cNvPr id="1400" name="Line 75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01" name="Line 75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02" name="Line 75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0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03" name="Line 75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197"/>
                    <a:ext cx="6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04" name="Line 75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9" y="19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05" name="Line 75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0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06" name="Line 75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1" y="187"/>
                    <a:ext cx="7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07" name="Line 75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08" name="Line 75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09" name="Line 76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2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0" name="Line 76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0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1" name="Line 76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20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2" name="Line 76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2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3" name="Line 76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19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4" name="Line 76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5" name="Line 76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5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6" name="Line 76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7" name="Line 76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8" name="Line 76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16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19" name="Line 77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09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0" name="Line 77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2" y="20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1" name="Line 77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" y="197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2" name="Line 77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1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3" name="Line 77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187"/>
                    <a:ext cx="3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4" name="Line 77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8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5" name="Line 77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6" name="Line 77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2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7" name="Line 77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8" name="Line 77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29" name="Line 78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0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0" name="Line 78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97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1" name="Line 78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190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2" name="Line 78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87"/>
                    <a:ext cx="2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3" name="Line 78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4" name="Line 7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5" name="Line 78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6" name="Line 78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16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7" name="Line 78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0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8" name="Line 78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0" y="203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39" name="Line 79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0" y="197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0" name="Line 79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190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1" name="Line 79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8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2" name="Line 79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8" y="187"/>
                    <a:ext cx="10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3" name="Line 79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4" name="Line 79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5" name="Line 79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6" name="Line 79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09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7" name="Line 79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8" name="Line 79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2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49" name="Line 80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2" y="190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0" name="Line 80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6" y="187"/>
                    <a:ext cx="2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1" name="Line 80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10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2" name="Line 80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3" name="Line 80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4" name="Line 80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5" name="Line 80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209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6" name="Line 80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2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7" name="Line 80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197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8" name="Line 80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19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59" name="Line 81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187"/>
                    <a:ext cx="4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0" name="Line 81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5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1" name="Line 81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2" name="Line 81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3" name="Line 81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4" name="Line 81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09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5" name="Line 81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6" name="Line 81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1" y="19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7" name="Line 81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1" y="190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8" name="Line 81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1" y="187"/>
                    <a:ext cx="5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69" name="Line 82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1" y="187"/>
                    <a:ext cx="7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70" name="Line 82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71" name="Line 82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72" name="Line 82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1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73" name="Line 82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74" name="Line 82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75" name="Line 82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9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76" name="Line 82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77" name="Line 82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187"/>
                    <a:ext cx="3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78" name="Line 82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3" y="187"/>
                    <a:ext cx="5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79" name="Line 83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80" name="Line 83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81" name="Line 83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1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82" name="Line 83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83" name="Line 83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0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84" name="Line 83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19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85" name="Line 83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86" name="Line 83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87" name="Line 83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88" name="Line 83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89" name="Line 84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90" name="Line 84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91" name="Line 84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92" name="Line 84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93" name="Line 84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19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94" name="Line 84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95" name="Line 84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87"/>
                    <a:ext cx="2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96" name="Line 84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6" y="187"/>
                    <a:ext cx="2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97" name="Line 84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98" name="Line 84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499" name="Line 85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00" name="Line 85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09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01" name="Line 85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0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02" name="Line 85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03" name="Line 85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04" name="Line 85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05" name="Line 85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06" name="Line 85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07" name="Line 85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08" name="Line 85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1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09" name="Line 86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0" y="20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0" name="Line 86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203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1" name="Line 86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197"/>
                    <a:ext cx="8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2" name="Line 86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190"/>
                    <a:ext cx="7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3" name="Line 86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" y="187"/>
                    <a:ext cx="2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4" name="Line 86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3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5" name="Line 86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6" name="Line 86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7" name="Line 86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16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8" name="Line 86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1" y="209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19" name="Line 87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0" y="203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20" name="Line 87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197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21" name="Line 87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190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22" name="Line 87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7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23" name="Line 87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9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24" name="Line 87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25" name="Line 87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26" name="Line 87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27" name="Line 87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09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28" name="Line 87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03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29" name="Line 88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197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0" name="Line 88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190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1" name="Line 88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1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2" name="Line 883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3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3" name="Line 88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4" name="Line 88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5" name="Line 88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6" name="Line 88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09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7" name="Line 88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8" name="Line 88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9" name="Line 89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40" name="Line 89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187"/>
                    <a:ext cx="3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41" name="Line 89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6" y="187"/>
                    <a:ext cx="2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42" name="Line 89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43" name="Line 89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2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44" name="Line 89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16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45" name="Line 89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0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46" name="Line 89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0" y="203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47" name="Line 89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0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48" name="Line 89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0" y="19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49" name="Line 90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50" name="Line 90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9" y="187"/>
                    <a:ext cx="9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51" name="Line 90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52" name="Line 90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2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53" name="Line 90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1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54" name="Line 90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20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55" name="Line 90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" y="203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56" name="Line 90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197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57" name="Line 90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19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58" name="Line 90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87"/>
                    <a:ext cx="3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59" name="Line 91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4" y="187"/>
                    <a:ext cx="4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60" name="Line 91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61" name="Line 91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62" name="Line 9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16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63" name="Line 91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09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64" name="Line 91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65" name="Line 91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19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66" name="Line 91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67" name="Line 91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0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68" name="Line 919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2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69" name="Line 92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70" name="Line 92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2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71" name="Line 92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16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72" name="Line 92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0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73" name="Line 92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74" name="Line 92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197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75" name="Line 92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190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76" name="Line 92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87"/>
                    <a:ext cx="1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77" name="Line 92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4" y="187"/>
                    <a:ext cx="4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78" name="Line 92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4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79" name="Line 93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22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80" name="Line 93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16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81" name="Line 93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09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82" name="Line 93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20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83" name="Line 93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197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84" name="Line 93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90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85" name="Line 93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187"/>
                    <a:ext cx="3" cy="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86" name="Line 93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87" name="Line 93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88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88" name="Line 93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6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89" name="Line 94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6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90" name="Line 94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56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91" name="Line 94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50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92" name="Line 94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44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93" name="Line 94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37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94" name="Line 94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231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95" name="Line 94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" y="225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96" name="Line 94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18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97" name="Line 94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12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98" name="Line 94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0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99" name="Line 95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199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199" name="Group 951"/>
                <p:cNvGrpSpPr>
                  <a:grpSpLocks noChangeAspect="1"/>
                </p:cNvGrpSpPr>
                <p:nvPr/>
              </p:nvGrpSpPr>
              <p:grpSpPr bwMode="auto">
                <a:xfrm>
                  <a:off x="1049" y="396"/>
                  <a:ext cx="35" cy="149"/>
                  <a:chOff x="182" y="187"/>
                  <a:chExt cx="35" cy="149"/>
                </a:xfrm>
              </p:grpSpPr>
              <p:sp>
                <p:nvSpPr>
                  <p:cNvPr id="1200" name="Line 95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19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01" name="Line 95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1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02" name="Line 95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03" name="Line 95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88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04" name="Line 95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6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05" name="Line 95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6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06" name="Line 95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256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07" name="Line 95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50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08" name="Line 96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244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09" name="Line 96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9" y="237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10" name="Line 96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9" y="231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11" name="Line 96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8" y="225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12" name="Line 96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5" y="218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13" name="Line 96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5" y="212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14" name="Line 96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5" y="206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15" name="Line 96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5" y="19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16" name="Line 96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3" y="19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17" name="Line 96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2" y="1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18" name="Line 97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2" y="187"/>
                    <a:ext cx="16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19" name="Line 97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88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0" name="Line 97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69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1" name="Line 97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26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2" name="Line 97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56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3" name="Line 9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50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4" name="Line 97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44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5" name="Line 97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37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6" name="Line 97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31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7" name="Line 97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25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8" name="Line 98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18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29" name="Line 98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12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30" name="Line 98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0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31" name="Line 98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19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32" name="Line 98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9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33" name="Line 98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34" name="Line 98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4" y="187"/>
                    <a:ext cx="4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35" name="Line 98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88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36" name="Line 98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6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37" name="Line 98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63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38" name="Line 99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56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39" name="Line 99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50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0" name="Line 99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44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1" name="Line 99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37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2" name="Line 99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31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3" name="Line 99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25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4" name="Line 99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18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5" name="Line 99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2" y="21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6" name="Line 99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2" y="206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7" name="Line 99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1" y="199"/>
                    <a:ext cx="6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8" name="Line 100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1" y="19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49" name="Line 100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0" name="Line 100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5" y="187"/>
                    <a:ext cx="3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1" name="Line 100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88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2" name="Line 100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69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3" name="Line 100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6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4" name="Line 100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56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5" name="Line 100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50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6" name="Line 100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44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7" name="Line 100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37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8" name="Line 101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31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59" name="Line 101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25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0" name="Line 101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18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1" name="Line 10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1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2" name="Line 101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06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3" name="Line 101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9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4" name="Line 101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9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5" name="Line 101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6" name="Line 10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4" y="187"/>
                    <a:ext cx="4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7" name="Line 101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2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8" name="Line 102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305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69" name="Line 102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" y="299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0" name="Line 102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9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1" name="Line 102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2" name="Line 102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80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3" name="Line 102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74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4" name="Line 102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268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5" name="Line 102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61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6" name="Line 102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255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7" name="Line 102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49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8" name="Line 103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42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79" name="Line 103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0" y="23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0" name="Line 103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230"/>
                    <a:ext cx="6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1" name="Line 103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" y="223"/>
                    <a:ext cx="6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2" name="Line 103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17"/>
                    <a:ext cx="7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3" name="Line 103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11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4" name="Line 103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04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5" name="Line 103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198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6" name="Line 103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192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7" name="Line 103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87"/>
                    <a:ext cx="1" cy="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8" name="Line 104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7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89" name="Line 104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2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0" name="Line 104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305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1" name="Line 104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99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2" name="Line 104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9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3" name="Line 104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87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4" name="Line 104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80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5" name="Line 104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274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6" name="Line 104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68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7" name="Line 104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61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8" name="Line 105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8" y="255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299" name="Line 105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4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0" name="Line 105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242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1" name="Line 105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36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2" name="Line 105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30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3" name="Line 105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23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4" name="Line 105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1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5" name="Line 105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11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6" name="Line 105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04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7" name="Line 105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198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8" name="Line 106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19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09" name="Line 106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187"/>
                    <a:ext cx="2" cy="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0" name="Line 106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7" y="187"/>
                    <a:ext cx="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1" name="Line 106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2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2" name="Line 106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305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3" name="Line 106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99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4" name="Line 106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7" y="29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5" name="Line 106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6" name="Line 106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80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7" name="Line 106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1" y="274"/>
                    <a:ext cx="9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8" name="Line 107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1" y="268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19" name="Line 107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2" y="261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0" name="Line 107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2" y="255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1" name="Line 107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4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2" name="Line 107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42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3" name="Line 107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3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4" name="Line 107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0" y="230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5" name="Line 107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0" y="223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6" name="Line 107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21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7" name="Line 107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8" y="211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8" name="Line 108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8" y="204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29" name="Line 108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7" y="198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30" name="Line 108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7" y="192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31" name="Line 108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187"/>
                    <a:ext cx="3" cy="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32" name="Line 108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9" y="187"/>
                    <a:ext cx="9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33" name="Line 10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2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34" name="Line 108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305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35" name="Line 108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9" y="299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36" name="Line 108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9" y="293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37" name="Line 108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" y="28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38" name="Line 109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1" y="280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39" name="Line 109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3" y="274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40" name="Line 109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268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41" name="Line 109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3" y="261"/>
                    <a:ext cx="4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42" name="Line 109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3" y="255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43" name="Line 109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4" y="249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44" name="Line 109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7" y="242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45" name="Line 109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6" y="23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46" name="Line 109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6" y="230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47" name="Line 109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10" y="223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48" name="Line 110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8" y="217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49" name="Line 110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8" y="211"/>
                    <a:ext cx="6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50" name="Line 110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9" y="204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51" name="Line 110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09" y="198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52" name="Line 110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13" y="192"/>
                    <a:ext cx="4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53" name="Line 110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14" y="187"/>
                    <a:ext cx="3" cy="5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54" name="Line 110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98" y="187"/>
                    <a:ext cx="16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55" name="Line 110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49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56" name="Line 110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8" y="330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57" name="Line 110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324"/>
                    <a:ext cx="5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58" name="Line 111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317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59" name="Line 111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311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0" name="Line 111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305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1" name="Line 11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2" y="298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2" name="Line 111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2" y="29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3" name="Line 111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8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4" name="Line 111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79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5" name="Line 111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73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6" name="Line 111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6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7" name="Line 111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61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8" name="Line 112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9" y="254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69" name="Line 112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9" y="248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70" name="Line 112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1" y="242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71" name="Line 112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7" y="235"/>
                    <a:ext cx="6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72" name="Line 112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7" y="229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73" name="Line 112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8" y="22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74" name="Line 112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5" y="216"/>
                    <a:ext cx="3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75" name="Line 112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5" y="210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76" name="Line 112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4" y="204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77" name="Line 112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3" y="197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78" name="Line 113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83" y="191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79" name="Line 113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84" y="187"/>
                    <a:ext cx="2" cy="4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0" name="Line 113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4" y="187"/>
                    <a:ext cx="14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1" name="Line 113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" y="187"/>
                    <a:ext cx="1" cy="133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2" name="Line 113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5" y="314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3" name="Line 113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" y="308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4" name="Line 113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301"/>
                    <a:ext cx="2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5" name="Line 113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95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6" name="Line 113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89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7" name="Line 113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82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8" name="Line 114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76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89" name="Line 114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70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0" name="Line 114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63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1" name="Line 114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6" y="257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2" name="Line 114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51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3" name="Line 114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44"/>
                    <a:ext cx="1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4" name="Line 114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6" y="238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5" name="Line 114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7" y="232"/>
                    <a:ext cx="1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6" name="Line 114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3" y="225"/>
                    <a:ext cx="5" cy="7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7" name="Line 114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3" y="219"/>
                    <a:ext cx="3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8" name="Line 115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94" y="213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399" name="Line 115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4" y="207"/>
                    <a:ext cx="2" cy="6"/>
                  </a:xfrm>
                  <a:prstGeom prst="line">
                    <a:avLst/>
                  </a:prstGeom>
                  <a:noFill/>
                  <a:ln w="1587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  <p:cxnSp>
          <p:nvCxnSpPr>
            <p:cNvPr id="1187" name="AutoShape 28"/>
            <p:cNvCxnSpPr>
              <a:cxnSpLocks noChangeAspect="1" noChangeShapeType="1"/>
            </p:cNvCxnSpPr>
            <p:nvPr/>
          </p:nvCxnSpPr>
          <p:spPr bwMode="auto">
            <a:xfrm rot="5400000">
              <a:off x="8413186" y="3060190"/>
              <a:ext cx="261028" cy="1588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188" name="ZoneTexte 1209"/>
            <p:cNvSpPr txBox="1">
              <a:spLocks noChangeArrowheads="1"/>
            </p:cNvSpPr>
            <p:nvPr/>
          </p:nvSpPr>
          <p:spPr bwMode="auto">
            <a:xfrm>
              <a:off x="5129755" y="2023611"/>
              <a:ext cx="1316247" cy="37974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200" b="1" dirty="0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Drift cathode</a:t>
              </a:r>
              <a:endParaRPr lang="fr-FR" sz="1200" b="1" dirty="0"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9" name="AutoShape 28"/>
            <p:cNvCxnSpPr>
              <a:cxnSpLocks noChangeAspect="1" noChangeShapeType="1"/>
            </p:cNvCxnSpPr>
            <p:nvPr/>
          </p:nvCxnSpPr>
          <p:spPr bwMode="auto">
            <a:xfrm rot="5400000">
              <a:off x="4187762" y="3183624"/>
              <a:ext cx="1562894" cy="1588"/>
            </a:xfrm>
            <a:prstGeom prst="straightConnector1">
              <a:avLst/>
            </a:prstGeom>
            <a:noFill/>
            <a:ln w="19050" cap="flat" cmpd="sng" algn="ctr">
              <a:solidFill>
                <a:srgbClr val="0066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190" name="Text Box 29"/>
            <p:cNvSpPr txBox="1">
              <a:spLocks noChangeAspect="1" noChangeArrowheads="1"/>
            </p:cNvSpPr>
            <p:nvPr/>
          </p:nvSpPr>
          <p:spPr bwMode="auto">
            <a:xfrm rot="16200000">
              <a:off x="4516511" y="3018705"/>
              <a:ext cx="1196662" cy="337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8" tIns="45714" rIns="91428" bIns="45714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6600"/>
                  </a:solidFill>
                  <a:latin typeface="Times New Roman"/>
                  <a:cs typeface="Times New Roman"/>
                </a:rPr>
                <a:t>~ 1 </a:t>
              </a:r>
              <a:r>
                <a:rPr lang="en-US" sz="1200" b="1" dirty="0">
                  <a:solidFill>
                    <a:srgbClr val="006600"/>
                  </a:solidFill>
                  <a:latin typeface="Times New Roman"/>
                  <a:cs typeface="Times New Roman"/>
                </a:rPr>
                <a:t>kV/cm</a:t>
              </a:r>
            </a:p>
          </p:txBody>
        </p:sp>
        <p:sp>
          <p:nvSpPr>
            <p:cNvPr id="1191" name="Text Box 29"/>
            <p:cNvSpPr txBox="1">
              <a:spLocks noChangeAspect="1" noChangeArrowheads="1"/>
            </p:cNvSpPr>
            <p:nvPr/>
          </p:nvSpPr>
          <p:spPr bwMode="auto">
            <a:xfrm rot="16200000">
              <a:off x="4059540" y="2996179"/>
              <a:ext cx="1562476" cy="343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8" tIns="45714" rIns="91428" bIns="45714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6600"/>
                  </a:solidFill>
                </a:rPr>
                <a:t> </a:t>
              </a:r>
              <a:r>
                <a:rPr lang="en-US" sz="1100" b="1" dirty="0" smtClean="0">
                  <a:solidFill>
                    <a:srgbClr val="006600"/>
                  </a:solidFill>
                  <a:latin typeface="Times New Roman"/>
                  <a:cs typeface="Times New Roman"/>
                </a:rPr>
                <a:t>mms or </a:t>
              </a:r>
              <a:r>
                <a:rPr lang="en-US" sz="1100" b="1" dirty="0" err="1" smtClean="0">
                  <a:solidFill>
                    <a:srgbClr val="006600"/>
                  </a:solidFill>
                  <a:latin typeface="Times New Roman"/>
                  <a:cs typeface="Times New Roman"/>
                </a:rPr>
                <a:t>cms</a:t>
              </a:r>
              <a:endParaRPr lang="en-US" sz="1100" b="1" dirty="0">
                <a:solidFill>
                  <a:srgbClr val="0066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92" name="ZoneTexte 1209"/>
            <p:cNvSpPr txBox="1">
              <a:spLocks noChangeArrowheads="1"/>
            </p:cNvSpPr>
            <p:nvPr/>
          </p:nvSpPr>
          <p:spPr bwMode="auto">
            <a:xfrm>
              <a:off x="6582952" y="1332592"/>
              <a:ext cx="1613593" cy="37974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200" b="1" dirty="0" err="1" smtClean="0">
                  <a:latin typeface="Times New Roman"/>
                  <a:cs typeface="Times New Roman"/>
                </a:rPr>
                <a:t>Charged</a:t>
              </a:r>
              <a:r>
                <a:rPr lang="fr-FR" sz="1200" b="1" dirty="0" smtClean="0">
                  <a:latin typeface="Times New Roman"/>
                  <a:cs typeface="Times New Roman"/>
                </a:rPr>
                <a:t> </a:t>
              </a:r>
              <a:r>
                <a:rPr lang="fr-FR" sz="1200" b="1" dirty="0" err="1" smtClean="0">
                  <a:latin typeface="Times New Roman"/>
                  <a:cs typeface="Times New Roman"/>
                </a:rPr>
                <a:t>particle</a:t>
              </a:r>
              <a:endParaRPr lang="fr-FR" sz="1200" b="1" dirty="0">
                <a:latin typeface="Times New Roman"/>
                <a:cs typeface="Times New Roman"/>
              </a:endParaRPr>
            </a:p>
          </p:txBody>
        </p:sp>
        <p:sp>
          <p:nvSpPr>
            <p:cNvPr id="1193" name="ZoneTexte 1209"/>
            <p:cNvSpPr txBox="1">
              <a:spLocks noChangeArrowheads="1"/>
            </p:cNvSpPr>
            <p:nvPr/>
          </p:nvSpPr>
          <p:spPr bwMode="auto">
            <a:xfrm>
              <a:off x="5938917" y="2699837"/>
              <a:ext cx="621695" cy="37974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200" b="1" dirty="0" err="1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Grid</a:t>
              </a:r>
              <a:endParaRPr lang="fr-FR" sz="1200" b="1" dirty="0"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94" name="ZoneTexte 1209"/>
            <p:cNvSpPr txBox="1">
              <a:spLocks noChangeArrowheads="1"/>
            </p:cNvSpPr>
            <p:nvPr/>
          </p:nvSpPr>
          <p:spPr bwMode="auto">
            <a:xfrm>
              <a:off x="5194396" y="4198578"/>
              <a:ext cx="824204" cy="37183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200" b="1" dirty="0" smtClean="0">
                  <a:solidFill>
                    <a:srgbClr val="000000"/>
                  </a:solidFill>
                </a:rPr>
                <a:t>Anode</a:t>
              </a:r>
              <a:endParaRPr lang="fr-FR" sz="12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338" name="Group 2337"/>
          <p:cNvGrpSpPr/>
          <p:nvPr/>
        </p:nvGrpSpPr>
        <p:grpSpPr>
          <a:xfrm>
            <a:off x="1496616" y="4653136"/>
            <a:ext cx="1174214" cy="1883064"/>
            <a:chOff x="6276751" y="3655757"/>
            <a:chExt cx="1174214" cy="1883064"/>
          </a:xfrm>
        </p:grpSpPr>
        <p:cxnSp>
          <p:nvCxnSpPr>
            <p:cNvPr id="2339" name="Connecteur droit 1169"/>
            <p:cNvCxnSpPr/>
            <p:nvPr/>
          </p:nvCxnSpPr>
          <p:spPr>
            <a:xfrm>
              <a:off x="6738386" y="3655757"/>
              <a:ext cx="0" cy="5386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40" name="Triangle isocèle 1170"/>
            <p:cNvSpPr/>
            <p:nvPr/>
          </p:nvSpPr>
          <p:spPr>
            <a:xfrm rot="10800000">
              <a:off x="6452641" y="4203102"/>
              <a:ext cx="569952" cy="443884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341" name="Connecteur droit 1171"/>
            <p:cNvCxnSpPr/>
            <p:nvPr/>
          </p:nvCxnSpPr>
          <p:spPr>
            <a:xfrm flipH="1">
              <a:off x="6738386" y="4646987"/>
              <a:ext cx="505" cy="2623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42" name="Rectangle 2341"/>
            <p:cNvSpPr/>
            <p:nvPr/>
          </p:nvSpPr>
          <p:spPr>
            <a:xfrm>
              <a:off x="6276751" y="4909351"/>
              <a:ext cx="1174214" cy="6294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343" name="Picture 8" descr="inner_readoutplan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840" y="2852936"/>
            <a:ext cx="1208584" cy="182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44" name="Picture 4" descr="MM1_001_onstiff_sideV2150dpi"/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968" y="3356992"/>
            <a:ext cx="147013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8538" y="3198168"/>
            <a:ext cx="607859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T2K</a:t>
            </a:r>
            <a:endParaRPr lang="en-US" sz="1800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2346" name="Picture 79" descr="RMM_structure_front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793" y="4509120"/>
            <a:ext cx="2592288" cy="120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47" name="Picture 4" descr="Screen Shot 2014-06-20 at 07.58.06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816" y="5589240"/>
            <a:ext cx="2448272" cy="132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53000" y="5445224"/>
            <a:ext cx="902861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ATLAS</a:t>
            </a:r>
            <a:endParaRPr lang="en-US" sz="1800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Espace réservé du conten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2996952"/>
            <a:ext cx="225981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497013" y="0"/>
            <a:ext cx="6048275" cy="981075"/>
          </a:xfrm>
          <a:prstGeom prst="rect">
            <a:avLst/>
          </a:prstGeom>
          <a:solidFill>
            <a:srgbClr val="CCECFF"/>
          </a:solidFill>
          <a:ln w="57150">
            <a:noFill/>
            <a:miter lim="800000"/>
            <a:headEnd/>
            <a:tailEnd/>
          </a:ln>
          <a:effectLst>
            <a:prstShdw prst="shdw17" dist="17961" dir="2700000">
              <a:srgbClr val="CCECFF">
                <a:gamma/>
                <a:shade val="60000"/>
                <a:invGamma/>
                <a:alpha val="74998"/>
              </a:srgbClr>
            </a:prstShdw>
          </a:effectLst>
        </p:spPr>
        <p:txBody>
          <a:bodyPr lIns="90488" tIns="44450" rIns="90488" bIns="44450"/>
          <a:lstStyle/>
          <a:p>
            <a:pPr algn="ctr">
              <a:defRPr/>
            </a:pP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Some experiments using </a:t>
            </a:r>
            <a:endParaRPr lang="en-US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  <a:p>
            <a:pPr algn="ctr">
              <a:defRPr/>
            </a:pP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Micromegas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 read-out</a:t>
            </a:r>
            <a:endParaRPr lang="en-US" sz="3200" dirty="0">
              <a:effectLst>
                <a:outerShdw blurRad="38100" dist="38100" dir="2700000" algn="tl">
                  <a:srgbClr val="FFFFFF"/>
                </a:outerShdw>
              </a:effectLst>
              <a:latin typeface="Comic Sans MS" charset="0"/>
            </a:endParaRPr>
          </a:p>
        </p:txBody>
      </p:sp>
      <p:pic>
        <p:nvPicPr>
          <p:cNvPr id="17411" name="Picture 4" descr="MM1_001_onstiff_sideV2150dpi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1124744"/>
            <a:ext cx="2104256" cy="164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P1+Paol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85581" y="247207"/>
            <a:ext cx="2467278" cy="200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5" descr="dscn016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6" t="7516" r="22040" b="6090"/>
          <a:stretch>
            <a:fillRect/>
          </a:stretch>
        </p:blipFill>
        <p:spPr bwMode="auto">
          <a:xfrm>
            <a:off x="128464" y="5101431"/>
            <a:ext cx="156845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Box 21"/>
          <p:cNvSpPr txBox="1">
            <a:spLocks noChangeArrowheads="1"/>
          </p:cNvSpPr>
          <p:nvPr/>
        </p:nvSpPr>
        <p:spPr bwMode="auto">
          <a:xfrm>
            <a:off x="7977336" y="25400"/>
            <a:ext cx="1723674" cy="400110"/>
          </a:xfrm>
          <a:prstGeom prst="rect">
            <a:avLst/>
          </a:prstGeom>
          <a:solidFill>
            <a:srgbClr val="FFFF00"/>
          </a:solidFill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ATLAS-SLHC</a:t>
            </a:r>
          </a:p>
        </p:txBody>
      </p:sp>
      <p:sp>
        <p:nvSpPr>
          <p:cNvPr id="17416" name="TextBox 23"/>
          <p:cNvSpPr txBox="1">
            <a:spLocks noChangeArrowheads="1"/>
          </p:cNvSpPr>
          <p:nvPr/>
        </p:nvSpPr>
        <p:spPr bwMode="auto">
          <a:xfrm>
            <a:off x="2504728" y="2924944"/>
            <a:ext cx="1184940" cy="36933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CLAS12G</a:t>
            </a:r>
          </a:p>
        </p:txBody>
      </p:sp>
      <p:sp>
        <p:nvSpPr>
          <p:cNvPr id="17417" name="TextBox 25"/>
          <p:cNvSpPr txBox="1">
            <a:spLocks noChangeArrowheads="1"/>
          </p:cNvSpPr>
          <p:nvPr/>
        </p:nvSpPr>
        <p:spPr bwMode="auto">
          <a:xfrm>
            <a:off x="344488" y="5013176"/>
            <a:ext cx="873125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HCAL</a:t>
            </a:r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2792760" y="1124744"/>
            <a:ext cx="654797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T2K</a:t>
            </a:r>
          </a:p>
        </p:txBody>
      </p:sp>
      <p:pic>
        <p:nvPicPr>
          <p:cNvPr id="17419" name="Picture 2" descr="Screen Shot 2013-02-05 at 6.29.22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160" y="2564904"/>
            <a:ext cx="3311525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2" y="3501008"/>
            <a:ext cx="2016573" cy="1511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21" name="TextBox 3"/>
          <p:cNvSpPr txBox="1">
            <a:spLocks noChangeArrowheads="1"/>
          </p:cNvSpPr>
          <p:nvPr/>
        </p:nvSpPr>
        <p:spPr bwMode="auto">
          <a:xfrm>
            <a:off x="344488" y="3789040"/>
            <a:ext cx="1224990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20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ILC/TPC </a:t>
            </a:r>
            <a:endParaRPr lang="en-US" sz="2000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7422" name="Rectangle 4"/>
          <p:cNvSpPr>
            <a:spLocks noChangeArrowheads="1"/>
          </p:cNvSpPr>
          <p:nvPr/>
        </p:nvSpPr>
        <p:spPr bwMode="auto">
          <a:xfrm>
            <a:off x="7799272" y="2843644"/>
            <a:ext cx="1546216" cy="36933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Michigan TPC</a:t>
            </a:r>
          </a:p>
        </p:txBody>
      </p:sp>
      <p:pic>
        <p:nvPicPr>
          <p:cNvPr id="17423" name="Picture 1" descr="Screen Shot 2014-09-22 at 17.53.4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0"/>
            <a:ext cx="1316038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4" name="TextBox 2"/>
          <p:cNvSpPr txBox="1">
            <a:spLocks noChangeArrowheads="1"/>
          </p:cNvSpPr>
          <p:nvPr/>
        </p:nvSpPr>
        <p:spPr bwMode="auto">
          <a:xfrm>
            <a:off x="128588" y="1557338"/>
            <a:ext cx="1018165" cy="36933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1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HARPO</a:t>
            </a:r>
            <a:endParaRPr lang="en-US" sz="1800" b="1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17425" name="Picture 3" descr="Screen Shot 2014-09-22 at 18.17.21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2087786" cy="159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6" name="TextBox 4"/>
          <p:cNvSpPr txBox="1">
            <a:spLocks noChangeArrowheads="1"/>
          </p:cNvSpPr>
          <p:nvPr/>
        </p:nvSpPr>
        <p:spPr bwMode="auto">
          <a:xfrm>
            <a:off x="0" y="1988840"/>
            <a:ext cx="1503362" cy="368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ACTAR TPC</a:t>
            </a:r>
          </a:p>
        </p:txBody>
      </p:sp>
      <p:pic>
        <p:nvPicPr>
          <p:cNvPr id="20" name="Image 1" descr="IMG_2116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6" y="2852936"/>
            <a:ext cx="2269586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8984" y="2852936"/>
            <a:ext cx="1011214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MINOS</a:t>
            </a:r>
            <a:endParaRPr lang="en-US" sz="2000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22" name="Shape 297"/>
          <p:cNvPicPr preferRelativeResize="0"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04" y="1052735"/>
            <a:ext cx="1944216" cy="1789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75400" y="20066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92997" y="980728"/>
            <a:ext cx="1924099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COMPASS Hybrid MM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656" y="4941168"/>
            <a:ext cx="249398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44688" y="4509120"/>
            <a:ext cx="1736373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Timepix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Ingrid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27" name="Image 363" descr="multimesh simulations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952" y="4725144"/>
            <a:ext cx="2304256" cy="17218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4365104"/>
            <a:ext cx="2240187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76936" y="4365104"/>
            <a:ext cx="2281561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fr-FR" sz="16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lang="fr-FR" sz="1600" dirty="0">
                <a:solidFill>
                  <a:srgbClr val="FF0000"/>
                </a:solidFill>
                <a:latin typeface="Times New Roman"/>
                <a:cs typeface="Times New Roman"/>
              </a:rPr>
              <a:t>C multi-layer </a:t>
            </a:r>
            <a:r>
              <a:rPr lang="fr-FR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detectors </a:t>
            </a:r>
            <a:endParaRPr lang="fr-FR" sz="1600" i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45288" y="4365104"/>
            <a:ext cx="188331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Laser MJ (CESTA</a:t>
            </a:r>
            <a:endParaRPr lang="en-US" sz="18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32" name="Image 1" descr="protondetector_cad_2016feb17.pdf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8" t="16461" r="9178" b="40470"/>
          <a:stretch/>
        </p:blipFill>
        <p:spPr>
          <a:xfrm>
            <a:off x="6033120" y="1340768"/>
            <a:ext cx="1896161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6177136" y="980728"/>
            <a:ext cx="145424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rgbClr val="FF6600"/>
                </a:solidFill>
                <a:latin typeface="Times New Roman"/>
                <a:cs typeface="Times New Roman"/>
              </a:rPr>
              <a:t>Astro</a:t>
            </a:r>
            <a:r>
              <a:rPr lang="en-US" sz="1800" dirty="0" smtClean="0">
                <a:solidFill>
                  <a:srgbClr val="FF6600"/>
                </a:solidFill>
                <a:latin typeface="Times New Roman"/>
                <a:cs typeface="Times New Roman"/>
              </a:rPr>
              <a:t>-gamma</a:t>
            </a:r>
            <a:endParaRPr lang="en-US" sz="1800" dirty="0">
              <a:solidFill>
                <a:srgbClr val="FF6600"/>
              </a:solidFill>
              <a:latin typeface="Times New Roman"/>
              <a:cs typeface="Times New Roman"/>
            </a:endParaRPr>
          </a:p>
        </p:txBody>
      </p:sp>
      <p:pic>
        <p:nvPicPr>
          <p:cNvPr id="34" name="Picture 20" descr="DSCN18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217" y="5378499"/>
            <a:ext cx="1224136" cy="150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Espace réservé du contenu 5" descr="fluor55mbarCF4CHF33Dev504run9613a9629.jp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384" y="5654239"/>
            <a:ext cx="1224136" cy="120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833320" y="5517232"/>
            <a:ext cx="834383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</a:rPr>
              <a:t>MiMaC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8" descr="inner_readoutpla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263048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10" descr="event in TPC-MOD0 april 5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1200"/>
            <a:ext cx="25146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11"/>
          <p:cNvSpPr txBox="1">
            <a:spLocks noChangeArrowheads="1"/>
          </p:cNvSpPr>
          <p:nvPr/>
        </p:nvSpPr>
        <p:spPr bwMode="auto">
          <a:xfrm>
            <a:off x="2504728" y="0"/>
            <a:ext cx="6048672" cy="593453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T</a:t>
            </a:r>
            <a:r>
              <a:rPr lang="fr-FR" b="1" dirty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2K </a:t>
            </a:r>
            <a:r>
              <a:rPr lang="fr-FR" b="1" dirty="0" err="1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Micromegas</a:t>
            </a:r>
            <a:r>
              <a:rPr lang="fr-FR" b="1" dirty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</a:t>
            </a:r>
            <a:r>
              <a:rPr lang="fr-FR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TPC – </a:t>
            </a:r>
            <a:r>
              <a:rPr lang="fr-FR" b="1" dirty="0" err="1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Bulk</a:t>
            </a:r>
            <a:r>
              <a:rPr lang="fr-FR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</a:t>
            </a:r>
            <a:r>
              <a:rPr lang="fr-FR" b="1" dirty="0" err="1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technology</a:t>
            </a:r>
            <a:endParaRPr lang="fr-FR" b="1" dirty="0" smtClean="0">
              <a:solidFill>
                <a:schemeClr val="accent2"/>
              </a:solidFill>
              <a:latin typeface="Times New Roman" charset="0"/>
              <a:cs typeface="Times New Roman" charset="0"/>
            </a:endParaRPr>
          </a:p>
          <a:p>
            <a:pPr algn="ctr"/>
            <a:r>
              <a:rPr lang="fr-FR" sz="1800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3xTPCs, 6 end plates, 72 </a:t>
            </a:r>
            <a:r>
              <a:rPr lang="fr-FR" sz="1800" b="1" dirty="0" err="1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Micromegas</a:t>
            </a:r>
            <a:endParaRPr lang="fr-FR" sz="1800" b="1" dirty="0">
              <a:solidFill>
                <a:schemeClr val="accent2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19460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72200" y="609600"/>
            <a:ext cx="3417888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728" y="685800"/>
            <a:ext cx="3693880" cy="25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86200"/>
            <a:ext cx="38735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666999" y="3429000"/>
            <a:ext cx="351606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Box 21"/>
          <p:cNvSpPr txBox="1">
            <a:spLocks noChangeArrowheads="1"/>
          </p:cNvSpPr>
          <p:nvPr/>
        </p:nvSpPr>
        <p:spPr bwMode="auto">
          <a:xfrm>
            <a:off x="7010400" y="3962400"/>
            <a:ext cx="1992313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CA" sz="1800">
                <a:latin typeface="Times New Roman" charset="0"/>
                <a:cs typeface="Times New Roman" charset="0"/>
              </a:rPr>
              <a:t>First neutrino event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12840" y="6177498"/>
            <a:ext cx="3864860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Next upgrade under under study:</a:t>
            </a:r>
          </a:p>
          <a:p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A high pressure TPC</a:t>
            </a:r>
            <a:endParaRPr lang="en-US" sz="2000" b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7216" y="2996952"/>
            <a:ext cx="2743324" cy="1785228"/>
          </a:xfrm>
          <a:prstGeom prst="rect">
            <a:avLst/>
          </a:prstGeom>
        </p:spPr>
      </p:pic>
      <p:pic>
        <p:nvPicPr>
          <p:cNvPr id="20481" name="Picture 79" descr="RMM_structure_fron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" y="1556792"/>
            <a:ext cx="432117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128464" y="836712"/>
            <a:ext cx="396081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    ATLAS Resistive strip technology</a:t>
            </a:r>
          </a:p>
          <a:p>
            <a:r>
              <a:rPr lang="de-DE" sz="1100" i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Joerg </a:t>
            </a:r>
            <a:r>
              <a:rPr lang="de-DE" sz="1100" i="1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Wotschack</a:t>
            </a:r>
            <a:r>
              <a:rPr lang="de-DE" sz="1100" i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, </a:t>
            </a:r>
            <a:r>
              <a:rPr lang="en-US" sz="1100" i="1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Mod.Phys.Lett</a:t>
            </a:r>
            <a:r>
              <a:rPr lang="en-US" sz="1100" i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. A28 (2013) 1340020</a:t>
            </a:r>
          </a:p>
          <a:p>
            <a:r>
              <a:rPr lang="en-US" sz="1100" i="1" dirty="0">
                <a:latin typeface="Times New Roman" charset="0"/>
                <a:cs typeface="Times New Roman" charset="0"/>
              </a:rPr>
              <a:t>T. </a:t>
            </a:r>
            <a:r>
              <a:rPr lang="en-US" sz="1100" i="1" dirty="0" err="1">
                <a:latin typeface="Times New Roman" charset="0"/>
                <a:cs typeface="Times New Roman" charset="0"/>
              </a:rPr>
              <a:t>Alexopoulos</a:t>
            </a:r>
            <a:r>
              <a:rPr lang="en-US" sz="1100" i="1" dirty="0">
                <a:latin typeface="Times New Roman" charset="0"/>
                <a:cs typeface="Times New Roman" charset="0"/>
              </a:rPr>
              <a:t>, et al.  </a:t>
            </a:r>
            <a:r>
              <a:rPr lang="en-US" sz="1100" i="1" dirty="0" err="1">
                <a:latin typeface="Times New Roman" charset="0"/>
                <a:cs typeface="Times New Roman" charset="0"/>
              </a:rPr>
              <a:t>Nucl</a:t>
            </a:r>
            <a:r>
              <a:rPr lang="en-US" sz="1100" i="1" dirty="0">
                <a:latin typeface="Times New Roman" charset="0"/>
                <a:cs typeface="Times New Roman" charset="0"/>
              </a:rPr>
              <a:t>. </a:t>
            </a:r>
            <a:r>
              <a:rPr lang="en-US" sz="1100" i="1" dirty="0" err="1">
                <a:latin typeface="Times New Roman" charset="0"/>
                <a:cs typeface="Times New Roman" charset="0"/>
              </a:rPr>
              <a:t>Instrum</a:t>
            </a:r>
            <a:r>
              <a:rPr lang="en-US" sz="1100" i="1" dirty="0">
                <a:latin typeface="Times New Roman" charset="0"/>
                <a:cs typeface="Times New Roman" charset="0"/>
              </a:rPr>
              <a:t>. Meth. A 640, 110-118, (2011)</a:t>
            </a:r>
            <a:r>
              <a:rPr lang="en-US" sz="1100" dirty="0">
                <a:latin typeface="Times New Roman" charset="0"/>
                <a:cs typeface="Times New Roman" charset="0"/>
              </a:rPr>
              <a:t>. </a:t>
            </a:r>
          </a:p>
          <a:p>
            <a:r>
              <a:rPr lang="en-US" sz="1200" i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</a:t>
            </a:r>
          </a:p>
        </p:txBody>
      </p:sp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6377608" y="0"/>
            <a:ext cx="3528392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Industrialization is going on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t</a:t>
            </a:r>
            <a:r>
              <a:rPr lang="en-US" sz="2000" b="1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hrough ELVIA, ELTOS</a:t>
            </a:r>
            <a:endParaRPr lang="en-US" sz="2000" b="1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20485" name="Picture 5" descr="Capture d’écran 2012-04-24 à 18.24.0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3356992"/>
            <a:ext cx="2736304" cy="210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2" descr="Screen Shot 2014-06-28 at 12.51.3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5244031"/>
            <a:ext cx="2341314" cy="1609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TextBox 3"/>
          <p:cNvSpPr txBox="1">
            <a:spLocks noChangeArrowheads="1"/>
          </p:cNvSpPr>
          <p:nvPr/>
        </p:nvSpPr>
        <p:spPr bwMode="auto">
          <a:xfrm>
            <a:off x="-15875" y="-26988"/>
            <a:ext cx="6251575" cy="89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Construction of large chambers in ATLAS</a:t>
            </a:r>
          </a:p>
          <a:p>
            <a:r>
              <a:rPr lang="en-US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Goal : 1200 m2 total detector surface</a:t>
            </a:r>
            <a:endParaRPr lang="en-US" dirty="0"/>
          </a:p>
        </p:txBody>
      </p:sp>
      <p:pic>
        <p:nvPicPr>
          <p:cNvPr id="3" name="Picture 2" descr="IMG_124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44" y="4688160"/>
            <a:ext cx="3224808" cy="2149872"/>
          </a:xfrm>
          <a:prstGeom prst="rect">
            <a:avLst/>
          </a:prstGeom>
        </p:spPr>
      </p:pic>
      <p:pic>
        <p:nvPicPr>
          <p:cNvPr id="4" name="Picture 3" descr="Screen Shot 2016-09-23 at 11.35.3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428" y="836712"/>
            <a:ext cx="2958976" cy="22073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89304" y="908720"/>
            <a:ext cx="139012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SM1 module</a:t>
            </a:r>
            <a:endParaRPr lang="en-US" sz="1800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2800" y="4625098"/>
            <a:ext cx="3001640" cy="224942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00872" y="4653136"/>
            <a:ext cx="5268089" cy="58477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At </a:t>
            </a:r>
            <a:r>
              <a:rPr lang="en-US" sz="1600" dirty="0" err="1" smtClean="0">
                <a:latin typeface="Times New Roman"/>
                <a:cs typeface="Times New Roman"/>
              </a:rPr>
              <a:t>Saclay</a:t>
            </a:r>
            <a:r>
              <a:rPr lang="en-US" sz="1600" dirty="0" smtClean="0">
                <a:latin typeface="Times New Roman"/>
                <a:cs typeface="Times New Roman"/>
              </a:rPr>
              <a:t> the large clean room  is ready and operational</a:t>
            </a:r>
          </a:p>
          <a:p>
            <a:r>
              <a:rPr lang="en-US" sz="1600" dirty="0" smtClean="0">
                <a:latin typeface="Times New Roman"/>
                <a:cs typeface="Times New Roman"/>
              </a:rPr>
              <a:t>First M0 module is under construction and soon will be tested</a:t>
            </a:r>
            <a:endParaRPr lang="en-US" sz="1600" dirty="0">
              <a:latin typeface="Times New Roman"/>
              <a:cs typeface="Times New Roman"/>
            </a:endParaRPr>
          </a:p>
        </p:txBody>
      </p:sp>
      <p:pic>
        <p:nvPicPr>
          <p:cNvPr id="7" name="Picture 6" descr="Screen Shot 2016-09-23 at 11.40.0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96" y="836712"/>
            <a:ext cx="2984996" cy="2198530"/>
          </a:xfrm>
          <a:prstGeom prst="rect">
            <a:avLst/>
          </a:prstGeom>
        </p:spPr>
      </p:pic>
      <p:pic>
        <p:nvPicPr>
          <p:cNvPr id="8" name="Picture 7" descr="Screen Shot 2016-09-23 at 11.41.39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848" y="2996952"/>
            <a:ext cx="2824336" cy="16026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96816" y="2996952"/>
            <a:ext cx="324036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LM2 – CERN / </a:t>
            </a:r>
            <a:r>
              <a:rPr lang="en-US" sz="1600" dirty="0" err="1">
                <a:latin typeface="Times New Roman"/>
                <a:cs typeface="Times New Roman"/>
              </a:rPr>
              <a:t>Dubna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-Thessaloniki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21352" y="3068960"/>
            <a:ext cx="1552428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SM2 – </a:t>
            </a:r>
            <a:r>
              <a:rPr lang="en-US" sz="1600" dirty="0" smtClean="0">
                <a:latin typeface="Times New Roman"/>
                <a:cs typeface="Times New Roman"/>
              </a:rPr>
              <a:t>Germany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2"/>
          <p:cNvSpPr txBox="1">
            <a:spLocks noChangeArrowheads="1"/>
          </p:cNvSpPr>
          <p:nvPr/>
        </p:nvSpPr>
        <p:spPr bwMode="auto">
          <a:xfrm>
            <a:off x="1320800" y="0"/>
            <a:ext cx="4210050" cy="8064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50000"/>
              </a:spcBef>
              <a:spcAft>
                <a:spcPts val="1200"/>
              </a:spcAft>
            </a:pPr>
            <a:r>
              <a:rPr lang="en-US" sz="3200" b="1">
                <a:solidFill>
                  <a:srgbClr val="F72FCB"/>
                </a:solidFill>
                <a:latin typeface="Times New Roman" charset="0"/>
              </a:rPr>
              <a:t>2</a:t>
            </a:r>
            <a:r>
              <a:rPr lang="en-US" sz="3200" b="1" baseline="30000">
                <a:solidFill>
                  <a:srgbClr val="F72FCB"/>
                </a:solidFill>
                <a:latin typeface="Times New Roman" charset="0"/>
              </a:rPr>
              <a:t>nd</a:t>
            </a:r>
            <a:r>
              <a:rPr lang="en-US" b="1">
                <a:solidFill>
                  <a:srgbClr val="F72FCB"/>
                </a:solidFill>
                <a:latin typeface="Times New Roman" charset="0"/>
              </a:rPr>
              <a:t> fabrication technology</a:t>
            </a:r>
            <a:r>
              <a:rPr lang="en-US" b="1">
                <a:solidFill>
                  <a:schemeClr val="accent2"/>
                </a:solidFill>
                <a:latin typeface="Times New Roman" charset="0"/>
              </a:rPr>
              <a:t>    Micro</a:t>
            </a:r>
            <a:r>
              <a:rPr lang="en-US" sz="3200" b="1">
                <a:solidFill>
                  <a:schemeClr val="accent2"/>
                </a:solidFill>
                <a:latin typeface="Times New Roman" charset="0"/>
              </a:rPr>
              <a:t>-Bulk</a:t>
            </a:r>
            <a:endParaRPr lang="en-US" sz="1800"/>
          </a:p>
        </p:txBody>
      </p:sp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5464175" y="3657600"/>
            <a:ext cx="4457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72FCB"/>
                </a:solidFill>
                <a:latin typeface="Times New Roman" charset="0"/>
              </a:rPr>
              <a:t>Very good energy resolution</a:t>
            </a:r>
            <a:endParaRPr lang="en-US" sz="2000" b="1">
              <a:solidFill>
                <a:schemeClr val="accent2"/>
              </a:solidFill>
              <a:latin typeface="Times New Roman" charset="0"/>
            </a:endParaRPr>
          </a:p>
          <a:p>
            <a:pPr>
              <a:lnSpc>
                <a:spcPct val="20000"/>
              </a:lnSpc>
              <a:spcBef>
                <a:spcPct val="50000"/>
              </a:spcBef>
              <a:buFontTx/>
              <a:buChar char="-"/>
            </a:pPr>
            <a:r>
              <a:rPr lang="en-US" sz="2000" b="1">
                <a:solidFill>
                  <a:schemeClr val="accent2"/>
                </a:solidFill>
                <a:latin typeface="Times New Roman" charset="0"/>
              </a:rPr>
              <a:t>11% at 5.9 keV</a:t>
            </a:r>
          </a:p>
          <a:p>
            <a:pPr>
              <a:lnSpc>
                <a:spcPct val="40000"/>
              </a:lnSpc>
              <a:spcBef>
                <a:spcPct val="50000"/>
              </a:spcBef>
              <a:buFontTx/>
              <a:buChar char="-"/>
            </a:pPr>
            <a:r>
              <a:rPr lang="en-US" sz="2000" b="1">
                <a:solidFill>
                  <a:schemeClr val="accent2"/>
                </a:solidFill>
                <a:latin typeface="Times New Roman" charset="0"/>
              </a:rPr>
              <a:t> 5.5% at 22 keV</a:t>
            </a:r>
          </a:p>
          <a:p>
            <a:pPr>
              <a:lnSpc>
                <a:spcPct val="40000"/>
              </a:lnSpc>
              <a:spcBef>
                <a:spcPct val="50000"/>
              </a:spcBef>
              <a:buFontTx/>
              <a:buChar char="-"/>
            </a:pPr>
            <a:r>
              <a:rPr lang="en-US" sz="2000" b="1">
                <a:solidFill>
                  <a:schemeClr val="accent2"/>
                </a:solidFill>
                <a:latin typeface="Times New Roman" charset="0"/>
              </a:rPr>
              <a:t> &lt; 1% with Am alpha source</a:t>
            </a:r>
          </a:p>
        </p:txBody>
      </p:sp>
      <p:pic>
        <p:nvPicPr>
          <p:cNvPr id="22531" name="Picture 6" descr="DSCF25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0"/>
            <a:ext cx="421005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8"/>
          <p:cNvSpPr txBox="1">
            <a:spLocks noChangeArrowheads="1"/>
          </p:cNvSpPr>
          <p:nvPr/>
        </p:nvSpPr>
        <p:spPr bwMode="auto">
          <a:xfrm>
            <a:off x="5943600" y="3276600"/>
            <a:ext cx="3962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72FCB"/>
                </a:solidFill>
                <a:latin typeface="Times New Roman" charset="0"/>
              </a:rPr>
              <a:t>50 </a:t>
            </a:r>
            <a:r>
              <a:rPr lang="en-US" sz="1800" b="1">
                <a:solidFill>
                  <a:srgbClr val="F72FCB"/>
                </a:solidFill>
                <a:latin typeface="Symbol" charset="0"/>
                <a:sym typeface="Symbol" charset="0"/>
              </a:rPr>
              <a:t></a:t>
            </a:r>
            <a:r>
              <a:rPr lang="en-US" sz="1800" b="1">
                <a:solidFill>
                  <a:srgbClr val="F72FCB"/>
                </a:solidFill>
                <a:latin typeface="Times New Roman" charset="0"/>
              </a:rPr>
              <a:t>m and 25 </a:t>
            </a:r>
            <a:r>
              <a:rPr lang="en-US" sz="1800" b="1">
                <a:solidFill>
                  <a:srgbClr val="F72FCB"/>
                </a:solidFill>
                <a:latin typeface="Symbol" charset="0"/>
                <a:sym typeface="Symbol" charset="0"/>
              </a:rPr>
              <a:t></a:t>
            </a:r>
            <a:r>
              <a:rPr lang="en-US" sz="1800" b="1">
                <a:solidFill>
                  <a:srgbClr val="F72FCB"/>
                </a:solidFill>
                <a:latin typeface="Times New Roman" charset="0"/>
              </a:rPr>
              <a:t>m gaps fabricated</a:t>
            </a: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5784850" y="4884738"/>
            <a:ext cx="34163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srgbClr val="F72FCB"/>
                </a:solidFill>
                <a:latin typeface="Times New Roman" charset="0"/>
              </a:rPr>
              <a:t>Other advantages</a:t>
            </a:r>
            <a:endParaRPr lang="en-US" sz="2000" b="1" dirty="0" smtClean="0">
              <a:solidFill>
                <a:schemeClr val="accent2"/>
              </a:solidFill>
              <a:latin typeface="Times New Roman" charset="0"/>
            </a:endParaRPr>
          </a:p>
          <a:p>
            <a:pPr>
              <a:buFontTx/>
              <a:buChar char="-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charset="0"/>
              </a:rPr>
              <a:t> Flexible structure (cylinder)</a:t>
            </a:r>
          </a:p>
          <a:p>
            <a:pPr>
              <a:buFontTx/>
              <a:buChar char="-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charset="0"/>
              </a:rPr>
              <a:t> Good uniformity</a:t>
            </a:r>
          </a:p>
          <a:p>
            <a:pPr>
              <a:buFontTx/>
              <a:buChar char="-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charset="0"/>
              </a:rPr>
              <a:t> Low material</a:t>
            </a:r>
          </a:p>
          <a:p>
            <a:pPr>
              <a:buFontTx/>
              <a:buChar char="-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charset="0"/>
              </a:rPr>
              <a:t> Low radioactivity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477838" y="936625"/>
            <a:ext cx="849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b="1" smtClean="0">
                <a:solidFill>
                  <a:schemeClr val="accent2"/>
                </a:solidFill>
                <a:latin typeface="Times New Roman" charset="0"/>
              </a:rPr>
              <a:t>Type1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495300" y="2276475"/>
            <a:ext cx="850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charset="0"/>
              </a:rPr>
              <a:t>Type2</a:t>
            </a:r>
          </a:p>
        </p:txBody>
      </p:sp>
      <p:sp>
        <p:nvSpPr>
          <p:cNvPr id="22536" name="Oval 12"/>
          <p:cNvSpPr>
            <a:spLocks noChangeArrowheads="1"/>
          </p:cNvSpPr>
          <p:nvPr/>
        </p:nvSpPr>
        <p:spPr bwMode="auto">
          <a:xfrm>
            <a:off x="7429500" y="0"/>
            <a:ext cx="1568450" cy="609600"/>
          </a:xfrm>
          <a:prstGeom prst="ellipse">
            <a:avLst/>
          </a:prstGeom>
          <a:solidFill>
            <a:srgbClr val="F72FCB"/>
          </a:solidFill>
          <a:ln>
            <a:noFill/>
          </a:ln>
          <a:effectLst>
            <a:prstShdw prst="shdw17" dist="17961" dir="2700000">
              <a:srgbClr val="941C7A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80000"/>
              </a:lnSpc>
            </a:pPr>
            <a:r>
              <a:rPr lang="en-US" sz="2000">
                <a:latin typeface="Brush Script MT" charset="0"/>
              </a:rPr>
              <a:t>Micromegas </a:t>
            </a:r>
          </a:p>
          <a:p>
            <a:pPr algn="ctr">
              <a:lnSpc>
                <a:spcPct val="80000"/>
              </a:lnSpc>
            </a:pPr>
            <a:r>
              <a:rPr lang="en-US" sz="2000">
                <a:latin typeface="Brush Script MT" charset="0"/>
              </a:rPr>
              <a:t>inside</a:t>
            </a:r>
            <a:endParaRPr lang="en-US">
              <a:latin typeface="Times New Roman" charset="0"/>
            </a:endParaRPr>
          </a:p>
        </p:txBody>
      </p:sp>
      <p:sp>
        <p:nvSpPr>
          <p:cNvPr id="22537" name="Date Placeholder 14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847D755-83CD-484F-841C-77D0830C35BA}" type="datetime4">
              <a:rPr lang="fr-FR" sz="1400"/>
              <a:pPr/>
              <a:t>26 septembre 2016</a:t>
            </a:fld>
            <a:endParaRPr lang="en-US" sz="1400"/>
          </a:p>
        </p:txBody>
      </p:sp>
      <p:pic>
        <p:nvPicPr>
          <p:cNvPr id="22538" name="Picture 2" descr="C:\Documents and Settings\tpapaeva\Desktop\MPGD2009\Creta Poster\ResXe2ba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2996952"/>
            <a:ext cx="3867150" cy="278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9" name="Rectangle 14"/>
          <p:cNvSpPr>
            <a:spLocks noChangeArrowheads="1"/>
          </p:cNvSpPr>
          <p:nvPr/>
        </p:nvSpPr>
        <p:spPr bwMode="auto">
          <a:xfrm>
            <a:off x="272480" y="5805264"/>
            <a:ext cx="4536504" cy="10156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1800" b="1" dirty="0" err="1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Xe</a:t>
            </a:r>
            <a:r>
              <a:rPr lang="en-US" sz="1800" b="1" dirty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@ 2 bar</a:t>
            </a:r>
          </a:p>
          <a:p>
            <a:r>
              <a:rPr lang="es-ES" sz="1800" b="1" dirty="0" err="1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Neutrinoless</a:t>
            </a:r>
            <a:r>
              <a:rPr lang="es-ES" sz="1800" b="1" dirty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</a:t>
            </a:r>
            <a:r>
              <a:rPr lang="es-ES" sz="1800" b="1" dirty="0" err="1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Double</a:t>
            </a:r>
            <a:r>
              <a:rPr lang="es-ES" sz="1800" b="1" dirty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Beta (0nbb) </a:t>
            </a:r>
            <a:r>
              <a:rPr lang="es-ES" sz="1800" b="1" dirty="0" err="1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using</a:t>
            </a:r>
            <a:r>
              <a:rPr lang="es-ES" sz="1800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</a:t>
            </a:r>
            <a:r>
              <a:rPr lang="es-ES" sz="1800" b="1" baseline="30000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136</a:t>
            </a:r>
            <a:r>
              <a:rPr lang="es-ES" sz="1800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Xe</a:t>
            </a:r>
          </a:p>
          <a:p>
            <a:r>
              <a:rPr lang="es-ES" sz="1800" b="1" dirty="0" err="1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Under</a:t>
            </a:r>
            <a:r>
              <a:rPr lang="es-ES" sz="1800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</a:t>
            </a:r>
            <a:r>
              <a:rPr lang="es-ES" sz="1800" b="1" dirty="0" err="1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study</a:t>
            </a:r>
            <a:r>
              <a:rPr lang="es-ES" sz="1800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</a:t>
            </a:r>
            <a:r>
              <a:rPr lang="es-ES" sz="1800" b="1" dirty="0" err="1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by</a:t>
            </a:r>
            <a:r>
              <a:rPr lang="es-ES" sz="1800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PANDA-X DBD </a:t>
            </a:r>
            <a:r>
              <a:rPr lang="es-ES" sz="1800" b="1" dirty="0" err="1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project</a:t>
            </a:r>
            <a:endParaRPr lang="en-US" sz="1800" b="1" dirty="0">
              <a:solidFill>
                <a:schemeClr val="accent2"/>
              </a:solidFill>
              <a:latin typeface="Times New Roman" charset="0"/>
              <a:cs typeface="Times New Roman" charset="0"/>
            </a:endParaRPr>
          </a:p>
        </p:txBody>
      </p:sp>
      <p:grpSp>
        <p:nvGrpSpPr>
          <p:cNvPr id="22540" name="Group 15"/>
          <p:cNvGrpSpPr>
            <a:grpSpLocks/>
          </p:cNvGrpSpPr>
          <p:nvPr/>
        </p:nvGrpSpPr>
        <p:grpSpPr bwMode="auto">
          <a:xfrm>
            <a:off x="1828800" y="981075"/>
            <a:ext cx="2876550" cy="762000"/>
            <a:chOff x="2971798" y="5638800"/>
            <a:chExt cx="2875781" cy="838203"/>
          </a:xfrm>
        </p:grpSpPr>
        <p:grpSp>
          <p:nvGrpSpPr>
            <p:cNvPr id="22557" name="Group 14"/>
            <p:cNvGrpSpPr>
              <a:grpSpLocks/>
            </p:cNvGrpSpPr>
            <p:nvPr/>
          </p:nvGrpSpPr>
          <p:grpSpPr bwMode="auto">
            <a:xfrm>
              <a:off x="2971800" y="5638817"/>
              <a:ext cx="2875779" cy="838205"/>
              <a:chOff x="3531514" y="2452888"/>
              <a:chExt cx="1802071" cy="290312"/>
            </a:xfrm>
          </p:grpSpPr>
          <p:sp>
            <p:nvSpPr>
              <p:cNvPr id="22568" name="Rectangle 61"/>
              <p:cNvSpPr>
                <a:spLocks noChangeArrowheads="1"/>
              </p:cNvSpPr>
              <p:nvPr/>
            </p:nvSpPr>
            <p:spPr bwMode="auto">
              <a:xfrm>
                <a:off x="3531513" y="2703276"/>
                <a:ext cx="1802072" cy="39918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  <p:sp>
            <p:nvSpPr>
              <p:cNvPr id="22569" name="Rectangle 21"/>
              <p:cNvSpPr>
                <a:spLocks noChangeArrowheads="1"/>
              </p:cNvSpPr>
              <p:nvPr/>
            </p:nvSpPr>
            <p:spPr bwMode="auto">
              <a:xfrm>
                <a:off x="4459401" y="2452882"/>
                <a:ext cx="249624" cy="29031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  <p:sp>
            <p:nvSpPr>
              <p:cNvPr id="22570" name="Rectangle 21"/>
              <p:cNvSpPr>
                <a:spLocks noChangeArrowheads="1"/>
              </p:cNvSpPr>
              <p:nvPr/>
            </p:nvSpPr>
            <p:spPr bwMode="auto">
              <a:xfrm>
                <a:off x="4771681" y="2452882"/>
                <a:ext cx="526101" cy="29031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</p:grpSp>
        <p:grpSp>
          <p:nvGrpSpPr>
            <p:cNvPr id="22558" name="Group 58"/>
            <p:cNvGrpSpPr>
              <a:grpSpLocks/>
            </p:cNvGrpSpPr>
            <p:nvPr/>
          </p:nvGrpSpPr>
          <p:grpSpPr bwMode="auto">
            <a:xfrm>
              <a:off x="2971803" y="5638812"/>
              <a:ext cx="2646449" cy="706336"/>
              <a:chOff x="2971803" y="5638812"/>
              <a:chExt cx="2646449" cy="706336"/>
            </a:xfrm>
          </p:grpSpPr>
          <p:grpSp>
            <p:nvGrpSpPr>
              <p:cNvPr id="22559" name="Group 14"/>
              <p:cNvGrpSpPr>
                <a:grpSpLocks/>
              </p:cNvGrpSpPr>
              <p:nvPr/>
            </p:nvGrpSpPr>
            <p:grpSpPr bwMode="auto">
              <a:xfrm>
                <a:off x="2971803" y="5638812"/>
                <a:ext cx="1371597" cy="83035"/>
                <a:chOff x="4474506" y="2452874"/>
                <a:chExt cx="859494" cy="28759"/>
              </a:xfrm>
            </p:grpSpPr>
            <p:sp>
              <p:nvSpPr>
                <p:cNvPr id="22566" name="Rectangle 21"/>
                <p:cNvSpPr>
                  <a:spLocks noChangeArrowheads="1"/>
                </p:cNvSpPr>
                <p:nvPr/>
              </p:nvSpPr>
              <p:spPr bwMode="auto">
                <a:xfrm>
                  <a:off x="4474503" y="2452870"/>
                  <a:ext cx="546986" cy="26612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CA" sz="1100"/>
                </a:p>
              </p:txBody>
            </p:sp>
            <p:sp>
              <p:nvSpPr>
                <p:cNvPr id="22567" name="Rectangle 21"/>
                <p:cNvSpPr>
                  <a:spLocks noChangeArrowheads="1"/>
                </p:cNvSpPr>
                <p:nvPr/>
              </p:nvSpPr>
              <p:spPr bwMode="auto">
                <a:xfrm>
                  <a:off x="5084144" y="2452870"/>
                  <a:ext cx="249624" cy="26612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CA" sz="1100"/>
                </a:p>
              </p:txBody>
            </p:sp>
          </p:grpSp>
          <p:grpSp>
            <p:nvGrpSpPr>
              <p:cNvPr id="22560" name="Group 18"/>
              <p:cNvGrpSpPr>
                <a:grpSpLocks/>
              </p:cNvGrpSpPr>
              <p:nvPr/>
            </p:nvGrpSpPr>
            <p:grpSpPr bwMode="auto">
              <a:xfrm>
                <a:off x="3182103" y="5735548"/>
                <a:ext cx="475497" cy="609600"/>
                <a:chOff x="4648200" y="3429000"/>
                <a:chExt cx="228600" cy="609600"/>
              </a:xfrm>
            </p:grpSpPr>
            <p:sp>
              <p:nvSpPr>
                <p:cNvPr id="24" name="Trapezoid 23"/>
                <p:cNvSpPr/>
                <p:nvPr/>
              </p:nvSpPr>
              <p:spPr bwMode="auto">
                <a:xfrm>
                  <a:off x="4648573" y="3733891"/>
                  <a:ext cx="228138" cy="303848"/>
                </a:xfrm>
                <a:prstGeom prst="trapezoid">
                  <a:avLst/>
                </a:prstGeom>
                <a:solidFill>
                  <a:schemeClr val="accent1"/>
                </a:solidFill>
                <a:ln w="12700" cap="sq" cmpd="sng" algn="ctr">
                  <a:solidFill>
                    <a:srgbClr val="FFC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algn="ctr" eaLnBrk="1" hangingPunct="1">
                    <a:defRPr/>
                  </a:pPr>
                  <a:endParaRPr lang="fr-CA" sz="1600"/>
                </a:p>
              </p:txBody>
            </p:sp>
            <p:sp>
              <p:nvSpPr>
                <p:cNvPr id="25" name="Trapezoid 24"/>
                <p:cNvSpPr/>
                <p:nvPr/>
              </p:nvSpPr>
              <p:spPr bwMode="auto">
                <a:xfrm rot="10800000">
                  <a:off x="4648573" y="3428297"/>
                  <a:ext cx="228138" cy="305594"/>
                </a:xfrm>
                <a:prstGeom prst="trapezoid">
                  <a:avLst/>
                </a:prstGeom>
                <a:solidFill>
                  <a:schemeClr val="accent1"/>
                </a:solidFill>
                <a:ln w="12700" cap="sq" cmpd="sng" algn="ctr">
                  <a:solidFill>
                    <a:srgbClr val="FFC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algn="ctr" eaLnBrk="1" hangingPunct="1">
                    <a:defRPr/>
                  </a:pPr>
                  <a:endParaRPr lang="fr-CA" sz="1600"/>
                </a:p>
              </p:txBody>
            </p:sp>
          </p:grpSp>
          <p:grpSp>
            <p:nvGrpSpPr>
              <p:cNvPr id="22561" name="Group 18"/>
              <p:cNvGrpSpPr>
                <a:grpSpLocks/>
              </p:cNvGrpSpPr>
              <p:nvPr/>
            </p:nvGrpSpPr>
            <p:grpSpPr bwMode="auto">
              <a:xfrm>
                <a:off x="5142755" y="5735548"/>
                <a:ext cx="475497" cy="609600"/>
                <a:chOff x="4648200" y="3429000"/>
                <a:chExt cx="228600" cy="609600"/>
              </a:xfrm>
            </p:grpSpPr>
            <p:sp>
              <p:nvSpPr>
                <p:cNvPr id="22" name="Trapezoid 21"/>
                <p:cNvSpPr/>
                <p:nvPr/>
              </p:nvSpPr>
              <p:spPr bwMode="auto">
                <a:xfrm>
                  <a:off x="4648278" y="3733891"/>
                  <a:ext cx="228901" cy="303848"/>
                </a:xfrm>
                <a:prstGeom prst="trapezoid">
                  <a:avLst/>
                </a:prstGeom>
                <a:solidFill>
                  <a:schemeClr val="accent1"/>
                </a:solidFill>
                <a:ln w="12700" cap="sq" cmpd="sng" algn="ctr">
                  <a:solidFill>
                    <a:srgbClr val="FFC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algn="ctr" eaLnBrk="1" hangingPunct="1">
                    <a:defRPr/>
                  </a:pPr>
                  <a:endParaRPr lang="fr-CA" sz="1600"/>
                </a:p>
              </p:txBody>
            </p:sp>
            <p:sp>
              <p:nvSpPr>
                <p:cNvPr id="23" name="Trapezoid 22"/>
                <p:cNvSpPr/>
                <p:nvPr/>
              </p:nvSpPr>
              <p:spPr bwMode="auto">
                <a:xfrm rot="10800000">
                  <a:off x="4648278" y="3428297"/>
                  <a:ext cx="228901" cy="305594"/>
                </a:xfrm>
                <a:prstGeom prst="trapezoid">
                  <a:avLst/>
                </a:prstGeom>
                <a:solidFill>
                  <a:schemeClr val="accent1"/>
                </a:solidFill>
                <a:ln w="12700" cap="sq" cmpd="sng" algn="ctr">
                  <a:solidFill>
                    <a:srgbClr val="FFC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algn="ctr" eaLnBrk="1" hangingPunct="1">
                    <a:defRPr/>
                  </a:pPr>
                  <a:endParaRPr lang="fr-CA" sz="1600"/>
                </a:p>
              </p:txBody>
            </p:sp>
          </p:grpSp>
        </p:grpSp>
      </p:grpSp>
      <p:grpSp>
        <p:nvGrpSpPr>
          <p:cNvPr id="22541" name="Group 30"/>
          <p:cNvGrpSpPr>
            <a:grpSpLocks/>
          </p:cNvGrpSpPr>
          <p:nvPr/>
        </p:nvGrpSpPr>
        <p:grpSpPr bwMode="auto">
          <a:xfrm>
            <a:off x="1981200" y="2060575"/>
            <a:ext cx="2343150" cy="762000"/>
            <a:chOff x="4419600" y="2209798"/>
            <a:chExt cx="1428641" cy="827924"/>
          </a:xfrm>
        </p:grpSpPr>
        <p:grpSp>
          <p:nvGrpSpPr>
            <p:cNvPr id="22543" name="Group 14"/>
            <p:cNvGrpSpPr>
              <a:grpSpLocks/>
            </p:cNvGrpSpPr>
            <p:nvPr/>
          </p:nvGrpSpPr>
          <p:grpSpPr bwMode="auto">
            <a:xfrm>
              <a:off x="4419600" y="2209798"/>
              <a:ext cx="1428641" cy="827924"/>
              <a:chOff x="4438760" y="2452889"/>
              <a:chExt cx="895240" cy="286752"/>
            </a:xfrm>
          </p:grpSpPr>
          <p:sp>
            <p:nvSpPr>
              <p:cNvPr id="22553" name="Rectangle 61"/>
              <p:cNvSpPr>
                <a:spLocks noChangeArrowheads="1"/>
              </p:cNvSpPr>
              <p:nvPr/>
            </p:nvSpPr>
            <p:spPr bwMode="auto">
              <a:xfrm>
                <a:off x="4438760" y="2703200"/>
                <a:ext cx="894634" cy="36441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  <p:sp>
            <p:nvSpPr>
              <p:cNvPr id="22554" name="Rectangle 21"/>
              <p:cNvSpPr>
                <a:spLocks noChangeArrowheads="1"/>
              </p:cNvSpPr>
              <p:nvPr/>
            </p:nvSpPr>
            <p:spPr bwMode="auto">
              <a:xfrm>
                <a:off x="4459382" y="2452889"/>
                <a:ext cx="249891" cy="28675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  <p:sp>
            <p:nvSpPr>
              <p:cNvPr id="22555" name="Rectangle 21"/>
              <p:cNvSpPr>
                <a:spLocks noChangeArrowheads="1"/>
              </p:cNvSpPr>
              <p:nvPr/>
            </p:nvSpPr>
            <p:spPr bwMode="auto">
              <a:xfrm>
                <a:off x="4771746" y="2452889"/>
                <a:ext cx="249891" cy="28675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  <p:sp>
            <p:nvSpPr>
              <p:cNvPr id="22556" name="Rectangle 21"/>
              <p:cNvSpPr>
                <a:spLocks noChangeArrowheads="1"/>
              </p:cNvSpPr>
              <p:nvPr/>
            </p:nvSpPr>
            <p:spPr bwMode="auto">
              <a:xfrm>
                <a:off x="5084109" y="2452889"/>
                <a:ext cx="249891" cy="28675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</p:grpSp>
        <p:grpSp>
          <p:nvGrpSpPr>
            <p:cNvPr id="22544" name="Group 17"/>
            <p:cNvGrpSpPr>
              <a:grpSpLocks/>
            </p:cNvGrpSpPr>
            <p:nvPr/>
          </p:nvGrpSpPr>
          <p:grpSpPr bwMode="auto">
            <a:xfrm>
              <a:off x="4516348" y="2306548"/>
              <a:ext cx="228600" cy="609600"/>
              <a:chOff x="4648200" y="3429000"/>
              <a:chExt cx="228600" cy="609600"/>
            </a:xfrm>
          </p:grpSpPr>
          <p:sp>
            <p:nvSpPr>
              <p:cNvPr id="40" name="Trapezoid 39"/>
              <p:cNvSpPr/>
              <p:nvPr/>
            </p:nvSpPr>
            <p:spPr bwMode="auto">
              <a:xfrm>
                <a:off x="4648243" y="3734139"/>
                <a:ext cx="228427" cy="305297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  <p:sp>
            <p:nvSpPr>
              <p:cNvPr id="41" name="Trapezoid 40"/>
              <p:cNvSpPr/>
              <p:nvPr/>
            </p:nvSpPr>
            <p:spPr bwMode="auto">
              <a:xfrm rot="10800000">
                <a:off x="4648243" y="3428841"/>
                <a:ext cx="228427" cy="305298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</p:grpSp>
        <p:grpSp>
          <p:nvGrpSpPr>
            <p:cNvPr id="22545" name="Group 18"/>
            <p:cNvGrpSpPr>
              <a:grpSpLocks/>
            </p:cNvGrpSpPr>
            <p:nvPr/>
          </p:nvGrpSpPr>
          <p:grpSpPr bwMode="auto">
            <a:xfrm>
              <a:off x="5028338" y="2304838"/>
              <a:ext cx="228600" cy="609600"/>
              <a:chOff x="4648200" y="3429000"/>
              <a:chExt cx="228600" cy="609600"/>
            </a:xfrm>
          </p:grpSpPr>
          <p:sp>
            <p:nvSpPr>
              <p:cNvPr id="38" name="Trapezoid 37"/>
              <p:cNvSpPr/>
              <p:nvPr/>
            </p:nvSpPr>
            <p:spPr bwMode="auto">
              <a:xfrm>
                <a:off x="4648280" y="3734124"/>
                <a:ext cx="228427" cy="305298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  <p:sp>
            <p:nvSpPr>
              <p:cNvPr id="39" name="Trapezoid 38"/>
              <p:cNvSpPr/>
              <p:nvPr/>
            </p:nvSpPr>
            <p:spPr bwMode="auto">
              <a:xfrm rot="10800000">
                <a:off x="4648280" y="3428827"/>
                <a:ext cx="228427" cy="305297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</p:grpSp>
        <p:grpSp>
          <p:nvGrpSpPr>
            <p:cNvPr id="22546" name="Group 21"/>
            <p:cNvGrpSpPr>
              <a:grpSpLocks/>
            </p:cNvGrpSpPr>
            <p:nvPr/>
          </p:nvGrpSpPr>
          <p:grpSpPr bwMode="auto">
            <a:xfrm>
              <a:off x="5542052" y="2306548"/>
              <a:ext cx="228600" cy="609600"/>
              <a:chOff x="4648200" y="3429000"/>
              <a:chExt cx="228600" cy="609600"/>
            </a:xfrm>
          </p:grpSpPr>
          <p:sp>
            <p:nvSpPr>
              <p:cNvPr id="36" name="Trapezoid 35"/>
              <p:cNvSpPr/>
              <p:nvPr/>
            </p:nvSpPr>
            <p:spPr bwMode="auto">
              <a:xfrm>
                <a:off x="4648528" y="3734139"/>
                <a:ext cx="228427" cy="305297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  <p:sp>
            <p:nvSpPr>
              <p:cNvPr id="37" name="Trapezoid 36"/>
              <p:cNvSpPr/>
              <p:nvPr/>
            </p:nvSpPr>
            <p:spPr bwMode="auto">
              <a:xfrm rot="10800000">
                <a:off x="4648528" y="3428841"/>
                <a:ext cx="228427" cy="305298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</p:grpSp>
      </p:grpSp>
      <p:sp>
        <p:nvSpPr>
          <p:cNvPr id="22542" name="Rectangle 1"/>
          <p:cNvSpPr>
            <a:spLocks noChangeArrowheads="1"/>
          </p:cNvSpPr>
          <p:nvPr/>
        </p:nvSpPr>
        <p:spPr bwMode="auto">
          <a:xfrm>
            <a:off x="3152775" y="2924175"/>
            <a:ext cx="2705100" cy="4619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CEA-CERN patent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3"/>
          <p:cNvSpPr txBox="1">
            <a:spLocks/>
          </p:cNvSpPr>
          <p:nvPr/>
        </p:nvSpPr>
        <p:spPr bwMode="auto">
          <a:xfrm>
            <a:off x="1135063" y="44450"/>
            <a:ext cx="6913562" cy="7064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Micromegas</a:t>
            </a:r>
            <a:r>
              <a:rPr lang="en-US" sz="32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micro-bulk in CAST</a:t>
            </a:r>
          </a:p>
          <a:p>
            <a:pPr algn="ctr"/>
            <a:endParaRPr lang="en-GB" sz="4400" dirty="0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24581" name="Picture 9" descr="C:\Users\usuario\Desktop\CAST\Fotos SS installation\DSC_00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944" y="764704"/>
            <a:ext cx="3096344" cy="190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48" y="692696"/>
            <a:ext cx="4572000" cy="20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264" y="476672"/>
            <a:ext cx="2740359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Rectangle 2"/>
          <p:cNvSpPr>
            <a:spLocks noChangeArrowheads="1"/>
          </p:cNvSpPr>
          <p:nvPr/>
        </p:nvSpPr>
        <p:spPr bwMode="auto">
          <a:xfrm>
            <a:off x="7833320" y="476672"/>
            <a:ext cx="18402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lvl="1"/>
            <a:r>
              <a:rPr lang="fr-FR" sz="1200" b="1" dirty="0">
                <a:solidFill>
                  <a:srgbClr val="CC0099"/>
                </a:solidFill>
                <a:latin typeface="Times New Roman" charset="0"/>
                <a:cs typeface="Times New Roman" charset="0"/>
              </a:rPr>
              <a:t>Evolution of </a:t>
            </a:r>
            <a:r>
              <a:rPr lang="fr-FR" sz="1200" b="1" dirty="0" err="1" smtClean="0">
                <a:solidFill>
                  <a:srgbClr val="CC0099"/>
                </a:solidFill>
                <a:latin typeface="Times New Roman" charset="0"/>
                <a:cs typeface="Times New Roman" charset="0"/>
              </a:rPr>
              <a:t>Micromegas</a:t>
            </a:r>
            <a:endParaRPr lang="fr-FR" sz="1200" b="1" dirty="0" smtClean="0">
              <a:solidFill>
                <a:srgbClr val="CC0099"/>
              </a:solidFill>
              <a:latin typeface="Times New Roman" charset="0"/>
              <a:cs typeface="Times New Roman" charset="0"/>
            </a:endParaRPr>
          </a:p>
          <a:p>
            <a:pPr marL="0" lvl="1"/>
            <a:r>
              <a:rPr lang="fr-FR" sz="1200" b="1" dirty="0" smtClean="0">
                <a:solidFill>
                  <a:srgbClr val="CC0099"/>
                </a:solidFill>
                <a:latin typeface="Times New Roman" charset="0"/>
                <a:cs typeface="Times New Roman" charset="0"/>
              </a:rPr>
              <a:t> </a:t>
            </a:r>
            <a:r>
              <a:rPr lang="fr-FR" sz="1200" b="1" dirty="0">
                <a:solidFill>
                  <a:srgbClr val="CC0099"/>
                </a:solidFill>
                <a:latin typeface="Times New Roman" charset="0"/>
                <a:cs typeface="Times New Roman" charset="0"/>
              </a:rPr>
              <a:t>CAST background</a:t>
            </a:r>
            <a:endParaRPr lang="en-US" sz="1200" b="1" dirty="0">
              <a:solidFill>
                <a:srgbClr val="CC0099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" y="3400205"/>
            <a:ext cx="5400600" cy="3457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8464" y="2780928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  <a:latin typeface="Times New Roman"/>
                <a:cs typeface="Times New Roman"/>
              </a:rPr>
              <a:t>International </a:t>
            </a:r>
            <a:r>
              <a:rPr lang="en-US" sz="2000" b="1" dirty="0" err="1">
                <a:solidFill>
                  <a:srgbClr val="000090"/>
                </a:solidFill>
                <a:latin typeface="Times New Roman"/>
                <a:cs typeface="Times New Roman"/>
              </a:rPr>
              <a:t>Axion</a:t>
            </a:r>
            <a:r>
              <a:rPr lang="en-US" sz="2000" b="1" dirty="0">
                <a:solidFill>
                  <a:srgbClr val="000090"/>
                </a:solidFill>
                <a:latin typeface="Times New Roman"/>
                <a:cs typeface="Times New Roman"/>
              </a:rPr>
              <a:t> Observatory (IAXO)</a:t>
            </a:r>
          </a:p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16496" y="3429000"/>
            <a:ext cx="3528392" cy="830997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8 </a:t>
            </a:r>
            <a:r>
              <a:rPr lang="fr-FR" sz="1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coil</a:t>
            </a: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 </a:t>
            </a:r>
            <a:r>
              <a:rPr lang="fr-FR" sz="1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magnet</a:t>
            </a: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 L= 20 m</a:t>
            </a:r>
          </a:p>
          <a:p>
            <a:pPr>
              <a:defRPr/>
            </a:pP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8 bores: 600 mm </a:t>
            </a:r>
            <a:r>
              <a:rPr lang="fr-FR" sz="1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diameter</a:t>
            </a: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 </a:t>
            </a:r>
            <a:r>
              <a:rPr lang="fr-FR" sz="1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each</a:t>
            </a:r>
            <a:endParaRPr lang="fr-FR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8 X-rays </a:t>
            </a:r>
            <a:r>
              <a:rPr lang="fr-FR" sz="1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optic</a:t>
            </a: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 + 8 </a:t>
            </a:r>
            <a:r>
              <a:rPr lang="fr-FR" sz="1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detection</a:t>
            </a: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 </a:t>
            </a:r>
            <a:r>
              <a:rPr lang="fr-FR" sz="1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systems</a:t>
            </a:r>
            <a:endParaRPr lang="fr-FR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fr-FR" sz="1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Rotating</a:t>
            </a: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 </a:t>
            </a:r>
            <a:r>
              <a:rPr lang="fr-FR" sz="1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platform</a:t>
            </a: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 </a:t>
            </a:r>
            <a:r>
              <a:rPr lang="fr-FR" sz="1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with</a:t>
            </a:r>
            <a:r>
              <a:rPr lang="fr-FR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 services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048" y="3534172"/>
            <a:ext cx="4591492" cy="332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05128" y="3140968"/>
            <a:ext cx="315498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Axion</a:t>
            </a:r>
            <a:r>
              <a:rPr lang="en-US" sz="20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search exclusion </a:t>
            </a:r>
            <a:r>
              <a:rPr lang="en-US" sz="20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plots</a:t>
            </a:r>
            <a:endParaRPr lang="en-US" sz="2000" dirty="0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5" name="Object 2"/>
          <p:cNvGraphicFramePr>
            <a:graphicFrameLocks noChangeAspect="1"/>
          </p:cNvGraphicFramePr>
          <p:nvPr/>
        </p:nvGraphicFramePr>
        <p:xfrm>
          <a:off x="6908800" y="1219200"/>
          <a:ext cx="292100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3" name="Bitmap Image" r:id="rId3" imgW="5219048" imgH="5172797" progId="Paint.Picture">
                  <p:embed/>
                </p:oleObj>
              </mc:Choice>
              <mc:Fallback>
                <p:oleObj name="Bitmap Image" r:id="rId3" imgW="5219048" imgH="5172797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8800" y="1219200"/>
                        <a:ext cx="2921000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128588" y="44450"/>
            <a:ext cx="9777412" cy="6746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Times New Roman" charset="0"/>
              </a:rPr>
              <a:t>ILC TPC project - </a:t>
            </a:r>
            <a:r>
              <a:rPr lang="en-US" sz="1600" b="1" i="1">
                <a:solidFill>
                  <a:schemeClr val="accent2"/>
                </a:solidFill>
                <a:latin typeface="Times New Roman" charset="0"/>
              </a:rPr>
              <a:t>Large International collaboration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1400" i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G. Aarons et al.,</a:t>
            </a:r>
            <a:r>
              <a:rPr lang="en-US" sz="1400" b="1"/>
              <a:t> </a:t>
            </a:r>
            <a:r>
              <a:rPr lang="en-US" sz="1400" i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arXiv:0709.1893, M. S. Dixit et al., NIMA 518 (2004) 521, M. Kobayashi et al.,NIMA581(2007)265, </a:t>
            </a:r>
          </a:p>
        </p:txBody>
      </p:sp>
      <p:sp>
        <p:nvSpPr>
          <p:cNvPr id="21507" name="Rectangle 10"/>
          <p:cNvSpPr>
            <a:spLocks noChangeArrowheads="1"/>
          </p:cNvSpPr>
          <p:nvPr/>
        </p:nvSpPr>
        <p:spPr bwMode="auto">
          <a:xfrm>
            <a:off x="7626350" y="2362200"/>
            <a:ext cx="1898650" cy="5810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b="1">
                <a:solidFill>
                  <a:srgbClr val="FF0B69"/>
                </a:solidFill>
                <a:latin typeface="Times" charset="0"/>
              </a:rPr>
              <a:t>~ 40 </a:t>
            </a:r>
            <a:r>
              <a:rPr lang="en-US" sz="1600" b="1">
                <a:solidFill>
                  <a:srgbClr val="FF0B69"/>
                </a:solidFill>
                <a:latin typeface="Times" charset="0"/>
                <a:sym typeface="Symbol" charset="0"/>
              </a:rPr>
              <a:t>m average!!</a:t>
            </a:r>
          </a:p>
          <a:p>
            <a:r>
              <a:rPr lang="en-US" sz="1600" b="1">
                <a:solidFill>
                  <a:srgbClr val="FF0B69"/>
                </a:solidFill>
                <a:latin typeface="Times" charset="0"/>
                <a:sym typeface="Symbol" charset="0"/>
              </a:rPr>
              <a:t>Pad size 2x6 mm</a:t>
            </a:r>
            <a:endParaRPr lang="en-US" sz="1600" b="1">
              <a:solidFill>
                <a:srgbClr val="FF0B69"/>
              </a:solidFill>
              <a:latin typeface="Times" charset="0"/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3054350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 descr="081208_RUN28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4581525"/>
            <a:ext cx="2901950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4365625"/>
            <a:ext cx="312102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Box 8"/>
          <p:cNvSpPr txBox="1">
            <a:spLocks noChangeArrowheads="1"/>
          </p:cNvSpPr>
          <p:nvPr/>
        </p:nvSpPr>
        <p:spPr bwMode="auto">
          <a:xfrm>
            <a:off x="415925" y="3716338"/>
            <a:ext cx="2286000" cy="6461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0000FF"/>
                </a:solidFill>
                <a:latin typeface="Times New Roman" charset="0"/>
              </a:rPr>
              <a:t>ILC TPC prototype </a:t>
            </a:r>
          </a:p>
          <a:p>
            <a:r>
              <a:rPr lang="en-US" sz="1800">
                <a:solidFill>
                  <a:srgbClr val="0000FF"/>
                </a:solidFill>
                <a:latin typeface="Times New Roman" charset="0"/>
              </a:rPr>
              <a:t>with Micromegas</a:t>
            </a:r>
          </a:p>
        </p:txBody>
      </p:sp>
      <p:sp>
        <p:nvSpPr>
          <p:cNvPr id="21512" name="TextBox 14"/>
          <p:cNvSpPr txBox="1">
            <a:spLocks noChangeArrowheads="1"/>
          </p:cNvSpPr>
          <p:nvPr/>
        </p:nvSpPr>
        <p:spPr bwMode="auto">
          <a:xfrm>
            <a:off x="457200" y="914400"/>
            <a:ext cx="2241550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>
                <a:solidFill>
                  <a:srgbClr val="0000FF"/>
                </a:solidFill>
                <a:latin typeface="Times New Roman" charset="0"/>
              </a:rPr>
              <a:t>ILC TPC  with Micromegas,</a:t>
            </a:r>
          </a:p>
          <a:p>
            <a:r>
              <a:rPr lang="en-US" sz="1400">
                <a:solidFill>
                  <a:srgbClr val="0000FF"/>
                </a:solidFill>
                <a:latin typeface="Times New Roman" charset="0"/>
              </a:rPr>
              <a:t>L = 4.6 m, D = 3.4 m </a:t>
            </a:r>
          </a:p>
        </p:txBody>
      </p:sp>
      <p:sp>
        <p:nvSpPr>
          <p:cNvPr id="21513" name="TextBox 15"/>
          <p:cNvSpPr txBox="1">
            <a:spLocks noChangeArrowheads="1"/>
          </p:cNvSpPr>
          <p:nvPr/>
        </p:nvSpPr>
        <p:spPr bwMode="auto">
          <a:xfrm>
            <a:off x="3729038" y="4149725"/>
            <a:ext cx="2286000" cy="3381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rgbClr val="0000FF"/>
                </a:solidFill>
                <a:latin typeface="Times New Roman" charset="0"/>
              </a:rPr>
              <a:t>Event in DESY test beam</a:t>
            </a:r>
          </a:p>
        </p:txBody>
      </p:sp>
      <p:pic>
        <p:nvPicPr>
          <p:cNvPr id="2151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67" r="10106"/>
          <a:stretch>
            <a:fillRect/>
          </a:stretch>
        </p:blipFill>
        <p:spPr bwMode="auto">
          <a:xfrm>
            <a:off x="3581400" y="1371600"/>
            <a:ext cx="3429000" cy="2432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515" name="TextBox 14"/>
          <p:cNvSpPr txBox="1">
            <a:spLocks noChangeArrowheads="1"/>
          </p:cNvSpPr>
          <p:nvPr/>
        </p:nvSpPr>
        <p:spPr bwMode="auto">
          <a:xfrm>
            <a:off x="4038600" y="1143000"/>
            <a:ext cx="2473325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0000FF"/>
                </a:solidFill>
                <a:latin typeface="Times New Roman" charset="0"/>
              </a:rPr>
              <a:t>Ion feed back supression</a:t>
            </a:r>
          </a:p>
        </p:txBody>
      </p:sp>
      <p:sp>
        <p:nvSpPr>
          <p:cNvPr id="21516" name="TextBox 15"/>
          <p:cNvSpPr txBox="1">
            <a:spLocks noChangeArrowheads="1"/>
          </p:cNvSpPr>
          <p:nvPr/>
        </p:nvSpPr>
        <p:spPr bwMode="auto">
          <a:xfrm>
            <a:off x="415925" y="3284538"/>
            <a:ext cx="2654300" cy="33813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Momentum resolution=5x10</a:t>
            </a:r>
            <a:r>
              <a:rPr lang="en-US" sz="1600" baseline="3000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-5</a:t>
            </a:r>
          </a:p>
        </p:txBody>
      </p:sp>
      <p:sp>
        <p:nvSpPr>
          <p:cNvPr id="21517" name="TextBox 16"/>
          <p:cNvSpPr txBox="1">
            <a:spLocks noChangeArrowheads="1"/>
          </p:cNvSpPr>
          <p:nvPr/>
        </p:nvSpPr>
        <p:spPr bwMode="auto">
          <a:xfrm>
            <a:off x="7848600" y="1447800"/>
            <a:ext cx="1366838" cy="3381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>
                <a:latin typeface="Times" charset="0"/>
                <a:cs typeface="Times" charset="0"/>
              </a:rPr>
              <a:t>N</a:t>
            </a:r>
            <a:r>
              <a:rPr lang="fr-CA" sz="1600">
                <a:latin typeface="Times" charset="0"/>
                <a:cs typeface="Times" charset="0"/>
              </a:rPr>
              <a:t>o ExB effect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1425" y="4365625"/>
            <a:ext cx="3400425" cy="1631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TPC </a:t>
            </a:r>
            <a:r>
              <a:rPr lang="en-US" sz="2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Micromegas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 advantages 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Ion suppression .1%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fr-CA" sz="2000" dirty="0">
                <a:solidFill>
                  <a:srgbClr val="FF0000"/>
                </a:solidFill>
                <a:latin typeface="Times New Roman"/>
                <a:cs typeface="Times New Roman"/>
              </a:rPr>
              <a:t>o </a:t>
            </a:r>
            <a:r>
              <a:rPr lang="fr-CA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ExB</a:t>
            </a:r>
            <a:r>
              <a:rPr lang="fr-CA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CA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effect</a:t>
            </a:r>
            <a:endParaRPr lang="fr-CA" sz="2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Great resolution ~ 40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  <a:sym typeface="Symbol" charset="0"/>
              </a:rPr>
              <a:t>m 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Good energy resolution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4" descr="IMG_0005_resiz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838200"/>
            <a:ext cx="3836988" cy="2655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Footer Placeholder 2"/>
          <p:cNvSpPr txBox="1">
            <a:spLocks noGrp="1"/>
          </p:cNvSpPr>
          <p:nvPr/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I. Giomataris</a:t>
            </a:r>
          </a:p>
        </p:txBody>
      </p:sp>
      <p:sp>
        <p:nvSpPr>
          <p:cNvPr id="25603" name="Text Box 31"/>
          <p:cNvSpPr txBox="1">
            <a:spLocks noChangeArrowheads="1"/>
          </p:cNvSpPr>
          <p:nvPr/>
        </p:nvSpPr>
        <p:spPr bwMode="auto">
          <a:xfrm>
            <a:off x="412750" y="1905000"/>
            <a:ext cx="1403350" cy="385763"/>
          </a:xfrm>
          <a:prstGeom prst="rect">
            <a:avLst/>
          </a:prstGeom>
          <a:solidFill>
            <a:srgbClr val="E9F42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660" tIns="8330" rIns="16660" bIns="833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chemeClr val="accent2"/>
                </a:solidFill>
                <a:latin typeface="Times New Roman" charset="0"/>
              </a:rPr>
              <a:t>Medipix2</a:t>
            </a:r>
            <a:endParaRPr lang="en-US"/>
          </a:p>
        </p:txBody>
      </p:sp>
      <p:sp>
        <p:nvSpPr>
          <p:cNvPr id="25604" name="Rectangle 35"/>
          <p:cNvSpPr>
            <a:spLocks noChangeArrowheads="1"/>
          </p:cNvSpPr>
          <p:nvPr/>
        </p:nvSpPr>
        <p:spPr bwMode="auto">
          <a:xfrm>
            <a:off x="742950" y="838200"/>
            <a:ext cx="3132138" cy="7905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1600">
                <a:solidFill>
                  <a:srgbClr val="0000FF"/>
                </a:solidFill>
                <a:latin typeface="Times New Roman" charset="0"/>
              </a:rPr>
              <a:t>surface: 1.4 x 1.6 cm</a:t>
            </a:r>
            <a:r>
              <a:rPr lang="en-US" sz="1600" baseline="30000">
                <a:solidFill>
                  <a:srgbClr val="0000FF"/>
                </a:solidFill>
                <a:latin typeface="Times New Roman" charset="0"/>
              </a:rPr>
              <a:t>2</a:t>
            </a:r>
            <a:endParaRPr lang="en-US" sz="1800">
              <a:solidFill>
                <a:srgbClr val="000099"/>
              </a:solidFill>
              <a:latin typeface="Times New Roman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1600">
                <a:solidFill>
                  <a:srgbClr val="0000FF"/>
                </a:solidFill>
                <a:latin typeface="Times New Roman" charset="0"/>
              </a:rPr>
              <a:t>Matrix of 256 x 256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1600">
                <a:solidFill>
                  <a:srgbClr val="0000FF"/>
                </a:solidFill>
                <a:latin typeface="Times New Roman" charset="0"/>
              </a:rPr>
              <a:t>pixel size: 55 x 55 µm</a:t>
            </a:r>
            <a:r>
              <a:rPr lang="en-US" sz="1600" baseline="30000">
                <a:solidFill>
                  <a:srgbClr val="0000FF"/>
                </a:solidFill>
                <a:latin typeface="Times New Roman" charset="0"/>
              </a:rPr>
              <a:t>2</a:t>
            </a:r>
            <a:endParaRPr lang="en-US" sz="1600" baseline="30000">
              <a:solidFill>
                <a:srgbClr val="0000FF"/>
              </a:solidFill>
              <a:latin typeface="Comic Sans MS" charset="0"/>
            </a:endParaRPr>
          </a:p>
        </p:txBody>
      </p:sp>
      <p:sp>
        <p:nvSpPr>
          <p:cNvPr id="25607" name="TextBox 10"/>
          <p:cNvSpPr txBox="1">
            <a:spLocks noChangeArrowheads="1"/>
          </p:cNvSpPr>
          <p:nvPr/>
        </p:nvSpPr>
        <p:spPr bwMode="auto">
          <a:xfrm>
            <a:off x="990600" y="533400"/>
            <a:ext cx="2743200" cy="3079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>
                <a:solidFill>
                  <a:schemeClr val="accent2"/>
                </a:solidFill>
                <a:latin typeface="Times New Roman" charset="0"/>
              </a:rPr>
              <a:t>P. Colas et al., NIMA535(2004)506</a:t>
            </a:r>
            <a:endParaRPr lang="en-US" sz="1400">
              <a:latin typeface="Times New Roman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035550" y="738188"/>
            <a:ext cx="4108450" cy="2843212"/>
            <a:chOff x="5035550" y="738188"/>
            <a:chExt cx="4108450" cy="2843212"/>
          </a:xfrm>
        </p:grpSpPr>
        <p:pic>
          <p:nvPicPr>
            <p:cNvPr id="25605" name="Picture 36" descr="picture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5550" y="738188"/>
              <a:ext cx="4108450" cy="284321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6026150" y="2286000"/>
              <a:ext cx="2005013" cy="3698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  <a:alpha val="74998"/>
                </a:schemeClr>
              </a:prstShdw>
            </a:effec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nl-NL" sz="1800" b="1">
                  <a:solidFill>
                    <a:schemeClr val="accent2"/>
                  </a:solidFill>
                  <a:latin typeface="Times New Roman" charset="0"/>
                  <a:cs typeface="Arial" charset="0"/>
                </a:rPr>
                <a:t>InGrid technology</a:t>
              </a:r>
            </a:p>
          </p:txBody>
        </p:sp>
        <p:sp>
          <p:nvSpPr>
            <p:cNvPr id="25608" name="TextBox 11"/>
            <p:cNvSpPr txBox="1">
              <a:spLocks noChangeArrowheads="1"/>
            </p:cNvSpPr>
            <p:nvPr/>
          </p:nvSpPr>
          <p:spPr bwMode="auto">
            <a:xfrm>
              <a:off x="5448300" y="2743200"/>
              <a:ext cx="3251200" cy="52387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>
                  <a:solidFill>
                    <a:schemeClr val="accent2"/>
                  </a:solidFill>
                  <a:latin typeface="Times New Roman" charset="0"/>
                </a:rPr>
                <a:t>M. Cambell et al, NIMA540(2005)295 </a:t>
              </a:r>
            </a:p>
            <a:p>
              <a:r>
                <a:rPr lang="en-US" sz="1400">
                  <a:solidFill>
                    <a:schemeClr val="accent2"/>
                  </a:solidFill>
                  <a:latin typeface="Times New Roman" charset="0"/>
                </a:rPr>
                <a:t>M. Chefdeville et al., NIMA556(2006)490</a:t>
              </a:r>
            </a:p>
          </p:txBody>
        </p:sp>
      </p:grpSp>
      <p:sp>
        <p:nvSpPr>
          <p:cNvPr id="25609" name="TextBox 13"/>
          <p:cNvSpPr txBox="1">
            <a:spLocks noChangeArrowheads="1"/>
          </p:cNvSpPr>
          <p:nvPr/>
        </p:nvSpPr>
        <p:spPr bwMode="auto">
          <a:xfrm>
            <a:off x="5816600" y="31750"/>
            <a:ext cx="3641725" cy="6461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 err="1">
                <a:solidFill>
                  <a:srgbClr val="0000FF"/>
                </a:solidFill>
                <a:latin typeface="Times New Roman" charset="0"/>
              </a:rPr>
              <a:t>Nikhef</a:t>
            </a:r>
            <a:r>
              <a:rPr lang="en-US" sz="1800" dirty="0">
                <a:solidFill>
                  <a:srgbClr val="0000FF"/>
                </a:solidFill>
                <a:latin typeface="Times New Roman" charset="0"/>
              </a:rPr>
              <a:t>, </a:t>
            </a:r>
            <a:r>
              <a:rPr lang="en-US" sz="1800" dirty="0" err="1">
                <a:solidFill>
                  <a:srgbClr val="0000FF"/>
                </a:solidFill>
                <a:latin typeface="Times New Roman" charset="0"/>
              </a:rPr>
              <a:t>Saclay</a:t>
            </a:r>
            <a:r>
              <a:rPr lang="en-US" sz="1800" dirty="0">
                <a:solidFill>
                  <a:srgbClr val="0000FF"/>
                </a:solidFill>
                <a:latin typeface="Times New Roman" charset="0"/>
              </a:rPr>
              <a:t>, Bonn collaboration</a:t>
            </a:r>
          </a:p>
          <a:p>
            <a:r>
              <a:rPr lang="en-US" sz="1800" dirty="0">
                <a:solidFill>
                  <a:srgbClr val="0000FF"/>
                </a:solidFill>
                <a:latin typeface="Times New Roman" charset="0"/>
              </a:rPr>
              <a:t>Industrialization by Bonn is going on</a:t>
            </a:r>
          </a:p>
        </p:txBody>
      </p:sp>
      <p:sp>
        <p:nvSpPr>
          <p:cNvPr id="25610" name="Text Box 14"/>
          <p:cNvSpPr txBox="1">
            <a:spLocks noChangeArrowheads="1"/>
          </p:cNvSpPr>
          <p:nvPr/>
        </p:nvSpPr>
        <p:spPr bwMode="auto">
          <a:xfrm>
            <a:off x="247650" y="76200"/>
            <a:ext cx="4953000" cy="519113"/>
          </a:xfrm>
          <a:prstGeom prst="rect">
            <a:avLst/>
          </a:prstGeom>
          <a:solidFill>
            <a:srgbClr val="E9F42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accent2"/>
                </a:solidFill>
                <a:latin typeface="Times New Roman" charset="0"/>
              </a:rPr>
              <a:t>Micromegas + micro-pixels</a:t>
            </a:r>
          </a:p>
        </p:txBody>
      </p:sp>
      <p:sp>
        <p:nvSpPr>
          <p:cNvPr id="25611" name="Date Placeholder 1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28BA80-5E3E-BD42-B91D-CCEBE7DB23AF}" type="datetime4">
              <a:rPr lang="fr-FR" sz="1400"/>
              <a:pPr/>
              <a:t>26 septembre 2016</a:t>
            </a:fld>
            <a:endParaRPr lang="en-US" sz="1400"/>
          </a:p>
        </p:txBody>
      </p:sp>
      <p:sp>
        <p:nvSpPr>
          <p:cNvPr id="25612" name="Footer Placeholder 17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I. Giomataris</a:t>
            </a:r>
          </a:p>
        </p:txBody>
      </p:sp>
      <p:pic>
        <p:nvPicPr>
          <p:cNvPr id="25613" name="Picture 14" descr="helix_j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4563"/>
            <a:ext cx="2743200" cy="337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82" r="8475" b="1709"/>
          <a:stretch>
            <a:fillRect/>
          </a:stretch>
        </p:blipFill>
        <p:spPr bwMode="auto">
          <a:xfrm>
            <a:off x="2819400" y="4038600"/>
            <a:ext cx="3136900" cy="2527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15" name="Picture 4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4343400"/>
            <a:ext cx="3848100" cy="19526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616" name="Text Box 47"/>
          <p:cNvSpPr txBox="1">
            <a:spLocks noChangeArrowheads="1"/>
          </p:cNvSpPr>
          <p:nvPr/>
        </p:nvSpPr>
        <p:spPr bwMode="auto">
          <a:xfrm>
            <a:off x="2743200" y="3810000"/>
            <a:ext cx="3219450" cy="6000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333399"/>
                </a:solidFill>
                <a:latin typeface="Times New Roman" charset="0"/>
              </a:rPr>
              <a:t>Great resolution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sz="1800" b="1">
                <a:solidFill>
                  <a:srgbClr val="333399"/>
                </a:solidFill>
                <a:latin typeface="Times New Roman" charset="0"/>
              </a:rPr>
              <a:t>Single electron counting!!</a:t>
            </a:r>
          </a:p>
        </p:txBody>
      </p:sp>
      <p:sp>
        <p:nvSpPr>
          <p:cNvPr id="25617" name="Rectangle 42"/>
          <p:cNvSpPr>
            <a:spLocks noChangeArrowheads="1"/>
          </p:cNvSpPr>
          <p:nvPr/>
        </p:nvSpPr>
        <p:spPr bwMode="auto">
          <a:xfrm>
            <a:off x="6030913" y="3733800"/>
            <a:ext cx="3875087" cy="584200"/>
          </a:xfrm>
          <a:prstGeom prst="rect">
            <a:avLst/>
          </a:prstGeom>
          <a:solidFill>
            <a:srgbClr val="F7EE26"/>
          </a:solidFill>
          <a:ln>
            <a:noFill/>
          </a:ln>
          <a:effectLst>
            <a:prstShdw prst="shdw17" dist="17961" dir="2700000">
              <a:srgbClr val="748826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Times New Roman" charset="0"/>
                <a:cs typeface="Arial" charset="0"/>
              </a:rPr>
              <a:t>G</a:t>
            </a:r>
            <a:r>
              <a:rPr lang="en-US" sz="1600">
                <a:latin typeface="Times New Roman" charset="0"/>
                <a:cs typeface="Arial" charset="0"/>
              </a:rPr>
              <a:t>as </a:t>
            </a:r>
            <a:r>
              <a:rPr lang="en-US" sz="1600">
                <a:solidFill>
                  <a:srgbClr val="FF0000"/>
                </a:solidFill>
                <a:latin typeface="Times New Roman" charset="0"/>
                <a:cs typeface="Arial" charset="0"/>
              </a:rPr>
              <a:t>O</a:t>
            </a:r>
            <a:r>
              <a:rPr lang="en-US" sz="1600">
                <a:latin typeface="Times New Roman" charset="0"/>
                <a:cs typeface="Arial" charset="0"/>
              </a:rPr>
              <a:t>n </a:t>
            </a:r>
            <a:r>
              <a:rPr lang="en-US" sz="1600">
                <a:solidFill>
                  <a:srgbClr val="FF0000"/>
                </a:solidFill>
                <a:latin typeface="Times New Roman" charset="0"/>
                <a:cs typeface="Arial" charset="0"/>
              </a:rPr>
              <a:t>S</a:t>
            </a:r>
            <a:r>
              <a:rPr lang="en-US" sz="1600">
                <a:latin typeface="Times New Roman" charset="0"/>
                <a:cs typeface="Arial" charset="0"/>
              </a:rPr>
              <a:t>limmed </a:t>
            </a:r>
            <a:r>
              <a:rPr lang="en-US" sz="1600">
                <a:solidFill>
                  <a:srgbClr val="FF0000"/>
                </a:solidFill>
                <a:latin typeface="Times New Roman" charset="0"/>
                <a:cs typeface="Arial" charset="0"/>
              </a:rPr>
              <a:t>SI</a:t>
            </a:r>
            <a:r>
              <a:rPr lang="en-US" sz="1600">
                <a:latin typeface="Times New Roman" charset="0"/>
                <a:cs typeface="Arial" charset="0"/>
              </a:rPr>
              <a:t>licon </a:t>
            </a:r>
            <a:r>
              <a:rPr lang="en-US" sz="1600">
                <a:solidFill>
                  <a:srgbClr val="FF0000"/>
                </a:solidFill>
                <a:latin typeface="Times New Roman" charset="0"/>
                <a:cs typeface="Arial" charset="0"/>
              </a:rPr>
              <a:t>P</a:t>
            </a:r>
            <a:r>
              <a:rPr lang="en-US" sz="1600">
                <a:latin typeface="Times New Roman" charset="0"/>
                <a:cs typeface="Arial" charset="0"/>
              </a:rPr>
              <a:t>ixels (GOSSIP)</a:t>
            </a:r>
          </a:p>
          <a:p>
            <a:r>
              <a:rPr lang="en-US" sz="1600">
                <a:latin typeface="Times New Roman" charset="0"/>
                <a:cs typeface="Arial" charset="0"/>
              </a:rPr>
              <a:t>Under study for ATLAS SLHC tracker</a:t>
            </a:r>
            <a:endParaRPr lang="en-US" sz="160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6804FE-2DD6-734A-9756-E6A9D474B385}" type="datetime1">
              <a:rPr lang="fr-FR" sz="2000" smtClean="0">
                <a:latin typeface="Times New Roman"/>
                <a:cs typeface="Times New Roman"/>
              </a:rPr>
              <a:pPr>
                <a:defRPr/>
              </a:pPr>
              <a:t>26/09/2016</a:t>
            </a:fld>
            <a:endParaRPr lang="en-US" sz="2000">
              <a:latin typeface="Times New Roman"/>
              <a:cs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2000" smtClean="0">
                <a:latin typeface="Times New Roman"/>
                <a:cs typeface="Times New Roman"/>
              </a:rPr>
              <a:t>I. Giomataris</a:t>
            </a:r>
            <a:endParaRPr lang="en-US" sz="2000">
              <a:latin typeface="Times New Roman"/>
              <a:cs typeface="Times New Roman"/>
            </a:endParaRPr>
          </a:p>
        </p:txBody>
      </p:sp>
      <p:pic>
        <p:nvPicPr>
          <p:cNvPr id="4" name="Picture 3" descr="Screen Shot 2016-09-26 at 7.26.1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980728"/>
            <a:ext cx="2332112" cy="2355861"/>
          </a:xfrm>
          <a:prstGeom prst="rect">
            <a:avLst/>
          </a:prstGeom>
        </p:spPr>
      </p:pic>
      <p:pic>
        <p:nvPicPr>
          <p:cNvPr id="5" name="Picture 4" descr="Screen Shot 2016-09-26 at 7.27.1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671" y="836712"/>
            <a:ext cx="3512133" cy="1728192"/>
          </a:xfrm>
          <a:prstGeom prst="rect">
            <a:avLst/>
          </a:prstGeom>
        </p:spPr>
      </p:pic>
      <p:pic>
        <p:nvPicPr>
          <p:cNvPr id="6" name="Picture 5" descr="Screen Shot 2016-09-26 at 7.27.45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768" y="908720"/>
            <a:ext cx="3635135" cy="2400052"/>
          </a:xfrm>
          <a:prstGeom prst="rect">
            <a:avLst/>
          </a:prstGeom>
        </p:spPr>
      </p:pic>
      <p:pic>
        <p:nvPicPr>
          <p:cNvPr id="7" name="Picture 6" descr="Screen Shot 2016-09-26 at 7.28.29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52" y="3861048"/>
            <a:ext cx="4824536" cy="2134124"/>
          </a:xfrm>
          <a:prstGeom prst="rect">
            <a:avLst/>
          </a:prstGeom>
        </p:spPr>
      </p:pic>
      <p:pic>
        <p:nvPicPr>
          <p:cNvPr id="9" name="Picture 8" descr="Screen Shot 2016-09-26 at 7.28.44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241" y="2534800"/>
            <a:ext cx="2792760" cy="3849232"/>
          </a:xfrm>
          <a:prstGeom prst="rect">
            <a:avLst/>
          </a:prstGeom>
        </p:spPr>
      </p:pic>
      <p:pic>
        <p:nvPicPr>
          <p:cNvPr id="10" name="Picture 9" descr="Screen Shot 2016-09-26 at 7.29.27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28" y="3573016"/>
            <a:ext cx="2952328" cy="23339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00672" y="116632"/>
            <a:ext cx="5261551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Muon</a:t>
            </a:r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tomography using </a:t>
            </a:r>
            <a:r>
              <a:rPr lang="en-US" sz="20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Micromegas</a:t>
            </a:r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detector</a:t>
            </a:r>
          </a:p>
          <a:p>
            <a:r>
              <a:rPr lang="en-US" sz="1100" b="1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D. </a:t>
            </a:r>
            <a:r>
              <a:rPr lang="en-US" sz="1100" b="1" i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Attie</a:t>
            </a:r>
            <a:r>
              <a:rPr lang="en-US" sz="1100" b="1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, S. </a:t>
            </a:r>
            <a:r>
              <a:rPr lang="en-US" sz="1100" b="1" i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Bouteille</a:t>
            </a:r>
            <a:r>
              <a:rPr lang="en-US" sz="1100" b="1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, S. </a:t>
            </a:r>
            <a:r>
              <a:rPr lang="en-US" sz="1100" b="1" i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Procureur</a:t>
            </a:r>
            <a:r>
              <a:rPr lang="en-US" sz="1100" b="1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et al.</a:t>
            </a:r>
            <a:endParaRPr lang="en-US" sz="1100" b="1" i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01272" y="2708920"/>
            <a:ext cx="1762021" cy="29751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baseline="30000" dirty="0" err="1">
                <a:latin typeface="Times New Roman"/>
                <a:cs typeface="Times New Roman"/>
              </a:rPr>
              <a:t>ScanPyramids</a:t>
            </a:r>
            <a:r>
              <a:rPr lang="en-US" sz="2000" baseline="30000" dirty="0">
                <a:latin typeface="Times New Roman"/>
                <a:cs typeface="Times New Roman"/>
              </a:rPr>
              <a:t> Mission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85048" y="3501008"/>
            <a:ext cx="902811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Times New Roman"/>
                <a:cs typeface="Times New Roman"/>
              </a:rPr>
              <a:t>Mcube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16800" y="698500"/>
            <a:ext cx="152405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Multiplexing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33500" y="3644900"/>
            <a:ext cx="2787943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‘Chateau </a:t>
            </a:r>
            <a:r>
              <a:rPr lang="en-US" sz="2000" dirty="0" err="1" smtClean="0">
                <a:latin typeface="Times New Roman"/>
                <a:cs typeface="Times New Roman"/>
              </a:rPr>
              <a:t>d’eau</a:t>
            </a:r>
            <a:r>
              <a:rPr lang="en-US" sz="2000" dirty="0" smtClean="0">
                <a:latin typeface="Times New Roman"/>
                <a:cs typeface="Times New Roman"/>
              </a:rPr>
              <a:t>’ at </a:t>
            </a:r>
            <a:r>
              <a:rPr lang="en-US" sz="2000" dirty="0" err="1" smtClean="0">
                <a:latin typeface="Times New Roman"/>
                <a:cs typeface="Times New Roman"/>
              </a:rPr>
              <a:t>Saclay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25280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56" y="3356992"/>
            <a:ext cx="2880320" cy="2880320"/>
          </a:xfrm>
          <a:prstGeom prst="rect">
            <a:avLst/>
          </a:prstGeom>
        </p:spPr>
      </p:pic>
      <p:pic>
        <p:nvPicPr>
          <p:cNvPr id="5" name="Image 7" descr="IMG_349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799" y="1016995"/>
            <a:ext cx="3149600" cy="23622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56040" y="1016995"/>
            <a:ext cx="3987810" cy="2636301"/>
            <a:chOff x="2164440" y="2104849"/>
            <a:chExt cx="5006680" cy="4270781"/>
          </a:xfrm>
        </p:grpSpPr>
        <p:pic>
          <p:nvPicPr>
            <p:cNvPr id="7" name="Image 22" descr="Capture d’écran 2016-06-24 à 10.49.3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440" y="2104849"/>
              <a:ext cx="5006680" cy="3165089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4289848" y="5264727"/>
              <a:ext cx="746139" cy="1110903"/>
            </a:xfrm>
            <a:prstGeom prst="rect">
              <a:avLst/>
            </a:prstGeom>
            <a:solidFill>
              <a:srgbClr val="CFCC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36456" y="5596410"/>
              <a:ext cx="45719" cy="161198"/>
            </a:xfrm>
            <a:prstGeom prst="rect">
              <a:avLst/>
            </a:prstGeom>
            <a:solidFill>
              <a:srgbClr val="CFCC1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354091" y="5225861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14164" y="5225861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289848" y="5225861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43704" y="5225665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03777" y="5225665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79461" y="5225665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728637" y="5225469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88710" y="5225469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64394" y="5225469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855641" y="5225861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19596" y="5225861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3832502" y="5545664"/>
              <a:ext cx="1717710" cy="648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kern="1200" dirty="0" err="1" smtClean="0">
                  <a:latin typeface="Times New Roman"/>
                  <a:cs typeface="Times New Roman"/>
                </a:rPr>
                <a:t>Caliste</a:t>
              </a:r>
              <a:endParaRPr lang="fr-FR" sz="2000" kern="1200" dirty="0">
                <a:latin typeface="Times New Roman"/>
                <a:cs typeface="Times New Roman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990268" y="5225861"/>
              <a:ext cx="45719" cy="777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kern="1200"/>
            </a:p>
          </p:txBody>
        </p:sp>
      </p:grpSp>
      <p:pic>
        <p:nvPicPr>
          <p:cNvPr id="23" name="Picture 22" descr="Screen Shot 2016-09-23 at 10.34.4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645024"/>
            <a:ext cx="2162638" cy="258502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430890" y="32150"/>
            <a:ext cx="604524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660066"/>
                </a:solidFill>
                <a:latin typeface="Times New Roman"/>
                <a:cs typeface="Times New Roman"/>
              </a:rPr>
              <a:t>X-ray </a:t>
            </a:r>
            <a:r>
              <a:rPr lang="en-US" sz="2000" b="1" dirty="0" err="1" smtClean="0">
                <a:solidFill>
                  <a:srgbClr val="660066"/>
                </a:solidFill>
                <a:latin typeface="Times New Roman"/>
                <a:cs typeface="Times New Roman"/>
              </a:rPr>
              <a:t>polarimeter</a:t>
            </a:r>
            <a:r>
              <a:rPr lang="en-US" sz="2000" b="1" dirty="0" smtClean="0">
                <a:solidFill>
                  <a:srgbClr val="660066"/>
                </a:solidFill>
                <a:latin typeface="Times New Roman"/>
                <a:cs typeface="Times New Roman"/>
              </a:rPr>
              <a:t> using MM ‘Piggyback’ and </a:t>
            </a:r>
            <a:r>
              <a:rPr lang="en-US" sz="2000" b="1" dirty="0" err="1" smtClean="0">
                <a:solidFill>
                  <a:srgbClr val="660066"/>
                </a:solidFill>
                <a:latin typeface="Times New Roman"/>
                <a:cs typeface="Times New Roman"/>
              </a:rPr>
              <a:t>Caliste</a:t>
            </a:r>
            <a:endParaRPr lang="en-US" sz="2000" b="1" dirty="0" smtClean="0">
              <a:solidFill>
                <a:srgbClr val="660066"/>
              </a:solidFill>
              <a:latin typeface="Times New Roman"/>
              <a:cs typeface="Times New Roman"/>
            </a:endParaRPr>
          </a:p>
          <a:p>
            <a:pPr algn="ctr"/>
            <a:r>
              <a:rPr lang="en-US" sz="2000" b="1" dirty="0" smtClean="0">
                <a:solidFill>
                  <a:srgbClr val="660066"/>
                </a:solidFill>
                <a:latin typeface="Times New Roman"/>
                <a:cs typeface="Times New Roman"/>
              </a:rPr>
              <a:t>P. Serrano, E. </a:t>
            </a:r>
            <a:r>
              <a:rPr lang="en-US" sz="2000" b="1" dirty="0" err="1" smtClean="0">
                <a:solidFill>
                  <a:srgbClr val="660066"/>
                </a:solidFill>
                <a:latin typeface="Times New Roman"/>
                <a:cs typeface="Times New Roman"/>
              </a:rPr>
              <a:t>Ferrer</a:t>
            </a:r>
            <a:r>
              <a:rPr lang="en-US" sz="2000" b="1" dirty="0" smtClean="0">
                <a:solidFill>
                  <a:srgbClr val="660066"/>
                </a:solidFill>
                <a:latin typeface="Times New Roman"/>
                <a:cs typeface="Times New Roman"/>
              </a:rPr>
              <a:t>, O. </a:t>
            </a:r>
            <a:r>
              <a:rPr lang="en-US" sz="2000" b="1" dirty="0" err="1" smtClean="0">
                <a:solidFill>
                  <a:srgbClr val="660066"/>
                </a:solidFill>
                <a:latin typeface="Times New Roman"/>
                <a:cs typeface="Times New Roman"/>
              </a:rPr>
              <a:t>Limousin</a:t>
            </a:r>
            <a:endParaRPr lang="en-US" sz="2000" b="1" dirty="0">
              <a:solidFill>
                <a:srgbClr val="660066"/>
              </a:solidFill>
              <a:latin typeface="Times New Roman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01072" y="3645024"/>
            <a:ext cx="227498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He+ 20% CO2 1 BAR</a:t>
            </a:r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00127" y="6313956"/>
            <a:ext cx="6087446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Promising prospects to  measure X-rays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polarisation</a:t>
            </a:r>
            <a:endParaRPr lang="en-US" sz="2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27" name="Image 10" descr="Capture d’écran 2016-06-23 à 12.28.2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072" y="3224013"/>
            <a:ext cx="1845250" cy="270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84848" y="4797152"/>
            <a:ext cx="2869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err="1" smtClean="0"/>
              <a:t>Φ</a:t>
            </a:r>
            <a:endParaRPr lang="fr-FR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3872880" y="5301208"/>
            <a:ext cx="2559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err="1" smtClean="0"/>
              <a:t>θ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6344145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49A86CC-1A5F-CB46-8F93-B8B032BAA182}" type="datetime1">
              <a:rPr lang="fr-FR" sz="1400"/>
              <a:pPr/>
              <a:t>26/09/2016</a:t>
            </a:fld>
            <a:endParaRPr lang="en-US" sz="1400"/>
          </a:p>
        </p:txBody>
      </p:sp>
      <p:sp>
        <p:nvSpPr>
          <p:cNvPr id="40962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I. Giomataris</a:t>
            </a:r>
          </a:p>
        </p:txBody>
      </p:sp>
      <p:sp>
        <p:nvSpPr>
          <p:cNvPr id="40963" name="Footer Placeholder 4"/>
          <p:cNvSpPr txBox="1">
            <a:spLocks noGrp="1"/>
          </p:cNvSpPr>
          <p:nvPr/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I. Giomataris</a:t>
            </a:r>
          </a:p>
        </p:txBody>
      </p:sp>
      <p:sp>
        <p:nvSpPr>
          <p:cNvPr id="40964" name="Rectangle 8"/>
          <p:cNvSpPr>
            <a:spLocks noChangeArrowheads="1"/>
          </p:cNvSpPr>
          <p:nvPr/>
        </p:nvSpPr>
        <p:spPr bwMode="auto">
          <a:xfrm>
            <a:off x="9077325" y="2962275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fr-FR" i="1">
              <a:latin typeface="Times New Roman" charset="0"/>
            </a:endParaRPr>
          </a:p>
        </p:txBody>
      </p:sp>
      <p:sp>
        <p:nvSpPr>
          <p:cNvPr id="40965" name="Date Placeholder 59"/>
          <p:cNvSpPr txBox="1">
            <a:spLocks/>
          </p:cNvSpPr>
          <p:nvPr/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2320D4A-B93B-C146-A311-4C726C9FB179}" type="datetime4">
              <a:rPr lang="fr-FR" sz="1400"/>
              <a:pPr/>
              <a:t>26 septembre 2016</a:t>
            </a:fld>
            <a:endParaRPr lang="en-US" sz="1400"/>
          </a:p>
        </p:txBody>
      </p:sp>
      <p:sp>
        <p:nvSpPr>
          <p:cNvPr id="40966" name="Footer Placeholder 60"/>
          <p:cNvSpPr txBox="1">
            <a:spLocks/>
          </p:cNvSpPr>
          <p:nvPr/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I. Giomataris</a:t>
            </a:r>
          </a:p>
        </p:txBody>
      </p:sp>
      <p:pic>
        <p:nvPicPr>
          <p:cNvPr id="40967" name="Picture 6" descr="visuNeutron144kevMethaneAvril09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t="59685" r="66557" b="5597"/>
          <a:stretch>
            <a:fillRect/>
          </a:stretch>
        </p:blipFill>
        <p:spPr bwMode="auto">
          <a:xfrm>
            <a:off x="3297238" y="2924175"/>
            <a:ext cx="2209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8" name="Rectangle 65"/>
          <p:cNvSpPr>
            <a:spLocks noChangeArrowheads="1"/>
          </p:cNvSpPr>
          <p:nvPr/>
        </p:nvSpPr>
        <p:spPr bwMode="auto">
          <a:xfrm>
            <a:off x="3297238" y="3429000"/>
            <a:ext cx="2365375" cy="3079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333399"/>
                </a:solidFill>
                <a:latin typeface="Times New Roman" charset="0"/>
                <a:cs typeface="Times New Roman" charset="0"/>
              </a:rPr>
              <a:t>Recoil from 144 keV neutrons</a:t>
            </a:r>
          </a:p>
        </p:txBody>
      </p:sp>
      <p:pic>
        <p:nvPicPr>
          <p:cNvPr id="40969" name="Picture 20" descr="DSCN18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75" y="765175"/>
            <a:ext cx="1752600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0" name="Picture 4" descr="Ligne_Source_MIMAC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830263"/>
            <a:ext cx="2916237" cy="195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0"/>
          <a:stretch>
            <a:fillRect/>
          </a:stretch>
        </p:blipFill>
        <p:spPr bwMode="auto">
          <a:xfrm>
            <a:off x="5384800" y="0"/>
            <a:ext cx="3762375" cy="2657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2" name="Rectangle 72"/>
          <p:cNvSpPr>
            <a:spLocks noChangeArrowheads="1"/>
          </p:cNvSpPr>
          <p:nvPr/>
        </p:nvSpPr>
        <p:spPr bwMode="auto">
          <a:xfrm>
            <a:off x="3224213" y="765175"/>
            <a:ext cx="2519362" cy="3381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600">
                <a:latin typeface="Times New Roman" charset="0"/>
                <a:cs typeface="Times New Roman" charset="0"/>
              </a:rPr>
              <a:t>Micromegas:µTPC chamber</a:t>
            </a:r>
            <a:endParaRPr lang="en-US" sz="1600">
              <a:latin typeface="Times New Roman" charset="0"/>
              <a:cs typeface="Times New Roman" charset="0"/>
            </a:endParaRPr>
          </a:p>
        </p:txBody>
      </p:sp>
      <p:sp>
        <p:nvSpPr>
          <p:cNvPr id="40973" name="Rectangle 75"/>
          <p:cNvSpPr>
            <a:spLocks noChangeArrowheads="1"/>
          </p:cNvSpPr>
          <p:nvPr/>
        </p:nvSpPr>
        <p:spPr bwMode="auto">
          <a:xfrm>
            <a:off x="344488" y="928688"/>
            <a:ext cx="2759075" cy="33813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600">
                <a:latin typeface="Times New Roman" charset="0"/>
              </a:rPr>
              <a:t>Quenching factor measurement</a:t>
            </a:r>
            <a:endParaRPr lang="en-US" sz="1600"/>
          </a:p>
        </p:txBody>
      </p:sp>
      <p:sp>
        <p:nvSpPr>
          <p:cNvPr id="40974" name="TextBox 76"/>
          <p:cNvSpPr txBox="1">
            <a:spLocks noChangeArrowheads="1"/>
          </p:cNvSpPr>
          <p:nvPr/>
        </p:nvSpPr>
        <p:spPr bwMode="auto">
          <a:xfrm>
            <a:off x="5024438" y="25400"/>
            <a:ext cx="2414587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>
                <a:latin typeface="Times New Roman" charset="0"/>
                <a:cs typeface="Times New Roman" charset="0"/>
              </a:rPr>
              <a:t>Direct QF evaluation</a:t>
            </a:r>
          </a:p>
          <a:p>
            <a:r>
              <a:rPr lang="en-US" sz="1200" i="1">
                <a:latin typeface="Times New Roman" charset="0"/>
                <a:cs typeface="Times New Roman" charset="0"/>
              </a:rPr>
              <a:t>D. Santos et al., [arXiv:0810.1137]</a:t>
            </a:r>
          </a:p>
        </p:txBody>
      </p:sp>
      <p:sp>
        <p:nvSpPr>
          <p:cNvPr id="40975" name="TextBox 77"/>
          <p:cNvSpPr txBox="1">
            <a:spLocks noChangeArrowheads="1"/>
          </p:cNvSpPr>
          <p:nvPr/>
        </p:nvSpPr>
        <p:spPr bwMode="auto">
          <a:xfrm>
            <a:off x="6032500" y="981075"/>
            <a:ext cx="1023938" cy="3079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>
                <a:latin typeface="Times New Roman" charset="0"/>
                <a:cs typeface="Times New Roman" charset="0"/>
              </a:rPr>
              <a:t>1.5 keV ion</a:t>
            </a:r>
          </a:p>
        </p:txBody>
      </p:sp>
      <p:sp>
        <p:nvSpPr>
          <p:cNvPr id="40976" name="Rectangle 78"/>
          <p:cNvSpPr>
            <a:spLocks noChangeArrowheads="1"/>
          </p:cNvSpPr>
          <p:nvPr/>
        </p:nvSpPr>
        <p:spPr bwMode="auto">
          <a:xfrm>
            <a:off x="7545388" y="404813"/>
            <a:ext cx="1466850" cy="3079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Times New Roman" charset="0"/>
                <a:cs typeface="Times New Roman" charset="0"/>
              </a:rPr>
              <a:t>1.49 keV electron</a:t>
            </a:r>
          </a:p>
        </p:txBody>
      </p:sp>
      <p:pic>
        <p:nvPicPr>
          <p:cNvPr id="40977" name="Picture 80" descr="E:\blois 2010\images_cadaracheMars2010\proton209can_ev29888run8655a86813Dbar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2997200"/>
            <a:ext cx="2303462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8" name="TextBox 64"/>
          <p:cNvSpPr txBox="1">
            <a:spLocks noChangeArrowheads="1"/>
          </p:cNvSpPr>
          <p:nvPr/>
        </p:nvSpPr>
        <p:spPr bwMode="auto">
          <a:xfrm>
            <a:off x="31750" y="2781300"/>
            <a:ext cx="2713038" cy="276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200">
                <a:solidFill>
                  <a:srgbClr val="0000FF"/>
                </a:solidFill>
                <a:latin typeface="Times New Roman" charset="0"/>
                <a:cs typeface="Arial" charset="0"/>
              </a:rPr>
              <a:t>proton 8 keV, </a:t>
            </a:r>
            <a:r>
              <a:rPr lang="fr-FR" sz="120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He + 5% iC</a:t>
            </a:r>
            <a:r>
              <a:rPr lang="fr-FR" sz="1200" baseline="-2500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4</a:t>
            </a:r>
            <a:r>
              <a:rPr lang="fr-FR" sz="120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H</a:t>
            </a:r>
            <a:r>
              <a:rPr lang="fr-FR" sz="1200" baseline="-2500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10</a:t>
            </a:r>
            <a:r>
              <a:rPr lang="fr-FR" sz="120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, 350 mbar</a:t>
            </a:r>
            <a:endParaRPr lang="fr-CA" sz="1200">
              <a:solidFill>
                <a:schemeClr val="accent2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40979" name="Espace réservé du contenu 5" descr="fluor55mbarCF4CHF33Dev504run9613a9629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608513"/>
            <a:ext cx="2289175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0" name="Rectangle 83"/>
          <p:cNvSpPr>
            <a:spLocks noChangeArrowheads="1"/>
          </p:cNvSpPr>
          <p:nvPr/>
        </p:nvSpPr>
        <p:spPr bwMode="auto">
          <a:xfrm>
            <a:off x="0" y="4724400"/>
            <a:ext cx="2890838" cy="4778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100" b="1">
                <a:solidFill>
                  <a:srgbClr val="0000FF"/>
                </a:solidFill>
                <a:latin typeface="Times New Roman" charset="0"/>
                <a:cs typeface="Arial" charset="0"/>
              </a:rPr>
              <a:t>40 keV </a:t>
            </a:r>
            <a:r>
              <a:rPr lang="fr-FR" sz="1100" b="1" baseline="30000">
                <a:solidFill>
                  <a:srgbClr val="0000FF"/>
                </a:solidFill>
                <a:latin typeface="Times New Roman" charset="0"/>
                <a:cs typeface="Arial" charset="0"/>
              </a:rPr>
              <a:t>19</a:t>
            </a:r>
            <a:r>
              <a:rPr lang="fr-FR" sz="1100" b="1">
                <a:solidFill>
                  <a:srgbClr val="0000FF"/>
                </a:solidFill>
                <a:latin typeface="Times New Roman" charset="0"/>
                <a:cs typeface="Arial" charset="0"/>
              </a:rPr>
              <a:t>F, </a:t>
            </a:r>
            <a:r>
              <a:rPr lang="en-US" sz="1100" b="1">
                <a:solidFill>
                  <a:srgbClr val="0000FF"/>
                </a:solidFill>
                <a:latin typeface="Times New Roman" charset="0"/>
                <a:cs typeface="Arial" charset="0"/>
              </a:rPr>
              <a:t>70 % CF</a:t>
            </a:r>
            <a:r>
              <a:rPr lang="en-US" sz="1100" b="1" baseline="-25000">
                <a:solidFill>
                  <a:srgbClr val="0000FF"/>
                </a:solidFill>
                <a:latin typeface="Times New Roman" charset="0"/>
                <a:cs typeface="Arial" charset="0"/>
              </a:rPr>
              <a:t>4</a:t>
            </a:r>
            <a:r>
              <a:rPr lang="en-US" sz="1100" b="1">
                <a:solidFill>
                  <a:srgbClr val="0000FF"/>
                </a:solidFill>
                <a:latin typeface="Times New Roman" charset="0"/>
                <a:cs typeface="Arial" charset="0"/>
              </a:rPr>
              <a:t> + 30% CHF</a:t>
            </a:r>
            <a:r>
              <a:rPr lang="en-US" sz="1100" b="1" baseline="-25000">
                <a:solidFill>
                  <a:srgbClr val="0000FF"/>
                </a:solidFill>
                <a:latin typeface="Times New Roman" charset="0"/>
                <a:cs typeface="Arial" charset="0"/>
              </a:rPr>
              <a:t>3 , </a:t>
            </a:r>
            <a:r>
              <a:rPr lang="en-US" sz="1100" b="1">
                <a:solidFill>
                  <a:srgbClr val="0000FF"/>
                </a:solidFill>
                <a:latin typeface="Times New Roman" charset="0"/>
                <a:cs typeface="Arial" charset="0"/>
              </a:rPr>
              <a:t>55 mbar</a:t>
            </a:r>
          </a:p>
          <a:p>
            <a:endParaRPr lang="en-US" sz="1400"/>
          </a:p>
        </p:txBody>
      </p:sp>
      <p:pic>
        <p:nvPicPr>
          <p:cNvPr id="40981" name="Picture 4" descr="E:\blois 2010\images_cadaracheMars2010\electron208can_ev1174run8655a8681XZ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38" y="4970463"/>
            <a:ext cx="1944687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2" name="Picture 2" descr="E:\blois 2010\images_cadaracheMars2010\electron97can_ev225run8641a86543D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4999038"/>
            <a:ext cx="2087563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3" name="Rectangle 87"/>
          <p:cNvSpPr>
            <a:spLocks noChangeArrowheads="1"/>
          </p:cNvSpPr>
          <p:nvPr/>
        </p:nvSpPr>
        <p:spPr bwMode="auto">
          <a:xfrm>
            <a:off x="4448175" y="5013325"/>
            <a:ext cx="2965450" cy="276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333399"/>
                </a:solidFill>
                <a:latin typeface="Times New Roman" charset="0"/>
                <a:cs typeface="Times New Roman" charset="0"/>
              </a:rPr>
              <a:t>6 keV electrons in </a:t>
            </a:r>
            <a:r>
              <a:rPr lang="fr-FR" sz="12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He + 5% iC</a:t>
            </a:r>
            <a:r>
              <a:rPr lang="fr-FR" sz="1200" baseline="-250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4</a:t>
            </a:r>
            <a:r>
              <a:rPr lang="fr-FR" sz="12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H</a:t>
            </a:r>
            <a:r>
              <a:rPr lang="fr-FR" sz="1200" baseline="-250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10</a:t>
            </a:r>
            <a:r>
              <a:rPr lang="fr-FR" sz="12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fr-FR" sz="120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350 mbar </a:t>
            </a:r>
          </a:p>
        </p:txBody>
      </p:sp>
      <p:sp>
        <p:nvSpPr>
          <p:cNvPr id="40984" name="Text Box 58"/>
          <p:cNvSpPr txBox="1">
            <a:spLocks noChangeArrowheads="1"/>
          </p:cNvSpPr>
          <p:nvPr/>
        </p:nvSpPr>
        <p:spPr bwMode="auto">
          <a:xfrm>
            <a:off x="560388" y="0"/>
            <a:ext cx="4267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rgbClr val="FF0B69"/>
                </a:solidFill>
                <a:latin typeface="Times New Roman" charset="0"/>
              </a:rPr>
              <a:t>MIMAC-He3 MIcro-tpc Matrix of Chambers of He3</a:t>
            </a:r>
          </a:p>
          <a:p>
            <a:r>
              <a:rPr lang="fr-FR" sz="1400" b="1">
                <a:solidFill>
                  <a:schemeClr val="accent2"/>
                </a:solidFill>
                <a:latin typeface="Times New Roman" charset="0"/>
              </a:rPr>
              <a:t>WIMP directional TPC</a:t>
            </a:r>
            <a:r>
              <a:rPr lang="en-US" sz="1400">
                <a:solidFill>
                  <a:schemeClr val="accent2"/>
                </a:solidFill>
                <a:latin typeface="Times New Roman" charset="0"/>
              </a:rPr>
              <a:t>, </a:t>
            </a:r>
            <a:r>
              <a:rPr lang="en-US" sz="1400" b="1">
                <a:solidFill>
                  <a:schemeClr val="accent2"/>
                </a:solidFill>
                <a:latin typeface="Times New Roman" charset="0"/>
              </a:rPr>
              <a:t>Micromegas read-out</a:t>
            </a:r>
            <a:r>
              <a:rPr lang="fr-FR" sz="1400">
                <a:solidFill>
                  <a:schemeClr val="accent2"/>
                </a:solidFill>
                <a:latin typeface="Times New Roman" charset="0"/>
              </a:rPr>
              <a:t>, </a:t>
            </a:r>
          </a:p>
          <a:p>
            <a:r>
              <a:rPr lang="fr-FR" sz="1400" b="1">
                <a:solidFill>
                  <a:srgbClr val="FF0000"/>
                </a:solidFill>
                <a:latin typeface="Times New Roman" charset="0"/>
              </a:rPr>
              <a:t>Grenoble </a:t>
            </a:r>
            <a:r>
              <a:rPr lang="en-US" sz="1400" b="1">
                <a:solidFill>
                  <a:srgbClr val="FF0000"/>
                </a:solidFill>
                <a:latin typeface="Times New Roman" charset="0"/>
              </a:rPr>
              <a:t>–</a:t>
            </a:r>
            <a:r>
              <a:rPr lang="fr-FR" sz="1400" b="1">
                <a:solidFill>
                  <a:srgbClr val="FF0000"/>
                </a:solidFill>
                <a:latin typeface="Times New Roman" charset="0"/>
              </a:rPr>
              <a:t> Saclay, Cadarache collaboration</a:t>
            </a:r>
          </a:p>
          <a:p>
            <a:r>
              <a:rPr lang="fr-FR" sz="1200" b="1" i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C. Grignon et al.,</a:t>
            </a:r>
            <a:r>
              <a:rPr lang="en-US" sz="1200" b="1" i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JINST 4 (2009) P11003</a:t>
            </a:r>
          </a:p>
        </p:txBody>
      </p:sp>
      <p:pic>
        <p:nvPicPr>
          <p:cNvPr id="40985" name="Picture 4" descr="4Pression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5" y="2492375"/>
            <a:ext cx="3671888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6" name="AutoShape 14"/>
          <p:cNvSpPr>
            <a:spLocks noChangeArrowheads="1"/>
          </p:cNvSpPr>
          <p:nvPr/>
        </p:nvSpPr>
        <p:spPr bwMode="auto">
          <a:xfrm>
            <a:off x="7329488" y="3165475"/>
            <a:ext cx="1871662" cy="579438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ts val="1125"/>
              </a:spcBef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400" b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1400" b="1" baseline="3000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QF at various pressures in He-4</a:t>
            </a:r>
            <a:r>
              <a:rPr lang="en-US" sz="1400" b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endParaRPr lang="en-US" sz="1000" b="1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969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47650" y="115888"/>
            <a:ext cx="9658350" cy="685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chemeClr val="accent2"/>
                </a:solidFill>
              </a:rPr>
              <a:t>Applications in neutron detection</a:t>
            </a:r>
          </a:p>
        </p:txBody>
      </p:sp>
      <p:pic>
        <p:nvPicPr>
          <p:cNvPr id="29698" name="Picture 3" descr="tot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4508500"/>
            <a:ext cx="32162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7" name="Text Box 25"/>
          <p:cNvSpPr txBox="1">
            <a:spLocks noChangeArrowheads="1"/>
          </p:cNvSpPr>
          <p:nvPr/>
        </p:nvSpPr>
        <p:spPr bwMode="auto">
          <a:xfrm>
            <a:off x="3665538" y="-738188"/>
            <a:ext cx="185737" cy="4000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80000"/>
              <a:buFont typeface="Wingdings 2" charset="0"/>
              <a:buNone/>
              <a:defRPr/>
            </a:pPr>
            <a:endParaRPr lang="en-GB" sz="2000" b="1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9700" name="Rectangle 1"/>
          <p:cNvSpPr>
            <a:spLocks noChangeArrowheads="1"/>
          </p:cNvSpPr>
          <p:nvPr/>
        </p:nvSpPr>
        <p:spPr bwMode="auto">
          <a:xfrm>
            <a:off x="128588" y="4149725"/>
            <a:ext cx="2862262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sz="20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neutron tomography</a:t>
            </a:r>
            <a:endParaRPr lang="en-GB" sz="2000">
              <a:solidFill>
                <a:schemeClr val="tx2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29701" name="Rectangle 3"/>
          <p:cNvSpPr>
            <a:spLocks noChangeArrowheads="1"/>
          </p:cNvSpPr>
          <p:nvPr/>
        </p:nvSpPr>
        <p:spPr bwMode="auto">
          <a:xfrm>
            <a:off x="4592638" y="836613"/>
            <a:ext cx="4953000" cy="8921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sz="20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Micromégas Concept for Laser MégaJoule and ICF Facilities</a:t>
            </a:r>
          </a:p>
          <a:p>
            <a:pPr algn="ctr" eaLnBrk="1" hangingPunct="1"/>
            <a:r>
              <a:rPr lang="en-GB" sz="1200">
                <a:solidFill>
                  <a:schemeClr val="tx2"/>
                </a:solidFill>
                <a:latin typeface="Times New Roman" charset="0"/>
                <a:cs typeface="Times New Roman" charset="0"/>
              </a:rPr>
              <a:t>M. Houry et al., NIM</a:t>
            </a:r>
            <a:r>
              <a:rPr lang="en-GB" sz="1200" u="sng">
                <a:solidFill>
                  <a:schemeClr val="tx2"/>
                </a:solidFill>
                <a:latin typeface="Times New Roman" charset="0"/>
                <a:cs typeface="Times New Roman" charset="0"/>
              </a:rPr>
              <a:t>,557(2006)648</a:t>
            </a:r>
            <a:endParaRPr lang="en-GB" u="sng">
              <a:solidFill>
                <a:schemeClr val="tx2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29702" name="Picture 3" descr="to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1916113"/>
            <a:ext cx="2865438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3" name="Group 3"/>
          <p:cNvGrpSpPr>
            <a:grpSpLocks/>
          </p:cNvGrpSpPr>
          <p:nvPr/>
        </p:nvGrpSpPr>
        <p:grpSpPr bwMode="auto">
          <a:xfrm>
            <a:off x="7088188" y="1844675"/>
            <a:ext cx="2800350" cy="2365375"/>
            <a:chOff x="274" y="432"/>
            <a:chExt cx="3483" cy="3862"/>
          </a:xfrm>
        </p:grpSpPr>
        <p:pic>
          <p:nvPicPr>
            <p:cNvPr id="54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673"/>
              <a:ext cx="3023" cy="1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959" y="432"/>
              <a:ext cx="2782" cy="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rgbClr val="000090"/>
                  </a:solidFill>
                  <a:latin typeface="Times New Roman"/>
                  <a:cs typeface="Times New Roman"/>
                </a:rPr>
                <a:t>DT SHOT, 31769; 4.10</a:t>
              </a:r>
              <a:r>
                <a:rPr lang="en-US" sz="1200" b="1" baseline="30000" dirty="0">
                  <a:solidFill>
                    <a:srgbClr val="000090"/>
                  </a:solidFill>
                  <a:latin typeface="Times New Roman"/>
                  <a:cs typeface="Times New Roman"/>
                </a:rPr>
                <a:t>13</a:t>
              </a:r>
              <a:r>
                <a:rPr lang="en-US" sz="1200" b="1" dirty="0">
                  <a:solidFill>
                    <a:srgbClr val="000090"/>
                  </a:solidFill>
                  <a:latin typeface="Times New Roman"/>
                  <a:cs typeface="Times New Roman"/>
                </a:rPr>
                <a:t> n</a:t>
              </a:r>
              <a:r>
                <a:rPr lang="en-US" sz="1200" b="1" baseline="-25000" dirty="0">
                  <a:solidFill>
                    <a:srgbClr val="000090"/>
                  </a:solidFill>
                  <a:latin typeface="Times New Roman"/>
                  <a:cs typeface="Times New Roman"/>
                </a:rPr>
                <a:t>14MeV</a:t>
              </a:r>
            </a:p>
          </p:txBody>
        </p:sp>
        <p:sp>
          <p:nvSpPr>
            <p:cNvPr id="31" name="Line 11"/>
            <p:cNvSpPr>
              <a:spLocks noChangeShapeType="1"/>
            </p:cNvSpPr>
            <p:nvPr/>
          </p:nvSpPr>
          <p:spPr bwMode="auto">
            <a:xfrm flipH="1" flipV="1">
              <a:off x="2592" y="865"/>
              <a:ext cx="97" cy="1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Line 13"/>
            <p:cNvSpPr>
              <a:spLocks noChangeShapeType="1"/>
            </p:cNvSpPr>
            <p:nvPr/>
          </p:nvSpPr>
          <p:spPr bwMode="auto">
            <a:xfrm flipV="1">
              <a:off x="1441" y="961"/>
              <a:ext cx="142" cy="1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Line 15"/>
            <p:cNvSpPr>
              <a:spLocks noChangeShapeType="1"/>
            </p:cNvSpPr>
            <p:nvPr/>
          </p:nvSpPr>
          <p:spPr bwMode="auto">
            <a:xfrm flipV="1">
              <a:off x="2880" y="1391"/>
              <a:ext cx="47" cy="3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Text Box 16"/>
            <p:cNvSpPr txBox="1">
              <a:spLocks noChangeArrowheads="1"/>
            </p:cNvSpPr>
            <p:nvPr/>
          </p:nvSpPr>
          <p:spPr bwMode="auto">
            <a:xfrm>
              <a:off x="1824" y="1920"/>
              <a:ext cx="1096" cy="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Times New Roman"/>
                  <a:cs typeface="Times New Roman"/>
                </a:rPr>
                <a:t>Time (ns)</a:t>
              </a:r>
            </a:p>
          </p:txBody>
        </p:sp>
        <p:sp>
          <p:nvSpPr>
            <p:cNvPr id="37" name="Text Box 17"/>
            <p:cNvSpPr txBox="1">
              <a:spLocks noChangeArrowheads="1"/>
            </p:cNvSpPr>
            <p:nvPr/>
          </p:nvSpPr>
          <p:spPr bwMode="auto">
            <a:xfrm rot="16220985">
              <a:off x="-390" y="1428"/>
              <a:ext cx="1786" cy="4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Times New Roman"/>
                  <a:cs typeface="Times New Roman"/>
                </a:rPr>
                <a:t>Signal (mV</a:t>
              </a:r>
              <a:r>
                <a:rPr lang="en-US" sz="1800" dirty="0"/>
                <a:t>)</a:t>
              </a:r>
            </a:p>
          </p:txBody>
        </p:sp>
        <p:sp>
          <p:nvSpPr>
            <p:cNvPr id="38" name="Line 18"/>
            <p:cNvSpPr>
              <a:spLocks noChangeShapeType="1"/>
            </p:cNvSpPr>
            <p:nvPr/>
          </p:nvSpPr>
          <p:spPr bwMode="auto">
            <a:xfrm>
              <a:off x="1297" y="720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9721" name="Group 20"/>
            <p:cNvGrpSpPr>
              <a:grpSpLocks/>
            </p:cNvGrpSpPr>
            <p:nvPr/>
          </p:nvGrpSpPr>
          <p:grpSpPr bwMode="auto">
            <a:xfrm>
              <a:off x="528" y="2592"/>
              <a:ext cx="3024" cy="1332"/>
              <a:chOff x="480" y="1920"/>
              <a:chExt cx="2880" cy="1236"/>
            </a:xfrm>
          </p:grpSpPr>
          <p:pic>
            <p:nvPicPr>
              <p:cNvPr id="52" name="Picture 21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4" y="1919"/>
                <a:ext cx="2870" cy="12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pic>
            <p:nvPicPr>
              <p:cNvPr id="53" name="Picture 2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7" y="2448"/>
                <a:ext cx="1294" cy="5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41" name="Text Box 23"/>
            <p:cNvSpPr txBox="1">
              <a:spLocks noChangeArrowheads="1"/>
            </p:cNvSpPr>
            <p:nvPr/>
          </p:nvSpPr>
          <p:spPr bwMode="auto">
            <a:xfrm>
              <a:off x="864" y="2303"/>
              <a:ext cx="2893" cy="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rgbClr val="000090"/>
                  </a:solidFill>
                  <a:latin typeface="Times New Roman"/>
                  <a:cs typeface="Times New Roman"/>
                </a:rPr>
                <a:t>DD SHOT, 31777; 2.10</a:t>
              </a:r>
              <a:r>
                <a:rPr lang="en-US" sz="1200" b="1" baseline="30000" dirty="0">
                  <a:solidFill>
                    <a:srgbClr val="000090"/>
                  </a:solidFill>
                  <a:latin typeface="Times New Roman"/>
                  <a:cs typeface="Times New Roman"/>
                </a:rPr>
                <a:t>11</a:t>
              </a:r>
              <a:r>
                <a:rPr lang="en-US" sz="1200" b="1" dirty="0">
                  <a:solidFill>
                    <a:srgbClr val="000090"/>
                  </a:solidFill>
                  <a:latin typeface="Times New Roman"/>
                  <a:cs typeface="Times New Roman"/>
                </a:rPr>
                <a:t> n</a:t>
              </a:r>
              <a:r>
                <a:rPr lang="en-US" sz="1200" b="1" baseline="-25000" dirty="0">
                  <a:solidFill>
                    <a:srgbClr val="000090"/>
                  </a:solidFill>
                  <a:latin typeface="Times New Roman"/>
                  <a:cs typeface="Times New Roman"/>
                </a:rPr>
                <a:t>2.45MeV</a:t>
              </a:r>
            </a:p>
          </p:txBody>
        </p:sp>
        <p:sp>
          <p:nvSpPr>
            <p:cNvPr id="42" name="Text Box 24"/>
            <p:cNvSpPr txBox="1">
              <a:spLocks noChangeArrowheads="1"/>
            </p:cNvSpPr>
            <p:nvPr/>
          </p:nvSpPr>
          <p:spPr bwMode="auto">
            <a:xfrm>
              <a:off x="1777" y="3791"/>
              <a:ext cx="1096" cy="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Times New Roman"/>
                  <a:cs typeface="Times New Roman"/>
                </a:rPr>
                <a:t>Time (ns)</a:t>
              </a:r>
            </a:p>
          </p:txBody>
        </p:sp>
        <p:sp>
          <p:nvSpPr>
            <p:cNvPr id="44" name="Line 26"/>
            <p:cNvSpPr>
              <a:spLocks noChangeShapeType="1"/>
            </p:cNvSpPr>
            <p:nvPr/>
          </p:nvSpPr>
          <p:spPr bwMode="auto">
            <a:xfrm>
              <a:off x="817" y="2640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Text Box 27"/>
            <p:cNvSpPr txBox="1">
              <a:spLocks noChangeArrowheads="1"/>
            </p:cNvSpPr>
            <p:nvPr/>
          </p:nvSpPr>
          <p:spPr bwMode="auto">
            <a:xfrm>
              <a:off x="817" y="2736"/>
              <a:ext cx="480" cy="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>
                  <a:solidFill>
                    <a:srgbClr val="CC0000"/>
                  </a:solidFill>
                </a:rPr>
                <a:t>T</a:t>
              </a:r>
              <a:r>
                <a:rPr lang="en-US" sz="1600" b="1" baseline="-25000">
                  <a:solidFill>
                    <a:srgbClr val="CC0000"/>
                  </a:solidFill>
                </a:rPr>
                <a:t>0</a:t>
              </a:r>
            </a:p>
          </p:txBody>
        </p:sp>
        <p:sp>
          <p:nvSpPr>
            <p:cNvPr id="47" name="Line 29"/>
            <p:cNvSpPr>
              <a:spLocks noChangeShapeType="1"/>
            </p:cNvSpPr>
            <p:nvPr/>
          </p:nvSpPr>
          <p:spPr bwMode="auto">
            <a:xfrm flipV="1">
              <a:off x="1247" y="283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Text Box 30"/>
            <p:cNvSpPr txBox="1">
              <a:spLocks noChangeArrowheads="1"/>
            </p:cNvSpPr>
            <p:nvPr/>
          </p:nvSpPr>
          <p:spPr bwMode="auto">
            <a:xfrm rot="16200000">
              <a:off x="1144" y="2502"/>
              <a:ext cx="205" cy="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/>
                <a:t>{</a:t>
              </a:r>
            </a:p>
          </p:txBody>
        </p:sp>
        <p:sp>
          <p:nvSpPr>
            <p:cNvPr id="51" name="Line 33"/>
            <p:cNvSpPr>
              <a:spLocks noChangeShapeType="1"/>
            </p:cNvSpPr>
            <p:nvPr/>
          </p:nvSpPr>
          <p:spPr bwMode="auto">
            <a:xfrm flipV="1">
              <a:off x="1632" y="3457"/>
              <a:ext cx="144" cy="1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29704" name="Picture 102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13" y="4581525"/>
            <a:ext cx="3306762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5" name="Rectangle 4"/>
          <p:cNvSpPr>
            <a:spLocks noChangeArrowheads="1"/>
          </p:cNvSpPr>
          <p:nvPr/>
        </p:nvSpPr>
        <p:spPr bwMode="auto">
          <a:xfrm>
            <a:off x="3224213" y="3933825"/>
            <a:ext cx="6481762" cy="6461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  <a:latin typeface="Times" charset="0"/>
              </a:rPr>
              <a:t>Piccolo Micromegas, </a:t>
            </a:r>
            <a:r>
              <a:rPr lang="en-US" sz="1800">
                <a:solidFill>
                  <a:srgbClr val="FF0000"/>
                </a:solidFill>
                <a:latin typeface="Times" charset="0"/>
              </a:rPr>
              <a:t>Nuclear reactor in-core neutron measurement</a:t>
            </a:r>
          </a:p>
          <a:p>
            <a:pPr>
              <a:spcBef>
                <a:spcPct val="50000"/>
              </a:spcBef>
            </a:pPr>
            <a:r>
              <a:rPr lang="en-US" sz="1200" i="1">
                <a:solidFill>
                  <a:schemeClr val="accent2"/>
                </a:solidFill>
                <a:latin typeface="Times" charset="0"/>
              </a:rPr>
              <a:t>J. Pancin et al., NIMA, 592(2008)104</a:t>
            </a:r>
          </a:p>
        </p:txBody>
      </p:sp>
      <p:graphicFrame>
        <p:nvGraphicFramePr>
          <p:cNvPr id="29706" name="Object 2"/>
          <p:cNvGraphicFramePr>
            <a:graphicFrameLocks noChangeAspect="1"/>
          </p:cNvGraphicFramePr>
          <p:nvPr/>
        </p:nvGraphicFramePr>
        <p:xfrm>
          <a:off x="6465888" y="4508500"/>
          <a:ext cx="3179762" cy="211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35" name="Document" r:id="rId11" imgW="2476500" imgH="1854200" progId="Word.Document.8">
                  <p:embed/>
                </p:oleObj>
              </mc:Choice>
              <mc:Fallback>
                <p:oleObj name="Document" r:id="rId11" imgW="2476500" imgH="18542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5888" y="4508500"/>
                        <a:ext cx="3179762" cy="211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7" name="Imag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0" y="4868863"/>
            <a:ext cx="100806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8" name="TextBox 1"/>
          <p:cNvSpPr txBox="1">
            <a:spLocks noChangeArrowheads="1"/>
          </p:cNvSpPr>
          <p:nvPr/>
        </p:nvSpPr>
        <p:spPr bwMode="auto">
          <a:xfrm>
            <a:off x="1857375" y="4868863"/>
            <a:ext cx="804863" cy="276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b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2D image</a:t>
            </a:r>
          </a:p>
        </p:txBody>
      </p:sp>
      <p:sp>
        <p:nvSpPr>
          <p:cNvPr id="29709" name="Rectangle 2"/>
          <p:cNvSpPr>
            <a:spLocks noChangeArrowheads="1"/>
          </p:cNvSpPr>
          <p:nvPr/>
        </p:nvSpPr>
        <p:spPr bwMode="auto">
          <a:xfrm>
            <a:off x="3175" y="836613"/>
            <a:ext cx="4448175" cy="7080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>
                <a:solidFill>
                  <a:srgbClr val="2D2D8A"/>
                </a:solidFill>
                <a:latin typeface="Times New Roman" charset="0"/>
                <a:cs typeface="Times New Roman" charset="0"/>
              </a:rPr>
              <a:t>n-TOF MicroMegas-based neutron </a:t>
            </a:r>
          </a:p>
          <a:p>
            <a:r>
              <a:rPr lang="en-US" sz="20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transparent</a:t>
            </a:r>
            <a:r>
              <a:rPr lang="en-US" sz="2000">
                <a:solidFill>
                  <a:srgbClr val="2D2D8A"/>
                </a:solidFill>
                <a:latin typeface="Times New Roman" charset="0"/>
                <a:cs typeface="Times New Roman" charset="0"/>
              </a:rPr>
              <a:t> flux monitor and profiler</a:t>
            </a:r>
            <a:endParaRPr lang="en-US" sz="2000">
              <a:latin typeface="Times New Roman" charset="0"/>
              <a:cs typeface="Times New Roman" charset="0"/>
            </a:endParaRPr>
          </a:p>
        </p:txBody>
      </p:sp>
      <p:pic>
        <p:nvPicPr>
          <p:cNvPr id="29710" name="Picture 9" descr="IMG_0348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1773238"/>
            <a:ext cx="3219450" cy="2228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711" name="Image 3" descr="after coating B4C c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050" y="1700213"/>
            <a:ext cx="1762125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2" name="TextBox 3"/>
          <p:cNvSpPr txBox="1">
            <a:spLocks noChangeArrowheads="1"/>
          </p:cNvSpPr>
          <p:nvPr/>
        </p:nvSpPr>
        <p:spPr bwMode="auto">
          <a:xfrm>
            <a:off x="273050" y="1484313"/>
            <a:ext cx="3273425" cy="26193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1100">
                <a:solidFill>
                  <a:schemeClr val="tx2"/>
                </a:solidFill>
                <a:latin typeface="Times New Roman" charset="0"/>
                <a:cs typeface="Times New Roman" charset="0"/>
              </a:rPr>
              <a:t> F. Belloni et al.,, </a:t>
            </a:r>
            <a:r>
              <a:rPr lang="en-US" sz="1100">
                <a:solidFill>
                  <a:schemeClr val="tx2"/>
                </a:solidFill>
                <a:latin typeface="Times New Roman" charset="0"/>
                <a:cs typeface="Times New Roman" charset="0"/>
              </a:rPr>
              <a:t>Mod.Phys.Lett. A28 (2013) 1340023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9-22 at 14.19.4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780"/>
            <a:ext cx="2709939" cy="24672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666" y="667445"/>
            <a:ext cx="5345405" cy="183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8853" y="2876054"/>
            <a:ext cx="2652677" cy="1543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en-US" sz="1400" dirty="0" smtClean="0">
                <a:latin typeface="Times New Roman"/>
                <a:cs typeface="Times New Roman"/>
              </a:rPr>
              <a:t>First </a:t>
            </a:r>
            <a:r>
              <a:rPr lang="en-US" sz="1400" dirty="0" err="1" smtClean="0">
                <a:latin typeface="Times New Roman"/>
                <a:cs typeface="Times New Roman"/>
              </a:rPr>
              <a:t>tets</a:t>
            </a:r>
            <a:r>
              <a:rPr lang="en-US" sz="1400" dirty="0" smtClean="0">
                <a:latin typeface="Times New Roman"/>
                <a:cs typeface="Times New Roman"/>
              </a:rPr>
              <a:t> in 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en-US" sz="1400" dirty="0" smtClean="0">
                <a:latin typeface="Times New Roman"/>
                <a:cs typeface="Times New Roman"/>
              </a:rPr>
              <a:t>IRAMIS facility @ CEA </a:t>
            </a:r>
            <a:r>
              <a:rPr lang="en-US" sz="1400" dirty="0" err="1" smtClean="0">
                <a:latin typeface="Times New Roman"/>
                <a:cs typeface="Times New Roman"/>
              </a:rPr>
              <a:t>Saclay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br>
              <a:rPr lang="en-US" sz="1400" dirty="0" smtClean="0">
                <a:latin typeface="Times New Roman"/>
                <a:cs typeface="Times New Roman"/>
              </a:rPr>
            </a:br>
            <a:r>
              <a:rPr lang="en-US" sz="1400" dirty="0" smtClean="0">
                <a:latin typeface="Times New Roman"/>
                <a:cs typeface="Times New Roman"/>
              </a:rPr>
              <a:t>(</a:t>
            </a:r>
            <a:r>
              <a:rPr lang="en-US" sz="1400" b="1" i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thanks to Thomas </a:t>
            </a:r>
            <a:r>
              <a:rPr lang="en-US" sz="1400" b="1" i="1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Gustavsson</a:t>
            </a:r>
            <a:r>
              <a:rPr lang="en-US" sz="1400" b="1" i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! </a:t>
            </a:r>
            <a:r>
              <a:rPr lang="en-US" sz="1400" dirty="0" smtClean="0">
                <a:latin typeface="Times New Roman"/>
                <a:cs typeface="Times New Roman"/>
              </a:rPr>
              <a:t>)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en-US" sz="1400" dirty="0" smtClean="0">
                <a:latin typeface="Times New Roman"/>
                <a:cs typeface="Times New Roman"/>
              </a:rPr>
              <a:t>UV laser with </a:t>
            </a:r>
            <a:r>
              <a:rPr lang="el-GR" sz="1400" dirty="0" smtClean="0">
                <a:latin typeface="Times New Roman"/>
                <a:cs typeface="Times New Roman"/>
              </a:rPr>
              <a:t>σ</a:t>
            </a:r>
            <a:r>
              <a:rPr lang="en-US" sz="1400" baseline="-25000" dirty="0" smtClean="0">
                <a:latin typeface="Times New Roman"/>
                <a:cs typeface="Times New Roman"/>
              </a:rPr>
              <a:t>t</a:t>
            </a:r>
            <a:r>
              <a:rPr lang="en-US" sz="1400" dirty="0" smtClean="0">
                <a:latin typeface="Times New Roman"/>
                <a:cs typeface="Times New Roman"/>
              </a:rPr>
              <a:t> ~ 100 </a:t>
            </a:r>
            <a:r>
              <a:rPr lang="en-US" sz="1400" dirty="0" err="1" smtClean="0">
                <a:latin typeface="Times New Roman"/>
                <a:cs typeface="Times New Roman"/>
              </a:rPr>
              <a:t>fs</a:t>
            </a:r>
            <a:endParaRPr lang="en-US" sz="1400" dirty="0" smtClean="0">
              <a:latin typeface="Times New Roman"/>
              <a:cs typeface="Times New Roman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en-US" sz="1400" b="1" dirty="0" smtClean="0">
                <a:latin typeface="Times New Roman"/>
                <a:cs typeface="Times New Roman"/>
              </a:rPr>
              <a:t> </a:t>
            </a:r>
            <a:r>
              <a:rPr lang="el-GR" sz="1400" b="1" dirty="0">
                <a:latin typeface="Times New Roman"/>
                <a:cs typeface="Times New Roman"/>
              </a:rPr>
              <a:t>λ</a:t>
            </a:r>
            <a:r>
              <a:rPr lang="el-GR" sz="1400" dirty="0" smtClean="0">
                <a:latin typeface="Times New Roman"/>
                <a:cs typeface="Times New Roman"/>
              </a:rPr>
              <a:t> = </a:t>
            </a:r>
            <a:r>
              <a:rPr lang="en-US" sz="1400" dirty="0" smtClean="0">
                <a:latin typeface="Times New Roman"/>
                <a:cs typeface="Times New Roman"/>
              </a:rPr>
              <a:t>275-</a:t>
            </a:r>
            <a:r>
              <a:rPr lang="el-GR" sz="1400" dirty="0" smtClean="0">
                <a:latin typeface="Times New Roman"/>
                <a:cs typeface="Times New Roman"/>
              </a:rPr>
              <a:t>285 </a:t>
            </a:r>
            <a:r>
              <a:rPr lang="en-US" sz="1400" dirty="0" smtClean="0">
                <a:latin typeface="Times New Roman"/>
                <a:cs typeface="Times New Roman"/>
              </a:rPr>
              <a:t>nm after doubling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en-US" sz="1400" dirty="0" err="1" smtClean="0">
                <a:latin typeface="Times New Roman"/>
                <a:cs typeface="Times New Roman"/>
                <a:sym typeface="Wingdings" panose="05000000000000000000" pitchFamily="2" charset="2"/>
              </a:rPr>
              <a:t>Cividec</a:t>
            </a:r>
            <a:r>
              <a:rPr lang="en-US" sz="1400" dirty="0" smtClean="0">
                <a:latin typeface="Times New Roman"/>
                <a:cs typeface="Times New Roman"/>
                <a:sym typeface="Wingdings" panose="05000000000000000000" pitchFamily="2" charset="2"/>
              </a:rPr>
              <a:t> 2 GHz preamplifier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en-US" sz="1400" dirty="0" smtClean="0">
                <a:latin typeface="Times New Roman"/>
                <a:cs typeface="Times New Roman"/>
                <a:sym typeface="Wingdings" panose="05000000000000000000" pitchFamily="2" charset="2"/>
              </a:rPr>
              <a:t>DAQ through </a:t>
            </a:r>
            <a:r>
              <a:rPr lang="en-US" sz="1400" dirty="0" err="1" smtClean="0">
                <a:latin typeface="Times New Roman"/>
                <a:cs typeface="Times New Roman"/>
                <a:sym typeface="Wingdings" panose="05000000000000000000" pitchFamily="2" charset="2"/>
              </a:rPr>
              <a:t>Lecroy</a:t>
            </a:r>
            <a:r>
              <a:rPr lang="en-US" sz="1400" dirty="0" smtClean="0">
                <a:latin typeface="Times New Roman"/>
                <a:cs typeface="Times New Roman"/>
                <a:sym typeface="Wingdings" panose="05000000000000000000" pitchFamily="2" charset="2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  <a:sym typeface="Wingdings" panose="05000000000000000000" pitchFamily="2" charset="2"/>
              </a:rPr>
              <a:t>Osciloscope</a:t>
            </a:r>
            <a:endParaRPr lang="en-US" sz="1400" dirty="0" smtClean="0">
              <a:latin typeface="Times New Roman"/>
              <a:cs typeface="Times New Roman"/>
            </a:endParaRPr>
          </a:p>
        </p:txBody>
      </p:sp>
      <p:pic>
        <p:nvPicPr>
          <p:cNvPr id="8" name="Picture 2" descr="C:\Documents\MyDocuments\Samsung\photos\2015-04-15 - 2015-08-14\19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30" y="646331"/>
            <a:ext cx="1660855" cy="272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845" y="3663822"/>
            <a:ext cx="2902800" cy="2839820"/>
          </a:xfrm>
          <a:prstGeom prst="rect">
            <a:avLst/>
          </a:prstGeom>
        </p:spPr>
      </p:pic>
      <p:pic>
        <p:nvPicPr>
          <p:cNvPr id="16" name="Picture 15" descr="SinglePhoton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568" y="4849630"/>
            <a:ext cx="2876439" cy="180757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821369" y="5316499"/>
            <a:ext cx="1864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Single electron distribution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92568" y="3002506"/>
            <a:ext cx="2022384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Fist encouraging laser  results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17925" y="3401627"/>
            <a:ext cx="133166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/>
                <a:cs typeface="Times New Roman"/>
              </a:rPr>
              <a:t>20 </a:t>
            </a:r>
            <a:r>
              <a:rPr lang="en-US" sz="1400" dirty="0" err="1" smtClean="0">
                <a:latin typeface="Times New Roman"/>
                <a:cs typeface="Times New Roman"/>
              </a:rPr>
              <a:t>ps</a:t>
            </a:r>
            <a:r>
              <a:rPr lang="en-US" sz="1400" dirty="0" smtClean="0">
                <a:latin typeface="Times New Roman"/>
                <a:cs typeface="Times New Roman"/>
              </a:rPr>
              <a:t> resolution</a:t>
            </a:r>
            <a:endParaRPr lang="en-US" sz="1400" dirty="0">
              <a:latin typeface="Times New Roman"/>
              <a:cs typeface="Times New Roman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93" y="4419553"/>
            <a:ext cx="4368485" cy="2232248"/>
            <a:chOff x="1428488" y="1262013"/>
            <a:chExt cx="6287025" cy="4183211"/>
          </a:xfrm>
        </p:grpSpPr>
        <p:pic>
          <p:nvPicPr>
            <p:cNvPr id="20" name="Picture 2" descr="F:\PC CEA\Rapport\IMG_20150720_143032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28488" y="3449612"/>
              <a:ext cx="3525438" cy="1983059"/>
            </a:xfrm>
            <a:prstGeom prst="rect">
              <a:avLst/>
            </a:prstGeom>
            <a:noFill/>
          </p:spPr>
        </p:pic>
        <p:pic>
          <p:nvPicPr>
            <p:cNvPr id="21" name="Picture 3" descr="F:\PC CEA\Rapport\IMG_20150721_142418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62457" y="1262013"/>
              <a:ext cx="2353056" cy="4183211"/>
            </a:xfrm>
            <a:prstGeom prst="rect">
              <a:avLst/>
            </a:prstGeom>
            <a:noFill/>
          </p:spPr>
        </p:pic>
        <p:pic>
          <p:nvPicPr>
            <p:cNvPr id="22" name="Picture 4" descr="F:\PC CEA\Rapport\IMG_20150720_141535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428909" y="1285145"/>
              <a:ext cx="3529584" cy="1985392"/>
            </a:xfrm>
            <a:prstGeom prst="rect">
              <a:avLst/>
            </a:prstGeom>
            <a:noFill/>
          </p:spPr>
        </p:pic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82" y="2506140"/>
            <a:ext cx="2974203" cy="205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19665" y="1"/>
            <a:ext cx="7104830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Fast timing Picosecond </a:t>
            </a:r>
            <a:r>
              <a:rPr lang="en-US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Micromegas</a:t>
            </a:r>
            <a:endParaRPr lang="en-US" b="1" dirty="0" smtClean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CEA-</a:t>
            </a:r>
            <a:r>
              <a:rPr lang="en-US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Saclay</a:t>
            </a:r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, CERN, Thessaloniki, Athens, Princeton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226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6665" y="14599"/>
            <a:ext cx="4364887" cy="58397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CERN-SPS recent measurements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148293"/>
            <a:ext cx="5297960" cy="16340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48" y="2534546"/>
            <a:ext cx="4268533" cy="26137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533" y="2683176"/>
            <a:ext cx="4050056" cy="24651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8366" y="2726974"/>
            <a:ext cx="1441683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Resolution 34 </a:t>
            </a:r>
            <a:r>
              <a:rPr lang="en-US" sz="14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ps</a:t>
            </a:r>
            <a:endParaRPr lang="en-US" sz="14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39" y="615331"/>
            <a:ext cx="6564610" cy="19192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6384" y="0"/>
            <a:ext cx="2088302" cy="342901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20006" y="2954457"/>
            <a:ext cx="1391627" cy="307777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Times New Roman"/>
                <a:cs typeface="Times New Roman"/>
              </a:rPr>
              <a:t>Resolution 45 </a:t>
            </a:r>
            <a:r>
              <a:rPr lang="en-US" sz="1400" dirty="0" err="1" smtClean="0">
                <a:latin typeface="Times New Roman"/>
                <a:cs typeface="Times New Roman"/>
              </a:rPr>
              <a:t>ps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99819" y="5222183"/>
            <a:ext cx="4378122" cy="16004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Future plans and improvements</a:t>
            </a:r>
          </a:p>
          <a:p>
            <a:pPr marL="285750" indent="-285750">
              <a:buFontTx/>
              <a:buChar char="-"/>
            </a:pPr>
            <a:r>
              <a:rPr lang="en-US" sz="14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Improve analysis and include tracking information</a:t>
            </a:r>
          </a:p>
          <a:p>
            <a:pPr marL="285750" indent="-285750">
              <a:buFontTx/>
              <a:buChar char="-"/>
            </a:pPr>
            <a:r>
              <a:rPr lang="en-US" sz="14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Improve photocathode quality</a:t>
            </a:r>
          </a:p>
          <a:p>
            <a:pPr marL="285750" indent="-285750">
              <a:buFontTx/>
              <a:buChar char="-"/>
            </a:pPr>
            <a:r>
              <a:rPr lang="en-US" sz="14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Further improve detector, mesh and accuracy</a:t>
            </a:r>
          </a:p>
          <a:p>
            <a:pPr marL="285750" indent="-285750">
              <a:buFontTx/>
              <a:buChar char="-"/>
            </a:pPr>
            <a:r>
              <a:rPr lang="en-US" sz="14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Optimize gas mixture</a:t>
            </a:r>
          </a:p>
          <a:p>
            <a:pPr marL="285750" indent="-285750">
              <a:buFontTx/>
              <a:buChar char="-"/>
            </a:pPr>
            <a:r>
              <a:rPr lang="en-US" sz="14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Radiation hardness</a:t>
            </a:r>
          </a:p>
          <a:p>
            <a:pPr marL="285750" indent="-285750">
              <a:buFontTx/>
              <a:buChar char="-"/>
            </a:pPr>
            <a:r>
              <a:rPr lang="en-US" sz="14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High rate protection</a:t>
            </a:r>
            <a:endParaRPr lang="en-US" sz="1400" b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921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416496" y="1124744"/>
            <a:ext cx="2343150" cy="545976"/>
            <a:chOff x="4419600" y="2209798"/>
            <a:chExt cx="1428641" cy="827924"/>
          </a:xfrm>
        </p:grpSpPr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4419600" y="2209798"/>
              <a:ext cx="1428641" cy="827924"/>
              <a:chOff x="4438760" y="2452889"/>
              <a:chExt cx="895240" cy="286752"/>
            </a:xfrm>
          </p:grpSpPr>
          <p:sp>
            <p:nvSpPr>
              <p:cNvPr id="15" name="Rectangle 61"/>
              <p:cNvSpPr>
                <a:spLocks noChangeArrowheads="1"/>
              </p:cNvSpPr>
              <p:nvPr/>
            </p:nvSpPr>
            <p:spPr bwMode="auto">
              <a:xfrm>
                <a:off x="4438760" y="2703200"/>
                <a:ext cx="894634" cy="36441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  <p:sp>
            <p:nvSpPr>
              <p:cNvPr id="16" name="Rectangle 21"/>
              <p:cNvSpPr>
                <a:spLocks noChangeArrowheads="1"/>
              </p:cNvSpPr>
              <p:nvPr/>
            </p:nvSpPr>
            <p:spPr bwMode="auto">
              <a:xfrm>
                <a:off x="4459382" y="2452889"/>
                <a:ext cx="249891" cy="28675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  <p:sp>
            <p:nvSpPr>
              <p:cNvPr id="17" name="Rectangle 21"/>
              <p:cNvSpPr>
                <a:spLocks noChangeArrowheads="1"/>
              </p:cNvSpPr>
              <p:nvPr/>
            </p:nvSpPr>
            <p:spPr bwMode="auto">
              <a:xfrm>
                <a:off x="4771746" y="2452889"/>
                <a:ext cx="249891" cy="28675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  <p:sp>
            <p:nvSpPr>
              <p:cNvPr id="18" name="Rectangle 21"/>
              <p:cNvSpPr>
                <a:spLocks noChangeArrowheads="1"/>
              </p:cNvSpPr>
              <p:nvPr/>
            </p:nvSpPr>
            <p:spPr bwMode="auto">
              <a:xfrm>
                <a:off x="5084109" y="2452889"/>
                <a:ext cx="249891" cy="28675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A" sz="1100"/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4516348" y="2306548"/>
              <a:ext cx="228600" cy="609600"/>
              <a:chOff x="4648200" y="3429000"/>
              <a:chExt cx="228600" cy="609600"/>
            </a:xfrm>
          </p:grpSpPr>
          <p:sp>
            <p:nvSpPr>
              <p:cNvPr id="13" name="Trapezoid 12"/>
              <p:cNvSpPr/>
              <p:nvPr/>
            </p:nvSpPr>
            <p:spPr bwMode="auto">
              <a:xfrm>
                <a:off x="4648243" y="3734139"/>
                <a:ext cx="228427" cy="305297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  <p:sp>
            <p:nvSpPr>
              <p:cNvPr id="14" name="Trapezoid 13"/>
              <p:cNvSpPr/>
              <p:nvPr/>
            </p:nvSpPr>
            <p:spPr bwMode="auto">
              <a:xfrm rot="10800000">
                <a:off x="4648243" y="3428841"/>
                <a:ext cx="228427" cy="305298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5028338" y="2304838"/>
              <a:ext cx="228600" cy="609600"/>
              <a:chOff x="4648200" y="3429000"/>
              <a:chExt cx="228600" cy="609600"/>
            </a:xfrm>
          </p:grpSpPr>
          <p:sp>
            <p:nvSpPr>
              <p:cNvPr id="11" name="Trapezoid 10"/>
              <p:cNvSpPr/>
              <p:nvPr/>
            </p:nvSpPr>
            <p:spPr bwMode="auto">
              <a:xfrm>
                <a:off x="4648280" y="3734124"/>
                <a:ext cx="228427" cy="305298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  <p:sp>
            <p:nvSpPr>
              <p:cNvPr id="12" name="Trapezoid 11"/>
              <p:cNvSpPr/>
              <p:nvPr/>
            </p:nvSpPr>
            <p:spPr bwMode="auto">
              <a:xfrm rot="10800000">
                <a:off x="4648280" y="3428827"/>
                <a:ext cx="228427" cy="305297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</p:grpSp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5542052" y="2306548"/>
              <a:ext cx="228600" cy="609600"/>
              <a:chOff x="4648200" y="3429000"/>
              <a:chExt cx="228600" cy="609600"/>
            </a:xfrm>
          </p:grpSpPr>
          <p:sp>
            <p:nvSpPr>
              <p:cNvPr id="9" name="Trapezoid 8"/>
              <p:cNvSpPr/>
              <p:nvPr/>
            </p:nvSpPr>
            <p:spPr bwMode="auto">
              <a:xfrm>
                <a:off x="4648528" y="3734139"/>
                <a:ext cx="228427" cy="305297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  <p:sp>
            <p:nvSpPr>
              <p:cNvPr id="10" name="Trapezoid 9"/>
              <p:cNvSpPr/>
              <p:nvPr/>
            </p:nvSpPr>
            <p:spPr bwMode="auto">
              <a:xfrm rot="10800000">
                <a:off x="4648528" y="3428841"/>
                <a:ext cx="228427" cy="305298"/>
              </a:xfrm>
              <a:prstGeom prst="trapezoid">
                <a:avLst/>
              </a:prstGeom>
              <a:solidFill>
                <a:schemeClr val="accent1"/>
              </a:solidFill>
              <a:ln w="12700" cap="sq" cmpd="sng" algn="ctr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eaLnBrk="1" hangingPunct="1">
                  <a:defRPr/>
                </a:pPr>
                <a:endParaRPr lang="fr-CA" sz="1600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1784648" y="15032"/>
            <a:ext cx="4883368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Towards ultra-low capacitance MM</a:t>
            </a:r>
          </a:p>
          <a:p>
            <a:pPr marL="342900" indent="-342900">
              <a:buFontTx/>
              <a:buChar char="-"/>
            </a:pPr>
            <a:r>
              <a:rPr lang="en-US" sz="16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Spark protection</a:t>
            </a:r>
          </a:p>
          <a:p>
            <a:pPr marL="342900" indent="-342900">
              <a:buFontTx/>
              <a:buChar char="-"/>
            </a:pPr>
            <a:r>
              <a:rPr lang="en-US" sz="16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Preserves fast electron signal </a:t>
            </a:r>
            <a:endParaRPr lang="en-US" sz="1600" b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520" y="2204864"/>
            <a:ext cx="8064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First </a:t>
            </a:r>
            <a:r>
              <a:rPr lang="en-US" sz="1800" dirty="0" err="1" smtClean="0">
                <a:latin typeface="Times New Roman"/>
                <a:cs typeface="Times New Roman"/>
              </a:rPr>
              <a:t>protoype</a:t>
            </a:r>
            <a:r>
              <a:rPr lang="en-US" sz="1800" dirty="0" smtClean="0">
                <a:latin typeface="Times New Roman"/>
                <a:cs typeface="Times New Roman"/>
              </a:rPr>
              <a:t> was fabricated using </a:t>
            </a:r>
            <a:r>
              <a:rPr lang="en-US" sz="1800" dirty="0" err="1" smtClean="0">
                <a:latin typeface="Times New Roman"/>
                <a:cs typeface="Times New Roman"/>
              </a:rPr>
              <a:t>microbulk</a:t>
            </a:r>
            <a:r>
              <a:rPr lang="en-US" sz="1800" dirty="0" smtClean="0">
                <a:latin typeface="Times New Roman"/>
                <a:cs typeface="Times New Roman"/>
              </a:rPr>
              <a:t> </a:t>
            </a:r>
            <a:r>
              <a:rPr lang="en-US" sz="1800" dirty="0" err="1" smtClean="0">
                <a:latin typeface="Times New Roman"/>
                <a:cs typeface="Times New Roman"/>
              </a:rPr>
              <a:t>kapton</a:t>
            </a:r>
            <a:r>
              <a:rPr lang="en-US" sz="1800" dirty="0" smtClean="0">
                <a:latin typeface="Times New Roman"/>
                <a:cs typeface="Times New Roman"/>
              </a:rPr>
              <a:t> etching</a:t>
            </a:r>
          </a:p>
          <a:p>
            <a:r>
              <a:rPr lang="en-US" sz="1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Results are encouraging</a:t>
            </a:r>
            <a:r>
              <a:rPr lang="en-US" sz="1800" dirty="0" smtClean="0">
                <a:latin typeface="Times New Roman"/>
                <a:cs typeface="Times New Roman"/>
              </a:rPr>
              <a:t>: high gain, good energy resolution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Capacitance  x3 lower </a:t>
            </a:r>
            <a:endParaRPr lang="en-US" sz="18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80792" y="2996952"/>
            <a:ext cx="3037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Future improvements</a:t>
            </a:r>
          </a:p>
        </p:txBody>
      </p:sp>
      <p:grpSp>
        <p:nvGrpSpPr>
          <p:cNvPr id="31" name="Grouper 369"/>
          <p:cNvGrpSpPr>
            <a:grpSpLocks noChangeAspect="1"/>
          </p:cNvGrpSpPr>
          <p:nvPr/>
        </p:nvGrpSpPr>
        <p:grpSpPr>
          <a:xfrm>
            <a:off x="632520" y="4005064"/>
            <a:ext cx="2664296" cy="1997014"/>
            <a:chOff x="5791200" y="2374900"/>
            <a:chExt cx="3402013" cy="2774950"/>
          </a:xfrm>
        </p:grpSpPr>
        <p:grpSp>
          <p:nvGrpSpPr>
            <p:cNvPr id="32" name="Grouper 370"/>
            <p:cNvGrpSpPr/>
            <p:nvPr/>
          </p:nvGrpSpPr>
          <p:grpSpPr>
            <a:xfrm>
              <a:off x="5791200" y="2374900"/>
              <a:ext cx="3402013" cy="2774950"/>
              <a:chOff x="5791200" y="2374900"/>
              <a:chExt cx="3402013" cy="2774950"/>
            </a:xfrm>
          </p:grpSpPr>
          <p:pic>
            <p:nvPicPr>
              <p:cNvPr id="37" name="Picture 3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123459" y="3454400"/>
                <a:ext cx="2850204" cy="1695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37" descr="\\Dapdc5\tpapaeva\Desktop\XY-Microbulk\XY-Microbulk\DetectorView-5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0" t="24367" r="3059" b="31528"/>
              <a:stretch>
                <a:fillRect/>
              </a:stretch>
            </p:blipFill>
            <p:spPr bwMode="auto">
              <a:xfrm>
                <a:off x="5791200" y="2374900"/>
                <a:ext cx="3402013" cy="1171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39" name="Connecteur droit 377"/>
              <p:cNvCxnSpPr>
                <a:cxnSpLocks noChangeShapeType="1"/>
              </p:cNvCxnSpPr>
              <p:nvPr/>
            </p:nvCxnSpPr>
            <p:spPr bwMode="auto">
              <a:xfrm>
                <a:off x="6096000" y="3016250"/>
                <a:ext cx="1152525" cy="13684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3" name="Connecteur droit 371"/>
            <p:cNvCxnSpPr>
              <a:cxnSpLocks noChangeShapeType="1"/>
            </p:cNvCxnSpPr>
            <p:nvPr/>
          </p:nvCxnSpPr>
          <p:spPr bwMode="auto">
            <a:xfrm flipH="1">
              <a:off x="7753350" y="3087688"/>
              <a:ext cx="1295400" cy="1368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Connecteur droit 372"/>
            <p:cNvCxnSpPr>
              <a:cxnSpLocks noChangeShapeType="1"/>
            </p:cNvCxnSpPr>
            <p:nvPr/>
          </p:nvCxnSpPr>
          <p:spPr bwMode="auto">
            <a:xfrm flipH="1">
              <a:off x="7464425" y="3546475"/>
              <a:ext cx="28575" cy="693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" name="Parallélogramme 373"/>
            <p:cNvSpPr>
              <a:spLocks noChangeArrowheads="1"/>
            </p:cNvSpPr>
            <p:nvPr/>
          </p:nvSpPr>
          <p:spPr bwMode="auto">
            <a:xfrm rot="12834050">
              <a:off x="7221538" y="4289425"/>
              <a:ext cx="500062" cy="266700"/>
            </a:xfrm>
            <a:prstGeom prst="parallelogram">
              <a:avLst>
                <a:gd name="adj" fmla="val 54288"/>
              </a:avLst>
            </a:prstGeom>
            <a:solidFill>
              <a:srgbClr val="FFFF00">
                <a:alpha val="3882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79334"/>
              <a:endParaRPr lang="en-US"/>
            </a:p>
          </p:txBody>
        </p:sp>
        <p:cxnSp>
          <p:nvCxnSpPr>
            <p:cNvPr id="36" name="Connecteur droit 374"/>
            <p:cNvCxnSpPr>
              <a:cxnSpLocks noChangeShapeType="1"/>
            </p:cNvCxnSpPr>
            <p:nvPr/>
          </p:nvCxnSpPr>
          <p:spPr bwMode="auto">
            <a:xfrm>
              <a:off x="7321550" y="3521075"/>
              <a:ext cx="142875" cy="1079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1" name="TextBox 40"/>
          <p:cNvSpPr txBox="1"/>
          <p:nvPr/>
        </p:nvSpPr>
        <p:spPr>
          <a:xfrm>
            <a:off x="0" y="5805264"/>
            <a:ext cx="324960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The idea has been successfully tested</a:t>
            </a:r>
          </a:p>
          <a:p>
            <a:r>
              <a:rPr lang="is-IS" sz="1100" i="1" dirty="0" smtClean="0">
                <a:latin typeface="Times New Roman"/>
                <a:cs typeface="Times New Roman"/>
              </a:rPr>
              <a:t>Th. Geralis et al.,PoS </a:t>
            </a:r>
            <a:r>
              <a:rPr lang="is-IS" sz="1100" i="1" dirty="0">
                <a:latin typeface="Times New Roman"/>
                <a:cs typeface="Times New Roman"/>
              </a:rPr>
              <a:t>TIPP2014 (2014) 055</a:t>
            </a:r>
            <a:endParaRPr lang="en-US" sz="1100" i="1" dirty="0">
              <a:latin typeface="Times New Roman"/>
              <a:cs typeface="Times New Roman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6033120" y="548680"/>
            <a:ext cx="3384376" cy="288032"/>
            <a:chOff x="4736976" y="3789040"/>
            <a:chExt cx="4032448" cy="432048"/>
          </a:xfrm>
        </p:grpSpPr>
        <p:sp>
          <p:nvSpPr>
            <p:cNvPr id="42" name="Trapezoid 41"/>
            <p:cNvSpPr/>
            <p:nvPr/>
          </p:nvSpPr>
          <p:spPr bwMode="auto">
            <a:xfrm>
              <a:off x="4880992" y="3933056"/>
              <a:ext cx="3888432" cy="72008"/>
            </a:xfrm>
            <a:prstGeom prst="trapezoi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4736976" y="3789040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961112" y="3789040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7185248" y="3789040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33120" y="1268760"/>
            <a:ext cx="3384376" cy="288032"/>
            <a:chOff x="4736976" y="3789040"/>
            <a:chExt cx="4032448" cy="432048"/>
          </a:xfrm>
        </p:grpSpPr>
        <p:sp>
          <p:nvSpPr>
            <p:cNvPr id="48" name="Trapezoid 47"/>
            <p:cNvSpPr/>
            <p:nvPr/>
          </p:nvSpPr>
          <p:spPr bwMode="auto">
            <a:xfrm>
              <a:off x="4880992" y="3933056"/>
              <a:ext cx="3888432" cy="72008"/>
            </a:xfrm>
            <a:prstGeom prst="trapezoi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4736976" y="3789040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5961112" y="3789040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7185248" y="3789040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033120" y="1844824"/>
            <a:ext cx="3384376" cy="288032"/>
            <a:chOff x="4736976" y="3789040"/>
            <a:chExt cx="4032448" cy="432048"/>
          </a:xfrm>
        </p:grpSpPr>
        <p:sp>
          <p:nvSpPr>
            <p:cNvPr id="53" name="Trapezoid 52"/>
            <p:cNvSpPr/>
            <p:nvPr/>
          </p:nvSpPr>
          <p:spPr bwMode="auto">
            <a:xfrm>
              <a:off x="4880992" y="3933056"/>
              <a:ext cx="3888432" cy="72008"/>
            </a:xfrm>
            <a:prstGeom prst="trapezoi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4" name="Oval 53"/>
            <p:cNvSpPr/>
            <p:nvPr/>
          </p:nvSpPr>
          <p:spPr bwMode="auto">
            <a:xfrm>
              <a:off x="4736976" y="3789040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5961112" y="3789040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7185248" y="3789040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57" name="Right Arrow 56"/>
          <p:cNvSpPr/>
          <p:nvPr/>
        </p:nvSpPr>
        <p:spPr bwMode="auto">
          <a:xfrm>
            <a:off x="3080792" y="1268760"/>
            <a:ext cx="2664296" cy="1440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609184" y="908720"/>
            <a:ext cx="205697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Anode strip element</a:t>
            </a:r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0472" y="3430741"/>
            <a:ext cx="3459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Times New Roman"/>
                <a:cs typeface="Times New Roman"/>
              </a:rPr>
              <a:t>Combine with anode </a:t>
            </a:r>
            <a:r>
              <a:rPr lang="en-US" sz="1800" dirty="0" smtClean="0">
                <a:latin typeface="Times New Roman"/>
                <a:cs typeface="Times New Roman"/>
              </a:rPr>
              <a:t>mesh </a:t>
            </a:r>
          </a:p>
          <a:p>
            <a:r>
              <a:rPr lang="en-US" sz="1800" dirty="0" smtClean="0">
                <a:latin typeface="Times New Roman"/>
                <a:cs typeface="Times New Roman"/>
              </a:rPr>
              <a:t>segmentation </a:t>
            </a:r>
            <a:r>
              <a:rPr lang="en-US" sz="1800" dirty="0">
                <a:latin typeface="Times New Roman"/>
                <a:cs typeface="Times New Roman"/>
              </a:rPr>
              <a:t>to reduce </a:t>
            </a:r>
            <a:r>
              <a:rPr lang="en-US" sz="1800" dirty="0" smtClean="0">
                <a:latin typeface="Times New Roman"/>
                <a:cs typeface="Times New Roman"/>
              </a:rPr>
              <a:t>capacitance</a:t>
            </a:r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520952" y="3789040"/>
            <a:ext cx="38523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1800" dirty="0" smtClean="0">
                <a:latin typeface="Times New Roman"/>
                <a:cs typeface="Times New Roman"/>
              </a:rPr>
              <a:t>Pad read-out</a:t>
            </a:r>
          </a:p>
          <a:p>
            <a:pPr marL="342900" indent="-342900">
              <a:buFontTx/>
              <a:buChar char="-"/>
            </a:pPr>
            <a:r>
              <a:rPr lang="en-US" sz="1800" dirty="0" smtClean="0">
                <a:latin typeface="Times New Roman"/>
                <a:cs typeface="Times New Roman"/>
              </a:rPr>
              <a:t>Move pad read-out back by 1-2 mm</a:t>
            </a:r>
          </a:p>
          <a:p>
            <a:pPr marL="342900" indent="-342900">
              <a:buFontTx/>
              <a:buChar char="-"/>
            </a:pPr>
            <a:r>
              <a:rPr lang="en-US" sz="1800" dirty="0" smtClean="0">
                <a:latin typeface="Times New Roman"/>
                <a:cs typeface="Times New Roman"/>
              </a:rPr>
              <a:t>To further reduce capacitance</a:t>
            </a:r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04928" y="4941168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Ultimate goal</a:t>
            </a:r>
          </a:p>
          <a:p>
            <a:r>
              <a:rPr lang="en-US" sz="1800" dirty="0" smtClean="0">
                <a:latin typeface="Times New Roman"/>
                <a:cs typeface="Times New Roman"/>
              </a:rPr>
              <a:t>Read-out pad or strip capacitance &lt;1 pF</a:t>
            </a:r>
          </a:p>
          <a:p>
            <a:r>
              <a:rPr lang="en-US" sz="1800" dirty="0" smtClean="0">
                <a:latin typeface="Times New Roman"/>
                <a:cs typeface="Times New Roman"/>
              </a:rPr>
              <a:t>      Charge released by spark &lt; 10</a:t>
            </a:r>
            <a:r>
              <a:rPr lang="en-US" sz="1800" baseline="30000" dirty="0" smtClean="0">
                <a:latin typeface="Times New Roman"/>
                <a:cs typeface="Times New Roman"/>
              </a:rPr>
              <a:t>9</a:t>
            </a:r>
            <a:r>
              <a:rPr lang="en-US" sz="1800" dirty="0" smtClean="0">
                <a:latin typeface="Times New Roman"/>
                <a:cs typeface="Times New Roman"/>
              </a:rPr>
              <a:t> electrons</a:t>
            </a:r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3872880" y="5661248"/>
            <a:ext cx="576064" cy="1440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28464" y="6237312"/>
            <a:ext cx="9225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To reach the goal we need new high-precision  fabrication technology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763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8664" y="260648"/>
            <a:ext cx="4305235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High gas pressure detector deal</a:t>
            </a:r>
            <a:endParaRPr lang="en-US" b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652736"/>
              </p:ext>
            </p:extLst>
          </p:nvPr>
        </p:nvGraphicFramePr>
        <p:xfrm>
          <a:off x="2072680" y="908720"/>
          <a:ext cx="3600400" cy="550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Equation" r:id="rId3" imgW="2540000" imgH="406400" progId="Equation.3">
                  <p:embed/>
                </p:oleObj>
              </mc:Choice>
              <mc:Fallback>
                <p:oleObj name="Equation" r:id="rId3" imgW="25400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72680" y="908720"/>
                        <a:ext cx="3600400" cy="550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68624" y="1700808"/>
            <a:ext cx="42878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kern="1200" dirty="0">
                <a:latin typeface="Times" charset="0"/>
              </a:rPr>
              <a:t>The gain variation  exhibits a minimum for :</a:t>
            </a:r>
          </a:p>
          <a:p>
            <a:pPr algn="ctr">
              <a:spcBef>
                <a:spcPct val="50000"/>
              </a:spcBef>
            </a:pPr>
            <a:r>
              <a:rPr lang="en-US" sz="1800" b="1" kern="1200" dirty="0">
                <a:solidFill>
                  <a:srgbClr val="F01F33"/>
                </a:solidFill>
                <a:latin typeface="Times" charset="0"/>
              </a:rPr>
              <a:t>d =  V/</a:t>
            </a:r>
            <a:r>
              <a:rPr lang="en-US" sz="1800" b="1" kern="1200" dirty="0" err="1">
                <a:solidFill>
                  <a:srgbClr val="F01F33"/>
                </a:solidFill>
                <a:latin typeface="Times" charset="0"/>
              </a:rPr>
              <a:t>Bp</a:t>
            </a:r>
            <a:endParaRPr lang="en-US" sz="1800" b="1" kern="1200" dirty="0">
              <a:solidFill>
                <a:srgbClr val="F01F33"/>
              </a:solidFill>
              <a:latin typeface="Times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465168" y="2996952"/>
            <a:ext cx="29162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kern="1200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Ref: Y. Giomataris, NIM A419, p239 (1998)</a:t>
            </a:r>
            <a:endParaRPr lang="en-GB" sz="1200" kern="1200" dirty="0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177136" y="260648"/>
            <a:ext cx="3384376" cy="338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28464" y="0"/>
            <a:ext cx="1440058" cy="2015678"/>
            <a:chOff x="7429500" y="2819400"/>
            <a:chExt cx="1816100" cy="2667000"/>
          </a:xfrm>
        </p:grpSpPr>
        <p:sp>
          <p:nvSpPr>
            <p:cNvPr id="10" name="Line 25"/>
            <p:cNvSpPr>
              <a:spLocks noChangeShapeType="1"/>
            </p:cNvSpPr>
            <p:nvPr/>
          </p:nvSpPr>
          <p:spPr bwMode="auto">
            <a:xfrm flipH="1">
              <a:off x="7429500" y="2895600"/>
              <a:ext cx="742950" cy="2590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1" name="AutoShape 26"/>
            <p:cNvSpPr>
              <a:spLocks noChangeArrowheads="1"/>
            </p:cNvSpPr>
            <p:nvPr/>
          </p:nvSpPr>
          <p:spPr bwMode="auto">
            <a:xfrm rot="5390044">
              <a:off x="8513763" y="2697163"/>
              <a:ext cx="304800" cy="115570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endParaRPr lang="en-US" kern="1200"/>
            </a:p>
          </p:txBody>
        </p:sp>
        <p:sp>
          <p:nvSpPr>
            <p:cNvPr id="12" name="AutoShape 27"/>
            <p:cNvSpPr>
              <a:spLocks noChangeArrowheads="1"/>
            </p:cNvSpPr>
            <p:nvPr/>
          </p:nvSpPr>
          <p:spPr bwMode="auto">
            <a:xfrm rot="5390044">
              <a:off x="8308975" y="3940175"/>
              <a:ext cx="304800" cy="156845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F0F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 kern="1200"/>
            </a:p>
          </p:txBody>
        </p:sp>
        <p:sp>
          <p:nvSpPr>
            <p:cNvPr id="13" name="Text Box 28"/>
            <p:cNvSpPr txBox="1">
              <a:spLocks noChangeArrowheads="1"/>
            </p:cNvSpPr>
            <p:nvPr/>
          </p:nvSpPr>
          <p:spPr bwMode="auto">
            <a:xfrm>
              <a:off x="8420100" y="2819400"/>
              <a:ext cx="660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kern="1200">
                  <a:latin typeface="Times New Roman" charset="0"/>
                </a:rPr>
                <a:t>E</a:t>
              </a:r>
              <a:r>
                <a:rPr lang="en-US" sz="1800" kern="1200" baseline="-25000">
                  <a:latin typeface="Times New Roman" charset="0"/>
                </a:rPr>
                <a:t>1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8337550" y="4340225"/>
              <a:ext cx="4032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kern="1200">
                  <a:latin typeface="Times New Roman" charset="0"/>
                </a:rPr>
                <a:t>E</a:t>
              </a:r>
              <a:r>
                <a:rPr lang="en-US" sz="1800" kern="1200" baseline="-25000">
                  <a:latin typeface="Times New Roman" charset="0"/>
                </a:rPr>
                <a:t>2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8007350" y="3733800"/>
              <a:ext cx="1016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kern="1200">
                  <a:latin typeface="Times New Roman" charset="0"/>
                </a:rPr>
                <a:t>E</a:t>
              </a:r>
              <a:r>
                <a:rPr lang="en-US" kern="1200" baseline="-25000">
                  <a:latin typeface="Times New Roman" charset="0"/>
                </a:rPr>
                <a:t>1</a:t>
              </a:r>
              <a:r>
                <a:rPr lang="en-US" kern="1200">
                  <a:latin typeface="Times New Roman" charset="0"/>
                </a:rPr>
                <a:t>&gt; E</a:t>
              </a:r>
              <a:r>
                <a:rPr lang="en-US" kern="1200" baseline="-25000">
                  <a:latin typeface="Times New Roman" charset="0"/>
                </a:rPr>
                <a:t>2</a:t>
              </a:r>
            </a:p>
          </p:txBody>
        </p:sp>
        <p:sp>
          <p:nvSpPr>
            <p:cNvPr id="16" name="Line 32"/>
            <p:cNvSpPr>
              <a:spLocks noChangeShapeType="1"/>
            </p:cNvSpPr>
            <p:nvPr/>
          </p:nvSpPr>
          <p:spPr bwMode="auto">
            <a:xfrm>
              <a:off x="9245600" y="2895600"/>
              <a:ext cx="0" cy="2590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920552" y="2852936"/>
            <a:ext cx="513473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Message</a:t>
            </a:r>
          </a:p>
          <a:p>
            <a:pPr algn="ctr"/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For high pressure operation up to 10 bar</a:t>
            </a:r>
          </a:p>
          <a:p>
            <a:pPr algn="ctr"/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We need a small 10-30 </a:t>
            </a:r>
            <a:r>
              <a:rPr lang="en-US" dirty="0" smtClean="0">
                <a:solidFill>
                  <a:srgbClr val="000090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m gap</a:t>
            </a:r>
            <a:endParaRPr lang="en-US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4528" y="4221088"/>
            <a:ext cx="71546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The idea of small gap MM was tested </a:t>
            </a:r>
            <a:r>
              <a:rPr lang="en-US" sz="11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D. </a:t>
            </a:r>
            <a:r>
              <a:rPr lang="en-US" sz="1100" i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Attie</a:t>
            </a:r>
            <a:r>
              <a:rPr lang="en-US" sz="11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et al., JINST </a:t>
            </a:r>
            <a:r>
              <a:rPr lang="en-US" sz="1100" i="1" dirty="0">
                <a:solidFill>
                  <a:srgbClr val="000090"/>
                </a:solidFill>
                <a:latin typeface="Times New Roman"/>
                <a:cs typeface="Times New Roman"/>
              </a:rPr>
              <a:t>9 (2014) </a:t>
            </a:r>
            <a:r>
              <a:rPr lang="en-US" sz="11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C04013</a:t>
            </a:r>
          </a:p>
          <a:p>
            <a:r>
              <a:rPr lang="en-US" sz="1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Gaps of 12.5, 25, 50 </a:t>
            </a:r>
            <a:r>
              <a:rPr lang="en-US" sz="1800" dirty="0">
                <a:solidFill>
                  <a:srgbClr val="000090"/>
                </a:solidFill>
                <a:latin typeface="Symbol" charset="2"/>
                <a:cs typeface="Symbol" charset="2"/>
              </a:rPr>
              <a:t>m</a:t>
            </a:r>
            <a:r>
              <a:rPr lang="en-US" sz="1800" dirty="0">
                <a:solidFill>
                  <a:srgbClr val="000090"/>
                </a:solidFill>
                <a:latin typeface="Times New Roman"/>
                <a:cs typeface="Times New Roman"/>
              </a:rPr>
              <a:t>m</a:t>
            </a:r>
            <a:r>
              <a:rPr lang="en-US" sz="18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 have been fabricated and successfully tested</a:t>
            </a:r>
            <a:endParaRPr lang="en-US" sz="1800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8504" y="5157192"/>
            <a:ext cx="91104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From this study we concluded that the highest achievable gain was lower with smaller gaps</a:t>
            </a:r>
          </a:p>
          <a:p>
            <a:r>
              <a:rPr lang="en-US" sz="1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To improve gain we need to fabricate much smaller mesh holes, smaller than gap length</a:t>
            </a:r>
          </a:p>
          <a:p>
            <a:r>
              <a:rPr lang="en-US" sz="1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of the order of 5- 10 </a:t>
            </a:r>
            <a:r>
              <a:rPr lang="en-US" sz="1800" b="1" dirty="0">
                <a:solidFill>
                  <a:srgbClr val="FF0000"/>
                </a:solidFill>
                <a:latin typeface="Symbol" charset="2"/>
                <a:cs typeface="Symbol" charset="2"/>
              </a:rPr>
              <a:t>m</a:t>
            </a:r>
            <a:r>
              <a:rPr lang="en-US"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endParaRPr lang="en-US" sz="18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6496" y="6021288"/>
            <a:ext cx="9148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To reach the goal we need new high-precision  fabrication technology</a:t>
            </a:r>
            <a:endParaRPr lang="en-US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52800" y="2276872"/>
            <a:ext cx="1131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Ideal gap</a:t>
            </a:r>
            <a:endParaRPr lang="en-US" sz="2000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30376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20" y="0"/>
            <a:ext cx="5063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High precision 3D printer technology</a:t>
            </a:r>
            <a:endParaRPr lang="en-US" b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0" y="908720"/>
            <a:ext cx="3678064" cy="2234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40632" y="692696"/>
            <a:ext cx="133882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Times New Roman"/>
                <a:cs typeface="Times New Roman"/>
              </a:rPr>
              <a:t>O</a:t>
            </a:r>
            <a:r>
              <a:rPr lang="en-US" sz="1800" dirty="0" smtClean="0">
                <a:latin typeface="Times New Roman"/>
                <a:cs typeface="Times New Roman"/>
              </a:rPr>
              <a:t>n our table</a:t>
            </a:r>
            <a:endParaRPr lang="en-US" sz="1800" dirty="0">
              <a:latin typeface="Times New Roman"/>
              <a:cs typeface="Times New Roman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984" y="908720"/>
            <a:ext cx="4248472" cy="23954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88" y="2924944"/>
            <a:ext cx="3347864" cy="25167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28828"/>
            <a:ext cx="2019964" cy="142227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0672" y="5517232"/>
            <a:ext cx="1703772" cy="12062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1112" y="3212976"/>
            <a:ext cx="3024336" cy="2045712"/>
          </a:xfrm>
          <a:prstGeom prst="rect">
            <a:avLst/>
          </a:prstGeom>
        </p:spPr>
      </p:pic>
      <p:pic>
        <p:nvPicPr>
          <p:cNvPr id="19" name="Picture 18" descr="Screen Shot 2016-09-23 at 12.45.1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064" y="0"/>
            <a:ext cx="2480444" cy="9921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9264" y="5264226"/>
            <a:ext cx="2304256" cy="156135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905328" y="5157192"/>
            <a:ext cx="1128033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Wire bonds</a:t>
            </a:r>
            <a:endParaRPr lang="en-US" sz="1600" dirty="0">
              <a:latin typeface="Times New Roman"/>
              <a:cs typeface="Times New Roman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84848" y="3356992"/>
            <a:ext cx="2376264" cy="182095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28864" y="3068960"/>
            <a:ext cx="94128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Ni shim</a:t>
            </a:r>
            <a:endParaRPr lang="en-US" sz="1800" dirty="0">
              <a:latin typeface="Times New Roman"/>
              <a:cs typeface="Times New Roman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32920" y="5224388"/>
            <a:ext cx="2074089" cy="163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69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36979" y="1484784"/>
            <a:ext cx="8082862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Second part</a:t>
            </a:r>
          </a:p>
          <a:p>
            <a:pPr algn="ctr">
              <a:defRPr/>
            </a:pPr>
            <a:r>
              <a:rPr lang="en-US" sz="3200" b="1" dirty="0">
                <a:solidFill>
                  <a:srgbClr val="3366FF"/>
                </a:solidFill>
                <a:latin typeface="Times New Roman"/>
                <a:cs typeface="Times New Roman"/>
              </a:rPr>
              <a:t>Spherical </a:t>
            </a:r>
            <a:r>
              <a:rPr lang="en-US" sz="3200" b="1" dirty="0" smtClean="0">
                <a:solidFill>
                  <a:srgbClr val="3366FF"/>
                </a:solidFill>
                <a:latin typeface="Times New Roman"/>
                <a:cs typeface="Times New Roman"/>
              </a:rPr>
              <a:t>detector,  </a:t>
            </a:r>
            <a:r>
              <a:rPr lang="en-US" sz="3200" b="1" dirty="0">
                <a:solidFill>
                  <a:srgbClr val="3366FF"/>
                </a:solidFill>
                <a:latin typeface="Times New Roman"/>
                <a:cs typeface="Times New Roman"/>
              </a:rPr>
              <a:t>light-dark matter </a:t>
            </a:r>
            <a:r>
              <a:rPr lang="en-US" sz="3200" b="1" dirty="0" smtClean="0">
                <a:solidFill>
                  <a:srgbClr val="3366FF"/>
                </a:solidFill>
                <a:latin typeface="Times New Roman"/>
                <a:cs typeface="Times New Roman"/>
              </a:rPr>
              <a:t>search</a:t>
            </a:r>
          </a:p>
          <a:p>
            <a:pPr algn="ctr">
              <a:defRPr/>
            </a:pPr>
            <a:r>
              <a:rPr lang="en-US" sz="3200" b="1" dirty="0">
                <a:solidFill>
                  <a:srgbClr val="3366FF"/>
                </a:solidFill>
                <a:latin typeface="Times New Roman"/>
                <a:cs typeface="Times New Roman"/>
              </a:rPr>
              <a:t>a</a:t>
            </a:r>
            <a:r>
              <a:rPr lang="en-US" sz="3200" b="1" dirty="0" smtClean="0">
                <a:solidFill>
                  <a:srgbClr val="3366FF"/>
                </a:solidFill>
                <a:latin typeface="Times New Roman"/>
                <a:cs typeface="Times New Roman"/>
              </a:rPr>
              <a:t>nd neutrino physics</a:t>
            </a:r>
            <a:endParaRPr lang="en-US" sz="3200" b="1" dirty="0">
              <a:solidFill>
                <a:srgbClr val="3366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762000"/>
            <a:ext cx="497998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0" y="76200"/>
            <a:ext cx="470535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Times New Roman" charset="0"/>
              </a:rPr>
              <a:t>Radial TPC with spherical proportional counter read-out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800" b="1" i="1">
                <a:solidFill>
                  <a:schemeClr val="accent2"/>
                </a:solidFill>
                <a:latin typeface="Times New Roman" charset="0"/>
              </a:rPr>
              <a:t>Saclay-Thessaloniki-Saragoza</a:t>
            </a:r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1" t="10971" r="2678" b="10472"/>
          <a:stretch>
            <a:fillRect/>
          </a:stretch>
        </p:blipFill>
        <p:spPr bwMode="auto">
          <a:xfrm>
            <a:off x="5530850" y="1001713"/>
            <a:ext cx="4235450" cy="257968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7415" name="Rectangle 5"/>
          <p:cNvSpPr>
            <a:spLocks noChangeArrowheads="1"/>
          </p:cNvSpPr>
          <p:nvPr/>
        </p:nvSpPr>
        <p:spPr bwMode="auto">
          <a:xfrm>
            <a:off x="7185025" y="1196975"/>
            <a:ext cx="17129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sz="1400" b="1" dirty="0">
                <a:solidFill>
                  <a:schemeClr val="accent2"/>
                </a:solidFill>
                <a:latin typeface="Times New Roman" charset="0"/>
              </a:rPr>
              <a:t>5.9 </a:t>
            </a:r>
            <a:r>
              <a:rPr lang="en-US" sz="1400" b="1" dirty="0" err="1">
                <a:solidFill>
                  <a:schemeClr val="accent2"/>
                </a:solidFill>
                <a:latin typeface="Times New Roman" charset="0"/>
              </a:rPr>
              <a:t>keV</a:t>
            </a:r>
            <a:r>
              <a:rPr lang="en-US" sz="1400" b="1" dirty="0">
                <a:solidFill>
                  <a:schemeClr val="accent2"/>
                </a:solidFill>
                <a:latin typeface="Times New Roman" charset="0"/>
              </a:rPr>
              <a:t> </a:t>
            </a:r>
            <a:r>
              <a:rPr lang="en-US" sz="1400" b="1" baseline="30000" dirty="0">
                <a:solidFill>
                  <a:schemeClr val="accent2"/>
                </a:solidFill>
                <a:latin typeface="Times New Roman" charset="0"/>
              </a:rPr>
              <a:t>55</a:t>
            </a:r>
            <a:r>
              <a:rPr lang="en-US" sz="1400" b="1" dirty="0">
                <a:solidFill>
                  <a:schemeClr val="accent2"/>
                </a:solidFill>
                <a:latin typeface="Times New Roman" charset="0"/>
              </a:rPr>
              <a:t>Fe signal</a:t>
            </a:r>
            <a:endParaRPr lang="en-US" sz="3200" dirty="0">
              <a:solidFill>
                <a:srgbClr val="000000"/>
              </a:solidFill>
              <a:latin typeface="Times New Roman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endParaRPr lang="en-US" sz="320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6869" name="Text Box 7"/>
          <p:cNvSpPr txBox="1">
            <a:spLocks noChangeArrowheads="1"/>
          </p:cNvSpPr>
          <p:nvPr/>
        </p:nvSpPr>
        <p:spPr bwMode="auto">
          <a:xfrm>
            <a:off x="2971800" y="1981200"/>
            <a:ext cx="132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latin typeface="Times New Roman" charset="0"/>
              </a:rPr>
              <a:t>E=A/R</a:t>
            </a:r>
            <a:r>
              <a:rPr lang="en-US" baseline="30000">
                <a:latin typeface="Times New Roman" charset="0"/>
              </a:rPr>
              <a:t>2</a:t>
            </a:r>
            <a:endParaRPr lang="en-US">
              <a:latin typeface="Times New Roman" charset="0"/>
            </a:endParaRPr>
          </a:p>
        </p:txBody>
      </p:sp>
      <p:sp>
        <p:nvSpPr>
          <p:cNvPr id="36870" name="AutoShape 8"/>
          <p:cNvSpPr>
            <a:spLocks noChangeArrowheads="1"/>
          </p:cNvSpPr>
          <p:nvPr/>
        </p:nvSpPr>
        <p:spPr bwMode="auto">
          <a:xfrm>
            <a:off x="6769100" y="2971800"/>
            <a:ext cx="660400" cy="76200"/>
          </a:xfrm>
          <a:prstGeom prst="leftRightArrow">
            <a:avLst>
              <a:gd name="adj1" fmla="val 50000"/>
              <a:gd name="adj2" fmla="val 17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charset="0"/>
            </a:endParaRPr>
          </a:p>
        </p:txBody>
      </p:sp>
      <p:sp>
        <p:nvSpPr>
          <p:cNvPr id="36871" name="Text Box 9"/>
          <p:cNvSpPr txBox="1">
            <a:spLocks noChangeArrowheads="1"/>
          </p:cNvSpPr>
          <p:nvPr/>
        </p:nvSpPr>
        <p:spPr bwMode="auto">
          <a:xfrm>
            <a:off x="6686550" y="2743200"/>
            <a:ext cx="1155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latin typeface="Times New Roman" charset="0"/>
              </a:rPr>
              <a:t>20 </a:t>
            </a:r>
            <a:r>
              <a:rPr lang="en-US" sz="1400" b="1">
                <a:latin typeface="Symbol" charset="0"/>
                <a:sym typeface="Symbol" charset="0"/>
              </a:rPr>
              <a:t></a:t>
            </a:r>
            <a:r>
              <a:rPr lang="en-US" sz="1400" b="1">
                <a:latin typeface="Times New Roman" charset="0"/>
              </a:rPr>
              <a:t>s</a:t>
            </a:r>
          </a:p>
        </p:txBody>
      </p:sp>
      <p:sp>
        <p:nvSpPr>
          <p:cNvPr id="36872" name="Line 12"/>
          <p:cNvSpPr>
            <a:spLocks noChangeShapeType="1"/>
          </p:cNvSpPr>
          <p:nvPr/>
        </p:nvSpPr>
        <p:spPr bwMode="auto">
          <a:xfrm>
            <a:off x="1403350" y="5334000"/>
            <a:ext cx="0" cy="4572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13"/>
          <p:cNvSpPr>
            <a:spLocks noChangeShapeType="1"/>
          </p:cNvSpPr>
          <p:nvPr/>
        </p:nvSpPr>
        <p:spPr bwMode="auto">
          <a:xfrm>
            <a:off x="1155700" y="5791200"/>
            <a:ext cx="495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Line 14"/>
          <p:cNvSpPr>
            <a:spLocks noChangeShapeType="1"/>
          </p:cNvSpPr>
          <p:nvPr/>
        </p:nvSpPr>
        <p:spPr bwMode="auto">
          <a:xfrm>
            <a:off x="1238250" y="5867400"/>
            <a:ext cx="247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5" name="Line 15"/>
          <p:cNvSpPr>
            <a:spLocks noChangeShapeType="1"/>
          </p:cNvSpPr>
          <p:nvPr/>
        </p:nvSpPr>
        <p:spPr bwMode="auto">
          <a:xfrm>
            <a:off x="1320800" y="5943600"/>
            <a:ext cx="82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Text Box 19"/>
          <p:cNvSpPr txBox="1">
            <a:spLocks noChangeArrowheads="1"/>
          </p:cNvSpPr>
          <p:nvPr/>
        </p:nvSpPr>
        <p:spPr bwMode="auto">
          <a:xfrm>
            <a:off x="6969125" y="3644900"/>
            <a:ext cx="3313113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Times New Roman" charset="0"/>
              </a:rPr>
              <a:t> </a:t>
            </a:r>
            <a:r>
              <a:rPr lang="en-US" sz="1800" b="1" dirty="0">
                <a:solidFill>
                  <a:srgbClr val="FE256A"/>
                </a:solidFill>
                <a:latin typeface="Times New Roman" charset="0"/>
              </a:rPr>
              <a:t>Simple and cheap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FE256A"/>
                </a:solidFill>
                <a:latin typeface="Times New Roman" charset="0"/>
              </a:rPr>
              <a:t> Large volume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FE256A"/>
                </a:solidFill>
                <a:latin typeface="Times New Roman" charset="0"/>
              </a:rPr>
              <a:t> single read-out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FE256A"/>
                </a:solidFill>
                <a:latin typeface="Times New Roman" charset="0"/>
              </a:rPr>
              <a:t> Robustness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FE256A"/>
                </a:solidFill>
                <a:latin typeface="Times New Roman" charset="0"/>
              </a:rPr>
              <a:t> Good energy resolution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FE256A"/>
                </a:solidFill>
                <a:latin typeface="Times New Roman" charset="0"/>
              </a:rPr>
              <a:t> Low energy threshold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FE256A"/>
                </a:solidFill>
                <a:latin typeface="Times New Roman" charset="0"/>
              </a:rPr>
              <a:t> Efficient </a:t>
            </a:r>
            <a:r>
              <a:rPr lang="en-US" sz="1800" b="1" dirty="0" err="1">
                <a:solidFill>
                  <a:srgbClr val="FE256A"/>
                </a:solidFill>
                <a:latin typeface="Times New Roman" charset="0"/>
              </a:rPr>
              <a:t>fiducial</a:t>
            </a:r>
            <a:r>
              <a:rPr lang="en-US" sz="1800" b="1" dirty="0">
                <a:solidFill>
                  <a:srgbClr val="FE256A"/>
                </a:solidFill>
                <a:latin typeface="Times New Roman" charset="0"/>
              </a:rPr>
              <a:t> cut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FE256A"/>
                </a:solidFill>
                <a:latin typeface="Times New Roman" charset="0"/>
              </a:rPr>
              <a:t> Low background capability</a:t>
            </a:r>
          </a:p>
        </p:txBody>
      </p:sp>
      <p:sp>
        <p:nvSpPr>
          <p:cNvPr id="36877" name="AutoShape 20"/>
          <p:cNvSpPr>
            <a:spLocks noChangeArrowheads="1"/>
          </p:cNvSpPr>
          <p:nvPr/>
        </p:nvSpPr>
        <p:spPr bwMode="auto">
          <a:xfrm>
            <a:off x="3054350" y="3200400"/>
            <a:ext cx="82550" cy="381000"/>
          </a:xfrm>
          <a:prstGeom prst="upDownArrow">
            <a:avLst>
              <a:gd name="adj1" fmla="val 50000"/>
              <a:gd name="adj2" fmla="val 9230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Times New Roman" charset="0"/>
            </a:endParaRPr>
          </a:p>
        </p:txBody>
      </p:sp>
      <p:sp>
        <p:nvSpPr>
          <p:cNvPr id="36878" name="Text Box 21"/>
          <p:cNvSpPr txBox="1">
            <a:spLocks noChangeArrowheads="1"/>
          </p:cNvSpPr>
          <p:nvPr/>
        </p:nvSpPr>
        <p:spPr bwMode="auto">
          <a:xfrm>
            <a:off x="3062288" y="3276600"/>
            <a:ext cx="9312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latin typeface="Times New Roman" charset="0"/>
              </a:rPr>
              <a:t>1</a:t>
            </a:r>
            <a:r>
              <a:rPr lang="en-US" sz="1600" dirty="0" smtClean="0">
                <a:latin typeface="Times New Roman" charset="0"/>
              </a:rPr>
              <a:t>-15 </a:t>
            </a:r>
            <a:r>
              <a:rPr lang="en-US" sz="1600" dirty="0">
                <a:latin typeface="Times New Roman" charset="0"/>
              </a:rPr>
              <a:t>mm</a:t>
            </a:r>
            <a:endParaRPr lang="en-US" dirty="0">
              <a:latin typeface="Times New Roman" charset="0"/>
            </a:endParaRPr>
          </a:p>
        </p:txBody>
      </p:sp>
      <p:sp>
        <p:nvSpPr>
          <p:cNvPr id="36879" name="Rectangle 18"/>
          <p:cNvSpPr>
            <a:spLocks noChangeArrowheads="1"/>
          </p:cNvSpPr>
          <p:nvPr/>
        </p:nvSpPr>
        <p:spPr bwMode="auto">
          <a:xfrm>
            <a:off x="4705350" y="304800"/>
            <a:ext cx="5200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b="1">
                <a:solidFill>
                  <a:schemeClr val="accent2"/>
                </a:solidFill>
                <a:latin typeface="Times New Roman" charset="0"/>
              </a:rPr>
              <a:t>A Novel large-volume Spherical Detector with Proportional Amplification read-out, I. Giomataris</a:t>
            </a:r>
            <a:r>
              <a:rPr lang="en-US" sz="1000" b="1" i="1">
                <a:solidFill>
                  <a:schemeClr val="accent2"/>
                </a:solidFill>
                <a:latin typeface="Times New Roman" charset="0"/>
              </a:rPr>
              <a:t> et al., </a:t>
            </a:r>
            <a:r>
              <a:rPr lang="en-US" sz="1000" b="1">
                <a:solidFill>
                  <a:schemeClr val="accent2"/>
                </a:solidFill>
                <a:latin typeface="Times New Roman" charset="0"/>
              </a:rPr>
              <a:t>JINST 3:P09007,2008</a:t>
            </a:r>
          </a:p>
        </p:txBody>
      </p:sp>
      <p:sp>
        <p:nvSpPr>
          <p:cNvPr id="36880" name="Text Box 19"/>
          <p:cNvSpPr txBox="1">
            <a:spLocks noChangeArrowheads="1"/>
          </p:cNvSpPr>
          <p:nvPr/>
        </p:nvSpPr>
        <p:spPr bwMode="auto">
          <a:xfrm>
            <a:off x="1238250" y="4191000"/>
            <a:ext cx="2138363" cy="338138"/>
          </a:xfrm>
          <a:prstGeom prst="rect">
            <a:avLst/>
          </a:prstGeom>
          <a:solidFill>
            <a:srgbClr val="FEFF4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1">
                <a:solidFill>
                  <a:srgbClr val="FE256A"/>
                </a:solidFill>
                <a:latin typeface="Times New Roman" charset="0"/>
              </a:rPr>
              <a:t>C</a:t>
            </a:r>
            <a:r>
              <a:rPr lang="en-US" sz="1600" b="1">
                <a:solidFill>
                  <a:srgbClr val="FF0000"/>
                </a:solidFill>
                <a:latin typeface="Times New Roman" charset="0"/>
              </a:rPr>
              <a:t>≈ </a:t>
            </a:r>
            <a:r>
              <a:rPr lang="en-US" sz="1600" b="1">
                <a:solidFill>
                  <a:srgbClr val="FE256A"/>
                </a:solidFill>
                <a:latin typeface="Times New Roman" charset="0"/>
              </a:rPr>
              <a:t>R</a:t>
            </a:r>
            <a:r>
              <a:rPr lang="en-US" sz="1600" b="1" baseline="-25000">
                <a:solidFill>
                  <a:srgbClr val="FE256A"/>
                </a:solidFill>
                <a:latin typeface="Times New Roman" charset="0"/>
              </a:rPr>
              <a:t>in</a:t>
            </a:r>
            <a:r>
              <a:rPr lang="en-US" sz="1600" b="1">
                <a:solidFill>
                  <a:srgbClr val="FE256A"/>
                </a:solidFill>
                <a:latin typeface="Times New Roman" charset="0"/>
              </a:rPr>
              <a:t>= 7.5 mm &lt; 1pF</a:t>
            </a:r>
            <a:endParaRPr lang="en-US" sz="1600">
              <a:latin typeface="Times New Roman" charset="0"/>
            </a:endParaRPr>
          </a:p>
        </p:txBody>
      </p:sp>
      <p:pic>
        <p:nvPicPr>
          <p:cNvPr id="3688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4664075"/>
            <a:ext cx="2952750" cy="222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667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CE175F-E2EE-5548-BAF4-D36F45C70D93}" type="datetime1">
              <a:rPr lang="fr-FR" sz="1400"/>
              <a:pPr/>
              <a:t>26/09/2016</a:t>
            </a:fld>
            <a:endParaRPr lang="en-US" sz="1400"/>
          </a:p>
        </p:txBody>
      </p:sp>
      <p:sp>
        <p:nvSpPr>
          <p:cNvPr id="41986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I. Giomataris</a:t>
            </a:r>
          </a:p>
        </p:txBody>
      </p:sp>
      <p:sp>
        <p:nvSpPr>
          <p:cNvPr id="41987" name="Date Placeholder 1"/>
          <p:cNvSpPr txBox="1">
            <a:spLocks/>
          </p:cNvSpPr>
          <p:nvPr/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D5BF6B5-2044-0C4F-AFEE-239E0147CB63}" type="datetime1">
              <a:rPr lang="fr-FR" sz="1400"/>
              <a:pPr/>
              <a:t>26/09/2016</a:t>
            </a:fld>
            <a:endParaRPr lang="en-US" sz="1400"/>
          </a:p>
        </p:txBody>
      </p:sp>
      <p:sp>
        <p:nvSpPr>
          <p:cNvPr id="41988" name="Footer Placeholder 2"/>
          <p:cNvSpPr txBox="1">
            <a:spLocks/>
          </p:cNvSpPr>
          <p:nvPr/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I. Giomataris</a:t>
            </a:r>
          </a:p>
        </p:txBody>
      </p:sp>
      <p:pic>
        <p:nvPicPr>
          <p:cNvPr id="41989" name="Picture 3" descr="RiseTimeCut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9136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xtBox 1"/>
          <p:cNvSpPr txBox="1">
            <a:spLocks noChangeArrowheads="1"/>
          </p:cNvSpPr>
          <p:nvPr/>
        </p:nvSpPr>
        <p:spPr bwMode="auto">
          <a:xfrm>
            <a:off x="704850" y="115888"/>
            <a:ext cx="3044423" cy="58477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Rejection power</a:t>
            </a:r>
          </a:p>
        </p:txBody>
      </p:sp>
    </p:spTree>
    <p:extLst>
      <p:ext uri="{BB962C8B-B14F-4D97-AF65-F5344CB8AC3E}">
        <p14:creationId xmlns:p14="http://schemas.microsoft.com/office/powerpoint/2010/main" val="3424550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5"/>
          <p:cNvSpPr txBox="1">
            <a:spLocks noChangeArrowheads="1"/>
          </p:cNvSpPr>
          <p:nvPr/>
        </p:nvSpPr>
        <p:spPr bwMode="auto">
          <a:xfrm>
            <a:off x="849313" y="-26988"/>
            <a:ext cx="8408987" cy="584201"/>
          </a:xfrm>
          <a:prstGeom prst="rect">
            <a:avLst/>
          </a:prstGeom>
          <a:solidFill>
            <a:srgbClr val="D1D1F0"/>
          </a:solidFill>
          <a:ln w="9525">
            <a:solidFill>
              <a:srgbClr val="7575D1"/>
            </a:solidFill>
            <a:miter lim="800000"/>
            <a:headEnd/>
            <a:tailEnd/>
          </a:ln>
        </p:spPr>
        <p:txBody>
          <a:bodyPr lIns="91436" rIns="91436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3200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GB" sz="32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L</a:t>
            </a:r>
            <a:r>
              <a:rPr lang="en-GB" sz="3200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ow</a:t>
            </a:r>
            <a:r>
              <a:rPr lang="en-GB" sz="32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-energy</a:t>
            </a:r>
            <a:r>
              <a:rPr lang="fr-FR" sz="32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calibration source </a:t>
            </a:r>
            <a:r>
              <a:rPr lang="fr-FR" sz="3200" b="1" i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Argon-37</a:t>
            </a:r>
          </a:p>
        </p:txBody>
      </p:sp>
      <p:sp>
        <p:nvSpPr>
          <p:cNvPr id="16" name="ZoneTexte 181"/>
          <p:cNvSpPr txBox="1">
            <a:spLocks noChangeArrowheads="1"/>
          </p:cNvSpPr>
          <p:nvPr/>
        </p:nvSpPr>
        <p:spPr bwMode="auto">
          <a:xfrm>
            <a:off x="920750" y="549275"/>
            <a:ext cx="79200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rIns="91436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Home made Ar-37 source: irradiating Ca-40 powder with fast neutrons 7x10</a:t>
            </a:r>
            <a:r>
              <a:rPr lang="en-US" sz="1600" baseline="3000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6</a:t>
            </a:r>
            <a:r>
              <a:rPr lang="en-US" sz="160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neutrons/s</a:t>
            </a:r>
          </a:p>
          <a:p>
            <a:r>
              <a:rPr lang="en-US" sz="160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Irradiation time 14 days. Ar-37 emits K(2.6 keV) and L(260 eV) X-rays (35 d decay time)</a:t>
            </a:r>
          </a:p>
        </p:txBody>
      </p:sp>
      <p:pic>
        <p:nvPicPr>
          <p:cNvPr id="17" name="Picture 13" descr="DSC_17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125538"/>
            <a:ext cx="3743325" cy="24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" descr="mf08a0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838" y="3870325"/>
            <a:ext cx="5688012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er 252"/>
          <p:cNvGrpSpPr>
            <a:grpSpLocks/>
          </p:cNvGrpSpPr>
          <p:nvPr/>
        </p:nvGrpSpPr>
        <p:grpSpPr bwMode="auto">
          <a:xfrm>
            <a:off x="4737100" y="1196975"/>
            <a:ext cx="4248150" cy="2808288"/>
            <a:chOff x="9865296" y="25563142"/>
            <a:chExt cx="4248472" cy="2913535"/>
          </a:xfrm>
        </p:grpSpPr>
        <p:pic>
          <p:nvPicPr>
            <p:cNvPr id="21" name="Image 24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5296" y="25563142"/>
              <a:ext cx="3682122" cy="2448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Flèche vers la droite 180"/>
            <p:cNvSpPr/>
            <p:nvPr/>
          </p:nvSpPr>
          <p:spPr bwMode="auto">
            <a:xfrm rot="16200000">
              <a:off x="11341129" y="27543061"/>
              <a:ext cx="1225364" cy="144474"/>
            </a:xfrm>
            <a:prstGeom prst="rightArrow">
              <a:avLst/>
            </a:prstGeom>
            <a:solidFill>
              <a:srgbClr val="333399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11469" tIns="205732" rIns="411469" bIns="205732" anchor="ctr"/>
            <a:lstStyle/>
            <a:p>
              <a:pPr defTabSz="4114671">
                <a:defRPr/>
              </a:pPr>
              <a:endParaRPr lang="fr-FR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23" name="ZoneTexte 181"/>
            <p:cNvSpPr txBox="1">
              <a:spLocks noChangeArrowheads="1"/>
            </p:cNvSpPr>
            <p:nvPr/>
          </p:nvSpPr>
          <p:spPr bwMode="auto">
            <a:xfrm>
              <a:off x="10657384" y="28227436"/>
              <a:ext cx="3456384" cy="249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6" rIns="91436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fr-FR" sz="1300" b="1">
                  <a:latin typeface="Times New Roman" charset="0"/>
                  <a:cs typeface="Times New Roman" charset="0"/>
                </a:rPr>
                <a:t>	Argon 37</a:t>
              </a:r>
            </a:p>
          </p:txBody>
        </p:sp>
      </p:grp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44463" y="3990975"/>
            <a:ext cx="3944937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First measurement</a:t>
            </a:r>
          </a:p>
          <a:p>
            <a:r>
              <a:rPr lang="en-US" sz="20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with Ar-37 source</a:t>
            </a:r>
          </a:p>
          <a:p>
            <a:r>
              <a:rPr lang="en-US" sz="20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Total rate 40 </a:t>
            </a:r>
            <a:r>
              <a:rPr lang="en-US" sz="2000" b="1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hz</a:t>
            </a:r>
            <a:r>
              <a:rPr lang="en-US" sz="20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</a:t>
            </a:r>
          </a:p>
          <a:p>
            <a:r>
              <a:rPr lang="en-US" sz="20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in 250 mbar gas, 8 mm ball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240 </a:t>
            </a:r>
            <a:r>
              <a:rPr lang="en-US" sz="2000" b="1" dirty="0" err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eV</a:t>
            </a:r>
            <a:r>
              <a:rPr lang="en-US" sz="20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peak clearly seen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A key result for light dark matter search</a:t>
            </a:r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7977188" y="4149725"/>
            <a:ext cx="633412" cy="2603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100">
                <a:latin typeface="Times New Roman" charset="0"/>
                <a:cs typeface="Times New Roman" charset="0"/>
              </a:rPr>
              <a:t>5.9.keV</a:t>
            </a:r>
          </a:p>
        </p:txBody>
      </p:sp>
      <p:sp>
        <p:nvSpPr>
          <p:cNvPr id="26" name="TextBox 2"/>
          <p:cNvSpPr txBox="1">
            <a:spLocks noChangeArrowheads="1"/>
          </p:cNvSpPr>
          <p:nvPr/>
        </p:nvSpPr>
        <p:spPr bwMode="auto">
          <a:xfrm>
            <a:off x="7329488" y="4652963"/>
            <a:ext cx="633412" cy="26193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100">
                <a:latin typeface="Times New Roman" charset="0"/>
                <a:cs typeface="Times New Roman" charset="0"/>
              </a:rPr>
              <a:t>2.4 keV</a:t>
            </a:r>
          </a:p>
        </p:txBody>
      </p:sp>
      <p:sp>
        <p:nvSpPr>
          <p:cNvPr id="27" name="TextBox 3"/>
          <p:cNvSpPr txBox="1">
            <a:spLocks noChangeArrowheads="1"/>
          </p:cNvSpPr>
          <p:nvPr/>
        </p:nvSpPr>
        <p:spPr bwMode="auto">
          <a:xfrm>
            <a:off x="6897688" y="5445125"/>
            <a:ext cx="595312" cy="2619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100">
                <a:latin typeface="Times New Roman" charset="0"/>
                <a:cs typeface="Times New Roman" charset="0"/>
              </a:rPr>
              <a:t>260 eV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5025008" y="1196752"/>
            <a:ext cx="3168104" cy="3077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Installation near the spherical detector</a:t>
            </a:r>
          </a:p>
        </p:txBody>
      </p:sp>
    </p:spTree>
    <p:extLst>
      <p:ext uri="{BB962C8B-B14F-4D97-AF65-F5344CB8AC3E}">
        <p14:creationId xmlns:p14="http://schemas.microsoft.com/office/powerpoint/2010/main" val="2828800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4" descr="Screen Shot 2013-11-04 at 7.10.1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3" y="333375"/>
            <a:ext cx="2795587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8" name="Picture 5" descr="IMG_095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192" y="2564904"/>
            <a:ext cx="3048000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Image 249" descr="IMG_7882[1]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333375"/>
            <a:ext cx="3054351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1" descr="C:\Users\Ilias\Desktop\Sphere Thessaloniki\IMG_00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31686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8" descr="visite prix nobel IRFU_1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792" y="404664"/>
            <a:ext cx="4320381" cy="265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Box 9"/>
          <p:cNvSpPr txBox="1">
            <a:spLocks noChangeArrowheads="1"/>
          </p:cNvSpPr>
          <p:nvPr/>
        </p:nvSpPr>
        <p:spPr bwMode="auto">
          <a:xfrm>
            <a:off x="0" y="0"/>
            <a:ext cx="3887788" cy="3381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rgbClr val="3366FF"/>
                </a:solidFill>
                <a:latin typeface="Times New Roman" charset="0"/>
                <a:cs typeface="Times New Roman" charset="0"/>
              </a:rPr>
              <a:t>Low background detector d=60 cm p=10 bar</a:t>
            </a:r>
          </a:p>
        </p:txBody>
      </p:sp>
      <p:sp>
        <p:nvSpPr>
          <p:cNvPr id="39943" name="Rectangle 10"/>
          <p:cNvSpPr>
            <a:spLocks noChangeArrowheads="1"/>
          </p:cNvSpPr>
          <p:nvPr/>
        </p:nvSpPr>
        <p:spPr bwMode="auto">
          <a:xfrm>
            <a:off x="7132638" y="0"/>
            <a:ext cx="2808287" cy="3381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>
                <a:solidFill>
                  <a:srgbClr val="3366FF"/>
                </a:solidFill>
                <a:latin typeface="Times New Roman" charset="0"/>
                <a:cs typeface="Times New Roman" charset="0"/>
              </a:rPr>
              <a:t>University of Saragoza detector</a:t>
            </a:r>
          </a:p>
        </p:txBody>
      </p:sp>
      <p:sp>
        <p:nvSpPr>
          <p:cNvPr id="39944" name="Rectangle 12"/>
          <p:cNvSpPr>
            <a:spLocks noChangeArrowheads="1"/>
          </p:cNvSpPr>
          <p:nvPr/>
        </p:nvSpPr>
        <p:spPr bwMode="auto">
          <a:xfrm>
            <a:off x="0" y="2636912"/>
            <a:ext cx="3082925" cy="33813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3366FF"/>
                </a:solidFill>
                <a:latin typeface="Times New Roman" charset="0"/>
                <a:cs typeface="Times New Roman" charset="0"/>
              </a:rPr>
              <a:t>University of Thessaloniki detector</a:t>
            </a:r>
          </a:p>
        </p:txBody>
      </p:sp>
      <p:sp>
        <p:nvSpPr>
          <p:cNvPr id="39945" name="Rectangle 13"/>
          <p:cNvSpPr>
            <a:spLocks noChangeArrowheads="1"/>
          </p:cNvSpPr>
          <p:nvPr/>
        </p:nvSpPr>
        <p:spPr bwMode="auto">
          <a:xfrm>
            <a:off x="6572250" y="2852936"/>
            <a:ext cx="3333750" cy="33813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3366FF"/>
                </a:solidFill>
                <a:latin typeface="Times New Roman" charset="0"/>
                <a:cs typeface="Times New Roman" charset="0"/>
              </a:rPr>
              <a:t>University of Tsinghua - HEP detector</a:t>
            </a:r>
          </a:p>
        </p:txBody>
      </p:sp>
      <p:sp>
        <p:nvSpPr>
          <p:cNvPr id="39946" name="Rectangle 14"/>
          <p:cNvSpPr>
            <a:spLocks noChangeArrowheads="1"/>
          </p:cNvSpPr>
          <p:nvPr/>
        </p:nvSpPr>
        <p:spPr bwMode="auto">
          <a:xfrm>
            <a:off x="3872880" y="188640"/>
            <a:ext cx="2736850" cy="3381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3366FF"/>
                </a:solidFill>
                <a:latin typeface="Times New Roman" charset="0"/>
                <a:cs typeface="Times New Roman" charset="0"/>
              </a:rPr>
              <a:t>Basic R@D  detector in </a:t>
            </a:r>
            <a:r>
              <a:rPr lang="en-US" sz="1600" dirty="0" err="1">
                <a:solidFill>
                  <a:srgbClr val="3366FF"/>
                </a:solidFill>
                <a:latin typeface="Times New Roman" charset="0"/>
                <a:cs typeface="Times New Roman" charset="0"/>
              </a:rPr>
              <a:t>Saclay</a:t>
            </a:r>
            <a:endParaRPr lang="en-US" sz="1600" dirty="0">
              <a:solidFill>
                <a:srgbClr val="3366FF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928664" y="4801936"/>
            <a:ext cx="54006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Bibliography</a:t>
            </a:r>
          </a:p>
          <a:p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I Giomataris et al., JINST 3:P09007,2008., </a:t>
            </a:r>
            <a:endParaRPr lang="en-US" sz="1400" dirty="0" smtClean="0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  <a:p>
            <a:r>
              <a:rPr lang="en-US" sz="14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I 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Giomataris and J.D. </a:t>
            </a:r>
            <a:r>
              <a:rPr lang="en-US" sz="1400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Vergados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, Nucl.Instrum.Meth.A530:330-358,2004</a:t>
            </a:r>
            <a:r>
              <a:rPr lang="en-US" sz="14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, 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I. Giomataris and J.D. </a:t>
            </a:r>
            <a:r>
              <a:rPr lang="en-US" sz="1400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Vergados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, Phys.Lett.B634:23-29,2006. </a:t>
            </a:r>
          </a:p>
          <a:p>
            <a:r>
              <a:rPr lang="en-US" sz="14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I. Giomataris 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et al. Nucl.Phys.Proc.Suppl.150:208-213,2006., </a:t>
            </a:r>
            <a:endParaRPr lang="en-US" sz="1400" dirty="0" smtClean="0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  <a:p>
            <a:r>
              <a:rPr lang="en-US" sz="14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S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. </a:t>
            </a:r>
            <a:r>
              <a:rPr lang="en-US" sz="1400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Aune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et al., AIP Conf.Proc.785:110-118,2005.</a:t>
            </a:r>
          </a:p>
          <a:p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J. D. </a:t>
            </a:r>
            <a:r>
              <a:rPr lang="en-US" sz="1400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Vergados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et al., </a:t>
            </a:r>
            <a:r>
              <a:rPr lang="en-US" sz="14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Phys.Rev.D79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:113001,2009.</a:t>
            </a:r>
            <a:r>
              <a:rPr lang="en-US" sz="14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,</a:t>
            </a:r>
          </a:p>
          <a:p>
            <a:r>
              <a:rPr lang="en-US" sz="14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E </a:t>
            </a:r>
            <a:r>
              <a:rPr lang="en-US" sz="1400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Bougamont</a:t>
            </a:r>
            <a:r>
              <a:rPr lang="en-US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et al. </a:t>
            </a:r>
            <a:r>
              <a:rPr lang="pl-PL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arXiv:1010.4132 [</a:t>
            </a:r>
            <a:r>
              <a:rPr lang="pl-PL" sz="1400" dirty="0" err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physics.ins-det</a:t>
            </a:r>
            <a:r>
              <a:rPr lang="pl-PL" sz="1400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], </a:t>
            </a:r>
            <a:r>
              <a:rPr lang="pl-PL" sz="14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2010</a:t>
            </a:r>
          </a:p>
          <a:p>
            <a:r>
              <a:rPr lang="pl-PL" sz="14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G. </a:t>
            </a:r>
            <a:r>
              <a:rPr lang="pl-PL" sz="1400" dirty="0" err="1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Gerbier</a:t>
            </a:r>
            <a:r>
              <a:rPr lang="pl-PL" sz="14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et al.,arXiv:1401.790v1</a:t>
            </a:r>
            <a:endParaRPr lang="pl-PL" sz="1100" dirty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endParaRPr lang="en-US" sz="1400" dirty="0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13" name="Picture 12" descr="MAC47_ARTMCDONALD_POST0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808" y="2996952"/>
            <a:ext cx="3096344" cy="206422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12840" y="3068960"/>
            <a:ext cx="2640567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kern="1200" dirty="0" smtClean="0">
                <a:solidFill>
                  <a:srgbClr val="3366FF"/>
                </a:solidFill>
                <a:latin typeface="Times New Roman"/>
                <a:cs typeface="Times New Roman"/>
              </a:rPr>
              <a:t>Queens University test sphere</a:t>
            </a:r>
            <a:endParaRPr lang="en-US" sz="1600" kern="1200" dirty="0">
              <a:solidFill>
                <a:srgbClr val="3366FF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13333" y="5232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1662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3"/>
          <p:cNvSpPr>
            <a:spLocks noChangeArrowheads="1"/>
          </p:cNvSpPr>
          <p:nvPr/>
        </p:nvSpPr>
        <p:spPr bwMode="auto">
          <a:xfrm>
            <a:off x="0" y="-26988"/>
            <a:ext cx="990600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NEWS </a:t>
            </a:r>
            <a:r>
              <a:rPr lang="en-US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collaboration</a:t>
            </a:r>
          </a:p>
          <a:p>
            <a:pPr algn="ctr"/>
            <a:r>
              <a:rPr lang="en-US" sz="11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Queen’s  University Kingston, IRFU/</a:t>
            </a:r>
            <a:r>
              <a:rPr lang="en-US" sz="11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Saclay</a:t>
            </a:r>
            <a:r>
              <a:rPr lang="en-US" sz="11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, LSM, Thessaloniki University,</a:t>
            </a:r>
            <a:r>
              <a:rPr lang="en-US" sz="1100" b="1" dirty="0">
                <a:solidFill>
                  <a:srgbClr val="000090"/>
                </a:solidFill>
                <a:latin typeface="Times New Roman"/>
                <a:cs typeface="Times New Roman"/>
              </a:rPr>
              <a:t> LPSC </a:t>
            </a:r>
            <a:r>
              <a:rPr lang="en-US" sz="11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Grenoble,</a:t>
            </a:r>
            <a:r>
              <a:rPr lang="en-US" sz="1100" b="1" dirty="0">
                <a:solidFill>
                  <a:srgbClr val="000090"/>
                </a:solidFill>
                <a:latin typeface="Times New Roman"/>
                <a:cs typeface="Times New Roman"/>
              </a:rPr>
              <a:t> TU </a:t>
            </a:r>
            <a:r>
              <a:rPr lang="en-US" sz="1100" b="1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Munich,PNNLTRIUM</a:t>
            </a:r>
            <a:endParaRPr lang="en-US" sz="1100" b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40963" name="Picture 6" descr="Screen Shot 2013-11-04 at 8.04.0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689846"/>
            <a:ext cx="8163197" cy="302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68" y="3690464"/>
            <a:ext cx="6480720" cy="320231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/>
        </p:nvSpPr>
        <p:spPr>
          <a:xfrm>
            <a:off x="2432720" y="3706892"/>
            <a:ext cx="4070018" cy="442188"/>
          </a:xfrm>
          <a:prstGeom prst="rect">
            <a:avLst/>
          </a:prstGeom>
          <a:solidFill>
            <a:srgbClr val="FFFF00"/>
          </a:solidFill>
        </p:spPr>
        <p:txBody>
          <a:bodyPr vert="horz" lIns="0" tIns="45692" rIns="91380" bIns="0" rtlCol="0" anchor="ctr">
            <a:normAutofit fontScale="92500"/>
          </a:bodyPr>
          <a:lstStyle>
            <a:lvl1pPr algn="l" defTabSz="456915" rtl="0" eaLnBrk="1" latinLnBrk="0" hangingPunct="1">
              <a:lnSpc>
                <a:spcPts val="24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kern="12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Collaboration meeting at LSM </a:t>
            </a:r>
            <a:r>
              <a:rPr lang="en-US" sz="1800" kern="1200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april</a:t>
            </a:r>
            <a:r>
              <a:rPr lang="en-US" sz="1800" kern="12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 2016</a:t>
            </a:r>
            <a:endParaRPr lang="en-US" sz="1800" kern="1200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78455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7394575" y="6519863"/>
            <a:ext cx="2311400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13EFE86-F8AA-5C4A-A5EB-E9BEC26F82F2}" type="slidenum">
              <a:rPr lang="en-US" sz="1400"/>
              <a:pPr/>
              <a:t>24</a:t>
            </a:fld>
            <a:endParaRPr lang="en-US" sz="1400"/>
          </a:p>
        </p:txBody>
      </p:sp>
      <p:sp>
        <p:nvSpPr>
          <p:cNvPr id="78" name="Date Placeholder 1"/>
          <p:cNvSpPr>
            <a:spLocks noGrp="1"/>
          </p:cNvSpPr>
          <p:nvPr>
            <p:ph type="dt" sz="quarter" idx="10"/>
          </p:nvPr>
        </p:nvSpPr>
        <p:spPr>
          <a:xfrm>
            <a:off x="195263" y="6551613"/>
            <a:ext cx="11811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CFD70D31-751F-844B-8E15-212C3BB0997C}" type="datetime1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26/09/2016</a:t>
            </a:fld>
            <a:endParaRPr lang="en-US" sz="1200" dirty="0"/>
          </a:p>
        </p:txBody>
      </p:sp>
      <p:grpSp>
        <p:nvGrpSpPr>
          <p:cNvPr id="43011" name="Group 15"/>
          <p:cNvGrpSpPr>
            <a:grpSpLocks/>
          </p:cNvGrpSpPr>
          <p:nvPr/>
        </p:nvGrpSpPr>
        <p:grpSpPr bwMode="auto">
          <a:xfrm>
            <a:off x="5168900" y="3702050"/>
            <a:ext cx="4378325" cy="3255963"/>
            <a:chOff x="4801680" y="3615127"/>
            <a:chExt cx="4377046" cy="3190698"/>
          </a:xfrm>
        </p:grpSpPr>
        <p:grpSp>
          <p:nvGrpSpPr>
            <p:cNvPr id="43029" name="Group 16"/>
            <p:cNvGrpSpPr>
              <a:grpSpLocks/>
            </p:cNvGrpSpPr>
            <p:nvPr/>
          </p:nvGrpSpPr>
          <p:grpSpPr bwMode="auto">
            <a:xfrm>
              <a:off x="4801680" y="3615127"/>
              <a:ext cx="4377046" cy="3190698"/>
              <a:chOff x="1483131" y="3060301"/>
              <a:chExt cx="5393125" cy="3900443"/>
            </a:xfrm>
          </p:grpSpPr>
          <p:pic>
            <p:nvPicPr>
              <p:cNvPr id="43032" name="Picture 19" descr="nl11b000FermetureCapot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97987" y="3060301"/>
                <a:ext cx="5278269" cy="3516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1" name="Straight Connector 20"/>
              <p:cNvCxnSpPr/>
              <p:nvPr/>
            </p:nvCxnSpPr>
            <p:spPr>
              <a:xfrm flipV="1">
                <a:off x="1760805" y="3512912"/>
                <a:ext cx="745026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1766672" y="6120181"/>
                <a:ext cx="4562059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035" name="TextBox 22"/>
              <p:cNvSpPr txBox="1">
                <a:spLocks noChangeArrowheads="1"/>
              </p:cNvSpPr>
              <p:nvPr/>
            </p:nvSpPr>
            <p:spPr bwMode="auto">
              <a:xfrm>
                <a:off x="2456687" y="3330814"/>
                <a:ext cx="664857" cy="331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fr-FR" sz="1200" b="1">
                    <a:solidFill>
                      <a:srgbClr val="FF0000"/>
                    </a:solidFill>
                  </a:rPr>
                  <a:t>80</a:t>
                </a:r>
              </a:p>
            </p:txBody>
          </p:sp>
          <p:sp>
            <p:nvSpPr>
              <p:cNvPr id="43036" name="TextBox 23"/>
              <p:cNvSpPr txBox="1">
                <a:spLocks noChangeArrowheads="1"/>
              </p:cNvSpPr>
              <p:nvPr/>
            </p:nvSpPr>
            <p:spPr bwMode="auto">
              <a:xfrm>
                <a:off x="4392607" y="5595012"/>
                <a:ext cx="425110" cy="3386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fr-FR" sz="1200" b="1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43037" name="TextBox 25"/>
              <p:cNvSpPr txBox="1">
                <a:spLocks noChangeArrowheads="1"/>
              </p:cNvSpPr>
              <p:nvPr/>
            </p:nvSpPr>
            <p:spPr bwMode="auto">
              <a:xfrm>
                <a:off x="5586910" y="6407510"/>
                <a:ext cx="877878" cy="55323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fr-FR"/>
                  <a:t>      </a:t>
                </a:r>
              </a:p>
            </p:txBody>
          </p:sp>
          <p:sp>
            <p:nvSpPr>
              <p:cNvPr id="43038" name="TextBox 26"/>
              <p:cNvSpPr txBox="1">
                <a:spLocks noChangeArrowheads="1"/>
              </p:cNvSpPr>
              <p:nvPr/>
            </p:nvSpPr>
            <p:spPr bwMode="auto">
              <a:xfrm rot="-5400000">
                <a:off x="1328566" y="3485380"/>
                <a:ext cx="877878" cy="5687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fr-FR"/>
                  <a:t>      </a:t>
                </a:r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2687687" y="3699281"/>
                <a:ext cx="1705150" cy="1983502"/>
              </a:xfrm>
              <a:prstGeom prst="straightConnector1">
                <a:avLst/>
              </a:prstGeom>
              <a:ln w="3175" cmpd="sng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030" name="TextBox 17"/>
            <p:cNvSpPr txBox="1">
              <a:spLocks noChangeArrowheads="1"/>
            </p:cNvSpPr>
            <p:nvPr/>
          </p:nvSpPr>
          <p:spPr bwMode="auto">
            <a:xfrm rot="-5400000">
              <a:off x="4478052" y="4024231"/>
              <a:ext cx="979623" cy="2769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fr-FR" sz="1200" b="1">
                  <a:solidFill>
                    <a:srgbClr val="0D0D0D"/>
                  </a:solidFill>
                </a:rPr>
                <a:t>Rate [</a:t>
              </a:r>
              <a:r>
                <a:rPr lang="fr-FR" sz="1200" b="1" i="1">
                  <a:solidFill>
                    <a:srgbClr val="0D0D0D"/>
                  </a:solidFill>
                </a:rPr>
                <a:t>Hz</a:t>
              </a:r>
              <a:r>
                <a:rPr lang="fr-FR" sz="1200" b="1">
                  <a:solidFill>
                    <a:srgbClr val="0D0D0D"/>
                  </a:solidFill>
                </a:rPr>
                <a:t>]</a:t>
              </a:r>
            </a:p>
          </p:txBody>
        </p:sp>
        <p:sp>
          <p:nvSpPr>
            <p:cNvPr id="43031" name="TextBox 18"/>
            <p:cNvSpPr txBox="1">
              <a:spLocks noChangeArrowheads="1"/>
            </p:cNvSpPr>
            <p:nvPr/>
          </p:nvSpPr>
          <p:spPr bwMode="auto">
            <a:xfrm>
              <a:off x="8164769" y="6260754"/>
              <a:ext cx="7983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1200" b="1">
                  <a:solidFill>
                    <a:srgbClr val="0D0D0D"/>
                  </a:solidFill>
                </a:rPr>
                <a:t>Date [</a:t>
              </a:r>
              <a:r>
                <a:rPr lang="en-GB" sz="1200" b="1" i="1">
                  <a:solidFill>
                    <a:srgbClr val="0D0D0D"/>
                  </a:solidFill>
                </a:rPr>
                <a:t>s</a:t>
              </a:r>
              <a:r>
                <a:rPr lang="en-GB" sz="1200" b="1">
                  <a:solidFill>
                    <a:srgbClr val="0D0D0D"/>
                  </a:solidFill>
                </a:rPr>
                <a:t>]</a:t>
              </a:r>
            </a:p>
          </p:txBody>
        </p:sp>
      </p:grpSp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303213" y="3729038"/>
            <a:ext cx="4802187" cy="3013075"/>
            <a:chOff x="303156" y="3729731"/>
            <a:chExt cx="4802603" cy="3011637"/>
          </a:xfrm>
        </p:grpSpPr>
        <p:pic>
          <p:nvPicPr>
            <p:cNvPr id="43023" name="Picture 32" descr="P1080252Bis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545" y="3812394"/>
              <a:ext cx="4257214" cy="2928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Straight Arrow Connector 36"/>
            <p:cNvCxnSpPr/>
            <p:nvPr/>
          </p:nvCxnSpPr>
          <p:spPr>
            <a:xfrm>
              <a:off x="1352584" y="3934420"/>
              <a:ext cx="885902" cy="39668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1376399" y="4510408"/>
              <a:ext cx="1055778" cy="4315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1376399" y="5078462"/>
              <a:ext cx="1035140" cy="35701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303156" y="3729731"/>
              <a:ext cx="1062397" cy="41549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accent1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Polyethylene</a:t>
              </a:r>
            </a:p>
            <a:p>
              <a:pPr>
                <a:defRPr/>
              </a:pPr>
              <a:r>
                <a:rPr lang="en-US" sz="105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30 cm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03156" y="4302081"/>
              <a:ext cx="1062397" cy="41549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accent1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Lead</a:t>
              </a:r>
            </a:p>
            <a:p>
              <a:pPr>
                <a:defRPr/>
              </a:pPr>
              <a:r>
                <a:rPr lang="en-US" sz="105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10 cm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58904" y="4878937"/>
            <a:ext cx="1062397" cy="415498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Copper</a:t>
            </a:r>
          </a:p>
          <a:p>
            <a:pPr>
              <a:defRPr/>
            </a:pPr>
            <a:r>
              <a:rPr lang="en-US" sz="105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 cm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23838" y="133350"/>
            <a:ext cx="9453562" cy="636111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43015" name="TextBox 51"/>
          <p:cNvSpPr txBox="1">
            <a:spLocks noChangeArrowheads="1"/>
          </p:cNvSpPr>
          <p:nvPr/>
        </p:nvSpPr>
        <p:spPr bwMode="auto">
          <a:xfrm>
            <a:off x="6105525" y="4797425"/>
            <a:ext cx="2170113" cy="4619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FR" sz="1200">
                <a:solidFill>
                  <a:srgbClr val="0000FF"/>
                </a:solidFill>
              </a:rPr>
              <a:t>Decrease of factor 20 for</a:t>
            </a:r>
          </a:p>
          <a:p>
            <a:pPr algn="ctr"/>
            <a:r>
              <a:rPr lang="fr-FR" sz="1200">
                <a:solidFill>
                  <a:srgbClr val="0000FF"/>
                </a:solidFill>
              </a:rPr>
              <a:t>Energy range 1 </a:t>
            </a:r>
            <a:r>
              <a:rPr lang="en-US" sz="1200">
                <a:solidFill>
                  <a:srgbClr val="0000FF"/>
                </a:solidFill>
              </a:rPr>
              <a:t>–</a:t>
            </a:r>
            <a:r>
              <a:rPr lang="fr-FR" sz="1200">
                <a:solidFill>
                  <a:srgbClr val="0000FF"/>
                </a:solidFill>
              </a:rPr>
              <a:t> 200 </a:t>
            </a:r>
            <a:r>
              <a:rPr lang="fr-FR" sz="1200" i="1">
                <a:solidFill>
                  <a:srgbClr val="0000FF"/>
                </a:solidFill>
              </a:rPr>
              <a:t>keV</a:t>
            </a:r>
          </a:p>
        </p:txBody>
      </p:sp>
      <p:pic>
        <p:nvPicPr>
          <p:cNvPr id="43016" name="Image 249" descr="IMG_7882[1]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987425"/>
            <a:ext cx="3960813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7" name="Rectangle 5"/>
          <p:cNvSpPr>
            <a:spLocks noChangeArrowheads="1"/>
          </p:cNvSpPr>
          <p:nvPr/>
        </p:nvSpPr>
        <p:spPr bwMode="auto">
          <a:xfrm>
            <a:off x="488950" y="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NEWS-LSM: Exploration of  </a:t>
            </a:r>
            <a:r>
              <a:rPr lang="en-US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light dark </a:t>
            </a:r>
            <a:r>
              <a:rPr lang="en-US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matter search at LSM</a:t>
            </a:r>
            <a:endParaRPr lang="en-US" b="1" dirty="0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  <a:p>
            <a:pPr algn="ctr"/>
            <a:r>
              <a:rPr lang="en-US" sz="20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Detector installed at LSM end 2012: </a:t>
            </a:r>
            <a:r>
              <a:rPr lang="en-US" sz="20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60 cm, Pressure = up to 10 bar</a:t>
            </a:r>
          </a:p>
          <a:p>
            <a:pPr algn="ctr"/>
            <a:r>
              <a:rPr lang="en-US" sz="20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Gas targets</a:t>
            </a:r>
            <a:r>
              <a:rPr lang="en-US" sz="2000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: </a:t>
            </a:r>
            <a:r>
              <a:rPr lang="en-US" sz="20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Ne, He, CH4</a:t>
            </a:r>
          </a:p>
        </p:txBody>
      </p:sp>
      <p:sp>
        <p:nvSpPr>
          <p:cNvPr id="43019" name="TextBox 6"/>
          <p:cNvSpPr txBox="1">
            <a:spLocks noChangeArrowheads="1"/>
          </p:cNvSpPr>
          <p:nvPr/>
        </p:nvSpPr>
        <p:spPr bwMode="auto">
          <a:xfrm>
            <a:off x="6248400" y="4005263"/>
            <a:ext cx="1792288" cy="33813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1">
                <a:solidFill>
                  <a:srgbClr val="0000FF"/>
                </a:solidFill>
              </a:rPr>
              <a:t>Effect of the cup</a:t>
            </a:r>
          </a:p>
        </p:txBody>
      </p:sp>
      <p:sp>
        <p:nvSpPr>
          <p:cNvPr id="43020" name="TextBox 7"/>
          <p:cNvSpPr txBox="1">
            <a:spLocks noChangeArrowheads="1"/>
          </p:cNvSpPr>
          <p:nvPr/>
        </p:nvSpPr>
        <p:spPr bwMode="auto">
          <a:xfrm>
            <a:off x="9423400" y="1587500"/>
            <a:ext cx="184150" cy="46196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43022" name="TextBox 9"/>
          <p:cNvSpPr txBox="1">
            <a:spLocks noChangeArrowheads="1"/>
          </p:cNvSpPr>
          <p:nvPr/>
        </p:nvSpPr>
        <p:spPr bwMode="auto">
          <a:xfrm>
            <a:off x="5473700" y="27559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/>
          </a:p>
        </p:txBody>
      </p:sp>
      <p:pic>
        <p:nvPicPr>
          <p:cNvPr id="33" name="Image 246" descr="Capture d’écran 2012-07-04 à 16.36.3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976" y="1124744"/>
            <a:ext cx="2160240" cy="2713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Image 2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052736"/>
            <a:ext cx="211831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000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7394575" y="6519863"/>
            <a:ext cx="2311400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A803608-D67D-A84F-AAFB-CD6A493B1DDE}" type="slidenum">
              <a:rPr lang="en-US" sz="1400">
                <a:latin typeface="Times New Roman"/>
                <a:cs typeface="Times New Roman"/>
              </a:rPr>
              <a:pPr/>
              <a:t>25</a:t>
            </a:fld>
            <a:endParaRPr lang="en-US" sz="1400">
              <a:latin typeface="Times New Roman"/>
              <a:cs typeface="Times New Roman"/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>
          <a:xfrm>
            <a:off x="195263" y="6551613"/>
            <a:ext cx="11811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CFD70D31-751F-844B-8E15-212C3BB0997C}" type="datetime1">
              <a:rPr lang="fr-FR" sz="1200" smtClean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pPr>
                <a:defRPr/>
              </a:pPr>
              <a:t>26/09/2016</a:t>
            </a:fld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44035" name="TextBox 38"/>
          <p:cNvSpPr txBox="1">
            <a:spLocks noChangeArrowheads="1"/>
          </p:cNvSpPr>
          <p:nvPr/>
        </p:nvSpPr>
        <p:spPr bwMode="auto">
          <a:xfrm>
            <a:off x="8418513" y="6094413"/>
            <a:ext cx="104775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fr-FR">
              <a:latin typeface="Times New Roman"/>
              <a:cs typeface="Times New Roman"/>
            </a:endParaRPr>
          </a:p>
        </p:txBody>
      </p:sp>
      <p:sp>
        <p:nvSpPr>
          <p:cNvPr id="44036" name="Titre 1"/>
          <p:cNvSpPr txBox="1">
            <a:spLocks/>
          </p:cNvSpPr>
          <p:nvPr/>
        </p:nvSpPr>
        <p:spPr bwMode="auto">
          <a:xfrm>
            <a:off x="2073275" y="115888"/>
            <a:ext cx="5400675" cy="8651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763"/>
              </a:spcBef>
            </a:pP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Internal contamination cleaning</a:t>
            </a:r>
          </a:p>
          <a:p>
            <a:pPr eaLnBrk="1" hangingPunct="1">
              <a:lnSpc>
                <a:spcPct val="70000"/>
              </a:lnSpc>
              <a:spcBef>
                <a:spcPts val="763"/>
              </a:spcBef>
            </a:pP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Goal: remove Po-210, Pb-210</a:t>
            </a:r>
          </a:p>
        </p:txBody>
      </p:sp>
      <p:pic>
        <p:nvPicPr>
          <p:cNvPr id="44037" name="Picture 62" descr="Nettoy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3738563"/>
            <a:ext cx="4637087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TextBox 63"/>
          <p:cNvSpPr txBox="1">
            <a:spLocks noChangeArrowheads="1"/>
          </p:cNvSpPr>
          <p:nvPr/>
        </p:nvSpPr>
        <p:spPr bwMode="auto">
          <a:xfrm>
            <a:off x="8423275" y="3962400"/>
            <a:ext cx="104775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fr-FR">
              <a:latin typeface="Times New Roman"/>
              <a:cs typeface="Times New Roman"/>
            </a:endParaRPr>
          </a:p>
        </p:txBody>
      </p:sp>
      <p:sp>
        <p:nvSpPr>
          <p:cNvPr id="44039" name="TextBox 64"/>
          <p:cNvSpPr txBox="1">
            <a:spLocks noChangeArrowheads="1"/>
          </p:cNvSpPr>
          <p:nvPr/>
        </p:nvSpPr>
        <p:spPr bwMode="auto">
          <a:xfrm rot="-5400000">
            <a:off x="5063331" y="1724820"/>
            <a:ext cx="87947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fr-FR">
              <a:latin typeface="Times New Roman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29263" y="4411663"/>
            <a:ext cx="3352800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u="sng" dirty="0">
                <a:solidFill>
                  <a:srgbClr val="0000FF"/>
                </a:solidFill>
                <a:latin typeface="Times New Roman"/>
                <a:cs typeface="Times New Roman"/>
              </a:rPr>
              <a:t>Conditions :</a:t>
            </a: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Nitric acid (30 %)</a:t>
            </a: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Temperature 30° </a:t>
            </a:r>
            <a:r>
              <a:rPr lang="en-US" sz="1800" i="1" dirty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rgbClr val="FF0000"/>
                </a:solidFill>
                <a:latin typeface="Times New Roman"/>
                <a:cs typeface="Times New Roman"/>
              </a:rPr>
              <a:t>Cleaning by spray </a:t>
            </a:r>
            <a:endParaRPr lang="en-US" sz="18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Washing by pure water</a:t>
            </a: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Drying by hot nitrogen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3838" y="133350"/>
            <a:ext cx="9453562" cy="636111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latin typeface="Times New Roman"/>
              <a:cs typeface="Times New Roman"/>
            </a:endParaRPr>
          </a:p>
        </p:txBody>
      </p:sp>
      <p:sp>
        <p:nvSpPr>
          <p:cNvPr id="44042" name="TextBox 7"/>
          <p:cNvSpPr txBox="1">
            <a:spLocks noChangeArrowheads="1"/>
          </p:cNvSpPr>
          <p:nvPr/>
        </p:nvSpPr>
        <p:spPr bwMode="auto">
          <a:xfrm>
            <a:off x="5097463" y="3830638"/>
            <a:ext cx="4064384" cy="46166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lang="en-US" baseline="30000">
                <a:solidFill>
                  <a:srgbClr val="0000FF"/>
                </a:solidFill>
                <a:latin typeface="Times New Roman"/>
                <a:cs typeface="Times New Roman"/>
              </a:rPr>
              <a:t>nd</a:t>
            </a:r>
            <a:r>
              <a:rPr lang="en-US">
                <a:solidFill>
                  <a:srgbClr val="0000FF"/>
                </a:solidFill>
                <a:latin typeface="Times New Roman"/>
                <a:cs typeface="Times New Roman"/>
              </a:rPr>
              <a:t> chemical cleaning of sphere </a:t>
            </a:r>
            <a:endParaRPr lang="en-US" sz="280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44043" name="Picture 8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247775"/>
            <a:ext cx="4827588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673725" y="1541463"/>
            <a:ext cx="3078163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u="sng" dirty="0">
                <a:solidFill>
                  <a:srgbClr val="0000FF"/>
                </a:solidFill>
                <a:latin typeface="Times New Roman"/>
                <a:cs typeface="Times New Roman"/>
              </a:rPr>
              <a:t>Conditions :</a:t>
            </a: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Nitric acid (17 %)</a:t>
            </a: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Temperature 10° </a:t>
            </a:r>
            <a:r>
              <a:rPr lang="en-US" sz="1800" i="1" dirty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rgbClr val="FF0000"/>
                </a:solidFill>
                <a:latin typeface="Times New Roman"/>
                <a:cs typeface="Times New Roman"/>
              </a:rPr>
              <a:t>Cleaning by filling 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latin typeface="Times New Roman"/>
                <a:cs typeface="Times New Roman"/>
              </a:rPr>
              <a:t>the spherical cavity</a:t>
            </a:r>
            <a:endParaRPr lang="en-US" sz="18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Washing by pure water</a:t>
            </a: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Drying by hot nitrogen </a:t>
            </a:r>
          </a:p>
        </p:txBody>
      </p:sp>
      <p:sp>
        <p:nvSpPr>
          <p:cNvPr id="44045" name="TextBox 9"/>
          <p:cNvSpPr txBox="1">
            <a:spLocks noChangeArrowheads="1"/>
          </p:cNvSpPr>
          <p:nvPr/>
        </p:nvSpPr>
        <p:spPr bwMode="auto">
          <a:xfrm>
            <a:off x="7886700" y="6096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4046" name="TextBox 10"/>
          <p:cNvSpPr txBox="1">
            <a:spLocks noChangeArrowheads="1"/>
          </p:cNvSpPr>
          <p:nvPr/>
        </p:nvSpPr>
        <p:spPr bwMode="auto">
          <a:xfrm>
            <a:off x="5240338" y="1166813"/>
            <a:ext cx="4392612" cy="4619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lang="en-US" baseline="30000" dirty="0">
                <a:solidFill>
                  <a:srgbClr val="0000FF"/>
                </a:solidFill>
                <a:latin typeface="Times New Roman"/>
                <a:cs typeface="Times New Roman"/>
              </a:rPr>
              <a:t>st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 chemical cleaning of sphere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6313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7394575" y="6519863"/>
            <a:ext cx="2311400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164AFEC-E954-5D43-AB8D-B58AD3BA87FE}" type="slidenum">
              <a:rPr lang="en-US" sz="1400"/>
              <a:pPr/>
              <a:t>26</a:t>
            </a:fld>
            <a:endParaRPr lang="en-US" sz="1400"/>
          </a:p>
        </p:txBody>
      </p:sp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>
          <a:xfrm>
            <a:off x="195263" y="6551613"/>
            <a:ext cx="11811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CFD70D31-751F-844B-8E15-212C3BB0997C}" type="datetime1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26/09/2016</a:t>
            </a:fld>
            <a:endParaRPr lang="en-US" sz="1200" dirty="0"/>
          </a:p>
        </p:txBody>
      </p:sp>
      <p:sp>
        <p:nvSpPr>
          <p:cNvPr id="45059" name="Titre 1"/>
          <p:cNvSpPr txBox="1">
            <a:spLocks/>
          </p:cNvSpPr>
          <p:nvPr/>
        </p:nvSpPr>
        <p:spPr bwMode="auto">
          <a:xfrm>
            <a:off x="233363" y="-68263"/>
            <a:ext cx="9983787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763"/>
              </a:spcBef>
            </a:pPr>
            <a:endParaRPr lang="en-US" sz="280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3838" y="133350"/>
            <a:ext cx="9453562" cy="636111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45061" name="TextBox 44"/>
          <p:cNvSpPr txBox="1">
            <a:spLocks noChangeArrowheads="1"/>
          </p:cNvSpPr>
          <p:nvPr/>
        </p:nvSpPr>
        <p:spPr bwMode="auto">
          <a:xfrm>
            <a:off x="6105525" y="1052513"/>
            <a:ext cx="23637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>
                <a:solidFill>
                  <a:srgbClr val="0000FF"/>
                </a:solidFill>
              </a:rPr>
              <a:t>β/</a:t>
            </a:r>
            <a:r>
              <a:rPr lang="fr-FR">
                <a:solidFill>
                  <a:srgbClr val="0000FF"/>
                </a:solidFill>
                <a:latin typeface="Times New Roman" charset="0"/>
                <a:cs typeface="Times New Roman" charset="0"/>
              </a:rPr>
              <a:t>γ rate evolution</a:t>
            </a:r>
          </a:p>
        </p:txBody>
      </p:sp>
      <p:sp>
        <p:nvSpPr>
          <p:cNvPr id="45062" name="TextBox 45"/>
          <p:cNvSpPr txBox="1">
            <a:spLocks noChangeArrowheads="1"/>
          </p:cNvSpPr>
          <p:nvPr/>
        </p:nvSpPr>
        <p:spPr bwMode="auto">
          <a:xfrm>
            <a:off x="5097016" y="4149080"/>
            <a:ext cx="2760191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FR" sz="2000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Reduction</a:t>
            </a:r>
            <a:r>
              <a:rPr lang="fr-FR"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fr-FR"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factor = 20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400 </a:t>
            </a:r>
            <a:r>
              <a:rPr lang="fr-FR" sz="2000" b="1" i="1" dirty="0" err="1">
                <a:solidFill>
                  <a:srgbClr val="0000FF"/>
                </a:solidFill>
                <a:latin typeface="Times New Roman"/>
                <a:cs typeface="Times New Roman"/>
              </a:rPr>
              <a:t>mHz</a:t>
            </a:r>
            <a:r>
              <a:rPr lang="fr-FR" sz="2000" b="1" i="1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fr-FR"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=&gt;    20 </a:t>
            </a:r>
            <a:r>
              <a:rPr lang="fr-FR" sz="2000" b="1" i="1" dirty="0" err="1">
                <a:solidFill>
                  <a:srgbClr val="0000FF"/>
                </a:solidFill>
                <a:latin typeface="Times New Roman"/>
                <a:cs typeface="Times New Roman"/>
              </a:rPr>
              <a:t>mHz</a:t>
            </a:r>
            <a:endParaRPr lang="fr-FR" sz="2000" b="1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pSp>
        <p:nvGrpSpPr>
          <p:cNvPr id="45064" name="Group 47"/>
          <p:cNvGrpSpPr>
            <a:grpSpLocks/>
          </p:cNvGrpSpPr>
          <p:nvPr/>
        </p:nvGrpSpPr>
        <p:grpSpPr bwMode="auto">
          <a:xfrm>
            <a:off x="344488" y="1577975"/>
            <a:ext cx="4610100" cy="3722688"/>
            <a:chOff x="10237392" y="32518139"/>
            <a:chExt cx="4699470" cy="2831029"/>
          </a:xfrm>
        </p:grpSpPr>
        <p:graphicFrame>
          <p:nvGraphicFramePr>
            <p:cNvPr id="49" name="Chart 48"/>
            <p:cNvGraphicFramePr>
              <a:graphicFrameLocks/>
            </p:cNvGraphicFramePr>
            <p:nvPr/>
          </p:nvGraphicFramePr>
          <p:xfrm>
            <a:off x="10237392" y="32518139"/>
            <a:ext cx="4699470" cy="28310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45079" name="Straight Arrow Connector 49"/>
            <p:cNvCxnSpPr>
              <a:cxnSpLocks noChangeShapeType="1"/>
            </p:cNvCxnSpPr>
            <p:nvPr/>
          </p:nvCxnSpPr>
          <p:spPr bwMode="auto">
            <a:xfrm>
              <a:off x="12053215" y="32912665"/>
              <a:ext cx="0" cy="259964"/>
            </a:xfrm>
            <a:prstGeom prst="straightConnector1">
              <a:avLst/>
            </a:prstGeom>
            <a:noFill/>
            <a:ln w="9525">
              <a:solidFill>
                <a:srgbClr val="D60093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1" name="TextBox 50"/>
            <p:cNvSpPr txBox="1"/>
            <p:nvPr/>
          </p:nvSpPr>
          <p:spPr>
            <a:xfrm>
              <a:off x="11824919" y="32560394"/>
              <a:ext cx="917562" cy="4913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dirty="0">
                  <a:solidFill>
                    <a:schemeClr val="accent2">
                      <a:lumMod val="50000"/>
                    </a:schemeClr>
                  </a:solidFill>
                </a:rPr>
                <a:t>1</a:t>
              </a:r>
              <a:r>
                <a:rPr lang="en-GB" sz="1200" baseline="30000" dirty="0">
                  <a:solidFill>
                    <a:schemeClr val="accent2">
                      <a:lumMod val="50000"/>
                    </a:schemeClr>
                  </a:solidFill>
                </a:rPr>
                <a:t>st</a:t>
              </a:r>
              <a:r>
                <a:rPr lang="en-GB" sz="1200" dirty="0">
                  <a:solidFill>
                    <a:schemeClr val="accent2">
                      <a:lumMod val="50000"/>
                    </a:schemeClr>
                  </a:solidFill>
                </a:rPr>
                <a:t> chemical cleaning</a:t>
              </a:r>
            </a:p>
          </p:txBody>
        </p:sp>
        <p:cxnSp>
          <p:nvCxnSpPr>
            <p:cNvPr id="45081" name="Straight Arrow Connector 51"/>
            <p:cNvCxnSpPr>
              <a:cxnSpLocks noChangeShapeType="1"/>
            </p:cNvCxnSpPr>
            <p:nvPr/>
          </p:nvCxnSpPr>
          <p:spPr bwMode="auto">
            <a:xfrm>
              <a:off x="13500378" y="33935603"/>
              <a:ext cx="2964" cy="221930"/>
            </a:xfrm>
            <a:prstGeom prst="straightConnector1">
              <a:avLst/>
            </a:prstGeom>
            <a:noFill/>
            <a:ln w="9525">
              <a:solidFill>
                <a:srgbClr val="D60093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3" name="TextBox 52"/>
            <p:cNvSpPr txBox="1"/>
            <p:nvPr/>
          </p:nvSpPr>
          <p:spPr>
            <a:xfrm>
              <a:off x="12904309" y="33508094"/>
              <a:ext cx="1009803" cy="49256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dirty="0">
                  <a:solidFill>
                    <a:schemeClr val="accent2">
                      <a:lumMod val="50000"/>
                    </a:schemeClr>
                  </a:solidFill>
                </a:rPr>
                <a:t>2</a:t>
              </a:r>
              <a:r>
                <a:rPr lang="en-GB" sz="1200" baseline="30000" dirty="0">
                  <a:solidFill>
                    <a:schemeClr val="accent2">
                      <a:lumMod val="50000"/>
                    </a:schemeClr>
                  </a:solidFill>
                </a:rPr>
                <a:t>nd</a:t>
              </a:r>
              <a:r>
                <a:rPr lang="en-GB" sz="1200" dirty="0">
                  <a:solidFill>
                    <a:schemeClr val="accent2">
                      <a:lumMod val="50000"/>
                    </a:schemeClr>
                  </a:solidFill>
                </a:rPr>
                <a:t>  chemical cleaning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3857472" y="33859407"/>
              <a:ext cx="1009803" cy="3513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200" dirty="0">
                  <a:solidFill>
                    <a:schemeClr val="accent2">
                      <a:lumMod val="50000"/>
                    </a:schemeClr>
                  </a:solidFill>
                </a:rPr>
                <a:t>Sensor cleaning</a:t>
              </a:r>
            </a:p>
          </p:txBody>
        </p:sp>
        <p:cxnSp>
          <p:nvCxnSpPr>
            <p:cNvPr id="45084" name="Straight Arrow Connector 54"/>
            <p:cNvCxnSpPr>
              <a:cxnSpLocks noChangeShapeType="1"/>
            </p:cNvCxnSpPr>
            <p:nvPr/>
          </p:nvCxnSpPr>
          <p:spPr bwMode="auto">
            <a:xfrm flipH="1">
              <a:off x="14391241" y="34194262"/>
              <a:ext cx="1" cy="406290"/>
            </a:xfrm>
            <a:prstGeom prst="straightConnector1">
              <a:avLst/>
            </a:prstGeom>
            <a:noFill/>
            <a:ln w="9525">
              <a:solidFill>
                <a:srgbClr val="D60093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56" name="Chart 55"/>
          <p:cNvGraphicFramePr>
            <a:graphicFrameLocks/>
          </p:cNvGraphicFramePr>
          <p:nvPr/>
        </p:nvGraphicFramePr>
        <p:xfrm>
          <a:off x="4880993" y="1772816"/>
          <a:ext cx="468052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5066" name="Straight Arrow Connector 56"/>
          <p:cNvCxnSpPr>
            <a:cxnSpLocks noChangeShapeType="1"/>
          </p:cNvCxnSpPr>
          <p:nvPr/>
        </p:nvCxnSpPr>
        <p:spPr bwMode="auto">
          <a:xfrm flipH="1">
            <a:off x="6777038" y="2659063"/>
            <a:ext cx="185737" cy="90487"/>
          </a:xfrm>
          <a:prstGeom prst="straightConnector1">
            <a:avLst/>
          </a:prstGeom>
          <a:noFill/>
          <a:ln w="9525">
            <a:solidFill>
              <a:srgbClr val="D6009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6777038" y="2084388"/>
            <a:ext cx="900112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GB" sz="1200" b="1" baseline="30000" dirty="0">
                <a:solidFill>
                  <a:schemeClr val="accent2">
                    <a:lumMod val="50000"/>
                  </a:schemeClr>
                </a:solidFill>
              </a:rPr>
              <a:t>st</a:t>
            </a: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 chemical cleaning</a:t>
            </a:r>
          </a:p>
        </p:txBody>
      </p:sp>
      <p:cxnSp>
        <p:nvCxnSpPr>
          <p:cNvPr id="45068" name="Straight Arrow Connector 58"/>
          <p:cNvCxnSpPr>
            <a:cxnSpLocks noChangeShapeType="1"/>
          </p:cNvCxnSpPr>
          <p:nvPr/>
        </p:nvCxnSpPr>
        <p:spPr bwMode="auto">
          <a:xfrm flipH="1">
            <a:off x="8364538" y="4586288"/>
            <a:ext cx="0" cy="290512"/>
          </a:xfrm>
          <a:prstGeom prst="straightConnector1">
            <a:avLst/>
          </a:prstGeom>
          <a:noFill/>
          <a:ln w="9525">
            <a:solidFill>
              <a:srgbClr val="D6009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TextBox 59"/>
          <p:cNvSpPr txBox="1"/>
          <p:nvPr/>
        </p:nvSpPr>
        <p:spPr>
          <a:xfrm>
            <a:off x="7780338" y="3983038"/>
            <a:ext cx="9906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en-GB" sz="1200" b="1" baseline="30000" dirty="0">
                <a:solidFill>
                  <a:schemeClr val="accent2">
                    <a:lumMod val="50000"/>
                  </a:schemeClr>
                </a:solidFill>
              </a:rPr>
              <a:t>nd</a:t>
            </a: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  chemical cleaning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770938" y="4162425"/>
            <a:ext cx="990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Sensor cleaning</a:t>
            </a:r>
          </a:p>
        </p:txBody>
      </p:sp>
      <p:cxnSp>
        <p:nvCxnSpPr>
          <p:cNvPr id="45071" name="Straight Arrow Connector 61"/>
          <p:cNvCxnSpPr>
            <a:cxnSpLocks noChangeShapeType="1"/>
          </p:cNvCxnSpPr>
          <p:nvPr/>
        </p:nvCxnSpPr>
        <p:spPr bwMode="auto">
          <a:xfrm>
            <a:off x="9283700" y="4586288"/>
            <a:ext cx="0" cy="481012"/>
          </a:xfrm>
          <a:prstGeom prst="straightConnector1">
            <a:avLst/>
          </a:prstGeom>
          <a:noFill/>
          <a:ln w="9525">
            <a:solidFill>
              <a:srgbClr val="D6009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3" name="TextBox 62"/>
          <p:cNvSpPr txBox="1"/>
          <p:nvPr/>
        </p:nvSpPr>
        <p:spPr>
          <a:xfrm>
            <a:off x="5932488" y="4975225"/>
            <a:ext cx="1962150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200" b="1">
                <a:solidFill>
                  <a:schemeClr val="accent2">
                    <a:lumMod val="50000"/>
                  </a:schemeClr>
                </a:solidFill>
              </a:rPr>
              <a:t>Copper shielding added</a:t>
            </a:r>
          </a:p>
        </p:txBody>
      </p:sp>
      <p:cxnSp>
        <p:nvCxnSpPr>
          <p:cNvPr id="45073" name="Straight Arrow Connector 63"/>
          <p:cNvCxnSpPr>
            <a:cxnSpLocks noChangeShapeType="1"/>
          </p:cNvCxnSpPr>
          <p:nvPr/>
        </p:nvCxnSpPr>
        <p:spPr bwMode="auto">
          <a:xfrm>
            <a:off x="7667625" y="5113338"/>
            <a:ext cx="1304925" cy="0"/>
          </a:xfrm>
          <a:prstGeom prst="straightConnector1">
            <a:avLst/>
          </a:prstGeom>
          <a:noFill/>
          <a:ln w="9525">
            <a:solidFill>
              <a:srgbClr val="D6009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074" name="TextBox 64"/>
          <p:cNvSpPr txBox="1">
            <a:spLocks noChangeArrowheads="1"/>
          </p:cNvSpPr>
          <p:nvPr/>
        </p:nvSpPr>
        <p:spPr bwMode="auto">
          <a:xfrm>
            <a:off x="1208088" y="1052513"/>
            <a:ext cx="2917825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CH">
                <a:solidFill>
                  <a:srgbClr val="0000FF"/>
                </a:solidFill>
              </a:rPr>
              <a:t>Alpha rate evolution</a:t>
            </a:r>
            <a:endParaRPr lang="fr-FR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833320" y="2276872"/>
            <a:ext cx="1039812" cy="83026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mpd="sng">
            <a:solidFill>
              <a:srgbClr val="A62EA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/>
              <a:t>β/</a:t>
            </a:r>
            <a:r>
              <a:rPr lang="fr-FR" b="1" dirty="0" err="1">
                <a:latin typeface="Times New Roman"/>
                <a:cs typeface="Times New Roman"/>
              </a:rPr>
              <a:t>γ</a:t>
            </a:r>
            <a:r>
              <a:rPr lang="fr-FR" b="1" dirty="0">
                <a:latin typeface="Times New Roman"/>
                <a:cs typeface="Times New Roman"/>
              </a:rPr>
              <a:t> rate</a:t>
            </a:r>
            <a:r>
              <a:rPr lang="fr-FR" b="1" dirty="0"/>
              <a:t>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080792" y="2060848"/>
            <a:ext cx="1049338" cy="46196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mpd="sng">
            <a:solidFill>
              <a:srgbClr val="A62EA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latin typeface="Times New Roman"/>
                <a:cs typeface="Times New Roman"/>
              </a:rPr>
              <a:t>α rate</a:t>
            </a:r>
            <a:r>
              <a:rPr lang="fr-FR" b="1" dirty="0"/>
              <a:t> </a:t>
            </a:r>
          </a:p>
        </p:txBody>
      </p:sp>
      <p:sp>
        <p:nvSpPr>
          <p:cNvPr id="45077" name="TextBox 2"/>
          <p:cNvSpPr txBox="1">
            <a:spLocks noChangeArrowheads="1"/>
          </p:cNvSpPr>
          <p:nvPr/>
        </p:nvSpPr>
        <p:spPr bwMode="auto">
          <a:xfrm>
            <a:off x="1857375" y="188913"/>
            <a:ext cx="63515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b="1">
                <a:solidFill>
                  <a:srgbClr val="0000FF"/>
                </a:solidFill>
              </a:rPr>
              <a:t>Backround evolution of the detector</a:t>
            </a:r>
          </a:p>
        </p:txBody>
      </p:sp>
      <p:sp>
        <p:nvSpPr>
          <p:cNvPr id="45063" name="TextBox 46"/>
          <p:cNvSpPr txBox="1">
            <a:spLocks noChangeArrowheads="1"/>
          </p:cNvSpPr>
          <p:nvPr/>
        </p:nvSpPr>
        <p:spPr bwMode="auto">
          <a:xfrm>
            <a:off x="992560" y="4077072"/>
            <a:ext cx="2631951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Reduction </a:t>
            </a:r>
            <a:r>
              <a:rPr lang="en-US"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factor = </a:t>
            </a:r>
            <a:r>
              <a:rPr lang="en-US"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90</a:t>
            </a:r>
            <a:endParaRPr lang="en-US" sz="2000" b="1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algn="ctr"/>
            <a:r>
              <a:rPr lang="en-US"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180 </a:t>
            </a:r>
            <a:r>
              <a:rPr lang="en-US" sz="2000" b="1" i="1" dirty="0" err="1">
                <a:solidFill>
                  <a:srgbClr val="0000FF"/>
                </a:solidFill>
                <a:latin typeface="Times New Roman"/>
                <a:cs typeface="Times New Roman"/>
              </a:rPr>
              <a:t>mHz</a:t>
            </a:r>
            <a:r>
              <a:rPr lang="en-US" sz="2000" b="1" i="1" dirty="0">
                <a:solidFill>
                  <a:srgbClr val="0000FF"/>
                </a:solidFill>
                <a:latin typeface="Times New Roman"/>
                <a:cs typeface="Times New Roman"/>
              </a:rPr>
              <a:t>   </a:t>
            </a:r>
            <a:r>
              <a:rPr lang="en-US"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=&gt;    </a:t>
            </a:r>
            <a:r>
              <a:rPr lang="en-US" sz="2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2 </a:t>
            </a:r>
            <a:r>
              <a:rPr lang="en-US" sz="2000" b="1" i="1" dirty="0" err="1">
                <a:solidFill>
                  <a:srgbClr val="0000FF"/>
                </a:solidFill>
                <a:latin typeface="Times New Roman"/>
                <a:cs typeface="Times New Roman"/>
              </a:rPr>
              <a:t>mHz</a:t>
            </a:r>
            <a:endParaRPr lang="en-US" sz="2000" b="1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2560" y="5373216"/>
            <a:ext cx="64187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New development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Removal of about 10mm copper using a high pressure jet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s under study with a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french</a:t>
            </a:r>
            <a:r>
              <a:rPr lang="en-US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compagny</a:t>
            </a:r>
            <a:endParaRPr lang="en-US" sz="2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4998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788172"/>
            <a:ext cx="3600450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1"/>
          <p:cNvSpPr>
            <a:spLocks noChangeArrowheads="1"/>
          </p:cNvSpPr>
          <p:nvPr/>
        </p:nvSpPr>
        <p:spPr bwMode="auto">
          <a:xfrm>
            <a:off x="3916917" y="4134559"/>
            <a:ext cx="596106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  <a:latin typeface="Times New Roman"/>
                <a:cs typeface="Times New Roman"/>
              </a:rPr>
              <a:t>Summary</a:t>
            </a:r>
            <a:r>
              <a:rPr lang="en-US" sz="2000" dirty="0">
                <a:solidFill>
                  <a:srgbClr val="000090"/>
                </a:solidFill>
                <a:latin typeface="Times New Roman"/>
                <a:cs typeface="Times New Roman"/>
              </a:rPr>
              <a:t>: </a:t>
            </a:r>
            <a:endParaRPr lang="en-US" sz="2000" dirty="0" smtClean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r>
              <a:rPr lang="en-US" sz="20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background </a:t>
            </a:r>
            <a:r>
              <a:rPr lang="en-US" sz="2000" dirty="0">
                <a:solidFill>
                  <a:srgbClr val="000090"/>
                </a:solidFill>
                <a:latin typeface="Times New Roman"/>
                <a:cs typeface="Times New Roman"/>
              </a:rPr>
              <a:t>level among the best experiments</a:t>
            </a:r>
          </a:p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Achieved with modest budget and manpower</a:t>
            </a:r>
          </a:p>
          <a:p>
            <a:r>
              <a:rPr lang="en-US" sz="2000" dirty="0">
                <a:solidFill>
                  <a:srgbClr val="000090"/>
                </a:solidFill>
                <a:latin typeface="Times New Roman"/>
                <a:cs typeface="Times New Roman"/>
              </a:rPr>
              <a:t>Combined with the low energy threshold and low-Z targets: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Competitive sensitivity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for very-light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WIMPs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Publication under preparation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0181" name="Up-Down Arrow 2"/>
          <p:cNvSpPr>
            <a:spLocks noChangeArrowheads="1"/>
          </p:cNvSpPr>
          <p:nvPr/>
        </p:nvSpPr>
        <p:spPr bwMode="auto">
          <a:xfrm>
            <a:off x="2144241" y="4796060"/>
            <a:ext cx="144463" cy="865188"/>
          </a:xfrm>
          <a:prstGeom prst="upDownArrow">
            <a:avLst>
              <a:gd name="adj1" fmla="val 50000"/>
              <a:gd name="adj2" fmla="val 4990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4608" y="4005064"/>
            <a:ext cx="2005677" cy="584776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With additional shield</a:t>
            </a:r>
          </a:p>
          <a:p>
            <a:pPr>
              <a:defRPr/>
            </a:pPr>
            <a:r>
              <a:rPr lang="en-US" sz="1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Reduction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2072680" y="116632"/>
            <a:ext cx="5040313" cy="47625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FR" sz="28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Light WIMP </a:t>
            </a:r>
            <a:r>
              <a:rPr lang="fr-FR" sz="2800" b="1" dirty="0" err="1">
                <a:solidFill>
                  <a:srgbClr val="0000FF"/>
                </a:solidFill>
                <a:latin typeface="Times New Roman" charset="0"/>
                <a:cs typeface="Times New Roman" charset="0"/>
              </a:rPr>
              <a:t>search</a:t>
            </a:r>
            <a:r>
              <a:rPr lang="fr-FR" sz="28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</a:t>
            </a:r>
            <a:r>
              <a:rPr lang="fr-FR" sz="2800" b="1" dirty="0" err="1">
                <a:solidFill>
                  <a:srgbClr val="0000FF"/>
                </a:solidFill>
                <a:latin typeface="Times New Roman" charset="0"/>
                <a:cs typeface="Times New Roman" charset="0"/>
              </a:rPr>
              <a:t>results</a:t>
            </a:r>
            <a:endParaRPr lang="fr-FR" sz="2800" b="1" dirty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48544" y="630337"/>
            <a:ext cx="7129462" cy="3446735"/>
            <a:chOff x="848544" y="188640"/>
            <a:chExt cx="7129462" cy="3446735"/>
          </a:xfrm>
        </p:grpSpPr>
        <p:pic>
          <p:nvPicPr>
            <p:cNvPr id="9" name="Picture 31" descr="z2Jadidoh03b000AmpAllCut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544" y="188640"/>
              <a:ext cx="7129462" cy="3214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32"/>
            <p:cNvSpPr txBox="1">
              <a:spLocks noChangeArrowheads="1"/>
            </p:cNvSpPr>
            <p:nvPr/>
          </p:nvSpPr>
          <p:spPr bwMode="auto">
            <a:xfrm>
              <a:off x="3152775" y="765175"/>
              <a:ext cx="3168650" cy="2762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fr-FR" sz="1200" b="1">
                  <a:solidFill>
                    <a:srgbClr val="0000FF"/>
                  </a:solidFill>
                </a:rPr>
                <a:t>Energy spectrum [eV] at low energy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2289175" y="2565400"/>
              <a:ext cx="2930525" cy="0"/>
            </a:xfrm>
            <a:prstGeom prst="straightConnector1">
              <a:avLst/>
            </a:prstGeom>
            <a:ln>
              <a:solidFill>
                <a:srgbClr val="632523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34"/>
            <p:cNvSpPr txBox="1">
              <a:spLocks noChangeArrowheads="1"/>
            </p:cNvSpPr>
            <p:nvPr/>
          </p:nvSpPr>
          <p:spPr bwMode="auto">
            <a:xfrm>
              <a:off x="2792413" y="2060575"/>
              <a:ext cx="1992312" cy="431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fr-FR" sz="1100" b="1" dirty="0">
                  <a:latin typeface="Verdana" charset="0"/>
                  <a:cs typeface="Verdana" charset="0"/>
                </a:rPr>
                <a:t>300 </a:t>
              </a:r>
              <a:r>
                <a:rPr lang="en-US" sz="1100" b="1" dirty="0">
                  <a:latin typeface="Verdana" charset="0"/>
                  <a:cs typeface="Verdana" charset="0"/>
                </a:rPr>
                <a:t>–</a:t>
              </a:r>
              <a:r>
                <a:rPr lang="fr-FR" sz="1100" b="1" dirty="0">
                  <a:latin typeface="Verdana" charset="0"/>
                  <a:cs typeface="Verdana" charset="0"/>
                </a:rPr>
                <a:t> 1300 eV</a:t>
              </a:r>
            </a:p>
            <a:p>
              <a:pPr algn="ctr"/>
              <a:r>
                <a:rPr lang="fr-FR" sz="1100" b="1" dirty="0">
                  <a:latin typeface="Verdana" charset="0"/>
                  <a:cs typeface="Verdana" charset="0"/>
                </a:rPr>
                <a:t>18 </a:t>
              </a:r>
              <a:r>
                <a:rPr lang="fr-FR" sz="1100" b="1" dirty="0" err="1">
                  <a:latin typeface="Verdana" charset="0"/>
                  <a:cs typeface="Verdana" charset="0"/>
                </a:rPr>
                <a:t>Évén</a:t>
              </a:r>
              <a:r>
                <a:rPr lang="fr-FR" sz="1100" b="1" dirty="0">
                  <a:latin typeface="Verdana" charset="0"/>
                  <a:cs typeface="Verdana" charset="0"/>
                </a:rPr>
                <a:t>./jour/</a:t>
              </a:r>
              <a:r>
                <a:rPr lang="fr-FR" sz="1100" b="1" dirty="0" err="1">
                  <a:latin typeface="Verdana" charset="0"/>
                  <a:cs typeface="Verdana" charset="0"/>
                </a:rPr>
                <a:t>keV</a:t>
              </a:r>
              <a:r>
                <a:rPr lang="fr-FR" sz="1100" b="1" dirty="0">
                  <a:latin typeface="Verdana" charset="0"/>
                  <a:cs typeface="Verdana" charset="0"/>
                </a:rPr>
                <a:t>/kg</a:t>
              </a:r>
            </a:p>
          </p:txBody>
        </p:sp>
        <p:sp>
          <p:nvSpPr>
            <p:cNvPr id="13" name="TextBox 48"/>
            <p:cNvSpPr txBox="1">
              <a:spLocks noChangeArrowheads="1"/>
            </p:cNvSpPr>
            <p:nvPr/>
          </p:nvSpPr>
          <p:spPr bwMode="auto">
            <a:xfrm>
              <a:off x="3355975" y="3425825"/>
              <a:ext cx="914400" cy="2095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endParaRPr lang="fr-FR"/>
            </a:p>
          </p:txBody>
        </p:sp>
        <p:sp>
          <p:nvSpPr>
            <p:cNvPr id="14" name="TextBox 61"/>
            <p:cNvSpPr txBox="1">
              <a:spLocks noChangeArrowheads="1"/>
            </p:cNvSpPr>
            <p:nvPr/>
          </p:nvSpPr>
          <p:spPr bwMode="auto">
            <a:xfrm>
              <a:off x="4521200" y="1557338"/>
              <a:ext cx="2160588" cy="52228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GB" sz="1400" dirty="0">
                  <a:solidFill>
                    <a:srgbClr val="0000FF"/>
                  </a:solidFill>
                </a:rPr>
                <a:t>30.5 days</a:t>
              </a:r>
            </a:p>
            <a:p>
              <a:pPr algn="ctr"/>
              <a:r>
                <a:rPr lang="en-GB" sz="1400" dirty="0">
                  <a:solidFill>
                    <a:srgbClr val="0000FF"/>
                  </a:solidFill>
                </a:rPr>
                <a:t>3 bars Ne + CH</a:t>
              </a:r>
              <a:r>
                <a:rPr lang="en-GB" sz="1400" baseline="-25000" dirty="0">
                  <a:solidFill>
                    <a:srgbClr val="0000FF"/>
                  </a:solidFill>
                </a:rPr>
                <a:t>4</a:t>
              </a:r>
              <a:r>
                <a:rPr lang="en-GB" sz="1400" dirty="0">
                  <a:solidFill>
                    <a:srgbClr val="0000FF"/>
                  </a:solidFill>
                </a:rPr>
                <a:t> (0.7%)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152800" y="1124744"/>
            <a:ext cx="32403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Times New Roman"/>
                <a:cs typeface="Times New Roman"/>
              </a:rPr>
              <a:t>Fast on line analysis</a:t>
            </a:r>
            <a:endParaRPr lang="en-US" sz="1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13427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56" y="2204085"/>
            <a:ext cx="2292726" cy="22336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799" y="2241546"/>
            <a:ext cx="2221423" cy="21587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-12351"/>
            <a:ext cx="9906000" cy="944387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NEWS-SNO with compact shield : </a:t>
            </a:r>
            <a:r>
              <a:rPr lang="en-US" sz="2000" b="1" dirty="0">
                <a:solidFill>
                  <a:srgbClr val="000090"/>
                </a:solidFill>
                <a:latin typeface="Times New Roman"/>
                <a:cs typeface="Times New Roman"/>
              </a:rPr>
              <a:t>i</a:t>
            </a:r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mplementation at SNOLAB by fall 2017</a:t>
            </a:r>
            <a:endParaRPr lang="en-US" sz="2000" b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77" y="4456707"/>
            <a:ext cx="3831055" cy="24012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1287" y="5914475"/>
            <a:ext cx="635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Calibri"/>
              </a:rPr>
              <a:t>DEAP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861" y="4769644"/>
            <a:ext cx="1004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prstClr val="black"/>
                </a:solidFill>
                <a:latin typeface="Calibri"/>
              </a:rPr>
              <a:t>Miniclean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9" name="Straight Arrow Connector 8"/>
          <p:cNvCxnSpPr>
            <a:stCxn id="11" idx="1"/>
          </p:cNvCxnSpPr>
          <p:nvPr/>
        </p:nvCxnSpPr>
        <p:spPr>
          <a:xfrm flipH="1" flipV="1">
            <a:off x="3066040" y="6019139"/>
            <a:ext cx="804600" cy="2988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70640" y="6087191"/>
            <a:ext cx="948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NEWS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2640" y="692696"/>
            <a:ext cx="4814714" cy="101566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140</a:t>
            </a:r>
            <a:r>
              <a:rPr lang="fr-FR" sz="20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 </a:t>
            </a:r>
            <a:r>
              <a:rPr lang="fr-FR" sz="2000" dirty="0">
                <a:solidFill>
                  <a:srgbClr val="000090"/>
                </a:solidFill>
                <a:latin typeface="Times New Roman"/>
                <a:cs typeface="Times New Roman"/>
              </a:rPr>
              <a:t>cm </a:t>
            </a:r>
            <a:r>
              <a:rPr lang="fr-FR" sz="2000" dirty="0" err="1">
                <a:solidFill>
                  <a:srgbClr val="000090"/>
                </a:solidFill>
                <a:latin typeface="Times New Roman"/>
                <a:cs typeface="Times New Roman"/>
              </a:rPr>
              <a:t>Ø</a:t>
            </a:r>
            <a:r>
              <a:rPr lang="fr-FR" sz="2000" dirty="0">
                <a:solidFill>
                  <a:srgbClr val="00009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 detector, 10 bars,  Ne, He, CH</a:t>
            </a:r>
            <a:r>
              <a:rPr lang="en-US" sz="2000" baseline="-250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4</a:t>
            </a:r>
            <a:endParaRPr lang="en-US" sz="2000" baseline="-25000" dirty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r>
              <a:rPr lang="en-US" sz="20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Copper 1 </a:t>
            </a:r>
            <a:r>
              <a:rPr lang="en-US" sz="2000" dirty="0" err="1" smtClean="0">
                <a:solidFill>
                  <a:srgbClr val="000090"/>
                </a:solidFill>
                <a:latin typeface="Times New Roman"/>
                <a:ea typeface="Symbol" charset="2"/>
                <a:cs typeface="Times New Roman"/>
              </a:rPr>
              <a:t>m</a:t>
            </a:r>
            <a:r>
              <a:rPr lang="en-US" sz="2000" dirty="0" err="1" smtClean="0">
                <a:solidFill>
                  <a:srgbClr val="000090"/>
                </a:solidFill>
                <a:latin typeface="Times New Roman"/>
                <a:cs typeface="Times New Roman"/>
              </a:rPr>
              <a:t>Bq</a:t>
            </a:r>
            <a:r>
              <a:rPr lang="en-US" sz="20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/kg</a:t>
            </a:r>
          </a:p>
          <a:p>
            <a:r>
              <a:rPr lang="en-US" sz="2000" dirty="0">
                <a:solidFill>
                  <a:srgbClr val="000090"/>
                </a:solidFill>
                <a:latin typeface="Times New Roman"/>
                <a:cs typeface="Times New Roman"/>
              </a:rPr>
              <a:t>Compact lead </a:t>
            </a:r>
            <a:r>
              <a:rPr lang="en-US" sz="20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–ancient- &amp; </a:t>
            </a:r>
            <a:r>
              <a:rPr lang="en-US" sz="2000" dirty="0">
                <a:solidFill>
                  <a:srgbClr val="000090"/>
                </a:solidFill>
                <a:latin typeface="Times New Roman"/>
                <a:cs typeface="Times New Roman"/>
              </a:rPr>
              <a:t>PE shield </a:t>
            </a:r>
            <a:r>
              <a:rPr lang="en-US" sz="20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solution</a:t>
            </a:r>
            <a:endParaRPr lang="en-US" sz="2000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2269" y="6699824"/>
            <a:ext cx="499285" cy="12405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1485" y="4118153"/>
            <a:ext cx="1234232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Lead shield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419135" y="3948876"/>
            <a:ext cx="1542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FF00"/>
                </a:solidFill>
              </a:rPr>
              <a:t>Copper sphere</a:t>
            </a:r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2458" y="2050271"/>
            <a:ext cx="3702234" cy="44062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218311" y="4769644"/>
            <a:ext cx="148490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mtClean="0"/>
              <a:t>PE shield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100"/>
              <a:t>I. Giomataris</a:t>
            </a:r>
          </a:p>
        </p:txBody>
      </p:sp>
      <p:sp>
        <p:nvSpPr>
          <p:cNvPr id="51203" name="TextBox 4"/>
          <p:cNvSpPr txBox="1">
            <a:spLocks noChangeArrowheads="1"/>
          </p:cNvSpPr>
          <p:nvPr/>
        </p:nvSpPr>
        <p:spPr bwMode="auto">
          <a:xfrm>
            <a:off x="1496616" y="-34935"/>
            <a:ext cx="41601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NEWS-SNOLAB </a:t>
            </a:r>
            <a:r>
              <a:rPr lang="en-US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project</a:t>
            </a:r>
            <a:r>
              <a:rPr lang="en-US" sz="18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:</a:t>
            </a:r>
          </a:p>
          <a:p>
            <a:r>
              <a:rPr lang="en-US" sz="1800" b="1" u="sng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Funded </a:t>
            </a:r>
            <a:r>
              <a:rPr lang="en-US" sz="1800" b="1" u="sng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by Canadian grant of </a:t>
            </a:r>
            <a:r>
              <a:rPr lang="en-US" sz="1800" b="1" u="sng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excellence</a:t>
            </a:r>
          </a:p>
          <a:p>
            <a:r>
              <a:rPr lang="en-US" sz="1800" b="1" u="sng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and ANR-France</a:t>
            </a:r>
            <a:endParaRPr lang="en-US" sz="1800" b="1" u="sng" dirty="0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17" y="991971"/>
            <a:ext cx="8030229" cy="586602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837135" y="2440067"/>
            <a:ext cx="6223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smtClean="0">
                <a:solidFill>
                  <a:schemeClr val="accent2">
                    <a:lumMod val="50000"/>
                  </a:schemeClr>
                </a:solidFill>
              </a:rPr>
              <a:t>DAMA</a:t>
            </a:r>
            <a:endParaRPr lang="en-US" sz="11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37135" y="5566872"/>
            <a:ext cx="4590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LUX</a:t>
            </a:r>
            <a:endParaRPr lang="en-US" sz="1100" dirty="0"/>
          </a:p>
        </p:txBody>
      </p:sp>
      <p:sp>
        <p:nvSpPr>
          <p:cNvPr id="31" name="TextBox 30"/>
          <p:cNvSpPr txBox="1"/>
          <p:nvPr/>
        </p:nvSpPr>
        <p:spPr>
          <a:xfrm>
            <a:off x="5921709" y="4967106"/>
            <a:ext cx="5925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Xenon</a:t>
            </a:r>
            <a:endParaRPr lang="en-US" sz="1100" dirty="0"/>
          </a:p>
        </p:txBody>
      </p:sp>
      <p:sp>
        <p:nvSpPr>
          <p:cNvPr id="32" name="TextBox 31"/>
          <p:cNvSpPr txBox="1"/>
          <p:nvPr/>
        </p:nvSpPr>
        <p:spPr>
          <a:xfrm>
            <a:off x="6705322" y="3872889"/>
            <a:ext cx="1109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DarkSide50-Ar</a:t>
            </a:r>
            <a:endParaRPr lang="en-US" sz="1100" dirty="0"/>
          </a:p>
        </p:txBody>
      </p:sp>
      <p:sp>
        <p:nvSpPr>
          <p:cNvPr id="33" name="TextBox 32"/>
          <p:cNvSpPr txBox="1"/>
          <p:nvPr/>
        </p:nvSpPr>
        <p:spPr>
          <a:xfrm>
            <a:off x="7606423" y="4316619"/>
            <a:ext cx="128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CDMS-Edelweiss</a:t>
            </a:r>
            <a:endParaRPr lang="en-US" sz="1100" dirty="0"/>
          </a:p>
        </p:txBody>
      </p:sp>
      <p:sp>
        <p:nvSpPr>
          <p:cNvPr id="34" name="TextBox 33"/>
          <p:cNvSpPr txBox="1"/>
          <p:nvPr/>
        </p:nvSpPr>
        <p:spPr>
          <a:xfrm>
            <a:off x="5837135" y="4655098"/>
            <a:ext cx="12742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accent5">
                    <a:lumMod val="75000"/>
                  </a:schemeClr>
                </a:solidFill>
              </a:rPr>
              <a:t>CDMS reanalysis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57639" y="4046113"/>
            <a:ext cx="10314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accent5">
                    <a:lumMod val="75000"/>
                  </a:schemeClr>
                </a:solidFill>
              </a:rPr>
              <a:t>Edelweiss LE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260480" y="2348880"/>
            <a:ext cx="9058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accent5">
                    <a:lumMod val="75000"/>
                  </a:schemeClr>
                </a:solidFill>
              </a:rPr>
              <a:t>CDMSLite2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21628" y="1244795"/>
            <a:ext cx="8352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accent5">
                    <a:lumMod val="75000"/>
                  </a:schemeClr>
                </a:solidFill>
              </a:rPr>
              <a:t>CRESSTII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64682" y="2884288"/>
            <a:ext cx="7542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CRESST</a:t>
            </a:r>
            <a:endParaRPr lang="en-US" sz="1100" dirty="0"/>
          </a:p>
        </p:txBody>
      </p:sp>
      <p:sp>
        <p:nvSpPr>
          <p:cNvPr id="39" name="TextBox 38"/>
          <p:cNvSpPr txBox="1"/>
          <p:nvPr/>
        </p:nvSpPr>
        <p:spPr>
          <a:xfrm>
            <a:off x="4212206" y="1367190"/>
            <a:ext cx="6391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DAMIC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5322185" y="1614127"/>
            <a:ext cx="8083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err="1" smtClean="0">
                <a:solidFill>
                  <a:schemeClr val="accent3">
                    <a:lumMod val="75000"/>
                    <a:lumOff val="25000"/>
                  </a:schemeClr>
                </a:solidFill>
              </a:rPr>
              <a:t>COGeNT</a:t>
            </a:r>
            <a:endParaRPr lang="en-US" sz="1100" i="1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82808" y="2107999"/>
            <a:ext cx="8392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CDMS_Si</a:t>
            </a:r>
            <a:endParaRPr lang="en-US" sz="1100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7664" y="908720"/>
            <a:ext cx="905898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accent5">
                    <a:lumMod val="75000"/>
                  </a:schemeClr>
                </a:solidFill>
              </a:rPr>
              <a:t>CDMSLite1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429706" y="2879358"/>
            <a:ext cx="1227150" cy="2616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000090"/>
                </a:solidFill>
              </a:rPr>
              <a:t>NEWS-SNOLAB</a:t>
            </a:r>
            <a:endParaRPr lang="en-US" sz="1100" dirty="0">
              <a:solidFill>
                <a:srgbClr val="00009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68401" y="1556616"/>
            <a:ext cx="2736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100" b="1" dirty="0" smtClean="0">
                <a:solidFill>
                  <a:prstClr val="black"/>
                </a:solidFill>
                <a:latin typeface="Calibri"/>
              </a:rPr>
              <a:t>H</a:t>
            </a:r>
            <a:endParaRPr lang="en-US" sz="11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56952" y="2107999"/>
            <a:ext cx="344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100" b="1" dirty="0" smtClean="0">
                <a:solidFill>
                  <a:prstClr val="black"/>
                </a:solidFill>
                <a:latin typeface="Calibri"/>
              </a:rPr>
              <a:t>He</a:t>
            </a:r>
            <a:endParaRPr lang="en-US" sz="11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45374" y="3188382"/>
            <a:ext cx="3485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100" b="1" dirty="0" smtClean="0">
                <a:solidFill>
                  <a:prstClr val="black"/>
                </a:solidFill>
                <a:latin typeface="Calibri"/>
              </a:rPr>
              <a:t>Ne</a:t>
            </a:r>
            <a:endParaRPr lang="en-US" sz="11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15152" y="1983459"/>
            <a:ext cx="4984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2017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179857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Box 4"/>
          <p:cNvSpPr txBox="1">
            <a:spLocks noChangeArrowheads="1"/>
          </p:cNvSpPr>
          <p:nvPr/>
        </p:nvSpPr>
        <p:spPr bwMode="auto">
          <a:xfrm>
            <a:off x="1219200" y="0"/>
            <a:ext cx="86868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Quenching factor measurements</a:t>
            </a:r>
          </a:p>
          <a:p>
            <a:r>
              <a:rPr lang="en-US" sz="20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Goal: measure QF down to 500 eV ion energy using the Grenoble MIMAC facility</a:t>
            </a:r>
          </a:p>
          <a:p>
            <a:r>
              <a:rPr lang="en-US" sz="20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for H, He, Ne, CF4, Ar, Xe at various pressures</a:t>
            </a:r>
          </a:p>
        </p:txBody>
      </p:sp>
      <p:pic>
        <p:nvPicPr>
          <p:cNvPr id="52226" name="Picture 6" descr="Screen Shot 2014-06-29 at 12.19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100513"/>
            <a:ext cx="3240088" cy="277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Box 7"/>
          <p:cNvSpPr txBox="1">
            <a:spLocks noChangeArrowheads="1"/>
          </p:cNvSpPr>
          <p:nvPr/>
        </p:nvSpPr>
        <p:spPr bwMode="auto">
          <a:xfrm>
            <a:off x="920750" y="3933825"/>
            <a:ext cx="22748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1">
                <a:solidFill>
                  <a:srgbClr val="000090"/>
                </a:solidFill>
                <a:latin typeface="Times New Roman" charset="0"/>
                <a:cs typeface="Times New Roman" charset="0"/>
              </a:rPr>
              <a:t>Earlier measurements</a:t>
            </a:r>
          </a:p>
          <a:p>
            <a:r>
              <a:rPr lang="en-US" sz="120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D. Santos et al., </a:t>
            </a:r>
            <a:r>
              <a:rPr lang="en-US" sz="1200" b="1" u="sng">
                <a:solidFill>
                  <a:srgbClr val="000090"/>
                </a:solidFill>
                <a:latin typeface="Times New Roman" charset="0"/>
                <a:cs typeface="Times New Roman" charset="0"/>
                <a:hlinkClick r:id="rId3"/>
              </a:rPr>
              <a:t>arXiv:0810.1137</a:t>
            </a:r>
            <a:endParaRPr lang="en-US" sz="1200" u="sng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52228" name="TextBox 8"/>
          <p:cNvSpPr txBox="1">
            <a:spLocks noChangeArrowheads="1"/>
          </p:cNvSpPr>
          <p:nvPr/>
        </p:nvSpPr>
        <p:spPr bwMode="auto">
          <a:xfrm>
            <a:off x="2432050" y="5013325"/>
            <a:ext cx="1120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He-4 700 mbar</a:t>
            </a:r>
          </a:p>
        </p:txBody>
      </p:sp>
      <p:sp>
        <p:nvSpPr>
          <p:cNvPr id="52229" name="TextBox 9"/>
          <p:cNvSpPr txBox="1">
            <a:spLocks noChangeArrowheads="1"/>
          </p:cNvSpPr>
          <p:nvPr/>
        </p:nvSpPr>
        <p:spPr bwMode="auto">
          <a:xfrm>
            <a:off x="3873500" y="4508500"/>
            <a:ext cx="5637213" cy="13239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dirty="0" smtClean="0">
                <a:latin typeface="Times New Roman" charset="0"/>
                <a:cs typeface="Times New Roman" charset="0"/>
              </a:rPr>
              <a:t>Previous </a:t>
            </a:r>
            <a:r>
              <a:rPr lang="en-US" sz="2000" b="1" dirty="0">
                <a:latin typeface="Times New Roman" charset="0"/>
                <a:cs typeface="Times New Roman" charset="0"/>
              </a:rPr>
              <a:t>investigations with a 15 cm sphere</a:t>
            </a:r>
          </a:p>
          <a:p>
            <a:r>
              <a:rPr lang="en-US" sz="2000" b="1" dirty="0">
                <a:latin typeface="Times New Roman" charset="0"/>
                <a:cs typeface="Times New Roman" charset="0"/>
              </a:rPr>
              <a:t>show the capability to measure 500 </a:t>
            </a:r>
            <a:r>
              <a:rPr lang="en-US" sz="2000" b="1" dirty="0" err="1">
                <a:latin typeface="Times New Roman" charset="0"/>
                <a:cs typeface="Times New Roman" charset="0"/>
              </a:rPr>
              <a:t>eV</a:t>
            </a:r>
            <a:r>
              <a:rPr lang="en-US" sz="2000" b="1" dirty="0">
                <a:latin typeface="Times New Roman" charset="0"/>
                <a:cs typeface="Times New Roman" charset="0"/>
              </a:rPr>
              <a:t> He-4 ions</a:t>
            </a:r>
          </a:p>
          <a:p>
            <a:r>
              <a:rPr lang="en-US" sz="2000" b="1" dirty="0">
                <a:latin typeface="Times New Roman" charset="0"/>
                <a:cs typeface="Times New Roman" charset="0"/>
              </a:rPr>
              <a:t>with an estimated QF of about 25%</a:t>
            </a:r>
            <a:endParaRPr lang="en-US" sz="2000" b="1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  <a:p>
            <a:r>
              <a:rPr lang="en-US" sz="2000" b="1" i="1" dirty="0" err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Saclay</a:t>
            </a:r>
            <a:r>
              <a:rPr lang="en-US" sz="2000" b="1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, Grenoble, Thessaloniki, Queen’s-Kingston</a:t>
            </a:r>
          </a:p>
        </p:txBody>
      </p:sp>
      <p:pic>
        <p:nvPicPr>
          <p:cNvPr id="52231" name="Picture 1" descr="IMG_20140110_14560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125538"/>
            <a:ext cx="345598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image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952" y="1124744"/>
            <a:ext cx="4104456" cy="30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20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320" y="3701081"/>
            <a:ext cx="3035176" cy="3184303"/>
          </a:xfrm>
          <a:prstGeom prst="rect">
            <a:avLst/>
          </a:prstGeom>
        </p:spPr>
      </p:pic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0" y="0"/>
            <a:ext cx="99060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CUBIC: a new way of fabricating </a:t>
            </a:r>
            <a:r>
              <a:rPr lang="en-US" sz="3200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an ultra  </a:t>
            </a:r>
            <a:r>
              <a:rPr lang="en-US" sz="32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low-background spherical </a:t>
            </a:r>
            <a:r>
              <a:rPr lang="en-US" sz="3200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detector – under study </a:t>
            </a:r>
            <a:endParaRPr lang="en-US" sz="3200" dirty="0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  <a:p>
            <a:pPr marL="0" lvl="1" algn="ctr"/>
            <a:r>
              <a:rPr lang="en-US" sz="1200" b="1" i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1200" b="1" i="1" dirty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I. Giomataris, CEA-</a:t>
            </a:r>
            <a:r>
              <a:rPr lang="en-US" sz="1200" b="1" i="1" dirty="0" err="1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Irfu</a:t>
            </a:r>
            <a:r>
              <a:rPr lang="en-US" sz="1200" b="1" i="1" dirty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-France</a:t>
            </a:r>
            <a:endParaRPr lang="fr-FR" sz="1200" b="1" i="1" dirty="0">
              <a:solidFill>
                <a:schemeClr val="accent2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 descr="Screen Shot 2016-04-12 at 16.29.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2" y="1412776"/>
            <a:ext cx="2944308" cy="235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creen Shot 2016-04-12 at 16.43.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776" y="1412776"/>
            <a:ext cx="3604748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48744" y="1340768"/>
            <a:ext cx="1891764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kern="1200" dirty="0" err="1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Aurubis</a:t>
            </a:r>
            <a:r>
              <a:rPr lang="en-US" sz="1200" kern="12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pure copper</a:t>
            </a:r>
          </a:p>
          <a:p>
            <a:r>
              <a:rPr lang="en-US" sz="1200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Tested in PNLL</a:t>
            </a:r>
          </a:p>
          <a:p>
            <a:pPr algn="ctr"/>
            <a:r>
              <a:rPr lang="en-US" sz="1200" dirty="0" err="1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sz="1200" dirty="0" err="1">
                <a:solidFill>
                  <a:srgbClr val="0000FF"/>
                </a:solidFill>
                <a:latin typeface="Times New Roman"/>
                <a:cs typeface="Times New Roman"/>
              </a:rPr>
              <a:t>Bq</a:t>
            </a:r>
            <a:r>
              <a:rPr lang="en-US" sz="1200" dirty="0">
                <a:solidFill>
                  <a:srgbClr val="0000FF"/>
                </a:solidFill>
                <a:latin typeface="Times New Roman"/>
                <a:cs typeface="Times New Roman"/>
              </a:rPr>
              <a:t>/kg  </a:t>
            </a:r>
            <a:r>
              <a:rPr lang="en-US" sz="1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: </a:t>
            </a:r>
            <a:r>
              <a:rPr lang="en-US" sz="1200" baseline="30000" dirty="0">
                <a:solidFill>
                  <a:srgbClr val="0000FF"/>
                </a:solidFill>
                <a:latin typeface="Times New Roman"/>
                <a:cs typeface="Times New Roman"/>
              </a:rPr>
              <a:t>232</a:t>
            </a:r>
            <a:r>
              <a:rPr lang="en-US" sz="1200" dirty="0">
                <a:solidFill>
                  <a:srgbClr val="0000FF"/>
                </a:solidFill>
                <a:latin typeface="Times New Roman"/>
                <a:cs typeface="Times New Roman"/>
              </a:rPr>
              <a:t>Th= 1, </a:t>
            </a:r>
            <a:r>
              <a:rPr lang="hr-HR" sz="1200" baseline="30000" dirty="0">
                <a:solidFill>
                  <a:srgbClr val="0000FF"/>
                </a:solidFill>
                <a:latin typeface="Times New Roman"/>
                <a:cs typeface="Times New Roman"/>
              </a:rPr>
              <a:t>238</a:t>
            </a:r>
            <a:r>
              <a:rPr lang="hr-HR" sz="1200" dirty="0">
                <a:solidFill>
                  <a:srgbClr val="0000FF"/>
                </a:solidFill>
                <a:latin typeface="Times New Roman"/>
                <a:cs typeface="Times New Roman"/>
              </a:rPr>
              <a:t>U= 1 </a:t>
            </a:r>
            <a:endParaRPr lang="en-US" sz="12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7" name="AutoShape 4"/>
          <p:cNvSpPr>
            <a:spLocks noChangeArrowheads="1"/>
          </p:cNvSpPr>
          <p:nvPr/>
        </p:nvSpPr>
        <p:spPr bwMode="auto">
          <a:xfrm>
            <a:off x="0" y="4437112"/>
            <a:ext cx="2864768" cy="1440160"/>
          </a:xfrm>
          <a:prstGeom prst="cube">
            <a:avLst>
              <a:gd name="adj" fmla="val 42139"/>
            </a:avLst>
          </a:prstGeom>
          <a:solidFill>
            <a:srgbClr val="FFB17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>
            <a:off x="-3879850" y="5530900"/>
            <a:ext cx="236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-2889250" y="5226100"/>
            <a:ext cx="7055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800" kern="1200"/>
              <a:t>70 cm</a:t>
            </a:r>
            <a:endParaRPr lang="en-GB" kern="1200"/>
          </a:p>
        </p:txBody>
      </p:sp>
      <p:sp>
        <p:nvSpPr>
          <p:cNvPr id="44" name="Oval 43"/>
          <p:cNvSpPr>
            <a:spLocks noChangeArrowheads="1"/>
          </p:cNvSpPr>
          <p:nvPr/>
        </p:nvSpPr>
        <p:spPr bwMode="auto">
          <a:xfrm>
            <a:off x="488504" y="4602212"/>
            <a:ext cx="1791364" cy="343675"/>
          </a:xfrm>
          <a:prstGeom prst="ellipse">
            <a:avLst/>
          </a:prstGeom>
          <a:solidFill>
            <a:srgbClr val="FFF2C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45" name="Line 18"/>
          <p:cNvSpPr>
            <a:spLocks noChangeShapeType="1"/>
          </p:cNvSpPr>
          <p:nvPr/>
        </p:nvSpPr>
        <p:spPr bwMode="auto">
          <a:xfrm>
            <a:off x="1352600" y="4386312"/>
            <a:ext cx="0" cy="412409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>
            <a:off x="2648744" y="3861048"/>
            <a:ext cx="1008112" cy="369332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en-GB" sz="1800" kern="1200" dirty="0">
                <a:latin typeface="Times New Roman" charset="0"/>
                <a:cs typeface="Times New Roman" charset="0"/>
              </a:rPr>
              <a:t>milling</a:t>
            </a:r>
            <a:endParaRPr lang="en-GB" kern="1200" dirty="0">
              <a:latin typeface="Times New Roman" charset="0"/>
              <a:cs typeface="Times New Roman" charset="0"/>
            </a:endParaRPr>
          </a:p>
        </p:txBody>
      </p:sp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1136576" y="3449687"/>
            <a:ext cx="429927" cy="893554"/>
            <a:chOff x="4272" y="672"/>
            <a:chExt cx="288" cy="624"/>
          </a:xfrm>
        </p:grpSpPr>
        <p:grpSp>
          <p:nvGrpSpPr>
            <p:cNvPr id="64" name="Group 63"/>
            <p:cNvGrpSpPr>
              <a:grpSpLocks/>
            </p:cNvGrpSpPr>
            <p:nvPr/>
          </p:nvGrpSpPr>
          <p:grpSpPr bwMode="auto">
            <a:xfrm>
              <a:off x="4272" y="1008"/>
              <a:ext cx="288" cy="288"/>
              <a:chOff x="3360" y="528"/>
              <a:chExt cx="288" cy="288"/>
            </a:xfrm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3360" y="528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67" name="Oval 66"/>
              <p:cNvSpPr>
                <a:spLocks noChangeArrowheads="1"/>
              </p:cNvSpPr>
              <p:nvPr/>
            </p:nvSpPr>
            <p:spPr bwMode="auto">
              <a:xfrm>
                <a:off x="3408" y="528"/>
                <a:ext cx="192" cy="2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68" name="Oval 67"/>
              <p:cNvSpPr>
                <a:spLocks noChangeArrowheads="1"/>
              </p:cNvSpPr>
              <p:nvPr/>
            </p:nvSpPr>
            <p:spPr bwMode="auto">
              <a:xfrm>
                <a:off x="3456" y="528"/>
                <a:ext cx="96" cy="2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69" name="Line 31"/>
              <p:cNvSpPr>
                <a:spLocks noChangeShapeType="1"/>
              </p:cNvSpPr>
              <p:nvPr/>
            </p:nvSpPr>
            <p:spPr bwMode="auto">
              <a:xfrm>
                <a:off x="3504" y="528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</p:grpSp>
        <p:sp>
          <p:nvSpPr>
            <p:cNvPr id="65" name="AutoShape 15"/>
            <p:cNvSpPr>
              <a:spLocks noChangeArrowheads="1"/>
            </p:cNvSpPr>
            <p:nvPr/>
          </p:nvSpPr>
          <p:spPr bwMode="auto">
            <a:xfrm>
              <a:off x="4320" y="672"/>
              <a:ext cx="192" cy="432"/>
            </a:xfrm>
            <a:prstGeom prst="can">
              <a:avLst>
                <a:gd name="adj" fmla="val 56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kern="1200"/>
            </a:p>
          </p:txBody>
        </p:sp>
      </p:grp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3224808" y="4581128"/>
            <a:ext cx="2368734" cy="1884483"/>
            <a:chOff x="624" y="2832"/>
            <a:chExt cx="1587" cy="1316"/>
          </a:xfrm>
        </p:grpSpPr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624" y="3355"/>
              <a:ext cx="1587" cy="793"/>
            </a:xfrm>
            <a:prstGeom prst="rect">
              <a:avLst/>
            </a:prstGeom>
            <a:solidFill>
              <a:srgbClr val="FFB17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851" y="2832"/>
              <a:ext cx="1134" cy="113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kern="1200"/>
            </a:p>
          </p:txBody>
        </p:sp>
      </p:grpSp>
      <p:sp>
        <p:nvSpPr>
          <p:cNvPr id="49" name="Text Box 37"/>
          <p:cNvSpPr txBox="1">
            <a:spLocks noChangeArrowheads="1"/>
          </p:cNvSpPr>
          <p:nvPr/>
        </p:nvSpPr>
        <p:spPr bwMode="auto">
          <a:xfrm>
            <a:off x="-3941761" y="7221587"/>
            <a:ext cx="383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800" kern="1200"/>
              <a:t>10</a:t>
            </a:r>
          </a:p>
        </p:txBody>
      </p:sp>
      <p:sp>
        <p:nvSpPr>
          <p:cNvPr id="50" name="Text Box 38"/>
          <p:cNvSpPr txBox="1">
            <a:spLocks noChangeArrowheads="1"/>
          </p:cNvSpPr>
          <p:nvPr/>
        </p:nvSpPr>
        <p:spPr bwMode="auto">
          <a:xfrm>
            <a:off x="-1630361" y="7207300"/>
            <a:ext cx="383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800" kern="1200"/>
              <a:t>10</a:t>
            </a:r>
          </a:p>
        </p:txBody>
      </p:sp>
      <p:sp>
        <p:nvSpPr>
          <p:cNvPr id="51" name="Text Box 39"/>
          <p:cNvSpPr txBox="1">
            <a:spLocks noChangeArrowheads="1"/>
          </p:cNvSpPr>
          <p:nvPr/>
        </p:nvSpPr>
        <p:spPr bwMode="auto">
          <a:xfrm>
            <a:off x="-2724149" y="6916787"/>
            <a:ext cx="383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800" kern="1200"/>
              <a:t>50</a:t>
            </a:r>
          </a:p>
        </p:txBody>
      </p:sp>
      <p:grpSp>
        <p:nvGrpSpPr>
          <p:cNvPr id="52" name="Group 51"/>
          <p:cNvGrpSpPr>
            <a:grpSpLocks/>
          </p:cNvGrpSpPr>
          <p:nvPr/>
        </p:nvGrpSpPr>
        <p:grpSpPr bwMode="auto">
          <a:xfrm flipV="1">
            <a:off x="3224808" y="4374310"/>
            <a:ext cx="2368734" cy="1863002"/>
            <a:chOff x="624" y="2832"/>
            <a:chExt cx="1587" cy="1301"/>
          </a:xfrm>
        </p:grpSpPr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624" y="3340"/>
              <a:ext cx="1587" cy="793"/>
            </a:xfrm>
            <a:prstGeom prst="rect">
              <a:avLst/>
            </a:prstGeom>
            <a:solidFill>
              <a:srgbClr val="FFB17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851" y="2832"/>
              <a:ext cx="1134" cy="113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kern="1200"/>
            </a:p>
          </p:txBody>
        </p:sp>
      </p:grp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-3549650" y="6978700"/>
            <a:ext cx="1791364" cy="20620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54" name="Oval 53"/>
          <p:cNvSpPr>
            <a:spLocks noChangeArrowheads="1"/>
          </p:cNvSpPr>
          <p:nvPr/>
        </p:nvSpPr>
        <p:spPr bwMode="auto">
          <a:xfrm>
            <a:off x="-3467100" y="6673900"/>
            <a:ext cx="1648055" cy="1099759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55" name="Text Box 48"/>
          <p:cNvSpPr txBox="1">
            <a:spLocks noChangeArrowheads="1"/>
          </p:cNvSpPr>
          <p:nvPr/>
        </p:nvSpPr>
        <p:spPr bwMode="auto">
          <a:xfrm>
            <a:off x="-2724149" y="6902500"/>
            <a:ext cx="383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800" kern="1200"/>
              <a:t>50</a:t>
            </a:r>
          </a:p>
        </p:txBody>
      </p:sp>
      <p:sp>
        <p:nvSpPr>
          <p:cNvPr id="56" name="Text Box 49"/>
          <p:cNvSpPr txBox="1">
            <a:spLocks noChangeArrowheads="1"/>
          </p:cNvSpPr>
          <p:nvPr/>
        </p:nvSpPr>
        <p:spPr bwMode="auto">
          <a:xfrm>
            <a:off x="-2724149" y="5683300"/>
            <a:ext cx="383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800" kern="1200"/>
              <a:t>10</a:t>
            </a:r>
          </a:p>
        </p:txBody>
      </p:sp>
      <p:sp>
        <p:nvSpPr>
          <p:cNvPr id="57" name="Line 50"/>
          <p:cNvSpPr>
            <a:spLocks noChangeShapeType="1"/>
          </p:cNvSpPr>
          <p:nvPr/>
        </p:nvSpPr>
        <p:spPr bwMode="auto">
          <a:xfrm>
            <a:off x="-4062412" y="5683300"/>
            <a:ext cx="0" cy="10997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58" name="Line 52"/>
          <p:cNvSpPr>
            <a:spLocks noChangeShapeType="1"/>
          </p:cNvSpPr>
          <p:nvPr/>
        </p:nvSpPr>
        <p:spPr bwMode="auto">
          <a:xfrm>
            <a:off x="-4062412" y="7207300"/>
            <a:ext cx="0" cy="10997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cxnSp>
        <p:nvCxnSpPr>
          <p:cNvPr id="59" name="AutoShape 54"/>
          <p:cNvCxnSpPr>
            <a:cxnSpLocks noChangeShapeType="1"/>
          </p:cNvCxnSpPr>
          <p:nvPr/>
        </p:nvCxnSpPr>
        <p:spPr bwMode="auto">
          <a:xfrm flipV="1">
            <a:off x="1211266" y="5229200"/>
            <a:ext cx="2157558" cy="9215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" name="TextBox 69"/>
          <p:cNvSpPr txBox="1"/>
          <p:nvPr/>
        </p:nvSpPr>
        <p:spPr>
          <a:xfrm>
            <a:off x="7905328" y="3933056"/>
            <a:ext cx="106956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Times New Roman"/>
                <a:cs typeface="Times New Roman"/>
              </a:rPr>
              <a:t>moulding</a:t>
            </a:r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609184" y="1700808"/>
            <a:ext cx="314701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Advantages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Auto-shield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Pressure up to 50 bar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Low cost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Faster process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9922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4" descr="IMGP009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63" y="1150938"/>
            <a:ext cx="3529012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5" descr="IMGP009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908720"/>
            <a:ext cx="4316413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0" y="116632"/>
            <a:ext cx="91394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Multi-ball ‘</a:t>
            </a:r>
            <a:r>
              <a:rPr lang="en-US" altLang="ja-JP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ACHINOS</a:t>
            </a:r>
            <a:r>
              <a:rPr lang="en-US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’</a:t>
            </a:r>
            <a:r>
              <a:rPr lang="en-US" altLang="ja-JP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structure</a:t>
            </a:r>
          </a:p>
          <a:p>
            <a:pPr algn="ctr"/>
            <a:r>
              <a:rPr lang="en-US" altLang="ja-JP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Developed in </a:t>
            </a:r>
            <a:r>
              <a:rPr lang="en-US" altLang="ja-JP" b="1" dirty="0" err="1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Saclay</a:t>
            </a:r>
            <a:r>
              <a:rPr lang="en-US" altLang="ja-JP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 in collaboration with University of Thessaloniki</a:t>
            </a:r>
            <a:endParaRPr lang="en-US" b="1" dirty="0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2" name="Picture 1" descr="1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96336"/>
            <a:ext cx="5385048" cy="26125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02404" y="4149080"/>
            <a:ext cx="4419148" cy="193899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Advantages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- Amplification tuned by the ball size: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1mm diameter for high pressure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-Volume electric field tuned by the size </a:t>
            </a:r>
          </a:p>
          <a:p>
            <a:pPr>
              <a:defRPr/>
            </a:pPr>
            <a:r>
              <a:rPr lang="en-US" sz="2000" b="1" dirty="0">
                <a:solidFill>
                  <a:srgbClr val="000090"/>
                </a:solidFill>
                <a:latin typeface="Times New Roman"/>
                <a:cs typeface="Times New Roman"/>
              </a:rPr>
              <a:t>o</a:t>
            </a:r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f the ACHINOS structure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- Detector segmentation</a:t>
            </a:r>
            <a:endParaRPr lang="en-US" sz="2000" b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6991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89075" y="997669"/>
            <a:ext cx="674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6666"/>
                </a:solidFill>
                <a:latin typeface="Symbol" charset="0"/>
                <a:cs typeface="Times New Roman" charset="0"/>
              </a:rPr>
              <a:t>n</a:t>
            </a:r>
            <a:r>
              <a:rPr lang="en-US" sz="2000">
                <a:solidFill>
                  <a:srgbClr val="006666"/>
                </a:solidFill>
                <a:latin typeface="Times New Roman" charset="0"/>
                <a:cs typeface="Times New Roman" charset="0"/>
              </a:rPr>
              <a:t> + N --&gt; </a:t>
            </a:r>
            <a:r>
              <a:rPr lang="en-US" sz="2000">
                <a:solidFill>
                  <a:srgbClr val="006666"/>
                </a:solidFill>
                <a:latin typeface="Symbol" charset="0"/>
                <a:cs typeface="Times New Roman" charset="0"/>
              </a:rPr>
              <a:t>n</a:t>
            </a:r>
            <a:r>
              <a:rPr lang="en-US" sz="2000">
                <a:solidFill>
                  <a:srgbClr val="006666"/>
                </a:solidFill>
                <a:latin typeface="Times New Roman" charset="0"/>
                <a:cs typeface="Times New Roman" charset="0"/>
              </a:rPr>
              <a:t> +N  </a:t>
            </a:r>
            <a:r>
              <a:rPr lang="en-US">
                <a:solidFill>
                  <a:srgbClr val="006666"/>
                </a:solidFill>
                <a:latin typeface="Symbol" charset="0"/>
                <a:cs typeface="Times New Roman" charset="0"/>
              </a:rPr>
              <a:t>s</a:t>
            </a:r>
            <a:r>
              <a:rPr lang="en-US">
                <a:solidFill>
                  <a:srgbClr val="006666"/>
                </a:solidFill>
                <a:latin typeface="Times New Roman" charset="0"/>
                <a:cs typeface="Times New Roman" charset="0"/>
              </a:rPr>
              <a:t> ≈ N</a:t>
            </a:r>
            <a:r>
              <a:rPr lang="en-US" baseline="30000">
                <a:solidFill>
                  <a:srgbClr val="006666"/>
                </a:solidFill>
                <a:latin typeface="Times New Roman" charset="0"/>
                <a:cs typeface="Times New Roman" charset="0"/>
              </a:rPr>
              <a:t>2</a:t>
            </a:r>
            <a:r>
              <a:rPr lang="en-US">
                <a:solidFill>
                  <a:srgbClr val="006666"/>
                </a:solidFill>
                <a:latin typeface="Times New Roman" charset="0"/>
                <a:cs typeface="Times New Roman" charset="0"/>
              </a:rPr>
              <a:t>E </a:t>
            </a:r>
            <a:r>
              <a:rPr lang="en-US" baseline="30000">
                <a:solidFill>
                  <a:srgbClr val="006666"/>
                </a:solidFill>
                <a:latin typeface="Times New Roman" charset="0"/>
                <a:cs typeface="Times New Roman" charset="0"/>
              </a:rPr>
              <a:t>2</a:t>
            </a:r>
            <a:r>
              <a:rPr lang="en-US">
                <a:solidFill>
                  <a:srgbClr val="006666"/>
                </a:solidFill>
                <a:latin typeface="Times New Roman" charset="0"/>
                <a:cs typeface="Times New Roman" charset="0"/>
              </a:rPr>
              <a:t>, </a:t>
            </a:r>
            <a:r>
              <a:rPr lang="en-US" sz="1600" i="1">
                <a:solidFill>
                  <a:srgbClr val="006666"/>
                </a:solidFill>
                <a:latin typeface="Times New Roman" charset="0"/>
                <a:cs typeface="Times New Roman" charset="0"/>
              </a:rPr>
              <a:t>D. Z. Freedman, Phys. Rev.D,9(1389)1974</a:t>
            </a:r>
            <a:endParaRPr lang="en-US">
              <a:solidFill>
                <a:srgbClr val="006666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90600" y="769069"/>
            <a:ext cx="825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fr-CA">
              <a:latin typeface="Times New Roman" charset="0"/>
              <a:cs typeface="Times New Roman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88504" y="32172"/>
            <a:ext cx="8585200" cy="1151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endParaRPr lang="en-US" sz="2800" b="1" dirty="0">
              <a:solidFill>
                <a:schemeClr val="accent2"/>
              </a:solidFill>
              <a:latin typeface="Times New Roman" charset="0"/>
              <a:cs typeface="Times New Roman" charset="0"/>
            </a:endParaRP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Additional physics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endParaRPr lang="en-US" b="1" dirty="0" smtClean="0">
              <a:solidFill>
                <a:schemeClr val="accent2"/>
              </a:solidFill>
              <a:latin typeface="Times New Roman" charset="0"/>
              <a:cs typeface="Times New Roman" charset="0"/>
            </a:endParaRP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b="1" dirty="0" smtClean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Neutrino</a:t>
            </a:r>
            <a:r>
              <a:rPr lang="en-US" b="1" dirty="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-nucleus coherent elastic scattering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0" y="1485032"/>
            <a:ext cx="72564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sz="2000" b="1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High cross section but very-low nuclear recoil</a:t>
            </a:r>
            <a:endParaRPr lang="en-US" sz="1600" b="1">
              <a:solidFill>
                <a:srgbClr val="008000"/>
              </a:solidFill>
              <a:latin typeface="Times New Roman" charset="0"/>
              <a:cs typeface="Times New Roman" charset="0"/>
            </a:endParaRPr>
          </a:p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sz="1600" b="1" dirty="0">
                <a:solidFill>
                  <a:srgbClr val="008000"/>
                </a:solidFill>
                <a:latin typeface="Times New Roman" charset="0"/>
                <a:cs typeface="Times New Roman" charset="0"/>
              </a:rPr>
              <a:t>Illustration: using the </a:t>
            </a:r>
            <a:r>
              <a:rPr lang="en-US" sz="1600" b="1" dirty="0">
                <a:solidFill>
                  <a:srgbClr val="FE256A"/>
                </a:solidFill>
                <a:latin typeface="Times New Roman" charset="0"/>
                <a:cs typeface="Times New Roman" charset="0"/>
              </a:rPr>
              <a:t>present prototype</a:t>
            </a:r>
            <a:r>
              <a:rPr lang="en-US" sz="1600" dirty="0">
                <a:solidFill>
                  <a:srgbClr val="FE256A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1600" b="1" dirty="0">
                <a:solidFill>
                  <a:srgbClr val="008000"/>
                </a:solidFill>
                <a:latin typeface="Times New Roman" charset="0"/>
                <a:cs typeface="Times New Roman" charset="0"/>
              </a:rPr>
              <a:t>at </a:t>
            </a:r>
            <a:r>
              <a:rPr lang="en-US" sz="16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10 m</a:t>
            </a:r>
            <a:r>
              <a:rPr lang="en-US" sz="1600" b="1" dirty="0">
                <a:solidFill>
                  <a:srgbClr val="008000"/>
                </a:solidFill>
                <a:latin typeface="Times New Roman" charset="0"/>
                <a:cs typeface="Times New Roman" charset="0"/>
              </a:rPr>
              <a:t> from the reactor, after </a:t>
            </a:r>
            <a:r>
              <a:rPr lang="en-US" sz="16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1 day </a:t>
            </a:r>
            <a:r>
              <a:rPr lang="en-US" sz="1600" b="1" dirty="0">
                <a:solidFill>
                  <a:srgbClr val="008000"/>
                </a:solidFill>
                <a:latin typeface="Times New Roman" charset="0"/>
                <a:cs typeface="Times New Roman" charset="0"/>
              </a:rPr>
              <a:t>run </a:t>
            </a:r>
            <a:endParaRPr lang="en-US" sz="1600" b="1" dirty="0">
              <a:solidFill>
                <a:srgbClr val="F8224B"/>
              </a:solidFill>
              <a:latin typeface="Times New Roman" charset="0"/>
              <a:cs typeface="Times New Roman" charset="0"/>
            </a:endParaRPr>
          </a:p>
          <a:p>
            <a:pPr>
              <a:spcBef>
                <a:spcPct val="50000"/>
              </a:spcBef>
            </a:pPr>
            <a:endParaRPr lang="en-US" sz="1600" b="1" dirty="0">
              <a:solidFill>
                <a:srgbClr val="F8224B"/>
              </a:solidFill>
              <a:latin typeface="Times New Roman" charset="0"/>
              <a:cs typeface="Times New Roman" charset="0"/>
            </a:endParaRPr>
          </a:p>
          <a:p>
            <a:pPr>
              <a:spcBef>
                <a:spcPct val="50000"/>
              </a:spcBef>
            </a:pPr>
            <a:endParaRPr lang="en-US" sz="1600" b="1" dirty="0">
              <a:solidFill>
                <a:srgbClr val="F8224B"/>
              </a:solidFill>
              <a:latin typeface="Times New Roman" charset="0"/>
              <a:cs typeface="Times New Roman" charset="0"/>
            </a:endParaRPr>
          </a:p>
          <a:p>
            <a:pPr>
              <a:spcBef>
                <a:spcPct val="50000"/>
              </a:spcBef>
            </a:pPr>
            <a:endParaRPr lang="en-US" sz="1600" b="1" dirty="0">
              <a:solidFill>
                <a:srgbClr val="F8224B"/>
              </a:solidFill>
              <a:latin typeface="Times New Roman" charset="0"/>
              <a:cs typeface="Times New Roman" charset="0"/>
            </a:endParaRPr>
          </a:p>
          <a:p>
            <a:pPr>
              <a:spcBef>
                <a:spcPct val="50000"/>
              </a:spcBef>
            </a:pPr>
            <a:endParaRPr lang="en-US" sz="1600" b="1" dirty="0">
              <a:solidFill>
                <a:srgbClr val="F8224B"/>
              </a:solidFill>
              <a:latin typeface="Times New Roman" charset="0"/>
              <a:cs typeface="Times New Roman" charset="0"/>
            </a:endParaRPr>
          </a:p>
          <a:p>
            <a:pPr>
              <a:spcBef>
                <a:spcPct val="50000"/>
              </a:spcBef>
            </a:pPr>
            <a:endParaRPr lang="en-US" sz="1600" b="1" dirty="0">
              <a:solidFill>
                <a:srgbClr val="F8224B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0" y="1485032"/>
            <a:ext cx="31686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978957"/>
              </p:ext>
            </p:extLst>
          </p:nvPr>
        </p:nvGraphicFramePr>
        <p:xfrm>
          <a:off x="488950" y="2277194"/>
          <a:ext cx="57277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1" name="Document" r:id="rId5" imgW="5727489" imgH="1650939" progId="Word.Document.12">
                  <p:embed/>
                </p:oleObj>
              </mc:Choice>
              <mc:Fallback>
                <p:oleObj name="Document" r:id="rId5" imgW="5727489" imgH="165093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2277194"/>
                        <a:ext cx="57277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992188" y="3790082"/>
            <a:ext cx="7013575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A dedicated Supernova detector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Simple and cost effective - </a:t>
            </a:r>
            <a:r>
              <a:rPr lang="fr-CA" sz="2000" b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Life time &gt;&gt; 1 century</a:t>
            </a:r>
            <a:endParaRPr lang="en-US" sz="2000" b="1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  <a:p>
            <a:pPr algn="ctr">
              <a:lnSpc>
                <a:spcPct val="40000"/>
              </a:lnSpc>
              <a:spcBef>
                <a:spcPct val="50000"/>
              </a:spcBef>
            </a:pPr>
            <a:r>
              <a:rPr lang="en-US" sz="2000" b="1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Through neutrino-nucleus coherent elastic scattering</a:t>
            </a:r>
          </a:p>
          <a:p>
            <a:pPr algn="ctr"/>
            <a:r>
              <a:rPr lang="en-US" sz="2000" i="1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Y</a:t>
            </a:r>
            <a:r>
              <a:rPr lang="en-US" sz="1600" i="1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. Giomataris, J. D. Vergados, Phys.Lett.B634:23-29,2006</a:t>
            </a:r>
            <a:endParaRPr lang="en-US" sz="1600">
              <a:latin typeface="Times New Roman" charset="0"/>
              <a:cs typeface="Times New Roman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-15875" y="5085482"/>
            <a:ext cx="568960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Sensitivity for galactic explosion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For p=10 Atm, R=2m, D=10 kpc, U</a:t>
            </a:r>
            <a:r>
              <a:rPr lang="el-GR" sz="1800" baseline="-250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ν </a:t>
            </a:r>
            <a:r>
              <a:rPr lang="el-GR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=0.5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x10</a:t>
            </a:r>
            <a:r>
              <a:rPr lang="en-US" sz="1800" baseline="300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53 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ergs</a:t>
            </a:r>
            <a:endParaRPr lang="en-US" sz="180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# Number of events (</a:t>
            </a:r>
            <a:r>
              <a:rPr lang="en-US" sz="18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after quenching, E</a:t>
            </a:r>
            <a:r>
              <a:rPr lang="en-US" sz="1800" baseline="-250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th </a:t>
            </a:r>
            <a:r>
              <a:rPr lang="en-US" sz="18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=0.25 keV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)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       He     Ne     Ar    Kr      Xe         Xe (</a:t>
            </a:r>
            <a:r>
              <a:rPr lang="en-US" sz="18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with Nuc. F.F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      0.08  1.5     6.7   23.8   68.1        </a:t>
            </a:r>
            <a:r>
              <a:rPr lang="en-US" sz="18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51.8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5313363" y="5229944"/>
            <a:ext cx="4608512" cy="12001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Idea : A </a:t>
            </a:r>
            <a:r>
              <a:rPr lang="en-US" sz="1800">
                <a:solidFill>
                  <a:srgbClr val="FE256A"/>
                </a:solidFill>
                <a:latin typeface="Times New Roman" charset="0"/>
                <a:cs typeface="Times New Roman" charset="0"/>
              </a:rPr>
              <a:t>world wide network</a:t>
            </a:r>
            <a:r>
              <a:rPr lang="en-US" sz="1800">
                <a:solidFill>
                  <a:schemeClr val="accent2"/>
                </a:solidFill>
                <a:latin typeface="Times New Roman" charset="0"/>
                <a:cs typeface="Times New Roman" charset="0"/>
              </a:rPr>
              <a:t> of several of such dedicated Supernova detectors</a:t>
            </a:r>
          </a:p>
          <a:p>
            <a:r>
              <a:rPr lang="en-US" sz="1800" b="1">
                <a:solidFill>
                  <a:srgbClr val="FE256A"/>
                </a:solidFill>
                <a:latin typeface="Times New Roman" charset="0"/>
                <a:cs typeface="Times New Roman" charset="0"/>
              </a:rPr>
              <a:t>To be managed by an international scientific consortium and operated by students</a:t>
            </a:r>
          </a:p>
        </p:txBody>
      </p:sp>
      <p:sp>
        <p:nvSpPr>
          <p:cNvPr id="13" name="Down Arrow 12"/>
          <p:cNvSpPr/>
          <p:nvPr/>
        </p:nvSpPr>
        <p:spPr bwMode="auto">
          <a:xfrm>
            <a:off x="8265368" y="2420888"/>
            <a:ext cx="45719" cy="64807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1008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60512" y="0"/>
            <a:ext cx="8712642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Competitive double beta decay </a:t>
            </a:r>
            <a:r>
              <a:rPr lang="en-US" b="1" dirty="0" smtClean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experiment with Xe-136 at 50bar</a:t>
            </a:r>
          </a:p>
          <a:p>
            <a:r>
              <a:rPr lang="en-US" sz="1800" b="1" dirty="0">
                <a:solidFill>
                  <a:srgbClr val="000090"/>
                </a:solidFill>
                <a:latin typeface="Times New Roman"/>
                <a:cs typeface="Times New Roman"/>
              </a:rPr>
              <a:t>In collaboration with CNBG ( F. </a:t>
            </a:r>
            <a:r>
              <a:rPr lang="en-US" sz="1800" b="1" dirty="0" err="1">
                <a:solidFill>
                  <a:srgbClr val="000090"/>
                </a:solidFill>
                <a:latin typeface="Times New Roman"/>
                <a:cs typeface="Times New Roman"/>
              </a:rPr>
              <a:t>Piquemal</a:t>
            </a:r>
            <a:r>
              <a:rPr lang="en-US" sz="1800" b="1" dirty="0">
                <a:solidFill>
                  <a:srgbClr val="000090"/>
                </a:solidFill>
                <a:latin typeface="Times New Roman"/>
                <a:cs typeface="Times New Roman"/>
              </a:rPr>
              <a:t> et al.,), CPPM (J. Busto et al.,)</a:t>
            </a:r>
            <a:endParaRPr lang="en-US" sz="1800" dirty="0">
              <a:solidFill>
                <a:srgbClr val="000090"/>
              </a:solidFill>
              <a:latin typeface="Times New Roman"/>
              <a:cs typeface="Times New Roman"/>
            </a:endParaRPr>
          </a:p>
          <a:p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The goal is to reach a record low background level &lt;&lt; 10</a:t>
            </a:r>
            <a:r>
              <a:rPr lang="en-US" baseline="30000" dirty="0">
                <a:solidFill>
                  <a:srgbClr val="0000FF"/>
                </a:solidFill>
                <a:latin typeface="Times New Roman"/>
                <a:cs typeface="Times New Roman"/>
              </a:rPr>
              <a:t>-4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/</a:t>
            </a:r>
            <a:r>
              <a:rPr lang="en-US" dirty="0" err="1">
                <a:solidFill>
                  <a:srgbClr val="0000FF"/>
                </a:solidFill>
                <a:latin typeface="Times New Roman"/>
                <a:cs typeface="Times New Roman"/>
              </a:rPr>
              <a:t>keV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/Kg/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</a:p>
          <a:p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and  an energy resolution of .3%</a:t>
            </a:r>
          </a:p>
          <a:p>
            <a:endParaRPr lang="en-US" b="1" dirty="0">
              <a:solidFill>
                <a:srgbClr val="00009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56878" y="1490008"/>
            <a:ext cx="4938120" cy="284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rgbClr val="0000FF"/>
                </a:solidFill>
                <a:latin typeface="Times New Roman"/>
                <a:cs typeface="Times New Roman"/>
              </a:rPr>
              <a:t>Simulation 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model</a:t>
            </a:r>
          </a:p>
          <a:p>
            <a:pPr algn="ctr"/>
            <a:r>
              <a:rPr lang="en-US" sz="1100" b="1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By J. Galan</a:t>
            </a:r>
            <a:endParaRPr lang="en-US" sz="1100" b="1" i="1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algn="ctr"/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Sphere diameter: 2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</a:p>
          <a:p>
            <a:pPr algn="ctr"/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Shield 30 cm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copper</a:t>
            </a:r>
            <a:endParaRPr lang="en-US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algn="ctr"/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Xenon gas at 50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bar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(1272 Kg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endParaRPr lang="en-US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algn="ctr"/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Vessel Copper activity </a:t>
            </a:r>
            <a:r>
              <a:rPr lang="en-US" dirty="0" err="1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dirty="0" err="1">
                <a:solidFill>
                  <a:srgbClr val="0000FF"/>
                </a:solidFill>
                <a:latin typeface="Times New Roman"/>
                <a:cs typeface="Times New Roman"/>
              </a:rPr>
              <a:t>Bq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/kg 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</a:p>
          <a:p>
            <a:pPr algn="ctr"/>
            <a:r>
              <a:rPr lang="en-US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Aurubis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 commercial </a:t>
            </a:r>
            <a:r>
              <a:rPr lang="en-US" baseline="30000" dirty="0">
                <a:solidFill>
                  <a:srgbClr val="0000FF"/>
                </a:solidFill>
                <a:latin typeface="Times New Roman"/>
                <a:cs typeface="Times New Roman"/>
              </a:rPr>
              <a:t>232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Th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=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1, </a:t>
            </a:r>
            <a:r>
              <a:rPr lang="hr-HR" baseline="30000" dirty="0">
                <a:solidFill>
                  <a:srgbClr val="0000FF"/>
                </a:solidFill>
                <a:latin typeface="Times New Roman"/>
                <a:cs typeface="Times New Roman"/>
              </a:rPr>
              <a:t>238</a:t>
            </a:r>
            <a:r>
              <a:rPr lang="hr-HR" dirty="0">
                <a:solidFill>
                  <a:srgbClr val="0000FF"/>
                </a:solidFill>
                <a:latin typeface="Times New Roman"/>
                <a:cs typeface="Times New Roman"/>
              </a:rPr>
              <a:t>U</a:t>
            </a:r>
            <a:r>
              <a:rPr lang="hr-HR" dirty="0" smtClean="0">
                <a:solidFill>
                  <a:srgbClr val="0000FF"/>
                </a:solidFill>
                <a:latin typeface="Times New Roman"/>
                <a:cs typeface="Times New Roman"/>
              </a:rPr>
              <a:t>=</a:t>
            </a:r>
            <a:r>
              <a:rPr lang="hr-HR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hr-HR" dirty="0" smtClean="0">
                <a:solidFill>
                  <a:srgbClr val="0000FF"/>
                </a:solidFill>
                <a:latin typeface="Times New Roman"/>
                <a:cs typeface="Times New Roman"/>
              </a:rPr>
              <a:t>1 </a:t>
            </a:r>
            <a:endParaRPr lang="en-US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algn="ctr"/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PNNL </a:t>
            </a:r>
            <a:r>
              <a:rPr lang="en-US" baseline="30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232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=.034, </a:t>
            </a:r>
            <a:r>
              <a:rPr lang="hr-HR" baseline="30000" dirty="0">
                <a:solidFill>
                  <a:srgbClr val="0000FF"/>
                </a:solidFill>
                <a:latin typeface="Times New Roman"/>
                <a:cs typeface="Times New Roman"/>
              </a:rPr>
              <a:t>238</a:t>
            </a:r>
            <a:r>
              <a:rPr lang="hr-HR" dirty="0">
                <a:solidFill>
                  <a:srgbClr val="0000FF"/>
                </a:solidFill>
                <a:latin typeface="Times New Roman"/>
                <a:cs typeface="Times New Roman"/>
              </a:rPr>
              <a:t>U=.13 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992560" y="4509120"/>
            <a:ext cx="748358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Results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are very encouraging:</a:t>
            </a:r>
            <a:endParaRPr lang="en-US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algn="ctr"/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Expected background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rate in the region of </a:t>
            </a:r>
            <a:r>
              <a:rPr lang="en-US" dirty="0" err="1">
                <a:solidFill>
                  <a:srgbClr val="0000FF"/>
                </a:solidFill>
                <a:latin typeface="Times New Roman"/>
                <a:cs typeface="Times New Roman"/>
              </a:rPr>
              <a:t>Q</a:t>
            </a:r>
            <a:r>
              <a:rPr lang="en-US" baseline="-25000" dirty="0" err="1">
                <a:solidFill>
                  <a:srgbClr val="0000FF"/>
                </a:solidFill>
                <a:latin typeface="Times New Roman"/>
                <a:cs typeface="Times New Roman"/>
              </a:rPr>
              <a:t>bb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 (2.46 MeV)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8.x10</a:t>
            </a:r>
            <a:r>
              <a:rPr lang="en-US" baseline="30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-5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/</a:t>
            </a:r>
            <a:r>
              <a:rPr lang="en-US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keV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/Kg/ year </a:t>
            </a:r>
            <a:r>
              <a:rPr lang="en-US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Arubis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 copper</a:t>
            </a:r>
          </a:p>
          <a:p>
            <a:pPr algn="ctr"/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1.54x10</a:t>
            </a:r>
            <a:r>
              <a:rPr lang="en-US" baseline="30000" dirty="0">
                <a:solidFill>
                  <a:srgbClr val="0000FF"/>
                </a:solidFill>
                <a:latin typeface="Times New Roman"/>
                <a:cs typeface="Times New Roman"/>
              </a:rPr>
              <a:t>-5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/</a:t>
            </a:r>
            <a:r>
              <a:rPr lang="en-US" dirty="0" err="1">
                <a:solidFill>
                  <a:srgbClr val="0000FF"/>
                </a:solidFill>
                <a:latin typeface="Times New Roman"/>
                <a:cs typeface="Times New Roman"/>
              </a:rPr>
              <a:t>keV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/Kg/ year PNNL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copper</a:t>
            </a:r>
            <a:endParaRPr lang="en-US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algn="ctr"/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(compared to 2x10</a:t>
            </a:r>
            <a:r>
              <a:rPr lang="en-US" baseline="30000" dirty="0">
                <a:solidFill>
                  <a:srgbClr val="0000FF"/>
                </a:solidFill>
                <a:latin typeface="Times New Roman"/>
                <a:cs typeface="Times New Roman"/>
              </a:rPr>
              <a:t>-3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/</a:t>
            </a:r>
            <a:r>
              <a:rPr lang="en-US" dirty="0" err="1">
                <a:solidFill>
                  <a:srgbClr val="0000FF"/>
                </a:solidFill>
                <a:latin typeface="Times New Roman"/>
                <a:cs typeface="Times New Roman"/>
              </a:rPr>
              <a:t>keV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/Kg/ year of running experiments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endParaRPr lang="en-US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0355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375E943-E387-E649-B00C-D8F766770A93}" type="datetime1">
              <a:rPr lang="fr-FR" sz="1400"/>
              <a:pPr/>
              <a:t>26/09/2016</a:t>
            </a:fld>
            <a:endParaRPr lang="en-US" sz="1400"/>
          </a:p>
        </p:txBody>
      </p:sp>
      <p:sp>
        <p:nvSpPr>
          <p:cNvPr id="54274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I. Giomataris</a:t>
            </a: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2951163"/>
            <a:ext cx="4108450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Box 3"/>
          <p:cNvSpPr txBox="1">
            <a:spLocks noChangeArrowheads="1"/>
          </p:cNvSpPr>
          <p:nvPr/>
        </p:nvSpPr>
        <p:spPr bwMode="auto">
          <a:xfrm>
            <a:off x="1064568" y="332656"/>
            <a:ext cx="840978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If additional rejection is required: </a:t>
            </a:r>
            <a:r>
              <a:rPr lang="en-US" sz="3200" b="1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a new </a:t>
            </a:r>
            <a:r>
              <a:rPr lang="en-US" sz="32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idea</a:t>
            </a:r>
          </a:p>
          <a:p>
            <a:r>
              <a:rPr lang="en-US" sz="2000" b="1" dirty="0">
                <a:solidFill>
                  <a:srgbClr val="000090"/>
                </a:solidFill>
                <a:latin typeface="Times New Roman" charset="0"/>
                <a:cs typeface="Times New Roman" charset="0"/>
              </a:rPr>
              <a:t>Background free double beta decay experiment</a:t>
            </a:r>
            <a:r>
              <a:rPr lang="en-US" sz="1100" b="1" dirty="0">
                <a:solidFill>
                  <a:srgbClr val="3366FF"/>
                </a:solidFill>
                <a:latin typeface="Times New Roman"/>
                <a:cs typeface="Times New Roman"/>
              </a:rPr>
              <a:t>, </a:t>
            </a:r>
            <a:r>
              <a:rPr lang="en-US" sz="1100" b="1" i="1" dirty="0">
                <a:solidFill>
                  <a:srgbClr val="3366FF"/>
                </a:solidFill>
                <a:latin typeface="Times New Roman"/>
                <a:cs typeface="Times New Roman"/>
              </a:rPr>
              <a:t>I. Giomataris, </a:t>
            </a:r>
            <a:r>
              <a:rPr lang="is-IS" sz="1100" b="1" dirty="0">
                <a:solidFill>
                  <a:srgbClr val="3366FF"/>
                </a:solidFill>
                <a:latin typeface="Times New Roman"/>
                <a:cs typeface="Times New Roman"/>
              </a:rPr>
              <a:t>J.Phys.Conf.Ser. 309 (2011) </a:t>
            </a:r>
            <a:r>
              <a:rPr lang="is-IS" sz="1100" b="1" dirty="0" smtClean="0">
                <a:solidFill>
                  <a:srgbClr val="3366FF"/>
                </a:solidFill>
                <a:latin typeface="Times New Roman"/>
                <a:cs typeface="Times New Roman"/>
              </a:rPr>
              <a:t>012010</a:t>
            </a:r>
          </a:p>
          <a:p>
            <a:r>
              <a:rPr lang="en-US" sz="14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The idea is to detect Cherenkov light emitted by two electrons and then reject background</a:t>
            </a:r>
          </a:p>
          <a:p>
            <a:r>
              <a:rPr lang="en-US" sz="14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from single electrons (Compton scattering etc..)</a:t>
            </a:r>
          </a:p>
          <a:p>
            <a:r>
              <a:rPr lang="en-US" sz="14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Xenon-136 at high pressure </a:t>
            </a:r>
            <a:r>
              <a:rPr lang="en-US" sz="1400" b="1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of about 25-40 bar is ideal to keep high efficiency for double electrons,</a:t>
            </a:r>
          </a:p>
          <a:p>
            <a:r>
              <a:rPr lang="en-US" sz="1400" b="1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Good enough electron path </a:t>
            </a:r>
            <a:r>
              <a:rPr lang="en-US" sz="14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a</a:t>
            </a:r>
            <a:r>
              <a:rPr lang="en-US" sz="1400" b="1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nd reduce multiple scattering</a:t>
            </a:r>
            <a:endParaRPr lang="en-US" sz="1400" b="1" i="1" dirty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A simple read-out is the standard spherical </a:t>
            </a:r>
            <a:r>
              <a:rPr lang="en-US" sz="16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detector </a:t>
            </a:r>
            <a:r>
              <a:rPr lang="en-US" sz="16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signal combined with </a:t>
            </a:r>
            <a:endParaRPr lang="en-US" sz="1600" b="1" dirty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1600" b="1" dirty="0" err="1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CsI</a:t>
            </a:r>
            <a:r>
              <a:rPr lang="en-US" sz="16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photocathode layer deposited at the internal vessel </a:t>
            </a:r>
            <a:r>
              <a:rPr lang="en-US" sz="1600" b="1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surface, inducing a </a:t>
            </a:r>
            <a:r>
              <a:rPr lang="en-US" sz="1600" b="1" u="sng" dirty="0" smtClean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delayed signal</a:t>
            </a:r>
            <a:endParaRPr lang="en-US" sz="1600" b="1" u="sng" dirty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54277" name="P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4019550"/>
            <a:ext cx="403225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TextBox 6"/>
          <p:cNvSpPr txBox="1">
            <a:spLocks noChangeArrowheads="1"/>
          </p:cNvSpPr>
          <p:nvPr/>
        </p:nvSpPr>
        <p:spPr bwMode="auto">
          <a:xfrm>
            <a:off x="992188" y="6021388"/>
            <a:ext cx="3451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b="1">
                <a:solidFill>
                  <a:srgbClr val="0000FF"/>
                </a:solidFill>
                <a:latin typeface="Times New Roman" charset="0"/>
                <a:cs typeface="Times New Roman" charset="0"/>
              </a:rPr>
              <a:t>S</a:t>
            </a:r>
            <a:r>
              <a:rPr lang="en-US" sz="1200" b="1" baseline="-2500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2</a:t>
            </a:r>
            <a:r>
              <a:rPr lang="en-US" sz="1200" b="1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(S</a:t>
            </a:r>
            <a:r>
              <a:rPr lang="en-US" sz="1200" b="1" baseline="-2500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1</a:t>
            </a:r>
            <a:r>
              <a:rPr lang="en-US" sz="1200" b="1">
                <a:solidFill>
                  <a:srgbClr val="0000FF"/>
                </a:solidFill>
                <a:latin typeface="Times New Roman" charset="0"/>
                <a:cs typeface="Times New Roman" charset="0"/>
              </a:rPr>
              <a:t>) is the charge signal collected and amplified</a:t>
            </a:r>
          </a:p>
          <a:p>
            <a:r>
              <a:rPr lang="en-US" sz="1200" b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S</a:t>
            </a:r>
            <a:r>
              <a:rPr lang="en-US" sz="1200" b="1" baseline="-250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3</a:t>
            </a:r>
            <a:r>
              <a:rPr lang="en-US" sz="1200" b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is the delayed Cherenkov light signal</a:t>
            </a:r>
          </a:p>
        </p:txBody>
      </p:sp>
      <p:sp>
        <p:nvSpPr>
          <p:cNvPr id="54280" name="TextBox 1"/>
          <p:cNvSpPr txBox="1">
            <a:spLocks noChangeArrowheads="1"/>
          </p:cNvSpPr>
          <p:nvPr/>
        </p:nvSpPr>
        <p:spPr bwMode="auto">
          <a:xfrm>
            <a:off x="7616825" y="4076700"/>
            <a:ext cx="1060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rgbClr val="0000FF"/>
                </a:solidFill>
                <a:latin typeface="Times New Roman" charset="0"/>
                <a:cs typeface="Times New Roman" charset="0"/>
              </a:rPr>
              <a:t>UV QE CsI</a:t>
            </a:r>
          </a:p>
        </p:txBody>
      </p:sp>
    </p:spTree>
    <p:extLst>
      <p:ext uri="{BB962C8B-B14F-4D97-AF65-F5344CB8AC3E}">
        <p14:creationId xmlns:p14="http://schemas.microsoft.com/office/powerpoint/2010/main" val="1587947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I. Giomataris</a:t>
            </a:r>
          </a:p>
        </p:txBody>
      </p:sp>
      <p:sp>
        <p:nvSpPr>
          <p:cNvPr id="55299" name="TextBox 3"/>
          <p:cNvSpPr txBox="1">
            <a:spLocks noChangeArrowheads="1"/>
          </p:cNvSpPr>
          <p:nvPr/>
        </p:nvSpPr>
        <p:spPr bwMode="auto">
          <a:xfrm>
            <a:off x="2288704" y="0"/>
            <a:ext cx="33147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Aft>
                <a:spcPts val="2400"/>
              </a:spcAft>
            </a:pPr>
            <a:r>
              <a:rPr lang="en-US" sz="4000" b="1" dirty="0" smtClean="0">
                <a:solidFill>
                  <a:srgbClr val="333399"/>
                </a:solidFill>
                <a:latin typeface="Times New Roman" charset="0"/>
                <a:cs typeface="Times New Roman" charset="0"/>
              </a:rPr>
              <a:t>THANK YOU</a:t>
            </a:r>
            <a:endParaRPr lang="en-US" sz="4000" b="1" dirty="0">
              <a:solidFill>
                <a:srgbClr val="333399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4488" y="1229851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kern="1200" dirty="0">
                <a:solidFill>
                  <a:srgbClr val="000090"/>
                </a:solidFill>
                <a:latin typeface="Times New Roman"/>
                <a:cs typeface="Times New Roman"/>
              </a:rPr>
              <a:t>8th SYMPOSIUM ON LARGE TPCs FOR LOW-ENERGY RARE EVENT DETECTION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512" y="2420888"/>
            <a:ext cx="888425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1200" dirty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The eighth international symposium on “large TPCs for low-energy rare event detection” </a:t>
            </a:r>
            <a:endParaRPr lang="en-US" sz="1800" kern="1200" dirty="0" smtClean="0">
              <a:solidFill>
                <a:srgbClr val="000090"/>
              </a:solidFill>
              <a:latin typeface="Times New Roman"/>
              <a:ea typeface="ＭＳ 明朝"/>
              <a:cs typeface="Times New Roman"/>
            </a:endParaRPr>
          </a:p>
          <a:p>
            <a:r>
              <a:rPr lang="en-US" sz="1800" kern="1200" dirty="0" smtClean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will </a:t>
            </a:r>
            <a:r>
              <a:rPr lang="en-US" sz="1800" kern="1200" dirty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be held in Paris on the 5th-7th of December 2016</a:t>
            </a:r>
            <a:r>
              <a:rPr lang="en-US" sz="1800" kern="1200" dirty="0" smtClean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.</a:t>
            </a:r>
          </a:p>
          <a:p>
            <a:r>
              <a:rPr lang="en-US" sz="1800" kern="1200" dirty="0" smtClean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 </a:t>
            </a:r>
            <a:r>
              <a:rPr lang="en-US" sz="1800" kern="1200" dirty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The purpose of the meeting is an extensive discussion of present and future projects </a:t>
            </a:r>
            <a:r>
              <a:rPr lang="en-US" sz="1800" kern="1200" dirty="0" smtClean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using</a:t>
            </a:r>
          </a:p>
          <a:p>
            <a:r>
              <a:rPr lang="en-US" sz="1800" kern="1200" dirty="0" smtClean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 </a:t>
            </a:r>
            <a:r>
              <a:rPr lang="en-US" sz="1800" kern="1200" dirty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a large TPC for low energy</a:t>
            </a:r>
            <a:r>
              <a:rPr lang="en-US" sz="1800" kern="1200" dirty="0" smtClean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, low </a:t>
            </a:r>
            <a:r>
              <a:rPr lang="en-US" sz="1800" kern="1200" dirty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background detection of rare events </a:t>
            </a:r>
            <a:endParaRPr lang="en-US" sz="1800" kern="1200" dirty="0" smtClean="0">
              <a:solidFill>
                <a:srgbClr val="000090"/>
              </a:solidFill>
              <a:latin typeface="Times New Roman"/>
              <a:ea typeface="ＭＳ 明朝"/>
              <a:cs typeface="Times New Roman"/>
            </a:endParaRPr>
          </a:p>
          <a:p>
            <a:r>
              <a:rPr lang="en-US" sz="1800" kern="1200" dirty="0" smtClean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(</a:t>
            </a:r>
            <a:r>
              <a:rPr lang="en-US" sz="1800" kern="1200" dirty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low-energy neutrinos, double beta decay, dark matter, solar </a:t>
            </a:r>
            <a:r>
              <a:rPr lang="en-US" sz="1800" kern="1200" dirty="0" err="1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axions</a:t>
            </a:r>
            <a:r>
              <a:rPr lang="en-US" sz="1800" kern="1200" dirty="0">
                <a:solidFill>
                  <a:srgbClr val="000090"/>
                </a:solidFill>
                <a:latin typeface="Times New Roman"/>
                <a:ea typeface="ＭＳ 明朝"/>
                <a:cs typeface="Times New Roman"/>
              </a:rPr>
              <a:t>). </a:t>
            </a:r>
            <a:endParaRPr lang="en-US" sz="1800" kern="1200" dirty="0" smtClean="0">
              <a:solidFill>
                <a:srgbClr val="000090"/>
              </a:solidFill>
              <a:latin typeface="Times New Roman"/>
              <a:ea typeface="ＭＳ 明朝"/>
              <a:cs typeface="Times New Roman"/>
            </a:endParaRPr>
          </a:p>
          <a:p>
            <a:r>
              <a:rPr lang="en-US" sz="1800" kern="1200" dirty="0">
                <a:solidFill>
                  <a:srgbClr val="000090"/>
                </a:solidFill>
                <a:latin typeface="Times New Roman"/>
                <a:cs typeface="Times New Roman"/>
              </a:rPr>
              <a:t>In addition to the symposium, a half day workshop on neutrino from Supernova </a:t>
            </a:r>
            <a:r>
              <a:rPr lang="en-US" sz="1800" kern="12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will complete</a:t>
            </a:r>
          </a:p>
          <a:p>
            <a:r>
              <a:rPr lang="en-US" sz="1800" kern="12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 </a:t>
            </a:r>
            <a:r>
              <a:rPr lang="en-US" sz="1800" kern="1200" dirty="0">
                <a:solidFill>
                  <a:srgbClr val="000090"/>
                </a:solidFill>
                <a:latin typeface="Times New Roman"/>
                <a:cs typeface="Times New Roman"/>
              </a:rPr>
              <a:t>this three-day symposium and will be the closing session just before the summary talk</a:t>
            </a:r>
            <a:r>
              <a:rPr lang="en-US" sz="1800" kern="12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.</a:t>
            </a:r>
            <a:endParaRPr lang="en-US" sz="1800" kern="1200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25944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97" charset="0"/>
            <a:ea typeface="ＭＳ Ｐゴシック" pitchFamily="-97" charset="-128"/>
            <a:cs typeface="ＭＳ Ｐゴシック" pitchFamily="-9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97" charset="0"/>
            <a:ea typeface="ＭＳ Ｐゴシック" pitchFamily="-97" charset="-128"/>
            <a:cs typeface="ＭＳ Ｐゴシック" pitchFamily="-97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Nouvelle pré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Nouvelle présentation">
    <a:majorFont>
      <a:latin typeface="Arial"/>
      <a:ea typeface="ＭＳ Ｐゴシック"/>
      <a:cs typeface="ＭＳ Ｐゴシック"/>
    </a:majorFont>
    <a:minorFont>
      <a:latin typeface="Arial"/>
      <a:ea typeface="ＭＳ Ｐゴシック"/>
      <a:cs typeface="ＭＳ Ｐゴシック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Nouvelle pré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Nouvelle présentation">
    <a:majorFont>
      <a:latin typeface="Arial"/>
      <a:ea typeface="ＭＳ Ｐゴシック"/>
      <a:cs typeface="ＭＳ Ｐゴシック"/>
    </a:majorFont>
    <a:minorFont>
      <a:latin typeface="Arial"/>
      <a:ea typeface="ＭＳ Ｐゴシック"/>
      <a:cs typeface="ＭＳ Ｐゴシック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38577</TotalTime>
  <Words>2385</Words>
  <Application>Microsoft Office PowerPoint</Application>
  <PresentationFormat>Format A4 (210 x 297 mm)</PresentationFormat>
  <Paragraphs>495</Paragraphs>
  <Slides>36</Slides>
  <Notes>5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36</vt:i4>
      </vt:variant>
    </vt:vector>
  </HeadingPairs>
  <TitlesOfParts>
    <vt:vector size="52" baseType="lpstr">
      <vt:lpstr>ＭＳ 明朝</vt:lpstr>
      <vt:lpstr>ＭＳ Ｐゴシック</vt:lpstr>
      <vt:lpstr>Arial</vt:lpstr>
      <vt:lpstr>Brush Script MT</vt:lpstr>
      <vt:lpstr>Calibri</vt:lpstr>
      <vt:lpstr>Comic Sans MS</vt:lpstr>
      <vt:lpstr>Symbol</vt:lpstr>
      <vt:lpstr>Times</vt:lpstr>
      <vt:lpstr>Times New Roman</vt:lpstr>
      <vt:lpstr>Verdana</vt:lpstr>
      <vt:lpstr>Wingdings</vt:lpstr>
      <vt:lpstr>Wingdings 2</vt:lpstr>
      <vt:lpstr>Nouvelle présentation</vt:lpstr>
      <vt:lpstr>Bitmap Image</vt:lpstr>
      <vt:lpstr>Document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CERN-SPS recent measurements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NEWS-SNO with compact shield : implementation at SNOLAB by fall 2017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ioannis giomataris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ioannis giomataris</dc:creator>
  <cp:lastModifiedBy>berthelot</cp:lastModifiedBy>
  <cp:revision>560</cp:revision>
  <cp:lastPrinted>2016-09-23T16:58:33Z</cp:lastPrinted>
  <dcterms:created xsi:type="dcterms:W3CDTF">2010-03-19T05:53:17Z</dcterms:created>
  <dcterms:modified xsi:type="dcterms:W3CDTF">2016-09-26T10:27:28Z</dcterms:modified>
</cp:coreProperties>
</file>