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81" r:id="rId1"/>
  </p:sldMasterIdLst>
  <p:notesMasterIdLst>
    <p:notesMasterId r:id="rId10"/>
  </p:notesMasterIdLst>
  <p:handoutMasterIdLst>
    <p:handoutMasterId r:id="rId11"/>
  </p:handoutMasterIdLst>
  <p:sldIdLst>
    <p:sldId id="256" r:id="rId2"/>
    <p:sldId id="311" r:id="rId3"/>
    <p:sldId id="306" r:id="rId4"/>
    <p:sldId id="307" r:id="rId5"/>
    <p:sldId id="312" r:id="rId6"/>
    <p:sldId id="308" r:id="rId7"/>
    <p:sldId id="310" r:id="rId8"/>
    <p:sldId id="313" r:id="rId9"/>
  </p:sldIdLst>
  <p:sldSz cx="9721850" cy="7200900"/>
  <p:notesSz cx="6797675" cy="99266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82600" indent="-254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66788" indent="-52388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449388" indent="-77788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933575" indent="-104775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66"/>
    <a:srgbClr val="003399"/>
    <a:srgbClr val="5F5F5F"/>
    <a:srgbClr val="3366CC"/>
    <a:srgbClr val="3366FF"/>
    <a:srgbClr val="3333FF"/>
    <a:srgbClr val="0099FF"/>
    <a:srgbClr val="0000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Style moyen 3 - 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51" autoAdjust="0"/>
    <p:restoredTop sz="94670" autoAdjust="0"/>
  </p:normalViewPr>
  <p:slideViewPr>
    <p:cSldViewPr>
      <p:cViewPr>
        <p:scale>
          <a:sx n="89" d="100"/>
          <a:sy n="89" d="100"/>
        </p:scale>
        <p:origin x="-2238" y="-480"/>
      </p:cViewPr>
      <p:guideLst>
        <p:guide orient="horz" pos="2268"/>
        <p:guide pos="30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196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fr-FR"/>
              <a:t>CEA/DSM – pour </a:t>
            </a:r>
            <a:r>
              <a:rPr lang="fr-FR" err="1"/>
              <a:t>IBF</a:t>
            </a:r>
            <a:r>
              <a:rPr lang="fr-FR"/>
              <a:t> 2011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487" y="0"/>
            <a:ext cx="2946188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fr-FR"/>
              <a:t>07/12/2011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990"/>
            <a:ext cx="2946189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fr-FR"/>
              <a:t>Ch. PORCHERAY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487" y="9429990"/>
            <a:ext cx="2946188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812DB76-F86A-434F-ACF3-0B661C3B73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338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487" y="0"/>
            <a:ext cx="2946188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5825" y="744538"/>
            <a:ext cx="50260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887" y="4715788"/>
            <a:ext cx="4983903" cy="4466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990"/>
            <a:ext cx="2946189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487" y="9429990"/>
            <a:ext cx="2946188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056D7AE-B909-4105-942C-253D4E58BE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6737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8260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667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4493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93357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417121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00546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83970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67395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9" descr="bandeau_tit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19488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>
            <a:spLocks noChangeArrowheads="1"/>
          </p:cNvSpPr>
          <p:nvPr userDrawn="1"/>
        </p:nvSpPr>
        <p:spPr bwMode="auto">
          <a:xfrm>
            <a:off x="1179513" y="4810125"/>
            <a:ext cx="13843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defTabSz="966788" eaLnBrk="1" hangingPunct="1">
              <a:defRPr/>
            </a:pPr>
            <a:r>
              <a:rPr lang="fr-FR" sz="70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pic>
        <p:nvPicPr>
          <p:cNvPr id="7" name="Image 11" descr="irfulogoversion4.jpg"/>
          <p:cNvPicPr>
            <a:picLocks noChangeAspect="1"/>
          </p:cNvPicPr>
          <p:nvPr userDrawn="1"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319213" y="5868988"/>
            <a:ext cx="1125537" cy="1116012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10250" y="1948052"/>
            <a:ext cx="5091068" cy="2786524"/>
          </a:xfrm>
        </p:spPr>
        <p:txBody>
          <a:bodyPr anchor="t"/>
          <a:lstStyle>
            <a:lvl1pPr>
              <a:lnSpc>
                <a:spcPts val="4019"/>
              </a:lnSpc>
              <a:defRPr sz="30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10250" y="6095527"/>
            <a:ext cx="5091068" cy="529259"/>
          </a:xfrm>
        </p:spPr>
        <p:txBody>
          <a:bodyPr anchor="b"/>
          <a:lstStyle>
            <a:lvl1pPr marL="0" indent="0" algn="l">
              <a:buNone/>
              <a:defRPr sz="1600" cap="all" baseline="0">
                <a:solidFill>
                  <a:srgbClr val="666666"/>
                </a:solidFill>
              </a:defRPr>
            </a:lvl1pPr>
            <a:lvl2pPr marL="48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10250" y="4734576"/>
            <a:ext cx="5091068" cy="1285343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e la date 10"/>
          <p:cNvSpPr>
            <a:spLocks noGrp="1"/>
          </p:cNvSpPr>
          <p:nvPr>
            <p:ph type="dt" sz="half" idx="14"/>
          </p:nvPr>
        </p:nvSpPr>
        <p:spPr>
          <a:xfrm>
            <a:off x="4210050" y="6619875"/>
            <a:ext cx="154305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0" name="Espace réservé du numéro de diapositive 1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B11C318E-A5D2-44B4-8675-5673C2663EB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1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5780088" y="6619875"/>
            <a:ext cx="2716212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9" descr="bandeau_tit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19488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>
            <a:spLocks noChangeArrowheads="1"/>
          </p:cNvSpPr>
          <p:nvPr userDrawn="1"/>
        </p:nvSpPr>
        <p:spPr bwMode="auto">
          <a:xfrm>
            <a:off x="1179513" y="4810125"/>
            <a:ext cx="13843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defTabSz="966788" eaLnBrk="1" hangingPunct="1">
              <a:defRPr/>
            </a:pPr>
            <a:r>
              <a:rPr lang="fr-FR" sz="7000" b="1" dirty="0" err="1">
                <a:solidFill>
                  <a:srgbClr val="FFFFFF"/>
                </a:solidFill>
                <a:latin typeface="Arial Narrow" pitchFamily="34" charset="0"/>
              </a:rPr>
              <a:t>Irfu</a:t>
            </a:r>
            <a:endParaRPr lang="fr-FR" sz="7000" b="1" dirty="0">
              <a:solidFill>
                <a:srgbClr val="FFFFFF"/>
              </a:solidFill>
              <a:latin typeface="Arial Narrow" pitchFamily="34" charset="0"/>
            </a:endParaRPr>
          </a:p>
        </p:txBody>
      </p:sp>
      <p:pic>
        <p:nvPicPr>
          <p:cNvPr id="8" name="Image 11" descr="irfulogoversion4.jpg"/>
          <p:cNvPicPr>
            <a:picLocks noChangeAspect="1"/>
          </p:cNvPicPr>
          <p:nvPr userDrawn="1"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319213" y="5868988"/>
            <a:ext cx="1125537" cy="1116012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10250" y="1948052"/>
            <a:ext cx="5091068" cy="1501181"/>
          </a:xfrm>
        </p:spPr>
        <p:txBody>
          <a:bodyPr anchor="t"/>
          <a:lstStyle>
            <a:lvl1pPr>
              <a:lnSpc>
                <a:spcPts val="4019"/>
              </a:lnSpc>
              <a:defRPr sz="30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10250" y="6095527"/>
            <a:ext cx="5091068" cy="529259"/>
          </a:xfrm>
        </p:spPr>
        <p:txBody>
          <a:bodyPr anchor="b"/>
          <a:lstStyle>
            <a:lvl1pPr marL="0" indent="0" algn="l">
              <a:buNone/>
              <a:defRPr sz="1600" cap="all" baseline="0">
                <a:solidFill>
                  <a:srgbClr val="666666"/>
                </a:solidFill>
              </a:defRPr>
            </a:lvl1pPr>
            <a:lvl2pPr marL="48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10250" y="5717485"/>
            <a:ext cx="5091068" cy="302434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4"/>
          </p:nvPr>
        </p:nvSpPr>
        <p:spPr>
          <a:xfrm>
            <a:off x="3521299" y="3477599"/>
            <a:ext cx="6200550" cy="2230200"/>
          </a:xfrm>
          <a:solidFill>
            <a:srgbClr val="666666"/>
          </a:solidFill>
        </p:spPr>
        <p:txBody>
          <a:bodyPr rtlCol="0" anchor="ctr">
            <a:noAutofit/>
          </a:bodyPr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 dirty="0"/>
          </a:p>
        </p:txBody>
      </p:sp>
      <p:sp>
        <p:nvSpPr>
          <p:cNvPr id="10" name="Espace réservé de la date 12"/>
          <p:cNvSpPr>
            <a:spLocks noGrp="1"/>
          </p:cNvSpPr>
          <p:nvPr>
            <p:ph type="dt" sz="half" idx="15"/>
          </p:nvPr>
        </p:nvSpPr>
        <p:spPr>
          <a:xfrm>
            <a:off x="4210050" y="6619875"/>
            <a:ext cx="154305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1" name="Espace réservé du numéro de diapositive 13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B049BA45-ED78-4AF3-9B78-B209F07E830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" name="Espace réservé du pied de page 14"/>
          <p:cNvSpPr>
            <a:spLocks noGrp="1"/>
          </p:cNvSpPr>
          <p:nvPr>
            <p:ph type="ftr" sz="quarter" idx="17"/>
          </p:nvPr>
        </p:nvSpPr>
        <p:spPr>
          <a:xfrm>
            <a:off x="5780088" y="6619875"/>
            <a:ext cx="2716212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9" descr="bandeau_tit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19488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>
            <a:spLocks noChangeArrowheads="1"/>
          </p:cNvSpPr>
          <p:nvPr userDrawn="1"/>
        </p:nvSpPr>
        <p:spPr bwMode="auto">
          <a:xfrm>
            <a:off x="1179513" y="4810125"/>
            <a:ext cx="13843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defTabSz="966788" eaLnBrk="1" hangingPunct="1">
              <a:defRPr/>
            </a:pPr>
            <a:r>
              <a:rPr lang="fr-FR" sz="70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pic>
        <p:nvPicPr>
          <p:cNvPr id="11" name="Image 11" descr="irfulogoversion4.jpg"/>
          <p:cNvPicPr>
            <a:picLocks noChangeAspect="1"/>
          </p:cNvPicPr>
          <p:nvPr userDrawn="1"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319213" y="5868988"/>
            <a:ext cx="1125537" cy="1116012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10250" y="1948052"/>
            <a:ext cx="5091068" cy="1501181"/>
          </a:xfrm>
        </p:spPr>
        <p:txBody>
          <a:bodyPr anchor="t"/>
          <a:lstStyle>
            <a:lvl1pPr>
              <a:lnSpc>
                <a:spcPts val="4019"/>
              </a:lnSpc>
              <a:defRPr sz="30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10250" y="6095527"/>
            <a:ext cx="5091068" cy="529259"/>
          </a:xfrm>
        </p:spPr>
        <p:txBody>
          <a:bodyPr anchor="b"/>
          <a:lstStyle>
            <a:lvl1pPr marL="0" indent="0" algn="l">
              <a:buNone/>
              <a:defRPr sz="1600" cap="all" baseline="0">
                <a:solidFill>
                  <a:srgbClr val="666666"/>
                </a:solidFill>
              </a:defRPr>
            </a:lvl1pPr>
            <a:lvl2pPr marL="48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10250" y="5717485"/>
            <a:ext cx="5091068" cy="302434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3521300" y="3477600"/>
            <a:ext cx="2066850" cy="22302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588150" y="3477600"/>
            <a:ext cx="2066850" cy="22302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7655000" y="3477600"/>
            <a:ext cx="2066850" cy="22302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e la date 13"/>
          <p:cNvSpPr>
            <a:spLocks noGrp="1"/>
          </p:cNvSpPr>
          <p:nvPr>
            <p:ph type="dt" sz="half" idx="23"/>
          </p:nvPr>
        </p:nvSpPr>
        <p:spPr>
          <a:xfrm>
            <a:off x="4210050" y="6619875"/>
            <a:ext cx="154305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3" name="Espace réservé du numéro de diapositive 14"/>
          <p:cNvSpPr>
            <a:spLocks noGrp="1"/>
          </p:cNvSpPr>
          <p:nvPr>
            <p:ph type="sldNum" sz="quarter" idx="2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19E0A8D2-8537-4291-92FC-9106468045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4" name="Espace réservé du pied de page 15"/>
          <p:cNvSpPr>
            <a:spLocks noGrp="1"/>
          </p:cNvSpPr>
          <p:nvPr>
            <p:ph type="ftr" sz="quarter" idx="25"/>
          </p:nvPr>
        </p:nvSpPr>
        <p:spPr>
          <a:xfrm>
            <a:off x="5780088" y="6619875"/>
            <a:ext cx="2716212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 descr="bandeau_intercalai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19488" y="0"/>
            <a:ext cx="6202362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e 10"/>
          <p:cNvGrpSpPr>
            <a:grpSpLocks/>
          </p:cNvGrpSpPr>
          <p:nvPr userDrawn="1"/>
        </p:nvGrpSpPr>
        <p:grpSpPr bwMode="auto">
          <a:xfrm>
            <a:off x="6086475" y="4857750"/>
            <a:ext cx="1384300" cy="2174875"/>
            <a:chOff x="1109801" y="4581128"/>
            <a:chExt cx="1301959" cy="2070750"/>
          </a:xfrm>
        </p:grpSpPr>
        <p:sp>
          <p:nvSpPr>
            <p:cNvPr id="6" name="ZoneTexte 5"/>
            <p:cNvSpPr txBox="1">
              <a:spLocks noChangeArrowheads="1"/>
            </p:cNvSpPr>
            <p:nvPr userDrawn="1"/>
          </p:nvSpPr>
          <p:spPr bwMode="auto">
            <a:xfrm>
              <a:off x="1109801" y="4581128"/>
              <a:ext cx="1301959" cy="1107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66788" eaLnBrk="1" hangingPunct="1">
                <a:defRPr/>
              </a:pPr>
              <a:r>
                <a:rPr lang="fr-FR" sz="7000" b="1">
                  <a:solidFill>
                    <a:srgbClr val="FFFFFF"/>
                  </a:solidFill>
                  <a:latin typeface="Arial Narrow" pitchFamily="34" charset="0"/>
                </a:rPr>
                <a:t>Irfu</a:t>
              </a:r>
            </a:p>
          </p:txBody>
        </p:sp>
        <p:pic>
          <p:nvPicPr>
            <p:cNvPr id="7" name="Image 12" descr="irfulogoversion4.jpg"/>
            <p:cNvPicPr>
              <a:picLocks noChangeAspect="1"/>
            </p:cNvPicPr>
            <p:nvPr userDrawn="1"/>
          </p:nvPicPr>
          <p:blipFill>
            <a:blip r:embed="rId3" cstate="print"/>
            <a:srcRect r="1781" b="41484"/>
            <a:stretch>
              <a:fillRect/>
            </a:stretch>
          </p:blipFill>
          <p:spPr bwMode="auto">
            <a:xfrm>
              <a:off x="1240853" y="5589240"/>
              <a:ext cx="1058094" cy="1062638"/>
            </a:xfrm>
            <a:prstGeom prst="rect">
              <a:avLst/>
            </a:prstGeom>
            <a:solidFill>
              <a:srgbClr val="A8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04050" y="2047078"/>
            <a:ext cx="5703502" cy="4955749"/>
          </a:xfrm>
        </p:spPr>
        <p:txBody>
          <a:bodyPr anchor="t"/>
          <a:lstStyle>
            <a:lvl1pPr algn="l">
              <a:lnSpc>
                <a:spcPts val="2961"/>
              </a:lnSpc>
              <a:defRPr sz="2300" b="1" cap="all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04050" y="273681"/>
            <a:ext cx="5626944" cy="1663385"/>
          </a:xfrm>
        </p:spPr>
        <p:txBody>
          <a:bodyPr/>
          <a:lstStyle>
            <a:lvl1pPr marL="0" indent="0">
              <a:lnSpc>
                <a:spcPts val="1269"/>
              </a:lnSpc>
              <a:spcAft>
                <a:spcPts val="0"/>
              </a:spcAft>
              <a:buNone/>
              <a:defRPr sz="900">
                <a:solidFill>
                  <a:schemeClr val="bg1"/>
                </a:solidFill>
              </a:defRPr>
            </a:lvl1pPr>
            <a:lvl2pPr marL="48348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6697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5046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3395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1744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0093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8442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6791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9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612775" y="6170613"/>
            <a:ext cx="287020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D0FCD648-074E-41DB-A0DD-8752658E89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u pied de page 8"/>
          <p:cNvSpPr>
            <a:spLocks noGrp="1"/>
          </p:cNvSpPr>
          <p:nvPr>
            <p:ph type="ftr" sz="quarter" idx="12"/>
          </p:nvPr>
        </p:nvSpPr>
        <p:spPr>
          <a:xfrm>
            <a:off x="612775" y="5718175"/>
            <a:ext cx="2870200" cy="382588"/>
          </a:xfrm>
        </p:spPr>
        <p:txBody>
          <a:bodyPr rtlCol="0"/>
          <a:lstStyle>
            <a:lvl1pPr algn="l"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115"/>
              </a:spcBef>
              <a:spcAft>
                <a:spcPts val="1586"/>
              </a:spcAft>
              <a:defRPr/>
            </a:lvl1pPr>
            <a:lvl2pPr marL="382762" indent="0">
              <a:lnSpc>
                <a:spcPts val="2961"/>
              </a:lnSpc>
              <a:buFont typeface="Arial" pitchFamily="34" charset="0"/>
              <a:buNone/>
              <a:tabLst>
                <a:tab pos="8541639" algn="r"/>
              </a:tabLst>
              <a:defRPr sz="2300"/>
            </a:lvl2pPr>
            <a:lvl3pPr marL="382762" indent="0">
              <a:lnSpc>
                <a:spcPts val="2961"/>
              </a:lnSpc>
              <a:buFont typeface="Arial" pitchFamily="34" charset="0"/>
              <a:buNone/>
              <a:tabLst>
                <a:tab pos="8541639" algn="r"/>
              </a:tabLst>
              <a:defRPr sz="2300"/>
            </a:lvl3pPr>
            <a:lvl4pPr marL="382762" indent="0">
              <a:lnSpc>
                <a:spcPts val="2961"/>
              </a:lnSpc>
              <a:buFont typeface="Arial" pitchFamily="34" charset="0"/>
              <a:buNone/>
              <a:tabLst>
                <a:tab pos="8541639" algn="r"/>
              </a:tabLst>
              <a:defRPr sz="2300"/>
            </a:lvl4pPr>
            <a:lvl5pPr marL="382762" indent="0">
              <a:lnSpc>
                <a:spcPts val="2961"/>
              </a:lnSpc>
              <a:buNone/>
              <a:tabLst>
                <a:tab pos="8541639" algn="r"/>
              </a:tabLst>
              <a:defRPr sz="23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FE2D4221-56A1-47BD-B93B-9CC557AA07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4B3E7AC6-90BE-4A57-9441-9ED4B9F361C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6441" y="1332198"/>
            <a:ext cx="4363835" cy="52169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5473325" y="2116800"/>
            <a:ext cx="3712675" cy="38745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11"/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12"/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EFC71A98-7E59-4FEC-BF98-1C34C61EE4A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pied de page 13"/>
          <p:cNvSpPr>
            <a:spLocks noGrp="1"/>
          </p:cNvSpPr>
          <p:nvPr>
            <p:ph type="ftr" sz="quarter" idx="23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6441" y="1332198"/>
            <a:ext cx="4363835" cy="52169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473325" y="2116800"/>
            <a:ext cx="3712675" cy="2079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5473325" y="4199580"/>
            <a:ext cx="1856338" cy="178038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/>
          </p:nvPr>
        </p:nvSpPr>
        <p:spPr>
          <a:xfrm>
            <a:off x="7329662" y="4199580"/>
            <a:ext cx="1856338" cy="178038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Espace réservé de la date 11"/>
          <p:cNvSpPr>
            <a:spLocks noGrp="1"/>
          </p:cNvSpPr>
          <p:nvPr>
            <p:ph type="dt" sz="half" idx="2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8" name="Espace réservé du numéro de diapositive 12"/>
          <p:cNvSpPr>
            <a:spLocks noGrp="1"/>
          </p:cNvSpPr>
          <p:nvPr>
            <p:ph type="sldNum" sz="quarter" idx="25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25E88CBD-CC11-4BD2-8BE9-E2C14C4D20E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9" name="Espace réservé du pied de page 13"/>
          <p:cNvSpPr>
            <a:spLocks noGrp="1"/>
          </p:cNvSpPr>
          <p:nvPr>
            <p:ph type="ftr" sz="quarter" idx="2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6441" y="3892882"/>
            <a:ext cx="8574553" cy="2656295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957394" y="1530900"/>
            <a:ext cx="8573600" cy="20034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2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10"/>
          <p:cNvSpPr>
            <a:spLocks noGrp="1"/>
          </p:cNvSpPr>
          <p:nvPr>
            <p:ph type="sldNum" sz="quarter" idx="23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C27A992A-5258-4257-A97F-C3EF029CFC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pied de page 11"/>
          <p:cNvSpPr>
            <a:spLocks noGrp="1"/>
          </p:cNvSpPr>
          <p:nvPr>
            <p:ph type="ftr" sz="quarter" idx="2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9" descr="bandeau_page_cart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21850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Espace réservé du contenu 15"/>
          <p:cNvSpPr>
            <a:spLocks noGrp="1"/>
          </p:cNvSpPr>
          <p:nvPr>
            <p:ph sz="quarter" idx="15"/>
          </p:nvPr>
        </p:nvSpPr>
        <p:spPr>
          <a:xfrm>
            <a:off x="401887" y="878444"/>
            <a:ext cx="8994625" cy="5444014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5"/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6"/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574FA3EA-AABC-40EA-A6D0-BD3622E093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Espace réservé du pied de page 7"/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9" descr="cart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" y="889000"/>
            <a:ext cx="8994775" cy="436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10" descr="bandeau_page_carte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21850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Espace réservé du graphique 32"/>
          <p:cNvSpPr>
            <a:spLocks noGrp="1"/>
          </p:cNvSpPr>
          <p:nvPr>
            <p:ph type="chart" sz="quarter" idx="13"/>
          </p:nvPr>
        </p:nvSpPr>
        <p:spPr>
          <a:xfrm>
            <a:off x="956441" y="5415677"/>
            <a:ext cx="3445133" cy="906780"/>
          </a:xfrm>
        </p:spPr>
        <p:txBody>
          <a:bodyPr rtlCol="0" anchor="ctr">
            <a:noAutofit/>
          </a:bodyPr>
          <a:lstStyle>
            <a:lvl1pPr marL="0" indent="0" algn="ctr">
              <a:defRPr sz="1300"/>
            </a:lvl1pPr>
          </a:lstStyle>
          <a:p>
            <a:pPr lvl="0"/>
            <a:r>
              <a:rPr lang="fr-FR" noProof="0" smtClean="0"/>
              <a:t>Cliquez sur l'icône pour ajouter un graphique</a:t>
            </a:r>
            <a:endParaRPr lang="fr-FR" noProof="0" dirty="0"/>
          </a:p>
        </p:txBody>
      </p:sp>
      <p:sp>
        <p:nvSpPr>
          <p:cNvPr id="5" name="Espace réservé de la date 5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FCD6EE81-696E-429C-9910-01E0714C19A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pied de page 7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 descr="bandeau_intercalai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19488" y="0"/>
            <a:ext cx="6202362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10" descr="bandeau_dernière.png"/>
          <p:cNvPicPr>
            <a:picLocks noChangeAspect="1"/>
          </p:cNvPicPr>
          <p:nvPr userDrawn="1"/>
        </p:nvPicPr>
        <p:blipFill>
          <a:blip r:embed="rId3" cstate="print"/>
          <a:srcRect b="15350"/>
          <a:stretch>
            <a:fillRect/>
          </a:stretch>
        </p:blipFill>
        <p:spPr bwMode="auto">
          <a:xfrm>
            <a:off x="3519488" y="0"/>
            <a:ext cx="6202362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11" descr="irfulogoversion4.jpg"/>
          <p:cNvPicPr>
            <a:picLocks noChangeAspect="1"/>
          </p:cNvPicPr>
          <p:nvPr userDrawn="1"/>
        </p:nvPicPr>
        <p:blipFill>
          <a:blip r:embed="rId4" cstate="print"/>
          <a:srcRect b="41484"/>
          <a:stretch>
            <a:fillRect/>
          </a:stretch>
        </p:blipFill>
        <p:spPr bwMode="auto">
          <a:xfrm>
            <a:off x="8766175" y="122238"/>
            <a:ext cx="765175" cy="74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ZoneTexte 6"/>
          <p:cNvSpPr txBox="1">
            <a:spLocks noChangeArrowheads="1"/>
          </p:cNvSpPr>
          <p:nvPr userDrawn="1"/>
        </p:nvSpPr>
        <p:spPr bwMode="auto">
          <a:xfrm>
            <a:off x="7707313" y="80963"/>
            <a:ext cx="1058862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algn="r" defTabSz="966788" eaLnBrk="1" hangingPunct="1">
              <a:defRPr/>
            </a:pPr>
            <a:r>
              <a:rPr lang="fr-FR" sz="51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89932" y="6089580"/>
            <a:ext cx="2017093" cy="990360"/>
          </a:xfrm>
        </p:spPr>
        <p:txBody>
          <a:bodyPr anchor="t"/>
          <a:lstStyle>
            <a:lvl1pPr>
              <a:lnSpc>
                <a:spcPts val="1269"/>
              </a:lnSpc>
              <a:defRPr sz="90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63182" y="6089580"/>
            <a:ext cx="3777291" cy="990360"/>
          </a:xfrm>
        </p:spPr>
        <p:txBody>
          <a:bodyPr/>
          <a:lstStyle>
            <a:lvl1pPr marL="0" indent="0">
              <a:lnSpc>
                <a:spcPts val="1269"/>
              </a:lnSpc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1"/>
                </a:solidFill>
              </a:defRPr>
            </a:lvl1pPr>
            <a:lvl2pPr marL="0" indent="0">
              <a:lnSpc>
                <a:spcPts val="1269"/>
              </a:lnSpc>
              <a:spcBef>
                <a:spcPts val="846"/>
              </a:spcBef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2pPr>
            <a:lvl3pPr marL="0" indent="0">
              <a:lnSpc>
                <a:spcPts val="12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3pPr>
            <a:lvl4pPr marL="0" indent="0">
              <a:lnSpc>
                <a:spcPts val="12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4pPr>
            <a:lvl5pPr marL="0" indent="0">
              <a:lnSpc>
                <a:spcPts val="12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9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612775" y="5718175"/>
            <a:ext cx="1189038" cy="382588"/>
          </a:xfrm>
        </p:spPr>
        <p:txBody>
          <a:bodyPr rtlCol="0"/>
          <a:lstStyle>
            <a:lvl1pPr algn="l"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28F4F295-C15A-450B-A84D-08F6E801B0B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612775" y="6170613"/>
            <a:ext cx="2832100" cy="384175"/>
          </a:xfrm>
        </p:spPr>
        <p:txBody>
          <a:bodyPr rtlCol="0"/>
          <a:lstStyle>
            <a:lvl1pPr algn="l"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7" descr="bandeau_text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72185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608138" y="55563"/>
            <a:ext cx="5932487" cy="95408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955675" y="1331913"/>
            <a:ext cx="8345488" cy="521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55675" y="6619875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63813" y="6619875"/>
            <a:ext cx="5932487" cy="3841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666666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532813" y="6618288"/>
            <a:ext cx="1189037" cy="3841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666666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AFF5D181-7435-4EC9-B61C-F5CD4FEA0AD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2" name="Image 8" descr="irfulogoversion4.jpg"/>
          <p:cNvPicPr>
            <a:picLocks noChangeAspect="1"/>
          </p:cNvPicPr>
          <p:nvPr userDrawn="1"/>
        </p:nvPicPr>
        <p:blipFill>
          <a:blip r:embed="rId15" cstate="print"/>
          <a:srcRect b="41484"/>
          <a:stretch>
            <a:fillRect/>
          </a:stretch>
        </p:blipFill>
        <p:spPr bwMode="auto">
          <a:xfrm>
            <a:off x="8766175" y="122238"/>
            <a:ext cx="765175" cy="74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33" name="ZoneTexte 20"/>
          <p:cNvSpPr txBox="1">
            <a:spLocks noChangeArrowheads="1"/>
          </p:cNvSpPr>
          <p:nvPr userDrawn="1"/>
        </p:nvSpPr>
        <p:spPr bwMode="auto">
          <a:xfrm>
            <a:off x="7707313" y="80963"/>
            <a:ext cx="1058862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algn="r" defTabSz="966788" eaLnBrk="1" hangingPunct="1">
              <a:defRPr/>
            </a:pPr>
            <a:r>
              <a:rPr lang="fr-FR" sz="51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  <p:sldLayoutId id="2147484155" r:id="rId6"/>
    <p:sldLayoutId id="2147484156" r:id="rId7"/>
    <p:sldLayoutId id="2147484157" r:id="rId8"/>
    <p:sldLayoutId id="2147484158" r:id="rId9"/>
    <p:sldLayoutId id="2147484159" r:id="rId10"/>
    <p:sldLayoutId id="2147484160" r:id="rId11"/>
    <p:sldLayoutId id="2147484161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66788" rtl="0" eaLnBrk="0" fontAlgn="base" hangingPunct="0">
        <a:spcBef>
          <a:spcPct val="0"/>
        </a:spcBef>
        <a:spcAft>
          <a:spcPct val="0"/>
        </a:spcAft>
        <a:defRPr sz="2300" b="1" kern="1200" cap="all">
          <a:solidFill>
            <a:srgbClr val="FFFF00"/>
          </a:solidFill>
          <a:latin typeface="+mj-lt"/>
          <a:ea typeface="+mj-ea"/>
          <a:cs typeface="+mj-cs"/>
        </a:defRPr>
      </a:lvl1pPr>
      <a:lvl2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2pPr>
      <a:lvl3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3pPr>
      <a:lvl4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4pPr>
      <a:lvl5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5pPr>
      <a:lvl6pPr marL="4572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6pPr>
      <a:lvl7pPr marL="9144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7pPr>
      <a:lvl8pPr marL="13716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8pPr>
      <a:lvl9pPr marL="18288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9pPr>
    </p:titleStyle>
    <p:bodyStyle>
      <a:lvl1pPr marL="976313" algn="l" defTabSz="966788" rtl="0" eaLnBrk="0" fontAlgn="base" hangingPunct="0">
        <a:spcBef>
          <a:spcPct val="0"/>
        </a:spcBef>
        <a:spcAft>
          <a:spcPts val="425"/>
        </a:spcAft>
        <a:buFont typeface="Arial" charset="0"/>
        <a:defRPr sz="2300" kern="1200">
          <a:solidFill>
            <a:schemeClr val="tx2"/>
          </a:solidFill>
          <a:latin typeface="+mn-lt"/>
          <a:ea typeface="+mn-ea"/>
          <a:cs typeface="+mn-cs"/>
        </a:defRPr>
      </a:lvl1pPr>
      <a:lvl2pPr marL="381000" indent="-381000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SzPct val="90000"/>
        <a:buBlip>
          <a:blip r:embed="rId16"/>
        </a:buBlip>
        <a:defRPr sz="1700" kern="1200">
          <a:solidFill>
            <a:srgbClr val="666666"/>
          </a:solidFill>
          <a:latin typeface="+mn-lt"/>
          <a:ea typeface="+mn-ea"/>
          <a:cs typeface="+mn-cs"/>
        </a:defRPr>
      </a:lvl2pPr>
      <a:lvl3pPr marL="382588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SzPct val="36000"/>
        <a:buFont typeface="Arial" charset="0"/>
        <a:defRPr sz="1700" kern="1200">
          <a:solidFill>
            <a:srgbClr val="666666"/>
          </a:solidFill>
          <a:latin typeface="+mn-lt"/>
          <a:ea typeface="+mn-ea"/>
          <a:cs typeface="+mn-cs"/>
        </a:defRPr>
      </a:lvl3pPr>
      <a:lvl4pPr marL="1066800" indent="-250825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Clr>
          <a:srgbClr val="666666"/>
        </a:buClr>
        <a:buSzPct val="36000"/>
        <a:buBlip>
          <a:blip r:embed="rId17"/>
        </a:buBlip>
        <a:defRPr sz="1700" kern="1200">
          <a:solidFill>
            <a:srgbClr val="666666"/>
          </a:solidFill>
          <a:latin typeface="+mn-lt"/>
          <a:ea typeface="+mn-ea"/>
          <a:cs typeface="+mn-cs"/>
        </a:defRPr>
      </a:lvl4pPr>
      <a:lvl5pPr marL="1198563" indent="-120650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Clr>
          <a:srgbClr val="666666"/>
        </a:buClr>
        <a:buFont typeface="Arial" charset="0"/>
        <a:buChar char="-"/>
        <a:defRPr sz="1700" kern="1200">
          <a:solidFill>
            <a:srgbClr val="666666"/>
          </a:solidFill>
          <a:latin typeface="+mn-lt"/>
          <a:ea typeface="+mn-ea"/>
          <a:cs typeface="+mn-cs"/>
        </a:defRPr>
      </a:lvl5pPr>
      <a:lvl6pPr marL="2659190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2679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26168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09657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489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978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50467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956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7445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00934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4423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7912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emf"/><Relationship Id="rId5" Type="http://schemas.microsoft.com/office/2007/relationships/hdphoto" Target="../media/hdphoto1.wdp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cid:EAF6CE07-68A1-4FCE-8594-6BC53D98350F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3276749" y="216074"/>
            <a:ext cx="6696744" cy="2232198"/>
          </a:xfrm>
        </p:spPr>
        <p:txBody>
          <a:bodyPr anchor="ctr"/>
          <a:lstStyle/>
          <a:p>
            <a:pPr algn="ctr" defTabSz="966978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fr-FR" sz="2500" b="1" dirty="0" smtClean="0"/>
              <a:t>Projet WAVE</a:t>
            </a:r>
            <a:br>
              <a:rPr lang="fr-FR" sz="2500" b="1" dirty="0" smtClean="0"/>
            </a:br>
            <a:r>
              <a:rPr lang="fr-FR" sz="2500" b="1" dirty="0" smtClean="0"/>
              <a:t>(Wide aperture </a:t>
            </a:r>
            <a:r>
              <a:rPr lang="fr-FR" sz="2500" b="1" dirty="0" err="1" smtClean="0"/>
              <a:t>vector</a:t>
            </a:r>
            <a:r>
              <a:rPr lang="fr-FR" sz="2500" b="1" dirty="0" smtClean="0"/>
              <a:t> </a:t>
            </a:r>
            <a:r>
              <a:rPr lang="fr-FR" sz="2500" b="1" dirty="0" err="1" smtClean="0"/>
              <a:t>magnet</a:t>
            </a:r>
            <a:r>
              <a:rPr lang="fr-FR" sz="2500" b="1" dirty="0" smtClean="0"/>
              <a:t>)</a:t>
            </a:r>
            <a:endParaRPr lang="fr-FR" sz="2500" b="1" dirty="0"/>
          </a:p>
        </p:txBody>
      </p:sp>
      <p:sp>
        <p:nvSpPr>
          <p:cNvPr id="14341" name="Espace réservé du numéro de diapositive 6"/>
          <p:cNvSpPr>
            <a:spLocks noGrp="1"/>
          </p:cNvSpPr>
          <p:nvPr>
            <p:ph type="sldNum" sz="quarter" idx="1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>
                <a:solidFill>
                  <a:srgbClr val="FFFFFF"/>
                </a:solidFill>
              </a:rPr>
              <a:t>|  PAGE </a:t>
            </a:r>
            <a:fld id="{DE0A7C87-A96E-4210-84AF-805030981531}" type="slidenum">
              <a:rPr lang="fr-FR" smtClean="0">
                <a:solidFill>
                  <a:srgbClr val="FFFFFF"/>
                </a:solidFill>
              </a:rPr>
              <a:pPr/>
              <a:t>1</a:t>
            </a:fld>
            <a:endParaRPr lang="fr-FR" smtClean="0">
              <a:solidFill>
                <a:srgbClr val="FFFFFF"/>
              </a:solidFill>
            </a:endParaRPr>
          </a:p>
        </p:txBody>
      </p:sp>
      <p:sp>
        <p:nvSpPr>
          <p:cNvPr id="14342" name="Espace réservé du pied de page 7"/>
          <p:cNvSpPr>
            <a:spLocks noGrp="1"/>
          </p:cNvSpPr>
          <p:nvPr>
            <p:ph type="ftr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>
                <a:solidFill>
                  <a:srgbClr val="FFFFFF"/>
                </a:solidFill>
              </a:rPr>
              <a:t>IRFU/SACM | 7 OCTOBRE 2013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5508997" y="4824586"/>
            <a:ext cx="198002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SIMON Damien</a:t>
            </a:r>
            <a:endParaRPr lang="fr-FR" sz="2000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780805" y="5040610"/>
            <a:ext cx="5592521" cy="1800200"/>
          </a:xfrm>
        </p:spPr>
        <p:txBody>
          <a:bodyPr anchor="ctr"/>
          <a:lstStyle/>
          <a:p>
            <a:pPr algn="ctr"/>
            <a:r>
              <a:rPr lang="fr-FR" b="1" dirty="0"/>
              <a:t>Développement d’un électro-aimant vectoriel supraconducteur à large ouverture angulaire pour des expériences de diffusion de neutrons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376" y="2160290"/>
            <a:ext cx="3385269" cy="242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545" y="4535123"/>
            <a:ext cx="2696799" cy="1932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66978" eaLnBrk="1" fontAlgn="auto" hangingPunct="1">
              <a:spcAft>
                <a:spcPts val="0"/>
              </a:spcAft>
              <a:defRPr/>
            </a:pPr>
            <a:r>
              <a:rPr lang="fr-FR" sz="2400" dirty="0">
                <a:solidFill>
                  <a:schemeClr val="bg1"/>
                </a:solidFill>
              </a:rPr>
              <a:t>Projet </a:t>
            </a:r>
            <a:r>
              <a:rPr lang="fr-FR" sz="2400" dirty="0" smtClean="0">
                <a:solidFill>
                  <a:schemeClr val="bg1"/>
                </a:solidFill>
              </a:rPr>
              <a:t>WAVE</a:t>
            </a:r>
            <a:endParaRPr lang="fr-FR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octobre 2015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2</a:t>
            </a:fld>
            <a:endParaRPr lang="fr-FR" smtClean="0"/>
          </a:p>
        </p:txBody>
      </p:sp>
      <p:sp>
        <p:nvSpPr>
          <p:cNvPr id="5" name="ZoneTexte 4"/>
          <p:cNvSpPr txBox="1"/>
          <p:nvPr/>
        </p:nvSpPr>
        <p:spPr>
          <a:xfrm>
            <a:off x="1044501" y="1109941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+mj-lt"/>
              </a:rPr>
              <a:t>CONTEXTE</a:t>
            </a:r>
            <a:endParaRPr lang="fr-FR" sz="2800" b="1" dirty="0">
              <a:latin typeface="+mj-lt"/>
            </a:endParaRPr>
          </a:p>
        </p:txBody>
      </p:sp>
      <p:pic>
        <p:nvPicPr>
          <p:cNvPr id="34" name="Picture 3" descr="2014_03_WAVE sur  Aire 6T2_V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514" y="4540283"/>
            <a:ext cx="2808312" cy="1927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92" y="4535123"/>
            <a:ext cx="2809726" cy="1779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540445" y="1728242"/>
            <a:ext cx="8856984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 smtClean="0">
                <a:latin typeface="+mn-lt"/>
              </a:rPr>
              <a:t>Acteurs du projet:</a:t>
            </a:r>
          </a:p>
          <a:p>
            <a:endParaRPr lang="fr-FR" sz="900" dirty="0" smtClean="0">
              <a:latin typeface="+mn-lt"/>
            </a:endParaRPr>
          </a:p>
          <a:p>
            <a:pPr marL="825500" lvl="1" indent="-342900"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LLB</a:t>
            </a:r>
          </a:p>
          <a:p>
            <a:pPr marL="825500" lvl="1" indent="-342900"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IRFU/SACM</a:t>
            </a:r>
          </a:p>
          <a:p>
            <a:pPr marL="825500" lvl="1" indent="-342900"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SIGMAPHI </a:t>
            </a:r>
            <a:endParaRPr lang="fr-FR" sz="2200" dirty="0">
              <a:latin typeface="+mn-lt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20" b="21621"/>
          <a:stretch/>
        </p:blipFill>
        <p:spPr>
          <a:xfrm>
            <a:off x="3821242" y="3308689"/>
            <a:ext cx="2439404" cy="1227865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88" y="2374475"/>
            <a:ext cx="1436817" cy="1633391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221" y="1371551"/>
            <a:ext cx="1731535" cy="173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7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66978" eaLnBrk="1" fontAlgn="auto" hangingPunct="1">
              <a:spcAft>
                <a:spcPts val="0"/>
              </a:spcAft>
              <a:defRPr/>
            </a:pPr>
            <a:r>
              <a:rPr lang="fr-FR" sz="2400" dirty="0">
                <a:solidFill>
                  <a:schemeClr val="bg1"/>
                </a:solidFill>
              </a:rPr>
              <a:t>Projet </a:t>
            </a:r>
            <a:r>
              <a:rPr lang="fr-FR" sz="2400" dirty="0" smtClean="0">
                <a:solidFill>
                  <a:schemeClr val="bg1"/>
                </a:solidFill>
              </a:rPr>
              <a:t>WAVE</a:t>
            </a:r>
            <a:endParaRPr lang="fr-FR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octobre 2015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3</a:t>
            </a:fld>
            <a:endParaRPr lang="fr-FR" smtClean="0"/>
          </a:p>
        </p:txBody>
      </p:sp>
      <p:sp>
        <p:nvSpPr>
          <p:cNvPr id="2" name="ZoneTexte 1"/>
          <p:cNvSpPr txBox="1"/>
          <p:nvPr/>
        </p:nvSpPr>
        <p:spPr>
          <a:xfrm>
            <a:off x="1044501" y="1109941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+mj-lt"/>
              </a:rPr>
              <a:t>ENJEUX</a:t>
            </a:r>
            <a:endParaRPr lang="fr-FR" sz="2800" b="1" dirty="0">
              <a:latin typeface="+mj-lt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6258629" y="1554437"/>
            <a:ext cx="3444244" cy="2088232"/>
            <a:chOff x="378347" y="7866758"/>
            <a:chExt cx="5223914" cy="3168352"/>
          </a:xfrm>
        </p:grpSpPr>
        <p:pic>
          <p:nvPicPr>
            <p:cNvPr id="8" name="Picture 7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63" t="30051" r="53183" b="13440"/>
            <a:stretch/>
          </p:blipFill>
          <p:spPr bwMode="auto">
            <a:xfrm>
              <a:off x="378347" y="7866758"/>
              <a:ext cx="5223914" cy="3088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450355" y="10531054"/>
              <a:ext cx="360040" cy="5040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" name="Connecteur droit avec flèche 9"/>
            <p:cNvCxnSpPr/>
            <p:nvPr/>
          </p:nvCxnSpPr>
          <p:spPr>
            <a:xfrm flipV="1">
              <a:off x="2780011" y="9050254"/>
              <a:ext cx="216024" cy="648072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/>
            <p:cNvSpPr txBox="1"/>
            <p:nvPr/>
          </p:nvSpPr>
          <p:spPr>
            <a:xfrm>
              <a:off x="1888946" y="9306917"/>
              <a:ext cx="986070" cy="560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800" b="1" dirty="0" err="1" smtClean="0">
                  <a:solidFill>
                    <a:srgbClr val="002060"/>
                  </a:solidFill>
                </a:rPr>
                <a:t>k</a:t>
              </a:r>
              <a:r>
                <a:rPr lang="fr-FR" sz="1800" b="1" baseline="-25000" dirty="0" err="1" smtClean="0">
                  <a:solidFill>
                    <a:srgbClr val="002060"/>
                  </a:solidFill>
                </a:rPr>
                <a:t>in</a:t>
              </a:r>
              <a:endParaRPr lang="fr-FR" sz="1800" b="1" baseline="-25000" dirty="0">
                <a:solidFill>
                  <a:srgbClr val="002060"/>
                </a:solidFill>
              </a:endParaRPr>
            </a:p>
          </p:txBody>
        </p:sp>
        <p:cxnSp>
          <p:nvCxnSpPr>
            <p:cNvPr id="12" name="Connecteur droit avec flèche 11"/>
            <p:cNvCxnSpPr/>
            <p:nvPr/>
          </p:nvCxnSpPr>
          <p:spPr>
            <a:xfrm flipV="1">
              <a:off x="3016355" y="8586838"/>
              <a:ext cx="478656" cy="458336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/>
            <p:cNvSpPr txBox="1"/>
            <p:nvPr/>
          </p:nvSpPr>
          <p:spPr>
            <a:xfrm>
              <a:off x="2622983" y="8234647"/>
              <a:ext cx="2201417" cy="560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800" b="1" dirty="0" err="1" smtClean="0">
                  <a:solidFill>
                    <a:srgbClr val="002060"/>
                  </a:solidFill>
                </a:rPr>
                <a:t>k</a:t>
              </a:r>
              <a:r>
                <a:rPr lang="fr-FR" sz="1800" b="1" baseline="-25000" dirty="0" err="1" smtClean="0">
                  <a:solidFill>
                    <a:srgbClr val="002060"/>
                  </a:solidFill>
                </a:rPr>
                <a:t>out</a:t>
              </a:r>
              <a:endParaRPr lang="fr-FR" sz="1800" b="1" baseline="-25000" dirty="0">
                <a:solidFill>
                  <a:srgbClr val="002060"/>
                </a:solidFill>
              </a:endParaRPr>
            </a:p>
          </p:txBody>
        </p:sp>
        <p:cxnSp>
          <p:nvCxnSpPr>
            <p:cNvPr id="14" name="Connecteur droit avec flèche 13"/>
            <p:cNvCxnSpPr/>
            <p:nvPr/>
          </p:nvCxnSpPr>
          <p:spPr>
            <a:xfrm>
              <a:off x="3011168" y="9050254"/>
              <a:ext cx="257659" cy="185544"/>
            </a:xfrm>
            <a:prstGeom prst="straightConnector1">
              <a:avLst/>
            </a:prstGeom>
            <a:ln w="25400">
              <a:solidFill>
                <a:srgbClr val="FFC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/>
            <p:cNvSpPr txBox="1"/>
            <p:nvPr/>
          </p:nvSpPr>
          <p:spPr>
            <a:xfrm>
              <a:off x="3177600" y="9225618"/>
              <a:ext cx="5131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800" b="1" dirty="0" smtClean="0">
                  <a:solidFill>
                    <a:srgbClr val="FFC000"/>
                  </a:solidFill>
                </a:rPr>
                <a:t>q</a:t>
              </a:r>
              <a:endParaRPr lang="fr-FR" sz="1800" b="1" baseline="-25000" dirty="0">
                <a:solidFill>
                  <a:srgbClr val="FFC000"/>
                </a:solidFill>
              </a:endParaRPr>
            </a:p>
          </p:txBody>
        </p:sp>
        <p:cxnSp>
          <p:nvCxnSpPr>
            <p:cNvPr id="16" name="Connecteur droit avec flèche 15"/>
            <p:cNvCxnSpPr/>
            <p:nvPr/>
          </p:nvCxnSpPr>
          <p:spPr>
            <a:xfrm>
              <a:off x="2762667" y="8303772"/>
              <a:ext cx="436001" cy="0"/>
            </a:xfrm>
            <a:prstGeom prst="straightConnector1">
              <a:avLst/>
            </a:prstGeom>
            <a:ln w="15875">
              <a:solidFill>
                <a:srgbClr val="002060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/>
            <p:cNvCxnSpPr/>
            <p:nvPr/>
          </p:nvCxnSpPr>
          <p:spPr>
            <a:xfrm>
              <a:off x="2028630" y="9383159"/>
              <a:ext cx="515607" cy="28064"/>
            </a:xfrm>
            <a:prstGeom prst="straightConnector1">
              <a:avLst/>
            </a:prstGeom>
            <a:ln w="15875">
              <a:solidFill>
                <a:srgbClr val="002060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/>
            <p:nvPr/>
          </p:nvCxnSpPr>
          <p:spPr>
            <a:xfrm>
              <a:off x="3279848" y="9331490"/>
              <a:ext cx="144000" cy="0"/>
            </a:xfrm>
            <a:prstGeom prst="straightConnector1">
              <a:avLst/>
            </a:prstGeom>
            <a:ln w="15875">
              <a:solidFill>
                <a:srgbClr val="FFC000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e 34"/>
          <p:cNvGrpSpPr/>
          <p:nvPr/>
        </p:nvGrpSpPr>
        <p:grpSpPr>
          <a:xfrm>
            <a:off x="6391196" y="3484768"/>
            <a:ext cx="3297921" cy="2489132"/>
            <a:chOff x="23564923" y="6373306"/>
            <a:chExt cx="5288135" cy="56104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33" t="19227" r="59408" b="16774"/>
            <a:stretch/>
          </p:blipFill>
          <p:spPr bwMode="auto">
            <a:xfrm>
              <a:off x="23564923" y="6373306"/>
              <a:ext cx="5288135" cy="5610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7" name="Connecteur droit avec flèche 36"/>
            <p:cNvCxnSpPr/>
            <p:nvPr/>
          </p:nvCxnSpPr>
          <p:spPr>
            <a:xfrm flipV="1">
              <a:off x="25936952" y="9260308"/>
              <a:ext cx="385440" cy="504056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ZoneTexte 37"/>
            <p:cNvSpPr txBox="1"/>
            <p:nvPr/>
          </p:nvSpPr>
          <p:spPr>
            <a:xfrm>
              <a:off x="26440417" y="9378926"/>
              <a:ext cx="5131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800" b="1" dirty="0" smtClean="0">
                  <a:solidFill>
                    <a:srgbClr val="FFC000"/>
                  </a:solidFill>
                </a:rPr>
                <a:t>q</a:t>
              </a:r>
              <a:endParaRPr lang="fr-FR" sz="1800" b="1" baseline="-25000" dirty="0">
                <a:solidFill>
                  <a:srgbClr val="FFC000"/>
                </a:solidFill>
              </a:endParaRPr>
            </a:p>
          </p:txBody>
        </p:sp>
        <p:grpSp>
          <p:nvGrpSpPr>
            <p:cNvPr id="39" name="Groupe 38"/>
            <p:cNvGrpSpPr/>
            <p:nvPr/>
          </p:nvGrpSpPr>
          <p:grpSpPr>
            <a:xfrm>
              <a:off x="26829711" y="8967876"/>
              <a:ext cx="1083532" cy="780382"/>
              <a:chOff x="26037623" y="8576468"/>
              <a:chExt cx="1083532" cy="780382"/>
            </a:xfrm>
          </p:grpSpPr>
          <p:sp>
            <p:nvSpPr>
              <p:cNvPr id="46" name="ZoneTexte 45"/>
              <p:cNvSpPr txBox="1"/>
              <p:nvPr/>
            </p:nvSpPr>
            <p:spPr>
              <a:xfrm>
                <a:off x="26037623" y="8576468"/>
                <a:ext cx="1083532" cy="7803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800" b="1" dirty="0" err="1" smtClean="0">
                    <a:solidFill>
                      <a:srgbClr val="002060"/>
                    </a:solidFill>
                  </a:rPr>
                  <a:t>k</a:t>
                </a:r>
                <a:r>
                  <a:rPr lang="fr-FR" sz="1800" b="1" baseline="-25000" dirty="0" err="1" smtClean="0">
                    <a:solidFill>
                      <a:srgbClr val="002060"/>
                    </a:solidFill>
                  </a:rPr>
                  <a:t>out</a:t>
                </a:r>
                <a:endParaRPr lang="fr-FR" sz="1800" b="1" baseline="-25000" dirty="0">
                  <a:solidFill>
                    <a:srgbClr val="002060"/>
                  </a:solidFill>
                </a:endParaRPr>
              </a:p>
            </p:txBody>
          </p:sp>
          <p:cxnSp>
            <p:nvCxnSpPr>
              <p:cNvPr id="47" name="Connecteur droit avec flèche 46"/>
              <p:cNvCxnSpPr/>
              <p:nvPr/>
            </p:nvCxnSpPr>
            <p:spPr>
              <a:xfrm>
                <a:off x="26163964" y="8745699"/>
                <a:ext cx="577315" cy="0"/>
              </a:xfrm>
              <a:prstGeom prst="straightConnector1">
                <a:avLst/>
              </a:prstGeom>
              <a:ln w="15875">
                <a:solidFill>
                  <a:srgbClr val="002060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Groupe 39"/>
            <p:cNvGrpSpPr/>
            <p:nvPr/>
          </p:nvGrpSpPr>
          <p:grpSpPr>
            <a:xfrm>
              <a:off x="25082703" y="9213336"/>
              <a:ext cx="966327" cy="780382"/>
              <a:chOff x="25370735" y="9325984"/>
              <a:chExt cx="966327" cy="780382"/>
            </a:xfrm>
          </p:grpSpPr>
          <p:sp>
            <p:nvSpPr>
              <p:cNvPr id="44" name="ZoneTexte 43"/>
              <p:cNvSpPr txBox="1"/>
              <p:nvPr/>
            </p:nvSpPr>
            <p:spPr>
              <a:xfrm>
                <a:off x="25370735" y="9325984"/>
                <a:ext cx="966327" cy="7803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800" b="1" dirty="0" err="1" smtClean="0">
                    <a:solidFill>
                      <a:srgbClr val="002060"/>
                    </a:solidFill>
                  </a:rPr>
                  <a:t>k</a:t>
                </a:r>
                <a:r>
                  <a:rPr lang="fr-FR" sz="1800" b="1" baseline="-25000" dirty="0" err="1" smtClean="0">
                    <a:solidFill>
                      <a:srgbClr val="002060"/>
                    </a:solidFill>
                  </a:rPr>
                  <a:t>in</a:t>
                </a:r>
                <a:endParaRPr lang="fr-FR" sz="1800" b="1" baseline="-25000" dirty="0">
                  <a:solidFill>
                    <a:srgbClr val="002060"/>
                  </a:solidFill>
                </a:endParaRPr>
              </a:p>
            </p:txBody>
          </p:sp>
          <p:cxnSp>
            <p:nvCxnSpPr>
              <p:cNvPr id="45" name="Connecteur droit avec flèche 44"/>
              <p:cNvCxnSpPr/>
              <p:nvPr/>
            </p:nvCxnSpPr>
            <p:spPr>
              <a:xfrm>
                <a:off x="25431985" y="9491574"/>
                <a:ext cx="545103" cy="25628"/>
              </a:xfrm>
              <a:prstGeom prst="straightConnector1">
                <a:avLst/>
              </a:prstGeom>
              <a:ln w="15875">
                <a:solidFill>
                  <a:srgbClr val="002060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Connecteur droit avec flèche 40"/>
            <p:cNvCxnSpPr/>
            <p:nvPr/>
          </p:nvCxnSpPr>
          <p:spPr>
            <a:xfrm>
              <a:off x="26542665" y="9484798"/>
              <a:ext cx="144000" cy="0"/>
            </a:xfrm>
            <a:prstGeom prst="straightConnector1">
              <a:avLst/>
            </a:prstGeom>
            <a:ln w="15875">
              <a:solidFill>
                <a:srgbClr val="FFC000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avec flèche 41"/>
            <p:cNvCxnSpPr/>
            <p:nvPr/>
          </p:nvCxnSpPr>
          <p:spPr>
            <a:xfrm flipV="1">
              <a:off x="26330858" y="8976509"/>
              <a:ext cx="576361" cy="288032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avec flèche 42"/>
            <p:cNvCxnSpPr/>
            <p:nvPr/>
          </p:nvCxnSpPr>
          <p:spPr>
            <a:xfrm>
              <a:off x="26330858" y="9266268"/>
              <a:ext cx="182160" cy="216014"/>
            </a:xfrm>
            <a:prstGeom prst="straightConnector1">
              <a:avLst/>
            </a:prstGeom>
            <a:ln w="25400">
              <a:solidFill>
                <a:srgbClr val="FFC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ZoneTexte 51"/>
          <p:cNvSpPr txBox="1"/>
          <p:nvPr/>
        </p:nvSpPr>
        <p:spPr>
          <a:xfrm>
            <a:off x="396429" y="1811278"/>
            <a:ext cx="6028368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100" dirty="0" smtClean="0">
                <a:latin typeface="+mn-lt"/>
              </a:rPr>
              <a:t>Les aimants </a:t>
            </a:r>
            <a:r>
              <a:rPr lang="fr-FR" sz="2100" dirty="0">
                <a:latin typeface="+mn-lt"/>
              </a:rPr>
              <a:t>utilisés </a:t>
            </a:r>
            <a:r>
              <a:rPr lang="fr-FR" sz="2100" dirty="0" smtClean="0">
                <a:latin typeface="+mn-lt"/>
              </a:rPr>
              <a:t>pour les expériences </a:t>
            </a:r>
            <a:r>
              <a:rPr lang="fr-FR" sz="2100" dirty="0">
                <a:latin typeface="+mn-lt"/>
              </a:rPr>
              <a:t>de diffusion de neutrons sont des aimants </a:t>
            </a:r>
            <a:r>
              <a:rPr lang="fr-FR" sz="2100" dirty="0" smtClean="0">
                <a:latin typeface="+mn-lt"/>
              </a:rPr>
              <a:t>scalaires où l'échantillon peut </a:t>
            </a:r>
            <a:r>
              <a:rPr lang="fr-FR" sz="2100" dirty="0">
                <a:latin typeface="+mn-lt"/>
              </a:rPr>
              <a:t>tourner seulement autour d'un axe </a:t>
            </a:r>
            <a:r>
              <a:rPr lang="fr-FR" sz="2100" dirty="0" smtClean="0">
                <a:latin typeface="+mn-lt"/>
              </a:rPr>
              <a:t>vertical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100" dirty="0">
                <a:latin typeface="+mn-lt"/>
              </a:rPr>
              <a:t>Le but du projet WAVE est de concevoir et </a:t>
            </a:r>
            <a:r>
              <a:rPr lang="fr-FR" sz="2100" dirty="0" smtClean="0">
                <a:latin typeface="+mn-lt"/>
              </a:rPr>
              <a:t>de construire </a:t>
            </a:r>
            <a:r>
              <a:rPr lang="fr-FR" sz="2100" dirty="0">
                <a:latin typeface="+mn-lt"/>
              </a:rPr>
              <a:t>un aimant vectoriel compatible avec </a:t>
            </a:r>
            <a:r>
              <a:rPr lang="fr-FR" sz="2100" dirty="0" smtClean="0">
                <a:latin typeface="+mn-lt"/>
              </a:rPr>
              <a:t>les expériences de diffusion de neutrons à large ouverture angulaire (Brevet français #1262070</a:t>
            </a:r>
            <a:r>
              <a:rPr lang="fr-FR" sz="2100" dirty="0">
                <a:latin typeface="+mn-lt"/>
              </a:rPr>
              <a:t>)</a:t>
            </a:r>
          </a:p>
        </p:txBody>
      </p:sp>
      <p:pic>
        <p:nvPicPr>
          <p:cNvPr id="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987" y="5149585"/>
            <a:ext cx="3018500" cy="18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40" y="4824586"/>
            <a:ext cx="2496601" cy="2175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Interdiction 52"/>
          <p:cNvSpPr/>
          <p:nvPr/>
        </p:nvSpPr>
        <p:spPr>
          <a:xfrm>
            <a:off x="3636789" y="4945358"/>
            <a:ext cx="2788007" cy="2039468"/>
          </a:xfrm>
          <a:prstGeom prst="noSmoking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91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66978" eaLnBrk="1" fontAlgn="auto" hangingPunct="1">
              <a:spcAft>
                <a:spcPts val="0"/>
              </a:spcAft>
              <a:defRPr/>
            </a:pPr>
            <a:r>
              <a:rPr lang="fr-FR" sz="2400" dirty="0">
                <a:solidFill>
                  <a:schemeClr val="bg1"/>
                </a:solidFill>
              </a:rPr>
              <a:t>Projet </a:t>
            </a:r>
            <a:r>
              <a:rPr lang="fr-FR" sz="2400" dirty="0" smtClean="0">
                <a:solidFill>
                  <a:schemeClr val="bg1"/>
                </a:solidFill>
              </a:rPr>
              <a:t>WAVE</a:t>
            </a:r>
            <a:endParaRPr lang="fr-FR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octobre 2015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4</a:t>
            </a:fld>
            <a:endParaRPr lang="fr-FR" smtClean="0"/>
          </a:p>
        </p:txBody>
      </p:sp>
      <p:sp>
        <p:nvSpPr>
          <p:cNvPr id="5" name="ZoneTexte 4"/>
          <p:cNvSpPr txBox="1"/>
          <p:nvPr/>
        </p:nvSpPr>
        <p:spPr>
          <a:xfrm>
            <a:off x="1044501" y="1109941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+mj-lt"/>
              </a:rPr>
              <a:t>DESIGN MAGNÉTIQUE</a:t>
            </a:r>
            <a:endParaRPr lang="fr-FR" sz="2800" b="1" dirty="0">
              <a:latin typeface="+mj-lt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252413" y="3953285"/>
            <a:ext cx="6827552" cy="2959533"/>
            <a:chOff x="1332533" y="1591183"/>
            <a:chExt cx="7880832" cy="2333705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126" t="24275" r="4582" b="19551"/>
            <a:stretch/>
          </p:blipFill>
          <p:spPr bwMode="auto">
            <a:xfrm>
              <a:off x="3376105" y="1790844"/>
              <a:ext cx="2942743" cy="1904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010" t="25894" r="7358" b="16926"/>
            <a:stretch/>
          </p:blipFill>
          <p:spPr bwMode="auto">
            <a:xfrm>
              <a:off x="6417761" y="1734601"/>
              <a:ext cx="2795604" cy="2190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/>
            <p:cNvSpPr txBox="1"/>
            <p:nvPr/>
          </p:nvSpPr>
          <p:spPr>
            <a:xfrm>
              <a:off x="6318848" y="2519244"/>
              <a:ext cx="4142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/>
                <a:t>=</a:t>
              </a:r>
              <a:endParaRPr lang="fr-FR" sz="2800" b="1" dirty="0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85" t="24663" r="61183" b="16328"/>
            <a:stretch/>
          </p:blipFill>
          <p:spPr bwMode="auto">
            <a:xfrm>
              <a:off x="1332533" y="1591183"/>
              <a:ext cx="1912512" cy="2304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ZoneTexte 10"/>
            <p:cNvSpPr txBox="1"/>
            <p:nvPr/>
          </p:nvSpPr>
          <p:spPr>
            <a:xfrm>
              <a:off x="3132733" y="2462463"/>
              <a:ext cx="5443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/>
                <a:t>+</a:t>
              </a:r>
              <a:endParaRPr lang="fr-FR" sz="2800" b="1" dirty="0"/>
            </a:p>
          </p:txBody>
        </p:sp>
      </p:grpSp>
      <p:pic>
        <p:nvPicPr>
          <p:cNvPr id="12" name="Imag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03999" y="4212221"/>
            <a:ext cx="2245456" cy="241256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17771" y="1904283"/>
            <a:ext cx="8907650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200" dirty="0">
                <a:latin typeface="+mn-lt"/>
              </a:rPr>
              <a:t>La « couronne magnétique » : un concept made in Guy </a:t>
            </a:r>
            <a:r>
              <a:rPr lang="fr-FR" sz="2200" dirty="0" smtClean="0">
                <a:latin typeface="+mn-lt"/>
              </a:rPr>
              <a:t>Aubert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Utilisation des champs de fuite pour créer les composantes verticales du champ </a:t>
            </a:r>
            <a:r>
              <a:rPr lang="fr-FR" sz="2200" dirty="0">
                <a:latin typeface="+mn-lt"/>
              </a:rPr>
              <a:t>magnétique (4 bobines, montées en série-opposition)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Utilisation de bobines de Helmholtz pour créer la composante verticale du champs </a:t>
            </a:r>
            <a:endParaRPr lang="fr-FR" sz="22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958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66978" eaLnBrk="1" fontAlgn="auto" hangingPunct="1">
              <a:spcAft>
                <a:spcPts val="0"/>
              </a:spcAft>
              <a:defRPr/>
            </a:pPr>
            <a:r>
              <a:rPr lang="fr-FR" sz="2400" dirty="0">
                <a:solidFill>
                  <a:schemeClr val="bg1"/>
                </a:solidFill>
              </a:rPr>
              <a:t>Projet </a:t>
            </a:r>
            <a:r>
              <a:rPr lang="fr-FR" sz="2400" dirty="0" smtClean="0">
                <a:solidFill>
                  <a:schemeClr val="bg1"/>
                </a:solidFill>
              </a:rPr>
              <a:t>WAVE</a:t>
            </a:r>
            <a:endParaRPr lang="fr-FR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octobre 2015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5</a:t>
            </a:fld>
            <a:endParaRPr lang="fr-FR" smtClean="0"/>
          </a:p>
        </p:txBody>
      </p:sp>
      <p:sp>
        <p:nvSpPr>
          <p:cNvPr id="5" name="ZoneTexte 4"/>
          <p:cNvSpPr txBox="1"/>
          <p:nvPr/>
        </p:nvSpPr>
        <p:spPr>
          <a:xfrm>
            <a:off x="1044501" y="1109941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+mj-lt"/>
              </a:rPr>
              <a:t>DESIGN MAGNÉTIQUE</a:t>
            </a:r>
            <a:endParaRPr lang="fr-FR" sz="2800" b="1" dirty="0">
              <a:latin typeface="+mj-lt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17771" y="1904283"/>
            <a:ext cx="890765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Champ vectoriel maximum: 1T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Densité de courant: 250 A/mm</a:t>
            </a:r>
            <a:r>
              <a:rPr lang="fr-FR" sz="2200" baseline="30000" dirty="0" smtClean="0">
                <a:latin typeface="+mn-lt"/>
              </a:rPr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Câble supraconducteur en </a:t>
            </a:r>
            <a:r>
              <a:rPr lang="fr-FR" sz="2200" dirty="0" err="1" smtClean="0">
                <a:latin typeface="+mn-lt"/>
              </a:rPr>
              <a:t>NbTi</a:t>
            </a:r>
            <a:endParaRPr lang="fr-FR" sz="22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Homogénéité du champs: Meilleure que 50ppm dans une sphère de 5mm de rayon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b="1" i="1" dirty="0">
              <a:latin typeface="+mn-lt"/>
            </a:endParaRPr>
          </a:p>
        </p:txBody>
      </p:sp>
      <p:pic>
        <p:nvPicPr>
          <p:cNvPr id="14" name="Image 13"/>
          <p:cNvPicPr/>
          <p:nvPr/>
        </p:nvPicPr>
        <p:blipFill rotWithShape="1">
          <a:blip r:embed="rId2"/>
          <a:srcRect l="10870" r="4849"/>
          <a:stretch/>
        </p:blipFill>
        <p:spPr bwMode="auto">
          <a:xfrm>
            <a:off x="417771" y="4032498"/>
            <a:ext cx="3542332" cy="24942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 14"/>
          <p:cNvPicPr/>
          <p:nvPr/>
        </p:nvPicPr>
        <p:blipFill>
          <a:blip r:embed="rId3"/>
          <a:stretch>
            <a:fillRect/>
          </a:stretch>
        </p:blipFill>
        <p:spPr>
          <a:xfrm>
            <a:off x="3960104" y="4032499"/>
            <a:ext cx="2989053" cy="2494210"/>
          </a:xfrm>
          <a:prstGeom prst="rect">
            <a:avLst/>
          </a:prstGeom>
        </p:spPr>
      </p:pic>
      <p:pic>
        <p:nvPicPr>
          <p:cNvPr id="16" name="Image 1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743" y="3966348"/>
            <a:ext cx="2628677" cy="25144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749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66978" eaLnBrk="1" fontAlgn="auto" hangingPunct="1">
              <a:spcAft>
                <a:spcPts val="0"/>
              </a:spcAft>
              <a:defRPr/>
            </a:pPr>
            <a:r>
              <a:rPr lang="fr-FR" sz="2400" dirty="0">
                <a:solidFill>
                  <a:schemeClr val="bg1"/>
                </a:solidFill>
              </a:rPr>
              <a:t>Projet </a:t>
            </a:r>
            <a:r>
              <a:rPr lang="fr-FR" sz="2400" dirty="0" smtClean="0">
                <a:solidFill>
                  <a:schemeClr val="bg1"/>
                </a:solidFill>
              </a:rPr>
              <a:t>WAVE</a:t>
            </a:r>
            <a:endParaRPr lang="fr-FR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octobre 2015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6</a:t>
            </a:fld>
            <a:endParaRPr lang="fr-FR" smtClean="0"/>
          </a:p>
        </p:txBody>
      </p:sp>
      <p:sp>
        <p:nvSpPr>
          <p:cNvPr id="5" name="ZoneTexte 4"/>
          <p:cNvSpPr txBox="1"/>
          <p:nvPr/>
        </p:nvSpPr>
        <p:spPr>
          <a:xfrm>
            <a:off x="1044501" y="1109941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+mj-lt"/>
              </a:rPr>
              <a:t>CRYOGÉNIE</a:t>
            </a:r>
            <a:endParaRPr lang="fr-FR" sz="2800" b="1" dirty="0">
              <a:latin typeface="+mj-lt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15211995" y="15067558"/>
            <a:ext cx="6893003" cy="9310856"/>
            <a:chOff x="19316451" y="15283583"/>
            <a:chExt cx="6893003" cy="9310856"/>
          </a:xfrm>
        </p:grpSpPr>
        <p:pic>
          <p:nvPicPr>
            <p:cNvPr id="8" name="Picture 58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05" t="20489" r="60885" b="8589"/>
            <a:stretch/>
          </p:blipFill>
          <p:spPr bwMode="auto">
            <a:xfrm>
              <a:off x="19316451" y="17664961"/>
              <a:ext cx="6893003" cy="6929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Flèche vers le bas 8"/>
            <p:cNvSpPr/>
            <p:nvPr/>
          </p:nvSpPr>
          <p:spPr>
            <a:xfrm>
              <a:off x="23102088" y="16656849"/>
              <a:ext cx="681710" cy="2731189"/>
            </a:xfrm>
            <a:prstGeom prst="downArrow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Flèche vers le bas 9"/>
            <p:cNvSpPr/>
            <p:nvPr/>
          </p:nvSpPr>
          <p:spPr>
            <a:xfrm rot="10800000">
              <a:off x="23783799" y="16507717"/>
              <a:ext cx="681710" cy="2731189"/>
            </a:xfrm>
            <a:prstGeom prst="downArrow">
              <a:avLst/>
            </a:prstGeom>
            <a:solidFill>
              <a:srgbClr val="FF000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ZoneTexte 10"/>
            <p:cNvSpPr txBox="1"/>
            <p:nvPr/>
          </p:nvSpPr>
          <p:spPr>
            <a:xfrm rot="16200000">
              <a:off x="21502414" y="16554004"/>
              <a:ext cx="30025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err="1" smtClean="0"/>
                <a:t>Liquid</a:t>
              </a:r>
              <a:r>
                <a:rPr lang="fr-FR" sz="2400" dirty="0" smtClean="0"/>
                <a:t> He in</a:t>
              </a:r>
              <a:endParaRPr lang="fr-FR" sz="2400" dirty="0"/>
            </a:p>
          </p:txBody>
        </p:sp>
        <p:sp>
          <p:nvSpPr>
            <p:cNvPr id="12" name="ZoneTexte 11"/>
            <p:cNvSpPr txBox="1"/>
            <p:nvPr/>
          </p:nvSpPr>
          <p:spPr>
            <a:xfrm rot="16200000">
              <a:off x="22984964" y="16706404"/>
              <a:ext cx="30025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err="1" smtClean="0"/>
                <a:t>Gas</a:t>
              </a:r>
              <a:r>
                <a:rPr lang="fr-FR" sz="2400" dirty="0" smtClean="0"/>
                <a:t> He out</a:t>
              </a:r>
              <a:endParaRPr lang="fr-FR" sz="2400" dirty="0"/>
            </a:p>
          </p:txBody>
        </p:sp>
      </p:grpSp>
      <p:cxnSp>
        <p:nvCxnSpPr>
          <p:cNvPr id="13" name="Connecteur droit avec flèche 12"/>
          <p:cNvCxnSpPr/>
          <p:nvPr/>
        </p:nvCxnSpPr>
        <p:spPr>
          <a:xfrm>
            <a:off x="19429093" y="19388038"/>
            <a:ext cx="0" cy="50405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>
            <a:off x="19424315" y="20108118"/>
            <a:ext cx="0" cy="50405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19415647" y="20765154"/>
            <a:ext cx="0" cy="50405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19410869" y="21449378"/>
            <a:ext cx="0" cy="50405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19401905" y="22142270"/>
            <a:ext cx="0" cy="50405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19383977" y="22988438"/>
            <a:ext cx="0" cy="50405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V="1">
            <a:off x="19820507" y="23564502"/>
            <a:ext cx="360040" cy="216024"/>
          </a:xfrm>
          <a:prstGeom prst="straightConnector1">
            <a:avLst/>
          </a:prstGeom>
          <a:ln w="28575">
            <a:solidFill>
              <a:srgbClr val="00277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 flipV="1">
            <a:off x="20346973" y="23132454"/>
            <a:ext cx="265622" cy="288032"/>
          </a:xfrm>
          <a:prstGeom prst="straightConnector1">
            <a:avLst/>
          </a:prstGeom>
          <a:ln w="28575">
            <a:solidFill>
              <a:srgbClr val="00297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>
            <a:off x="15896071" y="22268358"/>
            <a:ext cx="334640" cy="216024"/>
          </a:xfrm>
          <a:prstGeom prst="straightConnector1">
            <a:avLst/>
          </a:prstGeom>
          <a:ln w="28575">
            <a:solidFill>
              <a:srgbClr val="39247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16461531" y="22556390"/>
            <a:ext cx="408413" cy="108012"/>
          </a:xfrm>
          <a:prstGeom prst="straightConnector1">
            <a:avLst/>
          </a:prstGeom>
          <a:ln w="28575">
            <a:solidFill>
              <a:srgbClr val="42247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17107838" y="22708790"/>
            <a:ext cx="408413" cy="27003"/>
          </a:xfrm>
          <a:prstGeom prst="straightConnector1">
            <a:avLst/>
          </a:prstGeom>
          <a:ln w="28575">
            <a:solidFill>
              <a:srgbClr val="4F257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 flipV="1">
            <a:off x="17876291" y="22708790"/>
            <a:ext cx="408413" cy="31954"/>
          </a:xfrm>
          <a:prstGeom prst="straightConnector1">
            <a:avLst/>
          </a:prstGeom>
          <a:ln w="28575">
            <a:solidFill>
              <a:srgbClr val="59257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V="1">
            <a:off x="18699753" y="22376370"/>
            <a:ext cx="262632" cy="252028"/>
          </a:xfrm>
          <a:prstGeom prst="straightConnector1">
            <a:avLst/>
          </a:prstGeom>
          <a:ln w="28575">
            <a:solidFill>
              <a:srgbClr val="66247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 flipV="1">
            <a:off x="19019455" y="21701258"/>
            <a:ext cx="0" cy="396044"/>
          </a:xfrm>
          <a:prstGeom prst="straightConnector1">
            <a:avLst/>
          </a:prstGeom>
          <a:ln w="28575">
            <a:solidFill>
              <a:srgbClr val="7B257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 flipH="1" flipV="1">
            <a:off x="18658496" y="21314252"/>
            <a:ext cx="282311" cy="198022"/>
          </a:xfrm>
          <a:prstGeom prst="straightConnector1">
            <a:avLst/>
          </a:prstGeom>
          <a:ln w="28575">
            <a:solidFill>
              <a:srgbClr val="7C267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 flipH="1" flipV="1">
            <a:off x="17994907" y="21269210"/>
            <a:ext cx="385441" cy="45042"/>
          </a:xfrm>
          <a:prstGeom prst="straightConnector1">
            <a:avLst/>
          </a:prstGeom>
          <a:ln w="28575">
            <a:solidFill>
              <a:srgbClr val="7B276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/>
          <p:nvPr/>
        </p:nvCxnSpPr>
        <p:spPr>
          <a:xfrm flipH="1" flipV="1">
            <a:off x="17318451" y="21139010"/>
            <a:ext cx="385442" cy="89862"/>
          </a:xfrm>
          <a:prstGeom prst="straightConnector1">
            <a:avLst/>
          </a:prstGeom>
          <a:ln w="28575">
            <a:solidFill>
              <a:srgbClr val="7A285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flipH="1" flipV="1">
            <a:off x="16626753" y="20931603"/>
            <a:ext cx="385442" cy="148401"/>
          </a:xfrm>
          <a:prstGeom prst="straightConnector1">
            <a:avLst/>
          </a:prstGeom>
          <a:ln w="28575">
            <a:solidFill>
              <a:srgbClr val="762C5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 flipH="1" flipV="1">
            <a:off x="15978681" y="20612174"/>
            <a:ext cx="385442" cy="216025"/>
          </a:xfrm>
          <a:prstGeom prst="straightConnector1">
            <a:avLst/>
          </a:prstGeom>
          <a:ln w="28575">
            <a:solidFill>
              <a:srgbClr val="762C5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 flipH="1">
            <a:off x="20381762" y="19320415"/>
            <a:ext cx="385443" cy="13963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702" y="3492766"/>
            <a:ext cx="2199934" cy="3158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ZoneTexte 33"/>
          <p:cNvSpPr txBox="1"/>
          <p:nvPr/>
        </p:nvSpPr>
        <p:spPr>
          <a:xfrm>
            <a:off x="504441" y="2092383"/>
            <a:ext cx="4536504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Utilisation d’un thermosiphon pour refroidir les bobines à 4K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+mn-lt"/>
              </a:rPr>
              <a:t>Utilisation de </a:t>
            </a:r>
            <a:r>
              <a:rPr lang="fr-FR" sz="2200" dirty="0" err="1" smtClean="0">
                <a:latin typeface="+mn-lt"/>
              </a:rPr>
              <a:t>cryocoolers</a:t>
            </a:r>
            <a:endParaRPr lang="fr-FR" sz="22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</p:txBody>
      </p:sp>
      <p:pic>
        <p:nvPicPr>
          <p:cNvPr id="36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4" b="98284" l="9939" r="899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67" t="7163" r="33142"/>
          <a:stretch/>
        </p:blipFill>
        <p:spPr bwMode="auto">
          <a:xfrm>
            <a:off x="756469" y="3384426"/>
            <a:ext cx="1872208" cy="3701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989" y="1605327"/>
            <a:ext cx="4203366" cy="5307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561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66978" eaLnBrk="1" fontAlgn="auto" hangingPunct="1">
              <a:spcAft>
                <a:spcPts val="0"/>
              </a:spcAft>
              <a:defRPr/>
            </a:pPr>
            <a:r>
              <a:rPr lang="fr-FR" sz="2400" dirty="0">
                <a:solidFill>
                  <a:schemeClr val="bg1"/>
                </a:solidFill>
              </a:rPr>
              <a:t>Projet </a:t>
            </a:r>
            <a:r>
              <a:rPr lang="fr-FR" sz="2400" dirty="0" smtClean="0">
                <a:solidFill>
                  <a:schemeClr val="bg1"/>
                </a:solidFill>
              </a:rPr>
              <a:t>WAVE</a:t>
            </a:r>
            <a:endParaRPr lang="fr-FR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octobre 2015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7</a:t>
            </a:fld>
            <a:endParaRPr lang="fr-FR" smtClean="0"/>
          </a:p>
        </p:txBody>
      </p:sp>
      <p:sp>
        <p:nvSpPr>
          <p:cNvPr id="5" name="ZoneTexte 4"/>
          <p:cNvSpPr txBox="1"/>
          <p:nvPr/>
        </p:nvSpPr>
        <p:spPr>
          <a:xfrm>
            <a:off x="1044501" y="1109941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+mj-lt"/>
              </a:rPr>
              <a:t>CHAMP D’APPLICATION</a:t>
            </a:r>
            <a:endParaRPr lang="fr-FR" sz="2800" b="1" dirty="0"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23143" y="1865868"/>
            <a:ext cx="89076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200" dirty="0">
                <a:latin typeface="+mn-lt"/>
              </a:rPr>
              <a:t>Projet d’un </a:t>
            </a:r>
            <a:r>
              <a:rPr lang="fr-FR" sz="2200" dirty="0" smtClean="0">
                <a:latin typeface="+mn-lt"/>
              </a:rPr>
              <a:t>aimant WAVE Photons </a:t>
            </a:r>
            <a:r>
              <a:rPr lang="fr-FR" sz="2200" dirty="0">
                <a:latin typeface="+mn-lt"/>
              </a:rPr>
              <a:t>pour la ligne de lumière SEXTANTS d</a:t>
            </a:r>
            <a:r>
              <a:rPr lang="fr-FR" sz="2200" dirty="0" smtClean="0">
                <a:latin typeface="+mn-lt"/>
              </a:rPr>
              <a:t>u </a:t>
            </a:r>
            <a:r>
              <a:rPr lang="fr-FR" sz="2200" dirty="0">
                <a:latin typeface="+mn-lt"/>
              </a:rPr>
              <a:t>synchrotron </a:t>
            </a:r>
            <a:r>
              <a:rPr lang="fr-FR" sz="2200" dirty="0" smtClean="0">
                <a:latin typeface="+mn-lt"/>
              </a:rPr>
              <a:t>SOLEIL</a:t>
            </a:r>
            <a:endParaRPr lang="fr-FR" sz="2200" dirty="0">
              <a:latin typeface="+mn-lt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200" dirty="0">
                <a:latin typeface="+mn-lt"/>
              </a:rPr>
              <a:t>Projet d’un aimant Vectoriel </a:t>
            </a:r>
            <a:r>
              <a:rPr lang="fr-FR" sz="2200" dirty="0" smtClean="0">
                <a:latin typeface="+mn-lt"/>
              </a:rPr>
              <a:t>(</a:t>
            </a:r>
            <a:r>
              <a:rPr lang="fr-FR" sz="2200" dirty="0" err="1" smtClean="0">
                <a:latin typeface="+mn-lt"/>
              </a:rPr>
              <a:t>nanoWAVE</a:t>
            </a:r>
            <a:r>
              <a:rPr lang="fr-FR" sz="2200" dirty="0" smtClean="0">
                <a:latin typeface="+mn-lt"/>
              </a:rPr>
              <a:t>) pour </a:t>
            </a:r>
            <a:r>
              <a:rPr lang="fr-FR" sz="2200" dirty="0">
                <a:latin typeface="+mn-lt"/>
              </a:rPr>
              <a:t>la ligne </a:t>
            </a:r>
            <a:r>
              <a:rPr lang="fr-FR" sz="2200" dirty="0" smtClean="0">
                <a:latin typeface="+mn-lt"/>
              </a:rPr>
              <a:t>HERMES </a:t>
            </a:r>
            <a:r>
              <a:rPr lang="fr-FR" sz="2200" dirty="0">
                <a:latin typeface="+mn-lt"/>
              </a:rPr>
              <a:t>de </a:t>
            </a:r>
            <a:r>
              <a:rPr lang="fr-FR" sz="2200" dirty="0" smtClean="0">
                <a:latin typeface="+mn-lt"/>
              </a:rPr>
              <a:t>SOLEIL</a:t>
            </a:r>
            <a:endParaRPr lang="fr-FR" sz="2200" dirty="0">
              <a:latin typeface="+mn-lt"/>
            </a:endParaRPr>
          </a:p>
        </p:txBody>
      </p:sp>
      <p:pic>
        <p:nvPicPr>
          <p:cNvPr id="11" name="Image 10" descr="cid:EAF6CE07-68A1-4FCE-8594-6BC53D98350F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757" y="3312418"/>
            <a:ext cx="4751675" cy="2400543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  <p:sp>
        <p:nvSpPr>
          <p:cNvPr id="12" name="Rectangle à coins arrondis 11"/>
          <p:cNvSpPr/>
          <p:nvPr/>
        </p:nvSpPr>
        <p:spPr>
          <a:xfrm>
            <a:off x="4361097" y="4359135"/>
            <a:ext cx="1031743" cy="825491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4361096" y="4676796"/>
            <a:ext cx="1031743" cy="190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682977" y="5746539"/>
            <a:ext cx="8715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dirty="0">
                <a:latin typeface="+mn-lt"/>
              </a:rPr>
              <a:t>Remplacement de l’équipage mobile SEXTANTS par un aimant supraconducteur WAVE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695" y="4024147"/>
            <a:ext cx="1495466" cy="149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25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770" y="3960490"/>
            <a:ext cx="3416347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66978" eaLnBrk="1" fontAlgn="auto" hangingPunct="1">
              <a:spcAft>
                <a:spcPts val="0"/>
              </a:spcAft>
              <a:defRPr/>
            </a:pPr>
            <a:r>
              <a:rPr lang="fr-FR" sz="2400" dirty="0">
                <a:solidFill>
                  <a:schemeClr val="bg1"/>
                </a:solidFill>
              </a:rPr>
              <a:t>Projet </a:t>
            </a:r>
            <a:r>
              <a:rPr lang="fr-FR" sz="2400" dirty="0" smtClean="0">
                <a:solidFill>
                  <a:schemeClr val="bg1"/>
                </a:solidFill>
              </a:rPr>
              <a:t>WAVE</a:t>
            </a:r>
            <a:endParaRPr lang="fr-FR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octobre 2015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8</a:t>
            </a:fld>
            <a:endParaRPr lang="fr-FR" smtClean="0"/>
          </a:p>
        </p:txBody>
      </p:sp>
      <p:sp>
        <p:nvSpPr>
          <p:cNvPr id="5" name="ZoneTexte 4"/>
          <p:cNvSpPr txBox="1"/>
          <p:nvPr/>
        </p:nvSpPr>
        <p:spPr>
          <a:xfrm>
            <a:off x="1057211" y="1380307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latin typeface="+mj-lt"/>
              </a:rPr>
              <a:t>CONCLUSION</a:t>
            </a:r>
            <a:endParaRPr lang="fr-FR" sz="3200" b="1" dirty="0">
              <a:latin typeface="+mj-lt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20" b="21621"/>
          <a:stretch/>
        </p:blipFill>
        <p:spPr>
          <a:xfrm>
            <a:off x="554143" y="3735972"/>
            <a:ext cx="2439404" cy="1227865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970" y="2304306"/>
            <a:ext cx="1259369" cy="1431666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21" y="3735972"/>
            <a:ext cx="1584176" cy="158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82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a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Settings\boyerl\Application Data\Microsoft\Modèles\CEA.POT</Template>
  <TotalTime>29582</TotalTime>
  <Words>236</Words>
  <Application>Microsoft Office PowerPoint</Application>
  <PresentationFormat>Personnalisé</PresentationFormat>
  <Paragraphs>62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cea</vt:lpstr>
      <vt:lpstr>Projet WAVE (Wide aperture vector magnet)</vt:lpstr>
      <vt:lpstr>Projet WAVE</vt:lpstr>
      <vt:lpstr>Projet WAVE</vt:lpstr>
      <vt:lpstr>Projet WAVE</vt:lpstr>
      <vt:lpstr>Projet WAVE</vt:lpstr>
      <vt:lpstr>Projet WAVE</vt:lpstr>
      <vt:lpstr>Projet WAVE</vt:lpstr>
      <vt:lpstr>Projet WAVE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cp125767</dc:creator>
  <cp:lastModifiedBy>SIMON Damien</cp:lastModifiedBy>
  <cp:revision>686</cp:revision>
  <cp:lastPrinted>2014-03-17T06:59:56Z</cp:lastPrinted>
  <dcterms:created xsi:type="dcterms:W3CDTF">2002-09-25T12:10:24Z</dcterms:created>
  <dcterms:modified xsi:type="dcterms:W3CDTF">2015-10-06T09:36:42Z</dcterms:modified>
</cp:coreProperties>
</file>