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omments/comment1.xml" ContentType="application/vnd.openxmlformats-officedocument.presentationml.comments+xml"/>
  <Override PartName="/ppt/tags/tag8.xml" ContentType="application/vnd.openxmlformats-officedocument.presentationml.tags+xml"/>
  <Override PartName="/ppt/notesSlides/notesSlide12.xml" ContentType="application/vnd.openxmlformats-officedocument.presentationml.notesSlide+xml"/>
  <Override PartName="/ppt/comments/comment2.xml" ContentType="application/vnd.openxmlformats-officedocument.presentationml.comments+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charts/chart2.xml" ContentType="application/vnd.openxmlformats-officedocument.drawingml.chart+xml"/>
  <Override PartName="/ppt/tags/tag16.xml" ContentType="application/vnd.openxmlformats-officedocument.presentationml.tags+xml"/>
  <Override PartName="/ppt/notesSlides/notesSlide2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5" r:id="rId1"/>
  </p:sldMasterIdLst>
  <p:notesMasterIdLst>
    <p:notesMasterId r:id="rId35"/>
  </p:notesMasterIdLst>
  <p:handoutMasterIdLst>
    <p:handoutMasterId r:id="rId36"/>
  </p:handoutMasterIdLst>
  <p:sldIdLst>
    <p:sldId id="257" r:id="rId2"/>
    <p:sldId id="403" r:id="rId3"/>
    <p:sldId id="404" r:id="rId4"/>
    <p:sldId id="406" r:id="rId5"/>
    <p:sldId id="441" r:id="rId6"/>
    <p:sldId id="407" r:id="rId7"/>
    <p:sldId id="451" r:id="rId8"/>
    <p:sldId id="408" r:id="rId9"/>
    <p:sldId id="409" r:id="rId10"/>
    <p:sldId id="426" r:id="rId11"/>
    <p:sldId id="432" r:id="rId12"/>
    <p:sldId id="427" r:id="rId13"/>
    <p:sldId id="428" r:id="rId14"/>
    <p:sldId id="439" r:id="rId15"/>
    <p:sldId id="450" r:id="rId16"/>
    <p:sldId id="440" r:id="rId17"/>
    <p:sldId id="444" r:id="rId18"/>
    <p:sldId id="445" r:id="rId19"/>
    <p:sldId id="447" r:id="rId20"/>
    <p:sldId id="411" r:id="rId21"/>
    <p:sldId id="412" r:id="rId22"/>
    <p:sldId id="419" r:id="rId23"/>
    <p:sldId id="435" r:id="rId24"/>
    <p:sldId id="413" r:id="rId25"/>
    <p:sldId id="436" r:id="rId26"/>
    <p:sldId id="448" r:id="rId27"/>
    <p:sldId id="414" r:id="rId28"/>
    <p:sldId id="422" r:id="rId29"/>
    <p:sldId id="416" r:id="rId30"/>
    <p:sldId id="442" r:id="rId31"/>
    <p:sldId id="420" r:id="rId32"/>
    <p:sldId id="421" r:id="rId33"/>
    <p:sldId id="452" r:id="rId34"/>
  </p:sldIdLst>
  <p:sldSz cx="9144000" cy="6858000" type="screen4x3"/>
  <p:notesSz cx="6883400" cy="9906000"/>
  <p:defaultTextStyle>
    <a:defPPr>
      <a:defRPr lang="fr-FR"/>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0">
          <p15:clr>
            <a:srgbClr val="A4A3A4"/>
          </p15:clr>
        </p15:guide>
        <p15:guide id="2"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fano" initials="S" lastIdx="3" clrIdx="0">
    <p:extLst/>
  </p:cmAuthor>
  <p:cmAuthor id="2" name="BAUDOUY Bertrand" initials="BB" lastIdx="14" clrIdx="1"/>
  <p:cmAuthor id="3" name="PASCALI Stefano" initials="P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EDF0C2"/>
    <a:srgbClr val="0000FF"/>
    <a:srgbClr val="FF3300"/>
    <a:srgbClr val="FF6600"/>
    <a:srgbClr val="FFCC00"/>
    <a:srgbClr val="CCFFFF"/>
    <a:srgbClr val="99CCFF"/>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45" autoAdjust="0"/>
    <p:restoredTop sz="81152" autoAdjust="0"/>
  </p:normalViewPr>
  <p:slideViewPr>
    <p:cSldViewPr>
      <p:cViewPr>
        <p:scale>
          <a:sx n="70" d="100"/>
          <a:sy n="70" d="100"/>
        </p:scale>
        <p:origin x="-1554" y="-10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2" d="100"/>
          <a:sy n="52" d="100"/>
        </p:scale>
        <p:origin x="2922" y="66"/>
      </p:cViewPr>
      <p:guideLst>
        <p:guide orient="horz" pos="3120"/>
        <p:guide pos="216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I:\ULTIMO\Test_finaux\resultats\Physical%20quantities\Temperature\temperature.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Stefano\Dropbox\STE\TESI\resultats_phase\temperature_phase_transition.xlsx" TargetMode="External"/></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C:\Users\Stefano\Dropbox\STE\TESI\resultats_phase\temperature_phase_transition.xlsx" TargetMode="External"/></Relationships>
</file>

<file path=ppt/charts/_rels/chart4.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file:///C:\Users\Stefano\Dropbox\STE\TESI\resultats_phase\temperature_phase_transi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367863723445689"/>
          <c:y val="7.0635886221181818E-2"/>
          <c:w val="0.77201934912753634"/>
          <c:h val="0.67805553416598652"/>
        </c:manualLayout>
      </c:layout>
      <c:scatterChart>
        <c:scatterStyle val="smoothMarker"/>
        <c:varyColors val="0"/>
        <c:ser>
          <c:idx val="0"/>
          <c:order val="0"/>
          <c:tx>
            <c:strRef>
              <c:f>Feuil1!$B$1</c:f>
              <c:strCache>
                <c:ptCount val="1"/>
                <c:pt idx="0">
                  <c:v>t = 0,01 s</c:v>
                </c:pt>
              </c:strCache>
            </c:strRef>
          </c:tx>
          <c:spPr>
            <a:ln w="25400">
              <a:solidFill>
                <a:srgbClr val="3276DA"/>
              </a:solidFill>
            </a:ln>
          </c:spPr>
          <c:marker>
            <c:symbol val="none"/>
          </c:marker>
          <c:xVal>
            <c:numRef>
              <c:f>Feuil1!$A$2:$A$141</c:f>
              <c:numCache>
                <c:formatCode>General</c:formatCode>
                <c:ptCount val="140"/>
                <c:pt idx="0">
                  <c:v>0</c:v>
                </c:pt>
                <c:pt idx="1">
                  <c:v>1E-4</c:v>
                </c:pt>
                <c:pt idx="2">
                  <c:v>2.2000000000000001E-4</c:v>
                </c:pt>
                <c:pt idx="3">
                  <c:v>3.6400000000000001E-4</c:v>
                </c:pt>
                <c:pt idx="4">
                  <c:v>5.3680000000000004E-4</c:v>
                </c:pt>
                <c:pt idx="5">
                  <c:v>7.4416E-4</c:v>
                </c:pt>
                <c:pt idx="6">
                  <c:v>9.9299200000000005E-4</c:v>
                </c:pt>
                <c:pt idx="7">
                  <c:v>1.29159E-3</c:v>
                </c:pt>
                <c:pt idx="8">
                  <c:v>1.6499100000000001E-3</c:v>
                </c:pt>
                <c:pt idx="9">
                  <c:v>2.07989E-3</c:v>
                </c:pt>
                <c:pt idx="10">
                  <c:v>2.5958700000000001E-3</c:v>
                </c:pt>
                <c:pt idx="11">
                  <c:v>3.2150400000000002E-3</c:v>
                </c:pt>
                <c:pt idx="12">
                  <c:v>3.9580500000000003E-3</c:v>
                </c:pt>
                <c:pt idx="13">
                  <c:v>4.7587799999999998E-3</c:v>
                </c:pt>
                <c:pt idx="14">
                  <c:v>5.5595100000000001E-3</c:v>
                </c:pt>
                <c:pt idx="15">
                  <c:v>6.3602399999999996E-3</c:v>
                </c:pt>
                <c:pt idx="16">
                  <c:v>7.16097E-3</c:v>
                </c:pt>
                <c:pt idx="17">
                  <c:v>7.9617000000000004E-3</c:v>
                </c:pt>
                <c:pt idx="18">
                  <c:v>8.7624299999999999E-3</c:v>
                </c:pt>
                <c:pt idx="19">
                  <c:v>9.5631599999999994E-3</c:v>
                </c:pt>
                <c:pt idx="20">
                  <c:v>1.0363900000000001E-2</c:v>
                </c:pt>
                <c:pt idx="21">
                  <c:v>1.11646E-2</c:v>
                </c:pt>
                <c:pt idx="22">
                  <c:v>1.19653E-2</c:v>
                </c:pt>
                <c:pt idx="23">
                  <c:v>1.2766100000000001E-2</c:v>
                </c:pt>
                <c:pt idx="24">
                  <c:v>1.35668E-2</c:v>
                </c:pt>
                <c:pt idx="25">
                  <c:v>1.43675E-2</c:v>
                </c:pt>
                <c:pt idx="26">
                  <c:v>1.5168299999999999E-2</c:v>
                </c:pt>
                <c:pt idx="27">
                  <c:v>1.5969000000000001E-2</c:v>
                </c:pt>
                <c:pt idx="28">
                  <c:v>1.6769699999999998E-2</c:v>
                </c:pt>
                <c:pt idx="29">
                  <c:v>1.7570499999999999E-2</c:v>
                </c:pt>
                <c:pt idx="30">
                  <c:v>1.8371200000000001E-2</c:v>
                </c:pt>
                <c:pt idx="31">
                  <c:v>1.9171899999999999E-2</c:v>
                </c:pt>
                <c:pt idx="32">
                  <c:v>1.99726E-2</c:v>
                </c:pt>
                <c:pt idx="33">
                  <c:v>2.0773400000000001E-2</c:v>
                </c:pt>
                <c:pt idx="34">
                  <c:v>2.1574099999999999E-2</c:v>
                </c:pt>
                <c:pt idx="35">
                  <c:v>2.23748E-2</c:v>
                </c:pt>
                <c:pt idx="36">
                  <c:v>2.3175600000000001E-2</c:v>
                </c:pt>
                <c:pt idx="37">
                  <c:v>2.3976299999999999E-2</c:v>
                </c:pt>
                <c:pt idx="38">
                  <c:v>2.4777E-2</c:v>
                </c:pt>
                <c:pt idx="39">
                  <c:v>2.5577699999999998E-2</c:v>
                </c:pt>
                <c:pt idx="40">
                  <c:v>2.6378499999999999E-2</c:v>
                </c:pt>
                <c:pt idx="41">
                  <c:v>2.7179200000000001E-2</c:v>
                </c:pt>
                <c:pt idx="42">
                  <c:v>2.7979899999999999E-2</c:v>
                </c:pt>
                <c:pt idx="43">
                  <c:v>2.8780699999999999E-2</c:v>
                </c:pt>
                <c:pt idx="44">
                  <c:v>2.9581400000000001E-2</c:v>
                </c:pt>
                <c:pt idx="45">
                  <c:v>3.0382099999999999E-2</c:v>
                </c:pt>
                <c:pt idx="46">
                  <c:v>3.11829E-2</c:v>
                </c:pt>
                <c:pt idx="47">
                  <c:v>3.1983600000000001E-2</c:v>
                </c:pt>
                <c:pt idx="48">
                  <c:v>3.2784300000000002E-2</c:v>
                </c:pt>
                <c:pt idx="49">
                  <c:v>3.3584999999999997E-2</c:v>
                </c:pt>
                <c:pt idx="50">
                  <c:v>3.4385800000000001E-2</c:v>
                </c:pt>
                <c:pt idx="51">
                  <c:v>3.5186500000000002E-2</c:v>
                </c:pt>
                <c:pt idx="52">
                  <c:v>3.5987199999999997E-2</c:v>
                </c:pt>
                <c:pt idx="53">
                  <c:v>3.6788000000000001E-2</c:v>
                </c:pt>
                <c:pt idx="54">
                  <c:v>3.7588700000000003E-2</c:v>
                </c:pt>
                <c:pt idx="55">
                  <c:v>3.8389399999999997E-2</c:v>
                </c:pt>
                <c:pt idx="56">
                  <c:v>3.9190200000000001E-2</c:v>
                </c:pt>
                <c:pt idx="57">
                  <c:v>3.9990900000000003E-2</c:v>
                </c:pt>
                <c:pt idx="58">
                  <c:v>4.0791599999999997E-2</c:v>
                </c:pt>
                <c:pt idx="59">
                  <c:v>4.1592299999999999E-2</c:v>
                </c:pt>
                <c:pt idx="60">
                  <c:v>4.2393100000000003E-2</c:v>
                </c:pt>
                <c:pt idx="61">
                  <c:v>4.3193799999999997E-2</c:v>
                </c:pt>
                <c:pt idx="62">
                  <c:v>4.3994499999999999E-2</c:v>
                </c:pt>
                <c:pt idx="63">
                  <c:v>4.4795300000000003E-2</c:v>
                </c:pt>
                <c:pt idx="64">
                  <c:v>4.5595999999999998E-2</c:v>
                </c:pt>
                <c:pt idx="65">
                  <c:v>4.6396699999999999E-2</c:v>
                </c:pt>
                <c:pt idx="66">
                  <c:v>4.71974E-2</c:v>
                </c:pt>
                <c:pt idx="67">
                  <c:v>4.7998199999999998E-2</c:v>
                </c:pt>
                <c:pt idx="68">
                  <c:v>4.8798899999999999E-2</c:v>
                </c:pt>
                <c:pt idx="69">
                  <c:v>4.9599600000000001E-2</c:v>
                </c:pt>
                <c:pt idx="70">
                  <c:v>5.0400399999999998E-2</c:v>
                </c:pt>
                <c:pt idx="71">
                  <c:v>5.1201099999999999E-2</c:v>
                </c:pt>
                <c:pt idx="72">
                  <c:v>5.2001800000000001E-2</c:v>
                </c:pt>
                <c:pt idx="73">
                  <c:v>5.2802599999999998E-2</c:v>
                </c:pt>
                <c:pt idx="74">
                  <c:v>5.36033E-2</c:v>
                </c:pt>
                <c:pt idx="75">
                  <c:v>5.4404000000000001E-2</c:v>
                </c:pt>
                <c:pt idx="76">
                  <c:v>5.5204700000000002E-2</c:v>
                </c:pt>
                <c:pt idx="77">
                  <c:v>5.60055E-2</c:v>
                </c:pt>
                <c:pt idx="78">
                  <c:v>5.6806200000000001E-2</c:v>
                </c:pt>
                <c:pt idx="79">
                  <c:v>5.7606900000000003E-2</c:v>
                </c:pt>
                <c:pt idx="80">
                  <c:v>5.84077E-2</c:v>
                </c:pt>
                <c:pt idx="81">
                  <c:v>5.9208400000000001E-2</c:v>
                </c:pt>
                <c:pt idx="82">
                  <c:v>6.0009100000000003E-2</c:v>
                </c:pt>
                <c:pt idx="83">
                  <c:v>6.0809799999999997E-2</c:v>
                </c:pt>
                <c:pt idx="84">
                  <c:v>6.1610600000000001E-2</c:v>
                </c:pt>
                <c:pt idx="85">
                  <c:v>6.2411300000000003E-2</c:v>
                </c:pt>
                <c:pt idx="86">
                  <c:v>6.3212000000000004E-2</c:v>
                </c:pt>
                <c:pt idx="87">
                  <c:v>6.4012799999999995E-2</c:v>
                </c:pt>
                <c:pt idx="88">
                  <c:v>6.4813499999999996E-2</c:v>
                </c:pt>
                <c:pt idx="89">
                  <c:v>6.5614199999999998E-2</c:v>
                </c:pt>
                <c:pt idx="90">
                  <c:v>6.6415000000000002E-2</c:v>
                </c:pt>
                <c:pt idx="91">
                  <c:v>6.7215700000000003E-2</c:v>
                </c:pt>
                <c:pt idx="92">
                  <c:v>6.8016400000000005E-2</c:v>
                </c:pt>
                <c:pt idx="93">
                  <c:v>6.8817100000000006E-2</c:v>
                </c:pt>
                <c:pt idx="94">
                  <c:v>6.9617899999999996E-2</c:v>
                </c:pt>
                <c:pt idx="95">
                  <c:v>7.0418599999999998E-2</c:v>
                </c:pt>
                <c:pt idx="96">
                  <c:v>7.1219299999999999E-2</c:v>
                </c:pt>
                <c:pt idx="97">
                  <c:v>7.2020100000000004E-2</c:v>
                </c:pt>
                <c:pt idx="98">
                  <c:v>7.2820800000000005E-2</c:v>
                </c:pt>
                <c:pt idx="99">
                  <c:v>7.3621500000000006E-2</c:v>
                </c:pt>
                <c:pt idx="100">
                  <c:v>7.4422199999999994E-2</c:v>
                </c:pt>
                <c:pt idx="101">
                  <c:v>7.5222999999999998E-2</c:v>
                </c:pt>
                <c:pt idx="102">
                  <c:v>7.60237E-2</c:v>
                </c:pt>
                <c:pt idx="103">
                  <c:v>7.6824400000000001E-2</c:v>
                </c:pt>
                <c:pt idx="104">
                  <c:v>7.7625200000000005E-2</c:v>
                </c:pt>
                <c:pt idx="105">
                  <c:v>7.8425900000000007E-2</c:v>
                </c:pt>
                <c:pt idx="106">
                  <c:v>7.9226599999999994E-2</c:v>
                </c:pt>
                <c:pt idx="107">
                  <c:v>8.0027399999999999E-2</c:v>
                </c:pt>
                <c:pt idx="108">
                  <c:v>8.08281E-2</c:v>
                </c:pt>
                <c:pt idx="109">
                  <c:v>8.1628800000000001E-2</c:v>
                </c:pt>
                <c:pt idx="110">
                  <c:v>8.2429500000000003E-2</c:v>
                </c:pt>
                <c:pt idx="111">
                  <c:v>8.3230299999999993E-2</c:v>
                </c:pt>
                <c:pt idx="112">
                  <c:v>8.4030999999999995E-2</c:v>
                </c:pt>
                <c:pt idx="113">
                  <c:v>8.4831699999999996E-2</c:v>
                </c:pt>
                <c:pt idx="114">
                  <c:v>8.56325E-2</c:v>
                </c:pt>
                <c:pt idx="115">
                  <c:v>8.6433200000000002E-2</c:v>
                </c:pt>
                <c:pt idx="116">
                  <c:v>8.7233900000000003E-2</c:v>
                </c:pt>
                <c:pt idx="117">
                  <c:v>8.8034699999999994E-2</c:v>
                </c:pt>
                <c:pt idx="118">
                  <c:v>8.8835399999999995E-2</c:v>
                </c:pt>
                <c:pt idx="119">
                  <c:v>8.9636099999999996E-2</c:v>
                </c:pt>
                <c:pt idx="120">
                  <c:v>9.0436799999999998E-2</c:v>
                </c:pt>
                <c:pt idx="121">
                  <c:v>9.1237600000000002E-2</c:v>
                </c:pt>
                <c:pt idx="122">
                  <c:v>9.2038300000000003E-2</c:v>
                </c:pt>
                <c:pt idx="123">
                  <c:v>9.2839000000000005E-2</c:v>
                </c:pt>
                <c:pt idx="124">
                  <c:v>9.3639799999999995E-2</c:v>
                </c:pt>
                <c:pt idx="125">
                  <c:v>9.4440499999999997E-2</c:v>
                </c:pt>
                <c:pt idx="126">
                  <c:v>9.5241199999999998E-2</c:v>
                </c:pt>
                <c:pt idx="127">
                  <c:v>9.6041899999999999E-2</c:v>
                </c:pt>
                <c:pt idx="128">
                  <c:v>9.6784999999999996E-2</c:v>
                </c:pt>
                <c:pt idx="129">
                  <c:v>9.7404099999999993E-2</c:v>
                </c:pt>
                <c:pt idx="130">
                  <c:v>9.7920099999999996E-2</c:v>
                </c:pt>
                <c:pt idx="131">
                  <c:v>9.8350099999999996E-2</c:v>
                </c:pt>
                <c:pt idx="132">
                  <c:v>9.8708400000000002E-2</c:v>
                </c:pt>
                <c:pt idx="133">
                  <c:v>9.9006999999999998E-2</c:v>
                </c:pt>
                <c:pt idx="134">
                  <c:v>9.9255800000000005E-2</c:v>
                </c:pt>
                <c:pt idx="135">
                  <c:v>9.9463200000000002E-2</c:v>
                </c:pt>
                <c:pt idx="136">
                  <c:v>9.9636000000000002E-2</c:v>
                </c:pt>
                <c:pt idx="137">
                  <c:v>9.9779999999999994E-2</c:v>
                </c:pt>
                <c:pt idx="138">
                  <c:v>9.9900000000000003E-2</c:v>
                </c:pt>
                <c:pt idx="139">
                  <c:v>0.1</c:v>
                </c:pt>
              </c:numCache>
            </c:numRef>
          </c:xVal>
          <c:yVal>
            <c:numRef>
              <c:f>Feuil1!$B$2:$B$141</c:f>
              <c:numCache>
                <c:formatCode>General</c:formatCode>
                <c:ptCount val="140"/>
                <c:pt idx="0">
                  <c:v>1.8114399999999999</c:v>
                </c:pt>
                <c:pt idx="1">
                  <c:v>1.8113900000000001</c:v>
                </c:pt>
                <c:pt idx="2">
                  <c:v>1.81134</c:v>
                </c:pt>
                <c:pt idx="3">
                  <c:v>1.8112699999999999</c:v>
                </c:pt>
                <c:pt idx="4">
                  <c:v>1.8111900000000001</c:v>
                </c:pt>
                <c:pt idx="5">
                  <c:v>1.8110999999999999</c:v>
                </c:pt>
                <c:pt idx="6">
                  <c:v>1.8109900000000001</c:v>
                </c:pt>
                <c:pt idx="7">
                  <c:v>1.8108599999999999</c:v>
                </c:pt>
                <c:pt idx="8">
                  <c:v>1.8107</c:v>
                </c:pt>
                <c:pt idx="9">
                  <c:v>1.8105100000000001</c:v>
                </c:pt>
                <c:pt idx="10">
                  <c:v>1.8103</c:v>
                </c:pt>
                <c:pt idx="11">
                  <c:v>1.8100400000000001</c:v>
                </c:pt>
                <c:pt idx="12">
                  <c:v>1.8097399999999999</c:v>
                </c:pt>
                <c:pt idx="13">
                  <c:v>1.8094300000000001</c:v>
                </c:pt>
                <c:pt idx="14">
                  <c:v>1.8091299999999999</c:v>
                </c:pt>
                <c:pt idx="15">
                  <c:v>1.80884</c:v>
                </c:pt>
                <c:pt idx="16">
                  <c:v>1.8085599999999999</c:v>
                </c:pt>
                <c:pt idx="17">
                  <c:v>1.80829</c:v>
                </c:pt>
                <c:pt idx="18">
                  <c:v>1.80803</c:v>
                </c:pt>
                <c:pt idx="19">
                  <c:v>1.8077799999999999</c:v>
                </c:pt>
                <c:pt idx="20">
                  <c:v>1.8075300000000001</c:v>
                </c:pt>
                <c:pt idx="21">
                  <c:v>1.8072999999999999</c:v>
                </c:pt>
                <c:pt idx="22">
                  <c:v>1.80707</c:v>
                </c:pt>
                <c:pt idx="23">
                  <c:v>1.8068500000000001</c:v>
                </c:pt>
                <c:pt idx="24">
                  <c:v>1.80664</c:v>
                </c:pt>
                <c:pt idx="25">
                  <c:v>1.80644</c:v>
                </c:pt>
                <c:pt idx="26">
                  <c:v>1.8062400000000001</c:v>
                </c:pt>
                <c:pt idx="27">
                  <c:v>1.8060499999999999</c:v>
                </c:pt>
                <c:pt idx="28">
                  <c:v>1.8058700000000001</c:v>
                </c:pt>
                <c:pt idx="29">
                  <c:v>1.8057000000000001</c:v>
                </c:pt>
                <c:pt idx="30">
                  <c:v>1.8055300000000001</c:v>
                </c:pt>
                <c:pt idx="31">
                  <c:v>1.8053600000000001</c:v>
                </c:pt>
                <c:pt idx="32">
                  <c:v>1.8051999999999999</c:v>
                </c:pt>
                <c:pt idx="33">
                  <c:v>1.80505</c:v>
                </c:pt>
                <c:pt idx="34">
                  <c:v>1.80491</c:v>
                </c:pt>
                <c:pt idx="35">
                  <c:v>1.8047599999999999</c:v>
                </c:pt>
                <c:pt idx="36">
                  <c:v>1.80463</c:v>
                </c:pt>
                <c:pt idx="37">
                  <c:v>1.8044899999999999</c:v>
                </c:pt>
                <c:pt idx="38">
                  <c:v>1.80437</c:v>
                </c:pt>
                <c:pt idx="39">
                  <c:v>1.8042400000000001</c:v>
                </c:pt>
                <c:pt idx="40">
                  <c:v>1.8041199999999999</c:v>
                </c:pt>
                <c:pt idx="41">
                  <c:v>1.8040099999999999</c:v>
                </c:pt>
                <c:pt idx="42">
                  <c:v>1.80389</c:v>
                </c:pt>
                <c:pt idx="43">
                  <c:v>1.80379</c:v>
                </c:pt>
                <c:pt idx="44">
                  <c:v>1.8036799999999999</c:v>
                </c:pt>
                <c:pt idx="45">
                  <c:v>1.80358</c:v>
                </c:pt>
                <c:pt idx="46">
                  <c:v>1.80348</c:v>
                </c:pt>
                <c:pt idx="47">
                  <c:v>1.80339</c:v>
                </c:pt>
                <c:pt idx="48">
                  <c:v>1.8032999999999999</c:v>
                </c:pt>
                <c:pt idx="49">
                  <c:v>1.80321</c:v>
                </c:pt>
                <c:pt idx="50">
                  <c:v>1.8031200000000001</c:v>
                </c:pt>
                <c:pt idx="51">
                  <c:v>1.80304</c:v>
                </c:pt>
                <c:pt idx="52">
                  <c:v>1.8029599999999999</c:v>
                </c:pt>
                <c:pt idx="53">
                  <c:v>1.80288</c:v>
                </c:pt>
                <c:pt idx="54">
                  <c:v>1.8028</c:v>
                </c:pt>
                <c:pt idx="55">
                  <c:v>1.8027299999999999</c:v>
                </c:pt>
                <c:pt idx="56">
                  <c:v>1.8026599999999999</c:v>
                </c:pt>
                <c:pt idx="57">
                  <c:v>1.8025899999999999</c:v>
                </c:pt>
                <c:pt idx="58">
                  <c:v>1.8025199999999999</c:v>
                </c:pt>
                <c:pt idx="59">
                  <c:v>1.8024500000000001</c:v>
                </c:pt>
                <c:pt idx="60">
                  <c:v>1.8023899999999999</c:v>
                </c:pt>
                <c:pt idx="61">
                  <c:v>1.80233</c:v>
                </c:pt>
                <c:pt idx="62">
                  <c:v>1.80227</c:v>
                </c:pt>
                <c:pt idx="63">
                  <c:v>1.8022100000000001</c:v>
                </c:pt>
                <c:pt idx="64">
                  <c:v>1.8021499999999999</c:v>
                </c:pt>
                <c:pt idx="65">
                  <c:v>1.8021</c:v>
                </c:pt>
                <c:pt idx="66">
                  <c:v>1.8020400000000001</c:v>
                </c:pt>
                <c:pt idx="67">
                  <c:v>1.80199</c:v>
                </c:pt>
                <c:pt idx="68">
                  <c:v>1.8019400000000001</c:v>
                </c:pt>
                <c:pt idx="69">
                  <c:v>1.80189</c:v>
                </c:pt>
                <c:pt idx="70">
                  <c:v>1.8018400000000001</c:v>
                </c:pt>
                <c:pt idx="71">
                  <c:v>1.80179</c:v>
                </c:pt>
                <c:pt idx="72">
                  <c:v>1.8017399999999999</c:v>
                </c:pt>
                <c:pt idx="73">
                  <c:v>1.8017000000000001</c:v>
                </c:pt>
                <c:pt idx="74">
                  <c:v>1.80165</c:v>
                </c:pt>
                <c:pt idx="75">
                  <c:v>1.8016099999999999</c:v>
                </c:pt>
                <c:pt idx="76">
                  <c:v>1.8015699999999999</c:v>
                </c:pt>
                <c:pt idx="77">
                  <c:v>1.80152</c:v>
                </c:pt>
                <c:pt idx="78">
                  <c:v>1.80148</c:v>
                </c:pt>
                <c:pt idx="79">
                  <c:v>1.8014399999999999</c:v>
                </c:pt>
                <c:pt idx="80">
                  <c:v>1.80141</c:v>
                </c:pt>
                <c:pt idx="81">
                  <c:v>1.8013699999999999</c:v>
                </c:pt>
                <c:pt idx="82">
                  <c:v>1.8013300000000001</c:v>
                </c:pt>
                <c:pt idx="83">
                  <c:v>1.8012900000000001</c:v>
                </c:pt>
                <c:pt idx="84">
                  <c:v>1.8012600000000001</c:v>
                </c:pt>
                <c:pt idx="85">
                  <c:v>1.80122</c:v>
                </c:pt>
                <c:pt idx="86">
                  <c:v>1.8011900000000001</c:v>
                </c:pt>
                <c:pt idx="87">
                  <c:v>1.80115</c:v>
                </c:pt>
                <c:pt idx="88">
                  <c:v>1.8011200000000001</c:v>
                </c:pt>
                <c:pt idx="89">
                  <c:v>1.8010900000000001</c:v>
                </c:pt>
                <c:pt idx="90">
                  <c:v>1.8010600000000001</c:v>
                </c:pt>
                <c:pt idx="91">
                  <c:v>1.8010200000000001</c:v>
                </c:pt>
                <c:pt idx="92">
                  <c:v>1.8009900000000001</c:v>
                </c:pt>
                <c:pt idx="93">
                  <c:v>1.8009599999999999</c:v>
                </c:pt>
                <c:pt idx="94">
                  <c:v>1.8009299999999999</c:v>
                </c:pt>
                <c:pt idx="95">
                  <c:v>1.8008999999999999</c:v>
                </c:pt>
                <c:pt idx="96">
                  <c:v>1.80087</c:v>
                </c:pt>
                <c:pt idx="97">
                  <c:v>1.80084</c:v>
                </c:pt>
                <c:pt idx="98">
                  <c:v>1.8008200000000001</c:v>
                </c:pt>
                <c:pt idx="99">
                  <c:v>1.8007899999999999</c:v>
                </c:pt>
                <c:pt idx="100">
                  <c:v>1.8007599999999999</c:v>
                </c:pt>
                <c:pt idx="101">
                  <c:v>1.8007299999999999</c:v>
                </c:pt>
                <c:pt idx="102">
                  <c:v>1.80071</c:v>
                </c:pt>
                <c:pt idx="103">
                  <c:v>1.8006800000000001</c:v>
                </c:pt>
                <c:pt idx="104">
                  <c:v>1.8006500000000001</c:v>
                </c:pt>
                <c:pt idx="105">
                  <c:v>1.80063</c:v>
                </c:pt>
                <c:pt idx="106">
                  <c:v>1.8006</c:v>
                </c:pt>
                <c:pt idx="107">
                  <c:v>1.8005800000000001</c:v>
                </c:pt>
                <c:pt idx="108">
                  <c:v>1.8005500000000001</c:v>
                </c:pt>
                <c:pt idx="109">
                  <c:v>1.80053</c:v>
                </c:pt>
                <c:pt idx="110">
                  <c:v>1.8005</c:v>
                </c:pt>
                <c:pt idx="111">
                  <c:v>1.8004800000000001</c:v>
                </c:pt>
                <c:pt idx="112">
                  <c:v>1.8004500000000001</c:v>
                </c:pt>
                <c:pt idx="113">
                  <c:v>1.80043</c:v>
                </c:pt>
                <c:pt idx="114">
                  <c:v>1.8004100000000001</c:v>
                </c:pt>
                <c:pt idx="115">
                  <c:v>1.8003800000000001</c:v>
                </c:pt>
                <c:pt idx="116">
                  <c:v>1.80036</c:v>
                </c:pt>
                <c:pt idx="117">
                  <c:v>1.8003400000000001</c:v>
                </c:pt>
                <c:pt idx="118">
                  <c:v>1.8003100000000001</c:v>
                </c:pt>
                <c:pt idx="119">
                  <c:v>1.8002899999999999</c:v>
                </c:pt>
                <c:pt idx="120">
                  <c:v>1.80027</c:v>
                </c:pt>
                <c:pt idx="121">
                  <c:v>1.8002400000000001</c:v>
                </c:pt>
                <c:pt idx="122">
                  <c:v>1.8002199999999999</c:v>
                </c:pt>
                <c:pt idx="123">
                  <c:v>1.8002</c:v>
                </c:pt>
                <c:pt idx="124">
                  <c:v>1.8001799999999999</c:v>
                </c:pt>
                <c:pt idx="125">
                  <c:v>1.8001499999999999</c:v>
                </c:pt>
                <c:pt idx="126">
                  <c:v>1.80013</c:v>
                </c:pt>
                <c:pt idx="127">
                  <c:v>1.8001100000000001</c:v>
                </c:pt>
                <c:pt idx="128">
                  <c:v>1.80009</c:v>
                </c:pt>
                <c:pt idx="129">
                  <c:v>1.8000700000000001</c:v>
                </c:pt>
                <c:pt idx="130">
                  <c:v>1.80006</c:v>
                </c:pt>
                <c:pt idx="131">
                  <c:v>1.8000499999999999</c:v>
                </c:pt>
                <c:pt idx="132">
                  <c:v>1.8000400000000001</c:v>
                </c:pt>
                <c:pt idx="133">
                  <c:v>1.80003</c:v>
                </c:pt>
                <c:pt idx="134">
                  <c:v>1.80002</c:v>
                </c:pt>
                <c:pt idx="135">
                  <c:v>1.8000100000000001</c:v>
                </c:pt>
                <c:pt idx="136">
                  <c:v>1.8000100000000001</c:v>
                </c:pt>
                <c:pt idx="137">
                  <c:v>1.8000100000000001</c:v>
                </c:pt>
                <c:pt idx="138">
                  <c:v>1.8</c:v>
                </c:pt>
                <c:pt idx="139">
                  <c:v>1.8</c:v>
                </c:pt>
              </c:numCache>
            </c:numRef>
          </c:yVal>
          <c:smooth val="1"/>
        </c:ser>
        <c:ser>
          <c:idx val="1"/>
          <c:order val="1"/>
          <c:tx>
            <c:strRef>
              <c:f>Feuil1!$C$1</c:f>
              <c:strCache>
                <c:ptCount val="1"/>
                <c:pt idx="0">
                  <c:v>t = 0,02 s</c:v>
                </c:pt>
              </c:strCache>
            </c:strRef>
          </c:tx>
          <c:spPr>
            <a:ln w="25400">
              <a:solidFill>
                <a:srgbClr val="FF0000"/>
              </a:solidFill>
            </a:ln>
          </c:spPr>
          <c:marker>
            <c:symbol val="none"/>
          </c:marker>
          <c:xVal>
            <c:numRef>
              <c:f>Feuil1!$A$2:$A$141</c:f>
              <c:numCache>
                <c:formatCode>General</c:formatCode>
                <c:ptCount val="140"/>
                <c:pt idx="0">
                  <c:v>0</c:v>
                </c:pt>
                <c:pt idx="1">
                  <c:v>1E-4</c:v>
                </c:pt>
                <c:pt idx="2">
                  <c:v>2.2000000000000001E-4</c:v>
                </c:pt>
                <c:pt idx="3">
                  <c:v>3.6400000000000001E-4</c:v>
                </c:pt>
                <c:pt idx="4">
                  <c:v>5.3680000000000004E-4</c:v>
                </c:pt>
                <c:pt idx="5">
                  <c:v>7.4416E-4</c:v>
                </c:pt>
                <c:pt idx="6">
                  <c:v>9.9299200000000005E-4</c:v>
                </c:pt>
                <c:pt idx="7">
                  <c:v>1.29159E-3</c:v>
                </c:pt>
                <c:pt idx="8">
                  <c:v>1.6499100000000001E-3</c:v>
                </c:pt>
                <c:pt idx="9">
                  <c:v>2.07989E-3</c:v>
                </c:pt>
                <c:pt idx="10">
                  <c:v>2.5958700000000001E-3</c:v>
                </c:pt>
                <c:pt idx="11">
                  <c:v>3.2150400000000002E-3</c:v>
                </c:pt>
                <c:pt idx="12">
                  <c:v>3.9580500000000003E-3</c:v>
                </c:pt>
                <c:pt idx="13">
                  <c:v>4.7587799999999998E-3</c:v>
                </c:pt>
                <c:pt idx="14">
                  <c:v>5.5595100000000001E-3</c:v>
                </c:pt>
                <c:pt idx="15">
                  <c:v>6.3602399999999996E-3</c:v>
                </c:pt>
                <c:pt idx="16">
                  <c:v>7.16097E-3</c:v>
                </c:pt>
                <c:pt idx="17">
                  <c:v>7.9617000000000004E-3</c:v>
                </c:pt>
                <c:pt idx="18">
                  <c:v>8.7624299999999999E-3</c:v>
                </c:pt>
                <c:pt idx="19">
                  <c:v>9.5631599999999994E-3</c:v>
                </c:pt>
                <c:pt idx="20">
                  <c:v>1.0363900000000001E-2</c:v>
                </c:pt>
                <c:pt idx="21">
                  <c:v>1.11646E-2</c:v>
                </c:pt>
                <c:pt idx="22">
                  <c:v>1.19653E-2</c:v>
                </c:pt>
                <c:pt idx="23">
                  <c:v>1.2766100000000001E-2</c:v>
                </c:pt>
                <c:pt idx="24">
                  <c:v>1.35668E-2</c:v>
                </c:pt>
                <c:pt idx="25">
                  <c:v>1.43675E-2</c:v>
                </c:pt>
                <c:pt idx="26">
                  <c:v>1.5168299999999999E-2</c:v>
                </c:pt>
                <c:pt idx="27">
                  <c:v>1.5969000000000001E-2</c:v>
                </c:pt>
                <c:pt idx="28">
                  <c:v>1.6769699999999998E-2</c:v>
                </c:pt>
                <c:pt idx="29">
                  <c:v>1.7570499999999999E-2</c:v>
                </c:pt>
                <c:pt idx="30">
                  <c:v>1.8371200000000001E-2</c:v>
                </c:pt>
                <c:pt idx="31">
                  <c:v>1.9171899999999999E-2</c:v>
                </c:pt>
                <c:pt idx="32">
                  <c:v>1.99726E-2</c:v>
                </c:pt>
                <c:pt idx="33">
                  <c:v>2.0773400000000001E-2</c:v>
                </c:pt>
                <c:pt idx="34">
                  <c:v>2.1574099999999999E-2</c:v>
                </c:pt>
                <c:pt idx="35">
                  <c:v>2.23748E-2</c:v>
                </c:pt>
                <c:pt idx="36">
                  <c:v>2.3175600000000001E-2</c:v>
                </c:pt>
                <c:pt idx="37">
                  <c:v>2.3976299999999999E-2</c:v>
                </c:pt>
                <c:pt idx="38">
                  <c:v>2.4777E-2</c:v>
                </c:pt>
                <c:pt idx="39">
                  <c:v>2.5577699999999998E-2</c:v>
                </c:pt>
                <c:pt idx="40">
                  <c:v>2.6378499999999999E-2</c:v>
                </c:pt>
                <c:pt idx="41">
                  <c:v>2.7179200000000001E-2</c:v>
                </c:pt>
                <c:pt idx="42">
                  <c:v>2.7979899999999999E-2</c:v>
                </c:pt>
                <c:pt idx="43">
                  <c:v>2.8780699999999999E-2</c:v>
                </c:pt>
                <c:pt idx="44">
                  <c:v>2.9581400000000001E-2</c:v>
                </c:pt>
                <c:pt idx="45">
                  <c:v>3.0382099999999999E-2</c:v>
                </c:pt>
                <c:pt idx="46">
                  <c:v>3.11829E-2</c:v>
                </c:pt>
                <c:pt idx="47">
                  <c:v>3.1983600000000001E-2</c:v>
                </c:pt>
                <c:pt idx="48">
                  <c:v>3.2784300000000002E-2</c:v>
                </c:pt>
                <c:pt idx="49">
                  <c:v>3.3584999999999997E-2</c:v>
                </c:pt>
                <c:pt idx="50">
                  <c:v>3.4385800000000001E-2</c:v>
                </c:pt>
                <c:pt idx="51">
                  <c:v>3.5186500000000002E-2</c:v>
                </c:pt>
                <c:pt idx="52">
                  <c:v>3.5987199999999997E-2</c:v>
                </c:pt>
                <c:pt idx="53">
                  <c:v>3.6788000000000001E-2</c:v>
                </c:pt>
                <c:pt idx="54">
                  <c:v>3.7588700000000003E-2</c:v>
                </c:pt>
                <c:pt idx="55">
                  <c:v>3.8389399999999997E-2</c:v>
                </c:pt>
                <c:pt idx="56">
                  <c:v>3.9190200000000001E-2</c:v>
                </c:pt>
                <c:pt idx="57">
                  <c:v>3.9990900000000003E-2</c:v>
                </c:pt>
                <c:pt idx="58">
                  <c:v>4.0791599999999997E-2</c:v>
                </c:pt>
                <c:pt idx="59">
                  <c:v>4.1592299999999999E-2</c:v>
                </c:pt>
                <c:pt idx="60">
                  <c:v>4.2393100000000003E-2</c:v>
                </c:pt>
                <c:pt idx="61">
                  <c:v>4.3193799999999997E-2</c:v>
                </c:pt>
                <c:pt idx="62">
                  <c:v>4.3994499999999999E-2</c:v>
                </c:pt>
                <c:pt idx="63">
                  <c:v>4.4795300000000003E-2</c:v>
                </c:pt>
                <c:pt idx="64">
                  <c:v>4.5595999999999998E-2</c:v>
                </c:pt>
                <c:pt idx="65">
                  <c:v>4.6396699999999999E-2</c:v>
                </c:pt>
                <c:pt idx="66">
                  <c:v>4.71974E-2</c:v>
                </c:pt>
                <c:pt idx="67">
                  <c:v>4.7998199999999998E-2</c:v>
                </c:pt>
                <c:pt idx="68">
                  <c:v>4.8798899999999999E-2</c:v>
                </c:pt>
                <c:pt idx="69">
                  <c:v>4.9599600000000001E-2</c:v>
                </c:pt>
                <c:pt idx="70">
                  <c:v>5.0400399999999998E-2</c:v>
                </c:pt>
                <c:pt idx="71">
                  <c:v>5.1201099999999999E-2</c:v>
                </c:pt>
                <c:pt idx="72">
                  <c:v>5.2001800000000001E-2</c:v>
                </c:pt>
                <c:pt idx="73">
                  <c:v>5.2802599999999998E-2</c:v>
                </c:pt>
                <c:pt idx="74">
                  <c:v>5.36033E-2</c:v>
                </c:pt>
                <c:pt idx="75">
                  <c:v>5.4404000000000001E-2</c:v>
                </c:pt>
                <c:pt idx="76">
                  <c:v>5.5204700000000002E-2</c:v>
                </c:pt>
                <c:pt idx="77">
                  <c:v>5.60055E-2</c:v>
                </c:pt>
                <c:pt idx="78">
                  <c:v>5.6806200000000001E-2</c:v>
                </c:pt>
                <c:pt idx="79">
                  <c:v>5.7606900000000003E-2</c:v>
                </c:pt>
                <c:pt idx="80">
                  <c:v>5.84077E-2</c:v>
                </c:pt>
                <c:pt idx="81">
                  <c:v>5.9208400000000001E-2</c:v>
                </c:pt>
                <c:pt idx="82">
                  <c:v>6.0009100000000003E-2</c:v>
                </c:pt>
                <c:pt idx="83">
                  <c:v>6.0809799999999997E-2</c:v>
                </c:pt>
                <c:pt idx="84">
                  <c:v>6.1610600000000001E-2</c:v>
                </c:pt>
                <c:pt idx="85">
                  <c:v>6.2411300000000003E-2</c:v>
                </c:pt>
                <c:pt idx="86">
                  <c:v>6.3212000000000004E-2</c:v>
                </c:pt>
                <c:pt idx="87">
                  <c:v>6.4012799999999995E-2</c:v>
                </c:pt>
                <c:pt idx="88">
                  <c:v>6.4813499999999996E-2</c:v>
                </c:pt>
                <c:pt idx="89">
                  <c:v>6.5614199999999998E-2</c:v>
                </c:pt>
                <c:pt idx="90">
                  <c:v>6.6415000000000002E-2</c:v>
                </c:pt>
                <c:pt idx="91">
                  <c:v>6.7215700000000003E-2</c:v>
                </c:pt>
                <c:pt idx="92">
                  <c:v>6.8016400000000005E-2</c:v>
                </c:pt>
                <c:pt idx="93">
                  <c:v>6.8817100000000006E-2</c:v>
                </c:pt>
                <c:pt idx="94">
                  <c:v>6.9617899999999996E-2</c:v>
                </c:pt>
                <c:pt idx="95">
                  <c:v>7.0418599999999998E-2</c:v>
                </c:pt>
                <c:pt idx="96">
                  <c:v>7.1219299999999999E-2</c:v>
                </c:pt>
                <c:pt idx="97">
                  <c:v>7.2020100000000004E-2</c:v>
                </c:pt>
                <c:pt idx="98">
                  <c:v>7.2820800000000005E-2</c:v>
                </c:pt>
                <c:pt idx="99">
                  <c:v>7.3621500000000006E-2</c:v>
                </c:pt>
                <c:pt idx="100">
                  <c:v>7.4422199999999994E-2</c:v>
                </c:pt>
                <c:pt idx="101">
                  <c:v>7.5222999999999998E-2</c:v>
                </c:pt>
                <c:pt idx="102">
                  <c:v>7.60237E-2</c:v>
                </c:pt>
                <c:pt idx="103">
                  <c:v>7.6824400000000001E-2</c:v>
                </c:pt>
                <c:pt idx="104">
                  <c:v>7.7625200000000005E-2</c:v>
                </c:pt>
                <c:pt idx="105">
                  <c:v>7.8425900000000007E-2</c:v>
                </c:pt>
                <c:pt idx="106">
                  <c:v>7.9226599999999994E-2</c:v>
                </c:pt>
                <c:pt idx="107">
                  <c:v>8.0027399999999999E-2</c:v>
                </c:pt>
                <c:pt idx="108">
                  <c:v>8.08281E-2</c:v>
                </c:pt>
                <c:pt idx="109">
                  <c:v>8.1628800000000001E-2</c:v>
                </c:pt>
                <c:pt idx="110">
                  <c:v>8.2429500000000003E-2</c:v>
                </c:pt>
                <c:pt idx="111">
                  <c:v>8.3230299999999993E-2</c:v>
                </c:pt>
                <c:pt idx="112">
                  <c:v>8.4030999999999995E-2</c:v>
                </c:pt>
                <c:pt idx="113">
                  <c:v>8.4831699999999996E-2</c:v>
                </c:pt>
                <c:pt idx="114">
                  <c:v>8.56325E-2</c:v>
                </c:pt>
                <c:pt idx="115">
                  <c:v>8.6433200000000002E-2</c:v>
                </c:pt>
                <c:pt idx="116">
                  <c:v>8.7233900000000003E-2</c:v>
                </c:pt>
                <c:pt idx="117">
                  <c:v>8.8034699999999994E-2</c:v>
                </c:pt>
                <c:pt idx="118">
                  <c:v>8.8835399999999995E-2</c:v>
                </c:pt>
                <c:pt idx="119">
                  <c:v>8.9636099999999996E-2</c:v>
                </c:pt>
                <c:pt idx="120">
                  <c:v>9.0436799999999998E-2</c:v>
                </c:pt>
                <c:pt idx="121">
                  <c:v>9.1237600000000002E-2</c:v>
                </c:pt>
                <c:pt idx="122">
                  <c:v>9.2038300000000003E-2</c:v>
                </c:pt>
                <c:pt idx="123">
                  <c:v>9.2839000000000005E-2</c:v>
                </c:pt>
                <c:pt idx="124">
                  <c:v>9.3639799999999995E-2</c:v>
                </c:pt>
                <c:pt idx="125">
                  <c:v>9.4440499999999997E-2</c:v>
                </c:pt>
                <c:pt idx="126">
                  <c:v>9.5241199999999998E-2</c:v>
                </c:pt>
                <c:pt idx="127">
                  <c:v>9.6041899999999999E-2</c:v>
                </c:pt>
                <c:pt idx="128">
                  <c:v>9.6784999999999996E-2</c:v>
                </c:pt>
                <c:pt idx="129">
                  <c:v>9.7404099999999993E-2</c:v>
                </c:pt>
                <c:pt idx="130">
                  <c:v>9.7920099999999996E-2</c:v>
                </c:pt>
                <c:pt idx="131">
                  <c:v>9.8350099999999996E-2</c:v>
                </c:pt>
                <c:pt idx="132">
                  <c:v>9.8708400000000002E-2</c:v>
                </c:pt>
                <c:pt idx="133">
                  <c:v>9.9006999999999998E-2</c:v>
                </c:pt>
                <c:pt idx="134">
                  <c:v>9.9255800000000005E-2</c:v>
                </c:pt>
                <c:pt idx="135">
                  <c:v>9.9463200000000002E-2</c:v>
                </c:pt>
                <c:pt idx="136">
                  <c:v>9.9636000000000002E-2</c:v>
                </c:pt>
                <c:pt idx="137">
                  <c:v>9.9779999999999994E-2</c:v>
                </c:pt>
                <c:pt idx="138">
                  <c:v>9.9900000000000003E-2</c:v>
                </c:pt>
                <c:pt idx="139">
                  <c:v>0.1</c:v>
                </c:pt>
              </c:numCache>
            </c:numRef>
          </c:xVal>
          <c:yVal>
            <c:numRef>
              <c:f>Feuil1!$C$2:$C$141</c:f>
              <c:numCache>
                <c:formatCode>General</c:formatCode>
                <c:ptCount val="140"/>
                <c:pt idx="0">
                  <c:v>1.8159700000000001</c:v>
                </c:pt>
                <c:pt idx="1">
                  <c:v>1.81593</c:v>
                </c:pt>
                <c:pt idx="2">
                  <c:v>1.8158700000000001</c:v>
                </c:pt>
                <c:pt idx="3">
                  <c:v>1.8158099999999999</c:v>
                </c:pt>
                <c:pt idx="4">
                  <c:v>1.8157300000000001</c:v>
                </c:pt>
                <c:pt idx="5">
                  <c:v>1.8156399999999999</c:v>
                </c:pt>
                <c:pt idx="6">
                  <c:v>1.8155300000000001</c:v>
                </c:pt>
                <c:pt idx="7">
                  <c:v>1.8153900000000001</c:v>
                </c:pt>
                <c:pt idx="8">
                  <c:v>1.81524</c:v>
                </c:pt>
                <c:pt idx="9">
                  <c:v>1.8150500000000001</c:v>
                </c:pt>
                <c:pt idx="10">
                  <c:v>1.8148299999999999</c:v>
                </c:pt>
                <c:pt idx="11">
                  <c:v>1.81457</c:v>
                </c:pt>
                <c:pt idx="12">
                  <c:v>1.81426</c:v>
                </c:pt>
                <c:pt idx="13">
                  <c:v>1.8139400000000001</c:v>
                </c:pt>
                <c:pt idx="14">
                  <c:v>1.81362</c:v>
                </c:pt>
                <c:pt idx="15">
                  <c:v>1.81331</c:v>
                </c:pt>
                <c:pt idx="16">
                  <c:v>1.81301</c:v>
                </c:pt>
                <c:pt idx="17">
                  <c:v>1.81271</c:v>
                </c:pt>
                <c:pt idx="18">
                  <c:v>1.81243</c:v>
                </c:pt>
                <c:pt idx="19">
                  <c:v>1.8121400000000001</c:v>
                </c:pt>
                <c:pt idx="20">
                  <c:v>1.8118700000000001</c:v>
                </c:pt>
                <c:pt idx="21">
                  <c:v>1.8116000000000001</c:v>
                </c:pt>
                <c:pt idx="22">
                  <c:v>1.81134</c:v>
                </c:pt>
                <c:pt idx="23">
                  <c:v>1.81108</c:v>
                </c:pt>
                <c:pt idx="24">
                  <c:v>1.8108299999999999</c:v>
                </c:pt>
                <c:pt idx="25">
                  <c:v>1.8105899999999999</c:v>
                </c:pt>
                <c:pt idx="26">
                  <c:v>1.8103499999999999</c:v>
                </c:pt>
                <c:pt idx="27">
                  <c:v>1.8101100000000001</c:v>
                </c:pt>
                <c:pt idx="28">
                  <c:v>1.80989</c:v>
                </c:pt>
                <c:pt idx="29">
                  <c:v>1.80966</c:v>
                </c:pt>
                <c:pt idx="30">
                  <c:v>1.80945</c:v>
                </c:pt>
                <c:pt idx="31">
                  <c:v>1.80924</c:v>
                </c:pt>
                <c:pt idx="32">
                  <c:v>1.8090299999999999</c:v>
                </c:pt>
                <c:pt idx="33">
                  <c:v>1.8088299999999999</c:v>
                </c:pt>
                <c:pt idx="34">
                  <c:v>1.80863</c:v>
                </c:pt>
                <c:pt idx="35">
                  <c:v>1.80844</c:v>
                </c:pt>
                <c:pt idx="36">
                  <c:v>1.8082499999999999</c:v>
                </c:pt>
                <c:pt idx="37">
                  <c:v>1.8080700000000001</c:v>
                </c:pt>
                <c:pt idx="38">
                  <c:v>1.80789</c:v>
                </c:pt>
                <c:pt idx="39">
                  <c:v>1.8077099999999999</c:v>
                </c:pt>
                <c:pt idx="40">
                  <c:v>1.8075399999999999</c:v>
                </c:pt>
                <c:pt idx="41">
                  <c:v>1.80738</c:v>
                </c:pt>
                <c:pt idx="42">
                  <c:v>1.80721</c:v>
                </c:pt>
                <c:pt idx="43">
                  <c:v>1.80705</c:v>
                </c:pt>
                <c:pt idx="44">
                  <c:v>1.8069</c:v>
                </c:pt>
                <c:pt idx="45">
                  <c:v>1.8067500000000001</c:v>
                </c:pt>
                <c:pt idx="46">
                  <c:v>1.8066</c:v>
                </c:pt>
                <c:pt idx="47">
                  <c:v>1.8064499999999999</c:v>
                </c:pt>
                <c:pt idx="48">
                  <c:v>1.8063100000000001</c:v>
                </c:pt>
                <c:pt idx="49">
                  <c:v>1.8061700000000001</c:v>
                </c:pt>
                <c:pt idx="50">
                  <c:v>1.80603</c:v>
                </c:pt>
                <c:pt idx="51">
                  <c:v>1.8059000000000001</c:v>
                </c:pt>
                <c:pt idx="52">
                  <c:v>1.8057700000000001</c:v>
                </c:pt>
                <c:pt idx="53">
                  <c:v>1.8056399999999999</c:v>
                </c:pt>
                <c:pt idx="54">
                  <c:v>1.80552</c:v>
                </c:pt>
                <c:pt idx="55">
                  <c:v>1.8053999999999999</c:v>
                </c:pt>
                <c:pt idx="56">
                  <c:v>1.80528</c:v>
                </c:pt>
                <c:pt idx="57">
                  <c:v>1.8051600000000001</c:v>
                </c:pt>
                <c:pt idx="58">
                  <c:v>1.80505</c:v>
                </c:pt>
                <c:pt idx="59">
                  <c:v>1.8049299999999999</c:v>
                </c:pt>
                <c:pt idx="60">
                  <c:v>1.8048200000000001</c:v>
                </c:pt>
                <c:pt idx="61">
                  <c:v>1.8047200000000001</c:v>
                </c:pt>
                <c:pt idx="62">
                  <c:v>1.80461</c:v>
                </c:pt>
                <c:pt idx="63">
                  <c:v>1.8045100000000001</c:v>
                </c:pt>
                <c:pt idx="64">
                  <c:v>1.8044100000000001</c:v>
                </c:pt>
                <c:pt idx="65">
                  <c:v>1.8043100000000001</c:v>
                </c:pt>
                <c:pt idx="66">
                  <c:v>1.8042100000000001</c:v>
                </c:pt>
                <c:pt idx="67">
                  <c:v>1.8041100000000001</c:v>
                </c:pt>
                <c:pt idx="68">
                  <c:v>1.80402</c:v>
                </c:pt>
                <c:pt idx="69">
                  <c:v>1.80393</c:v>
                </c:pt>
                <c:pt idx="70">
                  <c:v>1.8038400000000001</c:v>
                </c:pt>
                <c:pt idx="71">
                  <c:v>1.80375</c:v>
                </c:pt>
                <c:pt idx="72">
                  <c:v>1.80366</c:v>
                </c:pt>
                <c:pt idx="73">
                  <c:v>1.80358</c:v>
                </c:pt>
                <c:pt idx="74">
                  <c:v>1.80349</c:v>
                </c:pt>
                <c:pt idx="75">
                  <c:v>1.80341</c:v>
                </c:pt>
                <c:pt idx="76">
                  <c:v>1.8033300000000001</c:v>
                </c:pt>
                <c:pt idx="77">
                  <c:v>1.80325</c:v>
                </c:pt>
                <c:pt idx="78">
                  <c:v>1.8031699999999999</c:v>
                </c:pt>
                <c:pt idx="79">
                  <c:v>1.8030900000000001</c:v>
                </c:pt>
                <c:pt idx="80">
                  <c:v>1.80301</c:v>
                </c:pt>
                <c:pt idx="81">
                  <c:v>1.80294</c:v>
                </c:pt>
                <c:pt idx="82">
                  <c:v>1.8028599999999999</c:v>
                </c:pt>
                <c:pt idx="83">
                  <c:v>1.8027899999999999</c:v>
                </c:pt>
                <c:pt idx="84">
                  <c:v>1.8027200000000001</c:v>
                </c:pt>
                <c:pt idx="85">
                  <c:v>1.8026500000000001</c:v>
                </c:pt>
                <c:pt idx="86">
                  <c:v>1.8025800000000001</c:v>
                </c:pt>
                <c:pt idx="87">
                  <c:v>1.8025100000000001</c:v>
                </c:pt>
                <c:pt idx="88">
                  <c:v>1.80244</c:v>
                </c:pt>
                <c:pt idx="89">
                  <c:v>1.80237</c:v>
                </c:pt>
                <c:pt idx="90">
                  <c:v>1.8023100000000001</c:v>
                </c:pt>
                <c:pt idx="91">
                  <c:v>1.8022400000000001</c:v>
                </c:pt>
                <c:pt idx="92">
                  <c:v>1.8021799999999999</c:v>
                </c:pt>
                <c:pt idx="93">
                  <c:v>1.8021100000000001</c:v>
                </c:pt>
                <c:pt idx="94">
                  <c:v>1.8020499999999999</c:v>
                </c:pt>
                <c:pt idx="95">
                  <c:v>1.80199</c:v>
                </c:pt>
                <c:pt idx="96">
                  <c:v>1.80193</c:v>
                </c:pt>
                <c:pt idx="97">
                  <c:v>1.8018700000000001</c:v>
                </c:pt>
                <c:pt idx="98">
                  <c:v>1.8018099999999999</c:v>
                </c:pt>
                <c:pt idx="99">
                  <c:v>1.80175</c:v>
                </c:pt>
                <c:pt idx="100">
                  <c:v>1.80169</c:v>
                </c:pt>
                <c:pt idx="101">
                  <c:v>1.8016300000000001</c:v>
                </c:pt>
                <c:pt idx="102">
                  <c:v>1.8015699999999999</c:v>
                </c:pt>
                <c:pt idx="103">
                  <c:v>1.8015099999999999</c:v>
                </c:pt>
                <c:pt idx="104">
                  <c:v>1.8014600000000001</c:v>
                </c:pt>
                <c:pt idx="105">
                  <c:v>1.8013999999999999</c:v>
                </c:pt>
                <c:pt idx="106">
                  <c:v>1.80135</c:v>
                </c:pt>
                <c:pt idx="107">
                  <c:v>1.8012900000000001</c:v>
                </c:pt>
                <c:pt idx="108">
                  <c:v>1.80124</c:v>
                </c:pt>
                <c:pt idx="109">
                  <c:v>1.80118</c:v>
                </c:pt>
                <c:pt idx="110">
                  <c:v>1.8011299999999999</c:v>
                </c:pt>
                <c:pt idx="111">
                  <c:v>1.8010699999999999</c:v>
                </c:pt>
                <c:pt idx="112">
                  <c:v>1.8010200000000001</c:v>
                </c:pt>
                <c:pt idx="113">
                  <c:v>1.80097</c:v>
                </c:pt>
                <c:pt idx="114">
                  <c:v>1.80091</c:v>
                </c:pt>
                <c:pt idx="115">
                  <c:v>1.8008599999999999</c:v>
                </c:pt>
                <c:pt idx="116">
                  <c:v>1.80081</c:v>
                </c:pt>
                <c:pt idx="117">
                  <c:v>1.8007599999999999</c:v>
                </c:pt>
                <c:pt idx="118">
                  <c:v>1.8007</c:v>
                </c:pt>
                <c:pt idx="119">
                  <c:v>1.8006500000000001</c:v>
                </c:pt>
                <c:pt idx="120">
                  <c:v>1.8006</c:v>
                </c:pt>
                <c:pt idx="121">
                  <c:v>1.8005500000000001</c:v>
                </c:pt>
                <c:pt idx="122">
                  <c:v>1.8005</c:v>
                </c:pt>
                <c:pt idx="123">
                  <c:v>1.8004500000000001</c:v>
                </c:pt>
                <c:pt idx="124">
                  <c:v>1.8004</c:v>
                </c:pt>
                <c:pt idx="125">
                  <c:v>1.8003499999999999</c:v>
                </c:pt>
                <c:pt idx="126">
                  <c:v>1.8003</c:v>
                </c:pt>
                <c:pt idx="127">
                  <c:v>1.8002499999999999</c:v>
                </c:pt>
                <c:pt idx="128">
                  <c:v>1.8002</c:v>
                </c:pt>
                <c:pt idx="129">
                  <c:v>1.80016</c:v>
                </c:pt>
                <c:pt idx="130">
                  <c:v>1.80013</c:v>
                </c:pt>
                <c:pt idx="131">
                  <c:v>1.8001</c:v>
                </c:pt>
                <c:pt idx="132">
                  <c:v>1.8000799999999999</c:v>
                </c:pt>
                <c:pt idx="133">
                  <c:v>1.80006</c:v>
                </c:pt>
                <c:pt idx="134">
                  <c:v>1.8000499999999999</c:v>
                </c:pt>
                <c:pt idx="135">
                  <c:v>1.80003</c:v>
                </c:pt>
                <c:pt idx="136">
                  <c:v>1.80002</c:v>
                </c:pt>
                <c:pt idx="137">
                  <c:v>1.8000100000000001</c:v>
                </c:pt>
                <c:pt idx="138">
                  <c:v>1.8000100000000001</c:v>
                </c:pt>
                <c:pt idx="139">
                  <c:v>1.8</c:v>
                </c:pt>
              </c:numCache>
            </c:numRef>
          </c:yVal>
          <c:smooth val="1"/>
        </c:ser>
        <c:ser>
          <c:idx val="2"/>
          <c:order val="2"/>
          <c:tx>
            <c:strRef>
              <c:f>Feuil1!$D$1</c:f>
              <c:strCache>
                <c:ptCount val="1"/>
                <c:pt idx="0">
                  <c:v>t = 0,03 s</c:v>
                </c:pt>
              </c:strCache>
            </c:strRef>
          </c:tx>
          <c:spPr>
            <a:ln w="25400">
              <a:solidFill>
                <a:srgbClr val="92D050"/>
              </a:solidFill>
            </a:ln>
          </c:spPr>
          <c:marker>
            <c:symbol val="none"/>
          </c:marker>
          <c:xVal>
            <c:numRef>
              <c:f>Feuil1!$A$2:$A$141</c:f>
              <c:numCache>
                <c:formatCode>General</c:formatCode>
                <c:ptCount val="140"/>
                <c:pt idx="0">
                  <c:v>0</c:v>
                </c:pt>
                <c:pt idx="1">
                  <c:v>1E-4</c:v>
                </c:pt>
                <c:pt idx="2">
                  <c:v>2.2000000000000001E-4</c:v>
                </c:pt>
                <c:pt idx="3">
                  <c:v>3.6400000000000001E-4</c:v>
                </c:pt>
                <c:pt idx="4">
                  <c:v>5.3680000000000004E-4</c:v>
                </c:pt>
                <c:pt idx="5">
                  <c:v>7.4416E-4</c:v>
                </c:pt>
                <c:pt idx="6">
                  <c:v>9.9299200000000005E-4</c:v>
                </c:pt>
                <c:pt idx="7">
                  <c:v>1.29159E-3</c:v>
                </c:pt>
                <c:pt idx="8">
                  <c:v>1.6499100000000001E-3</c:v>
                </c:pt>
                <c:pt idx="9">
                  <c:v>2.07989E-3</c:v>
                </c:pt>
                <c:pt idx="10">
                  <c:v>2.5958700000000001E-3</c:v>
                </c:pt>
                <c:pt idx="11">
                  <c:v>3.2150400000000002E-3</c:v>
                </c:pt>
                <c:pt idx="12">
                  <c:v>3.9580500000000003E-3</c:v>
                </c:pt>
                <c:pt idx="13">
                  <c:v>4.7587799999999998E-3</c:v>
                </c:pt>
                <c:pt idx="14">
                  <c:v>5.5595100000000001E-3</c:v>
                </c:pt>
                <c:pt idx="15">
                  <c:v>6.3602399999999996E-3</c:v>
                </c:pt>
                <c:pt idx="16">
                  <c:v>7.16097E-3</c:v>
                </c:pt>
                <c:pt idx="17">
                  <c:v>7.9617000000000004E-3</c:v>
                </c:pt>
                <c:pt idx="18">
                  <c:v>8.7624299999999999E-3</c:v>
                </c:pt>
                <c:pt idx="19">
                  <c:v>9.5631599999999994E-3</c:v>
                </c:pt>
                <c:pt idx="20">
                  <c:v>1.0363900000000001E-2</c:v>
                </c:pt>
                <c:pt idx="21">
                  <c:v>1.11646E-2</c:v>
                </c:pt>
                <c:pt idx="22">
                  <c:v>1.19653E-2</c:v>
                </c:pt>
                <c:pt idx="23">
                  <c:v>1.2766100000000001E-2</c:v>
                </c:pt>
                <c:pt idx="24">
                  <c:v>1.35668E-2</c:v>
                </c:pt>
                <c:pt idx="25">
                  <c:v>1.43675E-2</c:v>
                </c:pt>
                <c:pt idx="26">
                  <c:v>1.5168299999999999E-2</c:v>
                </c:pt>
                <c:pt idx="27">
                  <c:v>1.5969000000000001E-2</c:v>
                </c:pt>
                <c:pt idx="28">
                  <c:v>1.6769699999999998E-2</c:v>
                </c:pt>
                <c:pt idx="29">
                  <c:v>1.7570499999999999E-2</c:v>
                </c:pt>
                <c:pt idx="30">
                  <c:v>1.8371200000000001E-2</c:v>
                </c:pt>
                <c:pt idx="31">
                  <c:v>1.9171899999999999E-2</c:v>
                </c:pt>
                <c:pt idx="32">
                  <c:v>1.99726E-2</c:v>
                </c:pt>
                <c:pt idx="33">
                  <c:v>2.0773400000000001E-2</c:v>
                </c:pt>
                <c:pt idx="34">
                  <c:v>2.1574099999999999E-2</c:v>
                </c:pt>
                <c:pt idx="35">
                  <c:v>2.23748E-2</c:v>
                </c:pt>
                <c:pt idx="36">
                  <c:v>2.3175600000000001E-2</c:v>
                </c:pt>
                <c:pt idx="37">
                  <c:v>2.3976299999999999E-2</c:v>
                </c:pt>
                <c:pt idx="38">
                  <c:v>2.4777E-2</c:v>
                </c:pt>
                <c:pt idx="39">
                  <c:v>2.5577699999999998E-2</c:v>
                </c:pt>
                <c:pt idx="40">
                  <c:v>2.6378499999999999E-2</c:v>
                </c:pt>
                <c:pt idx="41">
                  <c:v>2.7179200000000001E-2</c:v>
                </c:pt>
                <c:pt idx="42">
                  <c:v>2.7979899999999999E-2</c:v>
                </c:pt>
                <c:pt idx="43">
                  <c:v>2.8780699999999999E-2</c:v>
                </c:pt>
                <c:pt idx="44">
                  <c:v>2.9581400000000001E-2</c:v>
                </c:pt>
                <c:pt idx="45">
                  <c:v>3.0382099999999999E-2</c:v>
                </c:pt>
                <c:pt idx="46">
                  <c:v>3.11829E-2</c:v>
                </c:pt>
                <c:pt idx="47">
                  <c:v>3.1983600000000001E-2</c:v>
                </c:pt>
                <c:pt idx="48">
                  <c:v>3.2784300000000002E-2</c:v>
                </c:pt>
                <c:pt idx="49">
                  <c:v>3.3584999999999997E-2</c:v>
                </c:pt>
                <c:pt idx="50">
                  <c:v>3.4385800000000001E-2</c:v>
                </c:pt>
                <c:pt idx="51">
                  <c:v>3.5186500000000002E-2</c:v>
                </c:pt>
                <c:pt idx="52">
                  <c:v>3.5987199999999997E-2</c:v>
                </c:pt>
                <c:pt idx="53">
                  <c:v>3.6788000000000001E-2</c:v>
                </c:pt>
                <c:pt idx="54">
                  <c:v>3.7588700000000003E-2</c:v>
                </c:pt>
                <c:pt idx="55">
                  <c:v>3.8389399999999997E-2</c:v>
                </c:pt>
                <c:pt idx="56">
                  <c:v>3.9190200000000001E-2</c:v>
                </c:pt>
                <c:pt idx="57">
                  <c:v>3.9990900000000003E-2</c:v>
                </c:pt>
                <c:pt idx="58">
                  <c:v>4.0791599999999997E-2</c:v>
                </c:pt>
                <c:pt idx="59">
                  <c:v>4.1592299999999999E-2</c:v>
                </c:pt>
                <c:pt idx="60">
                  <c:v>4.2393100000000003E-2</c:v>
                </c:pt>
                <c:pt idx="61">
                  <c:v>4.3193799999999997E-2</c:v>
                </c:pt>
                <c:pt idx="62">
                  <c:v>4.3994499999999999E-2</c:v>
                </c:pt>
                <c:pt idx="63">
                  <c:v>4.4795300000000003E-2</c:v>
                </c:pt>
                <c:pt idx="64">
                  <c:v>4.5595999999999998E-2</c:v>
                </c:pt>
                <c:pt idx="65">
                  <c:v>4.6396699999999999E-2</c:v>
                </c:pt>
                <c:pt idx="66">
                  <c:v>4.71974E-2</c:v>
                </c:pt>
                <c:pt idx="67">
                  <c:v>4.7998199999999998E-2</c:v>
                </c:pt>
                <c:pt idx="68">
                  <c:v>4.8798899999999999E-2</c:v>
                </c:pt>
                <c:pt idx="69">
                  <c:v>4.9599600000000001E-2</c:v>
                </c:pt>
                <c:pt idx="70">
                  <c:v>5.0400399999999998E-2</c:v>
                </c:pt>
                <c:pt idx="71">
                  <c:v>5.1201099999999999E-2</c:v>
                </c:pt>
                <c:pt idx="72">
                  <c:v>5.2001800000000001E-2</c:v>
                </c:pt>
                <c:pt idx="73">
                  <c:v>5.2802599999999998E-2</c:v>
                </c:pt>
                <c:pt idx="74">
                  <c:v>5.36033E-2</c:v>
                </c:pt>
                <c:pt idx="75">
                  <c:v>5.4404000000000001E-2</c:v>
                </c:pt>
                <c:pt idx="76">
                  <c:v>5.5204700000000002E-2</c:v>
                </c:pt>
                <c:pt idx="77">
                  <c:v>5.60055E-2</c:v>
                </c:pt>
                <c:pt idx="78">
                  <c:v>5.6806200000000001E-2</c:v>
                </c:pt>
                <c:pt idx="79">
                  <c:v>5.7606900000000003E-2</c:v>
                </c:pt>
                <c:pt idx="80">
                  <c:v>5.84077E-2</c:v>
                </c:pt>
                <c:pt idx="81">
                  <c:v>5.9208400000000001E-2</c:v>
                </c:pt>
                <c:pt idx="82">
                  <c:v>6.0009100000000003E-2</c:v>
                </c:pt>
                <c:pt idx="83">
                  <c:v>6.0809799999999997E-2</c:v>
                </c:pt>
                <c:pt idx="84">
                  <c:v>6.1610600000000001E-2</c:v>
                </c:pt>
                <c:pt idx="85">
                  <c:v>6.2411300000000003E-2</c:v>
                </c:pt>
                <c:pt idx="86">
                  <c:v>6.3212000000000004E-2</c:v>
                </c:pt>
                <c:pt idx="87">
                  <c:v>6.4012799999999995E-2</c:v>
                </c:pt>
                <c:pt idx="88">
                  <c:v>6.4813499999999996E-2</c:v>
                </c:pt>
                <c:pt idx="89">
                  <c:v>6.5614199999999998E-2</c:v>
                </c:pt>
                <c:pt idx="90">
                  <c:v>6.6415000000000002E-2</c:v>
                </c:pt>
                <c:pt idx="91">
                  <c:v>6.7215700000000003E-2</c:v>
                </c:pt>
                <c:pt idx="92">
                  <c:v>6.8016400000000005E-2</c:v>
                </c:pt>
                <c:pt idx="93">
                  <c:v>6.8817100000000006E-2</c:v>
                </c:pt>
                <c:pt idx="94">
                  <c:v>6.9617899999999996E-2</c:v>
                </c:pt>
                <c:pt idx="95">
                  <c:v>7.0418599999999998E-2</c:v>
                </c:pt>
                <c:pt idx="96">
                  <c:v>7.1219299999999999E-2</c:v>
                </c:pt>
                <c:pt idx="97">
                  <c:v>7.2020100000000004E-2</c:v>
                </c:pt>
                <c:pt idx="98">
                  <c:v>7.2820800000000005E-2</c:v>
                </c:pt>
                <c:pt idx="99">
                  <c:v>7.3621500000000006E-2</c:v>
                </c:pt>
                <c:pt idx="100">
                  <c:v>7.4422199999999994E-2</c:v>
                </c:pt>
                <c:pt idx="101">
                  <c:v>7.5222999999999998E-2</c:v>
                </c:pt>
                <c:pt idx="102">
                  <c:v>7.60237E-2</c:v>
                </c:pt>
                <c:pt idx="103">
                  <c:v>7.6824400000000001E-2</c:v>
                </c:pt>
                <c:pt idx="104">
                  <c:v>7.7625200000000005E-2</c:v>
                </c:pt>
                <c:pt idx="105">
                  <c:v>7.8425900000000007E-2</c:v>
                </c:pt>
                <c:pt idx="106">
                  <c:v>7.9226599999999994E-2</c:v>
                </c:pt>
                <c:pt idx="107">
                  <c:v>8.0027399999999999E-2</c:v>
                </c:pt>
                <c:pt idx="108">
                  <c:v>8.08281E-2</c:v>
                </c:pt>
                <c:pt idx="109">
                  <c:v>8.1628800000000001E-2</c:v>
                </c:pt>
                <c:pt idx="110">
                  <c:v>8.2429500000000003E-2</c:v>
                </c:pt>
                <c:pt idx="111">
                  <c:v>8.3230299999999993E-2</c:v>
                </c:pt>
                <c:pt idx="112">
                  <c:v>8.4030999999999995E-2</c:v>
                </c:pt>
                <c:pt idx="113">
                  <c:v>8.4831699999999996E-2</c:v>
                </c:pt>
                <c:pt idx="114">
                  <c:v>8.56325E-2</c:v>
                </c:pt>
                <c:pt idx="115">
                  <c:v>8.6433200000000002E-2</c:v>
                </c:pt>
                <c:pt idx="116">
                  <c:v>8.7233900000000003E-2</c:v>
                </c:pt>
                <c:pt idx="117">
                  <c:v>8.8034699999999994E-2</c:v>
                </c:pt>
                <c:pt idx="118">
                  <c:v>8.8835399999999995E-2</c:v>
                </c:pt>
                <c:pt idx="119">
                  <c:v>8.9636099999999996E-2</c:v>
                </c:pt>
                <c:pt idx="120">
                  <c:v>9.0436799999999998E-2</c:v>
                </c:pt>
                <c:pt idx="121">
                  <c:v>9.1237600000000002E-2</c:v>
                </c:pt>
                <c:pt idx="122">
                  <c:v>9.2038300000000003E-2</c:v>
                </c:pt>
                <c:pt idx="123">
                  <c:v>9.2839000000000005E-2</c:v>
                </c:pt>
                <c:pt idx="124">
                  <c:v>9.3639799999999995E-2</c:v>
                </c:pt>
                <c:pt idx="125">
                  <c:v>9.4440499999999997E-2</c:v>
                </c:pt>
                <c:pt idx="126">
                  <c:v>9.5241199999999998E-2</c:v>
                </c:pt>
                <c:pt idx="127">
                  <c:v>9.6041899999999999E-2</c:v>
                </c:pt>
                <c:pt idx="128">
                  <c:v>9.6784999999999996E-2</c:v>
                </c:pt>
                <c:pt idx="129">
                  <c:v>9.7404099999999993E-2</c:v>
                </c:pt>
                <c:pt idx="130">
                  <c:v>9.7920099999999996E-2</c:v>
                </c:pt>
                <c:pt idx="131">
                  <c:v>9.8350099999999996E-2</c:v>
                </c:pt>
                <c:pt idx="132">
                  <c:v>9.8708400000000002E-2</c:v>
                </c:pt>
                <c:pt idx="133">
                  <c:v>9.9006999999999998E-2</c:v>
                </c:pt>
                <c:pt idx="134">
                  <c:v>9.9255800000000005E-2</c:v>
                </c:pt>
                <c:pt idx="135">
                  <c:v>9.9463200000000002E-2</c:v>
                </c:pt>
                <c:pt idx="136">
                  <c:v>9.9636000000000002E-2</c:v>
                </c:pt>
                <c:pt idx="137">
                  <c:v>9.9779999999999994E-2</c:v>
                </c:pt>
                <c:pt idx="138">
                  <c:v>9.9900000000000003E-2</c:v>
                </c:pt>
                <c:pt idx="139">
                  <c:v>0.1</c:v>
                </c:pt>
              </c:numCache>
            </c:numRef>
          </c:xVal>
          <c:yVal>
            <c:numRef>
              <c:f>Feuil1!$D$2:$D$141</c:f>
              <c:numCache>
                <c:formatCode>General</c:formatCode>
                <c:ptCount val="140"/>
                <c:pt idx="0">
                  <c:v>1.8192900000000001</c:v>
                </c:pt>
                <c:pt idx="1">
                  <c:v>1.81925</c:v>
                </c:pt>
                <c:pt idx="2">
                  <c:v>1.8191900000000001</c:v>
                </c:pt>
                <c:pt idx="3">
                  <c:v>1.8191299999999999</c:v>
                </c:pt>
                <c:pt idx="4">
                  <c:v>1.8190500000000001</c:v>
                </c:pt>
                <c:pt idx="5">
                  <c:v>1.8189599999999999</c:v>
                </c:pt>
                <c:pt idx="6">
                  <c:v>1.8188500000000001</c:v>
                </c:pt>
                <c:pt idx="7">
                  <c:v>1.8187199999999999</c:v>
                </c:pt>
                <c:pt idx="8">
                  <c:v>1.81856</c:v>
                </c:pt>
                <c:pt idx="9">
                  <c:v>1.8183800000000001</c:v>
                </c:pt>
                <c:pt idx="10">
                  <c:v>1.81816</c:v>
                </c:pt>
                <c:pt idx="11">
                  <c:v>1.81789</c:v>
                </c:pt>
                <c:pt idx="12">
                  <c:v>1.81759</c:v>
                </c:pt>
                <c:pt idx="13">
                  <c:v>1.8172600000000001</c:v>
                </c:pt>
                <c:pt idx="14">
                  <c:v>1.8169299999999999</c:v>
                </c:pt>
                <c:pt idx="15">
                  <c:v>1.8166199999999999</c:v>
                </c:pt>
                <c:pt idx="16">
                  <c:v>1.8163100000000001</c:v>
                </c:pt>
                <c:pt idx="17">
                  <c:v>1.8160000000000001</c:v>
                </c:pt>
                <c:pt idx="18">
                  <c:v>1.8157000000000001</c:v>
                </c:pt>
                <c:pt idx="19">
                  <c:v>1.8153999999999999</c:v>
                </c:pt>
                <c:pt idx="20">
                  <c:v>1.81511</c:v>
                </c:pt>
                <c:pt idx="21">
                  <c:v>1.8148299999999999</c:v>
                </c:pt>
                <c:pt idx="22">
                  <c:v>1.8145500000000001</c:v>
                </c:pt>
                <c:pt idx="23">
                  <c:v>1.81427</c:v>
                </c:pt>
                <c:pt idx="24">
                  <c:v>1.8140000000000001</c:v>
                </c:pt>
                <c:pt idx="25">
                  <c:v>1.8137399999999999</c:v>
                </c:pt>
                <c:pt idx="26">
                  <c:v>1.81348</c:v>
                </c:pt>
                <c:pt idx="27">
                  <c:v>1.8132200000000001</c:v>
                </c:pt>
                <c:pt idx="28">
                  <c:v>1.81297</c:v>
                </c:pt>
                <c:pt idx="29">
                  <c:v>1.81273</c:v>
                </c:pt>
                <c:pt idx="30">
                  <c:v>1.8124899999999999</c:v>
                </c:pt>
                <c:pt idx="31">
                  <c:v>1.8122499999999999</c:v>
                </c:pt>
                <c:pt idx="32">
                  <c:v>1.81202</c:v>
                </c:pt>
                <c:pt idx="33">
                  <c:v>1.81179</c:v>
                </c:pt>
                <c:pt idx="34">
                  <c:v>1.8115600000000001</c:v>
                </c:pt>
                <c:pt idx="35">
                  <c:v>1.81134</c:v>
                </c:pt>
                <c:pt idx="36">
                  <c:v>1.8111299999999999</c:v>
                </c:pt>
                <c:pt idx="37">
                  <c:v>1.8109200000000001</c:v>
                </c:pt>
                <c:pt idx="38">
                  <c:v>1.81071</c:v>
                </c:pt>
                <c:pt idx="39">
                  <c:v>1.8105</c:v>
                </c:pt>
                <c:pt idx="40">
                  <c:v>1.8103</c:v>
                </c:pt>
                <c:pt idx="41">
                  <c:v>1.8101</c:v>
                </c:pt>
                <c:pt idx="42">
                  <c:v>1.8099099999999999</c:v>
                </c:pt>
                <c:pt idx="43">
                  <c:v>1.80972</c:v>
                </c:pt>
                <c:pt idx="44">
                  <c:v>1.8095300000000001</c:v>
                </c:pt>
                <c:pt idx="45">
                  <c:v>1.80935</c:v>
                </c:pt>
                <c:pt idx="46">
                  <c:v>1.8091699999999999</c:v>
                </c:pt>
                <c:pt idx="47">
                  <c:v>1.8089900000000001</c:v>
                </c:pt>
                <c:pt idx="48">
                  <c:v>1.80881</c:v>
                </c:pt>
                <c:pt idx="49">
                  <c:v>1.80864</c:v>
                </c:pt>
                <c:pt idx="50">
                  <c:v>1.80847</c:v>
                </c:pt>
                <c:pt idx="51">
                  <c:v>1.8083100000000001</c:v>
                </c:pt>
                <c:pt idx="52">
                  <c:v>1.8081499999999999</c:v>
                </c:pt>
                <c:pt idx="53">
                  <c:v>1.80799</c:v>
                </c:pt>
                <c:pt idx="54">
                  <c:v>1.80783</c:v>
                </c:pt>
                <c:pt idx="55">
                  <c:v>1.8076700000000001</c:v>
                </c:pt>
                <c:pt idx="56">
                  <c:v>1.80752</c:v>
                </c:pt>
                <c:pt idx="57">
                  <c:v>1.8073699999999999</c:v>
                </c:pt>
                <c:pt idx="58">
                  <c:v>1.80722</c:v>
                </c:pt>
                <c:pt idx="59">
                  <c:v>1.80708</c:v>
                </c:pt>
                <c:pt idx="60">
                  <c:v>1.80694</c:v>
                </c:pt>
                <c:pt idx="61">
                  <c:v>1.8067899999999999</c:v>
                </c:pt>
                <c:pt idx="62">
                  <c:v>1.8066599999999999</c:v>
                </c:pt>
                <c:pt idx="63">
                  <c:v>1.8065199999999999</c:v>
                </c:pt>
                <c:pt idx="64">
                  <c:v>1.8063899999999999</c:v>
                </c:pt>
                <c:pt idx="65">
                  <c:v>1.8062499999999999</c:v>
                </c:pt>
                <c:pt idx="66">
                  <c:v>1.8061199999999999</c:v>
                </c:pt>
                <c:pt idx="67">
                  <c:v>1.806</c:v>
                </c:pt>
                <c:pt idx="68">
                  <c:v>1.8058700000000001</c:v>
                </c:pt>
                <c:pt idx="69">
                  <c:v>1.8057399999999999</c:v>
                </c:pt>
                <c:pt idx="70">
                  <c:v>1.80562</c:v>
                </c:pt>
                <c:pt idx="71">
                  <c:v>1.8055000000000001</c:v>
                </c:pt>
                <c:pt idx="72">
                  <c:v>1.80538</c:v>
                </c:pt>
                <c:pt idx="73">
                  <c:v>1.8052600000000001</c:v>
                </c:pt>
                <c:pt idx="74">
                  <c:v>1.80515</c:v>
                </c:pt>
                <c:pt idx="75">
                  <c:v>1.8050299999999999</c:v>
                </c:pt>
                <c:pt idx="76">
                  <c:v>1.8049200000000001</c:v>
                </c:pt>
                <c:pt idx="77">
                  <c:v>1.80481</c:v>
                </c:pt>
                <c:pt idx="78">
                  <c:v>1.8047</c:v>
                </c:pt>
                <c:pt idx="79">
                  <c:v>1.8045899999999999</c:v>
                </c:pt>
                <c:pt idx="80">
                  <c:v>1.8044800000000001</c:v>
                </c:pt>
                <c:pt idx="81">
                  <c:v>1.8043800000000001</c:v>
                </c:pt>
                <c:pt idx="82">
                  <c:v>1.80427</c:v>
                </c:pt>
                <c:pt idx="83">
                  <c:v>1.8041700000000001</c:v>
                </c:pt>
                <c:pt idx="84">
                  <c:v>1.8040700000000001</c:v>
                </c:pt>
                <c:pt idx="85">
                  <c:v>1.80396</c:v>
                </c:pt>
                <c:pt idx="86">
                  <c:v>1.80386</c:v>
                </c:pt>
                <c:pt idx="87">
                  <c:v>1.8037700000000001</c:v>
                </c:pt>
                <c:pt idx="88">
                  <c:v>1.8036700000000001</c:v>
                </c:pt>
                <c:pt idx="89">
                  <c:v>1.8035699999999999</c:v>
                </c:pt>
                <c:pt idx="90">
                  <c:v>1.8034699999999999</c:v>
                </c:pt>
                <c:pt idx="91">
                  <c:v>1.80338</c:v>
                </c:pt>
                <c:pt idx="92">
                  <c:v>1.8032900000000001</c:v>
                </c:pt>
                <c:pt idx="93">
                  <c:v>1.8031900000000001</c:v>
                </c:pt>
                <c:pt idx="94">
                  <c:v>1.8030999999999999</c:v>
                </c:pt>
                <c:pt idx="95">
                  <c:v>1.80301</c:v>
                </c:pt>
                <c:pt idx="96">
                  <c:v>1.8029200000000001</c:v>
                </c:pt>
                <c:pt idx="97">
                  <c:v>1.8028299999999999</c:v>
                </c:pt>
                <c:pt idx="98">
                  <c:v>1.80274</c:v>
                </c:pt>
                <c:pt idx="99">
                  <c:v>1.8026500000000001</c:v>
                </c:pt>
                <c:pt idx="100">
                  <c:v>1.8025599999999999</c:v>
                </c:pt>
                <c:pt idx="101">
                  <c:v>1.8024800000000001</c:v>
                </c:pt>
                <c:pt idx="102">
                  <c:v>1.8023899999999999</c:v>
                </c:pt>
                <c:pt idx="103">
                  <c:v>1.8023100000000001</c:v>
                </c:pt>
                <c:pt idx="104">
                  <c:v>1.8022199999999999</c:v>
                </c:pt>
                <c:pt idx="105">
                  <c:v>1.8021400000000001</c:v>
                </c:pt>
                <c:pt idx="106">
                  <c:v>1.8020499999999999</c:v>
                </c:pt>
                <c:pt idx="107">
                  <c:v>1.8019700000000001</c:v>
                </c:pt>
                <c:pt idx="108">
                  <c:v>1.80189</c:v>
                </c:pt>
                <c:pt idx="109">
                  <c:v>1.8018000000000001</c:v>
                </c:pt>
                <c:pt idx="110">
                  <c:v>1.80172</c:v>
                </c:pt>
                <c:pt idx="111">
                  <c:v>1.8016399999999999</c:v>
                </c:pt>
                <c:pt idx="112">
                  <c:v>1.8015600000000001</c:v>
                </c:pt>
                <c:pt idx="113">
                  <c:v>1.80148</c:v>
                </c:pt>
                <c:pt idx="114">
                  <c:v>1.8013999999999999</c:v>
                </c:pt>
                <c:pt idx="115">
                  <c:v>1.80132</c:v>
                </c:pt>
                <c:pt idx="116">
                  <c:v>1.80124</c:v>
                </c:pt>
                <c:pt idx="117">
                  <c:v>1.8011600000000001</c:v>
                </c:pt>
                <c:pt idx="118">
                  <c:v>1.80108</c:v>
                </c:pt>
                <c:pt idx="119">
                  <c:v>1.8009999999999999</c:v>
                </c:pt>
                <c:pt idx="120">
                  <c:v>1.8009200000000001</c:v>
                </c:pt>
                <c:pt idx="121">
                  <c:v>1.8008500000000001</c:v>
                </c:pt>
                <c:pt idx="122">
                  <c:v>1.80077</c:v>
                </c:pt>
                <c:pt idx="123">
                  <c:v>1.8006899999999999</c:v>
                </c:pt>
                <c:pt idx="124">
                  <c:v>1.80061</c:v>
                </c:pt>
                <c:pt idx="125">
                  <c:v>1.80053</c:v>
                </c:pt>
                <c:pt idx="126">
                  <c:v>1.8004599999999999</c:v>
                </c:pt>
                <c:pt idx="127">
                  <c:v>1.8003800000000001</c:v>
                </c:pt>
                <c:pt idx="128">
                  <c:v>1.8003100000000001</c:v>
                </c:pt>
                <c:pt idx="129">
                  <c:v>1.8002499999999999</c:v>
                </c:pt>
                <c:pt idx="130">
                  <c:v>1.8002</c:v>
                </c:pt>
                <c:pt idx="131">
                  <c:v>1.80016</c:v>
                </c:pt>
                <c:pt idx="132">
                  <c:v>1.8001199999999999</c:v>
                </c:pt>
                <c:pt idx="133">
                  <c:v>1.8001</c:v>
                </c:pt>
                <c:pt idx="134">
                  <c:v>1.8000700000000001</c:v>
                </c:pt>
                <c:pt idx="135">
                  <c:v>1.8000499999999999</c:v>
                </c:pt>
                <c:pt idx="136">
                  <c:v>1.80003</c:v>
                </c:pt>
                <c:pt idx="137">
                  <c:v>1.80002</c:v>
                </c:pt>
                <c:pt idx="138">
                  <c:v>1.8000100000000001</c:v>
                </c:pt>
                <c:pt idx="139">
                  <c:v>1.8</c:v>
                </c:pt>
              </c:numCache>
            </c:numRef>
          </c:yVal>
          <c:smooth val="1"/>
        </c:ser>
        <c:ser>
          <c:idx val="4"/>
          <c:order val="3"/>
          <c:tx>
            <c:strRef>
              <c:f>Feuil1!$E$1</c:f>
              <c:strCache>
                <c:ptCount val="1"/>
                <c:pt idx="0">
                  <c:v>t = 0,1 s</c:v>
                </c:pt>
              </c:strCache>
            </c:strRef>
          </c:tx>
          <c:spPr>
            <a:ln w="25400">
              <a:solidFill>
                <a:srgbClr val="00B0F0"/>
              </a:solidFill>
            </a:ln>
          </c:spPr>
          <c:marker>
            <c:symbol val="none"/>
          </c:marker>
          <c:xVal>
            <c:numRef>
              <c:f>Feuil1!$A$2:$A$141</c:f>
              <c:numCache>
                <c:formatCode>General</c:formatCode>
                <c:ptCount val="140"/>
                <c:pt idx="0">
                  <c:v>0</c:v>
                </c:pt>
                <c:pt idx="1">
                  <c:v>1E-4</c:v>
                </c:pt>
                <c:pt idx="2">
                  <c:v>2.2000000000000001E-4</c:v>
                </c:pt>
                <c:pt idx="3">
                  <c:v>3.6400000000000001E-4</c:v>
                </c:pt>
                <c:pt idx="4">
                  <c:v>5.3680000000000004E-4</c:v>
                </c:pt>
                <c:pt idx="5">
                  <c:v>7.4416E-4</c:v>
                </c:pt>
                <c:pt idx="6">
                  <c:v>9.9299200000000005E-4</c:v>
                </c:pt>
                <c:pt idx="7">
                  <c:v>1.29159E-3</c:v>
                </c:pt>
                <c:pt idx="8">
                  <c:v>1.6499100000000001E-3</c:v>
                </c:pt>
                <c:pt idx="9">
                  <c:v>2.07989E-3</c:v>
                </c:pt>
                <c:pt idx="10">
                  <c:v>2.5958700000000001E-3</c:v>
                </c:pt>
                <c:pt idx="11">
                  <c:v>3.2150400000000002E-3</c:v>
                </c:pt>
                <c:pt idx="12">
                  <c:v>3.9580500000000003E-3</c:v>
                </c:pt>
                <c:pt idx="13">
                  <c:v>4.7587799999999998E-3</c:v>
                </c:pt>
                <c:pt idx="14">
                  <c:v>5.5595100000000001E-3</c:v>
                </c:pt>
                <c:pt idx="15">
                  <c:v>6.3602399999999996E-3</c:v>
                </c:pt>
                <c:pt idx="16">
                  <c:v>7.16097E-3</c:v>
                </c:pt>
                <c:pt idx="17">
                  <c:v>7.9617000000000004E-3</c:v>
                </c:pt>
                <c:pt idx="18">
                  <c:v>8.7624299999999999E-3</c:v>
                </c:pt>
                <c:pt idx="19">
                  <c:v>9.5631599999999994E-3</c:v>
                </c:pt>
                <c:pt idx="20">
                  <c:v>1.0363900000000001E-2</c:v>
                </c:pt>
                <c:pt idx="21">
                  <c:v>1.11646E-2</c:v>
                </c:pt>
                <c:pt idx="22">
                  <c:v>1.19653E-2</c:v>
                </c:pt>
                <c:pt idx="23">
                  <c:v>1.2766100000000001E-2</c:v>
                </c:pt>
                <c:pt idx="24">
                  <c:v>1.35668E-2</c:v>
                </c:pt>
                <c:pt idx="25">
                  <c:v>1.43675E-2</c:v>
                </c:pt>
                <c:pt idx="26">
                  <c:v>1.5168299999999999E-2</c:v>
                </c:pt>
                <c:pt idx="27">
                  <c:v>1.5969000000000001E-2</c:v>
                </c:pt>
                <c:pt idx="28">
                  <c:v>1.6769699999999998E-2</c:v>
                </c:pt>
                <c:pt idx="29">
                  <c:v>1.7570499999999999E-2</c:v>
                </c:pt>
                <c:pt idx="30">
                  <c:v>1.8371200000000001E-2</c:v>
                </c:pt>
                <c:pt idx="31">
                  <c:v>1.9171899999999999E-2</c:v>
                </c:pt>
                <c:pt idx="32">
                  <c:v>1.99726E-2</c:v>
                </c:pt>
                <c:pt idx="33">
                  <c:v>2.0773400000000001E-2</c:v>
                </c:pt>
                <c:pt idx="34">
                  <c:v>2.1574099999999999E-2</c:v>
                </c:pt>
                <c:pt idx="35">
                  <c:v>2.23748E-2</c:v>
                </c:pt>
                <c:pt idx="36">
                  <c:v>2.3175600000000001E-2</c:v>
                </c:pt>
                <c:pt idx="37">
                  <c:v>2.3976299999999999E-2</c:v>
                </c:pt>
                <c:pt idx="38">
                  <c:v>2.4777E-2</c:v>
                </c:pt>
                <c:pt idx="39">
                  <c:v>2.5577699999999998E-2</c:v>
                </c:pt>
                <c:pt idx="40">
                  <c:v>2.6378499999999999E-2</c:v>
                </c:pt>
                <c:pt idx="41">
                  <c:v>2.7179200000000001E-2</c:v>
                </c:pt>
                <c:pt idx="42">
                  <c:v>2.7979899999999999E-2</c:v>
                </c:pt>
                <c:pt idx="43">
                  <c:v>2.8780699999999999E-2</c:v>
                </c:pt>
                <c:pt idx="44">
                  <c:v>2.9581400000000001E-2</c:v>
                </c:pt>
                <c:pt idx="45">
                  <c:v>3.0382099999999999E-2</c:v>
                </c:pt>
                <c:pt idx="46">
                  <c:v>3.11829E-2</c:v>
                </c:pt>
                <c:pt idx="47">
                  <c:v>3.1983600000000001E-2</c:v>
                </c:pt>
                <c:pt idx="48">
                  <c:v>3.2784300000000002E-2</c:v>
                </c:pt>
                <c:pt idx="49">
                  <c:v>3.3584999999999997E-2</c:v>
                </c:pt>
                <c:pt idx="50">
                  <c:v>3.4385800000000001E-2</c:v>
                </c:pt>
                <c:pt idx="51">
                  <c:v>3.5186500000000002E-2</c:v>
                </c:pt>
                <c:pt idx="52">
                  <c:v>3.5987199999999997E-2</c:v>
                </c:pt>
                <c:pt idx="53">
                  <c:v>3.6788000000000001E-2</c:v>
                </c:pt>
                <c:pt idx="54">
                  <c:v>3.7588700000000003E-2</c:v>
                </c:pt>
                <c:pt idx="55">
                  <c:v>3.8389399999999997E-2</c:v>
                </c:pt>
                <c:pt idx="56">
                  <c:v>3.9190200000000001E-2</c:v>
                </c:pt>
                <c:pt idx="57">
                  <c:v>3.9990900000000003E-2</c:v>
                </c:pt>
                <c:pt idx="58">
                  <c:v>4.0791599999999997E-2</c:v>
                </c:pt>
                <c:pt idx="59">
                  <c:v>4.1592299999999999E-2</c:v>
                </c:pt>
                <c:pt idx="60">
                  <c:v>4.2393100000000003E-2</c:v>
                </c:pt>
                <c:pt idx="61">
                  <c:v>4.3193799999999997E-2</c:v>
                </c:pt>
                <c:pt idx="62">
                  <c:v>4.3994499999999999E-2</c:v>
                </c:pt>
                <c:pt idx="63">
                  <c:v>4.4795300000000003E-2</c:v>
                </c:pt>
                <c:pt idx="64">
                  <c:v>4.5595999999999998E-2</c:v>
                </c:pt>
                <c:pt idx="65">
                  <c:v>4.6396699999999999E-2</c:v>
                </c:pt>
                <c:pt idx="66">
                  <c:v>4.71974E-2</c:v>
                </c:pt>
                <c:pt idx="67">
                  <c:v>4.7998199999999998E-2</c:v>
                </c:pt>
                <c:pt idx="68">
                  <c:v>4.8798899999999999E-2</c:v>
                </c:pt>
                <c:pt idx="69">
                  <c:v>4.9599600000000001E-2</c:v>
                </c:pt>
                <c:pt idx="70">
                  <c:v>5.0400399999999998E-2</c:v>
                </c:pt>
                <c:pt idx="71">
                  <c:v>5.1201099999999999E-2</c:v>
                </c:pt>
                <c:pt idx="72">
                  <c:v>5.2001800000000001E-2</c:v>
                </c:pt>
                <c:pt idx="73">
                  <c:v>5.2802599999999998E-2</c:v>
                </c:pt>
                <c:pt idx="74">
                  <c:v>5.36033E-2</c:v>
                </c:pt>
                <c:pt idx="75">
                  <c:v>5.4404000000000001E-2</c:v>
                </c:pt>
                <c:pt idx="76">
                  <c:v>5.5204700000000002E-2</c:v>
                </c:pt>
                <c:pt idx="77">
                  <c:v>5.60055E-2</c:v>
                </c:pt>
                <c:pt idx="78">
                  <c:v>5.6806200000000001E-2</c:v>
                </c:pt>
                <c:pt idx="79">
                  <c:v>5.7606900000000003E-2</c:v>
                </c:pt>
                <c:pt idx="80">
                  <c:v>5.84077E-2</c:v>
                </c:pt>
                <c:pt idx="81">
                  <c:v>5.9208400000000001E-2</c:v>
                </c:pt>
                <c:pt idx="82">
                  <c:v>6.0009100000000003E-2</c:v>
                </c:pt>
                <c:pt idx="83">
                  <c:v>6.0809799999999997E-2</c:v>
                </c:pt>
                <c:pt idx="84">
                  <c:v>6.1610600000000001E-2</c:v>
                </c:pt>
                <c:pt idx="85">
                  <c:v>6.2411300000000003E-2</c:v>
                </c:pt>
                <c:pt idx="86">
                  <c:v>6.3212000000000004E-2</c:v>
                </c:pt>
                <c:pt idx="87">
                  <c:v>6.4012799999999995E-2</c:v>
                </c:pt>
                <c:pt idx="88">
                  <c:v>6.4813499999999996E-2</c:v>
                </c:pt>
                <c:pt idx="89">
                  <c:v>6.5614199999999998E-2</c:v>
                </c:pt>
                <c:pt idx="90">
                  <c:v>6.6415000000000002E-2</c:v>
                </c:pt>
                <c:pt idx="91">
                  <c:v>6.7215700000000003E-2</c:v>
                </c:pt>
                <c:pt idx="92">
                  <c:v>6.8016400000000005E-2</c:v>
                </c:pt>
                <c:pt idx="93">
                  <c:v>6.8817100000000006E-2</c:v>
                </c:pt>
                <c:pt idx="94">
                  <c:v>6.9617899999999996E-2</c:v>
                </c:pt>
                <c:pt idx="95">
                  <c:v>7.0418599999999998E-2</c:v>
                </c:pt>
                <c:pt idx="96">
                  <c:v>7.1219299999999999E-2</c:v>
                </c:pt>
                <c:pt idx="97">
                  <c:v>7.2020100000000004E-2</c:v>
                </c:pt>
                <c:pt idx="98">
                  <c:v>7.2820800000000005E-2</c:v>
                </c:pt>
                <c:pt idx="99">
                  <c:v>7.3621500000000006E-2</c:v>
                </c:pt>
                <c:pt idx="100">
                  <c:v>7.4422199999999994E-2</c:v>
                </c:pt>
                <c:pt idx="101">
                  <c:v>7.5222999999999998E-2</c:v>
                </c:pt>
                <c:pt idx="102">
                  <c:v>7.60237E-2</c:v>
                </c:pt>
                <c:pt idx="103">
                  <c:v>7.6824400000000001E-2</c:v>
                </c:pt>
                <c:pt idx="104">
                  <c:v>7.7625200000000005E-2</c:v>
                </c:pt>
                <c:pt idx="105">
                  <c:v>7.8425900000000007E-2</c:v>
                </c:pt>
                <c:pt idx="106">
                  <c:v>7.9226599999999994E-2</c:v>
                </c:pt>
                <c:pt idx="107">
                  <c:v>8.0027399999999999E-2</c:v>
                </c:pt>
                <c:pt idx="108">
                  <c:v>8.08281E-2</c:v>
                </c:pt>
                <c:pt idx="109">
                  <c:v>8.1628800000000001E-2</c:v>
                </c:pt>
                <c:pt idx="110">
                  <c:v>8.2429500000000003E-2</c:v>
                </c:pt>
                <c:pt idx="111">
                  <c:v>8.3230299999999993E-2</c:v>
                </c:pt>
                <c:pt idx="112">
                  <c:v>8.4030999999999995E-2</c:v>
                </c:pt>
                <c:pt idx="113">
                  <c:v>8.4831699999999996E-2</c:v>
                </c:pt>
                <c:pt idx="114">
                  <c:v>8.56325E-2</c:v>
                </c:pt>
                <c:pt idx="115">
                  <c:v>8.6433200000000002E-2</c:v>
                </c:pt>
                <c:pt idx="116">
                  <c:v>8.7233900000000003E-2</c:v>
                </c:pt>
                <c:pt idx="117">
                  <c:v>8.8034699999999994E-2</c:v>
                </c:pt>
                <c:pt idx="118">
                  <c:v>8.8835399999999995E-2</c:v>
                </c:pt>
                <c:pt idx="119">
                  <c:v>8.9636099999999996E-2</c:v>
                </c:pt>
                <c:pt idx="120">
                  <c:v>9.0436799999999998E-2</c:v>
                </c:pt>
                <c:pt idx="121">
                  <c:v>9.1237600000000002E-2</c:v>
                </c:pt>
                <c:pt idx="122">
                  <c:v>9.2038300000000003E-2</c:v>
                </c:pt>
                <c:pt idx="123">
                  <c:v>9.2839000000000005E-2</c:v>
                </c:pt>
                <c:pt idx="124">
                  <c:v>9.3639799999999995E-2</c:v>
                </c:pt>
                <c:pt idx="125">
                  <c:v>9.4440499999999997E-2</c:v>
                </c:pt>
                <c:pt idx="126">
                  <c:v>9.5241199999999998E-2</c:v>
                </c:pt>
                <c:pt idx="127">
                  <c:v>9.6041899999999999E-2</c:v>
                </c:pt>
                <c:pt idx="128">
                  <c:v>9.6784999999999996E-2</c:v>
                </c:pt>
                <c:pt idx="129">
                  <c:v>9.7404099999999993E-2</c:v>
                </c:pt>
                <c:pt idx="130">
                  <c:v>9.7920099999999996E-2</c:v>
                </c:pt>
                <c:pt idx="131">
                  <c:v>9.8350099999999996E-2</c:v>
                </c:pt>
                <c:pt idx="132">
                  <c:v>9.8708400000000002E-2</c:v>
                </c:pt>
                <c:pt idx="133">
                  <c:v>9.9006999999999998E-2</c:v>
                </c:pt>
                <c:pt idx="134">
                  <c:v>9.9255800000000005E-2</c:v>
                </c:pt>
                <c:pt idx="135">
                  <c:v>9.9463200000000002E-2</c:v>
                </c:pt>
                <c:pt idx="136">
                  <c:v>9.9636000000000002E-2</c:v>
                </c:pt>
                <c:pt idx="137">
                  <c:v>9.9779999999999994E-2</c:v>
                </c:pt>
                <c:pt idx="138">
                  <c:v>9.9900000000000003E-2</c:v>
                </c:pt>
                <c:pt idx="139">
                  <c:v>0.1</c:v>
                </c:pt>
              </c:numCache>
            </c:numRef>
          </c:xVal>
          <c:yVal>
            <c:numRef>
              <c:f>Feuil1!$E$2:$E$141</c:f>
              <c:numCache>
                <c:formatCode>General</c:formatCode>
                <c:ptCount val="140"/>
                <c:pt idx="0">
                  <c:v>1.83169</c:v>
                </c:pt>
                <c:pt idx="1">
                  <c:v>1.83165</c:v>
                </c:pt>
                <c:pt idx="2">
                  <c:v>1.8315999999999999</c:v>
                </c:pt>
                <c:pt idx="3">
                  <c:v>1.8315300000000001</c:v>
                </c:pt>
                <c:pt idx="4">
                  <c:v>1.8314600000000001</c:v>
                </c:pt>
                <c:pt idx="5">
                  <c:v>1.8313699999999999</c:v>
                </c:pt>
                <c:pt idx="6">
                  <c:v>1.83127</c:v>
                </c:pt>
                <c:pt idx="7">
                  <c:v>1.83114</c:v>
                </c:pt>
                <c:pt idx="8">
                  <c:v>1.8309899999999999</c:v>
                </c:pt>
                <c:pt idx="9">
                  <c:v>1.83081</c:v>
                </c:pt>
                <c:pt idx="10">
                  <c:v>1.8305899999999999</c:v>
                </c:pt>
                <c:pt idx="11">
                  <c:v>1.8303400000000001</c:v>
                </c:pt>
                <c:pt idx="12">
                  <c:v>1.83003</c:v>
                </c:pt>
                <c:pt idx="13">
                  <c:v>1.8297000000000001</c:v>
                </c:pt>
                <c:pt idx="14">
                  <c:v>1.8293699999999999</c:v>
                </c:pt>
                <c:pt idx="15">
                  <c:v>1.82904</c:v>
                </c:pt>
                <c:pt idx="16">
                  <c:v>1.8287100000000001</c:v>
                </c:pt>
                <c:pt idx="17">
                  <c:v>1.82839</c:v>
                </c:pt>
                <c:pt idx="18">
                  <c:v>1.8280700000000001</c:v>
                </c:pt>
                <c:pt idx="19">
                  <c:v>1.82775</c:v>
                </c:pt>
                <c:pt idx="20">
                  <c:v>1.8274300000000001</c:v>
                </c:pt>
                <c:pt idx="21">
                  <c:v>1.82711</c:v>
                </c:pt>
                <c:pt idx="22">
                  <c:v>1.8268</c:v>
                </c:pt>
                <c:pt idx="23">
                  <c:v>1.8264899999999999</c:v>
                </c:pt>
                <c:pt idx="24">
                  <c:v>1.8261799999999999</c:v>
                </c:pt>
                <c:pt idx="25">
                  <c:v>1.8258700000000001</c:v>
                </c:pt>
                <c:pt idx="26">
                  <c:v>1.8255600000000001</c:v>
                </c:pt>
                <c:pt idx="27">
                  <c:v>1.8252600000000001</c:v>
                </c:pt>
                <c:pt idx="28">
                  <c:v>1.8249500000000001</c:v>
                </c:pt>
                <c:pt idx="29">
                  <c:v>1.8246500000000001</c:v>
                </c:pt>
                <c:pt idx="30">
                  <c:v>1.8243499999999999</c:v>
                </c:pt>
                <c:pt idx="31">
                  <c:v>1.82406</c:v>
                </c:pt>
                <c:pt idx="32">
                  <c:v>1.82376</c:v>
                </c:pt>
                <c:pt idx="33">
                  <c:v>1.8234699999999999</c:v>
                </c:pt>
                <c:pt idx="34">
                  <c:v>1.82317</c:v>
                </c:pt>
                <c:pt idx="35">
                  <c:v>1.8228800000000001</c:v>
                </c:pt>
                <c:pt idx="36">
                  <c:v>1.8225899999999999</c:v>
                </c:pt>
                <c:pt idx="37">
                  <c:v>1.8223100000000001</c:v>
                </c:pt>
                <c:pt idx="38">
                  <c:v>1.82202</c:v>
                </c:pt>
                <c:pt idx="39">
                  <c:v>1.8217399999999999</c:v>
                </c:pt>
                <c:pt idx="40">
                  <c:v>1.82145</c:v>
                </c:pt>
                <c:pt idx="41">
                  <c:v>1.82117</c:v>
                </c:pt>
                <c:pt idx="42">
                  <c:v>1.8208899999999999</c:v>
                </c:pt>
                <c:pt idx="43">
                  <c:v>1.8206199999999999</c:v>
                </c:pt>
                <c:pt idx="44">
                  <c:v>1.8203400000000001</c:v>
                </c:pt>
                <c:pt idx="45">
                  <c:v>1.8200700000000001</c:v>
                </c:pt>
                <c:pt idx="46">
                  <c:v>1.81979</c:v>
                </c:pt>
                <c:pt idx="47">
                  <c:v>1.81952</c:v>
                </c:pt>
                <c:pt idx="48">
                  <c:v>1.81925</c:v>
                </c:pt>
                <c:pt idx="49">
                  <c:v>1.81898</c:v>
                </c:pt>
                <c:pt idx="50">
                  <c:v>1.8187199999999999</c:v>
                </c:pt>
                <c:pt idx="51">
                  <c:v>1.8184499999999999</c:v>
                </c:pt>
                <c:pt idx="52">
                  <c:v>1.81819</c:v>
                </c:pt>
                <c:pt idx="53">
                  <c:v>1.81793</c:v>
                </c:pt>
                <c:pt idx="54">
                  <c:v>1.8176600000000001</c:v>
                </c:pt>
                <c:pt idx="55">
                  <c:v>1.8173999999999999</c:v>
                </c:pt>
                <c:pt idx="56">
                  <c:v>1.81715</c:v>
                </c:pt>
                <c:pt idx="57">
                  <c:v>1.8168899999999999</c:v>
                </c:pt>
                <c:pt idx="58">
                  <c:v>1.81663</c:v>
                </c:pt>
                <c:pt idx="59">
                  <c:v>1.8163800000000001</c:v>
                </c:pt>
                <c:pt idx="60">
                  <c:v>1.81613</c:v>
                </c:pt>
                <c:pt idx="61">
                  <c:v>1.8158700000000001</c:v>
                </c:pt>
                <c:pt idx="62">
                  <c:v>1.81562</c:v>
                </c:pt>
                <c:pt idx="63">
                  <c:v>1.8153699999999999</c:v>
                </c:pt>
                <c:pt idx="64">
                  <c:v>1.8151299999999999</c:v>
                </c:pt>
                <c:pt idx="65">
                  <c:v>1.81488</c:v>
                </c:pt>
                <c:pt idx="66">
                  <c:v>1.81463</c:v>
                </c:pt>
                <c:pt idx="67">
                  <c:v>1.8143899999999999</c:v>
                </c:pt>
                <c:pt idx="68">
                  <c:v>1.8141499999999999</c:v>
                </c:pt>
                <c:pt idx="69">
                  <c:v>1.8139000000000001</c:v>
                </c:pt>
                <c:pt idx="70">
                  <c:v>1.81366</c:v>
                </c:pt>
                <c:pt idx="71">
                  <c:v>1.81342</c:v>
                </c:pt>
                <c:pt idx="72">
                  <c:v>1.81318</c:v>
                </c:pt>
                <c:pt idx="73">
                  <c:v>1.81294</c:v>
                </c:pt>
                <c:pt idx="74">
                  <c:v>1.81271</c:v>
                </c:pt>
                <c:pt idx="75">
                  <c:v>1.81247</c:v>
                </c:pt>
                <c:pt idx="76">
                  <c:v>1.8122400000000001</c:v>
                </c:pt>
                <c:pt idx="77">
                  <c:v>1.8120000000000001</c:v>
                </c:pt>
                <c:pt idx="78">
                  <c:v>1.8117700000000001</c:v>
                </c:pt>
                <c:pt idx="79">
                  <c:v>1.8115399999999999</c:v>
                </c:pt>
                <c:pt idx="80">
                  <c:v>1.8112999999999999</c:v>
                </c:pt>
                <c:pt idx="81">
                  <c:v>1.81107</c:v>
                </c:pt>
                <c:pt idx="82">
                  <c:v>1.81084</c:v>
                </c:pt>
                <c:pt idx="83">
                  <c:v>1.8106199999999999</c:v>
                </c:pt>
                <c:pt idx="84">
                  <c:v>1.8103899999999999</c:v>
                </c:pt>
                <c:pt idx="85">
                  <c:v>1.81016</c:v>
                </c:pt>
                <c:pt idx="86">
                  <c:v>1.80993</c:v>
                </c:pt>
                <c:pt idx="87">
                  <c:v>1.8097099999999999</c:v>
                </c:pt>
                <c:pt idx="88">
                  <c:v>1.80948</c:v>
                </c:pt>
                <c:pt idx="89">
                  <c:v>1.8092600000000001</c:v>
                </c:pt>
                <c:pt idx="90">
                  <c:v>1.8090299999999999</c:v>
                </c:pt>
                <c:pt idx="91">
                  <c:v>1.80881</c:v>
                </c:pt>
                <c:pt idx="92">
                  <c:v>1.8085899999999999</c:v>
                </c:pt>
                <c:pt idx="93">
                  <c:v>1.80837</c:v>
                </c:pt>
                <c:pt idx="94">
                  <c:v>1.8081499999999999</c:v>
                </c:pt>
                <c:pt idx="95">
                  <c:v>1.80793</c:v>
                </c:pt>
                <c:pt idx="96">
                  <c:v>1.8077099999999999</c:v>
                </c:pt>
                <c:pt idx="97">
                  <c:v>1.80749</c:v>
                </c:pt>
                <c:pt idx="98">
                  <c:v>1.8072699999999999</c:v>
                </c:pt>
                <c:pt idx="99">
                  <c:v>1.80705</c:v>
                </c:pt>
                <c:pt idx="100">
                  <c:v>1.8068299999999999</c:v>
                </c:pt>
                <c:pt idx="101">
                  <c:v>1.80661</c:v>
                </c:pt>
                <c:pt idx="102">
                  <c:v>1.8064</c:v>
                </c:pt>
                <c:pt idx="103">
                  <c:v>1.8061799999999999</c:v>
                </c:pt>
                <c:pt idx="104">
                  <c:v>1.80596</c:v>
                </c:pt>
                <c:pt idx="105">
                  <c:v>1.80575</c:v>
                </c:pt>
                <c:pt idx="106">
                  <c:v>1.8055300000000001</c:v>
                </c:pt>
                <c:pt idx="107">
                  <c:v>1.80532</c:v>
                </c:pt>
                <c:pt idx="108">
                  <c:v>1.8050999999999999</c:v>
                </c:pt>
                <c:pt idx="109">
                  <c:v>1.8048900000000001</c:v>
                </c:pt>
                <c:pt idx="110">
                  <c:v>1.80467</c:v>
                </c:pt>
                <c:pt idx="111">
                  <c:v>1.80446</c:v>
                </c:pt>
                <c:pt idx="112">
                  <c:v>1.8042400000000001</c:v>
                </c:pt>
                <c:pt idx="113">
                  <c:v>1.80403</c:v>
                </c:pt>
                <c:pt idx="114">
                  <c:v>1.80382</c:v>
                </c:pt>
                <c:pt idx="115">
                  <c:v>1.8036000000000001</c:v>
                </c:pt>
                <c:pt idx="116">
                  <c:v>1.80339</c:v>
                </c:pt>
                <c:pt idx="117">
                  <c:v>1.80318</c:v>
                </c:pt>
                <c:pt idx="118">
                  <c:v>1.80297</c:v>
                </c:pt>
                <c:pt idx="119">
                  <c:v>1.8027500000000001</c:v>
                </c:pt>
                <c:pt idx="120">
                  <c:v>1.80254</c:v>
                </c:pt>
                <c:pt idx="121">
                  <c:v>1.80233</c:v>
                </c:pt>
                <c:pt idx="122">
                  <c:v>1.8021100000000001</c:v>
                </c:pt>
                <c:pt idx="123">
                  <c:v>1.8019000000000001</c:v>
                </c:pt>
                <c:pt idx="124">
                  <c:v>1.80169</c:v>
                </c:pt>
                <c:pt idx="125">
                  <c:v>1.80148</c:v>
                </c:pt>
                <c:pt idx="126">
                  <c:v>1.8012600000000001</c:v>
                </c:pt>
                <c:pt idx="127">
                  <c:v>1.80105</c:v>
                </c:pt>
                <c:pt idx="128">
                  <c:v>1.8008500000000001</c:v>
                </c:pt>
                <c:pt idx="129">
                  <c:v>1.8006899999999999</c:v>
                </c:pt>
                <c:pt idx="130">
                  <c:v>1.8005500000000001</c:v>
                </c:pt>
                <c:pt idx="131">
                  <c:v>1.80044</c:v>
                </c:pt>
                <c:pt idx="132">
                  <c:v>1.8003400000000001</c:v>
                </c:pt>
                <c:pt idx="133">
                  <c:v>1.80026</c:v>
                </c:pt>
                <c:pt idx="134">
                  <c:v>1.8002</c:v>
                </c:pt>
                <c:pt idx="135">
                  <c:v>1.8001400000000001</c:v>
                </c:pt>
                <c:pt idx="136">
                  <c:v>1.8001</c:v>
                </c:pt>
                <c:pt idx="137">
                  <c:v>1.80006</c:v>
                </c:pt>
                <c:pt idx="138">
                  <c:v>1.80003</c:v>
                </c:pt>
                <c:pt idx="139">
                  <c:v>1.8</c:v>
                </c:pt>
              </c:numCache>
            </c:numRef>
          </c:yVal>
          <c:smooth val="1"/>
        </c:ser>
        <c:ser>
          <c:idx val="3"/>
          <c:order val="4"/>
          <c:tx>
            <c:strRef>
              <c:f>Feuil1!$F$1</c:f>
              <c:strCache>
                <c:ptCount val="1"/>
                <c:pt idx="0">
                  <c:v>t = 0,4 s</c:v>
                </c:pt>
              </c:strCache>
            </c:strRef>
          </c:tx>
          <c:spPr>
            <a:ln w="25400">
              <a:solidFill>
                <a:srgbClr val="7030A0"/>
              </a:solidFill>
            </a:ln>
          </c:spPr>
          <c:marker>
            <c:symbol val="none"/>
          </c:marker>
          <c:xVal>
            <c:numRef>
              <c:f>Feuil1!$A$2:$A$141</c:f>
              <c:numCache>
                <c:formatCode>General</c:formatCode>
                <c:ptCount val="140"/>
                <c:pt idx="0">
                  <c:v>0</c:v>
                </c:pt>
                <c:pt idx="1">
                  <c:v>1E-4</c:v>
                </c:pt>
                <c:pt idx="2">
                  <c:v>2.2000000000000001E-4</c:v>
                </c:pt>
                <c:pt idx="3">
                  <c:v>3.6400000000000001E-4</c:v>
                </c:pt>
                <c:pt idx="4">
                  <c:v>5.3680000000000004E-4</c:v>
                </c:pt>
                <c:pt idx="5">
                  <c:v>7.4416E-4</c:v>
                </c:pt>
                <c:pt idx="6">
                  <c:v>9.9299200000000005E-4</c:v>
                </c:pt>
                <c:pt idx="7">
                  <c:v>1.29159E-3</c:v>
                </c:pt>
                <c:pt idx="8">
                  <c:v>1.6499100000000001E-3</c:v>
                </c:pt>
                <c:pt idx="9">
                  <c:v>2.07989E-3</c:v>
                </c:pt>
                <c:pt idx="10">
                  <c:v>2.5958700000000001E-3</c:v>
                </c:pt>
                <c:pt idx="11">
                  <c:v>3.2150400000000002E-3</c:v>
                </c:pt>
                <c:pt idx="12">
                  <c:v>3.9580500000000003E-3</c:v>
                </c:pt>
                <c:pt idx="13">
                  <c:v>4.7587799999999998E-3</c:v>
                </c:pt>
                <c:pt idx="14">
                  <c:v>5.5595100000000001E-3</c:v>
                </c:pt>
                <c:pt idx="15">
                  <c:v>6.3602399999999996E-3</c:v>
                </c:pt>
                <c:pt idx="16">
                  <c:v>7.16097E-3</c:v>
                </c:pt>
                <c:pt idx="17">
                  <c:v>7.9617000000000004E-3</c:v>
                </c:pt>
                <c:pt idx="18">
                  <c:v>8.7624299999999999E-3</c:v>
                </c:pt>
                <c:pt idx="19">
                  <c:v>9.5631599999999994E-3</c:v>
                </c:pt>
                <c:pt idx="20">
                  <c:v>1.0363900000000001E-2</c:v>
                </c:pt>
                <c:pt idx="21">
                  <c:v>1.11646E-2</c:v>
                </c:pt>
                <c:pt idx="22">
                  <c:v>1.19653E-2</c:v>
                </c:pt>
                <c:pt idx="23">
                  <c:v>1.2766100000000001E-2</c:v>
                </c:pt>
                <c:pt idx="24">
                  <c:v>1.35668E-2</c:v>
                </c:pt>
                <c:pt idx="25">
                  <c:v>1.43675E-2</c:v>
                </c:pt>
                <c:pt idx="26">
                  <c:v>1.5168299999999999E-2</c:v>
                </c:pt>
                <c:pt idx="27">
                  <c:v>1.5969000000000001E-2</c:v>
                </c:pt>
                <c:pt idx="28">
                  <c:v>1.6769699999999998E-2</c:v>
                </c:pt>
                <c:pt idx="29">
                  <c:v>1.7570499999999999E-2</c:v>
                </c:pt>
                <c:pt idx="30">
                  <c:v>1.8371200000000001E-2</c:v>
                </c:pt>
                <c:pt idx="31">
                  <c:v>1.9171899999999999E-2</c:v>
                </c:pt>
                <c:pt idx="32">
                  <c:v>1.99726E-2</c:v>
                </c:pt>
                <c:pt idx="33">
                  <c:v>2.0773400000000001E-2</c:v>
                </c:pt>
                <c:pt idx="34">
                  <c:v>2.1574099999999999E-2</c:v>
                </c:pt>
                <c:pt idx="35">
                  <c:v>2.23748E-2</c:v>
                </c:pt>
                <c:pt idx="36">
                  <c:v>2.3175600000000001E-2</c:v>
                </c:pt>
                <c:pt idx="37">
                  <c:v>2.3976299999999999E-2</c:v>
                </c:pt>
                <c:pt idx="38">
                  <c:v>2.4777E-2</c:v>
                </c:pt>
                <c:pt idx="39">
                  <c:v>2.5577699999999998E-2</c:v>
                </c:pt>
                <c:pt idx="40">
                  <c:v>2.6378499999999999E-2</c:v>
                </c:pt>
                <c:pt idx="41">
                  <c:v>2.7179200000000001E-2</c:v>
                </c:pt>
                <c:pt idx="42">
                  <c:v>2.7979899999999999E-2</c:v>
                </c:pt>
                <c:pt idx="43">
                  <c:v>2.8780699999999999E-2</c:v>
                </c:pt>
                <c:pt idx="44">
                  <c:v>2.9581400000000001E-2</c:v>
                </c:pt>
                <c:pt idx="45">
                  <c:v>3.0382099999999999E-2</c:v>
                </c:pt>
                <c:pt idx="46">
                  <c:v>3.11829E-2</c:v>
                </c:pt>
                <c:pt idx="47">
                  <c:v>3.1983600000000001E-2</c:v>
                </c:pt>
                <c:pt idx="48">
                  <c:v>3.2784300000000002E-2</c:v>
                </c:pt>
                <c:pt idx="49">
                  <c:v>3.3584999999999997E-2</c:v>
                </c:pt>
                <c:pt idx="50">
                  <c:v>3.4385800000000001E-2</c:v>
                </c:pt>
                <c:pt idx="51">
                  <c:v>3.5186500000000002E-2</c:v>
                </c:pt>
                <c:pt idx="52">
                  <c:v>3.5987199999999997E-2</c:v>
                </c:pt>
                <c:pt idx="53">
                  <c:v>3.6788000000000001E-2</c:v>
                </c:pt>
                <c:pt idx="54">
                  <c:v>3.7588700000000003E-2</c:v>
                </c:pt>
                <c:pt idx="55">
                  <c:v>3.8389399999999997E-2</c:v>
                </c:pt>
                <c:pt idx="56">
                  <c:v>3.9190200000000001E-2</c:v>
                </c:pt>
                <c:pt idx="57">
                  <c:v>3.9990900000000003E-2</c:v>
                </c:pt>
                <c:pt idx="58">
                  <c:v>4.0791599999999997E-2</c:v>
                </c:pt>
                <c:pt idx="59">
                  <c:v>4.1592299999999999E-2</c:v>
                </c:pt>
                <c:pt idx="60">
                  <c:v>4.2393100000000003E-2</c:v>
                </c:pt>
                <c:pt idx="61">
                  <c:v>4.3193799999999997E-2</c:v>
                </c:pt>
                <c:pt idx="62">
                  <c:v>4.3994499999999999E-2</c:v>
                </c:pt>
                <c:pt idx="63">
                  <c:v>4.4795300000000003E-2</c:v>
                </c:pt>
                <c:pt idx="64">
                  <c:v>4.5595999999999998E-2</c:v>
                </c:pt>
                <c:pt idx="65">
                  <c:v>4.6396699999999999E-2</c:v>
                </c:pt>
                <c:pt idx="66">
                  <c:v>4.71974E-2</c:v>
                </c:pt>
                <c:pt idx="67">
                  <c:v>4.7998199999999998E-2</c:v>
                </c:pt>
                <c:pt idx="68">
                  <c:v>4.8798899999999999E-2</c:v>
                </c:pt>
                <c:pt idx="69">
                  <c:v>4.9599600000000001E-2</c:v>
                </c:pt>
                <c:pt idx="70">
                  <c:v>5.0400399999999998E-2</c:v>
                </c:pt>
                <c:pt idx="71">
                  <c:v>5.1201099999999999E-2</c:v>
                </c:pt>
                <c:pt idx="72">
                  <c:v>5.2001800000000001E-2</c:v>
                </c:pt>
                <c:pt idx="73">
                  <c:v>5.2802599999999998E-2</c:v>
                </c:pt>
                <c:pt idx="74">
                  <c:v>5.36033E-2</c:v>
                </c:pt>
                <c:pt idx="75">
                  <c:v>5.4404000000000001E-2</c:v>
                </c:pt>
                <c:pt idx="76">
                  <c:v>5.5204700000000002E-2</c:v>
                </c:pt>
                <c:pt idx="77">
                  <c:v>5.60055E-2</c:v>
                </c:pt>
                <c:pt idx="78">
                  <c:v>5.6806200000000001E-2</c:v>
                </c:pt>
                <c:pt idx="79">
                  <c:v>5.7606900000000003E-2</c:v>
                </c:pt>
                <c:pt idx="80">
                  <c:v>5.84077E-2</c:v>
                </c:pt>
                <c:pt idx="81">
                  <c:v>5.9208400000000001E-2</c:v>
                </c:pt>
                <c:pt idx="82">
                  <c:v>6.0009100000000003E-2</c:v>
                </c:pt>
                <c:pt idx="83">
                  <c:v>6.0809799999999997E-2</c:v>
                </c:pt>
                <c:pt idx="84">
                  <c:v>6.1610600000000001E-2</c:v>
                </c:pt>
                <c:pt idx="85">
                  <c:v>6.2411300000000003E-2</c:v>
                </c:pt>
                <c:pt idx="86">
                  <c:v>6.3212000000000004E-2</c:v>
                </c:pt>
                <c:pt idx="87">
                  <c:v>6.4012799999999995E-2</c:v>
                </c:pt>
                <c:pt idx="88">
                  <c:v>6.4813499999999996E-2</c:v>
                </c:pt>
                <c:pt idx="89">
                  <c:v>6.5614199999999998E-2</c:v>
                </c:pt>
                <c:pt idx="90">
                  <c:v>6.6415000000000002E-2</c:v>
                </c:pt>
                <c:pt idx="91">
                  <c:v>6.7215700000000003E-2</c:v>
                </c:pt>
                <c:pt idx="92">
                  <c:v>6.8016400000000005E-2</c:v>
                </c:pt>
                <c:pt idx="93">
                  <c:v>6.8817100000000006E-2</c:v>
                </c:pt>
                <c:pt idx="94">
                  <c:v>6.9617899999999996E-2</c:v>
                </c:pt>
                <c:pt idx="95">
                  <c:v>7.0418599999999998E-2</c:v>
                </c:pt>
                <c:pt idx="96">
                  <c:v>7.1219299999999999E-2</c:v>
                </c:pt>
                <c:pt idx="97">
                  <c:v>7.2020100000000004E-2</c:v>
                </c:pt>
                <c:pt idx="98">
                  <c:v>7.2820800000000005E-2</c:v>
                </c:pt>
                <c:pt idx="99">
                  <c:v>7.3621500000000006E-2</c:v>
                </c:pt>
                <c:pt idx="100">
                  <c:v>7.4422199999999994E-2</c:v>
                </c:pt>
                <c:pt idx="101">
                  <c:v>7.5222999999999998E-2</c:v>
                </c:pt>
                <c:pt idx="102">
                  <c:v>7.60237E-2</c:v>
                </c:pt>
                <c:pt idx="103">
                  <c:v>7.6824400000000001E-2</c:v>
                </c:pt>
                <c:pt idx="104">
                  <c:v>7.7625200000000005E-2</c:v>
                </c:pt>
                <c:pt idx="105">
                  <c:v>7.8425900000000007E-2</c:v>
                </c:pt>
                <c:pt idx="106">
                  <c:v>7.9226599999999994E-2</c:v>
                </c:pt>
                <c:pt idx="107">
                  <c:v>8.0027399999999999E-2</c:v>
                </c:pt>
                <c:pt idx="108">
                  <c:v>8.08281E-2</c:v>
                </c:pt>
                <c:pt idx="109">
                  <c:v>8.1628800000000001E-2</c:v>
                </c:pt>
                <c:pt idx="110">
                  <c:v>8.2429500000000003E-2</c:v>
                </c:pt>
                <c:pt idx="111">
                  <c:v>8.3230299999999993E-2</c:v>
                </c:pt>
                <c:pt idx="112">
                  <c:v>8.4030999999999995E-2</c:v>
                </c:pt>
                <c:pt idx="113">
                  <c:v>8.4831699999999996E-2</c:v>
                </c:pt>
                <c:pt idx="114">
                  <c:v>8.56325E-2</c:v>
                </c:pt>
                <c:pt idx="115">
                  <c:v>8.6433200000000002E-2</c:v>
                </c:pt>
                <c:pt idx="116">
                  <c:v>8.7233900000000003E-2</c:v>
                </c:pt>
                <c:pt idx="117">
                  <c:v>8.8034699999999994E-2</c:v>
                </c:pt>
                <c:pt idx="118">
                  <c:v>8.8835399999999995E-2</c:v>
                </c:pt>
                <c:pt idx="119">
                  <c:v>8.9636099999999996E-2</c:v>
                </c:pt>
                <c:pt idx="120">
                  <c:v>9.0436799999999998E-2</c:v>
                </c:pt>
                <c:pt idx="121">
                  <c:v>9.1237600000000002E-2</c:v>
                </c:pt>
                <c:pt idx="122">
                  <c:v>9.2038300000000003E-2</c:v>
                </c:pt>
                <c:pt idx="123">
                  <c:v>9.2839000000000005E-2</c:v>
                </c:pt>
                <c:pt idx="124">
                  <c:v>9.3639799999999995E-2</c:v>
                </c:pt>
                <c:pt idx="125">
                  <c:v>9.4440499999999997E-2</c:v>
                </c:pt>
                <c:pt idx="126">
                  <c:v>9.5241199999999998E-2</c:v>
                </c:pt>
                <c:pt idx="127">
                  <c:v>9.6041899999999999E-2</c:v>
                </c:pt>
                <c:pt idx="128">
                  <c:v>9.6784999999999996E-2</c:v>
                </c:pt>
                <c:pt idx="129">
                  <c:v>9.7404099999999993E-2</c:v>
                </c:pt>
                <c:pt idx="130">
                  <c:v>9.7920099999999996E-2</c:v>
                </c:pt>
                <c:pt idx="131">
                  <c:v>9.8350099999999996E-2</c:v>
                </c:pt>
                <c:pt idx="132">
                  <c:v>9.8708400000000002E-2</c:v>
                </c:pt>
                <c:pt idx="133">
                  <c:v>9.9006999999999998E-2</c:v>
                </c:pt>
                <c:pt idx="134">
                  <c:v>9.9255800000000005E-2</c:v>
                </c:pt>
                <c:pt idx="135">
                  <c:v>9.9463200000000002E-2</c:v>
                </c:pt>
                <c:pt idx="136">
                  <c:v>9.9636000000000002E-2</c:v>
                </c:pt>
                <c:pt idx="137">
                  <c:v>9.9779999999999994E-2</c:v>
                </c:pt>
                <c:pt idx="138">
                  <c:v>9.9900000000000003E-2</c:v>
                </c:pt>
                <c:pt idx="139">
                  <c:v>0.1</c:v>
                </c:pt>
              </c:numCache>
            </c:numRef>
          </c:xVal>
          <c:yVal>
            <c:numRef>
              <c:f>Feuil1!$F$2:$F$141</c:f>
              <c:numCache>
                <c:formatCode>General</c:formatCode>
                <c:ptCount val="140"/>
                <c:pt idx="0">
                  <c:v>1.8431900000000001</c:v>
                </c:pt>
                <c:pt idx="1">
                  <c:v>1.8431500000000001</c:v>
                </c:pt>
                <c:pt idx="2">
                  <c:v>1.8431</c:v>
                </c:pt>
                <c:pt idx="3">
                  <c:v>1.84304</c:v>
                </c:pt>
                <c:pt idx="4">
                  <c:v>1.84297</c:v>
                </c:pt>
                <c:pt idx="5">
                  <c:v>1.8428899999999999</c:v>
                </c:pt>
                <c:pt idx="6">
                  <c:v>1.8427899999999999</c:v>
                </c:pt>
                <c:pt idx="7">
                  <c:v>1.84266</c:v>
                </c:pt>
                <c:pt idx="8">
                  <c:v>1.8425199999999999</c:v>
                </c:pt>
                <c:pt idx="9">
                  <c:v>1.8423400000000001</c:v>
                </c:pt>
                <c:pt idx="10">
                  <c:v>1.84213</c:v>
                </c:pt>
                <c:pt idx="11">
                  <c:v>1.84188</c:v>
                </c:pt>
                <c:pt idx="12">
                  <c:v>1.84158</c:v>
                </c:pt>
                <c:pt idx="13">
                  <c:v>1.8412500000000001</c:v>
                </c:pt>
                <c:pt idx="14">
                  <c:v>1.8409199999999999</c:v>
                </c:pt>
                <c:pt idx="15">
                  <c:v>1.8405899999999999</c:v>
                </c:pt>
                <c:pt idx="16">
                  <c:v>1.84026</c:v>
                </c:pt>
                <c:pt idx="17">
                  <c:v>1.8399399999999999</c:v>
                </c:pt>
                <c:pt idx="18">
                  <c:v>1.83961</c:v>
                </c:pt>
                <c:pt idx="19">
                  <c:v>1.83928</c:v>
                </c:pt>
                <c:pt idx="20">
                  <c:v>1.8389500000000001</c:v>
                </c:pt>
                <c:pt idx="21">
                  <c:v>1.8386199999999999</c:v>
                </c:pt>
                <c:pt idx="22">
                  <c:v>1.83829</c:v>
                </c:pt>
                <c:pt idx="23">
                  <c:v>1.83796</c:v>
                </c:pt>
                <c:pt idx="24">
                  <c:v>1.8376300000000001</c:v>
                </c:pt>
                <c:pt idx="25">
                  <c:v>1.8372999999999999</c:v>
                </c:pt>
                <c:pt idx="26">
                  <c:v>1.83697</c:v>
                </c:pt>
                <c:pt idx="27">
                  <c:v>1.83663</c:v>
                </c:pt>
                <c:pt idx="28">
                  <c:v>1.8363</c:v>
                </c:pt>
                <c:pt idx="29">
                  <c:v>1.8359700000000001</c:v>
                </c:pt>
                <c:pt idx="30">
                  <c:v>1.8356399999999999</c:v>
                </c:pt>
                <c:pt idx="31">
                  <c:v>1.83531</c:v>
                </c:pt>
                <c:pt idx="32">
                  <c:v>1.8349800000000001</c:v>
                </c:pt>
                <c:pt idx="33">
                  <c:v>1.83464</c:v>
                </c:pt>
                <c:pt idx="34">
                  <c:v>1.8343100000000001</c:v>
                </c:pt>
                <c:pt idx="35">
                  <c:v>1.8339799999999999</c:v>
                </c:pt>
                <c:pt idx="36">
                  <c:v>1.8336399999999999</c:v>
                </c:pt>
                <c:pt idx="37">
                  <c:v>1.83331</c:v>
                </c:pt>
                <c:pt idx="38">
                  <c:v>1.8329800000000001</c:v>
                </c:pt>
                <c:pt idx="39">
                  <c:v>1.83264</c:v>
                </c:pt>
                <c:pt idx="40">
                  <c:v>1.8323100000000001</c:v>
                </c:pt>
                <c:pt idx="41">
                  <c:v>1.8319700000000001</c:v>
                </c:pt>
                <c:pt idx="42">
                  <c:v>1.8316399999999999</c:v>
                </c:pt>
                <c:pt idx="43">
                  <c:v>1.8312999999999999</c:v>
                </c:pt>
                <c:pt idx="44">
                  <c:v>1.83097</c:v>
                </c:pt>
                <c:pt idx="45">
                  <c:v>1.83063</c:v>
                </c:pt>
                <c:pt idx="46">
                  <c:v>1.8303</c:v>
                </c:pt>
                <c:pt idx="47">
                  <c:v>1.82996</c:v>
                </c:pt>
                <c:pt idx="48">
                  <c:v>1.82962</c:v>
                </c:pt>
                <c:pt idx="49">
                  <c:v>1.8292900000000001</c:v>
                </c:pt>
                <c:pt idx="50">
                  <c:v>1.8289500000000001</c:v>
                </c:pt>
                <c:pt idx="51">
                  <c:v>1.8286100000000001</c:v>
                </c:pt>
                <c:pt idx="52">
                  <c:v>1.8282799999999999</c:v>
                </c:pt>
                <c:pt idx="53">
                  <c:v>1.8279399999999999</c:v>
                </c:pt>
                <c:pt idx="54">
                  <c:v>1.8275999999999999</c:v>
                </c:pt>
                <c:pt idx="55">
                  <c:v>1.8272600000000001</c:v>
                </c:pt>
                <c:pt idx="56">
                  <c:v>1.8269200000000001</c:v>
                </c:pt>
                <c:pt idx="57">
                  <c:v>1.8265800000000001</c:v>
                </c:pt>
                <c:pt idx="58">
                  <c:v>1.8262400000000001</c:v>
                </c:pt>
                <c:pt idx="59">
                  <c:v>1.8259000000000001</c:v>
                </c:pt>
                <c:pt idx="60">
                  <c:v>1.8255600000000001</c:v>
                </c:pt>
                <c:pt idx="61">
                  <c:v>1.8252200000000001</c:v>
                </c:pt>
                <c:pt idx="62">
                  <c:v>1.8248800000000001</c:v>
                </c:pt>
                <c:pt idx="63">
                  <c:v>1.8245400000000001</c:v>
                </c:pt>
                <c:pt idx="64">
                  <c:v>1.8242</c:v>
                </c:pt>
                <c:pt idx="65">
                  <c:v>1.82386</c:v>
                </c:pt>
                <c:pt idx="66">
                  <c:v>1.82352</c:v>
                </c:pt>
                <c:pt idx="67">
                  <c:v>1.82317</c:v>
                </c:pt>
                <c:pt idx="68">
                  <c:v>1.82283</c:v>
                </c:pt>
                <c:pt idx="69">
                  <c:v>1.8224899999999999</c:v>
                </c:pt>
                <c:pt idx="70">
                  <c:v>1.8221499999999999</c:v>
                </c:pt>
                <c:pt idx="71">
                  <c:v>1.8218000000000001</c:v>
                </c:pt>
                <c:pt idx="72">
                  <c:v>1.8214600000000001</c:v>
                </c:pt>
                <c:pt idx="73">
                  <c:v>1.82111</c:v>
                </c:pt>
                <c:pt idx="74">
                  <c:v>1.82077</c:v>
                </c:pt>
                <c:pt idx="75">
                  <c:v>1.8204199999999999</c:v>
                </c:pt>
                <c:pt idx="76">
                  <c:v>1.8200799999999999</c:v>
                </c:pt>
                <c:pt idx="77">
                  <c:v>1.8197300000000001</c:v>
                </c:pt>
                <c:pt idx="78">
                  <c:v>1.8193900000000001</c:v>
                </c:pt>
                <c:pt idx="79">
                  <c:v>1.81904</c:v>
                </c:pt>
                <c:pt idx="80">
                  <c:v>1.8186899999999999</c:v>
                </c:pt>
                <c:pt idx="81">
                  <c:v>1.8183400000000001</c:v>
                </c:pt>
                <c:pt idx="82">
                  <c:v>1.8180000000000001</c:v>
                </c:pt>
                <c:pt idx="83">
                  <c:v>1.81765</c:v>
                </c:pt>
                <c:pt idx="84">
                  <c:v>1.8172999999999999</c:v>
                </c:pt>
                <c:pt idx="85">
                  <c:v>1.8169500000000001</c:v>
                </c:pt>
                <c:pt idx="86">
                  <c:v>1.8166</c:v>
                </c:pt>
                <c:pt idx="87">
                  <c:v>1.8162499999999999</c:v>
                </c:pt>
                <c:pt idx="88">
                  <c:v>1.8159000000000001</c:v>
                </c:pt>
                <c:pt idx="89">
                  <c:v>1.81555</c:v>
                </c:pt>
                <c:pt idx="90">
                  <c:v>1.8151999999999999</c:v>
                </c:pt>
                <c:pt idx="91">
                  <c:v>1.81484</c:v>
                </c:pt>
                <c:pt idx="92">
                  <c:v>1.8144899999999999</c:v>
                </c:pt>
                <c:pt idx="93">
                  <c:v>1.8141400000000001</c:v>
                </c:pt>
                <c:pt idx="94">
                  <c:v>1.81379</c:v>
                </c:pt>
                <c:pt idx="95">
                  <c:v>1.8134300000000001</c:v>
                </c:pt>
                <c:pt idx="96">
                  <c:v>1.81308</c:v>
                </c:pt>
                <c:pt idx="97">
                  <c:v>1.8127200000000001</c:v>
                </c:pt>
                <c:pt idx="98">
                  <c:v>1.81237</c:v>
                </c:pt>
                <c:pt idx="99">
                  <c:v>1.8120099999999999</c:v>
                </c:pt>
                <c:pt idx="100">
                  <c:v>1.81166</c:v>
                </c:pt>
                <c:pt idx="101">
                  <c:v>1.8112999999999999</c:v>
                </c:pt>
                <c:pt idx="102">
                  <c:v>1.81094</c:v>
                </c:pt>
                <c:pt idx="103">
                  <c:v>1.8105899999999999</c:v>
                </c:pt>
                <c:pt idx="104">
                  <c:v>1.81023</c:v>
                </c:pt>
                <c:pt idx="105">
                  <c:v>1.8098700000000001</c:v>
                </c:pt>
                <c:pt idx="106">
                  <c:v>1.80951</c:v>
                </c:pt>
                <c:pt idx="107">
                  <c:v>1.80915</c:v>
                </c:pt>
                <c:pt idx="108">
                  <c:v>1.8087899999999999</c:v>
                </c:pt>
                <c:pt idx="109">
                  <c:v>1.80843</c:v>
                </c:pt>
                <c:pt idx="110">
                  <c:v>1.8080700000000001</c:v>
                </c:pt>
                <c:pt idx="111">
                  <c:v>1.8077099999999999</c:v>
                </c:pt>
                <c:pt idx="112">
                  <c:v>1.8073399999999999</c:v>
                </c:pt>
                <c:pt idx="113">
                  <c:v>1.80698</c:v>
                </c:pt>
                <c:pt idx="114">
                  <c:v>1.8066199999999999</c:v>
                </c:pt>
                <c:pt idx="115">
                  <c:v>1.8062499999999999</c:v>
                </c:pt>
                <c:pt idx="116">
                  <c:v>1.80589</c:v>
                </c:pt>
                <c:pt idx="117">
                  <c:v>1.80552</c:v>
                </c:pt>
                <c:pt idx="118">
                  <c:v>1.8051600000000001</c:v>
                </c:pt>
                <c:pt idx="119">
                  <c:v>1.8047899999999999</c:v>
                </c:pt>
                <c:pt idx="120">
                  <c:v>1.80443</c:v>
                </c:pt>
                <c:pt idx="121">
                  <c:v>1.80406</c:v>
                </c:pt>
                <c:pt idx="122">
                  <c:v>1.80369</c:v>
                </c:pt>
                <c:pt idx="123">
                  <c:v>1.80332</c:v>
                </c:pt>
                <c:pt idx="124">
                  <c:v>1.8029500000000001</c:v>
                </c:pt>
                <c:pt idx="125">
                  <c:v>1.8025800000000001</c:v>
                </c:pt>
                <c:pt idx="126">
                  <c:v>1.8022100000000001</c:v>
                </c:pt>
                <c:pt idx="127">
                  <c:v>1.8018400000000001</c:v>
                </c:pt>
                <c:pt idx="128">
                  <c:v>1.80149</c:v>
                </c:pt>
                <c:pt idx="129">
                  <c:v>1.80121</c:v>
                </c:pt>
                <c:pt idx="130">
                  <c:v>1.80097</c:v>
                </c:pt>
                <c:pt idx="131">
                  <c:v>1.80077</c:v>
                </c:pt>
                <c:pt idx="132">
                  <c:v>1.8006</c:v>
                </c:pt>
                <c:pt idx="133">
                  <c:v>1.8004599999999999</c:v>
                </c:pt>
                <c:pt idx="134">
                  <c:v>1.8003499999999999</c:v>
                </c:pt>
                <c:pt idx="135">
                  <c:v>1.8002499999999999</c:v>
                </c:pt>
                <c:pt idx="136">
                  <c:v>1.80017</c:v>
                </c:pt>
                <c:pt idx="137">
                  <c:v>1.8001</c:v>
                </c:pt>
                <c:pt idx="138">
                  <c:v>1.8000499999999999</c:v>
                </c:pt>
                <c:pt idx="139">
                  <c:v>1.8</c:v>
                </c:pt>
              </c:numCache>
            </c:numRef>
          </c:yVal>
          <c:smooth val="1"/>
        </c:ser>
        <c:ser>
          <c:idx val="5"/>
          <c:order val="5"/>
          <c:tx>
            <c:strRef>
              <c:f>Feuil1!$G$1</c:f>
              <c:strCache>
                <c:ptCount val="1"/>
                <c:pt idx="0">
                  <c:v>t = 10 s</c:v>
                </c:pt>
              </c:strCache>
            </c:strRef>
          </c:tx>
          <c:spPr>
            <a:ln w="25400">
              <a:solidFill>
                <a:srgbClr val="FFC000"/>
              </a:solidFill>
            </a:ln>
          </c:spPr>
          <c:marker>
            <c:symbol val="none"/>
          </c:marker>
          <c:xVal>
            <c:numRef>
              <c:f>Feuil1!$A$2:$A$141</c:f>
              <c:numCache>
                <c:formatCode>General</c:formatCode>
                <c:ptCount val="140"/>
                <c:pt idx="0">
                  <c:v>0</c:v>
                </c:pt>
                <c:pt idx="1">
                  <c:v>1E-4</c:v>
                </c:pt>
                <c:pt idx="2">
                  <c:v>2.2000000000000001E-4</c:v>
                </c:pt>
                <c:pt idx="3">
                  <c:v>3.6400000000000001E-4</c:v>
                </c:pt>
                <c:pt idx="4">
                  <c:v>5.3680000000000004E-4</c:v>
                </c:pt>
                <c:pt idx="5">
                  <c:v>7.4416E-4</c:v>
                </c:pt>
                <c:pt idx="6">
                  <c:v>9.9299200000000005E-4</c:v>
                </c:pt>
                <c:pt idx="7">
                  <c:v>1.29159E-3</c:v>
                </c:pt>
                <c:pt idx="8">
                  <c:v>1.6499100000000001E-3</c:v>
                </c:pt>
                <c:pt idx="9">
                  <c:v>2.07989E-3</c:v>
                </c:pt>
                <c:pt idx="10">
                  <c:v>2.5958700000000001E-3</c:v>
                </c:pt>
                <c:pt idx="11">
                  <c:v>3.2150400000000002E-3</c:v>
                </c:pt>
                <c:pt idx="12">
                  <c:v>3.9580500000000003E-3</c:v>
                </c:pt>
                <c:pt idx="13">
                  <c:v>4.7587799999999998E-3</c:v>
                </c:pt>
                <c:pt idx="14">
                  <c:v>5.5595100000000001E-3</c:v>
                </c:pt>
                <c:pt idx="15">
                  <c:v>6.3602399999999996E-3</c:v>
                </c:pt>
                <c:pt idx="16">
                  <c:v>7.16097E-3</c:v>
                </c:pt>
                <c:pt idx="17">
                  <c:v>7.9617000000000004E-3</c:v>
                </c:pt>
                <c:pt idx="18">
                  <c:v>8.7624299999999999E-3</c:v>
                </c:pt>
                <c:pt idx="19">
                  <c:v>9.5631599999999994E-3</c:v>
                </c:pt>
                <c:pt idx="20">
                  <c:v>1.0363900000000001E-2</c:v>
                </c:pt>
                <c:pt idx="21">
                  <c:v>1.11646E-2</c:v>
                </c:pt>
                <c:pt idx="22">
                  <c:v>1.19653E-2</c:v>
                </c:pt>
                <c:pt idx="23">
                  <c:v>1.2766100000000001E-2</c:v>
                </c:pt>
                <c:pt idx="24">
                  <c:v>1.35668E-2</c:v>
                </c:pt>
                <c:pt idx="25">
                  <c:v>1.43675E-2</c:v>
                </c:pt>
                <c:pt idx="26">
                  <c:v>1.5168299999999999E-2</c:v>
                </c:pt>
                <c:pt idx="27">
                  <c:v>1.5969000000000001E-2</c:v>
                </c:pt>
                <c:pt idx="28">
                  <c:v>1.6769699999999998E-2</c:v>
                </c:pt>
                <c:pt idx="29">
                  <c:v>1.7570499999999999E-2</c:v>
                </c:pt>
                <c:pt idx="30">
                  <c:v>1.8371200000000001E-2</c:v>
                </c:pt>
                <c:pt idx="31">
                  <c:v>1.9171899999999999E-2</c:v>
                </c:pt>
                <c:pt idx="32">
                  <c:v>1.99726E-2</c:v>
                </c:pt>
                <c:pt idx="33">
                  <c:v>2.0773400000000001E-2</c:v>
                </c:pt>
                <c:pt idx="34">
                  <c:v>2.1574099999999999E-2</c:v>
                </c:pt>
                <c:pt idx="35">
                  <c:v>2.23748E-2</c:v>
                </c:pt>
                <c:pt idx="36">
                  <c:v>2.3175600000000001E-2</c:v>
                </c:pt>
                <c:pt idx="37">
                  <c:v>2.3976299999999999E-2</c:v>
                </c:pt>
                <c:pt idx="38">
                  <c:v>2.4777E-2</c:v>
                </c:pt>
                <c:pt idx="39">
                  <c:v>2.5577699999999998E-2</c:v>
                </c:pt>
                <c:pt idx="40">
                  <c:v>2.6378499999999999E-2</c:v>
                </c:pt>
                <c:pt idx="41">
                  <c:v>2.7179200000000001E-2</c:v>
                </c:pt>
                <c:pt idx="42">
                  <c:v>2.7979899999999999E-2</c:v>
                </c:pt>
                <c:pt idx="43">
                  <c:v>2.8780699999999999E-2</c:v>
                </c:pt>
                <c:pt idx="44">
                  <c:v>2.9581400000000001E-2</c:v>
                </c:pt>
                <c:pt idx="45">
                  <c:v>3.0382099999999999E-2</c:v>
                </c:pt>
                <c:pt idx="46">
                  <c:v>3.11829E-2</c:v>
                </c:pt>
                <c:pt idx="47">
                  <c:v>3.1983600000000001E-2</c:v>
                </c:pt>
                <c:pt idx="48">
                  <c:v>3.2784300000000002E-2</c:v>
                </c:pt>
                <c:pt idx="49">
                  <c:v>3.3584999999999997E-2</c:v>
                </c:pt>
                <c:pt idx="50">
                  <c:v>3.4385800000000001E-2</c:v>
                </c:pt>
                <c:pt idx="51">
                  <c:v>3.5186500000000002E-2</c:v>
                </c:pt>
                <c:pt idx="52">
                  <c:v>3.5987199999999997E-2</c:v>
                </c:pt>
                <c:pt idx="53">
                  <c:v>3.6788000000000001E-2</c:v>
                </c:pt>
                <c:pt idx="54">
                  <c:v>3.7588700000000003E-2</c:v>
                </c:pt>
                <c:pt idx="55">
                  <c:v>3.8389399999999997E-2</c:v>
                </c:pt>
                <c:pt idx="56">
                  <c:v>3.9190200000000001E-2</c:v>
                </c:pt>
                <c:pt idx="57">
                  <c:v>3.9990900000000003E-2</c:v>
                </c:pt>
                <c:pt idx="58">
                  <c:v>4.0791599999999997E-2</c:v>
                </c:pt>
                <c:pt idx="59">
                  <c:v>4.1592299999999999E-2</c:v>
                </c:pt>
                <c:pt idx="60">
                  <c:v>4.2393100000000003E-2</c:v>
                </c:pt>
                <c:pt idx="61">
                  <c:v>4.3193799999999997E-2</c:v>
                </c:pt>
                <c:pt idx="62">
                  <c:v>4.3994499999999999E-2</c:v>
                </c:pt>
                <c:pt idx="63">
                  <c:v>4.4795300000000003E-2</c:v>
                </c:pt>
                <c:pt idx="64">
                  <c:v>4.5595999999999998E-2</c:v>
                </c:pt>
                <c:pt idx="65">
                  <c:v>4.6396699999999999E-2</c:v>
                </c:pt>
                <c:pt idx="66">
                  <c:v>4.71974E-2</c:v>
                </c:pt>
                <c:pt idx="67">
                  <c:v>4.7998199999999998E-2</c:v>
                </c:pt>
                <c:pt idx="68">
                  <c:v>4.8798899999999999E-2</c:v>
                </c:pt>
                <c:pt idx="69">
                  <c:v>4.9599600000000001E-2</c:v>
                </c:pt>
                <c:pt idx="70">
                  <c:v>5.0400399999999998E-2</c:v>
                </c:pt>
                <c:pt idx="71">
                  <c:v>5.1201099999999999E-2</c:v>
                </c:pt>
                <c:pt idx="72">
                  <c:v>5.2001800000000001E-2</c:v>
                </c:pt>
                <c:pt idx="73">
                  <c:v>5.2802599999999998E-2</c:v>
                </c:pt>
                <c:pt idx="74">
                  <c:v>5.36033E-2</c:v>
                </c:pt>
                <c:pt idx="75">
                  <c:v>5.4404000000000001E-2</c:v>
                </c:pt>
                <c:pt idx="76">
                  <c:v>5.5204700000000002E-2</c:v>
                </c:pt>
                <c:pt idx="77">
                  <c:v>5.60055E-2</c:v>
                </c:pt>
                <c:pt idx="78">
                  <c:v>5.6806200000000001E-2</c:v>
                </c:pt>
                <c:pt idx="79">
                  <c:v>5.7606900000000003E-2</c:v>
                </c:pt>
                <c:pt idx="80">
                  <c:v>5.84077E-2</c:v>
                </c:pt>
                <c:pt idx="81">
                  <c:v>5.9208400000000001E-2</c:v>
                </c:pt>
                <c:pt idx="82">
                  <c:v>6.0009100000000003E-2</c:v>
                </c:pt>
                <c:pt idx="83">
                  <c:v>6.0809799999999997E-2</c:v>
                </c:pt>
                <c:pt idx="84">
                  <c:v>6.1610600000000001E-2</c:v>
                </c:pt>
                <c:pt idx="85">
                  <c:v>6.2411300000000003E-2</c:v>
                </c:pt>
                <c:pt idx="86">
                  <c:v>6.3212000000000004E-2</c:v>
                </c:pt>
                <c:pt idx="87">
                  <c:v>6.4012799999999995E-2</c:v>
                </c:pt>
                <c:pt idx="88">
                  <c:v>6.4813499999999996E-2</c:v>
                </c:pt>
                <c:pt idx="89">
                  <c:v>6.5614199999999998E-2</c:v>
                </c:pt>
                <c:pt idx="90">
                  <c:v>6.6415000000000002E-2</c:v>
                </c:pt>
                <c:pt idx="91">
                  <c:v>6.7215700000000003E-2</c:v>
                </c:pt>
                <c:pt idx="92">
                  <c:v>6.8016400000000005E-2</c:v>
                </c:pt>
                <c:pt idx="93">
                  <c:v>6.8817100000000006E-2</c:v>
                </c:pt>
                <c:pt idx="94">
                  <c:v>6.9617899999999996E-2</c:v>
                </c:pt>
                <c:pt idx="95">
                  <c:v>7.0418599999999998E-2</c:v>
                </c:pt>
                <c:pt idx="96">
                  <c:v>7.1219299999999999E-2</c:v>
                </c:pt>
                <c:pt idx="97">
                  <c:v>7.2020100000000004E-2</c:v>
                </c:pt>
                <c:pt idx="98">
                  <c:v>7.2820800000000005E-2</c:v>
                </c:pt>
                <c:pt idx="99">
                  <c:v>7.3621500000000006E-2</c:v>
                </c:pt>
                <c:pt idx="100">
                  <c:v>7.4422199999999994E-2</c:v>
                </c:pt>
                <c:pt idx="101">
                  <c:v>7.5222999999999998E-2</c:v>
                </c:pt>
                <c:pt idx="102">
                  <c:v>7.60237E-2</c:v>
                </c:pt>
                <c:pt idx="103">
                  <c:v>7.6824400000000001E-2</c:v>
                </c:pt>
                <c:pt idx="104">
                  <c:v>7.7625200000000005E-2</c:v>
                </c:pt>
                <c:pt idx="105">
                  <c:v>7.8425900000000007E-2</c:v>
                </c:pt>
                <c:pt idx="106">
                  <c:v>7.9226599999999994E-2</c:v>
                </c:pt>
                <c:pt idx="107">
                  <c:v>8.0027399999999999E-2</c:v>
                </c:pt>
                <c:pt idx="108">
                  <c:v>8.08281E-2</c:v>
                </c:pt>
                <c:pt idx="109">
                  <c:v>8.1628800000000001E-2</c:v>
                </c:pt>
                <c:pt idx="110">
                  <c:v>8.2429500000000003E-2</c:v>
                </c:pt>
                <c:pt idx="111">
                  <c:v>8.3230299999999993E-2</c:v>
                </c:pt>
                <c:pt idx="112">
                  <c:v>8.4030999999999995E-2</c:v>
                </c:pt>
                <c:pt idx="113">
                  <c:v>8.4831699999999996E-2</c:v>
                </c:pt>
                <c:pt idx="114">
                  <c:v>8.56325E-2</c:v>
                </c:pt>
                <c:pt idx="115">
                  <c:v>8.6433200000000002E-2</c:v>
                </c:pt>
                <c:pt idx="116">
                  <c:v>8.7233900000000003E-2</c:v>
                </c:pt>
                <c:pt idx="117">
                  <c:v>8.8034699999999994E-2</c:v>
                </c:pt>
                <c:pt idx="118">
                  <c:v>8.8835399999999995E-2</c:v>
                </c:pt>
                <c:pt idx="119">
                  <c:v>8.9636099999999996E-2</c:v>
                </c:pt>
                <c:pt idx="120">
                  <c:v>9.0436799999999998E-2</c:v>
                </c:pt>
                <c:pt idx="121">
                  <c:v>9.1237600000000002E-2</c:v>
                </c:pt>
                <c:pt idx="122">
                  <c:v>9.2038300000000003E-2</c:v>
                </c:pt>
                <c:pt idx="123">
                  <c:v>9.2839000000000005E-2</c:v>
                </c:pt>
                <c:pt idx="124">
                  <c:v>9.3639799999999995E-2</c:v>
                </c:pt>
                <c:pt idx="125">
                  <c:v>9.4440499999999997E-2</c:v>
                </c:pt>
                <c:pt idx="126">
                  <c:v>9.5241199999999998E-2</c:v>
                </c:pt>
                <c:pt idx="127">
                  <c:v>9.6041899999999999E-2</c:v>
                </c:pt>
                <c:pt idx="128">
                  <c:v>9.6784999999999996E-2</c:v>
                </c:pt>
                <c:pt idx="129">
                  <c:v>9.7404099999999993E-2</c:v>
                </c:pt>
                <c:pt idx="130">
                  <c:v>9.7920099999999996E-2</c:v>
                </c:pt>
                <c:pt idx="131">
                  <c:v>9.8350099999999996E-2</c:v>
                </c:pt>
                <c:pt idx="132">
                  <c:v>9.8708400000000002E-2</c:v>
                </c:pt>
                <c:pt idx="133">
                  <c:v>9.9006999999999998E-2</c:v>
                </c:pt>
                <c:pt idx="134">
                  <c:v>9.9255800000000005E-2</c:v>
                </c:pt>
                <c:pt idx="135">
                  <c:v>9.9463200000000002E-2</c:v>
                </c:pt>
                <c:pt idx="136">
                  <c:v>9.9636000000000002E-2</c:v>
                </c:pt>
                <c:pt idx="137">
                  <c:v>9.9779999999999994E-2</c:v>
                </c:pt>
                <c:pt idx="138">
                  <c:v>9.9900000000000003E-2</c:v>
                </c:pt>
                <c:pt idx="139">
                  <c:v>0.1</c:v>
                </c:pt>
              </c:numCache>
            </c:numRef>
          </c:xVal>
          <c:yVal>
            <c:numRef>
              <c:f>Feuil1!$G$2:$G$141</c:f>
              <c:numCache>
                <c:formatCode>General</c:formatCode>
                <c:ptCount val="140"/>
                <c:pt idx="0">
                  <c:v>1.8445100000000001</c:v>
                </c:pt>
                <c:pt idx="1">
                  <c:v>1.8444700000000001</c:v>
                </c:pt>
                <c:pt idx="2">
                  <c:v>1.84443</c:v>
                </c:pt>
                <c:pt idx="3">
                  <c:v>1.8443700000000001</c:v>
                </c:pt>
                <c:pt idx="4">
                  <c:v>1.8443000000000001</c:v>
                </c:pt>
                <c:pt idx="5">
                  <c:v>1.8442099999999999</c:v>
                </c:pt>
                <c:pt idx="6">
                  <c:v>1.8441099999999999</c:v>
                </c:pt>
                <c:pt idx="7">
                  <c:v>1.84399</c:v>
                </c:pt>
                <c:pt idx="8">
                  <c:v>1.84385</c:v>
                </c:pt>
                <c:pt idx="9">
                  <c:v>1.8436699999999999</c:v>
                </c:pt>
                <c:pt idx="10">
                  <c:v>1.8434600000000001</c:v>
                </c:pt>
                <c:pt idx="11">
                  <c:v>1.84321</c:v>
                </c:pt>
                <c:pt idx="12">
                  <c:v>1.84291</c:v>
                </c:pt>
                <c:pt idx="13">
                  <c:v>1.8425800000000001</c:v>
                </c:pt>
                <c:pt idx="14">
                  <c:v>1.8422499999999999</c:v>
                </c:pt>
                <c:pt idx="15">
                  <c:v>1.84192</c:v>
                </c:pt>
                <c:pt idx="16">
                  <c:v>1.8415999999999999</c:v>
                </c:pt>
                <c:pt idx="17">
                  <c:v>1.84127</c:v>
                </c:pt>
                <c:pt idx="18">
                  <c:v>1.84094</c:v>
                </c:pt>
                <c:pt idx="19">
                  <c:v>1.8406100000000001</c:v>
                </c:pt>
                <c:pt idx="20">
                  <c:v>1.8402799999999999</c:v>
                </c:pt>
                <c:pt idx="21">
                  <c:v>1.83995</c:v>
                </c:pt>
                <c:pt idx="22">
                  <c:v>1.83961</c:v>
                </c:pt>
                <c:pt idx="23">
                  <c:v>1.83928</c:v>
                </c:pt>
                <c:pt idx="24">
                  <c:v>1.8389500000000001</c:v>
                </c:pt>
                <c:pt idx="25">
                  <c:v>1.8386199999999999</c:v>
                </c:pt>
                <c:pt idx="26">
                  <c:v>1.83829</c:v>
                </c:pt>
                <c:pt idx="27">
                  <c:v>1.83795</c:v>
                </c:pt>
                <c:pt idx="28">
                  <c:v>1.83762</c:v>
                </c:pt>
                <c:pt idx="29">
                  <c:v>1.83728</c:v>
                </c:pt>
                <c:pt idx="30">
                  <c:v>1.8369500000000001</c:v>
                </c:pt>
                <c:pt idx="31">
                  <c:v>1.8366100000000001</c:v>
                </c:pt>
                <c:pt idx="32">
                  <c:v>1.8362799999999999</c:v>
                </c:pt>
                <c:pt idx="33">
                  <c:v>1.8359399999999999</c:v>
                </c:pt>
                <c:pt idx="34">
                  <c:v>1.8355999999999999</c:v>
                </c:pt>
                <c:pt idx="35">
                  <c:v>1.83527</c:v>
                </c:pt>
                <c:pt idx="36">
                  <c:v>1.8349299999999999</c:v>
                </c:pt>
                <c:pt idx="37">
                  <c:v>1.8345899999999999</c:v>
                </c:pt>
                <c:pt idx="38">
                  <c:v>1.8342499999999999</c:v>
                </c:pt>
                <c:pt idx="39">
                  <c:v>1.8339099999999999</c:v>
                </c:pt>
                <c:pt idx="40">
                  <c:v>1.83358</c:v>
                </c:pt>
                <c:pt idx="41">
                  <c:v>1.83324</c:v>
                </c:pt>
                <c:pt idx="42">
                  <c:v>1.8328899999999999</c:v>
                </c:pt>
                <c:pt idx="43">
                  <c:v>1.8325499999999999</c:v>
                </c:pt>
                <c:pt idx="44">
                  <c:v>1.8322099999999999</c:v>
                </c:pt>
                <c:pt idx="45">
                  <c:v>1.8318700000000001</c:v>
                </c:pt>
                <c:pt idx="46">
                  <c:v>1.8315300000000001</c:v>
                </c:pt>
                <c:pt idx="47">
                  <c:v>1.8311900000000001</c:v>
                </c:pt>
                <c:pt idx="48">
                  <c:v>1.83084</c:v>
                </c:pt>
                <c:pt idx="49">
                  <c:v>1.8305</c:v>
                </c:pt>
                <c:pt idx="50">
                  <c:v>1.8301499999999999</c:v>
                </c:pt>
                <c:pt idx="51">
                  <c:v>1.8298099999999999</c:v>
                </c:pt>
                <c:pt idx="52">
                  <c:v>1.8294600000000001</c:v>
                </c:pt>
                <c:pt idx="53">
                  <c:v>1.8291200000000001</c:v>
                </c:pt>
                <c:pt idx="54">
                  <c:v>1.82877</c:v>
                </c:pt>
                <c:pt idx="55">
                  <c:v>1.82843</c:v>
                </c:pt>
                <c:pt idx="56">
                  <c:v>1.8280799999999999</c:v>
                </c:pt>
                <c:pt idx="57">
                  <c:v>1.8277300000000001</c:v>
                </c:pt>
                <c:pt idx="58">
                  <c:v>1.82738</c:v>
                </c:pt>
                <c:pt idx="59">
                  <c:v>1.8270299999999999</c:v>
                </c:pt>
                <c:pt idx="60">
                  <c:v>1.8266800000000001</c:v>
                </c:pt>
                <c:pt idx="61">
                  <c:v>1.82633</c:v>
                </c:pt>
                <c:pt idx="62">
                  <c:v>1.8259799999999999</c:v>
                </c:pt>
                <c:pt idx="63">
                  <c:v>1.8256300000000001</c:v>
                </c:pt>
                <c:pt idx="64">
                  <c:v>1.82528</c:v>
                </c:pt>
                <c:pt idx="65">
                  <c:v>1.8249299999999999</c:v>
                </c:pt>
                <c:pt idx="66">
                  <c:v>1.8245800000000001</c:v>
                </c:pt>
                <c:pt idx="67">
                  <c:v>1.82422</c:v>
                </c:pt>
                <c:pt idx="68">
                  <c:v>1.8238700000000001</c:v>
                </c:pt>
                <c:pt idx="69">
                  <c:v>1.82352</c:v>
                </c:pt>
                <c:pt idx="70">
                  <c:v>1.8231599999999999</c:v>
                </c:pt>
                <c:pt idx="71">
                  <c:v>1.82281</c:v>
                </c:pt>
                <c:pt idx="72">
                  <c:v>1.8224499999999999</c:v>
                </c:pt>
                <c:pt idx="73">
                  <c:v>1.82209</c:v>
                </c:pt>
                <c:pt idx="74">
                  <c:v>1.8217399999999999</c:v>
                </c:pt>
                <c:pt idx="75">
                  <c:v>1.82138</c:v>
                </c:pt>
                <c:pt idx="76">
                  <c:v>1.8210200000000001</c:v>
                </c:pt>
                <c:pt idx="77">
                  <c:v>1.8206599999999999</c:v>
                </c:pt>
                <c:pt idx="78">
                  <c:v>1.8203</c:v>
                </c:pt>
                <c:pt idx="79">
                  <c:v>1.8199399999999999</c:v>
                </c:pt>
                <c:pt idx="80">
                  <c:v>1.81958</c:v>
                </c:pt>
                <c:pt idx="81">
                  <c:v>1.8192200000000001</c:v>
                </c:pt>
                <c:pt idx="82">
                  <c:v>1.8188599999999999</c:v>
                </c:pt>
                <c:pt idx="83">
                  <c:v>1.8185</c:v>
                </c:pt>
                <c:pt idx="84">
                  <c:v>1.8181400000000001</c:v>
                </c:pt>
                <c:pt idx="85">
                  <c:v>1.8177700000000001</c:v>
                </c:pt>
                <c:pt idx="86">
                  <c:v>1.81741</c:v>
                </c:pt>
                <c:pt idx="87">
                  <c:v>1.81704</c:v>
                </c:pt>
                <c:pt idx="88">
                  <c:v>1.8166800000000001</c:v>
                </c:pt>
                <c:pt idx="89">
                  <c:v>1.8163100000000001</c:v>
                </c:pt>
                <c:pt idx="90">
                  <c:v>1.81595</c:v>
                </c:pt>
                <c:pt idx="91">
                  <c:v>1.81558</c:v>
                </c:pt>
                <c:pt idx="92">
                  <c:v>1.81521</c:v>
                </c:pt>
                <c:pt idx="93">
                  <c:v>1.81484</c:v>
                </c:pt>
                <c:pt idx="94">
                  <c:v>1.8144800000000001</c:v>
                </c:pt>
                <c:pt idx="95">
                  <c:v>1.8141099999999999</c:v>
                </c:pt>
                <c:pt idx="96">
                  <c:v>1.8137399999999999</c:v>
                </c:pt>
                <c:pt idx="97">
                  <c:v>1.8133699999999999</c:v>
                </c:pt>
                <c:pt idx="98">
                  <c:v>1.8129900000000001</c:v>
                </c:pt>
                <c:pt idx="99">
                  <c:v>1.8126199999999999</c:v>
                </c:pt>
                <c:pt idx="100">
                  <c:v>1.8122499999999999</c:v>
                </c:pt>
                <c:pt idx="101">
                  <c:v>1.8118799999999999</c:v>
                </c:pt>
                <c:pt idx="102">
                  <c:v>1.8115000000000001</c:v>
                </c:pt>
                <c:pt idx="103">
                  <c:v>1.8111299999999999</c:v>
                </c:pt>
                <c:pt idx="104">
                  <c:v>1.8107500000000001</c:v>
                </c:pt>
                <c:pt idx="105">
                  <c:v>1.8103800000000001</c:v>
                </c:pt>
                <c:pt idx="106">
                  <c:v>1.81</c:v>
                </c:pt>
                <c:pt idx="107">
                  <c:v>1.80962</c:v>
                </c:pt>
                <c:pt idx="108">
                  <c:v>1.80925</c:v>
                </c:pt>
                <c:pt idx="109">
                  <c:v>1.80887</c:v>
                </c:pt>
                <c:pt idx="110">
                  <c:v>1.8084899999999999</c:v>
                </c:pt>
                <c:pt idx="111">
                  <c:v>1.8081100000000001</c:v>
                </c:pt>
                <c:pt idx="112">
                  <c:v>1.8077300000000001</c:v>
                </c:pt>
                <c:pt idx="113">
                  <c:v>1.80735</c:v>
                </c:pt>
                <c:pt idx="114">
                  <c:v>1.8069599999999999</c:v>
                </c:pt>
                <c:pt idx="115">
                  <c:v>1.8065800000000001</c:v>
                </c:pt>
                <c:pt idx="116">
                  <c:v>1.8062</c:v>
                </c:pt>
                <c:pt idx="117">
                  <c:v>1.8058099999999999</c:v>
                </c:pt>
                <c:pt idx="118">
                  <c:v>1.8054300000000001</c:v>
                </c:pt>
                <c:pt idx="119">
                  <c:v>1.80504</c:v>
                </c:pt>
                <c:pt idx="120">
                  <c:v>1.8046599999999999</c:v>
                </c:pt>
                <c:pt idx="121">
                  <c:v>1.80427</c:v>
                </c:pt>
                <c:pt idx="122">
                  <c:v>1.8038799999999999</c:v>
                </c:pt>
                <c:pt idx="123">
                  <c:v>1.8035000000000001</c:v>
                </c:pt>
                <c:pt idx="124">
                  <c:v>1.80311</c:v>
                </c:pt>
                <c:pt idx="125">
                  <c:v>1.8027200000000001</c:v>
                </c:pt>
                <c:pt idx="126">
                  <c:v>1.80233</c:v>
                </c:pt>
                <c:pt idx="127">
                  <c:v>1.8019400000000001</c:v>
                </c:pt>
                <c:pt idx="128">
                  <c:v>1.8015699999999999</c:v>
                </c:pt>
                <c:pt idx="129">
                  <c:v>1.8012699999999999</c:v>
                </c:pt>
                <c:pt idx="130">
                  <c:v>1.8010200000000001</c:v>
                </c:pt>
                <c:pt idx="131">
                  <c:v>1.80081</c:v>
                </c:pt>
                <c:pt idx="132">
                  <c:v>1.80063</c:v>
                </c:pt>
                <c:pt idx="133">
                  <c:v>1.8004899999999999</c:v>
                </c:pt>
                <c:pt idx="134">
                  <c:v>1.80037</c:v>
                </c:pt>
                <c:pt idx="135">
                  <c:v>1.80026</c:v>
                </c:pt>
                <c:pt idx="136">
                  <c:v>1.8001799999999999</c:v>
                </c:pt>
                <c:pt idx="137">
                  <c:v>1.8001100000000001</c:v>
                </c:pt>
                <c:pt idx="138">
                  <c:v>1.8000499999999999</c:v>
                </c:pt>
                <c:pt idx="139">
                  <c:v>1.8</c:v>
                </c:pt>
              </c:numCache>
            </c:numRef>
          </c:yVal>
          <c:smooth val="1"/>
        </c:ser>
        <c:ser>
          <c:idx val="6"/>
          <c:order val="6"/>
          <c:tx>
            <c:v>Analytical solution</c:v>
          </c:tx>
          <c:spPr>
            <a:ln w="0">
              <a:noFill/>
            </a:ln>
          </c:spPr>
          <c:marker>
            <c:symbol val="x"/>
            <c:size val="7"/>
            <c:spPr>
              <a:noFill/>
              <a:ln w="19050">
                <a:solidFill>
                  <a:schemeClr val="tx1"/>
                </a:solidFill>
              </a:ln>
            </c:spPr>
          </c:marker>
          <c:xVal>
            <c:numRef>
              <c:f>Feuil1!$J$2:$J$42</c:f>
              <c:numCache>
                <c:formatCode>General</c:formatCode>
                <c:ptCount val="41"/>
                <c:pt idx="0" formatCode="0.000E+00">
                  <c:v>0</c:v>
                </c:pt>
                <c:pt idx="2" formatCode="0.000E+00">
                  <c:v>5.4409570116803526E-3</c:v>
                </c:pt>
                <c:pt idx="4" formatCode="0.000E+00">
                  <c:v>1.0837291688240252E-2</c:v>
                </c:pt>
                <c:pt idx="6" formatCode="0.000E+00">
                  <c:v>1.6188611757549563E-2</c:v>
                </c:pt>
                <c:pt idx="8" formatCode="0.000E+00">
                  <c:v>2.1494549431802949E-2</c:v>
                </c:pt>
                <c:pt idx="10" formatCode="0.000E+00">
                  <c:v>2.6754759559482089E-2</c:v>
                </c:pt>
                <c:pt idx="12" formatCode="0.000E+00">
                  <c:v>3.196891897957356E-2</c:v>
                </c:pt>
                <c:pt idx="14" formatCode="0.000E+00">
                  <c:v>3.7136726153955441E-2</c:v>
                </c:pt>
                <c:pt idx="16" formatCode="0.000E+00">
                  <c:v>4.225790079758366E-2</c:v>
                </c:pt>
                <c:pt idx="18" formatCode="0.000E+00">
                  <c:v>4.73321834897832E-2</c:v>
                </c:pt>
                <c:pt idx="20" formatCode="0.000E+00">
                  <c:v>5.2359335328362532E-2</c:v>
                </c:pt>
                <c:pt idx="22" formatCode="0.000E+00">
                  <c:v>5.7339137526884083E-2</c:v>
                </c:pt>
                <c:pt idx="24" formatCode="0.000E+00">
                  <c:v>6.2271391040602878E-2</c:v>
                </c:pt>
                <c:pt idx="26" formatCode="0.000E+00">
                  <c:v>6.7155916204016314E-2</c:v>
                </c:pt>
                <c:pt idx="28" formatCode="0.000E+00">
                  <c:v>7.1992552344653057E-2</c:v>
                </c:pt>
                <c:pt idx="30" formatCode="0.000E+00">
                  <c:v>7.6781157393490188E-2</c:v>
                </c:pt>
                <c:pt idx="32" formatCode="0.000E+00">
                  <c:v>8.1521607541275978E-2</c:v>
                </c:pt>
                <c:pt idx="34" formatCode="0.000E+00">
                  <c:v>8.6213796819621949E-2</c:v>
                </c:pt>
                <c:pt idx="36" formatCode="0.000E+00">
                  <c:v>9.0857636758746765E-2</c:v>
                </c:pt>
                <c:pt idx="38" formatCode="0.000E+00">
                  <c:v>9.5453055997529082E-2</c:v>
                </c:pt>
                <c:pt idx="40" formatCode="0.000E+00">
                  <c:v>0.1</c:v>
                </c:pt>
              </c:numCache>
            </c:numRef>
          </c:xVal>
          <c:yVal>
            <c:numRef>
              <c:f>Feuil1!$I$2:$I$42</c:f>
              <c:numCache>
                <c:formatCode>General</c:formatCode>
                <c:ptCount val="41"/>
                <c:pt idx="0">
                  <c:v>1.8448000000000004</c:v>
                </c:pt>
                <c:pt idx="2">
                  <c:v>1.8425600000000004</c:v>
                </c:pt>
                <c:pt idx="4">
                  <c:v>1.8403200000000004</c:v>
                </c:pt>
                <c:pt idx="6">
                  <c:v>1.8380800000000004</c:v>
                </c:pt>
                <c:pt idx="8">
                  <c:v>1.8358400000000004</c:v>
                </c:pt>
                <c:pt idx="10">
                  <c:v>1.8336000000000003</c:v>
                </c:pt>
                <c:pt idx="12">
                  <c:v>1.8313600000000003</c:v>
                </c:pt>
                <c:pt idx="14">
                  <c:v>1.8291200000000003</c:v>
                </c:pt>
                <c:pt idx="16">
                  <c:v>1.8268800000000003</c:v>
                </c:pt>
                <c:pt idx="18">
                  <c:v>1.8246400000000003</c:v>
                </c:pt>
                <c:pt idx="20">
                  <c:v>1.8224000000000002</c:v>
                </c:pt>
                <c:pt idx="22">
                  <c:v>1.8201600000000002</c:v>
                </c:pt>
                <c:pt idx="24">
                  <c:v>1.8179200000000002</c:v>
                </c:pt>
                <c:pt idx="26">
                  <c:v>1.8156800000000002</c:v>
                </c:pt>
                <c:pt idx="28">
                  <c:v>1.8134400000000002</c:v>
                </c:pt>
                <c:pt idx="30">
                  <c:v>1.8112000000000001</c:v>
                </c:pt>
                <c:pt idx="32">
                  <c:v>1.8089600000000001</c:v>
                </c:pt>
                <c:pt idx="34">
                  <c:v>1.8067200000000001</c:v>
                </c:pt>
                <c:pt idx="36">
                  <c:v>1.8044800000000001</c:v>
                </c:pt>
                <c:pt idx="38">
                  <c:v>1.8022400000000001</c:v>
                </c:pt>
                <c:pt idx="40">
                  <c:v>1.8</c:v>
                </c:pt>
              </c:numCache>
            </c:numRef>
          </c:yVal>
          <c:smooth val="1"/>
        </c:ser>
        <c:dLbls>
          <c:showLegendKey val="0"/>
          <c:showVal val="0"/>
          <c:showCatName val="0"/>
          <c:showSerName val="0"/>
          <c:showPercent val="0"/>
          <c:showBubbleSize val="0"/>
        </c:dLbls>
        <c:axId val="106332544"/>
        <c:axId val="106335616"/>
      </c:scatterChart>
      <c:valAx>
        <c:axId val="106332544"/>
        <c:scaling>
          <c:orientation val="minMax"/>
          <c:max val="0.11000000000000001"/>
          <c:min val="0"/>
        </c:scaling>
        <c:delete val="0"/>
        <c:axPos val="b"/>
        <c:title>
          <c:tx>
            <c:rich>
              <a:bodyPr/>
              <a:lstStyle/>
              <a:p>
                <a:pPr>
                  <a:defRPr sz="1300" baseline="0"/>
                </a:pPr>
                <a:r>
                  <a:rPr lang="fr-FR" sz="1300" b="0" baseline="0" dirty="0"/>
                  <a:t>x [m]</a:t>
                </a:r>
                <a:endParaRPr lang="fr-FR" sz="1300" baseline="0" dirty="0"/>
              </a:p>
            </c:rich>
          </c:tx>
          <c:layout/>
          <c:overlay val="0"/>
        </c:title>
        <c:numFmt formatCode="General" sourceLinked="1"/>
        <c:majorTickMark val="out"/>
        <c:minorTickMark val="none"/>
        <c:tickLblPos val="nextTo"/>
        <c:txPr>
          <a:bodyPr/>
          <a:lstStyle/>
          <a:p>
            <a:pPr>
              <a:defRPr sz="1300" baseline="0"/>
            </a:pPr>
            <a:endParaRPr lang="fr-FR"/>
          </a:p>
        </c:txPr>
        <c:crossAx val="106335616"/>
        <c:crosses val="autoZero"/>
        <c:crossBetween val="midCat"/>
      </c:valAx>
      <c:valAx>
        <c:axId val="106335616"/>
        <c:scaling>
          <c:orientation val="minMax"/>
        </c:scaling>
        <c:delete val="0"/>
        <c:axPos val="l"/>
        <c:majorGridlines>
          <c:spPr>
            <a:ln w="635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ot"/>
            </a:ln>
          </c:spPr>
        </c:majorGridlines>
        <c:title>
          <c:tx>
            <c:rich>
              <a:bodyPr rot="-5400000" vert="horz"/>
              <a:lstStyle/>
              <a:p>
                <a:pPr>
                  <a:defRPr sz="1300" baseline="0"/>
                </a:pPr>
                <a:r>
                  <a:rPr lang="fr-FR" sz="1300" b="0" baseline="0"/>
                  <a:t>Temperature [K]</a:t>
                </a:r>
              </a:p>
            </c:rich>
          </c:tx>
          <c:layout>
            <c:manualLayout>
              <c:xMode val="edge"/>
              <c:yMode val="edge"/>
              <c:x val="2.0670058183772442E-3"/>
              <c:y val="0.19669967504966657"/>
            </c:manualLayout>
          </c:layout>
          <c:overlay val="0"/>
        </c:title>
        <c:numFmt formatCode="#,##0.000" sourceLinked="0"/>
        <c:majorTickMark val="out"/>
        <c:minorTickMark val="none"/>
        <c:tickLblPos val="nextTo"/>
        <c:txPr>
          <a:bodyPr/>
          <a:lstStyle/>
          <a:p>
            <a:pPr>
              <a:defRPr sz="1300" baseline="0"/>
            </a:pPr>
            <a:endParaRPr lang="fr-FR"/>
          </a:p>
        </c:txPr>
        <c:crossAx val="106332544"/>
        <c:crosses val="autoZero"/>
        <c:crossBetween val="midCat"/>
        <c:majorUnit val="1.0000000000000002E-2"/>
      </c:valAx>
    </c:plotArea>
    <c:legend>
      <c:legendPos val="r"/>
      <c:layout>
        <c:manualLayout>
          <c:xMode val="edge"/>
          <c:yMode val="edge"/>
          <c:x val="0.81065575678209834"/>
          <c:y val="9.7478939830286659E-3"/>
          <c:w val="0.18804220425883572"/>
          <c:h val="0.65972340720434908"/>
        </c:manualLayout>
      </c:layout>
      <c:overlay val="1"/>
      <c:spPr>
        <a:solidFill>
          <a:schemeClr val="bg1"/>
        </a:solidFill>
      </c:spPr>
      <c:txPr>
        <a:bodyPr/>
        <a:lstStyle/>
        <a:p>
          <a:pPr>
            <a:defRPr sz="900" baseline="0"/>
          </a:pPr>
          <a:endParaRPr lang="fr-FR"/>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solidFill>
                <a:schemeClr val="accent1"/>
              </a:solidFill>
              <a:round/>
            </a:ln>
            <a:effectLst/>
          </c:spPr>
          <c:marker>
            <c:symbol val="none"/>
          </c:marker>
          <c:xVal>
            <c:numRef>
              <c:f>Foglio1!$B$3:$B$166</c:f>
              <c:numCache>
                <c:formatCode>0.00E+00</c:formatCode>
                <c:ptCount val="164"/>
                <c:pt idx="0" formatCode="General">
                  <c:v>0</c:v>
                </c:pt>
                <c:pt idx="1">
                  <c:v>3.07929E-6</c:v>
                </c:pt>
                <c:pt idx="2">
                  <c:v>6.1585800000000001E-6</c:v>
                </c:pt>
                <c:pt idx="3">
                  <c:v>9.2378800000000004E-6</c:v>
                </c:pt>
                <c:pt idx="4">
                  <c:v>1.23172E-5</c:v>
                </c:pt>
                <c:pt idx="5">
                  <c:v>1.5396500000000001E-5</c:v>
                </c:pt>
                <c:pt idx="6">
                  <c:v>1.84758E-5</c:v>
                </c:pt>
                <c:pt idx="7">
                  <c:v>2.1554999999999999E-5</c:v>
                </c:pt>
                <c:pt idx="8">
                  <c:v>2.4634299999999999E-5</c:v>
                </c:pt>
                <c:pt idx="9">
                  <c:v>2.7713599999999998E-5</c:v>
                </c:pt>
                <c:pt idx="10">
                  <c:v>3.0792900000000001E-5</c:v>
                </c:pt>
                <c:pt idx="11">
                  <c:v>3.3872199999999997E-5</c:v>
                </c:pt>
                <c:pt idx="12">
                  <c:v>3.69515E-5</c:v>
                </c:pt>
                <c:pt idx="13">
                  <c:v>4.0030800000000003E-5</c:v>
                </c:pt>
                <c:pt idx="14">
                  <c:v>4.3110099999999999E-5</c:v>
                </c:pt>
                <c:pt idx="15">
                  <c:v>4.6189400000000002E-5</c:v>
                </c:pt>
                <c:pt idx="16">
                  <c:v>4.9268699999999998E-5</c:v>
                </c:pt>
                <c:pt idx="17">
                  <c:v>5.2348000000000001E-5</c:v>
                </c:pt>
                <c:pt idx="18">
                  <c:v>5.5427299999999997E-5</c:v>
                </c:pt>
                <c:pt idx="19">
                  <c:v>5.85065E-5</c:v>
                </c:pt>
                <c:pt idx="20">
                  <c:v>6.1585800000000002E-5</c:v>
                </c:pt>
                <c:pt idx="21">
                  <c:v>6.4665099999999999E-5</c:v>
                </c:pt>
                <c:pt idx="22">
                  <c:v>6.7744399999999995E-5</c:v>
                </c:pt>
                <c:pt idx="23">
                  <c:v>7.0823700000000004E-5</c:v>
                </c:pt>
                <c:pt idx="24">
                  <c:v>7.3903E-5</c:v>
                </c:pt>
                <c:pt idx="25">
                  <c:v>7.6982299999999996E-5</c:v>
                </c:pt>
                <c:pt idx="26">
                  <c:v>8.0061600000000006E-5</c:v>
                </c:pt>
                <c:pt idx="27">
                  <c:v>8.3140900000000002E-5</c:v>
                </c:pt>
                <c:pt idx="28">
                  <c:v>8.6220199999999998E-5</c:v>
                </c:pt>
                <c:pt idx="29">
                  <c:v>8.9299499999999994E-5</c:v>
                </c:pt>
                <c:pt idx="30">
                  <c:v>9.2378800000000004E-5</c:v>
                </c:pt>
                <c:pt idx="31">
                  <c:v>9.5458000000000007E-5</c:v>
                </c:pt>
                <c:pt idx="32">
                  <c:v>9.8537300000000003E-5</c:v>
                </c:pt>
                <c:pt idx="33" formatCode="General">
                  <c:v>1.01617E-4</c:v>
                </c:pt>
                <c:pt idx="34" formatCode="General">
                  <c:v>1.04696E-4</c:v>
                </c:pt>
                <c:pt idx="35" formatCode="General">
                  <c:v>1.07775E-4</c:v>
                </c:pt>
                <c:pt idx="36" formatCode="General">
                  <c:v>1.1085499999999999E-4</c:v>
                </c:pt>
                <c:pt idx="37" formatCode="General">
                  <c:v>1.13934E-4</c:v>
                </c:pt>
                <c:pt idx="38" formatCode="General">
                  <c:v>1.17013E-4</c:v>
                </c:pt>
                <c:pt idx="39" formatCode="General">
                  <c:v>1.20092E-4</c:v>
                </c:pt>
                <c:pt idx="40" formatCode="General">
                  <c:v>1.2317200000000001E-4</c:v>
                </c:pt>
                <c:pt idx="41" formatCode="General">
                  <c:v>1.2625099999999999E-4</c:v>
                </c:pt>
                <c:pt idx="42" formatCode="General">
                  <c:v>1.2933000000000001E-4</c:v>
                </c:pt>
                <c:pt idx="43" formatCode="General">
                  <c:v>1.3240999999999999E-4</c:v>
                </c:pt>
                <c:pt idx="44" formatCode="General">
                  <c:v>1.35489E-4</c:v>
                </c:pt>
                <c:pt idx="45" formatCode="General">
                  <c:v>1.3856799999999999E-4</c:v>
                </c:pt>
                <c:pt idx="46" formatCode="General">
                  <c:v>1.4164700000000001E-4</c:v>
                </c:pt>
                <c:pt idx="47" formatCode="General">
                  <c:v>1.4472700000000001E-4</c:v>
                </c:pt>
                <c:pt idx="48" formatCode="General">
                  <c:v>1.47806E-4</c:v>
                </c:pt>
                <c:pt idx="49" formatCode="General">
                  <c:v>1.5088499999999999E-4</c:v>
                </c:pt>
                <c:pt idx="50" formatCode="General">
                  <c:v>1.5396499999999999E-4</c:v>
                </c:pt>
                <c:pt idx="51" formatCode="General">
                  <c:v>1.5704400000000001E-4</c:v>
                </c:pt>
                <c:pt idx="52" formatCode="General">
                  <c:v>1.60123E-4</c:v>
                </c:pt>
                <c:pt idx="53" formatCode="General">
                  <c:v>1.6320199999999999E-4</c:v>
                </c:pt>
                <c:pt idx="54" formatCode="General">
                  <c:v>1.6628199999999999E-4</c:v>
                </c:pt>
                <c:pt idx="55" formatCode="General">
                  <c:v>1.6936100000000001E-4</c:v>
                </c:pt>
                <c:pt idx="56" formatCode="General">
                  <c:v>1.7244E-4</c:v>
                </c:pt>
                <c:pt idx="57" formatCode="General">
                  <c:v>1.7552E-4</c:v>
                </c:pt>
                <c:pt idx="58" formatCode="General">
                  <c:v>1.7859899999999999E-4</c:v>
                </c:pt>
                <c:pt idx="59" formatCode="General">
                  <c:v>1.81678E-4</c:v>
                </c:pt>
                <c:pt idx="60" formatCode="General">
                  <c:v>1.8475800000000001E-4</c:v>
                </c:pt>
                <c:pt idx="61" formatCode="General">
                  <c:v>1.87837E-4</c:v>
                </c:pt>
                <c:pt idx="62" formatCode="General">
                  <c:v>1.9091600000000001E-4</c:v>
                </c:pt>
                <c:pt idx="63" formatCode="General">
                  <c:v>1.93995E-4</c:v>
                </c:pt>
                <c:pt idx="64" formatCode="General">
                  <c:v>1.9707500000000001E-4</c:v>
                </c:pt>
                <c:pt idx="65" formatCode="General">
                  <c:v>2.0015399999999999E-4</c:v>
                </c:pt>
                <c:pt idx="66" formatCode="General">
                  <c:v>2.0323300000000001E-4</c:v>
                </c:pt>
                <c:pt idx="67" formatCode="General">
                  <c:v>2.0631299999999999E-4</c:v>
                </c:pt>
                <c:pt idx="68" formatCode="General">
                  <c:v>2.09392E-4</c:v>
                </c:pt>
                <c:pt idx="69" formatCode="General">
                  <c:v>2.1247099999999999E-4</c:v>
                </c:pt>
                <c:pt idx="70" formatCode="General">
                  <c:v>2.1555000000000001E-4</c:v>
                </c:pt>
                <c:pt idx="71" formatCode="General">
                  <c:v>2.1863000000000001E-4</c:v>
                </c:pt>
                <c:pt idx="72" formatCode="General">
                  <c:v>2.21709E-4</c:v>
                </c:pt>
                <c:pt idx="73" formatCode="General">
                  <c:v>2.2478799999999999E-4</c:v>
                </c:pt>
                <c:pt idx="74" formatCode="General">
                  <c:v>2.2786799999999999E-4</c:v>
                </c:pt>
                <c:pt idx="75" formatCode="General">
                  <c:v>2.3094700000000001E-4</c:v>
                </c:pt>
                <c:pt idx="76" formatCode="General">
                  <c:v>2.34026E-4</c:v>
                </c:pt>
                <c:pt idx="77" formatCode="General">
                  <c:v>2.3710499999999999E-4</c:v>
                </c:pt>
                <c:pt idx="78" formatCode="General">
                  <c:v>2.4018499999999999E-4</c:v>
                </c:pt>
                <c:pt idx="79" formatCode="General">
                  <c:v>2.4326400000000001E-4</c:v>
                </c:pt>
                <c:pt idx="80" formatCode="General">
                  <c:v>2.46343E-4</c:v>
                </c:pt>
                <c:pt idx="81" formatCode="General">
                  <c:v>2.4942299999999997E-4</c:v>
                </c:pt>
                <c:pt idx="82" formatCode="General">
                  <c:v>2.5250199999999999E-4</c:v>
                </c:pt>
                <c:pt idx="83" formatCode="General">
                  <c:v>2.55581E-4</c:v>
                </c:pt>
                <c:pt idx="84" formatCode="General">
                  <c:v>2.5866000000000002E-4</c:v>
                </c:pt>
                <c:pt idx="85" formatCode="General">
                  <c:v>2.6174E-4</c:v>
                </c:pt>
                <c:pt idx="86" formatCode="General">
                  <c:v>2.6481900000000001E-4</c:v>
                </c:pt>
                <c:pt idx="87" formatCode="General">
                  <c:v>2.6789799999999998E-4</c:v>
                </c:pt>
                <c:pt idx="88" formatCode="General">
                  <c:v>2.7097800000000001E-4</c:v>
                </c:pt>
                <c:pt idx="89" formatCode="General">
                  <c:v>2.7405700000000002E-4</c:v>
                </c:pt>
                <c:pt idx="90" formatCode="General">
                  <c:v>2.7713599999999998E-4</c:v>
                </c:pt>
                <c:pt idx="91" formatCode="General">
                  <c:v>2.8021600000000002E-4</c:v>
                </c:pt>
                <c:pt idx="92" formatCode="General">
                  <c:v>2.8329499999999998E-4</c:v>
                </c:pt>
                <c:pt idx="93" formatCode="General">
                  <c:v>2.8637399999999999E-4</c:v>
                </c:pt>
                <c:pt idx="94" formatCode="General">
                  <c:v>2.8945300000000001E-4</c:v>
                </c:pt>
                <c:pt idx="95" formatCode="General">
                  <c:v>2.9253299999999999E-4</c:v>
                </c:pt>
                <c:pt idx="96" formatCode="General">
                  <c:v>2.95612E-4</c:v>
                </c:pt>
                <c:pt idx="97" formatCode="General">
                  <c:v>2.9869100000000002E-4</c:v>
                </c:pt>
                <c:pt idx="98" formatCode="General">
                  <c:v>3.0177099999999999E-4</c:v>
                </c:pt>
                <c:pt idx="99" formatCode="General">
                  <c:v>3.0485000000000001E-4</c:v>
                </c:pt>
                <c:pt idx="100" formatCode="General">
                  <c:v>3.0792900000000003E-4</c:v>
                </c:pt>
                <c:pt idx="101" formatCode="General">
                  <c:v>3.1100799999999999E-4</c:v>
                </c:pt>
                <c:pt idx="102" formatCode="General">
                  <c:v>3.1408800000000002E-4</c:v>
                </c:pt>
                <c:pt idx="103" formatCode="General">
                  <c:v>3.1716699999999998E-4</c:v>
                </c:pt>
                <c:pt idx="104" formatCode="General">
                  <c:v>3.20246E-4</c:v>
                </c:pt>
                <c:pt idx="105" formatCode="General">
                  <c:v>3.2332599999999997E-4</c:v>
                </c:pt>
                <c:pt idx="106" formatCode="General">
                  <c:v>3.2640499999999999E-4</c:v>
                </c:pt>
                <c:pt idx="107" formatCode="General">
                  <c:v>3.2948400000000001E-4</c:v>
                </c:pt>
                <c:pt idx="108" formatCode="General">
                  <c:v>3.3256399999999998E-4</c:v>
                </c:pt>
                <c:pt idx="109" formatCode="General">
                  <c:v>3.35643E-4</c:v>
                </c:pt>
                <c:pt idx="110" formatCode="General">
                  <c:v>3.3872200000000001E-4</c:v>
                </c:pt>
                <c:pt idx="111" formatCode="General">
                  <c:v>3.4180099999999998E-4</c:v>
                </c:pt>
                <c:pt idx="112" formatCode="General">
                  <c:v>3.4488100000000001E-4</c:v>
                </c:pt>
                <c:pt idx="113" formatCode="General">
                  <c:v>3.4796000000000002E-4</c:v>
                </c:pt>
                <c:pt idx="114" formatCode="General">
                  <c:v>3.5103899999999998E-4</c:v>
                </c:pt>
                <c:pt idx="115" formatCode="General">
                  <c:v>3.5411900000000002E-4</c:v>
                </c:pt>
                <c:pt idx="116" formatCode="General">
                  <c:v>3.5719799999999998E-4</c:v>
                </c:pt>
                <c:pt idx="117" formatCode="General">
                  <c:v>3.6027699999999999E-4</c:v>
                </c:pt>
                <c:pt idx="118" formatCode="General">
                  <c:v>3.6335600000000001E-4</c:v>
                </c:pt>
                <c:pt idx="119" formatCode="General">
                  <c:v>3.6643599999999999E-4</c:v>
                </c:pt>
                <c:pt idx="120" formatCode="General">
                  <c:v>3.69515E-4</c:v>
                </c:pt>
                <c:pt idx="121" formatCode="General">
                  <c:v>3.7259400000000002E-4</c:v>
                </c:pt>
                <c:pt idx="122" formatCode="General">
                  <c:v>3.7567399999999999E-4</c:v>
                </c:pt>
                <c:pt idx="123" formatCode="General">
                  <c:v>3.7875300000000001E-4</c:v>
                </c:pt>
                <c:pt idx="124" formatCode="General">
                  <c:v>3.8183200000000003E-4</c:v>
                </c:pt>
                <c:pt idx="125" formatCode="General">
                  <c:v>3.8491099999999999E-4</c:v>
                </c:pt>
                <c:pt idx="126" formatCode="General">
                  <c:v>3.8799100000000002E-4</c:v>
                </c:pt>
                <c:pt idx="127" formatCode="General">
                  <c:v>3.9106999999999998E-4</c:v>
                </c:pt>
                <c:pt idx="128" formatCode="General">
                  <c:v>3.94149E-4</c:v>
                </c:pt>
                <c:pt idx="129" formatCode="General">
                  <c:v>3.9722899999999997E-4</c:v>
                </c:pt>
                <c:pt idx="130" formatCode="General">
                  <c:v>4.0030799999999999E-4</c:v>
                </c:pt>
                <c:pt idx="131" formatCode="General">
                  <c:v>4.0338700000000001E-4</c:v>
                </c:pt>
                <c:pt idx="132" formatCode="General">
                  <c:v>4.0646699999999998E-4</c:v>
                </c:pt>
                <c:pt idx="133" formatCode="General">
                  <c:v>4.09546E-4</c:v>
                </c:pt>
                <c:pt idx="134" formatCode="General">
                  <c:v>4.1262500000000001E-4</c:v>
                </c:pt>
                <c:pt idx="135" formatCode="General">
                  <c:v>4.1570399999999998E-4</c:v>
                </c:pt>
                <c:pt idx="136" formatCode="General">
                  <c:v>4.1878400000000001E-4</c:v>
                </c:pt>
                <c:pt idx="137" formatCode="General">
                  <c:v>4.2186300000000002E-4</c:v>
                </c:pt>
                <c:pt idx="138" formatCode="General">
                  <c:v>4.2494199999999998E-4</c:v>
                </c:pt>
                <c:pt idx="139" formatCode="General">
                  <c:v>4.2802200000000002E-4</c:v>
                </c:pt>
                <c:pt idx="140" formatCode="General">
                  <c:v>4.3110099999999998E-4</c:v>
                </c:pt>
                <c:pt idx="141" formatCode="General">
                  <c:v>4.3417999999999999E-4</c:v>
                </c:pt>
                <c:pt idx="142" formatCode="General">
                  <c:v>4.3725900000000001E-4</c:v>
                </c:pt>
                <c:pt idx="143" formatCode="General">
                  <c:v>4.4033899999999999E-4</c:v>
                </c:pt>
                <c:pt idx="144" formatCode="General">
                  <c:v>4.43418E-4</c:v>
                </c:pt>
                <c:pt idx="145" formatCode="General">
                  <c:v>4.4649700000000002E-4</c:v>
                </c:pt>
                <c:pt idx="146" formatCode="General">
                  <c:v>4.49577E-4</c:v>
                </c:pt>
                <c:pt idx="147" formatCode="General">
                  <c:v>4.5265600000000001E-4</c:v>
                </c:pt>
                <c:pt idx="148" formatCode="General">
                  <c:v>4.5573500000000003E-4</c:v>
                </c:pt>
                <c:pt idx="149" formatCode="General">
                  <c:v>4.5881399999999999E-4</c:v>
                </c:pt>
                <c:pt idx="150" formatCode="General">
                  <c:v>4.6189400000000002E-4</c:v>
                </c:pt>
                <c:pt idx="151" formatCode="General">
                  <c:v>4.6497299999999998E-4</c:v>
                </c:pt>
                <c:pt idx="152" formatCode="General">
                  <c:v>4.68052E-4</c:v>
                </c:pt>
                <c:pt idx="153" formatCode="General">
                  <c:v>4.7113199999999997E-4</c:v>
                </c:pt>
                <c:pt idx="154" formatCode="General">
                  <c:v>4.7421099999999999E-4</c:v>
                </c:pt>
                <c:pt idx="155" formatCode="General">
                  <c:v>4.7729000000000001E-4</c:v>
                </c:pt>
                <c:pt idx="156" formatCode="General">
                  <c:v>4.8036999999999998E-4</c:v>
                </c:pt>
                <c:pt idx="157" formatCode="General">
                  <c:v>4.83449E-4</c:v>
                </c:pt>
                <c:pt idx="158" formatCode="General">
                  <c:v>4.8652800000000001E-4</c:v>
                </c:pt>
                <c:pt idx="159" formatCode="General">
                  <c:v>4.8960699999999998E-4</c:v>
                </c:pt>
                <c:pt idx="160" formatCode="General">
                  <c:v>4.9268700000000001E-4</c:v>
                </c:pt>
                <c:pt idx="161" formatCode="General">
                  <c:v>4.9576600000000002E-4</c:v>
                </c:pt>
                <c:pt idx="162" formatCode="General">
                  <c:v>4.9884500000000004E-4</c:v>
                </c:pt>
                <c:pt idx="163" formatCode="General">
                  <c:v>5.0000000000000001E-4</c:v>
                </c:pt>
              </c:numCache>
            </c:numRef>
          </c:xVal>
          <c:yVal>
            <c:numRef>
              <c:f>Foglio1!$F$3:$F$166</c:f>
              <c:numCache>
                <c:formatCode>General</c:formatCode>
                <c:ptCount val="16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0.5</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pt idx="106">
                  <c:v>1</c:v>
                </c:pt>
                <c:pt idx="107">
                  <c:v>1</c:v>
                </c:pt>
                <c:pt idx="108">
                  <c:v>1</c:v>
                </c:pt>
                <c:pt idx="109">
                  <c:v>1</c:v>
                </c:pt>
                <c:pt idx="110">
                  <c:v>1</c:v>
                </c:pt>
                <c:pt idx="111">
                  <c:v>1</c:v>
                </c:pt>
                <c:pt idx="112">
                  <c:v>1</c:v>
                </c:pt>
                <c:pt idx="113">
                  <c:v>1</c:v>
                </c:pt>
                <c:pt idx="114">
                  <c:v>1</c:v>
                </c:pt>
                <c:pt idx="115">
                  <c:v>1</c:v>
                </c:pt>
                <c:pt idx="116">
                  <c:v>1</c:v>
                </c:pt>
                <c:pt idx="117">
                  <c:v>1</c:v>
                </c:pt>
                <c:pt idx="118">
                  <c:v>1</c:v>
                </c:pt>
                <c:pt idx="119">
                  <c:v>1</c:v>
                </c:pt>
                <c:pt idx="120">
                  <c:v>1</c:v>
                </c:pt>
                <c:pt idx="121">
                  <c:v>1</c:v>
                </c:pt>
                <c:pt idx="122">
                  <c:v>1</c:v>
                </c:pt>
                <c:pt idx="123">
                  <c:v>1</c:v>
                </c:pt>
                <c:pt idx="124">
                  <c:v>1</c:v>
                </c:pt>
                <c:pt idx="125">
                  <c:v>1</c:v>
                </c:pt>
                <c:pt idx="126">
                  <c:v>1</c:v>
                </c:pt>
                <c:pt idx="127">
                  <c:v>1</c:v>
                </c:pt>
                <c:pt idx="128">
                  <c:v>1</c:v>
                </c:pt>
                <c:pt idx="129">
                  <c:v>1</c:v>
                </c:pt>
                <c:pt idx="130">
                  <c:v>1</c:v>
                </c:pt>
                <c:pt idx="131">
                  <c:v>1</c:v>
                </c:pt>
                <c:pt idx="132">
                  <c:v>1</c:v>
                </c:pt>
                <c:pt idx="133">
                  <c:v>1</c:v>
                </c:pt>
                <c:pt idx="134">
                  <c:v>1</c:v>
                </c:pt>
                <c:pt idx="135">
                  <c:v>1</c:v>
                </c:pt>
                <c:pt idx="136">
                  <c:v>1</c:v>
                </c:pt>
                <c:pt idx="137">
                  <c:v>1</c:v>
                </c:pt>
                <c:pt idx="138">
                  <c:v>1</c:v>
                </c:pt>
                <c:pt idx="139">
                  <c:v>1</c:v>
                </c:pt>
                <c:pt idx="140">
                  <c:v>1</c:v>
                </c:pt>
                <c:pt idx="141">
                  <c:v>1</c:v>
                </c:pt>
                <c:pt idx="142">
                  <c:v>1</c:v>
                </c:pt>
                <c:pt idx="143">
                  <c:v>1</c:v>
                </c:pt>
                <c:pt idx="144">
                  <c:v>1</c:v>
                </c:pt>
                <c:pt idx="145">
                  <c:v>1</c:v>
                </c:pt>
                <c:pt idx="146">
                  <c:v>1</c:v>
                </c:pt>
                <c:pt idx="147">
                  <c:v>1</c:v>
                </c:pt>
                <c:pt idx="148">
                  <c:v>1</c:v>
                </c:pt>
                <c:pt idx="149">
                  <c:v>1</c:v>
                </c:pt>
                <c:pt idx="150">
                  <c:v>1</c:v>
                </c:pt>
                <c:pt idx="151">
                  <c:v>1</c:v>
                </c:pt>
                <c:pt idx="152">
                  <c:v>1</c:v>
                </c:pt>
                <c:pt idx="153">
                  <c:v>1</c:v>
                </c:pt>
                <c:pt idx="154">
                  <c:v>1</c:v>
                </c:pt>
                <c:pt idx="155">
                  <c:v>1</c:v>
                </c:pt>
                <c:pt idx="156">
                  <c:v>1</c:v>
                </c:pt>
                <c:pt idx="157">
                  <c:v>1</c:v>
                </c:pt>
                <c:pt idx="158">
                  <c:v>1</c:v>
                </c:pt>
                <c:pt idx="159">
                  <c:v>1</c:v>
                </c:pt>
                <c:pt idx="160">
                  <c:v>1</c:v>
                </c:pt>
                <c:pt idx="161">
                  <c:v>1</c:v>
                </c:pt>
                <c:pt idx="162">
                  <c:v>1</c:v>
                </c:pt>
                <c:pt idx="163">
                  <c:v>1</c:v>
                </c:pt>
              </c:numCache>
            </c:numRef>
          </c:yVal>
          <c:smooth val="0"/>
        </c:ser>
        <c:dLbls>
          <c:showLegendKey val="0"/>
          <c:showVal val="0"/>
          <c:showCatName val="0"/>
          <c:showSerName val="0"/>
          <c:showPercent val="0"/>
          <c:showBubbleSize val="0"/>
        </c:dLbls>
        <c:axId val="43898368"/>
        <c:axId val="43900288"/>
      </c:scatterChart>
      <c:valAx>
        <c:axId val="4389836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it-IT" sz="1600"/>
                  <a:t>x [m]</a:t>
                </a:r>
              </a:p>
            </c:rich>
          </c:tx>
          <c:layout>
            <c:manualLayout>
              <c:xMode val="edge"/>
              <c:yMode val="edge"/>
              <c:x val="0.48295560880976834"/>
              <c:y val="0.93222104959168151"/>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r-FR"/>
          </a:p>
        </c:txPr>
        <c:crossAx val="43900288"/>
        <c:crosses val="autoZero"/>
        <c:crossBetween val="midCat"/>
      </c:valAx>
      <c:valAx>
        <c:axId val="439002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it-IT" sz="1600" dirty="0" err="1" smtClean="0"/>
                  <a:t>Fraction</a:t>
                </a:r>
                <a:r>
                  <a:rPr lang="it-IT" sz="1600" dirty="0" smtClean="0"/>
                  <a:t> </a:t>
                </a:r>
                <a:r>
                  <a:rPr lang="it-IT" sz="1600" dirty="0" err="1" smtClean="0"/>
                  <a:t>volumique</a:t>
                </a:r>
                <a:r>
                  <a:rPr lang="it-IT" sz="1600" baseline="0" dirty="0" smtClean="0"/>
                  <a:t> </a:t>
                </a:r>
                <a:r>
                  <a:rPr lang="el-GR" sz="1600" dirty="0" smtClean="0"/>
                  <a:t>α</a:t>
                </a:r>
                <a:r>
                  <a:rPr lang="it-IT" sz="1600" baseline="-25000" dirty="0" err="1"/>
                  <a:t>HeII</a:t>
                </a:r>
                <a:endParaRPr lang="it-IT" sz="1600" baseline="-25000" dirty="0"/>
              </a:p>
            </c:rich>
          </c:tx>
          <c:layout>
            <c:manualLayout>
              <c:xMode val="edge"/>
              <c:yMode val="edge"/>
              <c:x val="1.1272122641920066E-2"/>
              <c:y val="8.6778600367696648E-2"/>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r-FR"/>
          </a:p>
        </c:txPr>
        <c:crossAx val="43898368"/>
        <c:crosses val="autoZero"/>
        <c:crossBetween val="midCat"/>
      </c:valAx>
      <c:spPr>
        <a:noFill/>
        <a:ln>
          <a:solidFill>
            <a:schemeClr val="accent1"/>
          </a:solidFill>
        </a:ln>
        <a:effectLst/>
      </c:spPr>
    </c:plotArea>
    <c:plotVisOnly val="1"/>
    <c:dispBlanksAs val="gap"/>
    <c:showDLblsOverMax val="0"/>
  </c:chart>
  <c:spPr>
    <a:noFill/>
    <a:ln>
      <a:noFill/>
    </a:ln>
    <a:effectLst/>
  </c:spPr>
  <c:txPr>
    <a:bodyPr/>
    <a:lstStyle/>
    <a:p>
      <a:pPr>
        <a:defRPr baseline="0">
          <a:solidFill>
            <a:sysClr val="windowText" lastClr="000000"/>
          </a:solidFill>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25400" cap="rnd">
              <a:solidFill>
                <a:srgbClr val="FF0000"/>
              </a:solidFill>
              <a:round/>
            </a:ln>
            <a:effectLst/>
          </c:spPr>
          <c:marker>
            <c:symbol val="none"/>
          </c:marker>
          <c:xVal>
            <c:numRef>
              <c:f>Foglio1!$B$3:$B$166</c:f>
              <c:numCache>
                <c:formatCode>0.00E+00</c:formatCode>
                <c:ptCount val="164"/>
                <c:pt idx="0" formatCode="General">
                  <c:v>0</c:v>
                </c:pt>
                <c:pt idx="1">
                  <c:v>3.07929E-6</c:v>
                </c:pt>
                <c:pt idx="2">
                  <c:v>6.1585800000000001E-6</c:v>
                </c:pt>
                <c:pt idx="3">
                  <c:v>9.2378800000000004E-6</c:v>
                </c:pt>
                <c:pt idx="4">
                  <c:v>1.23172E-5</c:v>
                </c:pt>
                <c:pt idx="5">
                  <c:v>1.5396500000000001E-5</c:v>
                </c:pt>
                <c:pt idx="6">
                  <c:v>1.84758E-5</c:v>
                </c:pt>
                <c:pt idx="7">
                  <c:v>2.1554999999999999E-5</c:v>
                </c:pt>
                <c:pt idx="8">
                  <c:v>2.4634299999999999E-5</c:v>
                </c:pt>
                <c:pt idx="9">
                  <c:v>2.7713599999999998E-5</c:v>
                </c:pt>
                <c:pt idx="10">
                  <c:v>3.0792900000000001E-5</c:v>
                </c:pt>
                <c:pt idx="11">
                  <c:v>3.3872199999999997E-5</c:v>
                </c:pt>
                <c:pt idx="12">
                  <c:v>3.69515E-5</c:v>
                </c:pt>
                <c:pt idx="13">
                  <c:v>4.0030800000000003E-5</c:v>
                </c:pt>
                <c:pt idx="14">
                  <c:v>4.3110099999999999E-5</c:v>
                </c:pt>
                <c:pt idx="15">
                  <c:v>4.6189400000000002E-5</c:v>
                </c:pt>
                <c:pt idx="16">
                  <c:v>4.9268699999999998E-5</c:v>
                </c:pt>
                <c:pt idx="17">
                  <c:v>5.2348000000000001E-5</c:v>
                </c:pt>
                <c:pt idx="18">
                  <c:v>5.5427299999999997E-5</c:v>
                </c:pt>
                <c:pt idx="19">
                  <c:v>5.85065E-5</c:v>
                </c:pt>
                <c:pt idx="20">
                  <c:v>6.1585800000000002E-5</c:v>
                </c:pt>
                <c:pt idx="21">
                  <c:v>6.4665099999999999E-5</c:v>
                </c:pt>
                <c:pt idx="22">
                  <c:v>6.7744399999999995E-5</c:v>
                </c:pt>
                <c:pt idx="23">
                  <c:v>7.0823700000000004E-5</c:v>
                </c:pt>
                <c:pt idx="24">
                  <c:v>7.3903E-5</c:v>
                </c:pt>
                <c:pt idx="25">
                  <c:v>7.6982299999999996E-5</c:v>
                </c:pt>
                <c:pt idx="26">
                  <c:v>8.0061600000000006E-5</c:v>
                </c:pt>
                <c:pt idx="27">
                  <c:v>8.3140900000000002E-5</c:v>
                </c:pt>
                <c:pt idx="28">
                  <c:v>8.6220199999999998E-5</c:v>
                </c:pt>
                <c:pt idx="29">
                  <c:v>8.9299499999999994E-5</c:v>
                </c:pt>
                <c:pt idx="30">
                  <c:v>9.2378800000000004E-5</c:v>
                </c:pt>
                <c:pt idx="31">
                  <c:v>9.5458000000000007E-5</c:v>
                </c:pt>
                <c:pt idx="32">
                  <c:v>9.8537300000000003E-5</c:v>
                </c:pt>
                <c:pt idx="33" formatCode="General">
                  <c:v>1.01617E-4</c:v>
                </c:pt>
                <c:pt idx="34" formatCode="General">
                  <c:v>1.04696E-4</c:v>
                </c:pt>
                <c:pt idx="35" formatCode="General">
                  <c:v>1.07775E-4</c:v>
                </c:pt>
                <c:pt idx="36" formatCode="General">
                  <c:v>1.1085499999999999E-4</c:v>
                </c:pt>
                <c:pt idx="37" formatCode="General">
                  <c:v>1.13934E-4</c:v>
                </c:pt>
                <c:pt idx="38" formatCode="General">
                  <c:v>1.17013E-4</c:v>
                </c:pt>
                <c:pt idx="39" formatCode="General">
                  <c:v>1.20092E-4</c:v>
                </c:pt>
                <c:pt idx="40" formatCode="General">
                  <c:v>1.2317200000000001E-4</c:v>
                </c:pt>
                <c:pt idx="41" formatCode="General">
                  <c:v>1.2625099999999999E-4</c:v>
                </c:pt>
                <c:pt idx="42" formatCode="General">
                  <c:v>1.2933000000000001E-4</c:v>
                </c:pt>
                <c:pt idx="43" formatCode="General">
                  <c:v>1.3240999999999999E-4</c:v>
                </c:pt>
                <c:pt idx="44" formatCode="General">
                  <c:v>1.35489E-4</c:v>
                </c:pt>
                <c:pt idx="45" formatCode="General">
                  <c:v>1.3856799999999999E-4</c:v>
                </c:pt>
                <c:pt idx="46" formatCode="General">
                  <c:v>1.4164700000000001E-4</c:v>
                </c:pt>
                <c:pt idx="47" formatCode="General">
                  <c:v>1.4472700000000001E-4</c:v>
                </c:pt>
                <c:pt idx="48" formatCode="General">
                  <c:v>1.47806E-4</c:v>
                </c:pt>
                <c:pt idx="49" formatCode="General">
                  <c:v>1.5088499999999999E-4</c:v>
                </c:pt>
                <c:pt idx="50" formatCode="General">
                  <c:v>1.5396499999999999E-4</c:v>
                </c:pt>
                <c:pt idx="51" formatCode="General">
                  <c:v>1.5704400000000001E-4</c:v>
                </c:pt>
                <c:pt idx="52" formatCode="General">
                  <c:v>1.60123E-4</c:v>
                </c:pt>
                <c:pt idx="53" formatCode="General">
                  <c:v>1.6320199999999999E-4</c:v>
                </c:pt>
                <c:pt idx="54" formatCode="General">
                  <c:v>1.6628199999999999E-4</c:v>
                </c:pt>
                <c:pt idx="55" formatCode="General">
                  <c:v>1.6936100000000001E-4</c:v>
                </c:pt>
                <c:pt idx="56" formatCode="General">
                  <c:v>1.7244E-4</c:v>
                </c:pt>
                <c:pt idx="57" formatCode="General">
                  <c:v>1.7552E-4</c:v>
                </c:pt>
                <c:pt idx="58" formatCode="General">
                  <c:v>1.7859899999999999E-4</c:v>
                </c:pt>
                <c:pt idx="59" formatCode="General">
                  <c:v>1.81678E-4</c:v>
                </c:pt>
                <c:pt idx="60" formatCode="General">
                  <c:v>1.8475800000000001E-4</c:v>
                </c:pt>
                <c:pt idx="61" formatCode="General">
                  <c:v>1.87837E-4</c:v>
                </c:pt>
                <c:pt idx="62" formatCode="General">
                  <c:v>1.9091600000000001E-4</c:v>
                </c:pt>
                <c:pt idx="63" formatCode="General">
                  <c:v>1.93995E-4</c:v>
                </c:pt>
                <c:pt idx="64" formatCode="General">
                  <c:v>1.9707500000000001E-4</c:v>
                </c:pt>
                <c:pt idx="65" formatCode="General">
                  <c:v>2.0015399999999999E-4</c:v>
                </c:pt>
                <c:pt idx="66" formatCode="General">
                  <c:v>2.0323300000000001E-4</c:v>
                </c:pt>
                <c:pt idx="67" formatCode="General">
                  <c:v>2.0631299999999999E-4</c:v>
                </c:pt>
                <c:pt idx="68" formatCode="General">
                  <c:v>2.09392E-4</c:v>
                </c:pt>
                <c:pt idx="69" formatCode="General">
                  <c:v>2.1247099999999999E-4</c:v>
                </c:pt>
                <c:pt idx="70" formatCode="General">
                  <c:v>2.1555000000000001E-4</c:v>
                </c:pt>
                <c:pt idx="71" formatCode="General">
                  <c:v>2.1863000000000001E-4</c:v>
                </c:pt>
                <c:pt idx="72" formatCode="General">
                  <c:v>2.21709E-4</c:v>
                </c:pt>
                <c:pt idx="73" formatCode="General">
                  <c:v>2.2478799999999999E-4</c:v>
                </c:pt>
                <c:pt idx="74" formatCode="General">
                  <c:v>2.2786799999999999E-4</c:v>
                </c:pt>
                <c:pt idx="75" formatCode="General">
                  <c:v>2.3094700000000001E-4</c:v>
                </c:pt>
                <c:pt idx="76" formatCode="General">
                  <c:v>2.34026E-4</c:v>
                </c:pt>
                <c:pt idx="77" formatCode="General">
                  <c:v>2.3710499999999999E-4</c:v>
                </c:pt>
                <c:pt idx="78" formatCode="General">
                  <c:v>2.4018499999999999E-4</c:v>
                </c:pt>
                <c:pt idx="79" formatCode="General">
                  <c:v>2.4326400000000001E-4</c:v>
                </c:pt>
                <c:pt idx="80" formatCode="General">
                  <c:v>2.46343E-4</c:v>
                </c:pt>
                <c:pt idx="81" formatCode="General">
                  <c:v>2.4942299999999997E-4</c:v>
                </c:pt>
                <c:pt idx="82" formatCode="General">
                  <c:v>2.5250199999999999E-4</c:v>
                </c:pt>
                <c:pt idx="83" formatCode="General">
                  <c:v>2.55581E-4</c:v>
                </c:pt>
                <c:pt idx="84" formatCode="General">
                  <c:v>2.5866000000000002E-4</c:v>
                </c:pt>
                <c:pt idx="85" formatCode="General">
                  <c:v>2.6174E-4</c:v>
                </c:pt>
                <c:pt idx="86" formatCode="General">
                  <c:v>2.6481900000000001E-4</c:v>
                </c:pt>
                <c:pt idx="87" formatCode="General">
                  <c:v>2.6789799999999998E-4</c:v>
                </c:pt>
                <c:pt idx="88" formatCode="General">
                  <c:v>2.7097800000000001E-4</c:v>
                </c:pt>
                <c:pt idx="89" formatCode="General">
                  <c:v>2.7405700000000002E-4</c:v>
                </c:pt>
                <c:pt idx="90" formatCode="General">
                  <c:v>2.7713599999999998E-4</c:v>
                </c:pt>
                <c:pt idx="91" formatCode="General">
                  <c:v>2.8021600000000002E-4</c:v>
                </c:pt>
                <c:pt idx="92" formatCode="General">
                  <c:v>2.8329499999999998E-4</c:v>
                </c:pt>
                <c:pt idx="93" formatCode="General">
                  <c:v>2.8637399999999999E-4</c:v>
                </c:pt>
                <c:pt idx="94" formatCode="General">
                  <c:v>2.8945300000000001E-4</c:v>
                </c:pt>
                <c:pt idx="95" formatCode="General">
                  <c:v>2.9253299999999999E-4</c:v>
                </c:pt>
                <c:pt idx="96" formatCode="General">
                  <c:v>2.95612E-4</c:v>
                </c:pt>
                <c:pt idx="97" formatCode="General">
                  <c:v>2.9869100000000002E-4</c:v>
                </c:pt>
                <c:pt idx="98" formatCode="General">
                  <c:v>3.0177099999999999E-4</c:v>
                </c:pt>
                <c:pt idx="99" formatCode="General">
                  <c:v>3.0485000000000001E-4</c:v>
                </c:pt>
                <c:pt idx="100" formatCode="General">
                  <c:v>3.0792900000000003E-4</c:v>
                </c:pt>
                <c:pt idx="101" formatCode="General">
                  <c:v>3.1100799999999999E-4</c:v>
                </c:pt>
                <c:pt idx="102" formatCode="General">
                  <c:v>3.1408800000000002E-4</c:v>
                </c:pt>
                <c:pt idx="103" formatCode="General">
                  <c:v>3.1716699999999998E-4</c:v>
                </c:pt>
                <c:pt idx="104" formatCode="General">
                  <c:v>3.20246E-4</c:v>
                </c:pt>
                <c:pt idx="105" formatCode="General">
                  <c:v>3.2332599999999997E-4</c:v>
                </c:pt>
                <c:pt idx="106" formatCode="General">
                  <c:v>3.2640499999999999E-4</c:v>
                </c:pt>
                <c:pt idx="107" formatCode="General">
                  <c:v>3.2948400000000001E-4</c:v>
                </c:pt>
                <c:pt idx="108" formatCode="General">
                  <c:v>3.3256399999999998E-4</c:v>
                </c:pt>
                <c:pt idx="109" formatCode="General">
                  <c:v>3.35643E-4</c:v>
                </c:pt>
                <c:pt idx="110" formatCode="General">
                  <c:v>3.3872200000000001E-4</c:v>
                </c:pt>
                <c:pt idx="111" formatCode="General">
                  <c:v>3.4180099999999998E-4</c:v>
                </c:pt>
                <c:pt idx="112" formatCode="General">
                  <c:v>3.4488100000000001E-4</c:v>
                </c:pt>
                <c:pt idx="113" formatCode="General">
                  <c:v>3.4796000000000002E-4</c:v>
                </c:pt>
                <c:pt idx="114" formatCode="General">
                  <c:v>3.5103899999999998E-4</c:v>
                </c:pt>
                <c:pt idx="115" formatCode="General">
                  <c:v>3.5411900000000002E-4</c:v>
                </c:pt>
                <c:pt idx="116" formatCode="General">
                  <c:v>3.5719799999999998E-4</c:v>
                </c:pt>
                <c:pt idx="117" formatCode="General">
                  <c:v>3.6027699999999999E-4</c:v>
                </c:pt>
                <c:pt idx="118" formatCode="General">
                  <c:v>3.6335600000000001E-4</c:v>
                </c:pt>
                <c:pt idx="119" formatCode="General">
                  <c:v>3.6643599999999999E-4</c:v>
                </c:pt>
                <c:pt idx="120" formatCode="General">
                  <c:v>3.69515E-4</c:v>
                </c:pt>
                <c:pt idx="121" formatCode="General">
                  <c:v>3.7259400000000002E-4</c:v>
                </c:pt>
                <c:pt idx="122" formatCode="General">
                  <c:v>3.7567399999999999E-4</c:v>
                </c:pt>
                <c:pt idx="123" formatCode="General">
                  <c:v>3.7875300000000001E-4</c:v>
                </c:pt>
                <c:pt idx="124" formatCode="General">
                  <c:v>3.8183200000000003E-4</c:v>
                </c:pt>
                <c:pt idx="125" formatCode="General">
                  <c:v>3.8491099999999999E-4</c:v>
                </c:pt>
                <c:pt idx="126" formatCode="General">
                  <c:v>3.8799100000000002E-4</c:v>
                </c:pt>
                <c:pt idx="127" formatCode="General">
                  <c:v>3.9106999999999998E-4</c:v>
                </c:pt>
                <c:pt idx="128" formatCode="General">
                  <c:v>3.94149E-4</c:v>
                </c:pt>
                <c:pt idx="129" formatCode="General">
                  <c:v>3.9722899999999997E-4</c:v>
                </c:pt>
                <c:pt idx="130" formatCode="General">
                  <c:v>4.0030799999999999E-4</c:v>
                </c:pt>
                <c:pt idx="131" formatCode="General">
                  <c:v>4.0338700000000001E-4</c:v>
                </c:pt>
                <c:pt idx="132" formatCode="General">
                  <c:v>4.0646699999999998E-4</c:v>
                </c:pt>
                <c:pt idx="133" formatCode="General">
                  <c:v>4.09546E-4</c:v>
                </c:pt>
                <c:pt idx="134" formatCode="General">
                  <c:v>4.1262500000000001E-4</c:v>
                </c:pt>
                <c:pt idx="135" formatCode="General">
                  <c:v>4.1570399999999998E-4</c:v>
                </c:pt>
                <c:pt idx="136" formatCode="General">
                  <c:v>4.1878400000000001E-4</c:v>
                </c:pt>
                <c:pt idx="137" formatCode="General">
                  <c:v>4.2186300000000002E-4</c:v>
                </c:pt>
                <c:pt idx="138" formatCode="General">
                  <c:v>4.2494199999999998E-4</c:v>
                </c:pt>
                <c:pt idx="139" formatCode="General">
                  <c:v>4.2802200000000002E-4</c:v>
                </c:pt>
                <c:pt idx="140" formatCode="General">
                  <c:v>4.3110099999999998E-4</c:v>
                </c:pt>
                <c:pt idx="141" formatCode="General">
                  <c:v>4.3417999999999999E-4</c:v>
                </c:pt>
                <c:pt idx="142" formatCode="General">
                  <c:v>4.3725900000000001E-4</c:v>
                </c:pt>
                <c:pt idx="143" formatCode="General">
                  <c:v>4.4033899999999999E-4</c:v>
                </c:pt>
                <c:pt idx="144" formatCode="General">
                  <c:v>4.43418E-4</c:v>
                </c:pt>
                <c:pt idx="145" formatCode="General">
                  <c:v>4.4649700000000002E-4</c:v>
                </c:pt>
                <c:pt idx="146" formatCode="General">
                  <c:v>4.49577E-4</c:v>
                </c:pt>
                <c:pt idx="147" formatCode="General">
                  <c:v>4.5265600000000001E-4</c:v>
                </c:pt>
                <c:pt idx="148" formatCode="General">
                  <c:v>4.5573500000000003E-4</c:v>
                </c:pt>
                <c:pt idx="149" formatCode="General">
                  <c:v>4.5881399999999999E-4</c:v>
                </c:pt>
                <c:pt idx="150" formatCode="General">
                  <c:v>4.6189400000000002E-4</c:v>
                </c:pt>
                <c:pt idx="151" formatCode="General">
                  <c:v>4.6497299999999998E-4</c:v>
                </c:pt>
                <c:pt idx="152" formatCode="General">
                  <c:v>4.68052E-4</c:v>
                </c:pt>
                <c:pt idx="153" formatCode="General">
                  <c:v>4.7113199999999997E-4</c:v>
                </c:pt>
                <c:pt idx="154" formatCode="General">
                  <c:v>4.7421099999999999E-4</c:v>
                </c:pt>
                <c:pt idx="155" formatCode="General">
                  <c:v>4.7729000000000001E-4</c:v>
                </c:pt>
                <c:pt idx="156" formatCode="General">
                  <c:v>4.8036999999999998E-4</c:v>
                </c:pt>
                <c:pt idx="157" formatCode="General">
                  <c:v>4.83449E-4</c:v>
                </c:pt>
                <c:pt idx="158" formatCode="General">
                  <c:v>4.8652800000000001E-4</c:v>
                </c:pt>
                <c:pt idx="159" formatCode="General">
                  <c:v>4.8960699999999998E-4</c:v>
                </c:pt>
                <c:pt idx="160" formatCode="General">
                  <c:v>4.9268700000000001E-4</c:v>
                </c:pt>
                <c:pt idx="161" formatCode="General">
                  <c:v>4.9576600000000002E-4</c:v>
                </c:pt>
                <c:pt idx="162" formatCode="General">
                  <c:v>4.9884500000000004E-4</c:v>
                </c:pt>
                <c:pt idx="163" formatCode="General">
                  <c:v>5.0000000000000001E-4</c:v>
                </c:pt>
              </c:numCache>
            </c:numRef>
          </c:xVal>
          <c:yVal>
            <c:numRef>
              <c:f>Foglio1!$D$3:$D$166</c:f>
              <c:numCache>
                <c:formatCode>General</c:formatCode>
                <c:ptCount val="164"/>
                <c:pt idx="0">
                  <c:v>3522.63</c:v>
                </c:pt>
                <c:pt idx="1">
                  <c:v>3393.12</c:v>
                </c:pt>
                <c:pt idx="2">
                  <c:v>3150.08</c:v>
                </c:pt>
                <c:pt idx="3">
                  <c:v>2936.45</c:v>
                </c:pt>
                <c:pt idx="4">
                  <c:v>2750.44</c:v>
                </c:pt>
                <c:pt idx="5">
                  <c:v>2594.19</c:v>
                </c:pt>
                <c:pt idx="6">
                  <c:v>2469.5300000000002</c:v>
                </c:pt>
                <c:pt idx="7">
                  <c:v>2376.0500000000002</c:v>
                </c:pt>
                <c:pt idx="8">
                  <c:v>2310.7199999999998</c:v>
                </c:pt>
                <c:pt idx="9">
                  <c:v>2268.42</c:v>
                </c:pt>
                <c:pt idx="10">
                  <c:v>2242.7399999999998</c:v>
                </c:pt>
                <c:pt idx="11">
                  <c:v>2226.98</c:v>
                </c:pt>
                <c:pt idx="12">
                  <c:v>2214.96</c:v>
                </c:pt>
                <c:pt idx="13">
                  <c:v>2211.15</c:v>
                </c:pt>
                <c:pt idx="14">
                  <c:v>2248.65</c:v>
                </c:pt>
                <c:pt idx="15">
                  <c:v>2323.9499999999998</c:v>
                </c:pt>
                <c:pt idx="16">
                  <c:v>2407</c:v>
                </c:pt>
                <c:pt idx="17">
                  <c:v>2509.11</c:v>
                </c:pt>
                <c:pt idx="18">
                  <c:v>2652.3</c:v>
                </c:pt>
                <c:pt idx="19">
                  <c:v>2848.78</c:v>
                </c:pt>
                <c:pt idx="20">
                  <c:v>3095.16</c:v>
                </c:pt>
                <c:pt idx="21">
                  <c:v>3375.17</c:v>
                </c:pt>
                <c:pt idx="22">
                  <c:v>3739.06</c:v>
                </c:pt>
                <c:pt idx="23">
                  <c:v>4137.9399999999996</c:v>
                </c:pt>
                <c:pt idx="24">
                  <c:v>4675.87</c:v>
                </c:pt>
                <c:pt idx="25">
                  <c:v>5591.13</c:v>
                </c:pt>
                <c:pt idx="26">
                  <c:v>6698.9</c:v>
                </c:pt>
                <c:pt idx="27">
                  <c:v>8951.2900000000009</c:v>
                </c:pt>
                <c:pt idx="28">
                  <c:v>10654</c:v>
                </c:pt>
                <c:pt idx="29">
                  <c:v>10654</c:v>
                </c:pt>
                <c:pt idx="30">
                  <c:v>10506.5</c:v>
                </c:pt>
                <c:pt idx="31">
                  <c:v>10359.1</c:v>
                </c:pt>
                <c:pt idx="32">
                  <c:v>10359.1</c:v>
                </c:pt>
                <c:pt idx="33">
                  <c:v>10359.1</c:v>
                </c:pt>
                <c:pt idx="34">
                  <c:v>10359.1</c:v>
                </c:pt>
                <c:pt idx="35">
                  <c:v>10359.1</c:v>
                </c:pt>
                <c:pt idx="36">
                  <c:v>10359.1</c:v>
                </c:pt>
                <c:pt idx="37">
                  <c:v>10359.1</c:v>
                </c:pt>
                <c:pt idx="38">
                  <c:v>10359.1</c:v>
                </c:pt>
                <c:pt idx="39">
                  <c:v>10359.1</c:v>
                </c:pt>
                <c:pt idx="40">
                  <c:v>10359.1</c:v>
                </c:pt>
                <c:pt idx="41">
                  <c:v>10359.1</c:v>
                </c:pt>
                <c:pt idx="42">
                  <c:v>10359.1</c:v>
                </c:pt>
                <c:pt idx="43">
                  <c:v>10359.1</c:v>
                </c:pt>
                <c:pt idx="44">
                  <c:v>10359.1</c:v>
                </c:pt>
                <c:pt idx="45">
                  <c:v>10359.1</c:v>
                </c:pt>
                <c:pt idx="46">
                  <c:v>10359.1</c:v>
                </c:pt>
                <c:pt idx="47">
                  <c:v>10359.1</c:v>
                </c:pt>
                <c:pt idx="48">
                  <c:v>10359.1</c:v>
                </c:pt>
                <c:pt idx="49">
                  <c:v>10359.1</c:v>
                </c:pt>
                <c:pt idx="50">
                  <c:v>10359.1</c:v>
                </c:pt>
                <c:pt idx="51">
                  <c:v>10359.1</c:v>
                </c:pt>
                <c:pt idx="52">
                  <c:v>10359.1</c:v>
                </c:pt>
                <c:pt idx="53">
                  <c:v>10359.1</c:v>
                </c:pt>
                <c:pt idx="54">
                  <c:v>10359.1</c:v>
                </c:pt>
                <c:pt idx="55">
                  <c:v>10359.1</c:v>
                </c:pt>
                <c:pt idx="56">
                  <c:v>10359.1</c:v>
                </c:pt>
                <c:pt idx="57">
                  <c:v>10359.1</c:v>
                </c:pt>
                <c:pt idx="58">
                  <c:v>10359.1</c:v>
                </c:pt>
                <c:pt idx="59">
                  <c:v>10359.1</c:v>
                </c:pt>
                <c:pt idx="60">
                  <c:v>10359.1</c:v>
                </c:pt>
                <c:pt idx="61">
                  <c:v>10359.1</c:v>
                </c:pt>
                <c:pt idx="62">
                  <c:v>10359.1</c:v>
                </c:pt>
                <c:pt idx="63">
                  <c:v>10359.1</c:v>
                </c:pt>
                <c:pt idx="64">
                  <c:v>10359.1</c:v>
                </c:pt>
                <c:pt idx="65">
                  <c:v>10359.1</c:v>
                </c:pt>
                <c:pt idx="66">
                  <c:v>10359.1</c:v>
                </c:pt>
                <c:pt idx="67">
                  <c:v>10359.1</c:v>
                </c:pt>
                <c:pt idx="68">
                  <c:v>10359.1</c:v>
                </c:pt>
                <c:pt idx="69">
                  <c:v>10359.1</c:v>
                </c:pt>
                <c:pt idx="70">
                  <c:v>10359.1</c:v>
                </c:pt>
                <c:pt idx="71">
                  <c:v>10359.1</c:v>
                </c:pt>
                <c:pt idx="72">
                  <c:v>10359.1</c:v>
                </c:pt>
                <c:pt idx="73">
                  <c:v>10359.1</c:v>
                </c:pt>
                <c:pt idx="74">
                  <c:v>10359.1</c:v>
                </c:pt>
                <c:pt idx="75">
                  <c:v>10359.1</c:v>
                </c:pt>
                <c:pt idx="76">
                  <c:v>10359.1</c:v>
                </c:pt>
                <c:pt idx="77">
                  <c:v>10359.1</c:v>
                </c:pt>
                <c:pt idx="78">
                  <c:v>10359.1</c:v>
                </c:pt>
                <c:pt idx="79">
                  <c:v>10359.1</c:v>
                </c:pt>
                <c:pt idx="80">
                  <c:v>10359.1</c:v>
                </c:pt>
                <c:pt idx="81">
                  <c:v>10359.1</c:v>
                </c:pt>
                <c:pt idx="82">
                  <c:v>10359.1</c:v>
                </c:pt>
                <c:pt idx="83">
                  <c:v>10359.1</c:v>
                </c:pt>
                <c:pt idx="84">
                  <c:v>10359.1</c:v>
                </c:pt>
                <c:pt idx="85">
                  <c:v>10359.1</c:v>
                </c:pt>
                <c:pt idx="86">
                  <c:v>10359.1</c:v>
                </c:pt>
                <c:pt idx="87">
                  <c:v>10359.1</c:v>
                </c:pt>
                <c:pt idx="88">
                  <c:v>10359.1</c:v>
                </c:pt>
                <c:pt idx="89">
                  <c:v>10359.1</c:v>
                </c:pt>
                <c:pt idx="90">
                  <c:v>10359.1</c:v>
                </c:pt>
                <c:pt idx="91">
                  <c:v>10359.1</c:v>
                </c:pt>
                <c:pt idx="92">
                  <c:v>10359.1</c:v>
                </c:pt>
                <c:pt idx="93">
                  <c:v>10359.1</c:v>
                </c:pt>
                <c:pt idx="94">
                  <c:v>10359.1</c:v>
                </c:pt>
                <c:pt idx="95">
                  <c:v>10359.1</c:v>
                </c:pt>
                <c:pt idx="96">
                  <c:v>10359.1</c:v>
                </c:pt>
                <c:pt idx="97">
                  <c:v>10359.1</c:v>
                </c:pt>
                <c:pt idx="98">
                  <c:v>10359.1</c:v>
                </c:pt>
                <c:pt idx="99">
                  <c:v>10359.1</c:v>
                </c:pt>
                <c:pt idx="100">
                  <c:v>10359.1</c:v>
                </c:pt>
                <c:pt idx="101">
                  <c:v>10359.1</c:v>
                </c:pt>
                <c:pt idx="102">
                  <c:v>10359.1</c:v>
                </c:pt>
                <c:pt idx="103">
                  <c:v>10359.1</c:v>
                </c:pt>
                <c:pt idx="104">
                  <c:v>10359.1</c:v>
                </c:pt>
                <c:pt idx="105">
                  <c:v>10359.1</c:v>
                </c:pt>
                <c:pt idx="106">
                  <c:v>10359.1</c:v>
                </c:pt>
                <c:pt idx="107">
                  <c:v>10359.1</c:v>
                </c:pt>
                <c:pt idx="108">
                  <c:v>10359.1</c:v>
                </c:pt>
                <c:pt idx="109">
                  <c:v>10359.1</c:v>
                </c:pt>
                <c:pt idx="110">
                  <c:v>10359.1</c:v>
                </c:pt>
                <c:pt idx="111">
                  <c:v>10359.1</c:v>
                </c:pt>
                <c:pt idx="112">
                  <c:v>10359.1</c:v>
                </c:pt>
                <c:pt idx="113">
                  <c:v>10359.1</c:v>
                </c:pt>
                <c:pt idx="114">
                  <c:v>10359.1</c:v>
                </c:pt>
                <c:pt idx="115">
                  <c:v>10359.1</c:v>
                </c:pt>
                <c:pt idx="116">
                  <c:v>10359.1</c:v>
                </c:pt>
                <c:pt idx="117">
                  <c:v>10359.1</c:v>
                </c:pt>
                <c:pt idx="118">
                  <c:v>10359.1</c:v>
                </c:pt>
                <c:pt idx="119">
                  <c:v>10359.1</c:v>
                </c:pt>
                <c:pt idx="120">
                  <c:v>10359.1</c:v>
                </c:pt>
                <c:pt idx="121">
                  <c:v>10359.1</c:v>
                </c:pt>
                <c:pt idx="122">
                  <c:v>10359.1</c:v>
                </c:pt>
                <c:pt idx="123">
                  <c:v>10359.1</c:v>
                </c:pt>
                <c:pt idx="124">
                  <c:v>10359.1</c:v>
                </c:pt>
                <c:pt idx="125">
                  <c:v>10359.1</c:v>
                </c:pt>
                <c:pt idx="126">
                  <c:v>10359.1</c:v>
                </c:pt>
                <c:pt idx="127">
                  <c:v>10359.1</c:v>
                </c:pt>
                <c:pt idx="128">
                  <c:v>10359.1</c:v>
                </c:pt>
                <c:pt idx="129">
                  <c:v>10359</c:v>
                </c:pt>
                <c:pt idx="130">
                  <c:v>10359</c:v>
                </c:pt>
                <c:pt idx="131">
                  <c:v>10359</c:v>
                </c:pt>
                <c:pt idx="132">
                  <c:v>10359</c:v>
                </c:pt>
                <c:pt idx="133">
                  <c:v>10359</c:v>
                </c:pt>
                <c:pt idx="134">
                  <c:v>10359</c:v>
                </c:pt>
                <c:pt idx="135">
                  <c:v>10359</c:v>
                </c:pt>
                <c:pt idx="136">
                  <c:v>10359</c:v>
                </c:pt>
                <c:pt idx="137">
                  <c:v>10359</c:v>
                </c:pt>
                <c:pt idx="138">
                  <c:v>10359</c:v>
                </c:pt>
                <c:pt idx="139">
                  <c:v>10359</c:v>
                </c:pt>
                <c:pt idx="140">
                  <c:v>10359</c:v>
                </c:pt>
                <c:pt idx="141">
                  <c:v>10359</c:v>
                </c:pt>
                <c:pt idx="142">
                  <c:v>10359</c:v>
                </c:pt>
                <c:pt idx="143">
                  <c:v>10359</c:v>
                </c:pt>
                <c:pt idx="144">
                  <c:v>10359</c:v>
                </c:pt>
                <c:pt idx="145">
                  <c:v>10359</c:v>
                </c:pt>
                <c:pt idx="146">
                  <c:v>10359</c:v>
                </c:pt>
                <c:pt idx="147">
                  <c:v>10359</c:v>
                </c:pt>
                <c:pt idx="148">
                  <c:v>10359</c:v>
                </c:pt>
                <c:pt idx="149">
                  <c:v>10359</c:v>
                </c:pt>
                <c:pt idx="150">
                  <c:v>10359</c:v>
                </c:pt>
                <c:pt idx="151">
                  <c:v>10359</c:v>
                </c:pt>
                <c:pt idx="152">
                  <c:v>10359</c:v>
                </c:pt>
                <c:pt idx="153">
                  <c:v>10359</c:v>
                </c:pt>
                <c:pt idx="154">
                  <c:v>10359</c:v>
                </c:pt>
                <c:pt idx="155">
                  <c:v>10359</c:v>
                </c:pt>
                <c:pt idx="156">
                  <c:v>10359</c:v>
                </c:pt>
                <c:pt idx="157">
                  <c:v>10359</c:v>
                </c:pt>
                <c:pt idx="158">
                  <c:v>10359</c:v>
                </c:pt>
                <c:pt idx="159">
                  <c:v>10359</c:v>
                </c:pt>
                <c:pt idx="160">
                  <c:v>10359</c:v>
                </c:pt>
                <c:pt idx="161">
                  <c:v>10359</c:v>
                </c:pt>
                <c:pt idx="162">
                  <c:v>10359</c:v>
                </c:pt>
                <c:pt idx="163">
                  <c:v>10359</c:v>
                </c:pt>
              </c:numCache>
            </c:numRef>
          </c:yVal>
          <c:smooth val="0"/>
        </c:ser>
        <c:dLbls>
          <c:showLegendKey val="0"/>
          <c:showVal val="0"/>
          <c:showCatName val="0"/>
          <c:showSerName val="0"/>
          <c:showPercent val="0"/>
          <c:showBubbleSize val="0"/>
        </c:dLbls>
        <c:axId val="44464768"/>
        <c:axId val="44479232"/>
      </c:scatterChart>
      <c:valAx>
        <c:axId val="4446476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it-IT" sz="1600">
                    <a:latin typeface="Arial" panose="020B0604020202020204" pitchFamily="34" charset="0"/>
                    <a:cs typeface="Arial" panose="020B0604020202020204" pitchFamily="34" charset="0"/>
                  </a:rPr>
                  <a:t>x [m]</a:t>
                </a:r>
              </a:p>
            </c:rich>
          </c:tx>
          <c:layout>
            <c:manualLayout>
              <c:xMode val="edge"/>
              <c:yMode val="edge"/>
              <c:x val="0.48295560880976834"/>
              <c:y val="0.93222104959168151"/>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fr-FR"/>
          </a:p>
        </c:txPr>
        <c:crossAx val="44479232"/>
        <c:crosses val="autoZero"/>
        <c:crossBetween val="midCat"/>
      </c:valAx>
      <c:valAx>
        <c:axId val="444792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it-IT" sz="1600">
                    <a:latin typeface="Arial" panose="020B0604020202020204" pitchFamily="34" charset="0"/>
                    <a:cs typeface="Arial" panose="020B0604020202020204" pitchFamily="34" charset="0"/>
                  </a:rPr>
                  <a:t>Cp [J/Kg s]</a:t>
                </a:r>
              </a:p>
            </c:rich>
          </c:tx>
          <c:layout>
            <c:manualLayout>
              <c:xMode val="edge"/>
              <c:yMode val="edge"/>
              <c:x val="1.1272226387696734E-2"/>
              <c:y val="0.28199749651576939"/>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r-FR"/>
          </a:p>
        </c:txPr>
        <c:crossAx val="44464768"/>
        <c:crosses val="autoZero"/>
        <c:crossBetween val="midCat"/>
      </c:valAx>
      <c:spPr>
        <a:noFill/>
        <a:ln>
          <a:solidFill>
            <a:schemeClr val="accent1"/>
          </a:solidFill>
        </a:ln>
        <a:effectLst/>
      </c:spPr>
    </c:plotArea>
    <c:plotVisOnly val="1"/>
    <c:dispBlanksAs val="gap"/>
    <c:showDLblsOverMax val="0"/>
  </c:chart>
  <c:spPr>
    <a:noFill/>
    <a:ln>
      <a:noFill/>
    </a:ln>
    <a:effectLst/>
  </c:spPr>
  <c:txPr>
    <a:bodyPr/>
    <a:lstStyle/>
    <a:p>
      <a:pPr>
        <a:defRPr baseline="0">
          <a:solidFill>
            <a:sysClr val="windowText" lastClr="000000"/>
          </a:solidFill>
        </a:defRPr>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solidFill>
                <a:schemeClr val="accent1"/>
              </a:solidFill>
              <a:round/>
            </a:ln>
            <a:effectLst/>
          </c:spPr>
          <c:marker>
            <c:symbol val="none"/>
          </c:marker>
          <c:xVal>
            <c:numRef>
              <c:f>Foglio1!$B$3:$B$166</c:f>
              <c:numCache>
                <c:formatCode>0.00E+00</c:formatCode>
                <c:ptCount val="164"/>
                <c:pt idx="0" formatCode="General">
                  <c:v>0</c:v>
                </c:pt>
                <c:pt idx="1">
                  <c:v>3.07929E-6</c:v>
                </c:pt>
                <c:pt idx="2">
                  <c:v>6.1585800000000001E-6</c:v>
                </c:pt>
                <c:pt idx="3">
                  <c:v>9.2378800000000004E-6</c:v>
                </c:pt>
                <c:pt idx="4">
                  <c:v>1.23172E-5</c:v>
                </c:pt>
                <c:pt idx="5">
                  <c:v>1.5396500000000001E-5</c:v>
                </c:pt>
                <c:pt idx="6">
                  <c:v>1.84758E-5</c:v>
                </c:pt>
                <c:pt idx="7">
                  <c:v>2.1554999999999999E-5</c:v>
                </c:pt>
                <c:pt idx="8">
                  <c:v>2.4634299999999999E-5</c:v>
                </c:pt>
                <c:pt idx="9">
                  <c:v>2.7713599999999998E-5</c:v>
                </c:pt>
                <c:pt idx="10">
                  <c:v>3.0792900000000001E-5</c:v>
                </c:pt>
                <c:pt idx="11">
                  <c:v>3.3872199999999997E-5</c:v>
                </c:pt>
                <c:pt idx="12">
                  <c:v>3.69515E-5</c:v>
                </c:pt>
                <c:pt idx="13">
                  <c:v>4.0030800000000003E-5</c:v>
                </c:pt>
                <c:pt idx="14">
                  <c:v>4.3110099999999999E-5</c:v>
                </c:pt>
                <c:pt idx="15">
                  <c:v>4.6189400000000002E-5</c:v>
                </c:pt>
                <c:pt idx="16">
                  <c:v>4.9268699999999998E-5</c:v>
                </c:pt>
                <c:pt idx="17">
                  <c:v>5.2348000000000001E-5</c:v>
                </c:pt>
                <c:pt idx="18">
                  <c:v>5.5427299999999997E-5</c:v>
                </c:pt>
                <c:pt idx="19">
                  <c:v>5.85065E-5</c:v>
                </c:pt>
                <c:pt idx="20">
                  <c:v>6.1585800000000002E-5</c:v>
                </c:pt>
                <c:pt idx="21">
                  <c:v>6.4665099999999999E-5</c:v>
                </c:pt>
                <c:pt idx="22">
                  <c:v>6.7744399999999995E-5</c:v>
                </c:pt>
                <c:pt idx="23">
                  <c:v>7.0823700000000004E-5</c:v>
                </c:pt>
                <c:pt idx="24">
                  <c:v>7.3903E-5</c:v>
                </c:pt>
                <c:pt idx="25">
                  <c:v>7.6982299999999996E-5</c:v>
                </c:pt>
                <c:pt idx="26">
                  <c:v>8.0061600000000006E-5</c:v>
                </c:pt>
                <c:pt idx="27">
                  <c:v>8.3140900000000002E-5</c:v>
                </c:pt>
                <c:pt idx="28">
                  <c:v>8.6220199999999998E-5</c:v>
                </c:pt>
                <c:pt idx="29">
                  <c:v>8.9299499999999994E-5</c:v>
                </c:pt>
                <c:pt idx="30">
                  <c:v>9.2378800000000004E-5</c:v>
                </c:pt>
                <c:pt idx="31">
                  <c:v>9.5458000000000007E-5</c:v>
                </c:pt>
                <c:pt idx="32">
                  <c:v>9.8537300000000003E-5</c:v>
                </c:pt>
                <c:pt idx="33" formatCode="General">
                  <c:v>1.01617E-4</c:v>
                </c:pt>
                <c:pt idx="34" formatCode="General">
                  <c:v>1.04696E-4</c:v>
                </c:pt>
                <c:pt idx="35" formatCode="General">
                  <c:v>1.07775E-4</c:v>
                </c:pt>
                <c:pt idx="36" formatCode="General">
                  <c:v>1.1085499999999999E-4</c:v>
                </c:pt>
                <c:pt idx="37" formatCode="General">
                  <c:v>1.13934E-4</c:v>
                </c:pt>
                <c:pt idx="38" formatCode="General">
                  <c:v>1.17013E-4</c:v>
                </c:pt>
                <c:pt idx="39" formatCode="General">
                  <c:v>1.20092E-4</c:v>
                </c:pt>
                <c:pt idx="40" formatCode="General">
                  <c:v>1.2317200000000001E-4</c:v>
                </c:pt>
                <c:pt idx="41" formatCode="General">
                  <c:v>1.2625099999999999E-4</c:v>
                </c:pt>
                <c:pt idx="42" formatCode="General">
                  <c:v>1.2933000000000001E-4</c:v>
                </c:pt>
                <c:pt idx="43" formatCode="General">
                  <c:v>1.3240999999999999E-4</c:v>
                </c:pt>
                <c:pt idx="44" formatCode="General">
                  <c:v>1.35489E-4</c:v>
                </c:pt>
                <c:pt idx="45" formatCode="General">
                  <c:v>1.3856799999999999E-4</c:v>
                </c:pt>
                <c:pt idx="46" formatCode="General">
                  <c:v>1.4164700000000001E-4</c:v>
                </c:pt>
                <c:pt idx="47" formatCode="General">
                  <c:v>1.4472700000000001E-4</c:v>
                </c:pt>
                <c:pt idx="48" formatCode="General">
                  <c:v>1.47806E-4</c:v>
                </c:pt>
                <c:pt idx="49" formatCode="General">
                  <c:v>1.5088499999999999E-4</c:v>
                </c:pt>
                <c:pt idx="50" formatCode="General">
                  <c:v>1.5396499999999999E-4</c:v>
                </c:pt>
                <c:pt idx="51" formatCode="General">
                  <c:v>1.5704400000000001E-4</c:v>
                </c:pt>
                <c:pt idx="52" formatCode="General">
                  <c:v>1.60123E-4</c:v>
                </c:pt>
                <c:pt idx="53" formatCode="General">
                  <c:v>1.6320199999999999E-4</c:v>
                </c:pt>
                <c:pt idx="54" formatCode="General">
                  <c:v>1.6628199999999999E-4</c:v>
                </c:pt>
                <c:pt idx="55" formatCode="General">
                  <c:v>1.6936100000000001E-4</c:v>
                </c:pt>
                <c:pt idx="56" formatCode="General">
                  <c:v>1.7244E-4</c:v>
                </c:pt>
                <c:pt idx="57" formatCode="General">
                  <c:v>1.7552E-4</c:v>
                </c:pt>
                <c:pt idx="58" formatCode="General">
                  <c:v>1.7859899999999999E-4</c:v>
                </c:pt>
                <c:pt idx="59" formatCode="General">
                  <c:v>1.81678E-4</c:v>
                </c:pt>
                <c:pt idx="60" formatCode="General">
                  <c:v>1.8475800000000001E-4</c:v>
                </c:pt>
                <c:pt idx="61" formatCode="General">
                  <c:v>1.87837E-4</c:v>
                </c:pt>
                <c:pt idx="62" formatCode="General">
                  <c:v>1.9091600000000001E-4</c:v>
                </c:pt>
                <c:pt idx="63" formatCode="General">
                  <c:v>1.93995E-4</c:v>
                </c:pt>
                <c:pt idx="64" formatCode="General">
                  <c:v>1.9707500000000001E-4</c:v>
                </c:pt>
                <c:pt idx="65" formatCode="General">
                  <c:v>2.0015399999999999E-4</c:v>
                </c:pt>
                <c:pt idx="66" formatCode="General">
                  <c:v>2.0323300000000001E-4</c:v>
                </c:pt>
                <c:pt idx="67" formatCode="General">
                  <c:v>2.0631299999999999E-4</c:v>
                </c:pt>
                <c:pt idx="68" formatCode="General">
                  <c:v>2.09392E-4</c:v>
                </c:pt>
                <c:pt idx="69" formatCode="General">
                  <c:v>2.1247099999999999E-4</c:v>
                </c:pt>
                <c:pt idx="70" formatCode="General">
                  <c:v>2.1555000000000001E-4</c:v>
                </c:pt>
                <c:pt idx="71" formatCode="General">
                  <c:v>2.1863000000000001E-4</c:v>
                </c:pt>
                <c:pt idx="72" formatCode="General">
                  <c:v>2.21709E-4</c:v>
                </c:pt>
                <c:pt idx="73" formatCode="General">
                  <c:v>2.2478799999999999E-4</c:v>
                </c:pt>
                <c:pt idx="74" formatCode="General">
                  <c:v>2.2786799999999999E-4</c:v>
                </c:pt>
                <c:pt idx="75" formatCode="General">
                  <c:v>2.3094700000000001E-4</c:v>
                </c:pt>
                <c:pt idx="76" formatCode="General">
                  <c:v>2.34026E-4</c:v>
                </c:pt>
                <c:pt idx="77" formatCode="General">
                  <c:v>2.3710499999999999E-4</c:v>
                </c:pt>
                <c:pt idx="78" formatCode="General">
                  <c:v>2.4018499999999999E-4</c:v>
                </c:pt>
                <c:pt idx="79" formatCode="General">
                  <c:v>2.4326400000000001E-4</c:v>
                </c:pt>
                <c:pt idx="80" formatCode="General">
                  <c:v>2.46343E-4</c:v>
                </c:pt>
                <c:pt idx="81" formatCode="General">
                  <c:v>2.4942299999999997E-4</c:v>
                </c:pt>
                <c:pt idx="82" formatCode="General">
                  <c:v>2.5250199999999999E-4</c:v>
                </c:pt>
                <c:pt idx="83" formatCode="General">
                  <c:v>2.55581E-4</c:v>
                </c:pt>
                <c:pt idx="84" formatCode="General">
                  <c:v>2.5866000000000002E-4</c:v>
                </c:pt>
                <c:pt idx="85" formatCode="General">
                  <c:v>2.6174E-4</c:v>
                </c:pt>
                <c:pt idx="86" formatCode="General">
                  <c:v>2.6481900000000001E-4</c:v>
                </c:pt>
                <c:pt idx="87" formatCode="General">
                  <c:v>2.6789799999999998E-4</c:v>
                </c:pt>
                <c:pt idx="88" formatCode="General">
                  <c:v>2.7097800000000001E-4</c:v>
                </c:pt>
                <c:pt idx="89" formatCode="General">
                  <c:v>2.7405700000000002E-4</c:v>
                </c:pt>
                <c:pt idx="90" formatCode="General">
                  <c:v>2.7713599999999998E-4</c:v>
                </c:pt>
                <c:pt idx="91" formatCode="General">
                  <c:v>2.8021600000000002E-4</c:v>
                </c:pt>
                <c:pt idx="92" formatCode="General">
                  <c:v>2.8329499999999998E-4</c:v>
                </c:pt>
                <c:pt idx="93" formatCode="General">
                  <c:v>2.8637399999999999E-4</c:v>
                </c:pt>
                <c:pt idx="94" formatCode="General">
                  <c:v>2.8945300000000001E-4</c:v>
                </c:pt>
                <c:pt idx="95" formatCode="General">
                  <c:v>2.9253299999999999E-4</c:v>
                </c:pt>
                <c:pt idx="96" formatCode="General">
                  <c:v>2.95612E-4</c:v>
                </c:pt>
                <c:pt idx="97" formatCode="General">
                  <c:v>2.9869100000000002E-4</c:v>
                </c:pt>
                <c:pt idx="98" formatCode="General">
                  <c:v>3.0177099999999999E-4</c:v>
                </c:pt>
                <c:pt idx="99" formatCode="General">
                  <c:v>3.0485000000000001E-4</c:v>
                </c:pt>
                <c:pt idx="100" formatCode="General">
                  <c:v>3.0792900000000003E-4</c:v>
                </c:pt>
                <c:pt idx="101" formatCode="General">
                  <c:v>3.1100799999999999E-4</c:v>
                </c:pt>
                <c:pt idx="102" formatCode="General">
                  <c:v>3.1408800000000002E-4</c:v>
                </c:pt>
                <c:pt idx="103" formatCode="General">
                  <c:v>3.1716699999999998E-4</c:v>
                </c:pt>
                <c:pt idx="104" formatCode="General">
                  <c:v>3.20246E-4</c:v>
                </c:pt>
                <c:pt idx="105" formatCode="General">
                  <c:v>3.2332599999999997E-4</c:v>
                </c:pt>
                <c:pt idx="106" formatCode="General">
                  <c:v>3.2640499999999999E-4</c:v>
                </c:pt>
                <c:pt idx="107" formatCode="General">
                  <c:v>3.2948400000000001E-4</c:v>
                </c:pt>
                <c:pt idx="108" formatCode="General">
                  <c:v>3.3256399999999998E-4</c:v>
                </c:pt>
                <c:pt idx="109" formatCode="General">
                  <c:v>3.35643E-4</c:v>
                </c:pt>
                <c:pt idx="110" formatCode="General">
                  <c:v>3.3872200000000001E-4</c:v>
                </c:pt>
                <c:pt idx="111" formatCode="General">
                  <c:v>3.4180099999999998E-4</c:v>
                </c:pt>
                <c:pt idx="112" formatCode="General">
                  <c:v>3.4488100000000001E-4</c:v>
                </c:pt>
                <c:pt idx="113" formatCode="General">
                  <c:v>3.4796000000000002E-4</c:v>
                </c:pt>
                <c:pt idx="114" formatCode="General">
                  <c:v>3.5103899999999998E-4</c:v>
                </c:pt>
                <c:pt idx="115" formatCode="General">
                  <c:v>3.5411900000000002E-4</c:v>
                </c:pt>
                <c:pt idx="116" formatCode="General">
                  <c:v>3.5719799999999998E-4</c:v>
                </c:pt>
                <c:pt idx="117" formatCode="General">
                  <c:v>3.6027699999999999E-4</c:v>
                </c:pt>
                <c:pt idx="118" formatCode="General">
                  <c:v>3.6335600000000001E-4</c:v>
                </c:pt>
                <c:pt idx="119" formatCode="General">
                  <c:v>3.6643599999999999E-4</c:v>
                </c:pt>
                <c:pt idx="120" formatCode="General">
                  <c:v>3.69515E-4</c:v>
                </c:pt>
                <c:pt idx="121" formatCode="General">
                  <c:v>3.7259400000000002E-4</c:v>
                </c:pt>
                <c:pt idx="122" formatCode="General">
                  <c:v>3.7567399999999999E-4</c:v>
                </c:pt>
                <c:pt idx="123" formatCode="General">
                  <c:v>3.7875300000000001E-4</c:v>
                </c:pt>
                <c:pt idx="124" formatCode="General">
                  <c:v>3.8183200000000003E-4</c:v>
                </c:pt>
                <c:pt idx="125" formatCode="General">
                  <c:v>3.8491099999999999E-4</c:v>
                </c:pt>
                <c:pt idx="126" formatCode="General">
                  <c:v>3.8799100000000002E-4</c:v>
                </c:pt>
                <c:pt idx="127" formatCode="General">
                  <c:v>3.9106999999999998E-4</c:v>
                </c:pt>
                <c:pt idx="128" formatCode="General">
                  <c:v>3.94149E-4</c:v>
                </c:pt>
                <c:pt idx="129" formatCode="General">
                  <c:v>3.9722899999999997E-4</c:v>
                </c:pt>
                <c:pt idx="130" formatCode="General">
                  <c:v>4.0030799999999999E-4</c:v>
                </c:pt>
                <c:pt idx="131" formatCode="General">
                  <c:v>4.0338700000000001E-4</c:v>
                </c:pt>
                <c:pt idx="132" formatCode="General">
                  <c:v>4.0646699999999998E-4</c:v>
                </c:pt>
                <c:pt idx="133" formatCode="General">
                  <c:v>4.09546E-4</c:v>
                </c:pt>
                <c:pt idx="134" formatCode="General">
                  <c:v>4.1262500000000001E-4</c:v>
                </c:pt>
                <c:pt idx="135" formatCode="General">
                  <c:v>4.1570399999999998E-4</c:v>
                </c:pt>
                <c:pt idx="136" formatCode="General">
                  <c:v>4.1878400000000001E-4</c:v>
                </c:pt>
                <c:pt idx="137" formatCode="General">
                  <c:v>4.2186300000000002E-4</c:v>
                </c:pt>
                <c:pt idx="138" formatCode="General">
                  <c:v>4.2494199999999998E-4</c:v>
                </c:pt>
                <c:pt idx="139" formatCode="General">
                  <c:v>4.2802200000000002E-4</c:v>
                </c:pt>
                <c:pt idx="140" formatCode="General">
                  <c:v>4.3110099999999998E-4</c:v>
                </c:pt>
                <c:pt idx="141" formatCode="General">
                  <c:v>4.3417999999999999E-4</c:v>
                </c:pt>
                <c:pt idx="142" formatCode="General">
                  <c:v>4.3725900000000001E-4</c:v>
                </c:pt>
                <c:pt idx="143" formatCode="General">
                  <c:v>4.4033899999999999E-4</c:v>
                </c:pt>
                <c:pt idx="144" formatCode="General">
                  <c:v>4.43418E-4</c:v>
                </c:pt>
                <c:pt idx="145" formatCode="General">
                  <c:v>4.4649700000000002E-4</c:v>
                </c:pt>
                <c:pt idx="146" formatCode="General">
                  <c:v>4.49577E-4</c:v>
                </c:pt>
                <c:pt idx="147" formatCode="General">
                  <c:v>4.5265600000000001E-4</c:v>
                </c:pt>
                <c:pt idx="148" formatCode="General">
                  <c:v>4.5573500000000003E-4</c:v>
                </c:pt>
                <c:pt idx="149" formatCode="General">
                  <c:v>4.5881399999999999E-4</c:v>
                </c:pt>
                <c:pt idx="150" formatCode="General">
                  <c:v>4.6189400000000002E-4</c:v>
                </c:pt>
                <c:pt idx="151" formatCode="General">
                  <c:v>4.6497299999999998E-4</c:v>
                </c:pt>
                <c:pt idx="152" formatCode="General">
                  <c:v>4.68052E-4</c:v>
                </c:pt>
                <c:pt idx="153" formatCode="General">
                  <c:v>4.7113199999999997E-4</c:v>
                </c:pt>
                <c:pt idx="154" formatCode="General">
                  <c:v>4.7421099999999999E-4</c:v>
                </c:pt>
                <c:pt idx="155" formatCode="General">
                  <c:v>4.7729000000000001E-4</c:v>
                </c:pt>
                <c:pt idx="156" formatCode="General">
                  <c:v>4.8036999999999998E-4</c:v>
                </c:pt>
                <c:pt idx="157" formatCode="General">
                  <c:v>4.83449E-4</c:v>
                </c:pt>
                <c:pt idx="158" formatCode="General">
                  <c:v>4.8652800000000001E-4</c:v>
                </c:pt>
                <c:pt idx="159" formatCode="General">
                  <c:v>4.8960699999999998E-4</c:v>
                </c:pt>
                <c:pt idx="160" formatCode="General">
                  <c:v>4.9268700000000001E-4</c:v>
                </c:pt>
                <c:pt idx="161" formatCode="General">
                  <c:v>4.9576600000000002E-4</c:v>
                </c:pt>
                <c:pt idx="162" formatCode="General">
                  <c:v>4.9884500000000004E-4</c:v>
                </c:pt>
                <c:pt idx="163" formatCode="General">
                  <c:v>5.0000000000000001E-4</c:v>
                </c:pt>
              </c:numCache>
            </c:numRef>
          </c:xVal>
          <c:yVal>
            <c:numRef>
              <c:f>Foglio1!$E$3:$E$166</c:f>
              <c:numCache>
                <c:formatCode>General</c:formatCode>
                <c:ptCount val="164"/>
                <c:pt idx="0">
                  <c:v>3.7070400000000001</c:v>
                </c:pt>
                <c:pt idx="1">
                  <c:v>3.5590099999999998</c:v>
                </c:pt>
                <c:pt idx="2">
                  <c:v>3.4224000000000001</c:v>
                </c:pt>
                <c:pt idx="3">
                  <c:v>3.2963200000000001</c:v>
                </c:pt>
                <c:pt idx="4">
                  <c:v>3.1799400000000002</c:v>
                </c:pt>
                <c:pt idx="5">
                  <c:v>3.0725199999999999</c:v>
                </c:pt>
                <c:pt idx="6">
                  <c:v>2.9734099999999999</c:v>
                </c:pt>
                <c:pt idx="7">
                  <c:v>2.88205</c:v>
                </c:pt>
                <c:pt idx="8">
                  <c:v>2.7979599999999998</c:v>
                </c:pt>
                <c:pt idx="9">
                  <c:v>2.7207400000000002</c:v>
                </c:pt>
                <c:pt idx="10">
                  <c:v>2.6500499999999998</c:v>
                </c:pt>
                <c:pt idx="11">
                  <c:v>2.5855399999999999</c:v>
                </c:pt>
                <c:pt idx="12">
                  <c:v>2.5268899999999999</c:v>
                </c:pt>
                <c:pt idx="13">
                  <c:v>2.47376</c:v>
                </c:pt>
                <c:pt idx="14">
                  <c:v>2.4258600000000001</c:v>
                </c:pt>
                <c:pt idx="15">
                  <c:v>2.3829500000000001</c:v>
                </c:pt>
                <c:pt idx="16">
                  <c:v>2.3448199999999999</c:v>
                </c:pt>
                <c:pt idx="17">
                  <c:v>2.3112300000000001</c:v>
                </c:pt>
                <c:pt idx="18">
                  <c:v>2.2819500000000001</c:v>
                </c:pt>
                <c:pt idx="19">
                  <c:v>2.2567599999999999</c:v>
                </c:pt>
                <c:pt idx="20">
                  <c:v>2.23542</c:v>
                </c:pt>
                <c:pt idx="21">
                  <c:v>2.2176800000000001</c:v>
                </c:pt>
                <c:pt idx="22">
                  <c:v>2.20322</c:v>
                </c:pt>
                <c:pt idx="23">
                  <c:v>2.1917200000000001</c:v>
                </c:pt>
                <c:pt idx="24">
                  <c:v>2.18283</c:v>
                </c:pt>
                <c:pt idx="25">
                  <c:v>2.17625</c:v>
                </c:pt>
                <c:pt idx="26">
                  <c:v>2.1717599999999999</c:v>
                </c:pt>
                <c:pt idx="27">
                  <c:v>2.1686899999999998</c:v>
                </c:pt>
                <c:pt idx="28">
                  <c:v>2.1663399999999999</c:v>
                </c:pt>
                <c:pt idx="29">
                  <c:v>2.1644199999999998</c:v>
                </c:pt>
                <c:pt idx="30">
                  <c:v>2.1626599999999998</c:v>
                </c:pt>
                <c:pt idx="31">
                  <c:v>2.1617999999999999</c:v>
                </c:pt>
                <c:pt idx="32">
                  <c:v>2.1617999999999999</c:v>
                </c:pt>
                <c:pt idx="33">
                  <c:v>2.1617999999999999</c:v>
                </c:pt>
                <c:pt idx="34">
                  <c:v>2.1617999999999999</c:v>
                </c:pt>
                <c:pt idx="35">
                  <c:v>2.1617999999999999</c:v>
                </c:pt>
                <c:pt idx="36">
                  <c:v>2.1617999999999999</c:v>
                </c:pt>
                <c:pt idx="37">
                  <c:v>2.1617999999999999</c:v>
                </c:pt>
                <c:pt idx="38">
                  <c:v>2.1617999999999999</c:v>
                </c:pt>
                <c:pt idx="39">
                  <c:v>2.1617999999999999</c:v>
                </c:pt>
                <c:pt idx="40">
                  <c:v>2.1617999999999999</c:v>
                </c:pt>
                <c:pt idx="41">
                  <c:v>2.1617999999999999</c:v>
                </c:pt>
                <c:pt idx="42">
                  <c:v>2.1617999999999999</c:v>
                </c:pt>
                <c:pt idx="43">
                  <c:v>2.1617999999999999</c:v>
                </c:pt>
                <c:pt idx="44">
                  <c:v>2.1617999999999999</c:v>
                </c:pt>
                <c:pt idx="45">
                  <c:v>2.1617999999999999</c:v>
                </c:pt>
                <c:pt idx="46">
                  <c:v>2.1617999999999999</c:v>
                </c:pt>
                <c:pt idx="47">
                  <c:v>2.1617999999999999</c:v>
                </c:pt>
                <c:pt idx="48">
                  <c:v>2.1617999999999999</c:v>
                </c:pt>
                <c:pt idx="49">
                  <c:v>2.1617999999999999</c:v>
                </c:pt>
                <c:pt idx="50">
                  <c:v>2.1617999999999999</c:v>
                </c:pt>
                <c:pt idx="51">
                  <c:v>2.1617999999999999</c:v>
                </c:pt>
                <c:pt idx="52">
                  <c:v>2.1617999999999999</c:v>
                </c:pt>
                <c:pt idx="53">
                  <c:v>2.1617999999999999</c:v>
                </c:pt>
                <c:pt idx="54">
                  <c:v>2.1617999999999999</c:v>
                </c:pt>
                <c:pt idx="55">
                  <c:v>2.1617999999999999</c:v>
                </c:pt>
                <c:pt idx="56">
                  <c:v>2.1617999999999999</c:v>
                </c:pt>
                <c:pt idx="57">
                  <c:v>2.1617999999999999</c:v>
                </c:pt>
                <c:pt idx="58">
                  <c:v>2.1617999999999999</c:v>
                </c:pt>
                <c:pt idx="59">
                  <c:v>2.1617999999999999</c:v>
                </c:pt>
                <c:pt idx="60">
                  <c:v>2.1617999999999999</c:v>
                </c:pt>
                <c:pt idx="61">
                  <c:v>2.1617999999999999</c:v>
                </c:pt>
                <c:pt idx="62">
                  <c:v>2.1617999999999999</c:v>
                </c:pt>
                <c:pt idx="63">
                  <c:v>2.1617999999999999</c:v>
                </c:pt>
                <c:pt idx="64">
                  <c:v>2.1617999999999999</c:v>
                </c:pt>
                <c:pt idx="65">
                  <c:v>2.1617999999999999</c:v>
                </c:pt>
                <c:pt idx="66">
                  <c:v>2.1617999999999999</c:v>
                </c:pt>
                <c:pt idx="67">
                  <c:v>2.1617999999999999</c:v>
                </c:pt>
                <c:pt idx="68">
                  <c:v>2.1617999999999999</c:v>
                </c:pt>
                <c:pt idx="69">
                  <c:v>2.1617999999999999</c:v>
                </c:pt>
                <c:pt idx="70">
                  <c:v>2.1617999999999999</c:v>
                </c:pt>
                <c:pt idx="71">
                  <c:v>2.1617999999999999</c:v>
                </c:pt>
                <c:pt idx="72">
                  <c:v>2.1617999999999999</c:v>
                </c:pt>
                <c:pt idx="73">
                  <c:v>2.1617999999999999</c:v>
                </c:pt>
                <c:pt idx="74">
                  <c:v>2.1617999999999999</c:v>
                </c:pt>
                <c:pt idx="75">
                  <c:v>2.1617999999999999</c:v>
                </c:pt>
                <c:pt idx="76">
                  <c:v>2.1617999999999999</c:v>
                </c:pt>
                <c:pt idx="77">
                  <c:v>2.1617999999999999</c:v>
                </c:pt>
                <c:pt idx="78">
                  <c:v>2.1617999999999999</c:v>
                </c:pt>
                <c:pt idx="79">
                  <c:v>2.1617999999999999</c:v>
                </c:pt>
                <c:pt idx="80">
                  <c:v>2.1617999999999999</c:v>
                </c:pt>
                <c:pt idx="81">
                  <c:v>2.1617999999999999</c:v>
                </c:pt>
                <c:pt idx="82">
                  <c:v>2.1617999999999999</c:v>
                </c:pt>
                <c:pt idx="83">
                  <c:v>2.1617999999999999</c:v>
                </c:pt>
                <c:pt idx="84">
                  <c:v>2.1617999999999999</c:v>
                </c:pt>
                <c:pt idx="85">
                  <c:v>2.1617999999999999</c:v>
                </c:pt>
                <c:pt idx="86">
                  <c:v>2.1617999999999999</c:v>
                </c:pt>
                <c:pt idx="87">
                  <c:v>2.1617999999999999</c:v>
                </c:pt>
                <c:pt idx="88">
                  <c:v>2.1617999999999999</c:v>
                </c:pt>
                <c:pt idx="89">
                  <c:v>2.1617999999999999</c:v>
                </c:pt>
                <c:pt idx="90">
                  <c:v>2.1617999999999999</c:v>
                </c:pt>
                <c:pt idx="91">
                  <c:v>2.1617999999999999</c:v>
                </c:pt>
                <c:pt idx="92">
                  <c:v>2.1617999999999999</c:v>
                </c:pt>
                <c:pt idx="93">
                  <c:v>2.1617999999999999</c:v>
                </c:pt>
                <c:pt idx="94">
                  <c:v>2.1617999999999999</c:v>
                </c:pt>
                <c:pt idx="95">
                  <c:v>2.1617999999999999</c:v>
                </c:pt>
                <c:pt idx="96">
                  <c:v>2.1617999999999999</c:v>
                </c:pt>
                <c:pt idx="97">
                  <c:v>2.1617999999999999</c:v>
                </c:pt>
                <c:pt idx="98">
                  <c:v>2.1617999999999999</c:v>
                </c:pt>
                <c:pt idx="99">
                  <c:v>2.1617999999999999</c:v>
                </c:pt>
                <c:pt idx="100">
                  <c:v>2.1617999999999999</c:v>
                </c:pt>
                <c:pt idx="101">
                  <c:v>2.1617999999999999</c:v>
                </c:pt>
                <c:pt idx="102">
                  <c:v>2.1617999999999999</c:v>
                </c:pt>
                <c:pt idx="103">
                  <c:v>2.1617999999999999</c:v>
                </c:pt>
                <c:pt idx="104">
                  <c:v>2.1617999999999999</c:v>
                </c:pt>
                <c:pt idx="105">
                  <c:v>2.1617999999999999</c:v>
                </c:pt>
                <c:pt idx="106">
                  <c:v>2.1617999999999999</c:v>
                </c:pt>
                <c:pt idx="107">
                  <c:v>2.1617999999999999</c:v>
                </c:pt>
                <c:pt idx="108">
                  <c:v>2.1617999999999999</c:v>
                </c:pt>
                <c:pt idx="109">
                  <c:v>2.1617999999999999</c:v>
                </c:pt>
                <c:pt idx="110">
                  <c:v>2.1617999999999999</c:v>
                </c:pt>
                <c:pt idx="111">
                  <c:v>2.1617999999999999</c:v>
                </c:pt>
                <c:pt idx="112">
                  <c:v>2.1617999999999999</c:v>
                </c:pt>
                <c:pt idx="113">
                  <c:v>2.1617999999999999</c:v>
                </c:pt>
                <c:pt idx="114">
                  <c:v>2.1617999999999999</c:v>
                </c:pt>
                <c:pt idx="115">
                  <c:v>2.1617999999999999</c:v>
                </c:pt>
                <c:pt idx="116">
                  <c:v>2.1617999999999999</c:v>
                </c:pt>
                <c:pt idx="117">
                  <c:v>2.1617999999999999</c:v>
                </c:pt>
                <c:pt idx="118">
                  <c:v>2.1617999999999999</c:v>
                </c:pt>
                <c:pt idx="119">
                  <c:v>2.1617999999999999</c:v>
                </c:pt>
                <c:pt idx="120">
                  <c:v>2.1617999999999999</c:v>
                </c:pt>
                <c:pt idx="121">
                  <c:v>2.1617999999999999</c:v>
                </c:pt>
                <c:pt idx="122">
                  <c:v>2.1617999999999999</c:v>
                </c:pt>
                <c:pt idx="123">
                  <c:v>2.1617999999999999</c:v>
                </c:pt>
                <c:pt idx="124">
                  <c:v>2.1617999999999999</c:v>
                </c:pt>
                <c:pt idx="125">
                  <c:v>2.1617999999999999</c:v>
                </c:pt>
                <c:pt idx="126">
                  <c:v>2.1617999999999999</c:v>
                </c:pt>
                <c:pt idx="127">
                  <c:v>2.1617999999999999</c:v>
                </c:pt>
                <c:pt idx="128">
                  <c:v>2.1617999999999999</c:v>
                </c:pt>
                <c:pt idx="129">
                  <c:v>2.1617999999999999</c:v>
                </c:pt>
                <c:pt idx="130">
                  <c:v>2.1617999999999999</c:v>
                </c:pt>
                <c:pt idx="131">
                  <c:v>2.1617999999999999</c:v>
                </c:pt>
                <c:pt idx="132">
                  <c:v>2.1617999999999999</c:v>
                </c:pt>
                <c:pt idx="133">
                  <c:v>2.1617999999999999</c:v>
                </c:pt>
                <c:pt idx="134">
                  <c:v>2.1617999999999999</c:v>
                </c:pt>
                <c:pt idx="135">
                  <c:v>2.1617999999999999</c:v>
                </c:pt>
                <c:pt idx="136">
                  <c:v>2.1617999999999999</c:v>
                </c:pt>
                <c:pt idx="137">
                  <c:v>2.1617999999999999</c:v>
                </c:pt>
                <c:pt idx="138">
                  <c:v>2.1617999999999999</c:v>
                </c:pt>
                <c:pt idx="139">
                  <c:v>2.1617999999999999</c:v>
                </c:pt>
                <c:pt idx="140">
                  <c:v>2.1617999999999999</c:v>
                </c:pt>
                <c:pt idx="141">
                  <c:v>2.1617999999999999</c:v>
                </c:pt>
                <c:pt idx="142">
                  <c:v>2.1617999999999999</c:v>
                </c:pt>
                <c:pt idx="143">
                  <c:v>2.1617999999999999</c:v>
                </c:pt>
                <c:pt idx="144">
                  <c:v>2.1617999999999999</c:v>
                </c:pt>
                <c:pt idx="145">
                  <c:v>2.1617999999999999</c:v>
                </c:pt>
                <c:pt idx="146">
                  <c:v>2.1617999999999999</c:v>
                </c:pt>
                <c:pt idx="147">
                  <c:v>2.1617999999999999</c:v>
                </c:pt>
                <c:pt idx="148">
                  <c:v>2.1617999999999999</c:v>
                </c:pt>
                <c:pt idx="149">
                  <c:v>2.1617999999999999</c:v>
                </c:pt>
                <c:pt idx="150">
                  <c:v>2.1617999999999999</c:v>
                </c:pt>
                <c:pt idx="151">
                  <c:v>2.1617999999999999</c:v>
                </c:pt>
                <c:pt idx="152">
                  <c:v>2.1617999999999999</c:v>
                </c:pt>
                <c:pt idx="153">
                  <c:v>2.1617999999999999</c:v>
                </c:pt>
                <c:pt idx="154">
                  <c:v>2.1617999999999999</c:v>
                </c:pt>
                <c:pt idx="155">
                  <c:v>2.1617999999999999</c:v>
                </c:pt>
                <c:pt idx="156">
                  <c:v>2.1617999999999999</c:v>
                </c:pt>
                <c:pt idx="157">
                  <c:v>2.1617999999999999</c:v>
                </c:pt>
                <c:pt idx="158">
                  <c:v>2.1617999999999999</c:v>
                </c:pt>
                <c:pt idx="159">
                  <c:v>2.1617999999999999</c:v>
                </c:pt>
                <c:pt idx="160">
                  <c:v>2.1617999999999999</c:v>
                </c:pt>
                <c:pt idx="161">
                  <c:v>2.1617999999999999</c:v>
                </c:pt>
                <c:pt idx="162">
                  <c:v>2.1617999999999999</c:v>
                </c:pt>
                <c:pt idx="163">
                  <c:v>2.1617999999999999</c:v>
                </c:pt>
              </c:numCache>
            </c:numRef>
          </c:yVal>
          <c:smooth val="0"/>
        </c:ser>
        <c:dLbls>
          <c:showLegendKey val="0"/>
          <c:showVal val="0"/>
          <c:showCatName val="0"/>
          <c:showSerName val="0"/>
          <c:showPercent val="0"/>
          <c:showBubbleSize val="0"/>
        </c:dLbls>
        <c:axId val="43790720"/>
        <c:axId val="43792640"/>
      </c:scatterChart>
      <c:valAx>
        <c:axId val="4379072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it-IT" sz="1600">
                    <a:latin typeface="Arial" panose="020B0604020202020204" pitchFamily="34" charset="0"/>
                    <a:cs typeface="Arial" panose="020B0604020202020204" pitchFamily="34" charset="0"/>
                  </a:rPr>
                  <a:t>x [m]</a:t>
                </a:r>
              </a:p>
            </c:rich>
          </c:tx>
          <c:layout>
            <c:manualLayout>
              <c:xMode val="edge"/>
              <c:yMode val="edge"/>
              <c:x val="0.48295560880976834"/>
              <c:y val="0.93222104959168151"/>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fr-FR"/>
          </a:p>
        </c:txPr>
        <c:crossAx val="43792640"/>
        <c:crosses val="autoZero"/>
        <c:crossBetween val="midCat"/>
      </c:valAx>
      <c:valAx>
        <c:axId val="437926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it-IT" sz="1600" dirty="0" err="1" smtClean="0">
                    <a:latin typeface="Arial" panose="020B0604020202020204" pitchFamily="34" charset="0"/>
                    <a:cs typeface="Arial" panose="020B0604020202020204" pitchFamily="34" charset="0"/>
                  </a:rPr>
                  <a:t>Température</a:t>
                </a:r>
                <a:r>
                  <a:rPr lang="it-IT" sz="1600" dirty="0" smtClean="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[K]</a:t>
                </a:r>
              </a:p>
            </c:rich>
          </c:tx>
          <c:layout>
            <c:manualLayout>
              <c:xMode val="edge"/>
              <c:yMode val="edge"/>
              <c:x val="1.1272141706924315E-2"/>
              <c:y val="0.27380309881310871"/>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fr-FR"/>
          </a:p>
        </c:txPr>
        <c:crossAx val="43790720"/>
        <c:crosses val="autoZero"/>
        <c:crossBetween val="midCat"/>
      </c:valAx>
      <c:spPr>
        <a:noFill/>
        <a:ln>
          <a:solidFill>
            <a:schemeClr val="accent1"/>
          </a:solidFill>
        </a:ln>
        <a:effectLst/>
      </c:spPr>
    </c:plotArea>
    <c:plotVisOnly val="1"/>
    <c:dispBlanksAs val="gap"/>
    <c:showDLblsOverMax val="0"/>
  </c:chart>
  <c:spPr>
    <a:noFill/>
    <a:ln>
      <a:noFill/>
    </a:ln>
    <a:effectLst/>
  </c:spPr>
  <c:txPr>
    <a:bodyPr/>
    <a:lstStyle/>
    <a:p>
      <a:pPr>
        <a:defRPr baseline="0">
          <a:solidFill>
            <a:sysClr val="windowText" lastClr="000000"/>
          </a:solidFill>
        </a:defRPr>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3" dt="2014-12-11T09:24:10.653" idx="1">
    <p:pos x="890" y="3417"/>
    <p:text>% de déviation entre le calcul Fluent et l'analytique
et refaire le graphe tu n'as aucun gout!</p:text>
  </p:cm>
</p:cmLst>
</file>

<file path=ppt/comments/comment2.xml><?xml version="1.0" encoding="utf-8"?>
<p:cmLst xmlns:a="http://schemas.openxmlformats.org/drawingml/2006/main" xmlns:r="http://schemas.openxmlformats.org/officeDocument/2006/relationships" xmlns:p="http://schemas.openxmlformats.org/presentationml/2006/main">
  <p:cm authorId="2" dt="2014-12-10T10:45:31.303" idx="12">
    <p:pos x="298" y="1656"/>
    <p:text>captuer de température à identifier et dire que l'on retrouve ces points sur le graphe...</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829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19" tIns="47860" rIns="95719" bIns="47860" numCol="1" anchor="t" anchorCtr="0" compatLnSpc="1">
            <a:prstTxWarp prst="textNoShape">
              <a:avLst/>
            </a:prstTxWarp>
          </a:bodyPr>
          <a:lstStyle>
            <a:lvl1pPr defTabSz="957263">
              <a:defRPr sz="1300">
                <a:latin typeface="Times New Roman" pitchFamily="18" charset="0"/>
              </a:defRPr>
            </a:lvl1pPr>
          </a:lstStyle>
          <a:p>
            <a:pPr>
              <a:defRPr/>
            </a:pPr>
            <a:endParaRPr lang="fr-FR"/>
          </a:p>
        </p:txBody>
      </p:sp>
      <p:sp>
        <p:nvSpPr>
          <p:cNvPr id="26627" name="Rectangle 3"/>
          <p:cNvSpPr>
            <a:spLocks noGrp="1" noChangeArrowheads="1"/>
          </p:cNvSpPr>
          <p:nvPr>
            <p:ph type="dt" sz="quarter" idx="1"/>
          </p:nvPr>
        </p:nvSpPr>
        <p:spPr bwMode="auto">
          <a:xfrm>
            <a:off x="3900488" y="0"/>
            <a:ext cx="298291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19" tIns="47860" rIns="95719" bIns="47860" numCol="1" anchor="t" anchorCtr="0" compatLnSpc="1">
            <a:prstTxWarp prst="textNoShape">
              <a:avLst/>
            </a:prstTxWarp>
          </a:bodyPr>
          <a:lstStyle>
            <a:lvl1pPr algn="r" defTabSz="957263">
              <a:defRPr sz="1300">
                <a:latin typeface="Times New Roman" pitchFamily="18" charset="0"/>
              </a:defRPr>
            </a:lvl1pPr>
          </a:lstStyle>
          <a:p>
            <a:pPr>
              <a:defRPr/>
            </a:pPr>
            <a:endParaRPr lang="fr-FR"/>
          </a:p>
        </p:txBody>
      </p:sp>
      <p:sp>
        <p:nvSpPr>
          <p:cNvPr id="26628" name="Rectangle 4"/>
          <p:cNvSpPr>
            <a:spLocks noGrp="1" noChangeArrowheads="1"/>
          </p:cNvSpPr>
          <p:nvPr>
            <p:ph type="ftr" sz="quarter" idx="2"/>
          </p:nvPr>
        </p:nvSpPr>
        <p:spPr bwMode="auto">
          <a:xfrm>
            <a:off x="0" y="9410700"/>
            <a:ext cx="29829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19" tIns="47860" rIns="95719" bIns="47860" numCol="1" anchor="b" anchorCtr="0" compatLnSpc="1">
            <a:prstTxWarp prst="textNoShape">
              <a:avLst/>
            </a:prstTxWarp>
          </a:bodyPr>
          <a:lstStyle>
            <a:lvl1pPr defTabSz="957263">
              <a:defRPr sz="1300">
                <a:latin typeface="Times New Roman" pitchFamily="18" charset="0"/>
              </a:defRPr>
            </a:lvl1pPr>
          </a:lstStyle>
          <a:p>
            <a:pPr>
              <a:defRPr/>
            </a:pPr>
            <a:endParaRPr lang="fr-FR"/>
          </a:p>
        </p:txBody>
      </p:sp>
      <p:sp>
        <p:nvSpPr>
          <p:cNvPr id="26629" name="Rectangle 5"/>
          <p:cNvSpPr>
            <a:spLocks noGrp="1" noChangeArrowheads="1"/>
          </p:cNvSpPr>
          <p:nvPr>
            <p:ph type="sldNum" sz="quarter" idx="3"/>
          </p:nvPr>
        </p:nvSpPr>
        <p:spPr bwMode="auto">
          <a:xfrm>
            <a:off x="3900488" y="9410700"/>
            <a:ext cx="298291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19" tIns="47860" rIns="95719" bIns="47860" numCol="1" anchor="b" anchorCtr="0" compatLnSpc="1">
            <a:prstTxWarp prst="textNoShape">
              <a:avLst/>
            </a:prstTxWarp>
          </a:bodyPr>
          <a:lstStyle>
            <a:lvl1pPr algn="r" defTabSz="957263">
              <a:defRPr sz="1300">
                <a:latin typeface="Times New Roman" pitchFamily="18" charset="0"/>
              </a:defRPr>
            </a:lvl1pPr>
          </a:lstStyle>
          <a:p>
            <a:pPr>
              <a:defRPr/>
            </a:pPr>
            <a:fld id="{71A08768-3FD6-4BBB-A470-7472594E3337}" type="slidenum">
              <a:rPr lang="fr-FR"/>
              <a:pPr>
                <a:defRPr/>
              </a:pPr>
              <a:t>‹N°›</a:t>
            </a:fld>
            <a:endParaRPr lang="fr-FR"/>
          </a:p>
        </p:txBody>
      </p:sp>
    </p:spTree>
    <p:extLst>
      <p:ext uri="{BB962C8B-B14F-4D97-AF65-F5344CB8AC3E}">
        <p14:creationId xmlns:p14="http://schemas.microsoft.com/office/powerpoint/2010/main" val="90854769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1026"/>
          <p:cNvSpPr>
            <a:spLocks noGrp="1" noChangeArrowheads="1"/>
          </p:cNvSpPr>
          <p:nvPr>
            <p:ph type="hdr" sz="quarter"/>
          </p:nvPr>
        </p:nvSpPr>
        <p:spPr bwMode="auto">
          <a:xfrm>
            <a:off x="0" y="0"/>
            <a:ext cx="29829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19" tIns="47860" rIns="95719" bIns="47860" numCol="1" anchor="t" anchorCtr="0" compatLnSpc="1">
            <a:prstTxWarp prst="textNoShape">
              <a:avLst/>
            </a:prstTxWarp>
          </a:bodyPr>
          <a:lstStyle>
            <a:lvl1pPr defTabSz="957263">
              <a:defRPr sz="1300">
                <a:latin typeface="Times New Roman" pitchFamily="18" charset="0"/>
              </a:defRPr>
            </a:lvl1pPr>
          </a:lstStyle>
          <a:p>
            <a:pPr>
              <a:defRPr/>
            </a:pPr>
            <a:endParaRPr lang="fr-FR"/>
          </a:p>
        </p:txBody>
      </p:sp>
      <p:sp>
        <p:nvSpPr>
          <p:cNvPr id="33795" name="Rectangle 1027"/>
          <p:cNvSpPr>
            <a:spLocks noGrp="1" noChangeArrowheads="1"/>
          </p:cNvSpPr>
          <p:nvPr>
            <p:ph type="dt" idx="1"/>
          </p:nvPr>
        </p:nvSpPr>
        <p:spPr bwMode="auto">
          <a:xfrm>
            <a:off x="3900488" y="0"/>
            <a:ext cx="298291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19" tIns="47860" rIns="95719" bIns="47860" numCol="1" anchor="t" anchorCtr="0" compatLnSpc="1">
            <a:prstTxWarp prst="textNoShape">
              <a:avLst/>
            </a:prstTxWarp>
          </a:bodyPr>
          <a:lstStyle>
            <a:lvl1pPr algn="r" defTabSz="957263">
              <a:defRPr sz="1300">
                <a:latin typeface="Times New Roman" pitchFamily="18" charset="0"/>
              </a:defRPr>
            </a:lvl1pPr>
          </a:lstStyle>
          <a:p>
            <a:pPr>
              <a:defRPr/>
            </a:pPr>
            <a:endParaRPr lang="fr-FR"/>
          </a:p>
        </p:txBody>
      </p:sp>
      <p:sp>
        <p:nvSpPr>
          <p:cNvPr id="5124" name="Rectangle 1028"/>
          <p:cNvSpPr>
            <a:spLocks noGrp="1" noRot="1" noChangeAspect="1" noChangeArrowheads="1" noTextEdit="1"/>
          </p:cNvSpPr>
          <p:nvPr>
            <p:ph type="sldImg" idx="2"/>
          </p:nvPr>
        </p:nvSpPr>
        <p:spPr bwMode="auto">
          <a:xfrm>
            <a:off x="965200" y="742950"/>
            <a:ext cx="4953000" cy="37147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3797" name="Rectangle 1029"/>
          <p:cNvSpPr>
            <a:spLocks noGrp="1" noChangeArrowheads="1"/>
          </p:cNvSpPr>
          <p:nvPr>
            <p:ph type="body" sz="quarter" idx="3"/>
          </p:nvPr>
        </p:nvSpPr>
        <p:spPr bwMode="auto">
          <a:xfrm>
            <a:off x="917575" y="4705350"/>
            <a:ext cx="504825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19" tIns="47860" rIns="95719" bIns="4786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33798" name="Rectangle 1030"/>
          <p:cNvSpPr>
            <a:spLocks noGrp="1" noChangeArrowheads="1"/>
          </p:cNvSpPr>
          <p:nvPr>
            <p:ph type="ftr" sz="quarter" idx="4"/>
          </p:nvPr>
        </p:nvSpPr>
        <p:spPr bwMode="auto">
          <a:xfrm>
            <a:off x="0" y="9410700"/>
            <a:ext cx="29829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19" tIns="47860" rIns="95719" bIns="47860" numCol="1" anchor="b" anchorCtr="0" compatLnSpc="1">
            <a:prstTxWarp prst="textNoShape">
              <a:avLst/>
            </a:prstTxWarp>
          </a:bodyPr>
          <a:lstStyle>
            <a:lvl1pPr defTabSz="957263">
              <a:defRPr sz="1300">
                <a:latin typeface="Times New Roman" pitchFamily="18" charset="0"/>
              </a:defRPr>
            </a:lvl1pPr>
          </a:lstStyle>
          <a:p>
            <a:pPr>
              <a:defRPr/>
            </a:pPr>
            <a:endParaRPr lang="fr-FR"/>
          </a:p>
        </p:txBody>
      </p:sp>
      <p:sp>
        <p:nvSpPr>
          <p:cNvPr id="33799" name="Rectangle 1031"/>
          <p:cNvSpPr>
            <a:spLocks noGrp="1" noChangeArrowheads="1"/>
          </p:cNvSpPr>
          <p:nvPr>
            <p:ph type="sldNum" sz="quarter" idx="5"/>
          </p:nvPr>
        </p:nvSpPr>
        <p:spPr bwMode="auto">
          <a:xfrm>
            <a:off x="3900488" y="9410700"/>
            <a:ext cx="298291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19" tIns="47860" rIns="95719" bIns="47860" numCol="1" anchor="b" anchorCtr="0" compatLnSpc="1">
            <a:prstTxWarp prst="textNoShape">
              <a:avLst/>
            </a:prstTxWarp>
          </a:bodyPr>
          <a:lstStyle>
            <a:lvl1pPr algn="r" defTabSz="957263">
              <a:defRPr sz="1300">
                <a:latin typeface="Times New Roman" pitchFamily="18" charset="0"/>
              </a:defRPr>
            </a:lvl1pPr>
          </a:lstStyle>
          <a:p>
            <a:pPr>
              <a:defRPr/>
            </a:pPr>
            <a:fld id="{6F6F6DAA-E38A-42B6-BE29-8F71E7D2E82A}" type="slidenum">
              <a:rPr lang="fr-FR"/>
              <a:pPr>
                <a:defRPr/>
              </a:pPr>
              <a:t>‹N°›</a:t>
            </a:fld>
            <a:endParaRPr lang="fr-FR"/>
          </a:p>
        </p:txBody>
      </p:sp>
    </p:spTree>
    <p:extLst>
      <p:ext uri="{BB962C8B-B14F-4D97-AF65-F5344CB8AC3E}">
        <p14:creationId xmlns:p14="http://schemas.microsoft.com/office/powerpoint/2010/main" val="3387152799"/>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r>
              <a:rPr lang="en-GB" altLang="fr-FR" dirty="0" err="1" smtClean="0">
                <a:latin typeface="Times" charset="0"/>
              </a:rPr>
              <a:t>Buongiorno</a:t>
            </a:r>
            <a:r>
              <a:rPr lang="en-GB" altLang="fr-FR" dirty="0" smtClean="0">
                <a:latin typeface="Times" charset="0"/>
              </a:rPr>
              <a:t>, </a:t>
            </a:r>
            <a:r>
              <a:rPr lang="en-GB" altLang="fr-FR" dirty="0" err="1" smtClean="0">
                <a:latin typeface="Times" charset="0"/>
              </a:rPr>
              <a:t>sono</a:t>
            </a:r>
            <a:r>
              <a:rPr lang="en-GB" altLang="fr-FR" dirty="0" smtClean="0">
                <a:latin typeface="Times" charset="0"/>
              </a:rPr>
              <a:t> Stefano </a:t>
            </a:r>
            <a:r>
              <a:rPr lang="en-GB" altLang="fr-FR" dirty="0" err="1" smtClean="0">
                <a:latin typeface="Times" charset="0"/>
              </a:rPr>
              <a:t>Pascali</a:t>
            </a:r>
            <a:r>
              <a:rPr lang="en-GB" altLang="fr-FR" dirty="0" smtClean="0">
                <a:latin typeface="Times" charset="0"/>
              </a:rPr>
              <a:t> </a:t>
            </a:r>
            <a:r>
              <a:rPr lang="en-GB" altLang="fr-FR" dirty="0" err="1" smtClean="0">
                <a:latin typeface="Times" charset="0"/>
              </a:rPr>
              <a:t>ed</a:t>
            </a:r>
            <a:r>
              <a:rPr lang="en-GB" altLang="fr-FR" baseline="0" dirty="0" smtClean="0">
                <a:latin typeface="Times" charset="0"/>
              </a:rPr>
              <a:t> </a:t>
            </a:r>
            <a:r>
              <a:rPr lang="en-GB" altLang="fr-FR" baseline="0" dirty="0" err="1" smtClean="0">
                <a:latin typeface="Times" charset="0"/>
              </a:rPr>
              <a:t>oggi</a:t>
            </a:r>
            <a:r>
              <a:rPr lang="en-GB" altLang="fr-FR" baseline="0" dirty="0" smtClean="0">
                <a:latin typeface="Times" charset="0"/>
              </a:rPr>
              <a:t> vi </a:t>
            </a:r>
            <a:r>
              <a:rPr lang="en-GB" altLang="fr-FR" baseline="0" dirty="0" err="1" smtClean="0">
                <a:latin typeface="Times" charset="0"/>
              </a:rPr>
              <a:t>presento</a:t>
            </a:r>
            <a:r>
              <a:rPr lang="en-GB" altLang="fr-FR" baseline="0" dirty="0" smtClean="0">
                <a:latin typeface="Times" charset="0"/>
              </a:rPr>
              <a:t> </a:t>
            </a:r>
            <a:r>
              <a:rPr lang="en-GB" altLang="fr-FR" baseline="0" dirty="0" err="1" smtClean="0">
                <a:latin typeface="Times" charset="0"/>
              </a:rPr>
              <a:t>il</a:t>
            </a:r>
            <a:r>
              <a:rPr lang="en-GB" altLang="fr-FR" baseline="0" dirty="0" smtClean="0">
                <a:latin typeface="Times" charset="0"/>
              </a:rPr>
              <a:t> </a:t>
            </a:r>
            <a:r>
              <a:rPr lang="en-GB" altLang="fr-FR" baseline="0" dirty="0" err="1" smtClean="0">
                <a:latin typeface="Times" charset="0"/>
              </a:rPr>
              <a:t>mio</a:t>
            </a:r>
            <a:r>
              <a:rPr lang="en-GB" altLang="fr-FR" baseline="0" dirty="0" smtClean="0">
                <a:latin typeface="Times" charset="0"/>
              </a:rPr>
              <a:t> </a:t>
            </a:r>
            <a:r>
              <a:rPr lang="en-GB" altLang="fr-FR" baseline="0" dirty="0" err="1" smtClean="0">
                <a:latin typeface="Times" charset="0"/>
              </a:rPr>
              <a:t>lavoro</a:t>
            </a:r>
            <a:r>
              <a:rPr lang="en-GB" altLang="fr-FR" baseline="0" dirty="0" smtClean="0">
                <a:latin typeface="Times" charset="0"/>
              </a:rPr>
              <a:t> di </a:t>
            </a:r>
            <a:r>
              <a:rPr lang="en-GB" altLang="fr-FR" baseline="0" dirty="0" err="1" smtClean="0">
                <a:latin typeface="Times" charset="0"/>
              </a:rPr>
              <a:t>tesi</a:t>
            </a:r>
            <a:r>
              <a:rPr lang="en-GB" altLang="fr-FR" baseline="0" dirty="0" smtClean="0">
                <a:latin typeface="Times" charset="0"/>
              </a:rPr>
              <a:t> </a:t>
            </a:r>
            <a:r>
              <a:rPr lang="en-GB" altLang="fr-FR" baseline="0" dirty="0" err="1" smtClean="0">
                <a:latin typeface="Times" charset="0"/>
              </a:rPr>
              <a:t>sullo</a:t>
            </a:r>
            <a:r>
              <a:rPr lang="en-GB" altLang="fr-FR" baseline="0" dirty="0" smtClean="0">
                <a:latin typeface="Times" charset="0"/>
              </a:rPr>
              <a:t> studio</a:t>
            </a:r>
          </a:p>
          <a:p>
            <a:pPr eaLnBrk="1" hangingPunct="1"/>
            <a:r>
              <a:rPr lang="en-GB" altLang="fr-FR" baseline="0" dirty="0" smtClean="0">
                <a:latin typeface="Times" charset="0"/>
              </a:rPr>
              <a:t>Il </a:t>
            </a:r>
            <a:r>
              <a:rPr lang="en-GB" altLang="fr-FR" baseline="0" dirty="0" err="1" smtClean="0">
                <a:latin typeface="Times" charset="0"/>
              </a:rPr>
              <a:t>lavoro</a:t>
            </a:r>
            <a:r>
              <a:rPr lang="en-GB" altLang="fr-FR" baseline="0" dirty="0" smtClean="0">
                <a:latin typeface="Times" charset="0"/>
              </a:rPr>
              <a:t> è </a:t>
            </a:r>
            <a:r>
              <a:rPr lang="en-GB" altLang="fr-FR" baseline="0" dirty="0" err="1" smtClean="0">
                <a:latin typeface="Times" charset="0"/>
              </a:rPr>
              <a:t>stato</a:t>
            </a:r>
            <a:r>
              <a:rPr lang="en-GB" altLang="fr-FR" baseline="0" dirty="0" smtClean="0">
                <a:latin typeface="Times" charset="0"/>
              </a:rPr>
              <a:t> </a:t>
            </a:r>
            <a:r>
              <a:rPr lang="en-GB" altLang="fr-FR" baseline="0" dirty="0" err="1" smtClean="0">
                <a:latin typeface="Times" charset="0"/>
              </a:rPr>
              <a:t>condotto</a:t>
            </a:r>
            <a:r>
              <a:rPr lang="en-GB" altLang="fr-FR" baseline="0" dirty="0" smtClean="0">
                <a:latin typeface="Times" charset="0"/>
              </a:rPr>
              <a:t> al CEA (</a:t>
            </a:r>
            <a:r>
              <a:rPr lang="en-GB" altLang="fr-FR" baseline="0" dirty="0" err="1" smtClean="0">
                <a:latin typeface="Times" charset="0"/>
              </a:rPr>
              <a:t>bla</a:t>
            </a:r>
            <a:r>
              <a:rPr lang="en-GB" altLang="fr-FR" baseline="0" dirty="0" smtClean="0">
                <a:latin typeface="Times" charset="0"/>
              </a:rPr>
              <a:t> </a:t>
            </a:r>
            <a:r>
              <a:rPr lang="en-GB" altLang="fr-FR" baseline="0" dirty="0" err="1" smtClean="0">
                <a:latin typeface="Times" charset="0"/>
              </a:rPr>
              <a:t>bla</a:t>
            </a:r>
            <a:r>
              <a:rPr lang="en-GB" altLang="fr-FR" baseline="0" dirty="0" smtClean="0">
                <a:latin typeface="Times" charset="0"/>
              </a:rPr>
              <a:t>) sotto la </a:t>
            </a:r>
            <a:r>
              <a:rPr lang="en-GB" altLang="fr-FR" baseline="0" dirty="0" err="1" smtClean="0">
                <a:latin typeface="Times" charset="0"/>
              </a:rPr>
              <a:t>supervisione</a:t>
            </a:r>
            <a:r>
              <a:rPr lang="en-GB" altLang="fr-FR" baseline="0" dirty="0" smtClean="0">
                <a:latin typeface="Times" charset="0"/>
              </a:rPr>
              <a:t> di….</a:t>
            </a:r>
          </a:p>
        </p:txBody>
      </p:sp>
    </p:spTree>
    <p:extLst>
      <p:ext uri="{BB962C8B-B14F-4D97-AF65-F5344CB8AC3E}">
        <p14:creationId xmlns:p14="http://schemas.microsoft.com/office/powerpoint/2010/main" val="1085012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La presentazione del lavoro partirà da un’introduzione del contesto all’interno del quale esso è stato svolto,</a:t>
            </a:r>
            <a:r>
              <a:rPr lang="it-IT" baseline="0" dirty="0" smtClean="0"/>
              <a:t> per capirne lo scopo ultimo,</a:t>
            </a:r>
          </a:p>
          <a:p>
            <a:r>
              <a:rPr lang="it-IT" baseline="0" dirty="0" smtClean="0"/>
              <a:t>2) Tratterà in seguito i due principali filoni di studio: da una parte l’elio </a:t>
            </a:r>
            <a:r>
              <a:rPr lang="it-IT" baseline="0" dirty="0" err="1" smtClean="0"/>
              <a:t>superluido</a:t>
            </a:r>
            <a:r>
              <a:rPr lang="it-IT" baseline="0" dirty="0" smtClean="0"/>
              <a:t> con…. E dall’altra parte…</a:t>
            </a:r>
          </a:p>
          <a:p>
            <a:r>
              <a:rPr lang="it-IT" baseline="0" dirty="0" smtClean="0"/>
              <a:t>3) Si concluderà con una riflessione complessiva del lavoro ed i suoi sviluppi futuri</a:t>
            </a:r>
          </a:p>
        </p:txBody>
      </p:sp>
    </p:spTree>
    <p:extLst>
      <p:ext uri="{BB962C8B-B14F-4D97-AF65-F5344CB8AC3E}">
        <p14:creationId xmlns:p14="http://schemas.microsoft.com/office/powerpoint/2010/main" val="1904218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Il</a:t>
            </a:r>
            <a:r>
              <a:rPr lang="it-IT" baseline="0" dirty="0" smtClean="0"/>
              <a:t> tema è strettamente collegato al fenomeno della superconduttività….</a:t>
            </a:r>
          </a:p>
          <a:p>
            <a:endParaRPr lang="it-IT" baseline="0" dirty="0" smtClean="0"/>
          </a:p>
          <a:p>
            <a:r>
              <a:rPr lang="it-IT" baseline="0" dirty="0" smtClean="0"/>
              <a:t>Le applicazioni tecnologiche più note che sfruttano tale fenomeno sono quelle che richiedono la genesi di intensissimi campi magnetici che siano allo stesso tempo STABILI</a:t>
            </a:r>
          </a:p>
          <a:p>
            <a:r>
              <a:rPr lang="it-IT" baseline="0" dirty="0" smtClean="0"/>
              <a:t>Quindi PERCHE’ utilizzare l’elio superfluido? Perché è un eccellente liquido refrigerante</a:t>
            </a:r>
            <a:endParaRPr lang="it-IT" dirty="0"/>
          </a:p>
        </p:txBody>
      </p:sp>
    </p:spTree>
    <p:extLst>
      <p:ext uri="{BB962C8B-B14F-4D97-AF65-F5344CB8AC3E}">
        <p14:creationId xmlns:p14="http://schemas.microsoft.com/office/powerpoint/2010/main" val="2380676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Lo scopo finale è dunque quello di garantire la stabilità dello stato superconduttivo… quindi un controllo</a:t>
            </a:r>
            <a:r>
              <a:rPr lang="it-IT" baseline="0" dirty="0" smtClean="0"/>
              <a:t> termico è necessario</a:t>
            </a:r>
          </a:p>
          <a:p>
            <a:endParaRPr lang="it-IT" baseline="0" dirty="0" smtClean="0"/>
          </a:p>
          <a:p>
            <a:r>
              <a:rPr lang="it-IT" baseline="0" dirty="0" smtClean="0"/>
              <a:t>Esso passa dallo studio del comportamento del suo liquido refrigerante. 2 ANALISI saranno condotte….</a:t>
            </a:r>
            <a:endParaRPr lang="it-IT" dirty="0"/>
          </a:p>
        </p:txBody>
      </p:sp>
    </p:spTree>
    <p:extLst>
      <p:ext uri="{BB962C8B-B14F-4D97-AF65-F5344CB8AC3E}">
        <p14:creationId xmlns:p14="http://schemas.microsoft.com/office/powerpoint/2010/main" val="1559245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La presentazione del lavoro partirà da un’introduzione del contesto all’interno del quale esso è stato svolto,</a:t>
            </a:r>
            <a:r>
              <a:rPr lang="it-IT" baseline="0" dirty="0" smtClean="0"/>
              <a:t> per capirne lo scopo ultimo,</a:t>
            </a:r>
          </a:p>
          <a:p>
            <a:r>
              <a:rPr lang="it-IT" baseline="0" dirty="0" smtClean="0"/>
              <a:t>2) Tratterà in seguito i due principali filoni di studio: da una parte l’elio </a:t>
            </a:r>
            <a:r>
              <a:rPr lang="it-IT" baseline="0" dirty="0" err="1" smtClean="0"/>
              <a:t>superluido</a:t>
            </a:r>
            <a:r>
              <a:rPr lang="it-IT" baseline="0" dirty="0" smtClean="0"/>
              <a:t> con…. E dall’altra parte…</a:t>
            </a:r>
          </a:p>
          <a:p>
            <a:r>
              <a:rPr lang="it-IT" baseline="0" dirty="0" smtClean="0"/>
              <a:t>3) Si concluderà con una riflessione complessiva del lavoro ed i suoi sviluppi futuri</a:t>
            </a:r>
          </a:p>
        </p:txBody>
      </p:sp>
    </p:spTree>
    <p:extLst>
      <p:ext uri="{BB962C8B-B14F-4D97-AF65-F5344CB8AC3E}">
        <p14:creationId xmlns:p14="http://schemas.microsoft.com/office/powerpoint/2010/main" val="1016029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aseline="0" dirty="0" smtClean="0"/>
              <a:t>Alle temperature di esercizio in queste applicazioni, questo elemento a questa temperatura esibisce chiari fenomeni quantistici. Un modello teorico quantistico per la sua descrizione esiste. Nonostante ciò, Landau e Tisza hanno formulato un modello, chiamato MODELLO A DUE FLUIDI, che permette di descrivere il comportamento fluido per mezzo di equazioni classiche. Si tratta tuttavia di un modello fenomenologico basato sulle seguenti ipotesi:</a:t>
            </a:r>
          </a:p>
          <a:p>
            <a:r>
              <a:rPr lang="it-IT" baseline="0" dirty="0" smtClean="0"/>
              <a:t>	1) il fluido è composto da due componenti…</a:t>
            </a:r>
          </a:p>
          <a:p>
            <a:r>
              <a:rPr lang="it-IT" baseline="0" dirty="0" smtClean="0"/>
              <a:t>	2) Dato che la componente superfluida è allo stato energetico minimo (condensato di Bose), solo la componente normale può trasportare l’eccitazione termica. Ne risulta un moto convettivo interno in cui la componente normale si allontana dalla sorgente di calore mentre il superfluido ci si avvicina per conservazione della quantità di moto.</a:t>
            </a:r>
            <a:endParaRPr lang="it-IT" dirty="0"/>
          </a:p>
        </p:txBody>
      </p:sp>
    </p:spTree>
    <p:extLst>
      <p:ext uri="{BB962C8B-B14F-4D97-AF65-F5344CB8AC3E}">
        <p14:creationId xmlns:p14="http://schemas.microsoft.com/office/powerpoint/2010/main" val="3163114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Il modello numerico adottato</a:t>
            </a:r>
            <a:r>
              <a:rPr lang="it-IT" baseline="0" dirty="0" smtClean="0"/>
              <a:t> è basato sull’ipotesi di Gorter-Mellink che permette di riscrivere un sistema di equazioni in funzione del campo di velocità totale u</a:t>
            </a:r>
            <a:endParaRPr lang="it-IT" dirty="0" smtClean="0"/>
          </a:p>
          <a:p>
            <a:r>
              <a:rPr lang="it-IT" dirty="0" smtClean="0"/>
              <a:t>Le</a:t>
            </a:r>
            <a:r>
              <a:rPr lang="it-IT" baseline="0" dirty="0" smtClean="0"/>
              <a:t> equazioni che governano il comportamento del fluido sono qundi equazioni di tipo classico con termini di modifica molto particolari….</a:t>
            </a:r>
          </a:p>
          <a:p>
            <a:endParaRPr lang="it-IT" dirty="0"/>
          </a:p>
        </p:txBody>
      </p:sp>
    </p:spTree>
    <p:extLst>
      <p:ext uri="{BB962C8B-B14F-4D97-AF65-F5344CB8AC3E}">
        <p14:creationId xmlns:p14="http://schemas.microsoft.com/office/powerpoint/2010/main" val="3967262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Per</a:t>
            </a:r>
            <a:r>
              <a:rPr lang="it-IT" baseline="0" dirty="0" smtClean="0"/>
              <a:t> l’implementazione del modello numerico è stato utilizzato il software ….</a:t>
            </a:r>
          </a:p>
          <a:p>
            <a:endParaRPr lang="it-IT" baseline="0" dirty="0" smtClean="0"/>
          </a:p>
          <a:p>
            <a:r>
              <a:rPr lang="it-IT" baseline="0" dirty="0" smtClean="0"/>
              <a:t>Per poter integrare tutte le modifiche che caratterizzano il superfluido, ho personalmente scritto i codici che permettono di…..</a:t>
            </a:r>
          </a:p>
          <a:p>
            <a:endParaRPr lang="it-IT" baseline="0" dirty="0" smtClean="0"/>
          </a:p>
          <a:p>
            <a:r>
              <a:rPr lang="it-IT" baseline="0" dirty="0" smtClean="0"/>
              <a:t>Le simulazioni numeriche sono state condotte sotto le seguenti condizioni: </a:t>
            </a:r>
          </a:p>
          <a:p>
            <a:r>
              <a:rPr lang="it-IT" baseline="0" dirty="0" smtClean="0"/>
              <a:t>	</a:t>
            </a:r>
          </a:p>
          <a:p>
            <a:r>
              <a:rPr lang="it-IT" baseline="0" dirty="0" smtClean="0"/>
              <a:t>	oppure sotto le condizioni degli esperimenti di laboratorio che abbiamo voluto riprodurre numericamente.</a:t>
            </a:r>
            <a:endParaRPr lang="it-IT" dirty="0"/>
          </a:p>
        </p:txBody>
      </p:sp>
    </p:spTree>
    <p:extLst>
      <p:ext uri="{BB962C8B-B14F-4D97-AF65-F5344CB8AC3E}">
        <p14:creationId xmlns:p14="http://schemas.microsoft.com/office/powerpoint/2010/main" val="4057620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aseline="0" dirty="0" smtClean="0"/>
              <a:t>Le simulazioni numeriche sono state condotte, generalmente, in un sistema in quiete ed a pressione costante </a:t>
            </a:r>
          </a:p>
          <a:p>
            <a:r>
              <a:rPr lang="it-IT" baseline="0" dirty="0" smtClean="0"/>
              <a:t>	</a:t>
            </a:r>
          </a:p>
          <a:p>
            <a:r>
              <a:rPr lang="it-IT" baseline="0" dirty="0" smtClean="0"/>
              <a:t>Le prove riguardano dei test generici in comparazione con delle soluzioni analitiche</a:t>
            </a:r>
            <a:endParaRPr lang="it-IT" dirty="0"/>
          </a:p>
        </p:txBody>
      </p:sp>
    </p:spTree>
    <p:extLst>
      <p:ext uri="{BB962C8B-B14F-4D97-AF65-F5344CB8AC3E}">
        <p14:creationId xmlns:p14="http://schemas.microsoft.com/office/powerpoint/2010/main" val="4057620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aseline="0" dirty="0" smtClean="0"/>
              <a:t>Le simulazioni numeriche sono state condotte, generalmente, in un sistema in quiete ed a pressione costante </a:t>
            </a:r>
          </a:p>
          <a:p>
            <a:r>
              <a:rPr lang="it-IT" baseline="0" dirty="0" smtClean="0"/>
              <a:t>	</a:t>
            </a:r>
          </a:p>
          <a:p>
            <a:r>
              <a:rPr lang="it-IT" baseline="0" dirty="0" smtClean="0"/>
              <a:t>Le prove riguardano dei test generici in comparazione con delle soluzioni analitiche</a:t>
            </a:r>
            <a:endParaRPr lang="it-IT" dirty="0"/>
          </a:p>
        </p:txBody>
      </p:sp>
    </p:spTree>
    <p:extLst>
      <p:ext uri="{BB962C8B-B14F-4D97-AF65-F5344CB8AC3E}">
        <p14:creationId xmlns:p14="http://schemas.microsoft.com/office/powerpoint/2010/main" val="4057620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a:t>
            </a:r>
            <a:r>
              <a:rPr lang="it-IT" baseline="0" dirty="0" smtClean="0"/>
              <a:t> risultati delle simulazioni sull’elio superfluido in regime transitorio sono le seguenti.</a:t>
            </a:r>
          </a:p>
          <a:p>
            <a:r>
              <a:rPr lang="it-IT" baseline="0" dirty="0" smtClean="0"/>
              <a:t>	- riguardo a dei test generici, vediamo che le soluzioni mostrano come la componente normale BLA BLA</a:t>
            </a:r>
          </a:p>
          <a:p>
            <a:r>
              <a:rPr lang="it-IT" baseline="0" dirty="0" smtClean="0"/>
              <a:t>	- inoltre, l’evoluzione temporale della temperatura lungo l’asse è in accordo con…</a:t>
            </a:r>
          </a:p>
        </p:txBody>
      </p:sp>
    </p:spTree>
    <p:extLst>
      <p:ext uri="{BB962C8B-B14F-4D97-AF65-F5344CB8AC3E}">
        <p14:creationId xmlns:p14="http://schemas.microsoft.com/office/powerpoint/2010/main" val="3527449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a:t>
            </a:r>
            <a:r>
              <a:rPr lang="it-IT" baseline="0" dirty="0" smtClean="0"/>
              <a:t> risultati delle simulazioni sull’elio superfluido in regime transitorio sono le seguenti.</a:t>
            </a:r>
          </a:p>
          <a:p>
            <a:r>
              <a:rPr lang="it-IT" baseline="0" dirty="0" smtClean="0"/>
              <a:t>	- riguardo a dei test generici, vediamo che le soluzioni mostrano come la componente normale BLA BLA</a:t>
            </a:r>
          </a:p>
          <a:p>
            <a:r>
              <a:rPr lang="it-IT" baseline="0" dirty="0" smtClean="0"/>
              <a:t>	- inoltre, l’evoluzione temporale della temperatura lungo l’asse è in accordo con…</a:t>
            </a:r>
          </a:p>
          <a:p>
            <a:r>
              <a:rPr lang="it-IT" baseline="0" dirty="0" smtClean="0"/>
              <a:t>	- esperimenti di laboratorio pubblicati in riviste scientifiche sono stati riprodotti, mostrando come l’evoluzione temporale della temperatura e del campo delle velocità segue gli stessi andamenti riportati in queste esperienze</a:t>
            </a:r>
            <a:endParaRPr lang="it-IT" dirty="0"/>
          </a:p>
        </p:txBody>
      </p:sp>
    </p:spTree>
    <p:extLst>
      <p:ext uri="{BB962C8B-B14F-4D97-AF65-F5344CB8AC3E}">
        <p14:creationId xmlns:p14="http://schemas.microsoft.com/office/powerpoint/2010/main" val="3527449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a:t>
            </a:r>
            <a:r>
              <a:rPr lang="it-IT" baseline="0" dirty="0" smtClean="0"/>
              <a:t> risultati delle simulazioni sull’elio superfluido in regime transitorio sono le seguenti.</a:t>
            </a:r>
          </a:p>
          <a:p>
            <a:r>
              <a:rPr lang="it-IT" baseline="0" dirty="0" smtClean="0"/>
              <a:t>	- riguardo a dei test generici, vediamo che le soluzioni mostrano come la componente normale BLA BLA</a:t>
            </a:r>
          </a:p>
          <a:p>
            <a:r>
              <a:rPr lang="it-IT" baseline="0" dirty="0" smtClean="0"/>
              <a:t>	- inoltre, l’evoluzione temporale della temperatura lungo l’asse è in accordo con…</a:t>
            </a:r>
          </a:p>
          <a:p>
            <a:r>
              <a:rPr lang="it-IT" baseline="0" dirty="0" smtClean="0"/>
              <a:t>	- esperimenti di laboratorio pubblicati in riviste scientifiche sono stati riprodotti, mostrando come l’evoluzione temporale della temperatura e del campo delle velocità segue gli stessi andamenti riportati in queste esperienze</a:t>
            </a:r>
            <a:endParaRPr lang="it-IT" dirty="0"/>
          </a:p>
        </p:txBody>
      </p:sp>
    </p:spTree>
    <p:extLst>
      <p:ext uri="{BB962C8B-B14F-4D97-AF65-F5344CB8AC3E}">
        <p14:creationId xmlns:p14="http://schemas.microsoft.com/office/powerpoint/2010/main" val="3527449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a:t>
            </a:r>
            <a:r>
              <a:rPr lang="it-IT" baseline="0" dirty="0" smtClean="0"/>
              <a:t> risultati delle simulazioni sull’elio superfluido in regime transitorio sono le seguenti.</a:t>
            </a:r>
          </a:p>
          <a:p>
            <a:r>
              <a:rPr lang="it-IT" baseline="0" dirty="0" smtClean="0"/>
              <a:t>	- riguardo a dei test generici, vediamo che le soluzioni mostrano come la componente normale BLA BLA</a:t>
            </a:r>
          </a:p>
          <a:p>
            <a:r>
              <a:rPr lang="it-IT" baseline="0" dirty="0" smtClean="0"/>
              <a:t>	- inoltre, l’evoluzione temporale della temperatura lungo l’asse è in accordo con…</a:t>
            </a:r>
          </a:p>
          <a:p>
            <a:r>
              <a:rPr lang="it-IT" baseline="0" dirty="0" smtClean="0"/>
              <a:t>	- esperimenti di laboratorio pubblicati in riviste scientifiche sono stati riprodotti, mostrando come l’evoluzione temporale della temperatura e del campo delle velocità segue gli stessi andamenti riportati in queste esperienze</a:t>
            </a:r>
            <a:endParaRPr lang="it-IT" dirty="0"/>
          </a:p>
        </p:txBody>
      </p:sp>
    </p:spTree>
    <p:extLst>
      <p:ext uri="{BB962C8B-B14F-4D97-AF65-F5344CB8AC3E}">
        <p14:creationId xmlns:p14="http://schemas.microsoft.com/office/powerpoint/2010/main" val="3527449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a:t>
            </a:r>
            <a:r>
              <a:rPr lang="it-IT" baseline="0" dirty="0" smtClean="0"/>
              <a:t> risultati delle simulazioni sull’elio superfluido in regime transitorio sono le seguenti.</a:t>
            </a:r>
          </a:p>
          <a:p>
            <a:r>
              <a:rPr lang="it-IT" baseline="0" dirty="0" smtClean="0"/>
              <a:t>	- riguardo a dei test generici, vediamo che le soluzioni mostrano come la componente normale BLA BLA</a:t>
            </a:r>
          </a:p>
          <a:p>
            <a:r>
              <a:rPr lang="it-IT" baseline="0" dirty="0" smtClean="0"/>
              <a:t>	- inoltre, l’evoluzione temporale della temperatura lungo l’asse è in accordo con…</a:t>
            </a:r>
          </a:p>
          <a:p>
            <a:r>
              <a:rPr lang="it-IT" baseline="0" dirty="0" smtClean="0"/>
              <a:t>	- esperimenti di laboratorio pubblicati in riviste scientifiche sono stati riprodotti, mostrando come l’evoluzione temporale della temperatura e del campo delle velocità segue gli stessi andamenti riportati in queste esperienze</a:t>
            </a:r>
            <a:endParaRPr lang="it-IT" dirty="0"/>
          </a:p>
        </p:txBody>
      </p:sp>
    </p:spTree>
    <p:extLst>
      <p:ext uri="{BB962C8B-B14F-4D97-AF65-F5344CB8AC3E}">
        <p14:creationId xmlns:p14="http://schemas.microsoft.com/office/powerpoint/2010/main" val="3527449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a:t>
            </a:r>
            <a:r>
              <a:rPr lang="it-IT" baseline="0" dirty="0" smtClean="0"/>
              <a:t> risultati delle simulazioni sull’elio superfluido in regime transitorio sono le seguenti.</a:t>
            </a:r>
          </a:p>
          <a:p>
            <a:r>
              <a:rPr lang="it-IT" baseline="0" dirty="0" smtClean="0"/>
              <a:t>	- riguardo a dei test generici, vediamo che le soluzioni mostrano come la componente normale BLA BLA</a:t>
            </a:r>
          </a:p>
          <a:p>
            <a:r>
              <a:rPr lang="it-IT" baseline="0" dirty="0" smtClean="0"/>
              <a:t>	- inoltre, l’evoluzione temporale della temperatura lungo l’asse è in accordo con…</a:t>
            </a:r>
          </a:p>
          <a:p>
            <a:r>
              <a:rPr lang="it-IT" baseline="0" dirty="0" smtClean="0"/>
              <a:t>	- esperimenti di laboratorio pubblicati in riviste scientifiche sono stati riprodotti, mostrando come l’evoluzione temporale della temperatura e del campo delle velocità segue gli stessi andamenti riportati in queste esperienze</a:t>
            </a:r>
            <a:endParaRPr lang="it-IT" dirty="0"/>
          </a:p>
        </p:txBody>
      </p:sp>
    </p:spTree>
    <p:extLst>
      <p:ext uri="{BB962C8B-B14F-4D97-AF65-F5344CB8AC3E}">
        <p14:creationId xmlns:p14="http://schemas.microsoft.com/office/powerpoint/2010/main" val="3589332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a:t>
            </a:r>
            <a:r>
              <a:rPr lang="it-IT" baseline="0" dirty="0" smtClean="0"/>
              <a:t> risultati delle simulazioni sull’elio superfluido in regime transitorio sono le seguenti.</a:t>
            </a:r>
          </a:p>
          <a:p>
            <a:r>
              <a:rPr lang="it-IT" baseline="0" dirty="0" smtClean="0"/>
              <a:t>	- riguardo a dei test generici, vediamo che le soluzioni mostrano come la componente normale BLA BLA</a:t>
            </a:r>
          </a:p>
          <a:p>
            <a:r>
              <a:rPr lang="it-IT" baseline="0" dirty="0" smtClean="0"/>
              <a:t>	- inoltre, l’evoluzione temporale della temperatura lungo l’asse è in accordo con…</a:t>
            </a:r>
          </a:p>
          <a:p>
            <a:r>
              <a:rPr lang="it-IT" baseline="0" dirty="0" smtClean="0"/>
              <a:t>	- esperimenti di laboratorio pubblicati in riviste scientifiche sono stati riprodotti, mostrando come l’evoluzione temporale della temperatura e del campo delle velocità segue gli stessi andamenti riportati in queste esperienze</a:t>
            </a:r>
            <a:endParaRPr lang="it-IT" dirty="0"/>
          </a:p>
        </p:txBody>
      </p:sp>
    </p:spTree>
    <p:extLst>
      <p:ext uri="{BB962C8B-B14F-4D97-AF65-F5344CB8AC3E}">
        <p14:creationId xmlns:p14="http://schemas.microsoft.com/office/powerpoint/2010/main" val="2088484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La presentazione del lavoro partirà da un’introduzione del contesto all’interno del quale esso è stato svolto,</a:t>
            </a:r>
            <a:r>
              <a:rPr lang="it-IT" baseline="0" dirty="0" smtClean="0"/>
              <a:t> per capirne lo scopo ultimo,</a:t>
            </a:r>
          </a:p>
          <a:p>
            <a:r>
              <a:rPr lang="it-IT" baseline="0" dirty="0" smtClean="0"/>
              <a:t>2) Tratterà in seguito i due principali filoni di studio: da una parte l’elio </a:t>
            </a:r>
            <a:r>
              <a:rPr lang="it-IT" baseline="0" dirty="0" err="1" smtClean="0"/>
              <a:t>superluido</a:t>
            </a:r>
            <a:r>
              <a:rPr lang="it-IT" baseline="0" dirty="0" smtClean="0"/>
              <a:t> con…. E dall’altra parte…</a:t>
            </a:r>
          </a:p>
          <a:p>
            <a:r>
              <a:rPr lang="it-IT" baseline="0" dirty="0" smtClean="0"/>
              <a:t>3) Si concluderà con una riflessione complessiva del lavoro ed i suoi sviluppi futuri</a:t>
            </a:r>
          </a:p>
        </p:txBody>
      </p:sp>
    </p:spTree>
    <p:extLst>
      <p:ext uri="{BB962C8B-B14F-4D97-AF65-F5344CB8AC3E}">
        <p14:creationId xmlns:p14="http://schemas.microsoft.com/office/powerpoint/2010/main" val="10160297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La particolarità di questa</a:t>
            </a:r>
            <a:r>
              <a:rPr lang="it-IT" baseline="0" dirty="0" smtClean="0"/>
              <a:t> transizione di fase è che essa è una transizione del secondo ordine. Le due fasi non sono in equilibrio fra di loro e non c’è scambio di calore latente di trasformazione. Inoltre, la capacità termica conosce un picco alla temperatura di transizione che si manifesta in una repentina deteriorazione delle caratteristiche termiche da He II a He I</a:t>
            </a:r>
          </a:p>
          <a:p>
            <a:endParaRPr lang="it-IT" baseline="0" dirty="0" smtClean="0"/>
          </a:p>
          <a:p>
            <a:r>
              <a:rPr lang="it-IT" baseline="0" dirty="0" smtClean="0"/>
              <a:t>Da notare, che l’assenza di calore latente ed la diminuzione repentina della capacità e delle conducibilità termica nel He I, provoca un’impennata di temperatura in questo.</a:t>
            </a:r>
            <a:endParaRPr lang="it-IT" dirty="0"/>
          </a:p>
        </p:txBody>
      </p:sp>
    </p:spTree>
    <p:extLst>
      <p:ext uri="{BB962C8B-B14F-4D97-AF65-F5344CB8AC3E}">
        <p14:creationId xmlns:p14="http://schemas.microsoft.com/office/powerpoint/2010/main" val="36490608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Il metodo utilizzato per il modello numerico è il VOF,</a:t>
            </a:r>
            <a:r>
              <a:rPr lang="it-IT" baseline="0" dirty="0" smtClean="0"/>
              <a:t> ovvero Volume of </a:t>
            </a:r>
            <a:r>
              <a:rPr lang="it-IT" baseline="0" dirty="0" err="1" smtClean="0"/>
              <a:t>Fluid</a:t>
            </a:r>
            <a:r>
              <a:rPr lang="it-IT" baseline="0" dirty="0" smtClean="0"/>
              <a:t>. Esso consiste nel definire una frazione volumica per ogni fase esistente, </a:t>
            </a:r>
            <a:r>
              <a:rPr lang="it-IT" baseline="0" dirty="0" err="1" smtClean="0"/>
              <a:t>alpha</a:t>
            </a:r>
            <a:r>
              <a:rPr lang="it-IT" baseline="0" dirty="0" smtClean="0"/>
              <a:t> i. In ogni maglia della </a:t>
            </a:r>
            <a:r>
              <a:rPr lang="it-IT" baseline="0" dirty="0" err="1" smtClean="0"/>
              <a:t>mesh</a:t>
            </a:r>
            <a:r>
              <a:rPr lang="it-IT" baseline="0" dirty="0" smtClean="0"/>
              <a:t>, la somma degli </a:t>
            </a:r>
            <a:r>
              <a:rPr lang="it-IT" baseline="0" dirty="0" err="1" smtClean="0"/>
              <a:t>alpha</a:t>
            </a:r>
            <a:r>
              <a:rPr lang="it-IT" baseline="0" dirty="0" smtClean="0"/>
              <a:t> deve essere strettamente uguale ad 1. In pratica, l’interfaccia è tracciata in questa maniera: se </a:t>
            </a:r>
            <a:r>
              <a:rPr lang="it-IT" baseline="0" dirty="0" err="1" smtClean="0"/>
              <a:t>alpha</a:t>
            </a:r>
            <a:r>
              <a:rPr lang="it-IT" baseline="0" dirty="0" smtClean="0"/>
              <a:t> i …..</a:t>
            </a:r>
          </a:p>
          <a:p>
            <a:endParaRPr lang="it-IT" baseline="0" dirty="0" smtClean="0"/>
          </a:p>
          <a:p>
            <a:r>
              <a:rPr lang="it-IT" baseline="0" dirty="0" smtClean="0"/>
              <a:t>Per modellizzare questa particolare transizione, si è dovuto scrivere un codice che:</a:t>
            </a:r>
          </a:p>
          <a:p>
            <a:r>
              <a:rPr lang="it-IT" baseline="0" dirty="0" smtClean="0"/>
              <a:t>	1) identificasse o creasse l’interfaccia se T=</a:t>
            </a:r>
            <a:r>
              <a:rPr lang="it-IT" baseline="0" dirty="0" err="1" smtClean="0"/>
              <a:t>Tlambda</a:t>
            </a:r>
            <a:endParaRPr lang="it-IT" baseline="0" dirty="0" smtClean="0"/>
          </a:p>
          <a:p>
            <a:r>
              <a:rPr lang="it-IT" baseline="0" dirty="0" smtClean="0"/>
              <a:t>	2) imponesse lo scambio di materia tra le fasi</a:t>
            </a:r>
          </a:p>
          <a:p>
            <a:r>
              <a:rPr lang="it-IT" baseline="0" dirty="0" smtClean="0"/>
              <a:t>	3) Garantisse la conservazione dell’energia</a:t>
            </a:r>
            <a:endParaRPr lang="it-IT" dirty="0"/>
          </a:p>
        </p:txBody>
      </p:sp>
    </p:spTree>
    <p:extLst>
      <p:ext uri="{BB962C8B-B14F-4D97-AF65-F5344CB8AC3E}">
        <p14:creationId xmlns:p14="http://schemas.microsoft.com/office/powerpoint/2010/main" val="393634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Il metodo utilizzato per il modello numerico è il VOF,</a:t>
            </a:r>
            <a:r>
              <a:rPr lang="it-IT" baseline="0" dirty="0" smtClean="0"/>
              <a:t> ovvero Volume of </a:t>
            </a:r>
            <a:r>
              <a:rPr lang="it-IT" baseline="0" dirty="0" err="1" smtClean="0"/>
              <a:t>Fluid</a:t>
            </a:r>
            <a:r>
              <a:rPr lang="it-IT" baseline="0" dirty="0" smtClean="0"/>
              <a:t>. Esso consiste nel definire una frazione volumica per ogni fase esistente, </a:t>
            </a:r>
            <a:r>
              <a:rPr lang="it-IT" baseline="0" dirty="0" err="1" smtClean="0"/>
              <a:t>alpha</a:t>
            </a:r>
            <a:r>
              <a:rPr lang="it-IT" baseline="0" dirty="0" smtClean="0"/>
              <a:t> i. In ogni maglia della </a:t>
            </a:r>
            <a:r>
              <a:rPr lang="it-IT" baseline="0" dirty="0" err="1" smtClean="0"/>
              <a:t>mesh</a:t>
            </a:r>
            <a:r>
              <a:rPr lang="it-IT" baseline="0" dirty="0" smtClean="0"/>
              <a:t>, la somma degli </a:t>
            </a:r>
            <a:r>
              <a:rPr lang="it-IT" baseline="0" dirty="0" err="1" smtClean="0"/>
              <a:t>alpha</a:t>
            </a:r>
            <a:r>
              <a:rPr lang="it-IT" baseline="0" dirty="0" smtClean="0"/>
              <a:t> deve essere strettamente uguale ad 1. In pratica, l’interfaccia è tracciata in questa maniera: se </a:t>
            </a:r>
            <a:r>
              <a:rPr lang="it-IT" baseline="0" dirty="0" err="1" smtClean="0"/>
              <a:t>alpha</a:t>
            </a:r>
            <a:r>
              <a:rPr lang="it-IT" baseline="0" dirty="0" smtClean="0"/>
              <a:t> i …..</a:t>
            </a:r>
          </a:p>
          <a:p>
            <a:endParaRPr lang="it-IT" baseline="0" dirty="0" smtClean="0"/>
          </a:p>
          <a:p>
            <a:r>
              <a:rPr lang="it-IT" baseline="0" dirty="0" smtClean="0"/>
              <a:t>Per modellizzare questa particolare transizione, si è dovuto scrivere un codice che:</a:t>
            </a:r>
          </a:p>
          <a:p>
            <a:r>
              <a:rPr lang="it-IT" baseline="0" dirty="0" smtClean="0"/>
              <a:t>	1) identificasse o creasse l’interfaccia se T=</a:t>
            </a:r>
            <a:r>
              <a:rPr lang="it-IT" baseline="0" dirty="0" err="1" smtClean="0"/>
              <a:t>Tlambda</a:t>
            </a:r>
            <a:endParaRPr lang="it-IT" baseline="0" dirty="0" smtClean="0"/>
          </a:p>
          <a:p>
            <a:r>
              <a:rPr lang="it-IT" baseline="0" dirty="0" smtClean="0"/>
              <a:t>	2) imponesse lo scambio di materia tra le fasi</a:t>
            </a:r>
          </a:p>
          <a:p>
            <a:r>
              <a:rPr lang="it-IT" baseline="0" dirty="0" smtClean="0"/>
              <a:t>	3) Garantisse la conservazione dell’energia</a:t>
            </a:r>
            <a:endParaRPr lang="it-IT" dirty="0"/>
          </a:p>
        </p:txBody>
      </p:sp>
    </p:spTree>
    <p:extLst>
      <p:ext uri="{BB962C8B-B14F-4D97-AF65-F5344CB8AC3E}">
        <p14:creationId xmlns:p14="http://schemas.microsoft.com/office/powerpoint/2010/main" val="3936346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 risultati sono i seguenti:</a:t>
            </a:r>
            <a:r>
              <a:rPr lang="it-IT" baseline="0" dirty="0" smtClean="0"/>
              <a:t> </a:t>
            </a:r>
            <a:endParaRPr lang="it-IT" dirty="0"/>
          </a:p>
        </p:txBody>
      </p:sp>
    </p:spTree>
    <p:extLst>
      <p:ext uri="{BB962C8B-B14F-4D97-AF65-F5344CB8AC3E}">
        <p14:creationId xmlns:p14="http://schemas.microsoft.com/office/powerpoint/2010/main" val="374391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 risultati sono i seguenti:</a:t>
            </a:r>
            <a:r>
              <a:rPr lang="it-IT" baseline="0" dirty="0" smtClean="0"/>
              <a:t> </a:t>
            </a:r>
            <a:endParaRPr lang="it-IT" dirty="0"/>
          </a:p>
        </p:txBody>
      </p:sp>
    </p:spTree>
    <p:extLst>
      <p:ext uri="{BB962C8B-B14F-4D97-AF65-F5344CB8AC3E}">
        <p14:creationId xmlns:p14="http://schemas.microsoft.com/office/powerpoint/2010/main" val="23577086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La presentazione del lavoro partirà da un’introduzione del contesto all’interno del quale esso è stato svolto,</a:t>
            </a:r>
            <a:r>
              <a:rPr lang="it-IT" baseline="0" dirty="0" smtClean="0"/>
              <a:t> per capirne lo scopo ultimo,</a:t>
            </a:r>
          </a:p>
          <a:p>
            <a:r>
              <a:rPr lang="it-IT" baseline="0" dirty="0" smtClean="0"/>
              <a:t>2) Tratterà in seguito i due principali filoni di studio: da una parte l’elio </a:t>
            </a:r>
            <a:r>
              <a:rPr lang="it-IT" baseline="0" dirty="0" err="1" smtClean="0"/>
              <a:t>superluido</a:t>
            </a:r>
            <a:r>
              <a:rPr lang="it-IT" baseline="0" dirty="0" smtClean="0"/>
              <a:t> con…. E dall’altra parte…</a:t>
            </a:r>
          </a:p>
          <a:p>
            <a:r>
              <a:rPr lang="it-IT" baseline="0" dirty="0" smtClean="0"/>
              <a:t>3) Si concluderà con una riflessione complessiva del lavoro ed i suoi sviluppi futuri</a:t>
            </a:r>
          </a:p>
        </p:txBody>
      </p:sp>
    </p:spTree>
    <p:extLst>
      <p:ext uri="{BB962C8B-B14F-4D97-AF65-F5344CB8AC3E}">
        <p14:creationId xmlns:p14="http://schemas.microsoft.com/office/powerpoint/2010/main" val="10160297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aseline="0" dirty="0" smtClean="0"/>
              <a:t>Alle temperature di esercizio in queste applicazioni, questo elemento a questa temperatura esibisce chiari fenomeni quantistici. Un modello teorico quantistico per la sua descrizione esiste. Nonostante ciò, Landau e Tisza hanno formulato un modello, chiamato MODELLO A DUE FLUIDI, che permette di descrivere il comportamento fluido per mezzo di equazioni classiche. Si tratta tuttavia di un modello fenomenologico basato sulle seguenti ipotesi:</a:t>
            </a:r>
          </a:p>
          <a:p>
            <a:r>
              <a:rPr lang="it-IT" baseline="0" dirty="0" smtClean="0"/>
              <a:t>	1) il fluido è composto da due componenti…</a:t>
            </a:r>
          </a:p>
          <a:p>
            <a:r>
              <a:rPr lang="it-IT" baseline="0" dirty="0" smtClean="0"/>
              <a:t>	2) Dato che la componente superfluida è allo stato energetico minimo (condensato di Bose), solo la componente normale può trasportare l’eccitazione termica. Ne risulta un moto convettivo interno in cui la componente normale si allontana dalla sorgente di calore mentre il superfluido ci si avvicina per conservazione della quantità di moto.</a:t>
            </a:r>
            <a:endParaRPr lang="it-IT" dirty="0"/>
          </a:p>
        </p:txBody>
      </p:sp>
    </p:spTree>
    <p:extLst>
      <p:ext uri="{BB962C8B-B14F-4D97-AF65-F5344CB8AC3E}">
        <p14:creationId xmlns:p14="http://schemas.microsoft.com/office/powerpoint/2010/main" val="363359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25989" name="Rectangle 5"/>
          <p:cNvSpPr>
            <a:spLocks noGrp="1" noChangeArrowheads="1"/>
          </p:cNvSpPr>
          <p:nvPr>
            <p:ph type="ctrTitle"/>
          </p:nvPr>
        </p:nvSpPr>
        <p:spPr>
          <a:xfrm>
            <a:off x="611561" y="548680"/>
            <a:ext cx="7920880" cy="5760640"/>
          </a:xfrm>
        </p:spPr>
        <p:txBody>
          <a:bodyPr lIns="0" tIns="0" rIns="0" bIns="0"/>
          <a:lstStyle>
            <a:lvl1pPr algn="ctr">
              <a:defRPr sz="4400">
                <a:solidFill>
                  <a:schemeClr val="tx1"/>
                </a:solidFill>
              </a:defRPr>
            </a:lvl1pPr>
          </a:lstStyle>
          <a:p>
            <a:pPr lvl="0"/>
            <a:r>
              <a:rPr lang="fr-FR" noProof="0" dirty="0" smtClean="0"/>
              <a:t>PRESENTATION </a:t>
            </a:r>
            <a:r>
              <a:rPr lang="fr-FR" noProof="0" dirty="0" err="1" smtClean="0"/>
              <a:t>Dapnia</a:t>
            </a:r>
            <a:endParaRPr lang="fr-FR" noProof="0" dirty="0" smtClean="0"/>
          </a:p>
        </p:txBody>
      </p:sp>
    </p:spTree>
    <p:extLst>
      <p:ext uri="{BB962C8B-B14F-4D97-AF65-F5344CB8AC3E}">
        <p14:creationId xmlns:p14="http://schemas.microsoft.com/office/powerpoint/2010/main" val="3758403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en-US" noProof="0" smtClean="0"/>
              <a:t>Modifiez le style du titre</a:t>
            </a:r>
            <a:endParaRPr lang="en-US" noProof="0"/>
          </a:p>
        </p:txBody>
      </p:sp>
      <p:sp>
        <p:nvSpPr>
          <p:cNvPr id="3" name="Espace réservé du contenu 2"/>
          <p:cNvSpPr>
            <a:spLocks noGrp="1"/>
          </p:cNvSpPr>
          <p:nvPr>
            <p:ph idx="1"/>
          </p:nvPr>
        </p:nvSpPr>
        <p:spPr/>
        <p:txBody>
          <a:bodyPr/>
          <a:lstStyle/>
          <a:p>
            <a:pPr lvl="0"/>
            <a:r>
              <a:rPr lang="en-US" noProof="0" smtClean="0"/>
              <a:t>Modifiez les styles du texte du masque</a:t>
            </a:r>
          </a:p>
          <a:p>
            <a:pPr lvl="1"/>
            <a:r>
              <a:rPr lang="en-US" noProof="0" smtClean="0"/>
              <a:t>Deuxième niveau</a:t>
            </a:r>
          </a:p>
          <a:p>
            <a:pPr lvl="2"/>
            <a:r>
              <a:rPr lang="en-US" noProof="0" smtClean="0"/>
              <a:t>Troisième niveau</a:t>
            </a:r>
          </a:p>
          <a:p>
            <a:pPr lvl="3"/>
            <a:r>
              <a:rPr lang="en-US" noProof="0" smtClean="0"/>
              <a:t>Quatrième niveau</a:t>
            </a:r>
          </a:p>
          <a:p>
            <a:pPr lvl="4"/>
            <a:r>
              <a:rPr lang="en-US" noProof="0" smtClean="0"/>
              <a:t>Cinquième niveau</a:t>
            </a:r>
            <a:endParaRPr lang="en-US" noProof="0"/>
          </a:p>
        </p:txBody>
      </p:sp>
    </p:spTree>
    <p:extLst>
      <p:ext uri="{BB962C8B-B14F-4D97-AF65-F5344CB8AC3E}">
        <p14:creationId xmlns:p14="http://schemas.microsoft.com/office/powerpoint/2010/main" val="3777934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Tree>
    <p:extLst>
      <p:ext uri="{BB962C8B-B14F-4D97-AF65-F5344CB8AC3E}">
        <p14:creationId xmlns:p14="http://schemas.microsoft.com/office/powerpoint/2010/main" val="1220950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1079500" y="762000"/>
            <a:ext cx="3684588"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916488" y="762000"/>
            <a:ext cx="3684587"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469067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80572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278922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3016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2529335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947085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645155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15125" y="152400"/>
            <a:ext cx="1889125" cy="6019800"/>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1046163" y="152400"/>
            <a:ext cx="5516562" cy="60198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4201979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046163" y="152400"/>
            <a:ext cx="7558087" cy="360363"/>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1079500" y="762000"/>
            <a:ext cx="3684588" cy="5410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916488" y="762000"/>
            <a:ext cx="3684587" cy="5410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045787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1046163" y="152400"/>
            <a:ext cx="7558087" cy="360363"/>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1079500" y="762000"/>
            <a:ext cx="3684588" cy="5410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916488" y="762000"/>
            <a:ext cx="3684587" cy="26289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916488" y="3543300"/>
            <a:ext cx="3684587" cy="26289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6058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539750" y="152400"/>
            <a:ext cx="80645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en-US" altLang="fr-FR" smtClean="0"/>
          </a:p>
        </p:txBody>
      </p:sp>
      <p:sp>
        <p:nvSpPr>
          <p:cNvPr id="1027" name="Rectangle 4"/>
          <p:cNvSpPr>
            <a:spLocks noGrp="1" noChangeArrowheads="1"/>
          </p:cNvSpPr>
          <p:nvPr>
            <p:ph type="body" idx="1"/>
          </p:nvPr>
        </p:nvSpPr>
        <p:spPr bwMode="auto">
          <a:xfrm>
            <a:off x="539750" y="762000"/>
            <a:ext cx="8061325" cy="554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fr-FR" smtClean="0"/>
              <a:t>Cliquez pour modifier les styles du texte du masque</a:t>
            </a:r>
          </a:p>
          <a:p>
            <a:pPr lvl="1"/>
            <a:r>
              <a:rPr lang="en-US" altLang="fr-FR" smtClean="0"/>
              <a:t>Deuxième niveau</a:t>
            </a:r>
          </a:p>
          <a:p>
            <a:pPr lvl="2"/>
            <a:r>
              <a:rPr lang="en-US" altLang="fr-FR" smtClean="0"/>
              <a:t>Troisième niveau</a:t>
            </a:r>
          </a:p>
          <a:p>
            <a:pPr lvl="3"/>
            <a:r>
              <a:rPr lang="en-US" altLang="fr-FR" smtClean="0"/>
              <a:t>Quatrième niveau</a:t>
            </a:r>
          </a:p>
          <a:p>
            <a:pPr lvl="4"/>
            <a:r>
              <a:rPr lang="en-US" altLang="fr-FR" smtClean="0"/>
              <a:t>Cinquième niveau</a:t>
            </a:r>
          </a:p>
        </p:txBody>
      </p:sp>
      <p:sp>
        <p:nvSpPr>
          <p:cNvPr id="1028" name="Rectangle 5"/>
          <p:cNvSpPr>
            <a:spLocks noChangeArrowheads="1"/>
          </p:cNvSpPr>
          <p:nvPr/>
        </p:nvSpPr>
        <p:spPr bwMode="auto">
          <a:xfrm>
            <a:off x="8294688" y="6524625"/>
            <a:ext cx="381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defRPr/>
            </a:pPr>
            <a:fld id="{76869EE9-8CBF-4168-BEB2-43279AD918F0}" type="slidenum">
              <a:rPr lang="fr-FR" altLang="fr-FR" sz="700" smtClean="0"/>
              <a:pPr algn="r">
                <a:defRPr/>
              </a:pPr>
              <a:t>‹N°›</a:t>
            </a:fld>
            <a:endParaRPr lang="fr-FR" altLang="fr-FR" sz="700" smtClean="0">
              <a:latin typeface="Times New Roman" pitchFamily="18" charset="0"/>
            </a:endParaRPr>
          </a:p>
        </p:txBody>
      </p:sp>
      <p:pic>
        <p:nvPicPr>
          <p:cNvPr id="1030" name="Image 1"/>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07950" y="6400800"/>
            <a:ext cx="358775"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Image 9" descr="bandeau_page_carte.png"/>
          <p:cNvPicPr preferRelativeResize="0">
            <a:picLocks/>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620713"/>
            <a:ext cx="9144000"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228" r:id="rId1"/>
    <p:sldLayoutId id="2147484216" r:id="rId2"/>
    <p:sldLayoutId id="2147484217" r:id="rId3"/>
    <p:sldLayoutId id="2147484218" r:id="rId4"/>
    <p:sldLayoutId id="2147484219" r:id="rId5"/>
    <p:sldLayoutId id="2147484220" r:id="rId6"/>
    <p:sldLayoutId id="2147484221" r:id="rId7"/>
    <p:sldLayoutId id="2147484222" r:id="rId8"/>
    <p:sldLayoutId id="2147484223" r:id="rId9"/>
    <p:sldLayoutId id="2147484224" r:id="rId10"/>
    <p:sldLayoutId id="2147484225" r:id="rId11"/>
    <p:sldLayoutId id="2147484226" r:id="rId12"/>
    <p:sldLayoutId id="2147484227"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2800" b="1">
          <a:solidFill>
            <a:schemeClr val="tx2"/>
          </a:solidFill>
          <a:latin typeface="Arial" pitchFamily="34" charset="0"/>
          <a:ea typeface="+mj-ea"/>
          <a:cs typeface="Arial" pitchFamily="34" charset="0"/>
        </a:defRPr>
      </a:lvl1pPr>
      <a:lvl2pPr algn="l" rtl="0" eaLnBrk="0" fontAlgn="base" hangingPunct="0">
        <a:spcBef>
          <a:spcPct val="0"/>
        </a:spcBef>
        <a:spcAft>
          <a:spcPct val="0"/>
        </a:spcAft>
        <a:defRPr sz="2800" b="1">
          <a:solidFill>
            <a:schemeClr val="tx2"/>
          </a:solidFill>
          <a:latin typeface="Arial" charset="0"/>
          <a:cs typeface="Arial" charset="0"/>
        </a:defRPr>
      </a:lvl2pPr>
      <a:lvl3pPr algn="l" rtl="0" eaLnBrk="0" fontAlgn="base" hangingPunct="0">
        <a:spcBef>
          <a:spcPct val="0"/>
        </a:spcBef>
        <a:spcAft>
          <a:spcPct val="0"/>
        </a:spcAft>
        <a:defRPr sz="2800" b="1">
          <a:solidFill>
            <a:schemeClr val="tx2"/>
          </a:solidFill>
          <a:latin typeface="Arial" charset="0"/>
          <a:cs typeface="Arial" charset="0"/>
        </a:defRPr>
      </a:lvl3pPr>
      <a:lvl4pPr algn="l" rtl="0" eaLnBrk="0" fontAlgn="base" hangingPunct="0">
        <a:spcBef>
          <a:spcPct val="0"/>
        </a:spcBef>
        <a:spcAft>
          <a:spcPct val="0"/>
        </a:spcAft>
        <a:defRPr sz="2800" b="1">
          <a:solidFill>
            <a:schemeClr val="tx2"/>
          </a:solidFill>
          <a:latin typeface="Arial" charset="0"/>
          <a:cs typeface="Arial" charset="0"/>
        </a:defRPr>
      </a:lvl4pPr>
      <a:lvl5pPr algn="l" rtl="0" eaLnBrk="0" fontAlgn="base" hangingPunct="0">
        <a:spcBef>
          <a:spcPct val="0"/>
        </a:spcBef>
        <a:spcAft>
          <a:spcPct val="0"/>
        </a:spcAft>
        <a:defRPr sz="28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Comic Sans MS" pitchFamily="66" charset="0"/>
        </a:defRPr>
      </a:lvl6pPr>
      <a:lvl7pPr marL="914400" algn="l" rtl="0" fontAlgn="base">
        <a:spcBef>
          <a:spcPct val="0"/>
        </a:spcBef>
        <a:spcAft>
          <a:spcPct val="0"/>
        </a:spcAft>
        <a:defRPr sz="3200" b="1">
          <a:solidFill>
            <a:schemeClr val="tx2"/>
          </a:solidFill>
          <a:latin typeface="Comic Sans MS" pitchFamily="66" charset="0"/>
        </a:defRPr>
      </a:lvl7pPr>
      <a:lvl8pPr marL="1371600" algn="l" rtl="0" fontAlgn="base">
        <a:spcBef>
          <a:spcPct val="0"/>
        </a:spcBef>
        <a:spcAft>
          <a:spcPct val="0"/>
        </a:spcAft>
        <a:defRPr sz="3200" b="1">
          <a:solidFill>
            <a:schemeClr val="tx2"/>
          </a:solidFill>
          <a:latin typeface="Comic Sans MS" pitchFamily="66" charset="0"/>
        </a:defRPr>
      </a:lvl8pPr>
      <a:lvl9pPr marL="1828800" algn="l" rtl="0" fontAlgn="base">
        <a:spcBef>
          <a:spcPct val="0"/>
        </a:spcBef>
        <a:spcAft>
          <a:spcPct val="0"/>
        </a:spcAft>
        <a:defRPr sz="3200" b="1">
          <a:solidFill>
            <a:schemeClr val="tx2"/>
          </a:solidFill>
          <a:latin typeface="Comic Sans MS" pitchFamily="66" charset="0"/>
        </a:defRPr>
      </a:lvl9pPr>
    </p:titleStyle>
    <p:bodyStyle>
      <a:lvl1pPr marL="342900" indent="-161925" algn="l" rtl="0" eaLnBrk="0" fontAlgn="base" hangingPunct="0">
        <a:spcBef>
          <a:spcPct val="20000"/>
        </a:spcBef>
        <a:spcAft>
          <a:spcPct val="0"/>
        </a:spcAft>
        <a:buChar char="•"/>
        <a:defRPr>
          <a:solidFill>
            <a:schemeClr val="tx1"/>
          </a:solidFill>
          <a:latin typeface="Arial" pitchFamily="34" charset="0"/>
          <a:ea typeface="+mn-ea"/>
          <a:cs typeface="Arial" pitchFamily="34" charset="0"/>
        </a:defRPr>
      </a:lvl1pPr>
      <a:lvl2pPr marL="542925" indent="-182563" algn="l" rtl="0" eaLnBrk="0" fontAlgn="base" hangingPunct="0">
        <a:spcBef>
          <a:spcPct val="20000"/>
        </a:spcBef>
        <a:spcAft>
          <a:spcPct val="0"/>
        </a:spcAft>
        <a:buChar char="–"/>
        <a:defRPr sz="1600">
          <a:solidFill>
            <a:schemeClr val="tx1"/>
          </a:solidFill>
          <a:latin typeface="Arial" pitchFamily="34" charset="0"/>
          <a:cs typeface="Arial" pitchFamily="34" charset="0"/>
        </a:defRPr>
      </a:lvl2pPr>
      <a:lvl3pPr marL="895350" indent="-173038" algn="l" rtl="0" eaLnBrk="0" fontAlgn="base" hangingPunct="0">
        <a:spcBef>
          <a:spcPct val="20000"/>
        </a:spcBef>
        <a:spcAft>
          <a:spcPct val="0"/>
        </a:spcAft>
        <a:buChar char="•"/>
        <a:defRPr sz="1400">
          <a:solidFill>
            <a:schemeClr val="tx1"/>
          </a:solidFill>
          <a:latin typeface="Arial" pitchFamily="34" charset="0"/>
          <a:cs typeface="Arial" pitchFamily="34" charset="0"/>
        </a:defRPr>
      </a:lvl3pPr>
      <a:lvl4pPr marL="1257300" indent="-182563" algn="l" rtl="0" eaLnBrk="0" fontAlgn="base" hangingPunct="0">
        <a:spcBef>
          <a:spcPct val="20000"/>
        </a:spcBef>
        <a:spcAft>
          <a:spcPct val="0"/>
        </a:spcAft>
        <a:buChar char="–"/>
        <a:defRPr sz="1200">
          <a:solidFill>
            <a:schemeClr val="tx1"/>
          </a:solidFill>
          <a:latin typeface="Arial" pitchFamily="34" charset="0"/>
          <a:cs typeface="Arial" pitchFamily="34" charset="0"/>
        </a:defRPr>
      </a:lvl4pPr>
      <a:lvl5pPr marL="1619250" indent="-182563" algn="l" rtl="0" eaLnBrk="0" fontAlgn="base" hangingPunct="0">
        <a:spcBef>
          <a:spcPct val="20000"/>
        </a:spcBef>
        <a:spcAft>
          <a:spcPct val="0"/>
        </a:spcAft>
        <a:buChar char="»"/>
        <a:defRPr sz="1000">
          <a:solidFill>
            <a:schemeClr val="tx1"/>
          </a:solidFill>
          <a:latin typeface="Arial" pitchFamily="34" charset="0"/>
          <a:cs typeface="Arial" pitchFamily="34" charset="0"/>
        </a:defRPr>
      </a:lvl5pPr>
      <a:lvl6pPr marL="2076450" indent="-182563" algn="l" rtl="0" fontAlgn="base">
        <a:spcBef>
          <a:spcPct val="20000"/>
        </a:spcBef>
        <a:spcAft>
          <a:spcPct val="0"/>
        </a:spcAft>
        <a:buChar char="»"/>
        <a:defRPr sz="1000">
          <a:solidFill>
            <a:schemeClr val="tx1"/>
          </a:solidFill>
          <a:latin typeface="+mn-lt"/>
        </a:defRPr>
      </a:lvl6pPr>
      <a:lvl7pPr marL="2533650" indent="-182563" algn="l" rtl="0" fontAlgn="base">
        <a:spcBef>
          <a:spcPct val="20000"/>
        </a:spcBef>
        <a:spcAft>
          <a:spcPct val="0"/>
        </a:spcAft>
        <a:buChar char="»"/>
        <a:defRPr sz="1000">
          <a:solidFill>
            <a:schemeClr val="tx1"/>
          </a:solidFill>
          <a:latin typeface="+mn-lt"/>
        </a:defRPr>
      </a:lvl7pPr>
      <a:lvl8pPr marL="2990850" indent="-182563" algn="l" rtl="0" fontAlgn="base">
        <a:spcBef>
          <a:spcPct val="20000"/>
        </a:spcBef>
        <a:spcAft>
          <a:spcPct val="0"/>
        </a:spcAft>
        <a:buChar char="»"/>
        <a:defRPr sz="1000">
          <a:solidFill>
            <a:schemeClr val="tx1"/>
          </a:solidFill>
          <a:latin typeface="+mn-lt"/>
        </a:defRPr>
      </a:lvl8pPr>
      <a:lvl9pPr marL="3448050" indent="-182563" algn="l" rtl="0" fontAlgn="base">
        <a:spcBef>
          <a:spcPct val="20000"/>
        </a:spcBef>
        <a:spcAft>
          <a:spcPct val="0"/>
        </a:spcAft>
        <a:buChar char="»"/>
        <a:defRPr sz="1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1.png"/><Relationship Id="rId9" Type="http://schemas.openxmlformats.org/officeDocument/2006/relationships/image" Target="../media/image2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notesSlide" Target="../notesSlides/notesSlide11.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comments" Target="../comments/comment1.xml"/><Relationship Id="rId4" Type="http://schemas.openxmlformats.org/officeDocument/2006/relationships/chart" Target="../charts/chart1.xml"/><Relationship Id="rId9" Type="http://schemas.openxmlformats.org/officeDocument/2006/relationships/image" Target="../media/image210.pn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12.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24.png"/><Relationship Id="rId4" Type="http://schemas.openxmlformats.org/officeDocument/2006/relationships/image" Target="../media/image16.png"/><Relationship Id="rId9" Type="http://schemas.openxmlformats.org/officeDocument/2006/relationships/comments" Target="../comments/commen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60.png"/></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20.png"/><Relationship Id="rId5" Type="http://schemas.openxmlformats.org/officeDocument/2006/relationships/image" Target="../media/image310.png"/><Relationship Id="rId4" Type="http://schemas.openxmlformats.org/officeDocument/2006/relationships/image" Target="../media/image34.jpeg"/><Relationship Id="rId9"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chart" Target="../charts/chart2.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chart" Target="../charts/chart4.xml"/><Relationship Id="rId4" Type="http://schemas.openxmlformats.org/officeDocument/2006/relationships/chart" Target="../charts/char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90.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7"/>
          <p:cNvSpPr>
            <a:spLocks noGrp="1" noChangeArrowheads="1"/>
          </p:cNvSpPr>
          <p:nvPr>
            <p:ph type="ctrTitle"/>
          </p:nvPr>
        </p:nvSpPr>
        <p:spPr>
          <a:xfrm>
            <a:off x="755576" y="1201853"/>
            <a:ext cx="7561262" cy="5300662"/>
          </a:xfrm>
        </p:spPr>
        <p:txBody>
          <a:bodyPr/>
          <a:lstStyle/>
          <a:p>
            <a:r>
              <a:rPr lang="en-US" altLang="fr-FR" sz="1400" dirty="0" smtClean="0"/>
              <a:t/>
            </a:r>
            <a:br>
              <a:rPr lang="en-US" altLang="fr-FR" sz="1400" dirty="0" smtClean="0"/>
            </a:br>
            <a:r>
              <a:rPr lang="en-US" altLang="fr-FR" sz="1400" dirty="0" smtClean="0"/>
              <a:t> </a:t>
            </a:r>
            <a:br>
              <a:rPr lang="en-US" altLang="fr-FR" sz="1400" dirty="0" smtClean="0"/>
            </a:br>
            <a:r>
              <a:rPr lang="en-US" altLang="fr-FR" sz="1400" dirty="0" smtClean="0"/>
              <a:t/>
            </a:r>
            <a:br>
              <a:rPr lang="en-US" altLang="fr-FR" sz="1400" dirty="0" smtClean="0"/>
            </a:br>
            <a:r>
              <a:rPr lang="en-US" altLang="fr-FR" sz="1400" dirty="0"/>
              <a:t/>
            </a:r>
            <a:br>
              <a:rPr lang="en-US" altLang="fr-FR" sz="1400" dirty="0"/>
            </a:br>
            <a:r>
              <a:rPr lang="en-US" altLang="fr-FR" sz="3200" dirty="0" smtClean="0"/>
              <a:t/>
            </a:r>
            <a:br>
              <a:rPr lang="en-US" altLang="fr-FR" sz="3200" dirty="0" smtClean="0"/>
            </a:br>
            <a:r>
              <a:rPr lang="en-US" altLang="fr-FR" sz="3200" dirty="0" err="1" smtClean="0"/>
              <a:t>Étude</a:t>
            </a:r>
            <a:r>
              <a:rPr lang="en-US" altLang="fr-FR" sz="3200" dirty="0" smtClean="0"/>
              <a:t> </a:t>
            </a:r>
            <a:r>
              <a:rPr lang="en-US" altLang="fr-FR" sz="3200" dirty="0" err="1" smtClean="0"/>
              <a:t>numérique</a:t>
            </a:r>
            <a:r>
              <a:rPr lang="en-US" altLang="fr-FR" sz="3200" dirty="0" smtClean="0"/>
              <a:t> du </a:t>
            </a:r>
            <a:r>
              <a:rPr lang="en-US" altLang="fr-FR" sz="3200" dirty="0" err="1" smtClean="0"/>
              <a:t>transfert</a:t>
            </a:r>
            <a:r>
              <a:rPr lang="en-US" altLang="fr-FR" sz="3200" dirty="0" smtClean="0"/>
              <a:t> de masse et de </a:t>
            </a:r>
            <a:r>
              <a:rPr lang="en-US" altLang="fr-FR" sz="3200" dirty="0" err="1" smtClean="0"/>
              <a:t>chaleur</a:t>
            </a:r>
            <a:r>
              <a:rPr lang="en-US" altLang="fr-FR" sz="3200" dirty="0" smtClean="0"/>
              <a:t> </a:t>
            </a:r>
            <a:r>
              <a:rPr lang="en-US" altLang="fr-FR" sz="3200" dirty="0" err="1" smtClean="0"/>
              <a:t>dans</a:t>
            </a:r>
            <a:r>
              <a:rPr lang="en-US" altLang="fr-FR" sz="3200" dirty="0" smtClean="0"/>
              <a:t> </a:t>
            </a:r>
            <a:r>
              <a:rPr lang="en-US" altLang="fr-FR" sz="3200" dirty="0" err="1" smtClean="0"/>
              <a:t>l’hélium</a:t>
            </a:r>
            <a:r>
              <a:rPr lang="en-US" altLang="fr-FR" sz="3200" dirty="0" smtClean="0"/>
              <a:t> </a:t>
            </a:r>
            <a:r>
              <a:rPr lang="en-US" altLang="fr-FR" sz="3200" dirty="0" err="1" smtClean="0"/>
              <a:t>superfluide</a:t>
            </a:r>
            <a:r>
              <a:rPr lang="en-US" altLang="fr-FR" sz="3200" dirty="0" smtClean="0"/>
              <a:t> (He II)</a:t>
            </a:r>
            <a:br>
              <a:rPr lang="en-US" altLang="fr-FR" sz="3200" dirty="0" smtClean="0"/>
            </a:br>
            <a:r>
              <a:rPr lang="en-US" altLang="fr-FR" dirty="0"/>
              <a:t/>
            </a:r>
            <a:br>
              <a:rPr lang="en-US" altLang="fr-FR" dirty="0"/>
            </a:br>
            <a:r>
              <a:rPr lang="en-US" altLang="fr-FR" dirty="0" smtClean="0"/>
              <a:t/>
            </a:r>
            <a:br>
              <a:rPr lang="en-US" altLang="fr-FR" dirty="0" smtClean="0"/>
            </a:br>
            <a:r>
              <a:rPr lang="en-US" altLang="fr-FR" dirty="0"/>
              <a:t/>
            </a:r>
            <a:br>
              <a:rPr lang="en-US" altLang="fr-FR" dirty="0"/>
            </a:br>
            <a:r>
              <a:rPr lang="en-US" altLang="fr-FR" sz="1200" dirty="0" smtClean="0"/>
              <a:t/>
            </a:r>
            <a:br>
              <a:rPr lang="en-US" altLang="fr-FR" sz="1200" dirty="0" smtClean="0"/>
            </a:br>
            <a:r>
              <a:rPr lang="en-US" altLang="fr-FR" sz="1200" dirty="0" smtClean="0"/>
              <a:t/>
            </a:r>
            <a:br>
              <a:rPr lang="en-US" altLang="fr-FR" sz="1200" dirty="0" smtClean="0"/>
            </a:br>
            <a:endParaRPr lang="en-US" altLang="fr-FR" sz="1200" dirty="0" smtClean="0"/>
          </a:p>
        </p:txBody>
      </p:sp>
      <p:pic>
        <p:nvPicPr>
          <p:cNvPr id="3075" name="Picture 3" descr="\\Dapdc5\spascali\Desktop\TESI\images\logo_CE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6584" y="663494"/>
            <a:ext cx="1579472" cy="12876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1"/>
          <p:cNvGraphicFramePr>
            <a:graphicFrameLocks noGrp="1"/>
          </p:cNvGraphicFramePr>
          <p:nvPr>
            <p:extLst>
              <p:ext uri="{D42A27DB-BD31-4B8C-83A1-F6EECF244321}">
                <p14:modId xmlns:p14="http://schemas.microsoft.com/office/powerpoint/2010/main" val="1379832548"/>
              </p:ext>
            </p:extLst>
          </p:nvPr>
        </p:nvGraphicFramePr>
        <p:xfrm>
          <a:off x="1619672" y="5085184"/>
          <a:ext cx="5904656" cy="828040"/>
        </p:xfrm>
        <a:graphic>
          <a:graphicData uri="http://schemas.openxmlformats.org/drawingml/2006/table">
            <a:tbl>
              <a:tblPr firstRow="1" bandRow="1">
                <a:tableStyleId>{F5AB1C69-6EDB-4FF4-983F-18BD219EF322}</a:tableStyleId>
              </a:tblPr>
              <a:tblGrid>
                <a:gridCol w="2650416"/>
                <a:gridCol w="3254240"/>
              </a:tblGrid>
              <a:tr h="370840">
                <a:tc>
                  <a:txBody>
                    <a:bodyPr/>
                    <a:lstStyle/>
                    <a:p>
                      <a:r>
                        <a:rPr lang="fr-FR" sz="1200" b="1" dirty="0" smtClean="0">
                          <a:solidFill>
                            <a:schemeClr val="tx1"/>
                          </a:solidFill>
                          <a:latin typeface="Arial" panose="020B0604020202020204" pitchFamily="34" charset="0"/>
                          <a:cs typeface="Arial" panose="020B0604020202020204" pitchFamily="34" charset="0"/>
                        </a:rPr>
                        <a:t>Responsables</a:t>
                      </a:r>
                      <a:endParaRPr lang="fr-FR" sz="1200" b="1" dirty="0">
                        <a:solidFill>
                          <a:schemeClr val="tx1"/>
                        </a:solidFill>
                        <a:latin typeface="Arial" panose="020B0604020202020204" pitchFamily="34" charset="0"/>
                        <a:cs typeface="Arial" panose="020B0604020202020204" pitchFamily="34" charset="0"/>
                      </a:endParaRPr>
                    </a:p>
                  </a:txBody>
                  <a:tcPr anchor="b"/>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FR" sz="1200" dirty="0" smtClean="0">
                          <a:solidFill>
                            <a:schemeClr val="tx1"/>
                          </a:solidFill>
                          <a:latin typeface="Arial" panose="020B0604020202020204" pitchFamily="34" charset="0"/>
                          <a:cs typeface="Arial" panose="020B0604020202020204" pitchFamily="34" charset="0"/>
                        </a:rPr>
                        <a:t>Orateur</a:t>
                      </a:r>
                    </a:p>
                  </a:txBody>
                  <a:tcPr anchor="b"/>
                </a:tc>
              </a:tr>
              <a:tr h="370840">
                <a:tc>
                  <a:txBody>
                    <a:bodyPr/>
                    <a:lstStyle/>
                    <a:p>
                      <a:r>
                        <a:rPr lang="fr-FR" sz="1200" dirty="0" smtClean="0">
                          <a:latin typeface="Arial" panose="020B0604020202020204" pitchFamily="34" charset="0"/>
                          <a:cs typeface="Arial" panose="020B0604020202020204" pitchFamily="34" charset="0"/>
                        </a:rPr>
                        <a:t>B. </a:t>
                      </a:r>
                      <a:r>
                        <a:rPr lang="fr-FR" sz="1200" dirty="0" err="1" smtClean="0">
                          <a:latin typeface="Arial" panose="020B0604020202020204" pitchFamily="34" charset="0"/>
                          <a:cs typeface="Arial" panose="020B0604020202020204" pitchFamily="34" charset="0"/>
                        </a:rPr>
                        <a:t>Baudouy</a:t>
                      </a:r>
                      <a:endParaRPr lang="fr-FR" sz="1200" baseline="0" dirty="0" smtClean="0">
                        <a:latin typeface="Arial" panose="020B0604020202020204" pitchFamily="34" charset="0"/>
                        <a:cs typeface="Arial" panose="020B0604020202020204" pitchFamily="34" charset="0"/>
                      </a:endParaRPr>
                    </a:p>
                    <a:p>
                      <a:r>
                        <a:rPr lang="fr-FR" sz="1200" baseline="0" dirty="0" smtClean="0">
                          <a:latin typeface="Arial" panose="020B0604020202020204" pitchFamily="34" charset="0"/>
                          <a:cs typeface="Arial" panose="020B0604020202020204" pitchFamily="34" charset="0"/>
                        </a:rPr>
                        <a:t>R. Bruce</a:t>
                      </a:r>
                      <a:endParaRPr lang="fr-FR" sz="1200" dirty="0">
                        <a:latin typeface="Arial" panose="020B0604020202020204" pitchFamily="34" charset="0"/>
                        <a:cs typeface="Arial" panose="020B0604020202020204" pitchFamily="34" charset="0"/>
                      </a:endParaRPr>
                    </a:p>
                  </a:txBody>
                  <a:tcPr anchor="b"/>
                </a:tc>
                <a:tc>
                  <a:txBody>
                    <a:bodyPr/>
                    <a:lstStyle/>
                    <a:p>
                      <a:pPr algn="r"/>
                      <a:r>
                        <a:rPr lang="en-US" altLang="fr-FR" sz="1200" dirty="0" smtClean="0">
                          <a:latin typeface="Arial" panose="020B0604020202020204" pitchFamily="34" charset="0"/>
                          <a:cs typeface="Arial" panose="020B0604020202020204" pitchFamily="34" charset="0"/>
                        </a:rPr>
                        <a:t>Stefano </a:t>
                      </a:r>
                      <a:r>
                        <a:rPr lang="en-US" altLang="fr-FR" sz="1200" dirty="0" err="1" smtClean="0">
                          <a:latin typeface="Arial" panose="020B0604020202020204" pitchFamily="34" charset="0"/>
                          <a:cs typeface="Arial" panose="020B0604020202020204" pitchFamily="34" charset="0"/>
                        </a:rPr>
                        <a:t>Pascali</a:t>
                      </a:r>
                      <a:endParaRPr lang="fr-FR" sz="1200" dirty="0">
                        <a:latin typeface="Arial" panose="020B0604020202020204" pitchFamily="34" charset="0"/>
                        <a:cs typeface="Arial" panose="020B0604020202020204" pitchFamily="34" charset="0"/>
                      </a:endParaRPr>
                    </a:p>
                  </a:txBody>
                  <a:tcPr/>
                </a:tc>
              </a:tr>
            </a:tbl>
          </a:graphicData>
        </a:graphic>
      </p:graphicFrame>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Plan</a:t>
            </a:r>
          </a:p>
        </p:txBody>
      </p:sp>
      <p:sp>
        <p:nvSpPr>
          <p:cNvPr id="4099" name="Espace réservé du contenu 2"/>
          <p:cNvSpPr>
            <a:spLocks noGrp="1"/>
          </p:cNvSpPr>
          <p:nvPr>
            <p:ph idx="1"/>
          </p:nvPr>
        </p:nvSpPr>
        <p:spPr>
          <a:xfrm>
            <a:off x="468313" y="765175"/>
            <a:ext cx="8207375" cy="5546725"/>
          </a:xfrm>
        </p:spPr>
        <p:txBody>
          <a:bodyPr/>
          <a:lstStyle/>
          <a:p>
            <a:pPr marL="523875" indent="-342900">
              <a:buFont typeface="+mj-lt"/>
              <a:buAutoNum type="arabicPeriod"/>
            </a:pPr>
            <a:endParaRPr lang="en-US" altLang="fr-FR" b="1" dirty="0" smtClean="0"/>
          </a:p>
          <a:p>
            <a:pPr marL="523875" indent="-342900">
              <a:buFont typeface="+mj-lt"/>
              <a:buAutoNum type="arabicPeriod"/>
            </a:pPr>
            <a:r>
              <a:rPr lang="en-US" altLang="fr-FR" b="1" dirty="0" err="1" smtClean="0"/>
              <a:t>Contexte</a:t>
            </a:r>
            <a:endParaRPr lang="en-US" altLang="fr-FR" dirty="0" smtClean="0"/>
          </a:p>
          <a:p>
            <a:pPr marL="723900" lvl="1" indent="-342900">
              <a:buFont typeface="+mj-lt"/>
              <a:buAutoNum type="arabicPeriod"/>
            </a:pPr>
            <a:endParaRPr lang="en-US" altLang="fr-FR" dirty="0"/>
          </a:p>
          <a:p>
            <a:pPr marL="381000" lvl="1" indent="0">
              <a:buNone/>
            </a:pPr>
            <a:endParaRPr lang="en-US" altLang="fr-FR" dirty="0" smtClean="0"/>
          </a:p>
          <a:p>
            <a:pPr marL="523875" indent="-342900">
              <a:buFont typeface="+mj-lt"/>
              <a:buAutoNum type="arabicPeriod"/>
            </a:pPr>
            <a:r>
              <a:rPr lang="fr-FR" altLang="fr-FR" b="1" dirty="0" smtClean="0"/>
              <a:t>Hélium</a:t>
            </a:r>
            <a:r>
              <a:rPr lang="en-US" altLang="fr-FR" b="1" dirty="0" smtClean="0"/>
              <a:t> </a:t>
            </a:r>
            <a:r>
              <a:rPr lang="en-US" altLang="fr-FR" b="1" dirty="0" err="1" smtClean="0"/>
              <a:t>superfluide</a:t>
            </a:r>
            <a:r>
              <a:rPr lang="en-US" altLang="fr-FR" b="1" dirty="0" smtClean="0"/>
              <a:t> (He II)</a:t>
            </a:r>
            <a:endParaRPr lang="en-US" altLang="fr-FR" dirty="0" smtClean="0"/>
          </a:p>
          <a:p>
            <a:pPr marL="723900" lvl="1" indent="-342900"/>
            <a:r>
              <a:rPr lang="en-US" altLang="fr-FR" dirty="0" err="1" smtClean="0"/>
              <a:t>Modèle</a:t>
            </a:r>
            <a:r>
              <a:rPr lang="en-US" altLang="fr-FR" dirty="0" smtClean="0"/>
              <a:t> </a:t>
            </a:r>
            <a:r>
              <a:rPr lang="en-US" altLang="fr-FR" dirty="0" err="1" smtClean="0"/>
              <a:t>théorique</a:t>
            </a:r>
            <a:endParaRPr lang="en-US" altLang="fr-FR" dirty="0" smtClean="0"/>
          </a:p>
          <a:p>
            <a:pPr marL="723900" lvl="1" indent="-342900"/>
            <a:r>
              <a:rPr lang="en-US" altLang="fr-FR" dirty="0" err="1" smtClean="0"/>
              <a:t>Modèle</a:t>
            </a:r>
            <a:r>
              <a:rPr lang="en-US" altLang="fr-FR" dirty="0" smtClean="0"/>
              <a:t> </a:t>
            </a:r>
            <a:r>
              <a:rPr lang="en-US" altLang="fr-FR" dirty="0" err="1" smtClean="0"/>
              <a:t>numérique</a:t>
            </a:r>
            <a:endParaRPr lang="en-US" altLang="fr-FR" dirty="0" smtClean="0"/>
          </a:p>
          <a:p>
            <a:pPr marL="723900" lvl="1" indent="-342900"/>
            <a:r>
              <a:rPr lang="en-US" altLang="fr-FR" dirty="0" err="1" smtClean="0"/>
              <a:t>Comparaisons</a:t>
            </a:r>
            <a:r>
              <a:rPr lang="en-US" altLang="fr-FR" dirty="0" smtClean="0"/>
              <a:t> avec </a:t>
            </a:r>
            <a:r>
              <a:rPr lang="en-US" altLang="fr-FR" dirty="0" err="1" smtClean="0"/>
              <a:t>résultats</a:t>
            </a:r>
            <a:r>
              <a:rPr lang="en-US" altLang="fr-FR" dirty="0" smtClean="0"/>
              <a:t> </a:t>
            </a:r>
            <a:r>
              <a:rPr lang="en-US" altLang="fr-FR" dirty="0" err="1" smtClean="0"/>
              <a:t>expérimentaux</a:t>
            </a:r>
            <a:r>
              <a:rPr lang="en-US" altLang="fr-FR" dirty="0" smtClean="0"/>
              <a:t> et </a:t>
            </a:r>
            <a:r>
              <a:rPr lang="en-US" altLang="fr-FR" dirty="0" err="1" smtClean="0"/>
              <a:t>numériques</a:t>
            </a:r>
            <a:endParaRPr lang="en-US" altLang="fr-FR" dirty="0"/>
          </a:p>
          <a:p>
            <a:pPr marL="381000" lvl="1" indent="0">
              <a:buNone/>
            </a:pPr>
            <a:endParaRPr lang="en-US" altLang="fr-FR" dirty="0" smtClean="0"/>
          </a:p>
          <a:p>
            <a:pPr marL="523875" indent="-342900">
              <a:buFont typeface="+mj-lt"/>
              <a:buAutoNum type="arabicPeriod"/>
            </a:pPr>
            <a:r>
              <a:rPr lang="en-US" altLang="fr-FR" b="1" dirty="0" smtClean="0"/>
              <a:t>Transition de phase (He II / He I)</a:t>
            </a:r>
          </a:p>
          <a:p>
            <a:pPr marL="723900" lvl="1" indent="-342900"/>
            <a:r>
              <a:rPr lang="en-US" altLang="fr-FR" dirty="0" err="1"/>
              <a:t>Modèle</a:t>
            </a:r>
            <a:r>
              <a:rPr lang="en-US" altLang="fr-FR" dirty="0"/>
              <a:t> </a:t>
            </a:r>
            <a:r>
              <a:rPr lang="en-US" altLang="fr-FR" dirty="0" err="1"/>
              <a:t>théorique</a:t>
            </a:r>
            <a:endParaRPr lang="en-US" altLang="fr-FR" dirty="0"/>
          </a:p>
          <a:p>
            <a:pPr marL="723900" lvl="1" indent="-342900"/>
            <a:r>
              <a:rPr lang="en-US" altLang="fr-FR" dirty="0" err="1"/>
              <a:t>Modèle</a:t>
            </a:r>
            <a:r>
              <a:rPr lang="en-US" altLang="fr-FR" dirty="0"/>
              <a:t> </a:t>
            </a:r>
            <a:r>
              <a:rPr lang="en-US" altLang="fr-FR" dirty="0" err="1"/>
              <a:t>numérique</a:t>
            </a:r>
            <a:endParaRPr lang="en-US" altLang="fr-FR" dirty="0"/>
          </a:p>
          <a:p>
            <a:pPr marL="723900" lvl="1" indent="-342900"/>
            <a:r>
              <a:rPr lang="en-US" altLang="fr-FR" dirty="0" err="1"/>
              <a:t>Résultats</a:t>
            </a:r>
            <a:endParaRPr lang="en-US" altLang="fr-FR" dirty="0"/>
          </a:p>
          <a:p>
            <a:pPr marL="703262" lvl="1" indent="-342900">
              <a:buFont typeface="+mj-lt"/>
              <a:buAutoNum type="arabicPeriod"/>
            </a:pPr>
            <a:endParaRPr lang="en-US" altLang="fr-FR" dirty="0" smtClean="0"/>
          </a:p>
          <a:p>
            <a:pPr marL="360362" lvl="1" indent="0">
              <a:buNone/>
            </a:pPr>
            <a:endParaRPr lang="en-US" altLang="fr-FR" dirty="0" smtClean="0"/>
          </a:p>
          <a:p>
            <a:pPr marL="523875" indent="-342900">
              <a:buFont typeface="+mj-lt"/>
              <a:buAutoNum type="arabicPeriod"/>
            </a:pPr>
            <a:r>
              <a:rPr lang="en-US" altLang="fr-FR" b="1" dirty="0" smtClean="0"/>
              <a:t>Conclusions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1. </a:t>
            </a:r>
            <a:r>
              <a:rPr lang="en-US" altLang="fr-FR" dirty="0" err="1" smtClean="0"/>
              <a:t>Contexte</a:t>
            </a:r>
            <a:endParaRPr lang="en-US" altLang="fr-FR" dirty="0" smtClean="0"/>
          </a:p>
        </p:txBody>
      </p:sp>
      <mc:AlternateContent xmlns:mc="http://schemas.openxmlformats.org/markup-compatibility/2006" xmlns:a14="http://schemas.microsoft.com/office/drawing/2010/main">
        <mc:Choice Requires="a14">
          <p:sp>
            <p:nvSpPr>
              <p:cNvPr id="4099" name="Espace réservé du contenu 2"/>
              <p:cNvSpPr>
                <a:spLocks noGrp="1"/>
              </p:cNvSpPr>
              <p:nvPr>
                <p:ph idx="1"/>
              </p:nvPr>
            </p:nvSpPr>
            <p:spPr>
              <a:xfrm>
                <a:off x="468313" y="765175"/>
                <a:ext cx="8207375" cy="5546725"/>
              </a:xfrm>
            </p:spPr>
            <p:txBody>
              <a:bodyPr/>
              <a:lstStyle/>
              <a:p>
                <a:r>
                  <a:rPr lang="fr-FR" altLang="fr-FR" dirty="0" smtClean="0"/>
                  <a:t>Supraconductivit</a:t>
                </a:r>
                <a:r>
                  <a:rPr lang="fr-FR" altLang="fr-FR" dirty="0"/>
                  <a:t>é</a:t>
                </a:r>
                <a:endParaRPr lang="fr-FR" altLang="fr-FR" dirty="0" smtClean="0"/>
              </a:p>
              <a:p>
                <a:pPr lvl="1"/>
                <a:r>
                  <a:rPr lang="fr-FR" altLang="fr-FR" dirty="0" smtClean="0"/>
                  <a:t>Résistance électrique de certains matériaux nulle à basse température </a:t>
                </a:r>
                <a:r>
                  <a:rPr lang="it-IT" altLang="fr-FR" dirty="0" smtClean="0"/>
                  <a:t>(</a:t>
                </a:r>
                <a14:m>
                  <m:oMath xmlns:m="http://schemas.openxmlformats.org/officeDocument/2006/math">
                    <m:r>
                      <a:rPr lang="fr-FR" altLang="fr-FR" i="1">
                        <a:latin typeface="Cambria Math"/>
                      </a:rPr>
                      <m:t>𝑇</m:t>
                    </m:r>
                    <m:r>
                      <a:rPr lang="fr-FR" altLang="fr-FR" i="1">
                        <a:latin typeface="Cambria Math"/>
                      </a:rPr>
                      <m:t>&lt;</m:t>
                    </m:r>
                    <m:sSub>
                      <m:sSubPr>
                        <m:ctrlPr>
                          <a:rPr lang="fr-FR" altLang="fr-FR" i="1">
                            <a:latin typeface="Cambria Math"/>
                          </a:rPr>
                        </m:ctrlPr>
                      </m:sSubPr>
                      <m:e>
                        <m:r>
                          <a:rPr lang="fr-FR" altLang="fr-FR" i="1">
                            <a:latin typeface="Cambria Math"/>
                          </a:rPr>
                          <m:t>𝑇</m:t>
                        </m:r>
                      </m:e>
                      <m:sub>
                        <m:r>
                          <a:rPr lang="fr-FR" altLang="fr-FR" i="1">
                            <a:latin typeface="Cambria Math"/>
                          </a:rPr>
                          <m:t>𝐶</m:t>
                        </m:r>
                      </m:sub>
                    </m:sSub>
                  </m:oMath>
                </a14:m>
                <a:r>
                  <a:rPr lang="it-IT" altLang="fr-FR" dirty="0" smtClean="0"/>
                  <a:t>)</a:t>
                </a:r>
                <a:endParaRPr lang="fr-FR" altLang="fr-FR" dirty="0" smtClean="0"/>
              </a:p>
              <a:p>
                <a:endParaRPr lang="fr-FR" altLang="fr-FR" dirty="0" smtClean="0"/>
              </a:p>
              <a:p>
                <a:r>
                  <a:rPr lang="fr-FR" altLang="fr-FR" dirty="0" smtClean="0"/>
                  <a:t>Applications technologiques</a:t>
                </a:r>
              </a:p>
              <a:p>
                <a:pPr marL="360362" lvl="1" indent="0">
                  <a:buNone/>
                </a:pPr>
                <a:endParaRPr lang="fr-FR" altLang="fr-FR" dirty="0" smtClean="0"/>
              </a:p>
              <a:p>
                <a:endParaRPr lang="fr-FR" altLang="fr-FR" dirty="0" smtClean="0"/>
              </a:p>
              <a:p>
                <a:endParaRPr lang="fr-FR" altLang="fr-FR" dirty="0"/>
              </a:p>
              <a:p>
                <a:endParaRPr lang="fr-FR" altLang="fr-FR" dirty="0" smtClean="0"/>
              </a:p>
              <a:p>
                <a:endParaRPr lang="fr-FR" altLang="fr-FR" dirty="0"/>
              </a:p>
              <a:p>
                <a:endParaRPr lang="fr-FR" altLang="fr-FR" dirty="0" smtClean="0"/>
              </a:p>
              <a:p>
                <a:endParaRPr lang="fr-FR" altLang="fr-FR" dirty="0"/>
              </a:p>
              <a:p>
                <a:endParaRPr lang="fr-FR" altLang="fr-FR" dirty="0" smtClean="0"/>
              </a:p>
              <a:p>
                <a:endParaRPr lang="fr-FR" altLang="fr-FR" dirty="0" smtClean="0"/>
              </a:p>
              <a:p>
                <a:r>
                  <a:rPr lang="fr-FR" altLang="fr-FR" dirty="0" smtClean="0"/>
                  <a:t>Hélium superfluide: pourquoi?</a:t>
                </a:r>
              </a:p>
              <a:p>
                <a:pPr lvl="1"/>
                <a:r>
                  <a:rPr lang="fr-FR" altLang="fr-FR" dirty="0" smtClean="0"/>
                  <a:t>Conductivité thermique élevée et viscosité et tension de surface petites</a:t>
                </a:r>
              </a:p>
              <a:p>
                <a:pPr lvl="1"/>
                <a:r>
                  <a:rPr lang="fr-FR" altLang="fr-FR" dirty="0" smtClean="0"/>
                  <a:t>Utilisation des supraconducteurs à plus basse température</a:t>
                </a:r>
              </a:p>
              <a:p>
                <a:pPr lvl="1"/>
                <a:r>
                  <a:rPr lang="fr-FR" altLang="fr-FR" dirty="0" smtClean="0"/>
                  <a:t>Refroidissement d’aimants confinés (ex.: aimant d’accélérateur)</a:t>
                </a:r>
              </a:p>
            </p:txBody>
          </p:sp>
        </mc:Choice>
        <mc:Fallback xmlns="">
          <p:sp>
            <p:nvSpPr>
              <p:cNvPr id="4099" name="Espace réservé du contenu 2"/>
              <p:cNvSpPr>
                <a:spLocks noGrp="1" noRot="1" noChangeAspect="1" noMove="1" noResize="1" noEditPoints="1" noAdjustHandles="1" noChangeArrowheads="1" noChangeShapeType="1" noTextEdit="1"/>
              </p:cNvSpPr>
              <p:nvPr>
                <p:ph idx="1"/>
              </p:nvPr>
            </p:nvSpPr>
            <p:spPr>
              <a:xfrm>
                <a:off x="468313" y="765175"/>
                <a:ext cx="8207375" cy="5546725"/>
              </a:xfrm>
              <a:blipFill rotWithShape="1">
                <a:blip r:embed="rId3"/>
                <a:stretch>
                  <a:fillRect t="-550"/>
                </a:stretch>
              </a:blipFill>
            </p:spPr>
            <p:txBody>
              <a:bodyPr/>
              <a:lstStyle/>
              <a:p>
                <a:r>
                  <a:rPr lang="fr-FR">
                    <a:noFill/>
                  </a:rPr>
                  <a:t> </a:t>
                </a:r>
              </a:p>
            </p:txBody>
          </p:sp>
        </mc:Fallback>
      </mc:AlternateContent>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2348880"/>
            <a:ext cx="2474756" cy="1767684"/>
          </a:xfrm>
          <a:prstGeom prst="rect">
            <a:avLst/>
          </a:prstGeom>
        </p:spPr>
      </p:pic>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1640" y="2348880"/>
            <a:ext cx="2713189" cy="1767684"/>
          </a:xfrm>
          <a:prstGeom prst="rect">
            <a:avLst/>
          </a:prstGeom>
        </p:spPr>
      </p:pic>
      <p:sp>
        <p:nvSpPr>
          <p:cNvPr id="5" name="ZoneTexte 4"/>
          <p:cNvSpPr txBox="1"/>
          <p:nvPr/>
        </p:nvSpPr>
        <p:spPr>
          <a:xfrm>
            <a:off x="1907704" y="4215087"/>
            <a:ext cx="1947969" cy="307777"/>
          </a:xfrm>
          <a:prstGeom prst="rect">
            <a:avLst/>
          </a:prstGeom>
          <a:noFill/>
        </p:spPr>
        <p:txBody>
          <a:bodyPr wrap="none" rtlCol="0">
            <a:spAutoFit/>
          </a:bodyPr>
          <a:lstStyle/>
          <a:p>
            <a:r>
              <a:rPr lang="fr-FR" sz="1400" dirty="0" smtClean="0"/>
              <a:t>LHC, CERN (Genève)</a:t>
            </a:r>
            <a:endParaRPr lang="fr-FR" sz="1400" dirty="0"/>
          </a:p>
        </p:txBody>
      </p:sp>
      <p:sp>
        <p:nvSpPr>
          <p:cNvPr id="9" name="ZoneTexte 8"/>
          <p:cNvSpPr txBox="1"/>
          <p:nvPr/>
        </p:nvSpPr>
        <p:spPr>
          <a:xfrm>
            <a:off x="5552737" y="4215772"/>
            <a:ext cx="513282" cy="307777"/>
          </a:xfrm>
          <a:prstGeom prst="rect">
            <a:avLst/>
          </a:prstGeom>
          <a:noFill/>
        </p:spPr>
        <p:txBody>
          <a:bodyPr wrap="none" rtlCol="0">
            <a:spAutoFit/>
          </a:bodyPr>
          <a:lstStyle/>
          <a:p>
            <a:r>
              <a:rPr lang="fr-FR" sz="1400" dirty="0" smtClean="0"/>
              <a:t>IRM</a:t>
            </a:r>
            <a:endParaRPr lang="fr-FR" sz="1400" dirty="0"/>
          </a:p>
        </p:txBody>
      </p:sp>
    </p:spTree>
    <p:extLst>
      <p:ext uri="{BB962C8B-B14F-4D97-AF65-F5344CB8AC3E}">
        <p14:creationId xmlns:p14="http://schemas.microsoft.com/office/powerpoint/2010/main" val="32554277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1. </a:t>
            </a:r>
            <a:r>
              <a:rPr lang="en-US" altLang="fr-FR" dirty="0" err="1" smtClean="0"/>
              <a:t>Objectif</a:t>
            </a:r>
            <a:endParaRPr lang="en-US" altLang="fr-FR" dirty="0" smtClean="0"/>
          </a:p>
        </p:txBody>
      </p:sp>
      <p:sp>
        <p:nvSpPr>
          <p:cNvPr id="4099" name="Espace réservé du contenu 2"/>
          <p:cNvSpPr>
            <a:spLocks noGrp="1"/>
          </p:cNvSpPr>
          <p:nvPr>
            <p:ph idx="1"/>
          </p:nvPr>
        </p:nvSpPr>
        <p:spPr>
          <a:xfrm>
            <a:off x="468313" y="765175"/>
            <a:ext cx="8207375" cy="4768428"/>
          </a:xfrm>
        </p:spPr>
        <p:txBody>
          <a:bodyPr/>
          <a:lstStyle/>
          <a:p>
            <a:endParaRPr lang="fr-FR" altLang="fr-FR" b="1" dirty="0" smtClean="0"/>
          </a:p>
          <a:p>
            <a:r>
              <a:rPr lang="fr-FR" altLang="fr-FR" b="1" dirty="0" smtClean="0">
                <a:solidFill>
                  <a:srgbClr val="FF0000"/>
                </a:solidFill>
              </a:rPr>
              <a:t>But</a:t>
            </a:r>
            <a:r>
              <a:rPr lang="fr-FR" altLang="fr-FR" dirty="0" smtClean="0"/>
              <a:t>: Intégrer les équations de l’He II dans un software commercial de calcul de mécanique des fluides classique (ANSYS Fluent 15.0)</a:t>
            </a:r>
          </a:p>
          <a:p>
            <a:pPr marL="180975" indent="0">
              <a:buNone/>
            </a:pPr>
            <a:endParaRPr lang="fr-FR" altLang="fr-FR" dirty="0" smtClean="0"/>
          </a:p>
          <a:p>
            <a:pPr marL="180975" indent="0">
              <a:buNone/>
            </a:pPr>
            <a:endParaRPr lang="fr-FR" altLang="fr-FR" dirty="0"/>
          </a:p>
          <a:p>
            <a:pPr marL="1076325" lvl="2" indent="-342900">
              <a:buFont typeface="+mj-lt"/>
              <a:buAutoNum type="arabicPeriod"/>
            </a:pPr>
            <a:r>
              <a:rPr lang="fr-FR" altLang="fr-FR" sz="1600" dirty="0" smtClean="0"/>
              <a:t>Comportement thermique de l’ He </a:t>
            </a:r>
            <a:r>
              <a:rPr lang="fr-FR" altLang="fr-FR" sz="1600" dirty="0"/>
              <a:t>II</a:t>
            </a:r>
          </a:p>
          <a:p>
            <a:pPr marL="1076325" lvl="2" indent="-342900">
              <a:buFont typeface="+mj-lt"/>
              <a:buAutoNum type="arabicPeriod"/>
            </a:pPr>
            <a:r>
              <a:rPr lang="fr-FR" altLang="fr-FR" sz="1600" dirty="0" smtClean="0"/>
              <a:t>Transition de phase He </a:t>
            </a:r>
            <a:r>
              <a:rPr lang="fr-FR" altLang="fr-FR" sz="1600" dirty="0"/>
              <a:t>II / He I</a:t>
            </a:r>
          </a:p>
          <a:p>
            <a:endParaRPr lang="fr-FR" altLang="fr-FR" dirty="0" smtClean="0"/>
          </a:p>
          <a:p>
            <a:pPr marL="180975" indent="0">
              <a:buNone/>
            </a:pPr>
            <a:endParaRPr lang="fr-FR" altLang="fr-FR" dirty="0"/>
          </a:p>
          <a:p>
            <a:endParaRPr lang="fr-FR" altLang="fr-FR" dirty="0" smtClean="0"/>
          </a:p>
          <a:p>
            <a:endParaRPr lang="fr-FR" altLang="fr-FR" dirty="0"/>
          </a:p>
          <a:p>
            <a:endParaRPr lang="fr-FR" altLang="fr-FR" dirty="0" smtClean="0"/>
          </a:p>
          <a:p>
            <a:endParaRPr lang="fr-FR" altLang="fr-FR" dirty="0"/>
          </a:p>
          <a:p>
            <a:endParaRPr lang="fr-FR" altLang="fr-FR" dirty="0" smtClean="0"/>
          </a:p>
          <a:p>
            <a:endParaRPr lang="fr-FR" altLang="fr-FR" dirty="0" smtClean="0"/>
          </a:p>
          <a:p>
            <a:endParaRPr lang="fr-FR" altLang="fr-FR" dirty="0"/>
          </a:p>
          <a:p>
            <a:endParaRPr lang="fr-FR" altLang="fr-FR" sz="2000" dirty="0" smtClean="0"/>
          </a:p>
          <a:p>
            <a:endParaRPr lang="fr-FR" altLang="fr-FR" dirty="0" smtClean="0"/>
          </a:p>
        </p:txBody>
      </p:sp>
    </p:spTree>
    <p:custDataLst>
      <p:tags r:id="rId1"/>
    </p:custDataLst>
    <p:extLst>
      <p:ext uri="{BB962C8B-B14F-4D97-AF65-F5344CB8AC3E}">
        <p14:creationId xmlns:p14="http://schemas.microsoft.com/office/powerpoint/2010/main" val="3450001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Plan</a:t>
            </a:r>
          </a:p>
        </p:txBody>
      </p:sp>
      <p:sp>
        <p:nvSpPr>
          <p:cNvPr id="4099" name="Espace réservé du contenu 2"/>
          <p:cNvSpPr>
            <a:spLocks noGrp="1"/>
          </p:cNvSpPr>
          <p:nvPr>
            <p:ph idx="1"/>
          </p:nvPr>
        </p:nvSpPr>
        <p:spPr>
          <a:xfrm>
            <a:off x="468313" y="765175"/>
            <a:ext cx="8207375" cy="5546725"/>
          </a:xfrm>
        </p:spPr>
        <p:txBody>
          <a:bodyPr/>
          <a:lstStyle/>
          <a:p>
            <a:pPr marL="523875" indent="-342900">
              <a:buFont typeface="+mj-lt"/>
              <a:buAutoNum type="arabicPeriod"/>
            </a:pPr>
            <a:endParaRPr lang="en-US" altLang="fr-FR" b="1" dirty="0" smtClean="0"/>
          </a:p>
          <a:p>
            <a:pPr marL="523875" indent="-342900">
              <a:buFont typeface="+mj-lt"/>
              <a:buAutoNum type="arabicPeriod"/>
            </a:pPr>
            <a:r>
              <a:rPr lang="en-US" altLang="fr-FR" b="1" dirty="0" err="1" smtClean="0"/>
              <a:t>Contexte</a:t>
            </a:r>
            <a:endParaRPr lang="en-US" altLang="fr-FR" dirty="0" smtClean="0"/>
          </a:p>
          <a:p>
            <a:pPr marL="723900" lvl="1" indent="-342900">
              <a:buFont typeface="+mj-lt"/>
              <a:buAutoNum type="arabicPeriod"/>
            </a:pPr>
            <a:endParaRPr lang="en-US" altLang="fr-FR" dirty="0"/>
          </a:p>
          <a:p>
            <a:pPr marL="381000" lvl="1" indent="0">
              <a:buNone/>
            </a:pPr>
            <a:endParaRPr lang="en-US" altLang="fr-FR" dirty="0" smtClean="0"/>
          </a:p>
          <a:p>
            <a:pPr marL="523875" indent="-342900">
              <a:buFont typeface="+mj-lt"/>
              <a:buAutoNum type="arabicPeriod"/>
            </a:pPr>
            <a:r>
              <a:rPr lang="fr-FR" altLang="fr-FR" b="1" dirty="0" smtClean="0">
                <a:solidFill>
                  <a:srgbClr val="FF0000"/>
                </a:solidFill>
              </a:rPr>
              <a:t>Hélium</a:t>
            </a:r>
            <a:r>
              <a:rPr lang="en-US" altLang="fr-FR" b="1" dirty="0" smtClean="0">
                <a:solidFill>
                  <a:srgbClr val="FF0000"/>
                </a:solidFill>
              </a:rPr>
              <a:t> </a:t>
            </a:r>
            <a:r>
              <a:rPr lang="en-US" altLang="fr-FR" b="1" dirty="0" err="1" smtClean="0">
                <a:solidFill>
                  <a:srgbClr val="FF0000"/>
                </a:solidFill>
              </a:rPr>
              <a:t>superfluide</a:t>
            </a:r>
            <a:r>
              <a:rPr lang="en-US" altLang="fr-FR" b="1" dirty="0" smtClean="0">
                <a:solidFill>
                  <a:srgbClr val="FF0000"/>
                </a:solidFill>
              </a:rPr>
              <a:t> (He II)</a:t>
            </a:r>
            <a:endParaRPr lang="en-US" altLang="fr-FR" dirty="0" smtClean="0">
              <a:solidFill>
                <a:srgbClr val="FF0000"/>
              </a:solidFill>
            </a:endParaRPr>
          </a:p>
          <a:p>
            <a:pPr marL="723900" lvl="1" indent="-342900"/>
            <a:r>
              <a:rPr lang="en-US" altLang="fr-FR" dirty="0" err="1" smtClean="0">
                <a:solidFill>
                  <a:srgbClr val="FF0000"/>
                </a:solidFill>
              </a:rPr>
              <a:t>Modèle</a:t>
            </a:r>
            <a:r>
              <a:rPr lang="en-US" altLang="fr-FR" dirty="0" smtClean="0">
                <a:solidFill>
                  <a:srgbClr val="FF0000"/>
                </a:solidFill>
              </a:rPr>
              <a:t> </a:t>
            </a:r>
            <a:r>
              <a:rPr lang="en-US" altLang="fr-FR" dirty="0" err="1" smtClean="0">
                <a:solidFill>
                  <a:srgbClr val="FF0000"/>
                </a:solidFill>
              </a:rPr>
              <a:t>théorique</a:t>
            </a:r>
            <a:endParaRPr lang="en-US" altLang="fr-FR" dirty="0" smtClean="0">
              <a:solidFill>
                <a:srgbClr val="FF0000"/>
              </a:solidFill>
            </a:endParaRPr>
          </a:p>
          <a:p>
            <a:pPr marL="723900" lvl="1" indent="-342900"/>
            <a:r>
              <a:rPr lang="en-US" altLang="fr-FR" dirty="0" err="1" smtClean="0">
                <a:solidFill>
                  <a:srgbClr val="FF0000"/>
                </a:solidFill>
              </a:rPr>
              <a:t>Modèle</a:t>
            </a:r>
            <a:r>
              <a:rPr lang="en-US" altLang="fr-FR" dirty="0" smtClean="0">
                <a:solidFill>
                  <a:srgbClr val="FF0000"/>
                </a:solidFill>
              </a:rPr>
              <a:t> </a:t>
            </a:r>
            <a:r>
              <a:rPr lang="en-US" altLang="fr-FR" dirty="0" err="1" smtClean="0">
                <a:solidFill>
                  <a:srgbClr val="FF0000"/>
                </a:solidFill>
              </a:rPr>
              <a:t>numérique</a:t>
            </a:r>
            <a:endParaRPr lang="en-US" altLang="fr-FR" dirty="0" smtClean="0">
              <a:solidFill>
                <a:srgbClr val="FF0000"/>
              </a:solidFill>
            </a:endParaRPr>
          </a:p>
          <a:p>
            <a:pPr marL="723900" lvl="1" indent="-342900"/>
            <a:r>
              <a:rPr lang="en-US" altLang="fr-FR" dirty="0" err="1" smtClean="0">
                <a:solidFill>
                  <a:srgbClr val="FF0000"/>
                </a:solidFill>
              </a:rPr>
              <a:t>Résultats</a:t>
            </a:r>
            <a:endParaRPr lang="en-US" altLang="fr-FR" dirty="0">
              <a:solidFill>
                <a:srgbClr val="FF0000"/>
              </a:solidFill>
            </a:endParaRPr>
          </a:p>
          <a:p>
            <a:pPr marL="381000" lvl="1" indent="0">
              <a:buNone/>
            </a:pPr>
            <a:endParaRPr lang="en-US" altLang="fr-FR" dirty="0" smtClean="0"/>
          </a:p>
          <a:p>
            <a:pPr marL="523875" indent="-342900">
              <a:buFont typeface="+mj-lt"/>
              <a:buAutoNum type="arabicPeriod"/>
            </a:pPr>
            <a:r>
              <a:rPr lang="en-US" altLang="fr-FR" b="1" dirty="0" smtClean="0"/>
              <a:t>Transition de phase (He II / He I)</a:t>
            </a:r>
          </a:p>
          <a:p>
            <a:pPr marL="723900" lvl="1" indent="-342900"/>
            <a:r>
              <a:rPr lang="en-US" altLang="fr-FR" dirty="0" err="1"/>
              <a:t>Modèle</a:t>
            </a:r>
            <a:r>
              <a:rPr lang="en-US" altLang="fr-FR" dirty="0"/>
              <a:t> </a:t>
            </a:r>
            <a:r>
              <a:rPr lang="en-US" altLang="fr-FR" dirty="0" err="1"/>
              <a:t>théorique</a:t>
            </a:r>
            <a:endParaRPr lang="en-US" altLang="fr-FR" dirty="0"/>
          </a:p>
          <a:p>
            <a:pPr marL="723900" lvl="1" indent="-342900"/>
            <a:r>
              <a:rPr lang="en-US" altLang="fr-FR" dirty="0" err="1"/>
              <a:t>Modèle</a:t>
            </a:r>
            <a:r>
              <a:rPr lang="en-US" altLang="fr-FR" dirty="0"/>
              <a:t> </a:t>
            </a:r>
            <a:r>
              <a:rPr lang="en-US" altLang="fr-FR" dirty="0" err="1"/>
              <a:t>numérique</a:t>
            </a:r>
            <a:endParaRPr lang="en-US" altLang="fr-FR" dirty="0"/>
          </a:p>
          <a:p>
            <a:pPr marL="723900" lvl="1" indent="-342900"/>
            <a:r>
              <a:rPr lang="en-US" altLang="fr-FR" dirty="0" err="1"/>
              <a:t>Résultats</a:t>
            </a:r>
            <a:endParaRPr lang="en-US" altLang="fr-FR" dirty="0"/>
          </a:p>
          <a:p>
            <a:pPr marL="703262" lvl="1" indent="-342900">
              <a:buFont typeface="+mj-lt"/>
              <a:buAutoNum type="arabicPeriod"/>
            </a:pPr>
            <a:endParaRPr lang="en-US" altLang="fr-FR" dirty="0" smtClean="0"/>
          </a:p>
          <a:p>
            <a:pPr marL="360362" lvl="1" indent="0">
              <a:buNone/>
            </a:pPr>
            <a:endParaRPr lang="en-US" altLang="fr-FR" dirty="0" smtClean="0"/>
          </a:p>
          <a:p>
            <a:pPr marL="523875" indent="-342900">
              <a:buFont typeface="+mj-lt"/>
              <a:buAutoNum type="arabicPeriod"/>
            </a:pPr>
            <a:r>
              <a:rPr lang="en-US" altLang="fr-FR" b="1" dirty="0" smtClean="0"/>
              <a:t>Conclusions</a:t>
            </a:r>
          </a:p>
        </p:txBody>
      </p:sp>
      <p:sp>
        <p:nvSpPr>
          <p:cNvPr id="4" name="Rectangle 1"/>
          <p:cNvSpPr/>
          <p:nvPr/>
        </p:nvSpPr>
        <p:spPr bwMode="auto">
          <a:xfrm>
            <a:off x="683568" y="1988840"/>
            <a:ext cx="3240360" cy="1296144"/>
          </a:xfrm>
          <a:prstGeom prst="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3608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2. He II : </a:t>
            </a:r>
            <a:r>
              <a:rPr lang="en-US" altLang="fr-FR" dirty="0" err="1" smtClean="0"/>
              <a:t>Théorie</a:t>
            </a:r>
            <a:r>
              <a:rPr lang="en-US" altLang="fr-FR" dirty="0" smtClean="0"/>
              <a:t> (1/3) </a:t>
            </a:r>
          </a:p>
        </p:txBody>
      </p:sp>
      <p:sp>
        <p:nvSpPr>
          <p:cNvPr id="2" name="Espace réservé du contenu 1"/>
          <p:cNvSpPr>
            <a:spLocks noGrp="1"/>
          </p:cNvSpPr>
          <p:nvPr>
            <p:ph idx="1"/>
          </p:nvPr>
        </p:nvSpPr>
        <p:spPr>
          <a:xfrm>
            <a:off x="395536" y="764704"/>
            <a:ext cx="8748464" cy="2016224"/>
          </a:xfrm>
        </p:spPr>
        <p:txBody>
          <a:bodyPr/>
          <a:lstStyle/>
          <a:p>
            <a:pPr marL="180975" indent="0">
              <a:buNone/>
            </a:pPr>
            <a:r>
              <a:rPr lang="fr-FR" dirty="0" smtClean="0">
                <a:solidFill>
                  <a:srgbClr val="FF0000"/>
                </a:solidFill>
              </a:rPr>
              <a:t>Modèle à deux fluides </a:t>
            </a:r>
            <a:r>
              <a:rPr lang="fr-FR" dirty="0" smtClean="0"/>
              <a:t>de Landau [1] et Tisza [2]:</a:t>
            </a:r>
          </a:p>
          <a:p>
            <a:pPr lvl="3"/>
            <a:r>
              <a:rPr lang="fr-FR" sz="1600" dirty="0" smtClean="0"/>
              <a:t>L’He II est composé par deux constituants fluides:</a:t>
            </a:r>
            <a:endParaRPr lang="fr-FR" sz="1600" dirty="0"/>
          </a:p>
          <a:p>
            <a:pPr marL="1436687" lvl="4" indent="0">
              <a:buNone/>
            </a:pPr>
            <a:r>
              <a:rPr lang="fr-FR" sz="1400" dirty="0" smtClean="0"/>
              <a:t>Composante superfluide u</a:t>
            </a:r>
            <a:r>
              <a:rPr lang="fr-FR" sz="1400" baseline="-25000" dirty="0" smtClean="0"/>
              <a:t>s</a:t>
            </a:r>
            <a:endParaRPr lang="fr-FR" sz="1400" dirty="0" smtClean="0"/>
          </a:p>
          <a:p>
            <a:pPr marL="1436687" lvl="4" indent="0">
              <a:buNone/>
            </a:pPr>
            <a:r>
              <a:rPr lang="fr-FR" sz="1400" dirty="0" smtClean="0"/>
              <a:t>Composante normale </a:t>
            </a:r>
            <a:r>
              <a:rPr lang="fr-FR" sz="1400" dirty="0"/>
              <a:t>u</a:t>
            </a:r>
            <a:r>
              <a:rPr lang="fr-FR" sz="1400" baseline="-25000" dirty="0"/>
              <a:t>n</a:t>
            </a:r>
            <a:r>
              <a:rPr lang="fr-FR" sz="1400" dirty="0"/>
              <a:t> </a:t>
            </a:r>
            <a:endParaRPr lang="fr-FR" sz="1400" dirty="0" smtClean="0"/>
          </a:p>
          <a:p>
            <a:pPr lvl="3"/>
            <a:endParaRPr lang="fr-FR" sz="1600" dirty="0" smtClean="0"/>
          </a:p>
          <a:p>
            <a:pPr lvl="3"/>
            <a:r>
              <a:rPr lang="fr-FR" sz="1600" dirty="0" smtClean="0"/>
              <a:t>Seulement u</a:t>
            </a:r>
            <a:r>
              <a:rPr lang="fr-FR" sz="1600" baseline="-25000" dirty="0" smtClean="0"/>
              <a:t>n</a:t>
            </a:r>
            <a:r>
              <a:rPr lang="fr-FR" sz="1600" dirty="0" smtClean="0"/>
              <a:t> transporte l’excitation thermique; u</a:t>
            </a:r>
            <a:r>
              <a:rPr lang="fr-FR" sz="1600" baseline="-25000" dirty="0" smtClean="0"/>
              <a:t>s</a:t>
            </a:r>
            <a:r>
              <a:rPr lang="fr-FR" sz="1600" dirty="0" smtClean="0"/>
              <a:t> n’apporte aucune contribution</a:t>
            </a:r>
          </a:p>
          <a:p>
            <a:pPr lvl="3"/>
            <a:endParaRPr lang="fr-FR" sz="1600" dirty="0" smtClean="0"/>
          </a:p>
          <a:p>
            <a:pPr lvl="3"/>
            <a:endParaRPr lang="fr-FR" dirty="0" smtClean="0"/>
          </a:p>
        </p:txBody>
      </p:sp>
      <p:sp>
        <p:nvSpPr>
          <p:cNvPr id="3" name="Rectangle 2"/>
          <p:cNvSpPr/>
          <p:nvPr/>
        </p:nvSpPr>
        <p:spPr bwMode="auto">
          <a:xfrm>
            <a:off x="2474012" y="3665265"/>
            <a:ext cx="3031092" cy="1800200"/>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5" name="Ellipse 4"/>
          <p:cNvSpPr/>
          <p:nvPr/>
        </p:nvSpPr>
        <p:spPr bwMode="auto">
          <a:xfrm>
            <a:off x="2989569" y="3737273"/>
            <a:ext cx="216024" cy="216024"/>
          </a:xfrm>
          <a:prstGeom prst="ellipse">
            <a:avLst/>
          </a:prstGeom>
          <a:solidFill>
            <a:srgbClr val="0000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12" name="Ellipse 11"/>
          <p:cNvSpPr/>
          <p:nvPr/>
        </p:nvSpPr>
        <p:spPr bwMode="auto">
          <a:xfrm>
            <a:off x="3410116" y="3728558"/>
            <a:ext cx="216024" cy="216024"/>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13" name="Ellipse 12"/>
          <p:cNvSpPr/>
          <p:nvPr/>
        </p:nvSpPr>
        <p:spPr bwMode="auto">
          <a:xfrm>
            <a:off x="2993583" y="4446873"/>
            <a:ext cx="216024" cy="216024"/>
          </a:xfrm>
          <a:prstGeom prst="ellipse">
            <a:avLst/>
          </a:prstGeom>
          <a:solidFill>
            <a:srgbClr val="0000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16" name="Ellipse 15"/>
          <p:cNvSpPr/>
          <p:nvPr/>
        </p:nvSpPr>
        <p:spPr bwMode="auto">
          <a:xfrm>
            <a:off x="2978068" y="5156473"/>
            <a:ext cx="216024" cy="216024"/>
          </a:xfrm>
          <a:prstGeom prst="ellipse">
            <a:avLst/>
          </a:prstGeom>
          <a:solidFill>
            <a:srgbClr val="0000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17" name="Ellipse 16"/>
          <p:cNvSpPr/>
          <p:nvPr/>
        </p:nvSpPr>
        <p:spPr bwMode="auto">
          <a:xfrm>
            <a:off x="3412820" y="4236930"/>
            <a:ext cx="216024" cy="216024"/>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18" name="Ellipse 17"/>
          <p:cNvSpPr/>
          <p:nvPr/>
        </p:nvSpPr>
        <p:spPr bwMode="auto">
          <a:xfrm>
            <a:off x="3410116" y="5156473"/>
            <a:ext cx="216024" cy="216024"/>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19" name="Ellipse 18"/>
          <p:cNvSpPr/>
          <p:nvPr/>
        </p:nvSpPr>
        <p:spPr bwMode="auto">
          <a:xfrm>
            <a:off x="3412820" y="4747026"/>
            <a:ext cx="216024" cy="216024"/>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21" name="Ellipse 20"/>
          <p:cNvSpPr/>
          <p:nvPr/>
        </p:nvSpPr>
        <p:spPr bwMode="auto">
          <a:xfrm>
            <a:off x="5916311" y="4128918"/>
            <a:ext cx="216024" cy="216024"/>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22" name="Ellipse 21"/>
          <p:cNvSpPr/>
          <p:nvPr/>
        </p:nvSpPr>
        <p:spPr bwMode="auto">
          <a:xfrm>
            <a:off x="5916311" y="4531002"/>
            <a:ext cx="216024" cy="216024"/>
          </a:xfrm>
          <a:prstGeom prst="ellipse">
            <a:avLst/>
          </a:prstGeom>
          <a:solidFill>
            <a:srgbClr val="0000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7" name="ZoneTexte 6"/>
          <p:cNvSpPr txBox="1"/>
          <p:nvPr/>
        </p:nvSpPr>
        <p:spPr>
          <a:xfrm>
            <a:off x="6498978" y="4071251"/>
            <a:ext cx="1090363" cy="307777"/>
          </a:xfrm>
          <a:prstGeom prst="rect">
            <a:avLst/>
          </a:prstGeom>
          <a:noFill/>
        </p:spPr>
        <p:txBody>
          <a:bodyPr wrap="none" rtlCol="0">
            <a:spAutoFit/>
          </a:bodyPr>
          <a:lstStyle/>
          <a:p>
            <a:r>
              <a:rPr lang="fr-FR" sz="1400" dirty="0" smtClean="0"/>
              <a:t>Superfluide</a:t>
            </a:r>
            <a:endParaRPr lang="fr-FR" sz="1400" dirty="0"/>
          </a:p>
        </p:txBody>
      </p:sp>
      <p:sp>
        <p:nvSpPr>
          <p:cNvPr id="23" name="ZoneTexte 22"/>
          <p:cNvSpPr txBox="1"/>
          <p:nvPr/>
        </p:nvSpPr>
        <p:spPr>
          <a:xfrm>
            <a:off x="6498978" y="4509008"/>
            <a:ext cx="761747" cy="307777"/>
          </a:xfrm>
          <a:prstGeom prst="rect">
            <a:avLst/>
          </a:prstGeom>
          <a:noFill/>
        </p:spPr>
        <p:txBody>
          <a:bodyPr wrap="none" rtlCol="0">
            <a:spAutoFit/>
          </a:bodyPr>
          <a:lstStyle/>
          <a:p>
            <a:r>
              <a:rPr lang="fr-FR" sz="1400" dirty="0" smtClean="0"/>
              <a:t>Normal</a:t>
            </a:r>
            <a:endParaRPr lang="fr-FR" sz="1400" dirty="0"/>
          </a:p>
        </p:txBody>
      </p:sp>
      <p:sp>
        <p:nvSpPr>
          <p:cNvPr id="9" name="Flèche droite 8"/>
          <p:cNvSpPr/>
          <p:nvPr/>
        </p:nvSpPr>
        <p:spPr bwMode="auto">
          <a:xfrm>
            <a:off x="1639840" y="4132062"/>
            <a:ext cx="792088" cy="128435"/>
          </a:xfrm>
          <a:prstGeom prst="rightArrow">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24" name="Flèche droite 23"/>
          <p:cNvSpPr/>
          <p:nvPr/>
        </p:nvSpPr>
        <p:spPr bwMode="auto">
          <a:xfrm>
            <a:off x="1639840" y="4554885"/>
            <a:ext cx="792088" cy="128435"/>
          </a:xfrm>
          <a:prstGeom prst="rightArrow">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25" name="Flèche droite 24"/>
          <p:cNvSpPr/>
          <p:nvPr/>
        </p:nvSpPr>
        <p:spPr bwMode="auto">
          <a:xfrm>
            <a:off x="1639840" y="4989786"/>
            <a:ext cx="792088" cy="128435"/>
          </a:xfrm>
          <a:prstGeom prst="rightArrow">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26" name="Flèche droite 25"/>
          <p:cNvSpPr/>
          <p:nvPr/>
        </p:nvSpPr>
        <p:spPr bwMode="auto">
          <a:xfrm>
            <a:off x="5628279" y="4970884"/>
            <a:ext cx="792088" cy="128435"/>
          </a:xfrm>
          <a:prstGeom prst="rightArrow">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27" name="ZoneTexte 26"/>
          <p:cNvSpPr txBox="1"/>
          <p:nvPr/>
        </p:nvSpPr>
        <p:spPr>
          <a:xfrm>
            <a:off x="6498978" y="4888863"/>
            <a:ext cx="811441" cy="307777"/>
          </a:xfrm>
          <a:prstGeom prst="rect">
            <a:avLst/>
          </a:prstGeom>
          <a:noFill/>
        </p:spPr>
        <p:txBody>
          <a:bodyPr wrap="none" rtlCol="0">
            <a:spAutoFit/>
          </a:bodyPr>
          <a:lstStyle/>
          <a:p>
            <a:r>
              <a:rPr lang="fr-FR" sz="1400" dirty="0" smtClean="0"/>
              <a:t>Chaleur</a:t>
            </a:r>
            <a:endParaRPr lang="fr-FR" sz="1400" dirty="0"/>
          </a:p>
        </p:txBody>
      </p:sp>
      <p:sp>
        <p:nvSpPr>
          <p:cNvPr id="10" name="CasellaDiTesto 9"/>
          <p:cNvSpPr txBox="1"/>
          <p:nvPr/>
        </p:nvSpPr>
        <p:spPr>
          <a:xfrm>
            <a:off x="683568" y="6047552"/>
            <a:ext cx="7992888" cy="430887"/>
          </a:xfrm>
          <a:prstGeom prst="rect">
            <a:avLst/>
          </a:prstGeom>
          <a:noFill/>
        </p:spPr>
        <p:txBody>
          <a:bodyPr wrap="square" rtlCol="0">
            <a:spAutoFit/>
          </a:bodyPr>
          <a:lstStyle/>
          <a:p>
            <a:r>
              <a:rPr lang="it-IT" sz="1100" b="1" dirty="0" smtClean="0"/>
              <a:t>[1] </a:t>
            </a:r>
            <a:r>
              <a:rPr lang="it-IT" sz="1100" dirty="0" smtClean="0"/>
              <a:t>L. Landau (1941). </a:t>
            </a:r>
            <a:r>
              <a:rPr lang="en-US" sz="1100" dirty="0"/>
              <a:t>" </a:t>
            </a:r>
            <a:r>
              <a:rPr lang="fr-FR" sz="1100" dirty="0" err="1" smtClean="0"/>
              <a:t>Teoria</a:t>
            </a:r>
            <a:r>
              <a:rPr lang="fr-FR" sz="1100" dirty="0" smtClean="0"/>
              <a:t> </a:t>
            </a:r>
            <a:r>
              <a:rPr lang="fr-FR" sz="1100" dirty="0" err="1"/>
              <a:t>sverkhtekuchesti</a:t>
            </a:r>
            <a:r>
              <a:rPr lang="fr-FR" sz="1100" dirty="0"/>
              <a:t> </a:t>
            </a:r>
            <a:r>
              <a:rPr lang="fr-FR" sz="1100" dirty="0" smtClean="0"/>
              <a:t>gelia-2</a:t>
            </a:r>
            <a:r>
              <a:rPr lang="en-US" sz="1100" dirty="0"/>
              <a:t> "</a:t>
            </a:r>
            <a:r>
              <a:rPr lang="it-IT" sz="1100" dirty="0" smtClean="0"/>
              <a:t>. </a:t>
            </a:r>
            <a:r>
              <a:rPr lang="it-IT" sz="1100" i="1" dirty="0"/>
              <a:t>Zhurnal eksperimentalnoi i teoreticheskoi fiziki</a:t>
            </a:r>
            <a:r>
              <a:rPr lang="it-IT" sz="1100" dirty="0"/>
              <a:t>, no. 11 (1941), </a:t>
            </a:r>
            <a:r>
              <a:rPr lang="it-IT" sz="1100" dirty="0" smtClean="0"/>
              <a:t>592</a:t>
            </a:r>
            <a:endParaRPr lang="it-IT" sz="1100" dirty="0" smtClean="0">
              <a:solidFill>
                <a:srgbClr val="FF0000"/>
              </a:solidFill>
            </a:endParaRPr>
          </a:p>
          <a:p>
            <a:r>
              <a:rPr lang="it-IT" sz="1100" b="1" dirty="0" smtClean="0"/>
              <a:t>[2] </a:t>
            </a:r>
            <a:r>
              <a:rPr lang="en-US" sz="1100" dirty="0"/>
              <a:t>L. Tisza (1947). "The Theory of Liquid Helium". </a:t>
            </a:r>
            <a:r>
              <a:rPr lang="en-US" sz="1100" i="1" dirty="0"/>
              <a:t>Phys. Rev.</a:t>
            </a:r>
            <a:r>
              <a:rPr lang="en-US" sz="1100" dirty="0"/>
              <a:t> </a:t>
            </a:r>
            <a:r>
              <a:rPr lang="en-US" sz="1100" b="1" dirty="0"/>
              <a:t>72</a:t>
            </a:r>
            <a:r>
              <a:rPr lang="en-US" sz="1100" dirty="0"/>
              <a:t> (9): 838–854.</a:t>
            </a:r>
            <a:endParaRPr lang="it-IT" sz="1100" dirty="0"/>
          </a:p>
        </p:txBody>
      </p:sp>
    </p:spTree>
    <p:custDataLst>
      <p:tags r:id="rId1"/>
    </p:custDataLst>
    <p:extLst>
      <p:ext uri="{BB962C8B-B14F-4D97-AF65-F5344CB8AC3E}">
        <p14:creationId xmlns:p14="http://schemas.microsoft.com/office/powerpoint/2010/main" val="1344092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26" presetClass="emph" presetSubtype="0" repeatCount="10000" fill="hold" grpId="0" nodeType="withEffect">
                                  <p:stCondLst>
                                    <p:cond delay="0"/>
                                  </p:stCondLst>
                                  <p:childTnLst>
                                    <p:animEffect transition="out" filter="fade">
                                      <p:cBhvr>
                                        <p:cTn id="40" dur="2000" tmFilter="0, 0; .2, .5; .8, .5; 1, 0"/>
                                        <p:tgtEl>
                                          <p:spTgt spid="9"/>
                                        </p:tgtEl>
                                      </p:cBhvr>
                                    </p:animEffect>
                                    <p:animScale>
                                      <p:cBhvr>
                                        <p:cTn id="41" dur="1000" autoRev="1" fill="hold"/>
                                        <p:tgtEl>
                                          <p:spTgt spid="9"/>
                                        </p:tgtEl>
                                      </p:cBhvr>
                                      <p:by x="105000" y="105000"/>
                                    </p:animScale>
                                  </p:childTnLst>
                                </p:cTn>
                              </p:par>
                              <p:par>
                                <p:cTn id="42" presetID="26" presetClass="emph" presetSubtype="0" repeatCount="10000" fill="hold" grpId="0" nodeType="withEffect">
                                  <p:stCondLst>
                                    <p:cond delay="0"/>
                                  </p:stCondLst>
                                  <p:childTnLst>
                                    <p:animEffect transition="out" filter="fade">
                                      <p:cBhvr>
                                        <p:cTn id="43" dur="2000" tmFilter="0, 0; .2, .5; .8, .5; 1, 0"/>
                                        <p:tgtEl>
                                          <p:spTgt spid="24"/>
                                        </p:tgtEl>
                                      </p:cBhvr>
                                    </p:animEffect>
                                    <p:animScale>
                                      <p:cBhvr>
                                        <p:cTn id="44" dur="1000" autoRev="1" fill="hold"/>
                                        <p:tgtEl>
                                          <p:spTgt spid="24"/>
                                        </p:tgtEl>
                                      </p:cBhvr>
                                      <p:by x="105000" y="105000"/>
                                    </p:animScale>
                                  </p:childTnLst>
                                </p:cTn>
                              </p:par>
                              <p:par>
                                <p:cTn id="45" presetID="26" presetClass="emph" presetSubtype="0" repeatCount="10000" fill="hold" grpId="0" nodeType="withEffect">
                                  <p:stCondLst>
                                    <p:cond delay="0"/>
                                  </p:stCondLst>
                                  <p:childTnLst>
                                    <p:animEffect transition="out" filter="fade">
                                      <p:cBhvr>
                                        <p:cTn id="46" dur="2000" tmFilter="0, 0; .2, .5; .8, .5; 1, 0"/>
                                        <p:tgtEl>
                                          <p:spTgt spid="25"/>
                                        </p:tgtEl>
                                      </p:cBhvr>
                                    </p:animEffect>
                                    <p:animScale>
                                      <p:cBhvr>
                                        <p:cTn id="47" dur="1000" autoRev="1" fill="hold"/>
                                        <p:tgtEl>
                                          <p:spTgt spid="25"/>
                                        </p:tgtEl>
                                      </p:cBhvr>
                                      <p:by x="105000" y="105000"/>
                                    </p:animScale>
                                  </p:childTnLst>
                                </p:cTn>
                              </p:par>
                              <p:par>
                                <p:cTn id="48" presetID="0" presetClass="path" presetSubtype="0" repeatCount="10000" accel="50000" decel="50000" fill="hold" grpId="0" nodeType="withEffect">
                                  <p:stCondLst>
                                    <p:cond delay="0"/>
                                  </p:stCondLst>
                                  <p:childTnLst>
                                    <p:animMotion origin="layout" path="M -4.16667E-6 -4.44444E-6 C 0.01945 -0.00046 0.03889 -4.44444E-6 0.05834 -0.00115 C 0.06546 -0.00162 0.07431 -0.00787 0.08143 -0.00972 C 0.08473 -0.01134 0.08803 -0.01342 0.09167 -0.01342 " pathEditMode="relative" rAng="0" ptsTypes="AAAA">
                                      <p:cBhvr>
                                        <p:cTn id="49" dur="3000" fill="hold"/>
                                        <p:tgtEl>
                                          <p:spTgt spid="13"/>
                                        </p:tgtEl>
                                        <p:attrNameLst>
                                          <p:attrName>ppt_x</p:attrName>
                                          <p:attrName>ppt_y</p:attrName>
                                        </p:attrNameLst>
                                      </p:cBhvr>
                                      <p:rCtr x="4583" y="-671"/>
                                    </p:animMotion>
                                  </p:childTnLst>
                                </p:cTn>
                              </p:par>
                              <p:par>
                                <p:cTn id="50" presetID="0" presetClass="path" presetSubtype="0" repeatCount="10000" accel="50000" decel="50000" fill="hold" grpId="0" nodeType="withEffect">
                                  <p:stCondLst>
                                    <p:cond delay="0"/>
                                  </p:stCondLst>
                                  <p:childTnLst>
                                    <p:animMotion origin="layout" path="M 1.94444E-6 3.33333E-6 C 0.00121 -0.00463 0.00226 -0.01505 0.00555 -0.01852 C 0.01024 -0.02361 0.02934 -0.02408 0.03437 -0.02477 C 0.04149 -0.02778 0.04653 -0.02755 0.05469 -0.02848 C 0.08316 -0.02662 0.06944 -0.02709 0.09548 -0.02709 " pathEditMode="relative" rAng="0" ptsTypes="AAAAA">
                                      <p:cBhvr>
                                        <p:cTn id="51" dur="3000" fill="hold"/>
                                        <p:tgtEl>
                                          <p:spTgt spid="16"/>
                                        </p:tgtEl>
                                        <p:attrNameLst>
                                          <p:attrName>ppt_x</p:attrName>
                                          <p:attrName>ppt_y</p:attrName>
                                        </p:attrNameLst>
                                      </p:cBhvr>
                                      <p:rCtr x="4774" y="-1435"/>
                                    </p:animMotion>
                                  </p:childTnLst>
                                </p:cTn>
                              </p:par>
                              <p:par>
                                <p:cTn id="52" presetID="0" presetClass="path" presetSubtype="0" repeatCount="10000" accel="50000" decel="50000" fill="hold" grpId="0" nodeType="withEffect">
                                  <p:stCondLst>
                                    <p:cond delay="0"/>
                                  </p:stCondLst>
                                  <p:childTnLst>
                                    <p:animMotion origin="layout" path="M -3.33333E-6 -2.22222E-6 C 0.00261 0.01134 0.01025 0.02107 0.01754 0.02709 C 0.02066 0.03334 0.02518 0.03334 0.03056 0.03449 C 0.04375 0.03403 0.05712 0.03403 0.07032 0.03334 C 0.08021 0.03287 0.08907 0.02338 0.09896 0.02338 " pathEditMode="relative" rAng="0" ptsTypes="AAAAA">
                                      <p:cBhvr>
                                        <p:cTn id="53" dur="3000" fill="hold"/>
                                        <p:tgtEl>
                                          <p:spTgt spid="5"/>
                                        </p:tgtEl>
                                        <p:attrNameLst>
                                          <p:attrName>ppt_x</p:attrName>
                                          <p:attrName>ppt_y</p:attrName>
                                        </p:attrNameLst>
                                      </p:cBhvr>
                                      <p:rCtr x="4948" y="1713"/>
                                    </p:animMotion>
                                  </p:childTnLst>
                                </p:cTn>
                              </p:par>
                              <p:par>
                                <p:cTn id="54" presetID="0" presetClass="path" presetSubtype="0" repeatCount="10000" accel="50000" decel="50000" fill="hold" grpId="0" nodeType="withEffect">
                                  <p:stCondLst>
                                    <p:cond delay="0"/>
                                  </p:stCondLst>
                                  <p:childTnLst>
                                    <p:animMotion origin="layout" path="M 2.5E-6 1.11111E-6 C -0.03056 -0.00417 -0.06181 -0.00509 -0.09254 -0.00602 C -0.10174 -0.01065 -0.10278 -0.0037 -0.10278 -0.01852 " pathEditMode="relative" rAng="0" ptsTypes="AAA">
                                      <p:cBhvr>
                                        <p:cTn id="55" dur="3000" fill="hold"/>
                                        <p:tgtEl>
                                          <p:spTgt spid="17"/>
                                        </p:tgtEl>
                                        <p:attrNameLst>
                                          <p:attrName>ppt_x</p:attrName>
                                          <p:attrName>ppt_y</p:attrName>
                                        </p:attrNameLst>
                                      </p:cBhvr>
                                      <p:rCtr x="-5139" y="-926"/>
                                    </p:animMotion>
                                  </p:childTnLst>
                                </p:cTn>
                              </p:par>
                              <p:par>
                                <p:cTn id="56" presetID="0" presetClass="path" presetSubtype="0" repeatCount="10000" accel="50000" decel="50000" fill="hold" grpId="0" nodeType="withEffect">
                                  <p:stCondLst>
                                    <p:cond delay="0"/>
                                  </p:stCondLst>
                                  <p:childTnLst>
                                    <p:animMotion origin="layout" path="M -2.77778E-7 3.33333E-6 C -0.00573 0.0037 -0.00781 0.00277 -0.0158 0.00324 C -0.02448 0.00486 -0.03333 0.00694 -0.04184 0.00856 C -0.04826 0.00995 -0.05451 0.01064 -0.06076 0.01296 C -0.09097 0.0118 -0.07917 0.0162 -0.09201 0.00671 C -0.09479 0.00231 -0.09757 -0.00324 -0.09757 -0.0088 " pathEditMode="relative" rAng="0" ptsTypes="AAAAAA">
                                      <p:cBhvr>
                                        <p:cTn id="57" dur="3000" fill="hold"/>
                                        <p:tgtEl>
                                          <p:spTgt spid="18"/>
                                        </p:tgtEl>
                                        <p:attrNameLst>
                                          <p:attrName>ppt_x</p:attrName>
                                          <p:attrName>ppt_y</p:attrName>
                                        </p:attrNameLst>
                                      </p:cBhvr>
                                      <p:rCtr x="-4878" y="208"/>
                                    </p:animMotion>
                                  </p:childTnLst>
                                </p:cTn>
                              </p:par>
                              <p:par>
                                <p:cTn id="58" presetID="0" presetClass="path" presetSubtype="0" repeatCount="10000" accel="50000" decel="50000" fill="hold" grpId="0" nodeType="withEffect">
                                  <p:stCondLst>
                                    <p:cond delay="0"/>
                                  </p:stCondLst>
                                  <p:childTnLst>
                                    <p:animMotion origin="layout" path="M -2.77778E-7 -0.00231 C -0.01181 -0.00787 -0.02361 -0.00694 -0.03594 -0.00763 C -0.05868 -0.01041 -0.04913 -0.00995 -0.08507 -0.00763 C -0.08854 -0.0074 -0.09462 -0.00671 -0.09809 -0.00347 C -0.09983 -0.00208 -0.1033 0.00186 -0.1033 0.00209 C -0.10556 0.0132 -0.10503 0.00718 -0.10503 0.01968 " pathEditMode="relative" rAng="0" ptsTypes="AAAAAA">
                                      <p:cBhvr>
                                        <p:cTn id="59" dur="3000" fill="hold"/>
                                        <p:tgtEl>
                                          <p:spTgt spid="12"/>
                                        </p:tgtEl>
                                        <p:attrNameLst>
                                          <p:attrName>ppt_x</p:attrName>
                                          <p:attrName>ppt_y</p:attrName>
                                        </p:attrNameLst>
                                      </p:cBhvr>
                                      <p:rCtr x="-5260" y="718"/>
                                    </p:animMotion>
                                  </p:childTnLst>
                                </p:cTn>
                              </p:par>
                              <p:par>
                                <p:cTn id="60" presetID="0" presetClass="path" presetSubtype="0" repeatCount="10000" accel="50000" decel="50000" fill="hold" grpId="0" nodeType="withEffect">
                                  <p:stCondLst>
                                    <p:cond delay="0"/>
                                  </p:stCondLst>
                                  <p:childTnLst>
                                    <p:animMotion origin="layout" path="M 2.5E-6 -4.44444E-6 C -0.01094 0.00047 -0.02205 0.00024 -0.03299 0.00116 C -0.0375 0.00162 -0.04653 0.00371 -0.04653 0.00394 C -0.08577 0.00255 -0.09792 0.02315 -0.09792 -0.01736 " pathEditMode="relative" rAng="0" ptsTypes="AAAA">
                                      <p:cBhvr>
                                        <p:cTn id="61" dur="3000" fill="hold"/>
                                        <p:tgtEl>
                                          <p:spTgt spid="19"/>
                                        </p:tgtEl>
                                        <p:attrNameLst>
                                          <p:attrName>ppt_x</p:attrName>
                                          <p:attrName>ppt_y</p:attrName>
                                        </p:attrNameLst>
                                      </p:cBhvr>
                                      <p:rCtr x="-4896" y="-48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5" grpId="1" animBg="1"/>
      <p:bldP spid="12" grpId="0" animBg="1"/>
      <p:bldP spid="12" grpId="1" animBg="1"/>
      <p:bldP spid="13" grpId="0" animBg="1"/>
      <p:bldP spid="13" grpId="1" animBg="1"/>
      <p:bldP spid="16" grpId="0" animBg="1"/>
      <p:bldP spid="16" grpId="1" animBg="1"/>
      <p:bldP spid="17" grpId="0" animBg="1"/>
      <p:bldP spid="17" grpId="1" animBg="1"/>
      <p:bldP spid="18" grpId="0" animBg="1"/>
      <p:bldP spid="18" grpId="1" animBg="1"/>
      <p:bldP spid="19" grpId="0" animBg="1"/>
      <p:bldP spid="19" grpId="1" animBg="1"/>
      <p:bldP spid="21" grpId="0" animBg="1"/>
      <p:bldP spid="22" grpId="0" animBg="1"/>
      <p:bldP spid="7" grpId="0"/>
      <p:bldP spid="23" grpId="0"/>
      <p:bldP spid="9" grpId="0" animBg="1"/>
      <p:bldP spid="9" grpId="1" animBg="1"/>
      <p:bldP spid="24" grpId="0" animBg="1"/>
      <p:bldP spid="24" grpId="1" animBg="1"/>
      <p:bldP spid="25" grpId="0" animBg="1"/>
      <p:bldP spid="25" grpId="1" animBg="1"/>
      <p:bldP spid="26" grpId="0" animBg="1"/>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099" name="Espace réservé du contenu 2"/>
              <p:cNvSpPr>
                <a:spLocks noGrp="1"/>
              </p:cNvSpPr>
              <p:nvPr>
                <p:ph idx="1"/>
              </p:nvPr>
            </p:nvSpPr>
            <p:spPr>
              <a:xfrm>
                <a:off x="468313" y="765175"/>
                <a:ext cx="8207375" cy="5546725"/>
              </a:xfrm>
            </p:spPr>
            <p:txBody>
              <a:bodyPr/>
              <a:lstStyle/>
              <a:p>
                <a:r>
                  <a:rPr lang="en-US" altLang="fr-FR" dirty="0" err="1" smtClean="0"/>
                  <a:t>Modèle</a:t>
                </a:r>
                <a:r>
                  <a:rPr lang="en-US" altLang="fr-FR" dirty="0" smtClean="0"/>
                  <a:t> à </a:t>
                </a:r>
                <a:r>
                  <a:rPr lang="en-US" altLang="fr-FR" dirty="0" err="1" smtClean="0"/>
                  <a:t>deux</a:t>
                </a:r>
                <a:r>
                  <a:rPr lang="en-US" altLang="fr-FR" dirty="0" smtClean="0"/>
                  <a:t> </a:t>
                </a:r>
                <a:r>
                  <a:rPr lang="en-US" altLang="fr-FR" dirty="0" err="1" smtClean="0"/>
                  <a:t>fluides</a:t>
                </a:r>
                <a:r>
                  <a:rPr lang="en-US" altLang="fr-FR" dirty="0" smtClean="0"/>
                  <a:t>:</a:t>
                </a:r>
              </a:p>
              <a:p>
                <a:pPr lvl="1"/>
                <a14:m>
                  <m:oMath xmlns:m="http://schemas.openxmlformats.org/officeDocument/2006/math">
                    <m:r>
                      <a:rPr lang="en-US" altLang="fr-FR" i="1" smtClean="0">
                        <a:latin typeface="Cambria Math" panose="02040503050406030204" pitchFamily="18" charset="0"/>
                        <a:ea typeface="Cambria Math" panose="02040503050406030204" pitchFamily="18" charset="0"/>
                      </a:rPr>
                      <m:t>𝜌</m:t>
                    </m:r>
                    <m:r>
                      <a:rPr lang="it-IT" altLang="fr-FR" b="1" i="1" smtClean="0">
                        <a:latin typeface="Cambria Math" panose="02040503050406030204" pitchFamily="18" charset="0"/>
                        <a:ea typeface="Cambria Math" panose="02040503050406030204" pitchFamily="18" charset="0"/>
                      </a:rPr>
                      <m:t>𝒖</m:t>
                    </m:r>
                    <m:r>
                      <a:rPr lang="it-IT" altLang="fr-FR" b="0" i="1" smtClean="0">
                        <a:latin typeface="Cambria Math" panose="02040503050406030204" pitchFamily="18" charset="0"/>
                        <a:ea typeface="Cambria Math" panose="02040503050406030204" pitchFamily="18" charset="0"/>
                      </a:rPr>
                      <m:t>= </m:t>
                    </m:r>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𝑛</m:t>
                        </m:r>
                      </m:sub>
                    </m:sSub>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𝒏</m:t>
                        </m:r>
                      </m:sub>
                    </m:sSub>
                    <m:r>
                      <a:rPr lang="it-IT" altLang="fr-FR" b="0" i="1" smtClean="0">
                        <a:latin typeface="Cambria Math" panose="02040503050406030204" pitchFamily="18" charset="0"/>
                        <a:ea typeface="Cambria Math" panose="02040503050406030204" pitchFamily="18" charset="0"/>
                      </a:rPr>
                      <m:t>+ </m:t>
                    </m:r>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𝑠</m:t>
                        </m:r>
                      </m:sub>
                    </m:sSub>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𝒔</m:t>
                        </m:r>
                      </m:sub>
                    </m:sSub>
                  </m:oMath>
                </a14:m>
                <a:endParaRPr lang="it-IT" altLang="fr-FR" b="0" dirty="0" smtClean="0">
                  <a:ea typeface="Cambria Math" panose="02040503050406030204" pitchFamily="18" charset="0"/>
                </a:endParaRPr>
              </a:p>
              <a:p>
                <a:pPr lvl="1"/>
                <a14:m>
                  <m:oMath xmlns:m="http://schemas.openxmlformats.org/officeDocument/2006/math">
                    <m:f>
                      <m:fPr>
                        <m:ctrlPr>
                          <a:rPr lang="it-IT" altLang="fr-FR" b="0" i="1" smtClean="0">
                            <a:latin typeface="Cambria Math"/>
                            <a:ea typeface="Cambria Math" panose="02040503050406030204" pitchFamily="18" charset="0"/>
                          </a:rPr>
                        </m:ctrlPr>
                      </m:fPr>
                      <m:num>
                        <m:r>
                          <a:rPr lang="it-IT" altLang="fr-FR" b="0" i="1" smtClean="0">
                            <a:latin typeface="Cambria Math" panose="02040503050406030204" pitchFamily="18" charset="0"/>
                            <a:ea typeface="Cambria Math" panose="02040503050406030204" pitchFamily="18" charset="0"/>
                          </a:rPr>
                          <m:t>𝜕𝜌</m:t>
                        </m:r>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𝒔</m:t>
                            </m:r>
                          </m:sub>
                        </m:sSub>
                      </m:num>
                      <m:den>
                        <m:r>
                          <a:rPr lang="it-IT" altLang="fr-FR" b="0"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𝑡</m:t>
                        </m:r>
                      </m:den>
                    </m:f>
                    <m:r>
                      <a:rPr lang="it-IT" altLang="fr-FR" b="0" i="1" smtClean="0">
                        <a:latin typeface="Cambria Math" panose="02040503050406030204" pitchFamily="18" charset="0"/>
                        <a:ea typeface="Cambria Math" panose="02040503050406030204" pitchFamily="18" charset="0"/>
                      </a:rPr>
                      <m:t>=−</m:t>
                    </m:r>
                    <m:r>
                      <a:rPr lang="it-IT" altLang="fr-FR" b="1"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𝑝</m:t>
                    </m:r>
                    <m:r>
                      <a:rPr lang="it-IT" altLang="fr-FR" b="0" i="1" smtClean="0">
                        <a:latin typeface="Cambria Math" panose="02040503050406030204" pitchFamily="18" charset="0"/>
                        <a:ea typeface="Cambria Math" panose="02040503050406030204" pitchFamily="18" charset="0"/>
                      </a:rPr>
                      <m:t>+</m:t>
                    </m:r>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𝜂</m:t>
                        </m:r>
                      </m:e>
                      <m:sub>
                        <m:r>
                          <a:rPr lang="it-IT" altLang="fr-FR" b="0" i="1" smtClean="0">
                            <a:latin typeface="Cambria Math" panose="02040503050406030204" pitchFamily="18" charset="0"/>
                            <a:ea typeface="Cambria Math" panose="02040503050406030204" pitchFamily="18" charset="0"/>
                          </a:rPr>
                          <m:t>𝑛</m:t>
                        </m:r>
                      </m:sub>
                    </m:sSub>
                    <m:r>
                      <m:rPr>
                        <m:sty m:val="p"/>
                      </m:rPr>
                      <a:rPr lang="el-GR" altLang="fr-FR" b="0" i="1" smtClean="0">
                        <a:latin typeface="Cambria Math" panose="02040503050406030204" pitchFamily="18" charset="0"/>
                        <a:ea typeface="Cambria Math" panose="02040503050406030204" pitchFamily="18" charset="0"/>
                      </a:rPr>
                      <m:t>Δ</m:t>
                    </m:r>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𝒔</m:t>
                        </m:r>
                      </m:sub>
                    </m:sSub>
                    <m:r>
                      <a:rPr lang="it-IT" altLang="fr-FR" b="0"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𝜌</m:t>
                    </m:r>
                    <m:r>
                      <a:rPr lang="it-IT" altLang="fr-FR" b="1" i="1" smtClean="0">
                        <a:latin typeface="Cambria Math" panose="02040503050406030204" pitchFamily="18" charset="0"/>
                        <a:ea typeface="Cambria Math" panose="02040503050406030204" pitchFamily="18" charset="0"/>
                      </a:rPr>
                      <m:t>𝒈</m:t>
                    </m:r>
                    <m:r>
                      <a:rPr lang="it-IT" altLang="fr-FR" b="0"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𝐴</m:t>
                    </m:r>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𝑛</m:t>
                        </m:r>
                      </m:sub>
                    </m:sSub>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𝑠</m:t>
                        </m:r>
                      </m:sub>
                    </m:sSub>
                    <m:sSup>
                      <m:sSupPr>
                        <m:ctrlPr>
                          <a:rPr lang="it-IT" altLang="fr-FR" b="0" i="1" smtClean="0">
                            <a:latin typeface="Cambria Math"/>
                            <a:ea typeface="Cambria Math" panose="02040503050406030204" pitchFamily="18" charset="0"/>
                          </a:rPr>
                        </m:ctrlPr>
                      </m:sSupPr>
                      <m:e>
                        <m:d>
                          <m:dPr>
                            <m:begChr m:val="|"/>
                            <m:endChr m:val="|"/>
                            <m:ctrlPr>
                              <a:rPr lang="it-IT" altLang="fr-FR" b="0" i="1" smtClean="0">
                                <a:latin typeface="Cambria Math"/>
                                <a:ea typeface="Cambria Math" panose="02040503050406030204" pitchFamily="18" charset="0"/>
                              </a:rPr>
                            </m:ctrlPr>
                          </m:dPr>
                          <m:e>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𝒏</m:t>
                                </m:r>
                              </m:sub>
                            </m:sSub>
                            <m:r>
                              <a:rPr lang="it-IT" altLang="fr-FR" b="0" i="1" smtClean="0">
                                <a:latin typeface="Cambria Math" panose="02040503050406030204" pitchFamily="18" charset="0"/>
                                <a:ea typeface="Cambria Math" panose="02040503050406030204" pitchFamily="18" charset="0"/>
                              </a:rPr>
                              <m:t>−</m:t>
                            </m:r>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𝒔</m:t>
                                </m:r>
                              </m:sub>
                            </m:sSub>
                          </m:e>
                        </m:d>
                      </m:e>
                      <m:sup>
                        <m:r>
                          <a:rPr lang="it-IT" altLang="fr-FR" b="0" i="1" smtClean="0">
                            <a:latin typeface="Cambria Math" panose="02040503050406030204" pitchFamily="18" charset="0"/>
                            <a:ea typeface="Cambria Math" panose="02040503050406030204" pitchFamily="18" charset="0"/>
                          </a:rPr>
                          <m:t>2</m:t>
                        </m:r>
                      </m:sup>
                    </m:sSup>
                    <m:d>
                      <m:dPr>
                        <m:ctrlPr>
                          <a:rPr lang="it-IT" altLang="fr-FR" b="0" i="1" smtClean="0">
                            <a:latin typeface="Cambria Math"/>
                            <a:ea typeface="Cambria Math" panose="02040503050406030204" pitchFamily="18" charset="0"/>
                          </a:rPr>
                        </m:ctrlPr>
                      </m:dPr>
                      <m:e>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𝒏</m:t>
                            </m:r>
                          </m:sub>
                        </m:sSub>
                        <m:r>
                          <a:rPr lang="it-IT" altLang="fr-FR" b="0" i="1" smtClean="0">
                            <a:latin typeface="Cambria Math" panose="02040503050406030204" pitchFamily="18" charset="0"/>
                            <a:ea typeface="Cambria Math" panose="02040503050406030204" pitchFamily="18" charset="0"/>
                          </a:rPr>
                          <m:t>−</m:t>
                        </m:r>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𝒔</m:t>
                            </m:r>
                          </m:sub>
                        </m:sSub>
                      </m:e>
                    </m:d>
                  </m:oMath>
                </a14:m>
                <a:r>
                  <a:rPr lang="it-IT" altLang="fr-FR" b="0" dirty="0" smtClean="0">
                    <a:ea typeface="Cambria Math" panose="02040503050406030204" pitchFamily="18" charset="0"/>
                  </a:rPr>
                  <a:t>	</a:t>
                </a:r>
              </a:p>
              <a:p>
                <a:pPr lvl="1"/>
                <a14:m>
                  <m:oMath xmlns:m="http://schemas.openxmlformats.org/officeDocument/2006/math">
                    <m:f>
                      <m:fPr>
                        <m:ctrlPr>
                          <a:rPr lang="it-IT" altLang="fr-FR" i="1">
                            <a:latin typeface="Cambria Math"/>
                            <a:ea typeface="Cambria Math" panose="02040503050406030204" pitchFamily="18" charset="0"/>
                          </a:rPr>
                        </m:ctrlPr>
                      </m:fPr>
                      <m:num>
                        <m:r>
                          <a:rPr lang="it-IT" altLang="fr-FR" i="1">
                            <a:latin typeface="Cambria Math" panose="02040503050406030204" pitchFamily="18" charset="0"/>
                            <a:ea typeface="Cambria Math" panose="02040503050406030204" pitchFamily="18" charset="0"/>
                          </a:rPr>
                          <m:t>𝜕𝜌</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𝒏</m:t>
                            </m:r>
                          </m:sub>
                        </m:sSub>
                      </m:num>
                      <m:den>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𝑡</m:t>
                        </m:r>
                      </m:den>
                    </m:f>
                    <m:r>
                      <a:rPr lang="it-IT" altLang="fr-FR" b="0" i="1" smtClean="0">
                        <a:latin typeface="Cambria Math" panose="02040503050406030204" pitchFamily="18" charset="0"/>
                        <a:ea typeface="Cambria Math" panose="02040503050406030204" pitchFamily="18" charset="0"/>
                      </a:rPr>
                      <m:t>=</m:t>
                    </m:r>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𝑛</m:t>
                        </m:r>
                      </m:sub>
                    </m:sSub>
                    <m:r>
                      <a:rPr lang="it-IT" altLang="fr-FR" b="1" i="1" smtClean="0">
                        <a:latin typeface="Cambria Math" panose="02040503050406030204" pitchFamily="18" charset="0"/>
                        <a:ea typeface="Cambria Math" panose="02040503050406030204" pitchFamily="18" charset="0"/>
                      </a:rPr>
                      <m:t>𝒔</m:t>
                    </m:r>
                    <m:r>
                      <a:rPr lang="it-IT" altLang="fr-FR" b="1"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𝑇</m:t>
                    </m:r>
                    <m:r>
                      <a:rPr lang="it-IT" altLang="fr-FR" b="0" i="1" smtClean="0">
                        <a:latin typeface="Cambria Math" panose="02040503050406030204" pitchFamily="18" charset="0"/>
                        <a:ea typeface="Cambria Math" panose="02040503050406030204" pitchFamily="18" charset="0"/>
                      </a:rPr>
                      <m:t>−</m:t>
                    </m:r>
                    <m:f>
                      <m:fPr>
                        <m:ctrlPr>
                          <a:rPr lang="it-IT" altLang="fr-FR" b="0" i="1" smtClean="0">
                            <a:latin typeface="Cambria Math"/>
                            <a:ea typeface="Cambria Math" panose="02040503050406030204" pitchFamily="18" charset="0"/>
                          </a:rPr>
                        </m:ctrlPr>
                      </m:fPr>
                      <m:num>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𝑛</m:t>
                            </m:r>
                          </m:sub>
                        </m:sSub>
                      </m:num>
                      <m:den>
                        <m:r>
                          <a:rPr lang="it-IT" altLang="fr-FR" b="0" i="1" smtClean="0">
                            <a:latin typeface="Cambria Math" panose="02040503050406030204" pitchFamily="18" charset="0"/>
                            <a:ea typeface="Cambria Math" panose="02040503050406030204" pitchFamily="18" charset="0"/>
                          </a:rPr>
                          <m:t>𝜌</m:t>
                        </m:r>
                      </m:den>
                    </m:f>
                    <m:r>
                      <a:rPr lang="it-IT" altLang="fr-FR" b="1"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𝑝</m:t>
                    </m:r>
                    <m:r>
                      <a:rPr lang="it-IT" altLang="fr-FR" b="0" i="1" smtClean="0">
                        <a:latin typeface="Cambria Math" panose="02040503050406030204" pitchFamily="18" charset="0"/>
                        <a:ea typeface="Cambria Math" panose="02040503050406030204" pitchFamily="18" charset="0"/>
                      </a:rPr>
                      <m:t>+</m:t>
                    </m:r>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𝜂</m:t>
                        </m:r>
                      </m:e>
                      <m:sub>
                        <m:r>
                          <a:rPr lang="it-IT" altLang="fr-FR" b="0" i="1" smtClean="0">
                            <a:latin typeface="Cambria Math" panose="02040503050406030204" pitchFamily="18" charset="0"/>
                            <a:ea typeface="Cambria Math" panose="02040503050406030204" pitchFamily="18" charset="0"/>
                          </a:rPr>
                          <m:t>𝑛</m:t>
                        </m:r>
                      </m:sub>
                    </m:sSub>
                    <m:r>
                      <m:rPr>
                        <m:sty m:val="p"/>
                      </m:rPr>
                      <a:rPr lang="el-GR" altLang="fr-FR" b="0" i="1" smtClean="0">
                        <a:latin typeface="Cambria Math" panose="02040503050406030204" pitchFamily="18" charset="0"/>
                        <a:ea typeface="Cambria Math" panose="02040503050406030204" pitchFamily="18" charset="0"/>
                      </a:rPr>
                      <m:t>Δ</m:t>
                    </m:r>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𝒏</m:t>
                        </m:r>
                      </m:sub>
                    </m:sSub>
                    <m:r>
                      <a:rPr lang="it-IT" altLang="fr-FR" b="0" i="1" smtClean="0">
                        <a:latin typeface="Cambria Math" panose="02040503050406030204" pitchFamily="18" charset="0"/>
                        <a:ea typeface="Cambria Math" panose="02040503050406030204" pitchFamily="18" charset="0"/>
                      </a:rPr>
                      <m:t>+</m:t>
                    </m:r>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𝑛</m:t>
                        </m:r>
                      </m:sub>
                    </m:sSub>
                    <m:r>
                      <a:rPr lang="it-IT" altLang="fr-FR" b="1" i="1" smtClean="0">
                        <a:latin typeface="Cambria Math" panose="02040503050406030204" pitchFamily="18" charset="0"/>
                        <a:ea typeface="Cambria Math" panose="02040503050406030204" pitchFamily="18" charset="0"/>
                      </a:rPr>
                      <m:t>𝒈</m:t>
                    </m:r>
                    <m:r>
                      <a:rPr lang="it-IT" altLang="fr-FR" b="0"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𝐴</m:t>
                    </m:r>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𝑛</m:t>
                        </m:r>
                      </m:sub>
                    </m:sSub>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𝑠</m:t>
                        </m:r>
                      </m:sub>
                    </m:sSub>
                    <m:sSup>
                      <m:sSupPr>
                        <m:ctrlPr>
                          <a:rPr lang="it-IT" altLang="fr-FR" b="0" i="1" smtClean="0">
                            <a:latin typeface="Cambria Math"/>
                            <a:ea typeface="Cambria Math" panose="02040503050406030204" pitchFamily="18" charset="0"/>
                          </a:rPr>
                        </m:ctrlPr>
                      </m:sSupPr>
                      <m:e>
                        <m:d>
                          <m:dPr>
                            <m:begChr m:val="|"/>
                            <m:endChr m:val="|"/>
                            <m:ctrlPr>
                              <a:rPr lang="it-IT" altLang="fr-FR" b="0" i="1" smtClean="0">
                                <a:latin typeface="Cambria Math"/>
                                <a:ea typeface="Cambria Math" panose="02040503050406030204" pitchFamily="18" charset="0"/>
                              </a:rPr>
                            </m:ctrlPr>
                          </m:dPr>
                          <m:e>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𝒏</m:t>
                                </m:r>
                              </m:sub>
                            </m:sSub>
                            <m:r>
                              <a:rPr lang="it-IT" altLang="fr-FR" b="0" i="1" smtClean="0">
                                <a:latin typeface="Cambria Math" panose="02040503050406030204" pitchFamily="18" charset="0"/>
                                <a:ea typeface="Cambria Math" panose="02040503050406030204" pitchFamily="18" charset="0"/>
                              </a:rPr>
                              <m:t>−</m:t>
                            </m:r>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𝒔</m:t>
                                </m:r>
                              </m:sub>
                            </m:sSub>
                          </m:e>
                        </m:d>
                      </m:e>
                      <m:sup>
                        <m:r>
                          <a:rPr lang="it-IT" altLang="fr-FR" b="0" i="1" smtClean="0">
                            <a:latin typeface="Cambria Math" panose="02040503050406030204" pitchFamily="18" charset="0"/>
                            <a:ea typeface="Cambria Math" panose="02040503050406030204" pitchFamily="18" charset="0"/>
                          </a:rPr>
                          <m:t>2</m:t>
                        </m:r>
                      </m:sup>
                    </m:sSup>
                    <m:d>
                      <m:dPr>
                        <m:ctrlPr>
                          <a:rPr lang="it-IT" altLang="fr-FR" b="0" i="1" smtClean="0">
                            <a:latin typeface="Cambria Math"/>
                            <a:ea typeface="Cambria Math" panose="02040503050406030204" pitchFamily="18" charset="0"/>
                          </a:rPr>
                        </m:ctrlPr>
                      </m:dPr>
                      <m:e>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𝒏</m:t>
                            </m:r>
                          </m:sub>
                        </m:sSub>
                        <m:r>
                          <a:rPr lang="it-IT" altLang="fr-FR" b="0" i="1" smtClean="0">
                            <a:latin typeface="Cambria Math" panose="02040503050406030204" pitchFamily="18" charset="0"/>
                            <a:ea typeface="Cambria Math" panose="02040503050406030204" pitchFamily="18" charset="0"/>
                          </a:rPr>
                          <m:t>−</m:t>
                        </m:r>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𝒔</m:t>
                            </m:r>
                          </m:sub>
                        </m:sSub>
                      </m:e>
                    </m:d>
                  </m:oMath>
                </a14:m>
                <a:r>
                  <a:rPr lang="it-IT" altLang="fr-FR" dirty="0">
                    <a:ea typeface="Cambria Math" panose="02040503050406030204" pitchFamily="18" charset="0"/>
                  </a:rPr>
                  <a:t> </a:t>
                </a:r>
                <a14:m>
                  <m:oMath xmlns:m="http://schemas.openxmlformats.org/officeDocument/2006/math">
                    <m:sSup>
                      <m:sSupPr>
                        <m:ctrlPr>
                          <a:rPr lang="it-IT" altLang="fr-FR" b="0" i="1" smtClean="0">
                            <a:latin typeface="Cambria Math"/>
                            <a:ea typeface="Cambria Math" panose="02040503050406030204" pitchFamily="18" charset="0"/>
                          </a:rPr>
                        </m:ctrlPr>
                      </m:sSupPr>
                      <m:e>
                        <m:r>
                          <a:rPr lang="it-IT" altLang="fr-FR" b="0" i="1" smtClean="0">
                            <a:latin typeface="Cambria Math" panose="02040503050406030204" pitchFamily="18" charset="0"/>
                            <a:ea typeface="Cambria Math" panose="02040503050406030204" pitchFamily="18" charset="0"/>
                          </a:rPr>
                          <m:t>𝑞</m:t>
                        </m:r>
                      </m:e>
                      <m:sup>
                        <m:r>
                          <a:rPr lang="it-IT" altLang="fr-FR" b="0" i="1" smtClean="0">
                            <a:latin typeface="Cambria Math" panose="02040503050406030204" pitchFamily="18" charset="0"/>
                            <a:ea typeface="Cambria Math" panose="02040503050406030204" pitchFamily="18" charset="0"/>
                          </a:rPr>
                          <m:t>𝑚</m:t>
                        </m:r>
                      </m:sup>
                    </m:sSup>
                    <m:r>
                      <a:rPr lang="it-IT" altLang="fr-FR" b="0" i="1" smtClean="0">
                        <a:latin typeface="Cambria Math" panose="02040503050406030204" pitchFamily="18" charset="0"/>
                        <a:ea typeface="Cambria Math" panose="02040503050406030204" pitchFamily="18" charset="0"/>
                      </a:rPr>
                      <m:t>=−</m:t>
                    </m:r>
                    <m:f>
                      <m:fPr>
                        <m:ctrlPr>
                          <a:rPr lang="it-IT" altLang="fr-FR" b="0" i="1" smtClean="0">
                            <a:latin typeface="Cambria Math"/>
                            <a:ea typeface="Cambria Math" panose="02040503050406030204" pitchFamily="18" charset="0"/>
                          </a:rPr>
                        </m:ctrlPr>
                      </m:fPr>
                      <m:num>
                        <m:sSubSup>
                          <m:sSubSupPr>
                            <m:ctrlPr>
                              <a:rPr lang="it-IT" altLang="fr-FR" b="0" i="1" smtClean="0">
                                <a:latin typeface="Cambria Math"/>
                                <a:ea typeface="Cambria Math" panose="02040503050406030204" pitchFamily="18" charset="0"/>
                              </a:rPr>
                            </m:ctrlPr>
                          </m:sSubSup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𝑠</m:t>
                            </m:r>
                          </m:sub>
                          <m:sup>
                            <m:r>
                              <a:rPr lang="it-IT" altLang="fr-FR" b="0" i="1" smtClean="0">
                                <a:latin typeface="Cambria Math" panose="02040503050406030204" pitchFamily="18" charset="0"/>
                                <a:ea typeface="Cambria Math" panose="02040503050406030204" pitchFamily="18" charset="0"/>
                              </a:rPr>
                              <m:t>3</m:t>
                            </m:r>
                          </m:sup>
                        </m:sSubSup>
                        <m:sSup>
                          <m:sSupPr>
                            <m:ctrlPr>
                              <a:rPr lang="it-IT" altLang="fr-FR" b="0" i="1" smtClean="0">
                                <a:latin typeface="Cambria Math"/>
                                <a:ea typeface="Cambria Math" panose="02040503050406030204" pitchFamily="18" charset="0"/>
                              </a:rPr>
                            </m:ctrlPr>
                          </m:sSupPr>
                          <m:e>
                            <m:r>
                              <a:rPr lang="it-IT" altLang="fr-FR" b="0" i="1" smtClean="0">
                                <a:latin typeface="Cambria Math" panose="02040503050406030204" pitchFamily="18" charset="0"/>
                                <a:ea typeface="Cambria Math" panose="02040503050406030204" pitchFamily="18" charset="0"/>
                              </a:rPr>
                              <m:t>𝑠</m:t>
                            </m:r>
                          </m:e>
                          <m:sup>
                            <m:r>
                              <a:rPr lang="it-IT" altLang="fr-FR" b="0" i="1" smtClean="0">
                                <a:latin typeface="Cambria Math" panose="02040503050406030204" pitchFamily="18" charset="0"/>
                                <a:ea typeface="Cambria Math" panose="02040503050406030204" pitchFamily="18" charset="0"/>
                              </a:rPr>
                              <m:t>4</m:t>
                            </m:r>
                          </m:sup>
                        </m:sSup>
                        <m:sSup>
                          <m:sSupPr>
                            <m:ctrlPr>
                              <a:rPr lang="it-IT" altLang="fr-FR" b="0" i="1" smtClean="0">
                                <a:latin typeface="Cambria Math"/>
                                <a:ea typeface="Cambria Math" panose="02040503050406030204" pitchFamily="18" charset="0"/>
                              </a:rPr>
                            </m:ctrlPr>
                          </m:sSupPr>
                          <m:e>
                            <m:r>
                              <a:rPr lang="it-IT" altLang="fr-FR" b="0" i="1" smtClean="0">
                                <a:latin typeface="Cambria Math" panose="02040503050406030204" pitchFamily="18" charset="0"/>
                                <a:ea typeface="Cambria Math" panose="02040503050406030204" pitchFamily="18" charset="0"/>
                              </a:rPr>
                              <m:t>𝑇</m:t>
                            </m:r>
                          </m:e>
                          <m:sup>
                            <m:r>
                              <a:rPr lang="it-IT" altLang="fr-FR" b="0" i="1" smtClean="0">
                                <a:latin typeface="Cambria Math" panose="02040503050406030204" pitchFamily="18" charset="0"/>
                                <a:ea typeface="Cambria Math" panose="02040503050406030204" pitchFamily="18" charset="0"/>
                              </a:rPr>
                              <m:t>3</m:t>
                            </m:r>
                          </m:sup>
                        </m:sSup>
                      </m:num>
                      <m:den>
                        <m:r>
                          <a:rPr lang="it-IT" altLang="fr-FR" b="0" i="1" smtClean="0">
                            <a:latin typeface="Cambria Math" panose="02040503050406030204" pitchFamily="18" charset="0"/>
                            <a:ea typeface="Cambria Math" panose="02040503050406030204" pitchFamily="18" charset="0"/>
                          </a:rPr>
                          <m:t>𝐴</m:t>
                        </m:r>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𝑛</m:t>
                            </m:r>
                          </m:sub>
                        </m:sSub>
                      </m:den>
                    </m:f>
                    <m:r>
                      <a:rPr lang="it-IT" altLang="fr-FR" b="0"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𝑇</m:t>
                    </m:r>
                    <m:r>
                      <a:rPr lang="it-IT" altLang="fr-FR" b="0"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𝑓</m:t>
                    </m:r>
                    <m:d>
                      <m:dPr>
                        <m:ctrlPr>
                          <a:rPr lang="it-IT" altLang="fr-FR" b="0" i="1" smtClean="0">
                            <a:latin typeface="Cambria Math"/>
                            <a:ea typeface="Cambria Math" panose="02040503050406030204" pitchFamily="18" charset="0"/>
                          </a:rPr>
                        </m:ctrlPr>
                      </m:dPr>
                      <m:e>
                        <m:r>
                          <a:rPr lang="it-IT" altLang="fr-FR" b="0" i="1" smtClean="0">
                            <a:latin typeface="Cambria Math" panose="02040503050406030204" pitchFamily="18" charset="0"/>
                            <a:ea typeface="Cambria Math" panose="02040503050406030204" pitchFamily="18" charset="0"/>
                          </a:rPr>
                          <m:t>𝑇</m:t>
                        </m:r>
                        <m:r>
                          <a:rPr lang="it-IT" altLang="fr-FR" b="0"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𝑝</m:t>
                        </m:r>
                      </m:e>
                    </m:d>
                    <m:r>
                      <a:rPr lang="it-IT" altLang="fr-FR" b="0"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𝑇</m:t>
                    </m:r>
                  </m:oMath>
                </a14:m>
                <a:r>
                  <a:rPr lang="it-IT" altLang="fr-FR" dirty="0" smtClean="0">
                    <a:ea typeface="Cambria Math" panose="02040503050406030204" pitchFamily="18" charset="0"/>
                  </a:rPr>
                  <a:t>	</a:t>
                </a:r>
              </a:p>
              <a:p>
                <a:pPr lvl="1"/>
                <a:endParaRPr lang="it-IT" altLang="fr-FR" dirty="0" smtClean="0">
                  <a:ea typeface="Cambria Math" panose="02040503050406030204" pitchFamily="18" charset="0"/>
                </a:endParaRPr>
              </a:p>
              <a:p>
                <a:pPr lvl="1"/>
                <a:endParaRPr lang="it-IT" altLang="fr-FR" dirty="0">
                  <a:ea typeface="Cambria Math" panose="02040503050406030204" pitchFamily="18" charset="0"/>
                </a:endParaRPr>
              </a:p>
              <a:p>
                <a:r>
                  <a:rPr lang="it-IT" altLang="fr-FR" dirty="0" smtClean="0">
                    <a:ea typeface="Cambria Math" panose="02040503050406030204" pitchFamily="18" charset="0"/>
                  </a:rPr>
                  <a:t>Approximation:</a:t>
                </a:r>
              </a:p>
              <a:p>
                <a:pPr lvl="1"/>
                <a14:m>
                  <m:oMath xmlns:m="http://schemas.openxmlformats.org/officeDocument/2006/math">
                    <m:r>
                      <a:rPr lang="it-IT" altLang="fr-FR" b="0" i="1" smtClean="0">
                        <a:latin typeface="Cambria Math" panose="02040503050406030204" pitchFamily="18" charset="0"/>
                        <a:ea typeface="Cambria Math" panose="02040503050406030204" pitchFamily="18" charset="0"/>
                      </a:rPr>
                      <m:t>𝑠</m:t>
                    </m:r>
                    <m:r>
                      <a:rPr lang="it-IT" altLang="fr-FR" b="0"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𝑇</m:t>
                    </m:r>
                    <m:r>
                      <a:rPr lang="it-IT" altLang="fr-FR" b="0" i="1" smtClean="0">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𝐴</m:t>
                    </m:r>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𝑠</m:t>
                        </m:r>
                      </m:sub>
                    </m:sSub>
                    <m:sSup>
                      <m:sSupPr>
                        <m:ctrlPr>
                          <a:rPr lang="it-IT" altLang="fr-FR" i="1">
                            <a:latin typeface="Cambria Math"/>
                            <a:ea typeface="Cambria Math" panose="02040503050406030204" pitchFamily="18" charset="0"/>
                          </a:rPr>
                        </m:ctrlPr>
                      </m:sSupPr>
                      <m:e>
                        <m:d>
                          <m:dPr>
                            <m:begChr m:val="|"/>
                            <m:endChr m:val="|"/>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e>
                      <m:sup>
                        <m:r>
                          <a:rPr lang="it-IT" altLang="fr-FR" i="1">
                            <a:latin typeface="Cambria Math" panose="02040503050406030204" pitchFamily="18" charset="0"/>
                            <a:ea typeface="Cambria Math" panose="02040503050406030204" pitchFamily="18" charset="0"/>
                          </a:rPr>
                          <m:t>2</m:t>
                        </m:r>
                      </m:sup>
                    </m:sSup>
                    <m:d>
                      <m:dPr>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oMath>
                </a14:m>
                <a:endParaRPr lang="it-IT" altLang="fr-FR" dirty="0" smtClean="0">
                  <a:ea typeface="Cambria Math" panose="02040503050406030204" pitchFamily="18" charset="0"/>
                </a:endParaRPr>
              </a:p>
              <a:p>
                <a:pPr lvl="2"/>
                <a14:m>
                  <m:oMath xmlns:m="http://schemas.openxmlformats.org/officeDocument/2006/math">
                    <m:sSub>
                      <m:sSubPr>
                        <m:ctrlPr>
                          <a:rPr lang="it-IT" altLang="fr-FR" b="1" i="1" smtClean="0">
                            <a:latin typeface="Cambria Math"/>
                            <a:ea typeface="Cambria Math" panose="02040503050406030204" pitchFamily="18" charset="0"/>
                          </a:rPr>
                        </m:ctrlPr>
                      </m:sSubPr>
                      <m:e>
                        <m:r>
                          <a:rPr lang="it-IT" altLang="fr-FR" b="1" i="1" smtClean="0">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𝒔</m:t>
                        </m:r>
                      </m:sub>
                    </m:sSub>
                    <m:r>
                      <a:rPr lang="it-IT" altLang="fr-FR" b="0" i="1" smtClean="0">
                        <a:latin typeface="Cambria Math" panose="02040503050406030204" pitchFamily="18" charset="0"/>
                        <a:ea typeface="Cambria Math" panose="02040503050406030204" pitchFamily="18" charset="0"/>
                      </a:rPr>
                      <m:t>=</m:t>
                    </m:r>
                    <m:r>
                      <a:rPr lang="it-IT" altLang="fr-FR" b="1" i="1" smtClean="0">
                        <a:latin typeface="Cambria Math" panose="02040503050406030204" pitchFamily="18" charset="0"/>
                        <a:ea typeface="Cambria Math" panose="02040503050406030204" pitchFamily="18" charset="0"/>
                      </a:rPr>
                      <m:t>𝒖</m:t>
                    </m:r>
                    <m:r>
                      <a:rPr lang="it-IT" altLang="fr-FR" b="0" i="1" smtClean="0">
                        <a:latin typeface="Cambria Math" panose="02040503050406030204" pitchFamily="18" charset="0"/>
                        <a:ea typeface="Cambria Math" panose="02040503050406030204" pitchFamily="18" charset="0"/>
                      </a:rPr>
                      <m:t>−</m:t>
                    </m:r>
                    <m:f>
                      <m:fPr>
                        <m:ctrlPr>
                          <a:rPr lang="it-IT" altLang="fr-FR" b="0" i="1" smtClean="0">
                            <a:latin typeface="Cambria Math"/>
                            <a:ea typeface="Cambria Math" panose="02040503050406030204" pitchFamily="18" charset="0"/>
                          </a:rPr>
                        </m:ctrlPr>
                      </m:fPr>
                      <m:num>
                        <m:sSub>
                          <m:sSubPr>
                            <m:ctrlPr>
                              <a:rPr lang="it-IT" altLang="fr-FR" b="0" i="1" smtClean="0">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𝑛</m:t>
                            </m:r>
                          </m:sub>
                        </m:sSub>
                      </m:num>
                      <m:den>
                        <m:r>
                          <a:rPr lang="it-IT" altLang="fr-FR" b="0" i="1" smtClean="0">
                            <a:latin typeface="Cambria Math" panose="02040503050406030204" pitchFamily="18" charset="0"/>
                            <a:ea typeface="Cambria Math" panose="02040503050406030204" pitchFamily="18" charset="0"/>
                          </a:rPr>
                          <m:t>𝜌</m:t>
                        </m:r>
                      </m:den>
                    </m:f>
                    <m:d>
                      <m:dPr>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r>
                      <a:rPr lang="it-IT" altLang="fr-FR" b="0" i="1" smtClean="0">
                        <a:latin typeface="Cambria Math" panose="02040503050406030204" pitchFamily="18" charset="0"/>
                        <a:ea typeface="Cambria Math" panose="02040503050406030204" pitchFamily="18" charset="0"/>
                      </a:rPr>
                      <m:t>=</m:t>
                    </m:r>
                    <m:r>
                      <a:rPr lang="it-IT" altLang="fr-FR" b="1" i="1" smtClean="0">
                        <a:latin typeface="Cambria Math" panose="02040503050406030204" pitchFamily="18" charset="0"/>
                        <a:ea typeface="Cambria Math" panose="02040503050406030204" pitchFamily="18" charset="0"/>
                      </a:rPr>
                      <m:t>𝒖</m:t>
                    </m:r>
                    <m:r>
                      <a:rPr lang="it-IT" altLang="fr-FR" b="0" i="1" smtClean="0">
                        <a:latin typeface="Cambria Math" panose="02040503050406030204" pitchFamily="18" charset="0"/>
                        <a:ea typeface="Cambria Math" panose="02040503050406030204" pitchFamily="18" charset="0"/>
                      </a:rPr>
                      <m:t>+ </m:t>
                    </m:r>
                    <m:sSup>
                      <m:sSupPr>
                        <m:ctrlPr>
                          <a:rPr lang="it-IT" altLang="fr-FR" b="0" i="1" smtClean="0">
                            <a:latin typeface="Cambria Math"/>
                            <a:ea typeface="Cambria Math" panose="02040503050406030204" pitchFamily="18" charset="0"/>
                          </a:rPr>
                        </m:ctrlPr>
                      </m:sSupPr>
                      <m:e>
                        <m:d>
                          <m:dPr>
                            <m:ctrlPr>
                              <a:rPr lang="it-IT" altLang="fr-FR" b="0" i="1" smtClean="0">
                                <a:latin typeface="Cambria Math"/>
                                <a:ea typeface="Cambria Math" panose="02040503050406030204" pitchFamily="18" charset="0"/>
                              </a:rPr>
                            </m:ctrlPr>
                          </m:dPr>
                          <m:e>
                            <m:f>
                              <m:fPr>
                                <m:ctrlPr>
                                  <a:rPr lang="it-IT" altLang="fr-FR" b="0" i="1" smtClean="0">
                                    <a:latin typeface="Cambria Math"/>
                                    <a:ea typeface="Cambria Math" panose="02040503050406030204" pitchFamily="18" charset="0"/>
                                  </a:rPr>
                                </m:ctrlPr>
                              </m:fPr>
                              <m:num>
                                <m:sSubSup>
                                  <m:sSubSupPr>
                                    <m:ctrlPr>
                                      <a:rPr lang="it-IT" altLang="fr-FR" b="0" i="1" smtClean="0">
                                        <a:latin typeface="Cambria Math"/>
                                        <a:ea typeface="Cambria Math" panose="02040503050406030204" pitchFamily="18" charset="0"/>
                                      </a:rPr>
                                    </m:ctrlPr>
                                  </m:sSubSup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𝑛</m:t>
                                    </m:r>
                                  </m:sub>
                                  <m:sup>
                                    <m:r>
                                      <a:rPr lang="it-IT" altLang="fr-FR" b="0" i="1" smtClean="0">
                                        <a:latin typeface="Cambria Math" panose="02040503050406030204" pitchFamily="18" charset="0"/>
                                        <a:ea typeface="Cambria Math" panose="02040503050406030204" pitchFamily="18" charset="0"/>
                                      </a:rPr>
                                      <m:t>3</m:t>
                                    </m:r>
                                  </m:sup>
                                </m:sSubSup>
                                <m:r>
                                  <a:rPr lang="it-IT" altLang="fr-FR" b="0" i="1" smtClean="0">
                                    <a:latin typeface="Cambria Math" panose="02040503050406030204" pitchFamily="18" charset="0"/>
                                    <a:ea typeface="Cambria Math" panose="02040503050406030204" pitchFamily="18" charset="0"/>
                                  </a:rPr>
                                  <m:t> </m:t>
                                </m:r>
                                <m:r>
                                  <a:rPr lang="it-IT" altLang="fr-FR" b="0" i="1" smtClean="0">
                                    <a:latin typeface="Cambria Math" panose="02040503050406030204" pitchFamily="18" charset="0"/>
                                    <a:ea typeface="Cambria Math" panose="02040503050406030204" pitchFamily="18" charset="0"/>
                                  </a:rPr>
                                  <m:t>𝑠</m:t>
                                </m:r>
                              </m:num>
                              <m:den>
                                <m:r>
                                  <a:rPr lang="it-IT" altLang="fr-FR" b="0" i="1" smtClean="0">
                                    <a:latin typeface="Cambria Math" panose="02040503050406030204" pitchFamily="18" charset="0"/>
                                    <a:ea typeface="Cambria Math" panose="02040503050406030204" pitchFamily="18" charset="0"/>
                                  </a:rPr>
                                  <m:t>𝐴</m:t>
                                </m:r>
                                <m:sSup>
                                  <m:sSupPr>
                                    <m:ctrlPr>
                                      <a:rPr lang="it-IT" altLang="fr-FR" b="0" i="1" smtClean="0">
                                        <a:latin typeface="Cambria Math"/>
                                        <a:ea typeface="Cambria Math" panose="02040503050406030204" pitchFamily="18" charset="0"/>
                                      </a:rPr>
                                    </m:ctrlPr>
                                  </m:sSupPr>
                                  <m:e>
                                    <m:r>
                                      <a:rPr lang="it-IT" altLang="fr-FR" b="0" i="1" smtClean="0">
                                        <a:latin typeface="Cambria Math" panose="02040503050406030204" pitchFamily="18" charset="0"/>
                                        <a:ea typeface="Cambria Math" panose="02040503050406030204" pitchFamily="18" charset="0"/>
                                      </a:rPr>
                                      <m:t>𝜌</m:t>
                                    </m:r>
                                  </m:e>
                                  <m:sup>
                                    <m:r>
                                      <a:rPr lang="it-IT" altLang="fr-FR" b="0" i="1" smtClean="0">
                                        <a:latin typeface="Cambria Math" panose="02040503050406030204" pitchFamily="18" charset="0"/>
                                        <a:ea typeface="Cambria Math" panose="02040503050406030204" pitchFamily="18" charset="0"/>
                                      </a:rPr>
                                      <m:t>3</m:t>
                                    </m:r>
                                  </m:sup>
                                </m:sSup>
                                <m:sSub>
                                  <m:sSubPr>
                                    <m:ctrlPr>
                                      <a:rPr lang="it-IT" altLang="fr-FR" b="0" i="1" smtClean="0">
                                        <a:latin typeface="Cambria Math"/>
                                        <a:ea typeface="Cambria Math" panose="02040503050406030204" pitchFamily="18" charset="0"/>
                                      </a:rPr>
                                    </m:ctrlPr>
                                  </m:sSubPr>
                                  <m:e>
                                    <m:r>
                                      <a:rPr lang="it-IT" altLang="fr-FR" b="0" i="1" smtClean="0">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𝑛</m:t>
                                    </m:r>
                                  </m:sub>
                                </m:sSub>
                                <m:sSup>
                                  <m:sSupPr>
                                    <m:ctrlPr>
                                      <a:rPr lang="it-IT" altLang="fr-FR" b="0" i="1" smtClean="0">
                                        <a:latin typeface="Cambria Math"/>
                                        <a:ea typeface="Cambria Math" panose="02040503050406030204" pitchFamily="18" charset="0"/>
                                      </a:rPr>
                                    </m:ctrlPr>
                                  </m:sSupPr>
                                  <m:e>
                                    <m:d>
                                      <m:dPr>
                                        <m:begChr m:val="|"/>
                                        <m:endChr m:val="|"/>
                                        <m:ctrlPr>
                                          <a:rPr lang="it-IT" altLang="fr-FR" b="0" i="1" smtClean="0">
                                            <a:latin typeface="Cambria Math"/>
                                            <a:ea typeface="Cambria Math" panose="02040503050406030204" pitchFamily="18" charset="0"/>
                                          </a:rPr>
                                        </m:ctrlPr>
                                      </m:dPr>
                                      <m:e>
                                        <m:r>
                                          <a:rPr lang="it-IT" altLang="fr-FR" b="1"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𝑇</m:t>
                                        </m:r>
                                      </m:e>
                                    </m:d>
                                  </m:e>
                                  <m:sup>
                                    <m:r>
                                      <a:rPr lang="it-IT" altLang="fr-FR" b="0" i="1" smtClean="0">
                                        <a:latin typeface="Cambria Math" panose="02040503050406030204" pitchFamily="18" charset="0"/>
                                        <a:ea typeface="Cambria Math" panose="02040503050406030204" pitchFamily="18" charset="0"/>
                                      </a:rPr>
                                      <m:t>2</m:t>
                                    </m:r>
                                  </m:sup>
                                </m:sSup>
                              </m:den>
                            </m:f>
                          </m:e>
                        </m:d>
                      </m:e>
                      <m:sup>
                        <m:f>
                          <m:fPr>
                            <m:ctrlPr>
                              <a:rPr lang="it-IT" altLang="fr-FR" b="0" i="1" smtClean="0">
                                <a:latin typeface="Cambria Math"/>
                                <a:ea typeface="Cambria Math" panose="02040503050406030204" pitchFamily="18" charset="0"/>
                              </a:rPr>
                            </m:ctrlPr>
                          </m:fPr>
                          <m:num>
                            <m:r>
                              <a:rPr lang="it-IT" altLang="fr-FR" b="0" i="1" smtClean="0">
                                <a:latin typeface="Cambria Math" panose="02040503050406030204" pitchFamily="18" charset="0"/>
                                <a:ea typeface="Cambria Math" panose="02040503050406030204" pitchFamily="18" charset="0"/>
                              </a:rPr>
                              <m:t>1</m:t>
                            </m:r>
                          </m:num>
                          <m:den>
                            <m:r>
                              <a:rPr lang="it-IT" altLang="fr-FR" b="0" i="1" smtClean="0">
                                <a:latin typeface="Cambria Math" panose="02040503050406030204" pitchFamily="18" charset="0"/>
                                <a:ea typeface="Cambria Math" panose="02040503050406030204" pitchFamily="18" charset="0"/>
                              </a:rPr>
                              <m:t>3</m:t>
                            </m:r>
                          </m:den>
                        </m:f>
                      </m:sup>
                    </m:sSup>
                    <m:r>
                      <a:rPr lang="it-IT" altLang="fr-FR" b="1" i="1" smtClean="0">
                        <a:latin typeface="Cambria Math" panose="02040503050406030204" pitchFamily="18" charset="0"/>
                        <a:ea typeface="Cambria Math" panose="02040503050406030204" pitchFamily="18" charset="0"/>
                      </a:rPr>
                      <m:t>𝜵</m:t>
                    </m:r>
                    <m:r>
                      <a:rPr lang="it-IT" altLang="fr-FR" b="0" i="1" smtClean="0">
                        <a:latin typeface="Cambria Math" panose="02040503050406030204" pitchFamily="18" charset="0"/>
                        <a:ea typeface="Cambria Math" panose="02040503050406030204" pitchFamily="18" charset="0"/>
                      </a:rPr>
                      <m:t>𝑇</m:t>
                    </m:r>
                  </m:oMath>
                </a14:m>
                <a:endParaRPr lang="it-IT" altLang="fr-FR" dirty="0" smtClean="0">
                  <a:ea typeface="Cambria Math" panose="02040503050406030204" pitchFamily="18" charset="0"/>
                </a:endParaRPr>
              </a:p>
              <a:p>
                <a:pPr lvl="2"/>
                <a14:m>
                  <m:oMath xmlns:m="http://schemas.openxmlformats.org/officeDocument/2006/math">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smtClean="0">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r>
                      <a:rPr lang="it-IT" altLang="fr-FR" b="1" i="1">
                        <a:latin typeface="Cambria Math" panose="02040503050406030204" pitchFamily="18" charset="0"/>
                        <a:ea typeface="Cambria Math" panose="02040503050406030204" pitchFamily="18" charset="0"/>
                      </a:rPr>
                      <m:t>𝒖</m:t>
                    </m:r>
                    <m:r>
                      <a:rPr lang="it-IT" altLang="fr-FR" b="0" i="1" smtClean="0">
                        <a:latin typeface="Cambria Math" panose="02040503050406030204" pitchFamily="18" charset="0"/>
                        <a:ea typeface="Cambria Math" panose="02040503050406030204" pitchFamily="18" charset="0"/>
                      </a:rPr>
                      <m:t>+</m:t>
                    </m:r>
                    <m:f>
                      <m:fPr>
                        <m:ctrlPr>
                          <a:rPr lang="it-IT" altLang="fr-FR" i="1">
                            <a:latin typeface="Cambria Math"/>
                            <a:ea typeface="Cambria Math" panose="02040503050406030204" pitchFamily="18" charset="0"/>
                          </a:rPr>
                        </m:ctrlPr>
                      </m:fPr>
                      <m:num>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𝑠</m:t>
                            </m:r>
                          </m:sub>
                        </m:sSub>
                      </m:num>
                      <m:den>
                        <m:r>
                          <a:rPr lang="it-IT" altLang="fr-FR" i="1">
                            <a:latin typeface="Cambria Math" panose="02040503050406030204" pitchFamily="18" charset="0"/>
                            <a:ea typeface="Cambria Math" panose="02040503050406030204" pitchFamily="18" charset="0"/>
                          </a:rPr>
                          <m:t>𝜌</m:t>
                        </m:r>
                      </m:den>
                    </m:f>
                    <m:d>
                      <m:dPr>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r>
                      <a:rPr lang="it-IT" altLang="fr-FR" i="1">
                        <a:latin typeface="Cambria Math" panose="02040503050406030204" pitchFamily="18" charset="0"/>
                        <a:ea typeface="Cambria Math" panose="02040503050406030204" pitchFamily="18" charset="0"/>
                      </a:rPr>
                      <m:t>=</m:t>
                    </m:r>
                    <m:r>
                      <a:rPr lang="it-IT" altLang="fr-FR" b="1" i="1">
                        <a:latin typeface="Cambria Math" panose="02040503050406030204" pitchFamily="18" charset="0"/>
                        <a:ea typeface="Cambria Math" panose="02040503050406030204" pitchFamily="18" charset="0"/>
                      </a:rPr>
                      <m:t>𝒖</m:t>
                    </m:r>
                    <m:r>
                      <a:rPr lang="it-IT" altLang="fr-FR" b="0" i="1" smtClean="0">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 </m:t>
                    </m:r>
                    <m:sSup>
                      <m:sSupPr>
                        <m:ctrlPr>
                          <a:rPr lang="it-IT" altLang="fr-FR" i="1">
                            <a:latin typeface="Cambria Math"/>
                            <a:ea typeface="Cambria Math" panose="02040503050406030204" pitchFamily="18" charset="0"/>
                          </a:rPr>
                        </m:ctrlPr>
                      </m:sSupPr>
                      <m:e>
                        <m:d>
                          <m:dPr>
                            <m:ctrlPr>
                              <a:rPr lang="it-IT" altLang="fr-FR" i="1">
                                <a:latin typeface="Cambria Math"/>
                                <a:ea typeface="Cambria Math" panose="02040503050406030204" pitchFamily="18" charset="0"/>
                              </a:rPr>
                            </m:ctrlPr>
                          </m:dPr>
                          <m:e>
                            <m:f>
                              <m:fPr>
                                <m:ctrlPr>
                                  <a:rPr lang="it-IT" altLang="fr-FR" i="1">
                                    <a:latin typeface="Cambria Math"/>
                                    <a:ea typeface="Cambria Math" panose="02040503050406030204" pitchFamily="18" charset="0"/>
                                  </a:rPr>
                                </m:ctrlPr>
                              </m:fPr>
                              <m:num>
                                <m:sSubSup>
                                  <m:sSubSupPr>
                                    <m:ctrlPr>
                                      <a:rPr lang="it-IT" altLang="fr-FR" i="1">
                                        <a:latin typeface="Cambria Math"/>
                                        <a:ea typeface="Cambria Math" panose="02040503050406030204" pitchFamily="18" charset="0"/>
                                      </a:rPr>
                                    </m:ctrlPr>
                                  </m:sSubSupPr>
                                  <m:e>
                                    <m:r>
                                      <a:rPr lang="it-IT" altLang="fr-FR" i="1">
                                        <a:latin typeface="Cambria Math" panose="02040503050406030204" pitchFamily="18" charset="0"/>
                                        <a:ea typeface="Cambria Math" panose="02040503050406030204" pitchFamily="18" charset="0"/>
                                      </a:rPr>
                                      <m:t>𝜌</m:t>
                                    </m:r>
                                  </m:e>
                                  <m:sub>
                                    <m:r>
                                      <a:rPr lang="it-IT" altLang="fr-FR" b="0" i="1" smtClean="0">
                                        <a:latin typeface="Cambria Math" panose="02040503050406030204" pitchFamily="18" charset="0"/>
                                        <a:ea typeface="Cambria Math" panose="02040503050406030204" pitchFamily="18" charset="0"/>
                                      </a:rPr>
                                      <m:t>𝑠</m:t>
                                    </m:r>
                                  </m:sub>
                                  <m:sup>
                                    <m:r>
                                      <a:rPr lang="it-IT" altLang="fr-FR" i="1">
                                        <a:latin typeface="Cambria Math" panose="02040503050406030204" pitchFamily="18" charset="0"/>
                                        <a:ea typeface="Cambria Math" panose="02040503050406030204" pitchFamily="18" charset="0"/>
                                      </a:rPr>
                                      <m:t>3</m:t>
                                    </m:r>
                                  </m:sup>
                                </m:sSubSup>
                                <m:r>
                                  <a:rPr lang="it-IT" altLang="fr-FR" i="1">
                                    <a:latin typeface="Cambria Math" panose="02040503050406030204" pitchFamily="18" charset="0"/>
                                    <a:ea typeface="Cambria Math" panose="02040503050406030204" pitchFamily="18" charset="0"/>
                                  </a:rPr>
                                  <m:t> </m:t>
                                </m:r>
                                <m:r>
                                  <a:rPr lang="it-IT" altLang="fr-FR" i="1">
                                    <a:latin typeface="Cambria Math" panose="02040503050406030204" pitchFamily="18" charset="0"/>
                                    <a:ea typeface="Cambria Math" panose="02040503050406030204" pitchFamily="18" charset="0"/>
                                  </a:rPr>
                                  <m:t>𝑠</m:t>
                                </m:r>
                              </m:num>
                              <m:den>
                                <m:r>
                                  <a:rPr lang="it-IT" altLang="fr-FR" i="1">
                                    <a:latin typeface="Cambria Math" panose="02040503050406030204" pitchFamily="18" charset="0"/>
                                    <a:ea typeface="Cambria Math" panose="02040503050406030204" pitchFamily="18" charset="0"/>
                                  </a:rPr>
                                  <m:t>𝐴</m:t>
                                </m:r>
                                <m:sSup>
                                  <m:sSupPr>
                                    <m:ctrlPr>
                                      <a:rPr lang="it-IT" altLang="fr-FR" i="1">
                                        <a:latin typeface="Cambria Math"/>
                                        <a:ea typeface="Cambria Math" panose="02040503050406030204" pitchFamily="18" charset="0"/>
                                      </a:rPr>
                                    </m:ctrlPr>
                                  </m:sSupPr>
                                  <m:e>
                                    <m:r>
                                      <a:rPr lang="it-IT" altLang="fr-FR" i="1">
                                        <a:latin typeface="Cambria Math" panose="02040503050406030204" pitchFamily="18" charset="0"/>
                                        <a:ea typeface="Cambria Math" panose="02040503050406030204" pitchFamily="18" charset="0"/>
                                      </a:rPr>
                                      <m:t>𝜌</m:t>
                                    </m:r>
                                  </m:e>
                                  <m:sup>
                                    <m:r>
                                      <a:rPr lang="it-IT" altLang="fr-FR" i="1">
                                        <a:latin typeface="Cambria Math" panose="02040503050406030204" pitchFamily="18" charset="0"/>
                                        <a:ea typeface="Cambria Math" panose="02040503050406030204" pitchFamily="18" charset="0"/>
                                      </a:rPr>
                                      <m:t>3</m:t>
                                    </m:r>
                                  </m:sup>
                                </m:sSup>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Sub>
                                <m:sSup>
                                  <m:sSupPr>
                                    <m:ctrlPr>
                                      <a:rPr lang="it-IT" altLang="fr-FR" i="1">
                                        <a:latin typeface="Cambria Math"/>
                                        <a:ea typeface="Cambria Math" panose="02040503050406030204" pitchFamily="18" charset="0"/>
                                      </a:rPr>
                                    </m:ctrlPr>
                                  </m:sSupPr>
                                  <m:e>
                                    <m:d>
                                      <m:dPr>
                                        <m:begChr m:val="|"/>
                                        <m:endChr m:val="|"/>
                                        <m:ctrlPr>
                                          <a:rPr lang="it-IT" altLang="fr-FR" i="1">
                                            <a:latin typeface="Cambria Math"/>
                                            <a:ea typeface="Cambria Math" panose="02040503050406030204" pitchFamily="18" charset="0"/>
                                          </a:rPr>
                                        </m:ctrlPr>
                                      </m:dPr>
                                      <m:e>
                                        <m:r>
                                          <a:rPr lang="it-IT" altLang="fr-FR" b="1"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𝑇</m:t>
                                        </m:r>
                                      </m:e>
                                    </m:d>
                                  </m:e>
                                  <m:sup>
                                    <m:r>
                                      <a:rPr lang="it-IT" altLang="fr-FR" i="1">
                                        <a:latin typeface="Cambria Math" panose="02040503050406030204" pitchFamily="18" charset="0"/>
                                        <a:ea typeface="Cambria Math" panose="02040503050406030204" pitchFamily="18" charset="0"/>
                                      </a:rPr>
                                      <m:t>2</m:t>
                                    </m:r>
                                  </m:sup>
                                </m:sSup>
                              </m:den>
                            </m:f>
                          </m:e>
                        </m:d>
                      </m:e>
                      <m:sup>
                        <m:f>
                          <m:fPr>
                            <m:ctrlPr>
                              <a:rPr lang="it-IT" altLang="fr-FR" i="1">
                                <a:latin typeface="Cambria Math"/>
                                <a:ea typeface="Cambria Math" panose="02040503050406030204" pitchFamily="18" charset="0"/>
                              </a:rPr>
                            </m:ctrlPr>
                          </m:fPr>
                          <m:num>
                            <m:r>
                              <a:rPr lang="it-IT" altLang="fr-FR" i="1">
                                <a:latin typeface="Cambria Math" panose="02040503050406030204" pitchFamily="18" charset="0"/>
                                <a:ea typeface="Cambria Math" panose="02040503050406030204" pitchFamily="18" charset="0"/>
                              </a:rPr>
                              <m:t>1</m:t>
                            </m:r>
                          </m:num>
                          <m:den>
                            <m:r>
                              <a:rPr lang="it-IT" altLang="fr-FR" i="1">
                                <a:latin typeface="Cambria Math" panose="02040503050406030204" pitchFamily="18" charset="0"/>
                                <a:ea typeface="Cambria Math" panose="02040503050406030204" pitchFamily="18" charset="0"/>
                              </a:rPr>
                              <m:t>3</m:t>
                            </m:r>
                          </m:den>
                        </m:f>
                      </m:sup>
                    </m:sSup>
                    <m:r>
                      <a:rPr lang="it-IT" altLang="fr-FR" b="1"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𝑇</m:t>
                    </m:r>
                  </m:oMath>
                </a14:m>
                <a:endParaRPr lang="it-IT" altLang="fr-FR" dirty="0">
                  <a:ea typeface="Cambria Math" panose="02040503050406030204" pitchFamily="18" charset="0"/>
                </a:endParaRPr>
              </a:p>
              <a:p>
                <a:pPr lvl="1"/>
                <a:endParaRPr lang="it-IT" altLang="fr-FR" dirty="0" smtClean="0">
                  <a:ea typeface="Cambria Math" panose="02040503050406030204" pitchFamily="18" charset="0"/>
                </a:endParaRPr>
              </a:p>
              <a:p>
                <a:pPr lvl="1"/>
                <a:endParaRPr lang="it-IT" altLang="fr-FR" dirty="0">
                  <a:ea typeface="Cambria Math" panose="02040503050406030204" pitchFamily="18" charset="0"/>
                </a:endParaRPr>
              </a:p>
              <a:p>
                <a:endParaRPr lang="en-US" altLang="fr-FR" dirty="0" smtClean="0"/>
              </a:p>
            </p:txBody>
          </p:sp>
        </mc:Choice>
        <mc:Fallback>
          <p:sp>
            <p:nvSpPr>
              <p:cNvPr id="4099" name="Espace réservé du contenu 2"/>
              <p:cNvSpPr>
                <a:spLocks noGrp="1" noRot="1" noChangeAspect="1" noMove="1" noResize="1" noEditPoints="1" noAdjustHandles="1" noChangeArrowheads="1" noChangeShapeType="1" noTextEdit="1"/>
              </p:cNvSpPr>
              <p:nvPr>
                <p:ph idx="1"/>
              </p:nvPr>
            </p:nvSpPr>
            <p:spPr>
              <a:xfrm>
                <a:off x="468313" y="765175"/>
                <a:ext cx="8207375" cy="5546725"/>
              </a:xfrm>
              <a:blipFill rotWithShape="1">
                <a:blip r:embed="rId2"/>
                <a:stretch>
                  <a:fillRect t="-550"/>
                </a:stretch>
              </a:blipFill>
            </p:spPr>
            <p:txBody>
              <a:bodyPr/>
              <a:lstStyle/>
              <a:p>
                <a:r>
                  <a:rPr lang="fr-FR">
                    <a:noFill/>
                  </a:rPr>
                  <a:t> </a:t>
                </a:r>
              </a:p>
            </p:txBody>
          </p:sp>
        </mc:Fallback>
      </mc:AlternateContent>
      <p:sp>
        <p:nvSpPr>
          <p:cNvPr id="5" name="Titre 1"/>
          <p:cNvSpPr>
            <a:spLocks noGrp="1"/>
          </p:cNvSpPr>
          <p:nvPr>
            <p:ph type="title"/>
          </p:nvPr>
        </p:nvSpPr>
        <p:spPr>
          <a:xfrm>
            <a:off x="539750" y="152400"/>
            <a:ext cx="8064500" cy="360363"/>
          </a:xfrm>
        </p:spPr>
        <p:txBody>
          <a:bodyPr/>
          <a:lstStyle/>
          <a:p>
            <a:r>
              <a:rPr lang="en-US" altLang="fr-FR" dirty="0" smtClean="0"/>
              <a:t>2. He II : </a:t>
            </a:r>
            <a:r>
              <a:rPr lang="en-US" altLang="fr-FR" dirty="0" err="1" smtClean="0"/>
              <a:t>Théorie</a:t>
            </a:r>
            <a:r>
              <a:rPr lang="en-US" altLang="fr-FR" dirty="0" smtClean="0"/>
              <a:t> (2/3) </a:t>
            </a:r>
          </a:p>
        </p:txBody>
      </p:sp>
    </p:spTree>
    <p:extLst>
      <p:ext uri="{BB962C8B-B14F-4D97-AF65-F5344CB8AC3E}">
        <p14:creationId xmlns:p14="http://schemas.microsoft.com/office/powerpoint/2010/main" val="4241754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9">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9">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2. He II : </a:t>
            </a:r>
            <a:r>
              <a:rPr lang="en-US" altLang="fr-FR" dirty="0" err="1" smtClean="0"/>
              <a:t>Modèle</a:t>
            </a:r>
            <a:r>
              <a:rPr lang="en-US" altLang="fr-FR" dirty="0" smtClean="0"/>
              <a:t> </a:t>
            </a:r>
            <a:r>
              <a:rPr lang="en-US" altLang="fr-FR" dirty="0" err="1" smtClean="0"/>
              <a:t>numérique</a:t>
            </a:r>
            <a:r>
              <a:rPr lang="en-US" altLang="fr-FR" dirty="0" smtClean="0"/>
              <a:t> (3/3)</a:t>
            </a:r>
          </a:p>
        </p:txBody>
      </p:sp>
      <mc:AlternateContent xmlns:mc="http://schemas.openxmlformats.org/markup-compatibility/2006" xmlns:a14="http://schemas.microsoft.com/office/drawing/2010/main">
        <mc:Choice Requires="a14">
          <p:sp>
            <p:nvSpPr>
              <p:cNvPr id="10" name="Espace réservé du contenu 9"/>
              <p:cNvSpPr>
                <a:spLocks noGrp="1"/>
              </p:cNvSpPr>
              <p:nvPr>
                <p:ph idx="1"/>
              </p:nvPr>
            </p:nvSpPr>
            <p:spPr>
              <a:xfrm>
                <a:off x="467542" y="1988840"/>
                <a:ext cx="8424937" cy="1008112"/>
              </a:xfrm>
            </p:spPr>
            <p:txBody>
              <a:bodyPr/>
              <a:lstStyle/>
              <a:p>
                <a:r>
                  <a:rPr lang="fr-FR" dirty="0" smtClean="0"/>
                  <a:t>Conservation de la quantité de mouvement</a:t>
                </a:r>
              </a:p>
              <a:p>
                <a:pPr marL="180975" indent="0">
                  <a:buFontTx/>
                  <a:buNone/>
                </a:pPr>
                <a14:m>
                  <m:oMathPara xmlns:m="http://schemas.openxmlformats.org/officeDocument/2006/math">
                    <m:oMathParaPr>
                      <m:jc m:val="centerGroup"/>
                    </m:oMathParaPr>
                    <m:oMath xmlns:m="http://schemas.openxmlformats.org/officeDocument/2006/math">
                      <m:r>
                        <a:rPr lang="fr-FR" sz="1600" i="1">
                          <a:latin typeface="Cambria Math"/>
                          <a:ea typeface="Cambria Math"/>
                        </a:rPr>
                        <m:t>𝜌</m:t>
                      </m:r>
                      <m:f>
                        <m:fPr>
                          <m:ctrlPr>
                            <a:rPr lang="fr-FR" sz="1600" i="1">
                              <a:latin typeface="Cambria Math"/>
                              <a:ea typeface="Cambria Math"/>
                            </a:rPr>
                          </m:ctrlPr>
                        </m:fPr>
                        <m:num>
                          <m:r>
                            <a:rPr lang="fr-FR" sz="1600" i="1">
                              <a:latin typeface="Cambria Math"/>
                              <a:ea typeface="Cambria Math"/>
                            </a:rPr>
                            <m:t>𝜕</m:t>
                          </m:r>
                          <m:r>
                            <a:rPr lang="fr-FR" sz="1600" b="1" i="1">
                              <a:latin typeface="Cambria Math"/>
                              <a:ea typeface="Cambria Math"/>
                            </a:rPr>
                            <m:t>𝒖</m:t>
                          </m:r>
                        </m:num>
                        <m:den>
                          <m:r>
                            <a:rPr lang="fr-FR" sz="1600" i="1">
                              <a:latin typeface="Cambria Math"/>
                              <a:ea typeface="Cambria Math"/>
                            </a:rPr>
                            <m:t>𝜕</m:t>
                          </m:r>
                          <m:r>
                            <a:rPr lang="fr-FR" sz="1600" i="1">
                              <a:latin typeface="Cambria Math"/>
                              <a:ea typeface="Cambria Math"/>
                            </a:rPr>
                            <m:t>𝑡</m:t>
                          </m:r>
                        </m:den>
                      </m:f>
                      <m:r>
                        <a:rPr lang="it-IT" sz="1600" b="0" i="1" smtClean="0">
                          <a:latin typeface="Cambria Math" panose="02040503050406030204" pitchFamily="18" charset="0"/>
                          <a:ea typeface="Cambria Math"/>
                        </a:rPr>
                        <m:t> </m:t>
                      </m:r>
                      <m:r>
                        <a:rPr lang="fr-FR" sz="1600" i="1" smtClean="0">
                          <a:latin typeface="Cambria Math"/>
                          <a:ea typeface="Cambria Math"/>
                        </a:rPr>
                        <m:t>=</m:t>
                      </m:r>
                      <m:r>
                        <a:rPr lang="fr-FR" sz="1600" i="1">
                          <a:latin typeface="Cambria Math"/>
                          <a:ea typeface="Cambria Math"/>
                        </a:rPr>
                        <m:t>−</m:t>
                      </m:r>
                      <m:r>
                        <a:rPr lang="fr-FR" sz="1600" i="1">
                          <a:latin typeface="Cambria Math"/>
                          <a:ea typeface="Cambria Math"/>
                        </a:rPr>
                        <m:t>𝜌</m:t>
                      </m:r>
                      <m:d>
                        <m:dPr>
                          <m:ctrlPr>
                            <a:rPr lang="fr-FR" sz="1600" i="1">
                              <a:latin typeface="Cambria Math"/>
                              <a:ea typeface="Cambria Math"/>
                            </a:rPr>
                          </m:ctrlPr>
                        </m:dPr>
                        <m:e>
                          <m:r>
                            <a:rPr lang="fr-FR" sz="1600" b="1" i="1">
                              <a:latin typeface="Cambria Math"/>
                              <a:ea typeface="Cambria Math"/>
                            </a:rPr>
                            <m:t>𝒖</m:t>
                          </m:r>
                          <m:r>
                            <a:rPr lang="fr-FR" sz="1600" i="1">
                              <a:latin typeface="Cambria Math"/>
                              <a:ea typeface="Cambria Math"/>
                            </a:rPr>
                            <m:t>𝛻</m:t>
                          </m:r>
                        </m:e>
                      </m:d>
                      <m:r>
                        <a:rPr lang="fr-FR" sz="1600" b="1" i="1">
                          <a:latin typeface="Cambria Math"/>
                          <a:ea typeface="Cambria Math"/>
                        </a:rPr>
                        <m:t>𝒖</m:t>
                      </m:r>
                      <m:r>
                        <a:rPr lang="fr-FR" sz="1600" i="1">
                          <a:latin typeface="Cambria Math"/>
                          <a:ea typeface="Cambria Math"/>
                        </a:rPr>
                        <m:t> −</m:t>
                      </m:r>
                      <m:r>
                        <a:rPr lang="fr-FR" sz="1600" b="1" i="1">
                          <a:latin typeface="Cambria Math"/>
                          <a:ea typeface="Cambria Math"/>
                        </a:rPr>
                        <m:t>𝜵</m:t>
                      </m:r>
                      <m:r>
                        <a:rPr lang="fr-FR" sz="1600" i="1">
                          <a:latin typeface="Cambria Math"/>
                          <a:ea typeface="Cambria Math"/>
                        </a:rPr>
                        <m:t>𝑝</m:t>
                      </m:r>
                      <m:r>
                        <a:rPr lang="fr-FR" sz="1600" i="1">
                          <a:solidFill>
                            <a:srgbClr val="FF0000"/>
                          </a:solidFill>
                          <a:latin typeface="Cambria Math"/>
                          <a:ea typeface="Cambria Math"/>
                        </a:rPr>
                        <m:t>− </m:t>
                      </m:r>
                      <m:r>
                        <a:rPr lang="fr-FR" sz="1600" b="1" i="1">
                          <a:solidFill>
                            <a:srgbClr val="FF0000"/>
                          </a:solidFill>
                          <a:latin typeface="Cambria Math"/>
                          <a:ea typeface="Cambria Math"/>
                        </a:rPr>
                        <m:t>𝜵</m:t>
                      </m:r>
                      <m:d>
                        <m:dPr>
                          <m:begChr m:val="["/>
                          <m:endChr m:val="]"/>
                          <m:ctrlPr>
                            <a:rPr lang="fr-FR" sz="1600" i="1">
                              <a:solidFill>
                                <a:srgbClr val="FF0000"/>
                              </a:solidFill>
                              <a:latin typeface="Cambria Math"/>
                              <a:ea typeface="Cambria Math"/>
                            </a:rPr>
                          </m:ctrlPr>
                        </m:dPr>
                        <m:e>
                          <m:f>
                            <m:fPr>
                              <m:ctrlPr>
                                <a:rPr lang="fr-FR" sz="1600" i="1">
                                  <a:solidFill>
                                    <a:srgbClr val="FF0000"/>
                                  </a:solidFill>
                                  <a:latin typeface="Cambria Math"/>
                                  <a:ea typeface="Cambria Math"/>
                                </a:rPr>
                              </m:ctrlPr>
                            </m:fPr>
                            <m:num>
                              <m:sSub>
                                <m:sSubPr>
                                  <m:ctrlPr>
                                    <a:rPr lang="fr-FR" sz="1600" i="1">
                                      <a:solidFill>
                                        <a:srgbClr val="FF0000"/>
                                      </a:solidFill>
                                      <a:latin typeface="Cambria Math"/>
                                      <a:ea typeface="Cambria Math"/>
                                    </a:rPr>
                                  </m:ctrlPr>
                                </m:sSubPr>
                                <m:e>
                                  <m:r>
                                    <a:rPr lang="fr-FR" sz="1600" i="1">
                                      <a:solidFill>
                                        <a:srgbClr val="FF0000"/>
                                      </a:solidFill>
                                      <a:latin typeface="Cambria Math"/>
                                      <a:ea typeface="Cambria Math"/>
                                    </a:rPr>
                                    <m:t>𝜌</m:t>
                                  </m:r>
                                </m:e>
                                <m:sub>
                                  <m:r>
                                    <a:rPr lang="fr-FR" sz="1600" i="1">
                                      <a:solidFill>
                                        <a:srgbClr val="FF0000"/>
                                      </a:solidFill>
                                      <a:latin typeface="Cambria Math"/>
                                      <a:ea typeface="Cambria Math"/>
                                    </a:rPr>
                                    <m:t>𝑛</m:t>
                                  </m:r>
                                </m:sub>
                              </m:sSub>
                              <m:sSub>
                                <m:sSubPr>
                                  <m:ctrlPr>
                                    <a:rPr lang="fr-FR" sz="1600" i="1">
                                      <a:solidFill>
                                        <a:srgbClr val="FF0000"/>
                                      </a:solidFill>
                                      <a:latin typeface="Cambria Math"/>
                                      <a:ea typeface="Cambria Math"/>
                                    </a:rPr>
                                  </m:ctrlPr>
                                </m:sSubPr>
                                <m:e>
                                  <m:r>
                                    <a:rPr lang="fr-FR" sz="1600" i="1">
                                      <a:solidFill>
                                        <a:srgbClr val="FF0000"/>
                                      </a:solidFill>
                                      <a:latin typeface="Cambria Math"/>
                                      <a:ea typeface="Cambria Math"/>
                                    </a:rPr>
                                    <m:t>𝜌</m:t>
                                  </m:r>
                                </m:e>
                                <m:sub>
                                  <m:r>
                                    <a:rPr lang="fr-FR" sz="1600" i="1">
                                      <a:solidFill>
                                        <a:srgbClr val="FF0000"/>
                                      </a:solidFill>
                                      <a:latin typeface="Cambria Math"/>
                                      <a:ea typeface="Cambria Math"/>
                                    </a:rPr>
                                    <m:t>𝑠</m:t>
                                  </m:r>
                                </m:sub>
                              </m:sSub>
                            </m:num>
                            <m:den>
                              <m:r>
                                <a:rPr lang="fr-FR" sz="1600" i="1">
                                  <a:solidFill>
                                    <a:srgbClr val="FF0000"/>
                                  </a:solidFill>
                                  <a:latin typeface="Cambria Math"/>
                                  <a:ea typeface="Cambria Math"/>
                                </a:rPr>
                                <m:t>𝜌</m:t>
                              </m:r>
                            </m:den>
                          </m:f>
                          <m:sSup>
                            <m:sSupPr>
                              <m:ctrlPr>
                                <a:rPr lang="fr-FR" sz="1600" i="1">
                                  <a:solidFill>
                                    <a:srgbClr val="FF0000"/>
                                  </a:solidFill>
                                  <a:latin typeface="Cambria Math"/>
                                  <a:ea typeface="Cambria Math"/>
                                </a:rPr>
                              </m:ctrlPr>
                            </m:sSupPr>
                            <m:e>
                              <m:d>
                                <m:dPr>
                                  <m:ctrlPr>
                                    <a:rPr lang="fr-FR" sz="1600" i="1">
                                      <a:solidFill>
                                        <a:srgbClr val="FF0000"/>
                                      </a:solidFill>
                                      <a:latin typeface="Cambria Math"/>
                                      <a:ea typeface="Cambria Math"/>
                                    </a:rPr>
                                  </m:ctrlPr>
                                </m:dPr>
                                <m:e>
                                  <m:f>
                                    <m:fPr>
                                      <m:ctrlPr>
                                        <a:rPr lang="fr-FR" sz="1600" i="1">
                                          <a:solidFill>
                                            <a:srgbClr val="FF0000"/>
                                          </a:solidFill>
                                          <a:latin typeface="Cambria Math"/>
                                          <a:ea typeface="Cambria Math"/>
                                        </a:rPr>
                                      </m:ctrlPr>
                                    </m:fPr>
                                    <m:num>
                                      <m:r>
                                        <a:rPr lang="fr-FR" sz="1600" i="1">
                                          <a:solidFill>
                                            <a:srgbClr val="FF0000"/>
                                          </a:solidFill>
                                          <a:latin typeface="Cambria Math"/>
                                          <a:ea typeface="Cambria Math"/>
                                        </a:rPr>
                                        <m:t>𝑠</m:t>
                                      </m:r>
                                    </m:num>
                                    <m:den>
                                      <m:r>
                                        <a:rPr lang="fr-FR" sz="1600" i="1">
                                          <a:solidFill>
                                            <a:srgbClr val="FF0000"/>
                                          </a:solidFill>
                                          <a:latin typeface="Cambria Math"/>
                                          <a:ea typeface="Cambria Math"/>
                                        </a:rPr>
                                        <m:t>𝐴</m:t>
                                      </m:r>
                                      <m:sSub>
                                        <m:sSubPr>
                                          <m:ctrlPr>
                                            <a:rPr lang="fr-FR" sz="1600" i="1">
                                              <a:solidFill>
                                                <a:srgbClr val="FF0000"/>
                                              </a:solidFill>
                                              <a:latin typeface="Cambria Math"/>
                                              <a:ea typeface="Cambria Math"/>
                                            </a:rPr>
                                          </m:ctrlPr>
                                        </m:sSubPr>
                                        <m:e>
                                          <m:r>
                                            <a:rPr lang="fr-FR" sz="1600" i="1">
                                              <a:solidFill>
                                                <a:srgbClr val="FF0000"/>
                                              </a:solidFill>
                                              <a:latin typeface="Cambria Math"/>
                                              <a:ea typeface="Cambria Math"/>
                                            </a:rPr>
                                            <m:t>𝜌</m:t>
                                          </m:r>
                                        </m:e>
                                        <m:sub>
                                          <m:r>
                                            <a:rPr lang="fr-FR" sz="1600" i="1">
                                              <a:solidFill>
                                                <a:srgbClr val="FF0000"/>
                                              </a:solidFill>
                                              <a:latin typeface="Cambria Math"/>
                                              <a:ea typeface="Cambria Math"/>
                                            </a:rPr>
                                            <m:t>𝑛</m:t>
                                          </m:r>
                                        </m:sub>
                                      </m:sSub>
                                      <m:sSup>
                                        <m:sSupPr>
                                          <m:ctrlPr>
                                            <a:rPr lang="fr-FR" sz="1600" i="1">
                                              <a:solidFill>
                                                <a:srgbClr val="FF0000"/>
                                              </a:solidFill>
                                              <a:latin typeface="Cambria Math"/>
                                              <a:ea typeface="Cambria Math"/>
                                            </a:rPr>
                                          </m:ctrlPr>
                                        </m:sSupPr>
                                        <m:e>
                                          <m:d>
                                            <m:dPr>
                                              <m:begChr m:val="|"/>
                                              <m:endChr m:val="|"/>
                                              <m:ctrlPr>
                                                <a:rPr lang="fr-FR" sz="1600" i="1">
                                                  <a:solidFill>
                                                    <a:srgbClr val="FF0000"/>
                                                  </a:solidFill>
                                                  <a:latin typeface="Cambria Math"/>
                                                  <a:ea typeface="Cambria Math"/>
                                                </a:rPr>
                                              </m:ctrlPr>
                                            </m:dPr>
                                            <m:e>
                                              <m:r>
                                                <a:rPr lang="fr-FR" sz="1600" b="1" i="1">
                                                  <a:solidFill>
                                                    <a:srgbClr val="FF0000"/>
                                                  </a:solidFill>
                                                  <a:latin typeface="Cambria Math"/>
                                                  <a:ea typeface="Cambria Math"/>
                                                </a:rPr>
                                                <m:t>𝜵</m:t>
                                              </m:r>
                                              <m:r>
                                                <a:rPr lang="fr-FR" sz="1600" i="1">
                                                  <a:solidFill>
                                                    <a:srgbClr val="FF0000"/>
                                                  </a:solidFill>
                                                  <a:latin typeface="Cambria Math"/>
                                                  <a:ea typeface="Cambria Math"/>
                                                </a:rPr>
                                                <m:t>𝑇</m:t>
                                              </m:r>
                                            </m:e>
                                          </m:d>
                                        </m:e>
                                        <m:sup>
                                          <m:r>
                                            <a:rPr lang="fr-FR" sz="1600" i="1">
                                              <a:solidFill>
                                                <a:srgbClr val="FF0000"/>
                                              </a:solidFill>
                                              <a:latin typeface="Cambria Math"/>
                                              <a:ea typeface="Cambria Math"/>
                                            </a:rPr>
                                            <m:t>2</m:t>
                                          </m:r>
                                        </m:sup>
                                      </m:sSup>
                                    </m:den>
                                  </m:f>
                                </m:e>
                              </m:d>
                            </m:e>
                            <m:sup>
                              <m:f>
                                <m:fPr>
                                  <m:type m:val="skw"/>
                                  <m:ctrlPr>
                                    <a:rPr lang="fr-FR" sz="1600" i="1">
                                      <a:solidFill>
                                        <a:srgbClr val="FF0000"/>
                                      </a:solidFill>
                                      <a:latin typeface="Cambria Math"/>
                                      <a:ea typeface="Cambria Math"/>
                                    </a:rPr>
                                  </m:ctrlPr>
                                </m:fPr>
                                <m:num>
                                  <m:r>
                                    <a:rPr lang="fr-FR" sz="1600" i="1">
                                      <a:solidFill>
                                        <a:srgbClr val="FF0000"/>
                                      </a:solidFill>
                                      <a:latin typeface="Cambria Math"/>
                                      <a:ea typeface="Cambria Math"/>
                                    </a:rPr>
                                    <m:t>2</m:t>
                                  </m:r>
                                </m:num>
                                <m:den>
                                  <m:r>
                                    <a:rPr lang="fr-FR" sz="1600" i="1">
                                      <a:solidFill>
                                        <a:srgbClr val="FF0000"/>
                                      </a:solidFill>
                                      <a:latin typeface="Cambria Math"/>
                                      <a:ea typeface="Cambria Math"/>
                                    </a:rPr>
                                    <m:t>3</m:t>
                                  </m:r>
                                </m:den>
                              </m:f>
                            </m:sup>
                          </m:sSup>
                          <m:r>
                            <a:rPr lang="fr-FR" sz="1600" b="1" i="1">
                              <a:solidFill>
                                <a:srgbClr val="FF0000"/>
                              </a:solidFill>
                              <a:latin typeface="Cambria Math"/>
                              <a:ea typeface="Cambria Math"/>
                            </a:rPr>
                            <m:t>𝜵</m:t>
                          </m:r>
                          <m:r>
                            <a:rPr lang="fr-FR" sz="1600" i="1">
                              <a:solidFill>
                                <a:srgbClr val="FF0000"/>
                              </a:solidFill>
                              <a:latin typeface="Cambria Math"/>
                              <a:ea typeface="Cambria Math"/>
                            </a:rPr>
                            <m:t>𝑇</m:t>
                          </m:r>
                          <m:r>
                            <a:rPr lang="fr-FR" sz="1600" b="1" i="1">
                              <a:solidFill>
                                <a:srgbClr val="FF0000"/>
                              </a:solidFill>
                              <a:latin typeface="Cambria Math"/>
                              <a:ea typeface="Cambria Math"/>
                            </a:rPr>
                            <m:t>𝜵</m:t>
                          </m:r>
                          <m:r>
                            <a:rPr lang="fr-FR" sz="1600" i="1">
                              <a:solidFill>
                                <a:srgbClr val="FF0000"/>
                              </a:solidFill>
                              <a:latin typeface="Cambria Math"/>
                              <a:ea typeface="Cambria Math"/>
                            </a:rPr>
                            <m:t>𝑇</m:t>
                          </m:r>
                        </m:e>
                      </m:d>
                      <m:r>
                        <a:rPr lang="it-IT" sz="1600" i="1">
                          <a:solidFill>
                            <a:srgbClr val="FF0000"/>
                          </a:solidFill>
                          <a:latin typeface="Cambria Math" panose="02040503050406030204" pitchFamily="18" charset="0"/>
                          <a:ea typeface="Cambria Math"/>
                        </a:rPr>
                        <m:t>  </m:t>
                      </m:r>
                      <m:r>
                        <a:rPr lang="fr-FR" sz="1600" i="1">
                          <a:latin typeface="Cambria Math"/>
                          <a:ea typeface="Cambria Math"/>
                        </a:rPr>
                        <m:t>+</m:t>
                      </m:r>
                      <m:r>
                        <a:rPr lang="fr-FR" sz="1600" i="1">
                          <a:solidFill>
                            <a:srgbClr val="FF0000"/>
                          </a:solidFill>
                          <a:latin typeface="Cambria Math"/>
                          <a:ea typeface="Cambria Math"/>
                        </a:rPr>
                        <m:t> </m:t>
                      </m:r>
                      <m:r>
                        <a:rPr lang="fr-FR" sz="1600" i="1">
                          <a:solidFill>
                            <a:srgbClr val="FF0000"/>
                          </a:solidFill>
                          <a:latin typeface="Cambria Math"/>
                          <a:ea typeface="Cambria Math"/>
                        </a:rPr>
                        <m:t>𝜂</m:t>
                      </m:r>
                      <m:d>
                        <m:dPr>
                          <m:ctrlPr>
                            <a:rPr lang="fr-FR" sz="1600" i="1">
                              <a:latin typeface="Cambria Math"/>
                              <a:ea typeface="Cambria Math"/>
                            </a:rPr>
                          </m:ctrlPr>
                        </m:dPr>
                        <m:e>
                          <m:sSup>
                            <m:sSupPr>
                              <m:ctrlPr>
                                <a:rPr lang="fr-FR" sz="1600" i="1">
                                  <a:latin typeface="Cambria Math"/>
                                  <a:ea typeface="Cambria Math"/>
                                </a:rPr>
                              </m:ctrlPr>
                            </m:sSupPr>
                            <m:e>
                              <m:r>
                                <a:rPr lang="fr-FR" sz="1600" b="1" i="1">
                                  <a:latin typeface="Cambria Math"/>
                                  <a:ea typeface="Cambria Math"/>
                                </a:rPr>
                                <m:t>𝜵</m:t>
                              </m:r>
                            </m:e>
                            <m:sup>
                              <m:r>
                                <a:rPr lang="fr-FR" sz="1600" i="1">
                                  <a:latin typeface="Cambria Math"/>
                                  <a:ea typeface="Cambria Math"/>
                                </a:rPr>
                                <m:t>2</m:t>
                              </m:r>
                            </m:sup>
                          </m:sSup>
                          <m:r>
                            <a:rPr lang="fr-FR" sz="1600" b="1" i="1">
                              <a:latin typeface="Cambria Math"/>
                              <a:ea typeface="Cambria Math"/>
                            </a:rPr>
                            <m:t>𝒖</m:t>
                          </m:r>
                          <m:r>
                            <a:rPr lang="fr-FR" sz="1600" i="1">
                              <a:latin typeface="Cambria Math"/>
                              <a:ea typeface="Cambria Math"/>
                            </a:rPr>
                            <m:t>+ </m:t>
                          </m:r>
                          <m:f>
                            <m:fPr>
                              <m:ctrlPr>
                                <a:rPr lang="fr-FR" sz="1600" i="1">
                                  <a:latin typeface="Cambria Math"/>
                                  <a:ea typeface="Cambria Math"/>
                                </a:rPr>
                              </m:ctrlPr>
                            </m:fPr>
                            <m:num>
                              <m:r>
                                <a:rPr lang="fr-FR" sz="1600" i="1">
                                  <a:latin typeface="Cambria Math"/>
                                  <a:ea typeface="Cambria Math"/>
                                </a:rPr>
                                <m:t>1</m:t>
                              </m:r>
                            </m:num>
                            <m:den>
                              <m:r>
                                <a:rPr lang="fr-FR" sz="1600" i="1">
                                  <a:latin typeface="Cambria Math"/>
                                  <a:ea typeface="Cambria Math"/>
                                </a:rPr>
                                <m:t>3</m:t>
                              </m:r>
                            </m:den>
                          </m:f>
                          <m:r>
                            <a:rPr lang="fr-FR" sz="1600" b="1" i="1">
                              <a:latin typeface="Cambria Math"/>
                              <a:ea typeface="Cambria Math"/>
                            </a:rPr>
                            <m:t>𝜵</m:t>
                          </m:r>
                          <m:d>
                            <m:dPr>
                              <m:ctrlPr>
                                <a:rPr lang="fr-FR" sz="1600" i="1">
                                  <a:latin typeface="Cambria Math"/>
                                  <a:ea typeface="Cambria Math"/>
                                </a:rPr>
                              </m:ctrlPr>
                            </m:dPr>
                            <m:e>
                              <m:r>
                                <a:rPr lang="fr-FR" sz="1600" b="1" i="1">
                                  <a:latin typeface="Cambria Math"/>
                                  <a:ea typeface="Cambria Math"/>
                                </a:rPr>
                                <m:t>𝜵</m:t>
                              </m:r>
                              <m:r>
                                <a:rPr lang="fr-FR" sz="1600" i="1">
                                  <a:latin typeface="Cambria Math"/>
                                  <a:ea typeface="Cambria Math"/>
                                </a:rPr>
                                <m:t>∙</m:t>
                              </m:r>
                              <m:r>
                                <a:rPr lang="fr-FR" sz="1600" b="1" i="1">
                                  <a:latin typeface="Cambria Math"/>
                                  <a:ea typeface="Cambria Math"/>
                                </a:rPr>
                                <m:t>𝒖</m:t>
                              </m:r>
                            </m:e>
                          </m:d>
                          <m:r>
                            <a:rPr lang="fr-FR" sz="1600" i="1">
                              <a:solidFill>
                                <a:srgbClr val="FF0000"/>
                              </a:solidFill>
                              <a:latin typeface="Cambria Math"/>
                              <a:ea typeface="Cambria Math"/>
                            </a:rPr>
                            <m:t>−</m:t>
                          </m:r>
                          <m:sSup>
                            <m:sSupPr>
                              <m:ctrlPr>
                                <a:rPr lang="fr-FR" sz="1600" i="1">
                                  <a:solidFill>
                                    <a:srgbClr val="FF0000"/>
                                  </a:solidFill>
                                  <a:latin typeface="Cambria Math"/>
                                  <a:ea typeface="Cambria Math"/>
                                </a:rPr>
                              </m:ctrlPr>
                            </m:sSupPr>
                            <m:e>
                              <m:d>
                                <m:dPr>
                                  <m:ctrlPr>
                                    <a:rPr lang="fr-FR" sz="1600" i="1">
                                      <a:solidFill>
                                        <a:srgbClr val="FF0000"/>
                                      </a:solidFill>
                                      <a:latin typeface="Cambria Math"/>
                                      <a:ea typeface="Cambria Math"/>
                                    </a:rPr>
                                  </m:ctrlPr>
                                </m:dPr>
                                <m:e>
                                  <m:f>
                                    <m:fPr>
                                      <m:ctrlPr>
                                        <a:rPr lang="fr-FR" sz="1600" i="1">
                                          <a:solidFill>
                                            <a:srgbClr val="FF0000"/>
                                          </a:solidFill>
                                          <a:latin typeface="Cambria Math"/>
                                          <a:ea typeface="Cambria Math"/>
                                        </a:rPr>
                                      </m:ctrlPr>
                                    </m:fPr>
                                    <m:num>
                                      <m:sSubSup>
                                        <m:sSubSupPr>
                                          <m:ctrlPr>
                                            <a:rPr lang="fr-FR" sz="1600" i="1">
                                              <a:solidFill>
                                                <a:srgbClr val="FF0000"/>
                                              </a:solidFill>
                                              <a:latin typeface="Cambria Math"/>
                                              <a:ea typeface="Cambria Math"/>
                                            </a:rPr>
                                          </m:ctrlPr>
                                        </m:sSubSupPr>
                                        <m:e>
                                          <m:r>
                                            <a:rPr lang="fr-FR" sz="1600" i="1">
                                              <a:solidFill>
                                                <a:srgbClr val="FF0000"/>
                                              </a:solidFill>
                                              <a:latin typeface="Cambria Math"/>
                                              <a:ea typeface="Cambria Math"/>
                                            </a:rPr>
                                            <m:t>𝜌</m:t>
                                          </m:r>
                                        </m:e>
                                        <m:sub>
                                          <m:r>
                                            <a:rPr lang="fr-FR" sz="1600" i="1">
                                              <a:solidFill>
                                                <a:srgbClr val="FF0000"/>
                                              </a:solidFill>
                                              <a:latin typeface="Cambria Math"/>
                                              <a:ea typeface="Cambria Math"/>
                                            </a:rPr>
                                            <m:t>𝑠</m:t>
                                          </m:r>
                                        </m:sub>
                                        <m:sup>
                                          <m:r>
                                            <a:rPr lang="fr-FR" sz="1600" i="1">
                                              <a:solidFill>
                                                <a:srgbClr val="FF0000"/>
                                              </a:solidFill>
                                              <a:latin typeface="Cambria Math"/>
                                              <a:ea typeface="Cambria Math"/>
                                            </a:rPr>
                                            <m:t>3</m:t>
                                          </m:r>
                                        </m:sup>
                                      </m:sSubSup>
                                      <m:r>
                                        <a:rPr lang="fr-FR" sz="1600" i="1">
                                          <a:solidFill>
                                            <a:srgbClr val="FF0000"/>
                                          </a:solidFill>
                                          <a:latin typeface="Cambria Math"/>
                                          <a:ea typeface="Cambria Math"/>
                                        </a:rPr>
                                        <m:t>𝑠</m:t>
                                      </m:r>
                                    </m:num>
                                    <m:den>
                                      <m:r>
                                        <a:rPr lang="fr-FR" sz="1600" i="1">
                                          <a:solidFill>
                                            <a:srgbClr val="FF0000"/>
                                          </a:solidFill>
                                          <a:latin typeface="Cambria Math"/>
                                          <a:ea typeface="Cambria Math"/>
                                        </a:rPr>
                                        <m:t>𝐴</m:t>
                                      </m:r>
                                      <m:sSup>
                                        <m:sSupPr>
                                          <m:ctrlPr>
                                            <a:rPr lang="fr-FR" sz="1600" i="1">
                                              <a:solidFill>
                                                <a:srgbClr val="FF0000"/>
                                              </a:solidFill>
                                              <a:latin typeface="Cambria Math"/>
                                              <a:ea typeface="Cambria Math"/>
                                            </a:rPr>
                                          </m:ctrlPr>
                                        </m:sSupPr>
                                        <m:e>
                                          <m:r>
                                            <a:rPr lang="fr-FR" sz="1600" i="1">
                                              <a:solidFill>
                                                <a:srgbClr val="FF0000"/>
                                              </a:solidFill>
                                              <a:latin typeface="Cambria Math"/>
                                              <a:ea typeface="Cambria Math"/>
                                            </a:rPr>
                                            <m:t>𝜌</m:t>
                                          </m:r>
                                        </m:e>
                                        <m:sup>
                                          <m:r>
                                            <a:rPr lang="fr-FR" sz="1600" i="1">
                                              <a:solidFill>
                                                <a:srgbClr val="FF0000"/>
                                              </a:solidFill>
                                              <a:latin typeface="Cambria Math"/>
                                              <a:ea typeface="Cambria Math"/>
                                            </a:rPr>
                                            <m:t>3</m:t>
                                          </m:r>
                                        </m:sup>
                                      </m:sSup>
                                      <m:sSub>
                                        <m:sSubPr>
                                          <m:ctrlPr>
                                            <a:rPr lang="fr-FR" sz="1600" i="1">
                                              <a:solidFill>
                                                <a:srgbClr val="FF0000"/>
                                              </a:solidFill>
                                              <a:latin typeface="Cambria Math"/>
                                              <a:ea typeface="Cambria Math"/>
                                            </a:rPr>
                                          </m:ctrlPr>
                                        </m:sSubPr>
                                        <m:e>
                                          <m:r>
                                            <a:rPr lang="fr-FR" sz="1600" i="1">
                                              <a:solidFill>
                                                <a:srgbClr val="FF0000"/>
                                              </a:solidFill>
                                              <a:latin typeface="Cambria Math"/>
                                              <a:ea typeface="Cambria Math"/>
                                            </a:rPr>
                                            <m:t>𝜌</m:t>
                                          </m:r>
                                        </m:e>
                                        <m:sub>
                                          <m:r>
                                            <a:rPr lang="fr-FR" sz="1600" i="1">
                                              <a:solidFill>
                                                <a:srgbClr val="FF0000"/>
                                              </a:solidFill>
                                              <a:latin typeface="Cambria Math"/>
                                              <a:ea typeface="Cambria Math"/>
                                            </a:rPr>
                                            <m:t>𝑛</m:t>
                                          </m:r>
                                        </m:sub>
                                      </m:sSub>
                                      <m:sSup>
                                        <m:sSupPr>
                                          <m:ctrlPr>
                                            <a:rPr lang="fr-FR" sz="1600" i="1">
                                              <a:solidFill>
                                                <a:srgbClr val="FF0000"/>
                                              </a:solidFill>
                                              <a:latin typeface="Cambria Math"/>
                                              <a:ea typeface="Cambria Math"/>
                                            </a:rPr>
                                          </m:ctrlPr>
                                        </m:sSupPr>
                                        <m:e>
                                          <m:d>
                                            <m:dPr>
                                              <m:begChr m:val="|"/>
                                              <m:endChr m:val="|"/>
                                              <m:ctrlPr>
                                                <a:rPr lang="fr-FR" sz="1600" i="1">
                                                  <a:solidFill>
                                                    <a:srgbClr val="FF0000"/>
                                                  </a:solidFill>
                                                  <a:latin typeface="Cambria Math"/>
                                                  <a:ea typeface="Cambria Math"/>
                                                </a:rPr>
                                              </m:ctrlPr>
                                            </m:dPr>
                                            <m:e>
                                              <m:r>
                                                <a:rPr lang="fr-FR" sz="1600" b="1" i="1">
                                                  <a:solidFill>
                                                    <a:srgbClr val="FF0000"/>
                                                  </a:solidFill>
                                                  <a:latin typeface="Cambria Math"/>
                                                  <a:ea typeface="Cambria Math"/>
                                                </a:rPr>
                                                <m:t>𝜵</m:t>
                                              </m:r>
                                              <m:r>
                                                <a:rPr lang="fr-FR" sz="1600" i="1">
                                                  <a:solidFill>
                                                    <a:srgbClr val="FF0000"/>
                                                  </a:solidFill>
                                                  <a:latin typeface="Cambria Math"/>
                                                  <a:ea typeface="Cambria Math"/>
                                                </a:rPr>
                                                <m:t>𝑇</m:t>
                                              </m:r>
                                            </m:e>
                                          </m:d>
                                        </m:e>
                                        <m:sup>
                                          <m:r>
                                            <a:rPr lang="fr-FR" sz="1600" i="1">
                                              <a:solidFill>
                                                <a:srgbClr val="FF0000"/>
                                              </a:solidFill>
                                              <a:latin typeface="Cambria Math"/>
                                              <a:ea typeface="Cambria Math"/>
                                            </a:rPr>
                                            <m:t>2</m:t>
                                          </m:r>
                                        </m:sup>
                                      </m:sSup>
                                    </m:den>
                                  </m:f>
                                </m:e>
                              </m:d>
                            </m:e>
                            <m:sup>
                              <m:f>
                                <m:fPr>
                                  <m:ctrlPr>
                                    <a:rPr lang="fr-FR" sz="1600" i="1">
                                      <a:solidFill>
                                        <a:srgbClr val="FF0000"/>
                                      </a:solidFill>
                                      <a:latin typeface="Cambria Math"/>
                                      <a:ea typeface="Cambria Math"/>
                                    </a:rPr>
                                  </m:ctrlPr>
                                </m:fPr>
                                <m:num>
                                  <m:r>
                                    <a:rPr lang="fr-FR" sz="1600" i="1">
                                      <a:solidFill>
                                        <a:srgbClr val="FF0000"/>
                                      </a:solidFill>
                                      <a:latin typeface="Cambria Math"/>
                                      <a:ea typeface="Cambria Math"/>
                                    </a:rPr>
                                    <m:t>1</m:t>
                                  </m:r>
                                </m:num>
                                <m:den>
                                  <m:r>
                                    <a:rPr lang="fr-FR" sz="1600" i="1">
                                      <a:solidFill>
                                        <a:srgbClr val="FF0000"/>
                                      </a:solidFill>
                                      <a:latin typeface="Cambria Math"/>
                                      <a:ea typeface="Cambria Math"/>
                                    </a:rPr>
                                    <m:t>3</m:t>
                                  </m:r>
                                </m:den>
                              </m:f>
                            </m:sup>
                          </m:sSup>
                          <m:d>
                            <m:dPr>
                              <m:begChr m:val="["/>
                              <m:endChr m:val="]"/>
                              <m:ctrlPr>
                                <a:rPr lang="fr-FR" sz="1600" i="1">
                                  <a:solidFill>
                                    <a:srgbClr val="FF0000"/>
                                  </a:solidFill>
                                  <a:latin typeface="Cambria Math"/>
                                  <a:ea typeface="Cambria Math"/>
                                </a:rPr>
                              </m:ctrlPr>
                            </m:dPr>
                            <m:e>
                              <m:sSup>
                                <m:sSupPr>
                                  <m:ctrlPr>
                                    <a:rPr lang="fr-FR" sz="1600" i="1">
                                      <a:solidFill>
                                        <a:srgbClr val="FF0000"/>
                                      </a:solidFill>
                                      <a:latin typeface="Cambria Math"/>
                                      <a:ea typeface="Cambria Math"/>
                                    </a:rPr>
                                  </m:ctrlPr>
                                </m:sSupPr>
                                <m:e>
                                  <m:r>
                                    <a:rPr lang="fr-FR" sz="1600" b="1" i="1">
                                      <a:solidFill>
                                        <a:srgbClr val="FF0000"/>
                                      </a:solidFill>
                                      <a:latin typeface="Cambria Math"/>
                                      <a:ea typeface="Cambria Math"/>
                                    </a:rPr>
                                    <m:t>𝜵</m:t>
                                  </m:r>
                                </m:e>
                                <m:sup>
                                  <m:r>
                                    <a:rPr lang="fr-FR" sz="1600" i="1">
                                      <a:solidFill>
                                        <a:srgbClr val="FF0000"/>
                                      </a:solidFill>
                                      <a:latin typeface="Cambria Math"/>
                                      <a:ea typeface="Cambria Math"/>
                                    </a:rPr>
                                    <m:t>2</m:t>
                                  </m:r>
                                </m:sup>
                              </m:sSup>
                              <m:d>
                                <m:dPr>
                                  <m:ctrlPr>
                                    <a:rPr lang="fr-FR" sz="1600" i="1">
                                      <a:solidFill>
                                        <a:srgbClr val="FF0000"/>
                                      </a:solidFill>
                                      <a:latin typeface="Cambria Math"/>
                                      <a:ea typeface="Cambria Math"/>
                                    </a:rPr>
                                  </m:ctrlPr>
                                </m:dPr>
                                <m:e>
                                  <m:r>
                                    <a:rPr lang="fr-FR" sz="1600" b="1" i="1">
                                      <a:solidFill>
                                        <a:srgbClr val="FF0000"/>
                                      </a:solidFill>
                                      <a:latin typeface="Cambria Math"/>
                                      <a:ea typeface="Cambria Math"/>
                                    </a:rPr>
                                    <m:t>𝜵</m:t>
                                  </m:r>
                                  <m:r>
                                    <a:rPr lang="fr-FR" sz="1600" i="1">
                                      <a:solidFill>
                                        <a:srgbClr val="FF0000"/>
                                      </a:solidFill>
                                      <a:latin typeface="Cambria Math"/>
                                      <a:ea typeface="Cambria Math"/>
                                    </a:rPr>
                                    <m:t>𝑇</m:t>
                                  </m:r>
                                </m:e>
                              </m:d>
                              <m:r>
                                <a:rPr lang="fr-FR" sz="1600" i="1">
                                  <a:solidFill>
                                    <a:srgbClr val="FF0000"/>
                                  </a:solidFill>
                                  <a:latin typeface="Cambria Math"/>
                                  <a:ea typeface="Cambria Math"/>
                                </a:rPr>
                                <m:t>+</m:t>
                              </m:r>
                              <m:f>
                                <m:fPr>
                                  <m:ctrlPr>
                                    <a:rPr lang="fr-FR" sz="1600" i="1">
                                      <a:solidFill>
                                        <a:srgbClr val="FF0000"/>
                                      </a:solidFill>
                                      <a:latin typeface="Cambria Math"/>
                                      <a:ea typeface="Cambria Math"/>
                                    </a:rPr>
                                  </m:ctrlPr>
                                </m:fPr>
                                <m:num>
                                  <m:r>
                                    <a:rPr lang="fr-FR" sz="1600" i="1">
                                      <a:solidFill>
                                        <a:srgbClr val="FF0000"/>
                                      </a:solidFill>
                                      <a:latin typeface="Cambria Math"/>
                                      <a:ea typeface="Cambria Math"/>
                                    </a:rPr>
                                    <m:t>1</m:t>
                                  </m:r>
                                </m:num>
                                <m:den>
                                  <m:r>
                                    <a:rPr lang="fr-FR" sz="1600" i="1">
                                      <a:solidFill>
                                        <a:srgbClr val="FF0000"/>
                                      </a:solidFill>
                                      <a:latin typeface="Cambria Math"/>
                                      <a:ea typeface="Cambria Math"/>
                                    </a:rPr>
                                    <m:t>3</m:t>
                                  </m:r>
                                </m:den>
                              </m:f>
                              <m:r>
                                <a:rPr lang="fr-FR" sz="1600" i="1">
                                  <a:solidFill>
                                    <a:srgbClr val="FF0000"/>
                                  </a:solidFill>
                                  <a:latin typeface="Cambria Math"/>
                                  <a:ea typeface="Cambria Math"/>
                                </a:rPr>
                                <m:t>𝛻</m:t>
                              </m:r>
                              <m:d>
                                <m:dPr>
                                  <m:ctrlPr>
                                    <a:rPr lang="fr-FR" sz="1600" i="1">
                                      <a:solidFill>
                                        <a:srgbClr val="FF0000"/>
                                      </a:solidFill>
                                      <a:latin typeface="Cambria Math"/>
                                      <a:ea typeface="Cambria Math"/>
                                    </a:rPr>
                                  </m:ctrlPr>
                                </m:dPr>
                                <m:e>
                                  <m:r>
                                    <a:rPr lang="fr-FR" sz="1600" b="1" i="1">
                                      <a:solidFill>
                                        <a:srgbClr val="FF0000"/>
                                      </a:solidFill>
                                      <a:latin typeface="Cambria Math"/>
                                      <a:ea typeface="Cambria Math"/>
                                    </a:rPr>
                                    <m:t>𝜵</m:t>
                                  </m:r>
                                  <m:r>
                                    <a:rPr lang="fr-FR" sz="1600" i="1">
                                      <a:solidFill>
                                        <a:srgbClr val="FF0000"/>
                                      </a:solidFill>
                                      <a:latin typeface="Cambria Math"/>
                                      <a:ea typeface="Cambria Math"/>
                                    </a:rPr>
                                    <m:t>∙</m:t>
                                  </m:r>
                                  <m:r>
                                    <a:rPr lang="fr-FR" sz="1600" b="1" i="1">
                                      <a:solidFill>
                                        <a:srgbClr val="FF0000"/>
                                      </a:solidFill>
                                      <a:latin typeface="Cambria Math"/>
                                      <a:ea typeface="Cambria Math"/>
                                    </a:rPr>
                                    <m:t>𝜵</m:t>
                                  </m:r>
                                </m:e>
                              </m:d>
                              <m:r>
                                <a:rPr lang="fr-FR" sz="1600" i="1">
                                  <a:solidFill>
                                    <a:srgbClr val="FF0000"/>
                                  </a:solidFill>
                                  <a:latin typeface="Cambria Math"/>
                                  <a:ea typeface="Cambria Math"/>
                                </a:rPr>
                                <m:t>𝑇</m:t>
                              </m:r>
                            </m:e>
                          </m:d>
                        </m:e>
                      </m:d>
                      <m:r>
                        <a:rPr lang="fr-FR" sz="1600" i="1">
                          <a:latin typeface="Cambria Math"/>
                          <a:ea typeface="Cambria Math"/>
                        </a:rPr>
                        <m:t>+</m:t>
                      </m:r>
                      <m:r>
                        <a:rPr lang="fr-FR" sz="1600" i="1">
                          <a:latin typeface="Cambria Math"/>
                          <a:ea typeface="Cambria Math"/>
                        </a:rPr>
                        <m:t>𝜌</m:t>
                      </m:r>
                      <m:r>
                        <a:rPr lang="fr-FR" sz="1600" b="1" i="1">
                          <a:latin typeface="Cambria Math"/>
                          <a:ea typeface="Cambria Math"/>
                        </a:rPr>
                        <m:t>𝒈</m:t>
                      </m:r>
                    </m:oMath>
                  </m:oMathPara>
                </a14:m>
                <a:endParaRPr lang="fr-FR" b="1" dirty="0"/>
              </a:p>
            </p:txBody>
          </p:sp>
        </mc:Choice>
        <mc:Fallback xmlns="">
          <p:sp>
            <p:nvSpPr>
              <p:cNvPr id="10" name="Espace réservé du contenu 9"/>
              <p:cNvSpPr>
                <a:spLocks noGrp="1" noRot="1" noChangeAspect="1" noMove="1" noResize="1" noEditPoints="1" noAdjustHandles="1" noChangeArrowheads="1" noChangeShapeType="1" noTextEdit="1"/>
              </p:cNvSpPr>
              <p:nvPr>
                <p:ph idx="1"/>
              </p:nvPr>
            </p:nvSpPr>
            <p:spPr>
              <a:xfrm>
                <a:off x="467542" y="1988840"/>
                <a:ext cx="8424937" cy="1008112"/>
              </a:xfrm>
              <a:blipFill rotWithShape="0">
                <a:blip r:embed="rId4"/>
                <a:stretch>
                  <a:fillRect t="-3012" b="-109639"/>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28" name="Espace réservé du contenu 9"/>
              <p:cNvSpPr txBox="1">
                <a:spLocks/>
              </p:cNvSpPr>
              <p:nvPr/>
            </p:nvSpPr>
            <p:spPr bwMode="auto">
              <a:xfrm>
                <a:off x="609658" y="4509120"/>
                <a:ext cx="5575037" cy="100811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161925" algn="l" rtl="0" eaLnBrk="0" fontAlgn="base" hangingPunct="0">
                  <a:spcBef>
                    <a:spcPct val="20000"/>
                  </a:spcBef>
                  <a:spcAft>
                    <a:spcPct val="0"/>
                  </a:spcAft>
                  <a:buChar char="•"/>
                  <a:defRPr>
                    <a:solidFill>
                      <a:schemeClr val="tx1"/>
                    </a:solidFill>
                    <a:latin typeface="Arial" pitchFamily="34" charset="0"/>
                    <a:ea typeface="+mn-ea"/>
                    <a:cs typeface="Arial" pitchFamily="34" charset="0"/>
                  </a:defRPr>
                </a:lvl1pPr>
                <a:lvl2pPr marL="542925" indent="-182563" algn="l" rtl="0" eaLnBrk="0" fontAlgn="base" hangingPunct="0">
                  <a:spcBef>
                    <a:spcPct val="20000"/>
                  </a:spcBef>
                  <a:spcAft>
                    <a:spcPct val="0"/>
                  </a:spcAft>
                  <a:buChar char="–"/>
                  <a:defRPr sz="1600">
                    <a:solidFill>
                      <a:schemeClr val="tx1"/>
                    </a:solidFill>
                    <a:latin typeface="Arial" pitchFamily="34" charset="0"/>
                    <a:cs typeface="Arial" pitchFamily="34" charset="0"/>
                  </a:defRPr>
                </a:lvl2pPr>
                <a:lvl3pPr marL="895350" indent="-173038" algn="l" rtl="0" eaLnBrk="0" fontAlgn="base" hangingPunct="0">
                  <a:spcBef>
                    <a:spcPct val="20000"/>
                  </a:spcBef>
                  <a:spcAft>
                    <a:spcPct val="0"/>
                  </a:spcAft>
                  <a:buChar char="•"/>
                  <a:defRPr sz="1400">
                    <a:solidFill>
                      <a:schemeClr val="tx1"/>
                    </a:solidFill>
                    <a:latin typeface="Arial" pitchFamily="34" charset="0"/>
                    <a:cs typeface="Arial" pitchFamily="34" charset="0"/>
                  </a:defRPr>
                </a:lvl3pPr>
                <a:lvl4pPr marL="1257300" indent="-182563" algn="l" rtl="0" eaLnBrk="0" fontAlgn="base" hangingPunct="0">
                  <a:spcBef>
                    <a:spcPct val="20000"/>
                  </a:spcBef>
                  <a:spcAft>
                    <a:spcPct val="0"/>
                  </a:spcAft>
                  <a:buChar char="–"/>
                  <a:defRPr sz="1200">
                    <a:solidFill>
                      <a:schemeClr val="tx1"/>
                    </a:solidFill>
                    <a:latin typeface="Arial" pitchFamily="34" charset="0"/>
                    <a:cs typeface="Arial" pitchFamily="34" charset="0"/>
                  </a:defRPr>
                </a:lvl4pPr>
                <a:lvl5pPr marL="1619250" indent="-182563" algn="l" rtl="0" eaLnBrk="0" fontAlgn="base" hangingPunct="0">
                  <a:spcBef>
                    <a:spcPct val="20000"/>
                  </a:spcBef>
                  <a:spcAft>
                    <a:spcPct val="0"/>
                  </a:spcAft>
                  <a:buChar char="»"/>
                  <a:defRPr sz="1000">
                    <a:solidFill>
                      <a:schemeClr val="tx1"/>
                    </a:solidFill>
                    <a:latin typeface="Arial" pitchFamily="34" charset="0"/>
                    <a:cs typeface="Arial" pitchFamily="34" charset="0"/>
                  </a:defRPr>
                </a:lvl5pPr>
                <a:lvl6pPr marL="2076450" indent="-182563" algn="l" rtl="0" fontAlgn="base">
                  <a:spcBef>
                    <a:spcPct val="20000"/>
                  </a:spcBef>
                  <a:spcAft>
                    <a:spcPct val="0"/>
                  </a:spcAft>
                  <a:buChar char="»"/>
                  <a:defRPr sz="1000">
                    <a:solidFill>
                      <a:schemeClr val="tx1"/>
                    </a:solidFill>
                    <a:latin typeface="+mn-lt"/>
                  </a:defRPr>
                </a:lvl6pPr>
                <a:lvl7pPr marL="2533650" indent="-182563" algn="l" rtl="0" fontAlgn="base">
                  <a:spcBef>
                    <a:spcPct val="20000"/>
                  </a:spcBef>
                  <a:spcAft>
                    <a:spcPct val="0"/>
                  </a:spcAft>
                  <a:buChar char="»"/>
                  <a:defRPr sz="1000">
                    <a:solidFill>
                      <a:schemeClr val="tx1"/>
                    </a:solidFill>
                    <a:latin typeface="+mn-lt"/>
                  </a:defRPr>
                </a:lvl7pPr>
                <a:lvl8pPr marL="2990850" indent="-182563" algn="l" rtl="0" fontAlgn="base">
                  <a:spcBef>
                    <a:spcPct val="20000"/>
                  </a:spcBef>
                  <a:spcAft>
                    <a:spcPct val="0"/>
                  </a:spcAft>
                  <a:buChar char="»"/>
                  <a:defRPr sz="1000">
                    <a:solidFill>
                      <a:schemeClr val="tx1"/>
                    </a:solidFill>
                    <a:latin typeface="+mn-lt"/>
                  </a:defRPr>
                </a:lvl8pPr>
                <a:lvl9pPr marL="3448050" indent="-182563" algn="l" rtl="0" fontAlgn="base">
                  <a:spcBef>
                    <a:spcPct val="20000"/>
                  </a:spcBef>
                  <a:spcAft>
                    <a:spcPct val="0"/>
                  </a:spcAft>
                  <a:buChar char="»"/>
                  <a:defRPr sz="1000">
                    <a:solidFill>
                      <a:schemeClr val="tx1"/>
                    </a:solidFill>
                    <a:latin typeface="+mn-lt"/>
                  </a:defRPr>
                </a:lvl9pPr>
              </a:lstStyle>
              <a:p>
                <a:r>
                  <a:rPr lang="fr-FR" kern="0" dirty="0" smtClean="0"/>
                  <a:t>Conservation de l’énergie</a:t>
                </a:r>
              </a:p>
              <a:p>
                <a:pPr marL="180975" indent="0">
                  <a:buFontTx/>
                  <a:buNone/>
                </a:pPr>
                <a14:m>
                  <m:oMathPara xmlns:m="http://schemas.openxmlformats.org/officeDocument/2006/math">
                    <m:oMathParaPr>
                      <m:jc m:val="centerGroup"/>
                    </m:oMathParaPr>
                    <m:oMath xmlns:m="http://schemas.openxmlformats.org/officeDocument/2006/math">
                      <m:r>
                        <a:rPr lang="fr-FR" sz="1600" i="1" kern="0">
                          <a:latin typeface="Cambria Math"/>
                          <a:ea typeface="Cambria Math"/>
                        </a:rPr>
                        <m:t>𝜌</m:t>
                      </m:r>
                      <m:f>
                        <m:fPr>
                          <m:ctrlPr>
                            <a:rPr lang="fr-FR" sz="1600" i="1" kern="0">
                              <a:latin typeface="Cambria Math"/>
                              <a:ea typeface="Cambria Math"/>
                            </a:rPr>
                          </m:ctrlPr>
                        </m:fPr>
                        <m:num>
                          <m:r>
                            <a:rPr lang="fr-FR" sz="1600" i="1" kern="0">
                              <a:latin typeface="Cambria Math"/>
                              <a:ea typeface="Cambria Math"/>
                            </a:rPr>
                            <m:t>𝜕</m:t>
                          </m:r>
                        </m:num>
                        <m:den>
                          <m:r>
                            <a:rPr lang="fr-FR" sz="1600" i="1" kern="0">
                              <a:latin typeface="Cambria Math"/>
                              <a:ea typeface="Cambria Math"/>
                            </a:rPr>
                            <m:t>𝜕</m:t>
                          </m:r>
                          <m:r>
                            <a:rPr lang="fr-FR" sz="1600" i="1" kern="0">
                              <a:latin typeface="Cambria Math"/>
                              <a:ea typeface="Cambria Math"/>
                            </a:rPr>
                            <m:t>𝑡</m:t>
                          </m:r>
                        </m:den>
                      </m:f>
                      <m:d>
                        <m:dPr>
                          <m:ctrlPr>
                            <a:rPr lang="fr-FR" sz="1600" i="1" kern="0">
                              <a:latin typeface="Cambria Math"/>
                              <a:ea typeface="Cambria Math"/>
                            </a:rPr>
                          </m:ctrlPr>
                        </m:dPr>
                        <m:e>
                          <m:sSub>
                            <m:sSubPr>
                              <m:ctrlPr>
                                <a:rPr lang="fr-FR" sz="1600" i="1" kern="0">
                                  <a:latin typeface="Cambria Math"/>
                                  <a:ea typeface="Cambria Math"/>
                                </a:rPr>
                              </m:ctrlPr>
                            </m:sSubPr>
                            <m:e>
                              <m:r>
                                <a:rPr lang="fr-FR" sz="1600" i="1" kern="0">
                                  <a:latin typeface="Cambria Math"/>
                                  <a:ea typeface="Cambria Math"/>
                                </a:rPr>
                                <m:t>𝑐</m:t>
                              </m:r>
                            </m:e>
                            <m:sub>
                              <m:r>
                                <a:rPr lang="fr-FR" sz="1600" i="1" kern="0">
                                  <a:latin typeface="Cambria Math"/>
                                  <a:ea typeface="Cambria Math"/>
                                </a:rPr>
                                <m:t>𝑝</m:t>
                              </m:r>
                            </m:sub>
                          </m:sSub>
                          <m:r>
                            <a:rPr lang="fr-FR" sz="1600" i="1" kern="0">
                              <a:latin typeface="Cambria Math"/>
                              <a:ea typeface="Cambria Math"/>
                            </a:rPr>
                            <m:t>𝑇</m:t>
                          </m:r>
                        </m:e>
                      </m:d>
                      <m:r>
                        <a:rPr lang="fr-FR" sz="1600" i="1" kern="0">
                          <a:latin typeface="Cambria Math"/>
                          <a:ea typeface="Cambria Math"/>
                        </a:rPr>
                        <m:t>=−</m:t>
                      </m:r>
                      <m:r>
                        <a:rPr lang="fr-FR" sz="1600" i="1" kern="0">
                          <a:latin typeface="Cambria Math"/>
                          <a:ea typeface="Cambria Math"/>
                        </a:rPr>
                        <m:t>𝜌</m:t>
                      </m:r>
                      <m:sSub>
                        <m:sSubPr>
                          <m:ctrlPr>
                            <a:rPr lang="fr-FR" sz="1600" i="1" kern="0">
                              <a:latin typeface="Cambria Math"/>
                              <a:ea typeface="Cambria Math"/>
                            </a:rPr>
                          </m:ctrlPr>
                        </m:sSubPr>
                        <m:e>
                          <m:r>
                            <a:rPr lang="fr-FR" sz="1600" i="1" kern="0">
                              <a:latin typeface="Cambria Math"/>
                              <a:ea typeface="Cambria Math"/>
                            </a:rPr>
                            <m:t>𝑐</m:t>
                          </m:r>
                        </m:e>
                        <m:sub>
                          <m:r>
                            <a:rPr lang="fr-FR" sz="1600" i="1" kern="0">
                              <a:latin typeface="Cambria Math"/>
                              <a:ea typeface="Cambria Math"/>
                            </a:rPr>
                            <m:t>𝑝</m:t>
                          </m:r>
                        </m:sub>
                      </m:sSub>
                      <m:d>
                        <m:dPr>
                          <m:ctrlPr>
                            <a:rPr lang="fr-FR" sz="1600" i="1" kern="0">
                              <a:latin typeface="Cambria Math"/>
                              <a:ea typeface="Cambria Math"/>
                            </a:rPr>
                          </m:ctrlPr>
                        </m:dPr>
                        <m:e>
                          <m:r>
                            <a:rPr lang="fr-FR" sz="1600" i="1" kern="0">
                              <a:latin typeface="Cambria Math"/>
                              <a:ea typeface="Cambria Math"/>
                            </a:rPr>
                            <m:t>𝑢</m:t>
                          </m:r>
                          <m:r>
                            <a:rPr lang="fr-FR" sz="1600" i="1" kern="0">
                              <a:latin typeface="Cambria Math"/>
                              <a:ea typeface="Cambria Math"/>
                            </a:rPr>
                            <m:t>∙</m:t>
                          </m:r>
                          <m:r>
                            <a:rPr lang="fr-FR" sz="1600" b="1" i="1" kern="0">
                              <a:latin typeface="Cambria Math"/>
                              <a:ea typeface="Cambria Math"/>
                            </a:rPr>
                            <m:t>𝜵</m:t>
                          </m:r>
                          <m:r>
                            <a:rPr lang="fr-FR" sz="1600" i="1" kern="0">
                              <a:latin typeface="Cambria Math"/>
                              <a:ea typeface="Cambria Math"/>
                            </a:rPr>
                            <m:t>𝑇</m:t>
                          </m:r>
                        </m:e>
                      </m:d>
                      <m:r>
                        <a:rPr lang="fr-FR" sz="1600" i="1" kern="0">
                          <a:latin typeface="Cambria Math"/>
                          <a:ea typeface="Cambria Math"/>
                        </a:rPr>
                        <m:t> −</m:t>
                      </m:r>
                      <m:r>
                        <a:rPr lang="fr-FR" sz="1600" b="1" i="1" kern="0">
                          <a:latin typeface="Cambria Math"/>
                          <a:ea typeface="Cambria Math"/>
                        </a:rPr>
                        <m:t>𝜵</m:t>
                      </m:r>
                      <m:r>
                        <a:rPr lang="fr-FR" sz="1600" i="1" kern="0">
                          <a:latin typeface="Cambria Math"/>
                          <a:ea typeface="Cambria Math"/>
                        </a:rPr>
                        <m:t>∙ </m:t>
                      </m:r>
                      <m:d>
                        <m:dPr>
                          <m:ctrlPr>
                            <a:rPr lang="fr-FR" sz="1600" i="1" kern="0">
                              <a:latin typeface="Cambria Math"/>
                              <a:ea typeface="Cambria Math"/>
                            </a:rPr>
                          </m:ctrlPr>
                        </m:dPr>
                        <m:e>
                          <m:sSup>
                            <m:sSupPr>
                              <m:ctrlPr>
                                <a:rPr lang="fr-FR" sz="1600" i="1" kern="0">
                                  <a:solidFill>
                                    <a:srgbClr val="FF0000"/>
                                  </a:solidFill>
                                  <a:latin typeface="Cambria Math"/>
                                  <a:ea typeface="Cambria Math"/>
                                </a:rPr>
                              </m:ctrlPr>
                            </m:sSupPr>
                            <m:e>
                              <m:d>
                                <m:dPr>
                                  <m:ctrlPr>
                                    <a:rPr lang="fr-FR" sz="1600" i="1" kern="0">
                                      <a:solidFill>
                                        <a:srgbClr val="FF0000"/>
                                      </a:solidFill>
                                      <a:latin typeface="Cambria Math"/>
                                      <a:ea typeface="Cambria Math"/>
                                    </a:rPr>
                                  </m:ctrlPr>
                                </m:dPr>
                                <m:e>
                                  <m:f>
                                    <m:fPr>
                                      <m:ctrlPr>
                                        <a:rPr lang="fr-FR" sz="1600" i="1" kern="0">
                                          <a:solidFill>
                                            <a:srgbClr val="FF0000"/>
                                          </a:solidFill>
                                          <a:latin typeface="Cambria Math"/>
                                          <a:ea typeface="Cambria Math"/>
                                        </a:rPr>
                                      </m:ctrlPr>
                                    </m:fPr>
                                    <m:num>
                                      <m:r>
                                        <a:rPr lang="fr-FR" sz="1600" i="1" kern="0">
                                          <a:solidFill>
                                            <a:srgbClr val="FF0000"/>
                                          </a:solidFill>
                                          <a:latin typeface="Cambria Math"/>
                                          <a:ea typeface="Cambria Math"/>
                                        </a:rPr>
                                        <m:t>𝑓</m:t>
                                      </m:r>
                                      <m:d>
                                        <m:dPr>
                                          <m:ctrlPr>
                                            <a:rPr lang="fr-FR" sz="1600" i="1" kern="0">
                                              <a:solidFill>
                                                <a:srgbClr val="FF0000"/>
                                              </a:solidFill>
                                              <a:latin typeface="Cambria Math"/>
                                              <a:ea typeface="Cambria Math"/>
                                            </a:rPr>
                                          </m:ctrlPr>
                                        </m:dPr>
                                        <m:e>
                                          <m:r>
                                            <a:rPr lang="fr-FR" sz="1600" i="1" kern="0">
                                              <a:solidFill>
                                                <a:srgbClr val="FF0000"/>
                                              </a:solidFill>
                                              <a:latin typeface="Cambria Math"/>
                                              <a:ea typeface="Cambria Math"/>
                                            </a:rPr>
                                            <m:t>𝑇</m:t>
                                          </m:r>
                                        </m:e>
                                      </m:d>
                                    </m:num>
                                    <m:den>
                                      <m:sSup>
                                        <m:sSupPr>
                                          <m:ctrlPr>
                                            <a:rPr lang="fr-FR" sz="1600" i="1" kern="0">
                                              <a:solidFill>
                                                <a:srgbClr val="FF0000"/>
                                              </a:solidFill>
                                              <a:latin typeface="Cambria Math"/>
                                              <a:ea typeface="Cambria Math"/>
                                            </a:rPr>
                                          </m:ctrlPr>
                                        </m:sSupPr>
                                        <m:e>
                                          <m:d>
                                            <m:dPr>
                                              <m:begChr m:val="|"/>
                                              <m:endChr m:val="|"/>
                                              <m:ctrlPr>
                                                <a:rPr lang="fr-FR" sz="1600" i="1" kern="0">
                                                  <a:solidFill>
                                                    <a:srgbClr val="FF0000"/>
                                                  </a:solidFill>
                                                  <a:latin typeface="Cambria Math"/>
                                                  <a:ea typeface="Cambria Math"/>
                                                </a:rPr>
                                              </m:ctrlPr>
                                            </m:dPr>
                                            <m:e>
                                              <m:r>
                                                <a:rPr lang="fr-FR" sz="1600" i="1" kern="0">
                                                  <a:solidFill>
                                                    <a:srgbClr val="FF0000"/>
                                                  </a:solidFill>
                                                  <a:latin typeface="Cambria Math"/>
                                                  <a:ea typeface="Cambria Math"/>
                                                </a:rPr>
                                                <m:t>𝛻</m:t>
                                              </m:r>
                                              <m:r>
                                                <a:rPr lang="fr-FR" sz="1600" i="1" kern="0">
                                                  <a:solidFill>
                                                    <a:srgbClr val="FF0000"/>
                                                  </a:solidFill>
                                                  <a:latin typeface="Cambria Math"/>
                                                  <a:ea typeface="Cambria Math"/>
                                                </a:rPr>
                                                <m:t>𝑇</m:t>
                                              </m:r>
                                            </m:e>
                                          </m:d>
                                        </m:e>
                                        <m:sup>
                                          <m:r>
                                            <a:rPr lang="fr-FR" sz="1600" i="1" kern="0">
                                              <a:solidFill>
                                                <a:srgbClr val="FF0000"/>
                                              </a:solidFill>
                                              <a:latin typeface="Cambria Math"/>
                                              <a:ea typeface="Cambria Math"/>
                                            </a:rPr>
                                            <m:t>2</m:t>
                                          </m:r>
                                        </m:sup>
                                      </m:sSup>
                                    </m:den>
                                  </m:f>
                                </m:e>
                              </m:d>
                            </m:e>
                            <m:sup>
                              <m:f>
                                <m:fPr>
                                  <m:ctrlPr>
                                    <a:rPr lang="fr-FR" sz="1600" i="1" kern="0">
                                      <a:solidFill>
                                        <a:srgbClr val="FF0000"/>
                                      </a:solidFill>
                                      <a:latin typeface="Cambria Math"/>
                                      <a:ea typeface="Cambria Math"/>
                                    </a:rPr>
                                  </m:ctrlPr>
                                </m:fPr>
                                <m:num>
                                  <m:r>
                                    <a:rPr lang="fr-FR" sz="1600" i="1" kern="0">
                                      <a:solidFill>
                                        <a:srgbClr val="FF0000"/>
                                      </a:solidFill>
                                      <a:latin typeface="Cambria Math"/>
                                      <a:ea typeface="Cambria Math"/>
                                    </a:rPr>
                                    <m:t>1</m:t>
                                  </m:r>
                                </m:num>
                                <m:den>
                                  <m:r>
                                    <a:rPr lang="fr-FR" sz="1600" i="1" kern="0">
                                      <a:solidFill>
                                        <a:srgbClr val="FF0000"/>
                                      </a:solidFill>
                                      <a:latin typeface="Cambria Math"/>
                                      <a:ea typeface="Cambria Math"/>
                                    </a:rPr>
                                    <m:t>3</m:t>
                                  </m:r>
                                </m:den>
                              </m:f>
                            </m:sup>
                          </m:sSup>
                          <m:r>
                            <a:rPr lang="fr-FR" sz="1600" b="1" i="1" kern="0">
                              <a:latin typeface="Cambria Math"/>
                              <a:ea typeface="Cambria Math"/>
                            </a:rPr>
                            <m:t>𝜵</m:t>
                          </m:r>
                          <m:r>
                            <a:rPr lang="fr-FR" sz="1600" i="1" kern="0">
                              <a:latin typeface="Cambria Math"/>
                              <a:ea typeface="Cambria Math"/>
                            </a:rPr>
                            <m:t>𝑇</m:t>
                          </m:r>
                        </m:e>
                      </m:d>
                    </m:oMath>
                  </m:oMathPara>
                </a14:m>
                <a:endParaRPr lang="fr-FR" kern="0" dirty="0"/>
              </a:p>
            </p:txBody>
          </p:sp>
        </mc:Choice>
        <mc:Fallback xmlns="">
          <p:sp>
            <p:nvSpPr>
              <p:cNvPr id="28" name="Espace réservé du contenu 9"/>
              <p:cNvSpPr txBox="1">
                <a:spLocks noRot="1" noChangeAspect="1" noMove="1" noResize="1" noEditPoints="1" noAdjustHandles="1" noChangeArrowheads="1" noChangeShapeType="1" noTextEdit="1"/>
              </p:cNvSpPr>
              <p:nvPr/>
            </p:nvSpPr>
            <p:spPr bwMode="auto">
              <a:xfrm>
                <a:off x="609658" y="4509120"/>
                <a:ext cx="5575037" cy="1008112"/>
              </a:xfrm>
              <a:prstGeom prst="rect">
                <a:avLst/>
              </a:prstGeom>
              <a:blipFill rotWithShape="0">
                <a:blip r:embed="rId5"/>
                <a:stretch>
                  <a:fillRect t="-3636" b="-969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30" name="Espace réservé du contenu 9"/>
              <p:cNvSpPr txBox="1">
                <a:spLocks/>
              </p:cNvSpPr>
              <p:nvPr/>
            </p:nvSpPr>
            <p:spPr bwMode="auto">
              <a:xfrm>
                <a:off x="445195" y="879751"/>
                <a:ext cx="5575037" cy="100811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161925" algn="l" rtl="0" eaLnBrk="0" fontAlgn="base" hangingPunct="0">
                  <a:spcBef>
                    <a:spcPct val="20000"/>
                  </a:spcBef>
                  <a:spcAft>
                    <a:spcPct val="0"/>
                  </a:spcAft>
                  <a:buChar char="•"/>
                  <a:defRPr>
                    <a:solidFill>
                      <a:schemeClr val="tx1"/>
                    </a:solidFill>
                    <a:latin typeface="Arial" pitchFamily="34" charset="0"/>
                    <a:ea typeface="+mn-ea"/>
                    <a:cs typeface="Arial" pitchFamily="34" charset="0"/>
                  </a:defRPr>
                </a:lvl1pPr>
                <a:lvl2pPr marL="542925" indent="-182563" algn="l" rtl="0" eaLnBrk="0" fontAlgn="base" hangingPunct="0">
                  <a:spcBef>
                    <a:spcPct val="20000"/>
                  </a:spcBef>
                  <a:spcAft>
                    <a:spcPct val="0"/>
                  </a:spcAft>
                  <a:buChar char="–"/>
                  <a:defRPr sz="1600">
                    <a:solidFill>
                      <a:schemeClr val="tx1"/>
                    </a:solidFill>
                    <a:latin typeface="Arial" pitchFamily="34" charset="0"/>
                    <a:cs typeface="Arial" pitchFamily="34" charset="0"/>
                  </a:defRPr>
                </a:lvl2pPr>
                <a:lvl3pPr marL="895350" indent="-173038" algn="l" rtl="0" eaLnBrk="0" fontAlgn="base" hangingPunct="0">
                  <a:spcBef>
                    <a:spcPct val="20000"/>
                  </a:spcBef>
                  <a:spcAft>
                    <a:spcPct val="0"/>
                  </a:spcAft>
                  <a:buChar char="•"/>
                  <a:defRPr sz="1400">
                    <a:solidFill>
                      <a:schemeClr val="tx1"/>
                    </a:solidFill>
                    <a:latin typeface="Arial" pitchFamily="34" charset="0"/>
                    <a:cs typeface="Arial" pitchFamily="34" charset="0"/>
                  </a:defRPr>
                </a:lvl3pPr>
                <a:lvl4pPr marL="1257300" indent="-182563" algn="l" rtl="0" eaLnBrk="0" fontAlgn="base" hangingPunct="0">
                  <a:spcBef>
                    <a:spcPct val="20000"/>
                  </a:spcBef>
                  <a:spcAft>
                    <a:spcPct val="0"/>
                  </a:spcAft>
                  <a:buChar char="–"/>
                  <a:defRPr sz="1200">
                    <a:solidFill>
                      <a:schemeClr val="tx1"/>
                    </a:solidFill>
                    <a:latin typeface="Arial" pitchFamily="34" charset="0"/>
                    <a:cs typeface="Arial" pitchFamily="34" charset="0"/>
                  </a:defRPr>
                </a:lvl4pPr>
                <a:lvl5pPr marL="1619250" indent="-182563" algn="l" rtl="0" eaLnBrk="0" fontAlgn="base" hangingPunct="0">
                  <a:spcBef>
                    <a:spcPct val="20000"/>
                  </a:spcBef>
                  <a:spcAft>
                    <a:spcPct val="0"/>
                  </a:spcAft>
                  <a:buChar char="»"/>
                  <a:defRPr sz="1000">
                    <a:solidFill>
                      <a:schemeClr val="tx1"/>
                    </a:solidFill>
                    <a:latin typeface="Arial" pitchFamily="34" charset="0"/>
                    <a:cs typeface="Arial" pitchFamily="34" charset="0"/>
                  </a:defRPr>
                </a:lvl5pPr>
                <a:lvl6pPr marL="2076450" indent="-182563" algn="l" rtl="0" fontAlgn="base">
                  <a:spcBef>
                    <a:spcPct val="20000"/>
                  </a:spcBef>
                  <a:spcAft>
                    <a:spcPct val="0"/>
                  </a:spcAft>
                  <a:buChar char="»"/>
                  <a:defRPr sz="1000">
                    <a:solidFill>
                      <a:schemeClr val="tx1"/>
                    </a:solidFill>
                    <a:latin typeface="+mn-lt"/>
                  </a:defRPr>
                </a:lvl6pPr>
                <a:lvl7pPr marL="2533650" indent="-182563" algn="l" rtl="0" fontAlgn="base">
                  <a:spcBef>
                    <a:spcPct val="20000"/>
                  </a:spcBef>
                  <a:spcAft>
                    <a:spcPct val="0"/>
                  </a:spcAft>
                  <a:buChar char="»"/>
                  <a:defRPr sz="1000">
                    <a:solidFill>
                      <a:schemeClr val="tx1"/>
                    </a:solidFill>
                    <a:latin typeface="+mn-lt"/>
                  </a:defRPr>
                </a:lvl7pPr>
                <a:lvl8pPr marL="2990850" indent="-182563" algn="l" rtl="0" fontAlgn="base">
                  <a:spcBef>
                    <a:spcPct val="20000"/>
                  </a:spcBef>
                  <a:spcAft>
                    <a:spcPct val="0"/>
                  </a:spcAft>
                  <a:buChar char="»"/>
                  <a:defRPr sz="1000">
                    <a:solidFill>
                      <a:schemeClr val="tx1"/>
                    </a:solidFill>
                    <a:latin typeface="+mn-lt"/>
                  </a:defRPr>
                </a:lvl8pPr>
                <a:lvl9pPr marL="3448050" indent="-182563" algn="l" rtl="0" fontAlgn="base">
                  <a:spcBef>
                    <a:spcPct val="20000"/>
                  </a:spcBef>
                  <a:spcAft>
                    <a:spcPct val="0"/>
                  </a:spcAft>
                  <a:buChar char="»"/>
                  <a:defRPr sz="1000">
                    <a:solidFill>
                      <a:schemeClr val="tx1"/>
                    </a:solidFill>
                    <a:latin typeface="+mn-lt"/>
                  </a:defRPr>
                </a:lvl9pPr>
              </a:lstStyle>
              <a:p>
                <a:r>
                  <a:rPr lang="fr-FR" kern="0" dirty="0" smtClean="0"/>
                  <a:t>Conservation de la masse</a:t>
                </a:r>
              </a:p>
              <a:p>
                <a:pPr marL="180975" indent="0">
                  <a:buFontTx/>
                  <a:buNone/>
                </a:pPr>
                <a14:m>
                  <m:oMathPara xmlns:m="http://schemas.openxmlformats.org/officeDocument/2006/math">
                    <m:oMathParaPr>
                      <m:jc m:val="centerGroup"/>
                    </m:oMathParaPr>
                    <m:oMath xmlns:m="http://schemas.openxmlformats.org/officeDocument/2006/math">
                      <m:f>
                        <m:fPr>
                          <m:ctrlPr>
                            <a:rPr lang="fr-FR" i="1" kern="0" smtClean="0">
                              <a:latin typeface="Cambria Math"/>
                              <a:ea typeface="Cambria Math"/>
                            </a:rPr>
                          </m:ctrlPr>
                        </m:fPr>
                        <m:num>
                          <m:r>
                            <a:rPr lang="fr-FR" i="1" kern="0" smtClean="0">
                              <a:latin typeface="Cambria Math"/>
                              <a:ea typeface="Cambria Math"/>
                            </a:rPr>
                            <m:t>𝜕𝜌</m:t>
                          </m:r>
                        </m:num>
                        <m:den>
                          <m:r>
                            <a:rPr lang="fr-FR" i="1" kern="0" smtClean="0">
                              <a:latin typeface="Cambria Math"/>
                              <a:ea typeface="Cambria Math"/>
                            </a:rPr>
                            <m:t>𝜕</m:t>
                          </m:r>
                          <m:r>
                            <a:rPr lang="fr-FR" i="1" kern="0" smtClean="0">
                              <a:latin typeface="Cambria Math"/>
                              <a:ea typeface="Cambria Math"/>
                            </a:rPr>
                            <m:t>𝑡</m:t>
                          </m:r>
                        </m:den>
                      </m:f>
                      <m:r>
                        <a:rPr lang="fr-FR" b="0" i="1" kern="0" smtClean="0">
                          <a:latin typeface="Cambria Math"/>
                          <a:ea typeface="Cambria Math"/>
                        </a:rPr>
                        <m:t>+ </m:t>
                      </m:r>
                      <m:r>
                        <a:rPr lang="fr-FR" b="1" i="1" kern="0" smtClean="0">
                          <a:latin typeface="Cambria Math"/>
                          <a:ea typeface="Cambria Math"/>
                        </a:rPr>
                        <m:t>𝜵</m:t>
                      </m:r>
                      <m:r>
                        <a:rPr lang="fr-FR" b="0" i="1" kern="0" smtClean="0">
                          <a:latin typeface="Cambria Math"/>
                          <a:ea typeface="Cambria Math"/>
                        </a:rPr>
                        <m:t>∙</m:t>
                      </m:r>
                      <m:d>
                        <m:dPr>
                          <m:ctrlPr>
                            <a:rPr lang="fr-FR" b="0" i="1" kern="0" smtClean="0">
                              <a:latin typeface="Cambria Math"/>
                              <a:ea typeface="Cambria Math"/>
                            </a:rPr>
                          </m:ctrlPr>
                        </m:dPr>
                        <m:e>
                          <m:r>
                            <a:rPr lang="fr-FR" b="0" i="1" kern="0" smtClean="0">
                              <a:latin typeface="Cambria Math"/>
                              <a:ea typeface="Cambria Math"/>
                            </a:rPr>
                            <m:t>𝜌</m:t>
                          </m:r>
                          <m:r>
                            <a:rPr lang="fr-FR" b="0" i="1" kern="0" smtClean="0">
                              <a:latin typeface="Cambria Math"/>
                              <a:ea typeface="Cambria Math"/>
                            </a:rPr>
                            <m:t> </m:t>
                          </m:r>
                          <m:r>
                            <a:rPr lang="fr-FR" b="1" i="1" kern="0" smtClean="0">
                              <a:latin typeface="Cambria Math"/>
                              <a:ea typeface="Cambria Math"/>
                            </a:rPr>
                            <m:t>𝒖</m:t>
                          </m:r>
                        </m:e>
                      </m:d>
                      <m:r>
                        <a:rPr lang="fr-FR" i="1" kern="0" smtClean="0">
                          <a:latin typeface="Cambria Math"/>
                          <a:ea typeface="Cambria Math"/>
                        </a:rPr>
                        <m:t>=</m:t>
                      </m:r>
                      <m:r>
                        <a:rPr lang="fr-FR" b="0" i="0" kern="0" smtClean="0">
                          <a:latin typeface="Cambria Math"/>
                          <a:ea typeface="Cambria Math"/>
                        </a:rPr>
                        <m:t>0</m:t>
                      </m:r>
                    </m:oMath>
                  </m:oMathPara>
                </a14:m>
                <a:endParaRPr lang="fr-FR" kern="0" dirty="0"/>
              </a:p>
            </p:txBody>
          </p:sp>
        </mc:Choice>
        <mc:Fallback xmlns="">
          <p:sp>
            <p:nvSpPr>
              <p:cNvPr id="30" name="Espace réservé du contenu 9"/>
              <p:cNvSpPr txBox="1">
                <a:spLocks noRot="1" noChangeAspect="1" noMove="1" noResize="1" noEditPoints="1" noAdjustHandles="1" noChangeArrowheads="1" noChangeShapeType="1" noTextEdit="1"/>
              </p:cNvSpPr>
              <p:nvPr/>
            </p:nvSpPr>
            <p:spPr bwMode="auto">
              <a:xfrm>
                <a:off x="445195" y="879751"/>
                <a:ext cx="5575037" cy="1008112"/>
              </a:xfrm>
              <a:prstGeom prst="rect">
                <a:avLst/>
              </a:prstGeom>
              <a:blipFill rotWithShape="0">
                <a:blip r:embed="rId6"/>
                <a:stretch>
                  <a:fillRect t="-301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it-IT">
                    <a:noFill/>
                  </a:rPr>
                  <a:t> </a:t>
                </a:r>
              </a:p>
            </p:txBody>
          </p:sp>
        </mc:Fallback>
      </mc:AlternateContent>
      <p:pic>
        <p:nvPicPr>
          <p:cNvPr id="9" name="Picture 5" descr="\\Dapdc5\spascali\Desktop\TESI\images\f_T.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09237" y="4077072"/>
            <a:ext cx="3039933" cy="27364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42934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fr-FR" altLang="fr-FR" dirty="0" smtClean="0"/>
              <a:t>2. He II : Modèle numérique (1/3)</a:t>
            </a:r>
          </a:p>
        </p:txBody>
      </p:sp>
      <mc:AlternateContent xmlns:mc="http://schemas.openxmlformats.org/markup-compatibility/2006" xmlns:a14="http://schemas.microsoft.com/office/drawing/2010/main">
        <mc:Choice Requires="a14">
          <p:sp>
            <p:nvSpPr>
              <p:cNvPr id="2" name="Espace réservé du contenu 1"/>
              <p:cNvSpPr>
                <a:spLocks noGrp="1"/>
              </p:cNvSpPr>
              <p:nvPr>
                <p:ph idx="1"/>
              </p:nvPr>
            </p:nvSpPr>
            <p:spPr>
              <a:xfrm>
                <a:off x="395536" y="1124744"/>
                <a:ext cx="9217024" cy="5546725"/>
              </a:xfrm>
            </p:spPr>
            <p:txBody>
              <a:bodyPr/>
              <a:lstStyle/>
              <a:p>
                <a:endParaRPr lang="fr-FR" dirty="0" smtClean="0"/>
              </a:p>
              <a:p>
                <a:r>
                  <a:rPr lang="fr-FR" dirty="0" smtClean="0"/>
                  <a:t>Le software: </a:t>
                </a:r>
                <a:r>
                  <a:rPr lang="fr-FR" b="1" dirty="0" smtClean="0"/>
                  <a:t>ANSYS Fluent 15.0</a:t>
                </a:r>
              </a:p>
              <a:p>
                <a:pPr marL="722312" lvl="2" indent="0">
                  <a:buNone/>
                </a:pPr>
                <a:r>
                  <a:rPr lang="it-IT" sz="1800" dirty="0" smtClean="0"/>
                  <a:t>Solvers classiques </a:t>
                </a:r>
                <a:r>
                  <a:rPr lang="fr-FR" sz="1800" b="1" dirty="0" smtClean="0">
                    <a:solidFill>
                      <a:srgbClr val="FF0000"/>
                    </a:solidFill>
                  </a:rPr>
                  <a:t>+ codes en langage C</a:t>
                </a:r>
                <a:endParaRPr lang="fr-FR" b="1" dirty="0">
                  <a:solidFill>
                    <a:srgbClr val="FF0000"/>
                  </a:solidFill>
                </a:endParaRPr>
              </a:p>
              <a:p>
                <a:endParaRPr lang="fr-FR" dirty="0" smtClean="0"/>
              </a:p>
              <a:p>
                <a:endParaRPr lang="fr-FR" dirty="0"/>
              </a:p>
              <a:p>
                <a:pPr marL="180975" indent="0">
                  <a:buNone/>
                </a:pPr>
                <a:r>
                  <a:rPr lang="fr-FR" dirty="0" smtClean="0">
                    <a:ea typeface="Cambria Math"/>
                  </a:rPr>
                  <a:t>Ex.: 	</a:t>
                </a:r>
                <a14:m>
                  <m:oMath xmlns:m="http://schemas.openxmlformats.org/officeDocument/2006/math">
                    <m:r>
                      <a:rPr lang="fr-FR" i="1">
                        <a:latin typeface="Cambria Math"/>
                        <a:ea typeface="Cambria Math"/>
                      </a:rPr>
                      <m:t>𝜌</m:t>
                    </m:r>
                    <m:f>
                      <m:fPr>
                        <m:ctrlPr>
                          <a:rPr lang="fr-FR" i="1">
                            <a:latin typeface="Cambria Math"/>
                            <a:ea typeface="Cambria Math"/>
                          </a:rPr>
                        </m:ctrlPr>
                      </m:fPr>
                      <m:num>
                        <m:r>
                          <a:rPr lang="fr-FR" i="1">
                            <a:latin typeface="Cambria Math"/>
                            <a:ea typeface="Cambria Math"/>
                          </a:rPr>
                          <m:t>𝜕</m:t>
                        </m:r>
                        <m:r>
                          <a:rPr lang="fr-FR" b="1" i="1">
                            <a:latin typeface="Cambria Math"/>
                            <a:ea typeface="Cambria Math"/>
                          </a:rPr>
                          <m:t>𝒖</m:t>
                        </m:r>
                      </m:num>
                      <m:den>
                        <m:r>
                          <a:rPr lang="fr-FR" i="1">
                            <a:latin typeface="Cambria Math"/>
                            <a:ea typeface="Cambria Math"/>
                          </a:rPr>
                          <m:t>𝜕</m:t>
                        </m:r>
                        <m:r>
                          <a:rPr lang="fr-FR" i="1">
                            <a:latin typeface="Cambria Math"/>
                            <a:ea typeface="Cambria Math"/>
                          </a:rPr>
                          <m:t>𝑡</m:t>
                        </m:r>
                      </m:den>
                    </m:f>
                    <m:r>
                      <a:rPr lang="it-IT" i="1">
                        <a:latin typeface="Cambria Math" panose="02040503050406030204" pitchFamily="18" charset="0"/>
                        <a:ea typeface="Cambria Math"/>
                      </a:rPr>
                      <m:t> </m:t>
                    </m:r>
                    <m:r>
                      <a:rPr lang="fr-FR" i="1">
                        <a:latin typeface="Cambria Math"/>
                        <a:ea typeface="Cambria Math"/>
                      </a:rPr>
                      <m:t>=−</m:t>
                    </m:r>
                    <m:r>
                      <a:rPr lang="fr-FR" i="1">
                        <a:latin typeface="Cambria Math"/>
                        <a:ea typeface="Cambria Math"/>
                      </a:rPr>
                      <m:t>𝜌</m:t>
                    </m:r>
                    <m:d>
                      <m:dPr>
                        <m:ctrlPr>
                          <a:rPr lang="fr-FR" i="1">
                            <a:latin typeface="Cambria Math"/>
                            <a:ea typeface="Cambria Math"/>
                          </a:rPr>
                        </m:ctrlPr>
                      </m:dPr>
                      <m:e>
                        <m:r>
                          <a:rPr lang="fr-FR" b="1" i="1">
                            <a:latin typeface="Cambria Math"/>
                            <a:ea typeface="Cambria Math"/>
                          </a:rPr>
                          <m:t>𝒖</m:t>
                        </m:r>
                        <m:r>
                          <a:rPr lang="fr-FR" i="1">
                            <a:latin typeface="Cambria Math"/>
                            <a:ea typeface="Cambria Math"/>
                          </a:rPr>
                          <m:t>𝛻</m:t>
                        </m:r>
                      </m:e>
                    </m:d>
                    <m:r>
                      <a:rPr lang="fr-FR" b="1" i="1">
                        <a:latin typeface="Cambria Math"/>
                        <a:ea typeface="Cambria Math"/>
                      </a:rPr>
                      <m:t>𝒖</m:t>
                    </m:r>
                    <m:r>
                      <a:rPr lang="fr-FR" i="1">
                        <a:latin typeface="Cambria Math"/>
                        <a:ea typeface="Cambria Math"/>
                      </a:rPr>
                      <m:t> −</m:t>
                    </m:r>
                    <m:r>
                      <a:rPr lang="fr-FR" b="1" i="1">
                        <a:latin typeface="Cambria Math"/>
                        <a:ea typeface="Cambria Math"/>
                      </a:rPr>
                      <m:t>𝜵</m:t>
                    </m:r>
                    <m:r>
                      <a:rPr lang="fr-FR" i="1">
                        <a:latin typeface="Cambria Math"/>
                        <a:ea typeface="Cambria Math"/>
                      </a:rPr>
                      <m:t>𝑝</m:t>
                    </m:r>
                    <m:r>
                      <a:rPr lang="it-IT" i="1">
                        <a:solidFill>
                          <a:srgbClr val="FF0000"/>
                        </a:solidFill>
                        <a:latin typeface="Cambria Math" panose="02040503050406030204" pitchFamily="18" charset="0"/>
                        <a:ea typeface="Cambria Math"/>
                      </a:rPr>
                      <m:t>  </m:t>
                    </m:r>
                    <m:r>
                      <a:rPr lang="fr-FR" i="1">
                        <a:latin typeface="Cambria Math"/>
                        <a:ea typeface="Cambria Math"/>
                      </a:rPr>
                      <m:t>+</m:t>
                    </m:r>
                    <m:r>
                      <a:rPr lang="fr-FR" i="1">
                        <a:solidFill>
                          <a:srgbClr val="FF0000"/>
                        </a:solidFill>
                        <a:latin typeface="Cambria Math"/>
                        <a:ea typeface="Cambria Math"/>
                      </a:rPr>
                      <m:t> </m:t>
                    </m:r>
                    <m:r>
                      <a:rPr lang="fr-FR" i="1" smtClean="0">
                        <a:solidFill>
                          <a:schemeClr val="tx1"/>
                        </a:solidFill>
                        <a:latin typeface="Cambria Math"/>
                        <a:ea typeface="Cambria Math"/>
                      </a:rPr>
                      <m:t>𝜂</m:t>
                    </m:r>
                    <m:d>
                      <m:dPr>
                        <m:ctrlPr>
                          <a:rPr lang="fr-FR" i="1">
                            <a:latin typeface="Cambria Math"/>
                            <a:ea typeface="Cambria Math"/>
                          </a:rPr>
                        </m:ctrlPr>
                      </m:dPr>
                      <m:e>
                        <m:sSup>
                          <m:sSupPr>
                            <m:ctrlPr>
                              <a:rPr lang="fr-FR" i="1">
                                <a:latin typeface="Cambria Math"/>
                                <a:ea typeface="Cambria Math"/>
                              </a:rPr>
                            </m:ctrlPr>
                          </m:sSupPr>
                          <m:e>
                            <m:r>
                              <a:rPr lang="fr-FR" b="1" i="1">
                                <a:latin typeface="Cambria Math"/>
                                <a:ea typeface="Cambria Math"/>
                              </a:rPr>
                              <m:t>𝜵</m:t>
                            </m:r>
                          </m:e>
                          <m:sup>
                            <m:r>
                              <a:rPr lang="fr-FR" i="1">
                                <a:latin typeface="Cambria Math"/>
                                <a:ea typeface="Cambria Math"/>
                              </a:rPr>
                              <m:t>2</m:t>
                            </m:r>
                          </m:sup>
                        </m:sSup>
                        <m:r>
                          <a:rPr lang="fr-FR" b="1" i="1">
                            <a:latin typeface="Cambria Math"/>
                            <a:ea typeface="Cambria Math"/>
                          </a:rPr>
                          <m:t>𝒖</m:t>
                        </m:r>
                        <m:r>
                          <a:rPr lang="fr-FR" i="1">
                            <a:latin typeface="Cambria Math"/>
                            <a:ea typeface="Cambria Math"/>
                          </a:rPr>
                          <m:t>+ </m:t>
                        </m:r>
                        <m:f>
                          <m:fPr>
                            <m:ctrlPr>
                              <a:rPr lang="fr-FR" i="1">
                                <a:latin typeface="Cambria Math"/>
                                <a:ea typeface="Cambria Math"/>
                              </a:rPr>
                            </m:ctrlPr>
                          </m:fPr>
                          <m:num>
                            <m:r>
                              <a:rPr lang="fr-FR" i="1">
                                <a:latin typeface="Cambria Math"/>
                                <a:ea typeface="Cambria Math"/>
                              </a:rPr>
                              <m:t>1</m:t>
                            </m:r>
                          </m:num>
                          <m:den>
                            <m:r>
                              <a:rPr lang="fr-FR" i="1">
                                <a:latin typeface="Cambria Math"/>
                                <a:ea typeface="Cambria Math"/>
                              </a:rPr>
                              <m:t>3</m:t>
                            </m:r>
                          </m:den>
                        </m:f>
                        <m:r>
                          <a:rPr lang="fr-FR" b="1" i="1">
                            <a:latin typeface="Cambria Math"/>
                            <a:ea typeface="Cambria Math"/>
                          </a:rPr>
                          <m:t>𝜵</m:t>
                        </m:r>
                        <m:d>
                          <m:dPr>
                            <m:ctrlPr>
                              <a:rPr lang="fr-FR" i="1">
                                <a:latin typeface="Cambria Math"/>
                                <a:ea typeface="Cambria Math"/>
                              </a:rPr>
                            </m:ctrlPr>
                          </m:dPr>
                          <m:e>
                            <m:r>
                              <a:rPr lang="fr-FR" b="1" i="1">
                                <a:latin typeface="Cambria Math"/>
                                <a:ea typeface="Cambria Math"/>
                              </a:rPr>
                              <m:t>𝜵</m:t>
                            </m:r>
                            <m:r>
                              <a:rPr lang="fr-FR" i="1">
                                <a:latin typeface="Cambria Math"/>
                                <a:ea typeface="Cambria Math"/>
                              </a:rPr>
                              <m:t>∙</m:t>
                            </m:r>
                            <m:r>
                              <a:rPr lang="fr-FR" b="1" i="1">
                                <a:latin typeface="Cambria Math"/>
                                <a:ea typeface="Cambria Math"/>
                              </a:rPr>
                              <m:t>𝒖</m:t>
                            </m:r>
                          </m:e>
                        </m:d>
                      </m:e>
                    </m:d>
                    <m:r>
                      <a:rPr lang="fr-FR" i="1">
                        <a:latin typeface="Cambria Math"/>
                        <a:ea typeface="Cambria Math"/>
                      </a:rPr>
                      <m:t>+</m:t>
                    </m:r>
                    <m:r>
                      <a:rPr lang="fr-FR" i="1">
                        <a:latin typeface="Cambria Math"/>
                        <a:ea typeface="Cambria Math"/>
                      </a:rPr>
                      <m:t>𝜌</m:t>
                    </m:r>
                    <m:r>
                      <a:rPr lang="fr-FR" b="1" i="1">
                        <a:latin typeface="Cambria Math"/>
                        <a:ea typeface="Cambria Math"/>
                      </a:rPr>
                      <m:t>𝒈</m:t>
                    </m:r>
                    <m:r>
                      <a:rPr lang="it-IT" b="1" i="1" smtClean="0">
                        <a:solidFill>
                          <a:srgbClr val="FF0000"/>
                        </a:solidFill>
                        <a:latin typeface="Cambria Math" panose="02040503050406030204" pitchFamily="18" charset="0"/>
                        <a:ea typeface="Cambria Math"/>
                      </a:rPr>
                      <m:t>+</m:t>
                    </m:r>
                    <m:r>
                      <a:rPr lang="it-IT" b="1" i="1" smtClean="0">
                        <a:solidFill>
                          <a:srgbClr val="FF0000"/>
                        </a:solidFill>
                        <a:latin typeface="Cambria Math" panose="02040503050406030204" pitchFamily="18" charset="0"/>
                        <a:ea typeface="Cambria Math"/>
                      </a:rPr>
                      <m:t>𝑺𝒐𝒖𝒓𝒄𝒆</m:t>
                    </m:r>
                  </m:oMath>
                </a14:m>
                <a:endParaRPr lang="fr-FR" b="1" dirty="0"/>
              </a:p>
              <a:p>
                <a:pPr marL="180975" indent="0">
                  <a:buNone/>
                </a:pPr>
                <a:endParaRPr lang="fr-FR" dirty="0" smtClean="0"/>
              </a:p>
              <a:p>
                <a:pPr marL="180975" indent="0">
                  <a:buNone/>
                </a:pPr>
                <a14:m>
                  <m:oMathPara xmlns:m="http://schemas.openxmlformats.org/officeDocument/2006/math">
                    <m:oMathParaPr>
                      <m:jc m:val="centerGroup"/>
                    </m:oMathParaPr>
                    <m:oMath xmlns:m="http://schemas.openxmlformats.org/officeDocument/2006/math">
                      <m:r>
                        <a:rPr lang="it-IT" sz="1600" b="0" i="1" smtClean="0">
                          <a:solidFill>
                            <a:srgbClr val="FF0000"/>
                          </a:solidFill>
                          <a:latin typeface="Cambria Math" panose="02040503050406030204" pitchFamily="18" charset="0"/>
                          <a:ea typeface="Cambria Math"/>
                        </a:rPr>
                        <m:t>𝑆𝑜𝑢𝑟𝑐𝑒</m:t>
                      </m:r>
                      <m:r>
                        <a:rPr lang="it-IT" sz="1600" b="0" i="1" smtClean="0">
                          <a:solidFill>
                            <a:srgbClr val="FF0000"/>
                          </a:solidFill>
                          <a:latin typeface="Cambria Math" panose="02040503050406030204" pitchFamily="18" charset="0"/>
                          <a:ea typeface="Cambria Math"/>
                        </a:rPr>
                        <m:t>=− </m:t>
                      </m:r>
                      <m:r>
                        <a:rPr lang="fr-FR" sz="1600" b="1" i="1">
                          <a:solidFill>
                            <a:srgbClr val="FF0000"/>
                          </a:solidFill>
                          <a:latin typeface="Cambria Math"/>
                          <a:ea typeface="Cambria Math"/>
                        </a:rPr>
                        <m:t>𝜵</m:t>
                      </m:r>
                      <m:d>
                        <m:dPr>
                          <m:begChr m:val="["/>
                          <m:endChr m:val="]"/>
                          <m:ctrlPr>
                            <a:rPr lang="fr-FR" sz="1600" i="1">
                              <a:solidFill>
                                <a:srgbClr val="FF0000"/>
                              </a:solidFill>
                              <a:latin typeface="Cambria Math"/>
                              <a:ea typeface="Cambria Math"/>
                            </a:rPr>
                          </m:ctrlPr>
                        </m:dPr>
                        <m:e>
                          <m:f>
                            <m:fPr>
                              <m:ctrlPr>
                                <a:rPr lang="fr-FR" sz="1600" i="1">
                                  <a:solidFill>
                                    <a:srgbClr val="FF0000"/>
                                  </a:solidFill>
                                  <a:latin typeface="Cambria Math"/>
                                  <a:ea typeface="Cambria Math"/>
                                </a:rPr>
                              </m:ctrlPr>
                            </m:fPr>
                            <m:num>
                              <m:sSub>
                                <m:sSubPr>
                                  <m:ctrlPr>
                                    <a:rPr lang="fr-FR" sz="1600" i="1">
                                      <a:solidFill>
                                        <a:srgbClr val="FF0000"/>
                                      </a:solidFill>
                                      <a:latin typeface="Cambria Math"/>
                                      <a:ea typeface="Cambria Math"/>
                                    </a:rPr>
                                  </m:ctrlPr>
                                </m:sSubPr>
                                <m:e>
                                  <m:r>
                                    <a:rPr lang="fr-FR" sz="1600" i="1">
                                      <a:solidFill>
                                        <a:srgbClr val="FF0000"/>
                                      </a:solidFill>
                                      <a:latin typeface="Cambria Math"/>
                                      <a:ea typeface="Cambria Math"/>
                                    </a:rPr>
                                    <m:t>𝜌</m:t>
                                  </m:r>
                                </m:e>
                                <m:sub>
                                  <m:r>
                                    <a:rPr lang="fr-FR" sz="1600" i="1">
                                      <a:solidFill>
                                        <a:srgbClr val="FF0000"/>
                                      </a:solidFill>
                                      <a:latin typeface="Cambria Math"/>
                                      <a:ea typeface="Cambria Math"/>
                                    </a:rPr>
                                    <m:t>𝑛</m:t>
                                  </m:r>
                                </m:sub>
                              </m:sSub>
                              <m:sSub>
                                <m:sSubPr>
                                  <m:ctrlPr>
                                    <a:rPr lang="fr-FR" sz="1600" i="1">
                                      <a:solidFill>
                                        <a:srgbClr val="FF0000"/>
                                      </a:solidFill>
                                      <a:latin typeface="Cambria Math"/>
                                      <a:ea typeface="Cambria Math"/>
                                    </a:rPr>
                                  </m:ctrlPr>
                                </m:sSubPr>
                                <m:e>
                                  <m:r>
                                    <a:rPr lang="fr-FR" sz="1600" i="1">
                                      <a:solidFill>
                                        <a:srgbClr val="FF0000"/>
                                      </a:solidFill>
                                      <a:latin typeface="Cambria Math"/>
                                      <a:ea typeface="Cambria Math"/>
                                    </a:rPr>
                                    <m:t>𝜌</m:t>
                                  </m:r>
                                </m:e>
                                <m:sub>
                                  <m:r>
                                    <a:rPr lang="fr-FR" sz="1600" i="1">
                                      <a:solidFill>
                                        <a:srgbClr val="FF0000"/>
                                      </a:solidFill>
                                      <a:latin typeface="Cambria Math"/>
                                      <a:ea typeface="Cambria Math"/>
                                    </a:rPr>
                                    <m:t>𝑠</m:t>
                                  </m:r>
                                </m:sub>
                              </m:sSub>
                            </m:num>
                            <m:den>
                              <m:r>
                                <a:rPr lang="fr-FR" sz="1600" i="1">
                                  <a:solidFill>
                                    <a:srgbClr val="FF0000"/>
                                  </a:solidFill>
                                  <a:latin typeface="Cambria Math"/>
                                  <a:ea typeface="Cambria Math"/>
                                </a:rPr>
                                <m:t>𝜌</m:t>
                              </m:r>
                            </m:den>
                          </m:f>
                          <m:sSup>
                            <m:sSupPr>
                              <m:ctrlPr>
                                <a:rPr lang="fr-FR" sz="1600" i="1">
                                  <a:solidFill>
                                    <a:srgbClr val="FF0000"/>
                                  </a:solidFill>
                                  <a:latin typeface="Cambria Math"/>
                                  <a:ea typeface="Cambria Math"/>
                                </a:rPr>
                              </m:ctrlPr>
                            </m:sSupPr>
                            <m:e>
                              <m:d>
                                <m:dPr>
                                  <m:ctrlPr>
                                    <a:rPr lang="fr-FR" sz="1600" i="1">
                                      <a:solidFill>
                                        <a:srgbClr val="FF0000"/>
                                      </a:solidFill>
                                      <a:latin typeface="Cambria Math"/>
                                      <a:ea typeface="Cambria Math"/>
                                    </a:rPr>
                                  </m:ctrlPr>
                                </m:dPr>
                                <m:e>
                                  <m:f>
                                    <m:fPr>
                                      <m:ctrlPr>
                                        <a:rPr lang="fr-FR" sz="1600" i="1">
                                          <a:solidFill>
                                            <a:srgbClr val="FF0000"/>
                                          </a:solidFill>
                                          <a:latin typeface="Cambria Math"/>
                                          <a:ea typeface="Cambria Math"/>
                                        </a:rPr>
                                      </m:ctrlPr>
                                    </m:fPr>
                                    <m:num>
                                      <m:r>
                                        <a:rPr lang="fr-FR" sz="1600" i="1">
                                          <a:solidFill>
                                            <a:srgbClr val="FF0000"/>
                                          </a:solidFill>
                                          <a:latin typeface="Cambria Math"/>
                                          <a:ea typeface="Cambria Math"/>
                                        </a:rPr>
                                        <m:t>𝑠</m:t>
                                      </m:r>
                                    </m:num>
                                    <m:den>
                                      <m:r>
                                        <a:rPr lang="fr-FR" sz="1600" i="1">
                                          <a:solidFill>
                                            <a:srgbClr val="FF0000"/>
                                          </a:solidFill>
                                          <a:latin typeface="Cambria Math"/>
                                          <a:ea typeface="Cambria Math"/>
                                        </a:rPr>
                                        <m:t>𝐴</m:t>
                                      </m:r>
                                      <m:sSub>
                                        <m:sSubPr>
                                          <m:ctrlPr>
                                            <a:rPr lang="fr-FR" sz="1600" i="1">
                                              <a:solidFill>
                                                <a:srgbClr val="FF0000"/>
                                              </a:solidFill>
                                              <a:latin typeface="Cambria Math"/>
                                              <a:ea typeface="Cambria Math"/>
                                            </a:rPr>
                                          </m:ctrlPr>
                                        </m:sSubPr>
                                        <m:e>
                                          <m:r>
                                            <a:rPr lang="fr-FR" sz="1600" i="1">
                                              <a:solidFill>
                                                <a:srgbClr val="FF0000"/>
                                              </a:solidFill>
                                              <a:latin typeface="Cambria Math"/>
                                              <a:ea typeface="Cambria Math"/>
                                            </a:rPr>
                                            <m:t>𝜌</m:t>
                                          </m:r>
                                        </m:e>
                                        <m:sub>
                                          <m:r>
                                            <a:rPr lang="fr-FR" sz="1600" i="1">
                                              <a:solidFill>
                                                <a:srgbClr val="FF0000"/>
                                              </a:solidFill>
                                              <a:latin typeface="Cambria Math"/>
                                              <a:ea typeface="Cambria Math"/>
                                            </a:rPr>
                                            <m:t>𝑛</m:t>
                                          </m:r>
                                        </m:sub>
                                      </m:sSub>
                                      <m:sSup>
                                        <m:sSupPr>
                                          <m:ctrlPr>
                                            <a:rPr lang="fr-FR" sz="1600" i="1">
                                              <a:solidFill>
                                                <a:srgbClr val="FF0000"/>
                                              </a:solidFill>
                                              <a:latin typeface="Cambria Math"/>
                                              <a:ea typeface="Cambria Math"/>
                                            </a:rPr>
                                          </m:ctrlPr>
                                        </m:sSupPr>
                                        <m:e>
                                          <m:d>
                                            <m:dPr>
                                              <m:begChr m:val="|"/>
                                              <m:endChr m:val="|"/>
                                              <m:ctrlPr>
                                                <a:rPr lang="fr-FR" sz="1600" i="1">
                                                  <a:solidFill>
                                                    <a:srgbClr val="FF0000"/>
                                                  </a:solidFill>
                                                  <a:latin typeface="Cambria Math"/>
                                                  <a:ea typeface="Cambria Math"/>
                                                </a:rPr>
                                              </m:ctrlPr>
                                            </m:dPr>
                                            <m:e>
                                              <m:r>
                                                <a:rPr lang="fr-FR" sz="1600" b="1" i="1">
                                                  <a:solidFill>
                                                    <a:srgbClr val="FF0000"/>
                                                  </a:solidFill>
                                                  <a:latin typeface="Cambria Math"/>
                                                  <a:ea typeface="Cambria Math"/>
                                                </a:rPr>
                                                <m:t>𝜵</m:t>
                                              </m:r>
                                              <m:r>
                                                <a:rPr lang="fr-FR" sz="1600" i="1">
                                                  <a:solidFill>
                                                    <a:srgbClr val="FF0000"/>
                                                  </a:solidFill>
                                                  <a:latin typeface="Cambria Math"/>
                                                  <a:ea typeface="Cambria Math"/>
                                                </a:rPr>
                                                <m:t>𝑇</m:t>
                                              </m:r>
                                            </m:e>
                                          </m:d>
                                        </m:e>
                                        <m:sup>
                                          <m:r>
                                            <a:rPr lang="fr-FR" sz="1600" i="1">
                                              <a:solidFill>
                                                <a:srgbClr val="FF0000"/>
                                              </a:solidFill>
                                              <a:latin typeface="Cambria Math"/>
                                              <a:ea typeface="Cambria Math"/>
                                            </a:rPr>
                                            <m:t>2</m:t>
                                          </m:r>
                                        </m:sup>
                                      </m:sSup>
                                    </m:den>
                                  </m:f>
                                </m:e>
                              </m:d>
                            </m:e>
                            <m:sup>
                              <m:f>
                                <m:fPr>
                                  <m:type m:val="skw"/>
                                  <m:ctrlPr>
                                    <a:rPr lang="fr-FR" sz="1600" i="1">
                                      <a:solidFill>
                                        <a:srgbClr val="FF0000"/>
                                      </a:solidFill>
                                      <a:latin typeface="Cambria Math"/>
                                      <a:ea typeface="Cambria Math"/>
                                    </a:rPr>
                                  </m:ctrlPr>
                                </m:fPr>
                                <m:num>
                                  <m:r>
                                    <a:rPr lang="fr-FR" sz="1600" i="1">
                                      <a:solidFill>
                                        <a:srgbClr val="FF0000"/>
                                      </a:solidFill>
                                      <a:latin typeface="Cambria Math"/>
                                      <a:ea typeface="Cambria Math"/>
                                    </a:rPr>
                                    <m:t>2</m:t>
                                  </m:r>
                                </m:num>
                                <m:den>
                                  <m:r>
                                    <a:rPr lang="fr-FR" sz="1600" i="1">
                                      <a:solidFill>
                                        <a:srgbClr val="FF0000"/>
                                      </a:solidFill>
                                      <a:latin typeface="Cambria Math"/>
                                      <a:ea typeface="Cambria Math"/>
                                    </a:rPr>
                                    <m:t>3</m:t>
                                  </m:r>
                                </m:den>
                              </m:f>
                            </m:sup>
                          </m:sSup>
                          <m:r>
                            <a:rPr lang="fr-FR" sz="1600" b="1" i="1">
                              <a:solidFill>
                                <a:srgbClr val="FF0000"/>
                              </a:solidFill>
                              <a:latin typeface="Cambria Math"/>
                              <a:ea typeface="Cambria Math"/>
                            </a:rPr>
                            <m:t>𝜵</m:t>
                          </m:r>
                          <m:r>
                            <a:rPr lang="fr-FR" sz="1600" i="1">
                              <a:solidFill>
                                <a:srgbClr val="FF0000"/>
                              </a:solidFill>
                              <a:latin typeface="Cambria Math"/>
                              <a:ea typeface="Cambria Math"/>
                            </a:rPr>
                            <m:t>𝑇</m:t>
                          </m:r>
                          <m:r>
                            <a:rPr lang="fr-FR" sz="1600" b="1" i="1">
                              <a:solidFill>
                                <a:srgbClr val="FF0000"/>
                              </a:solidFill>
                              <a:latin typeface="Cambria Math"/>
                              <a:ea typeface="Cambria Math"/>
                            </a:rPr>
                            <m:t>𝜵</m:t>
                          </m:r>
                          <m:r>
                            <a:rPr lang="fr-FR" sz="1600" i="1">
                              <a:solidFill>
                                <a:srgbClr val="FF0000"/>
                              </a:solidFill>
                              <a:latin typeface="Cambria Math"/>
                              <a:ea typeface="Cambria Math"/>
                            </a:rPr>
                            <m:t>𝑇</m:t>
                          </m:r>
                        </m:e>
                      </m:d>
                      <m:r>
                        <a:rPr lang="it-IT" sz="1600" i="1">
                          <a:solidFill>
                            <a:srgbClr val="FF0000"/>
                          </a:solidFill>
                          <a:latin typeface="Cambria Math" panose="02040503050406030204" pitchFamily="18" charset="0"/>
                          <a:ea typeface="Cambria Math"/>
                        </a:rPr>
                        <m:t>  </m:t>
                      </m:r>
                      <m:r>
                        <a:rPr lang="it-IT" sz="1600" b="0" i="1" smtClean="0">
                          <a:solidFill>
                            <a:srgbClr val="FF0000"/>
                          </a:solidFill>
                          <a:latin typeface="Cambria Math" panose="02040503050406030204" pitchFamily="18" charset="0"/>
                          <a:ea typeface="Cambria Math"/>
                        </a:rPr>
                        <m:t>−</m:t>
                      </m:r>
                      <m:r>
                        <a:rPr lang="fr-FR" sz="1600" i="1">
                          <a:solidFill>
                            <a:srgbClr val="FF0000"/>
                          </a:solidFill>
                          <a:latin typeface="Cambria Math"/>
                          <a:ea typeface="Cambria Math"/>
                        </a:rPr>
                        <m:t> </m:t>
                      </m:r>
                      <m:r>
                        <a:rPr lang="fr-FR" sz="1600" i="1">
                          <a:solidFill>
                            <a:srgbClr val="FF0000"/>
                          </a:solidFill>
                          <a:latin typeface="Cambria Math"/>
                          <a:ea typeface="Cambria Math"/>
                        </a:rPr>
                        <m:t>𝜂</m:t>
                      </m:r>
                      <m:sSup>
                        <m:sSupPr>
                          <m:ctrlPr>
                            <a:rPr lang="fr-FR" sz="1600" i="1">
                              <a:solidFill>
                                <a:srgbClr val="FF0000"/>
                              </a:solidFill>
                              <a:latin typeface="Cambria Math"/>
                              <a:ea typeface="Cambria Math"/>
                            </a:rPr>
                          </m:ctrlPr>
                        </m:sSupPr>
                        <m:e>
                          <m:d>
                            <m:dPr>
                              <m:ctrlPr>
                                <a:rPr lang="fr-FR" sz="1600" i="1">
                                  <a:solidFill>
                                    <a:srgbClr val="FF0000"/>
                                  </a:solidFill>
                                  <a:latin typeface="Cambria Math"/>
                                  <a:ea typeface="Cambria Math"/>
                                </a:rPr>
                              </m:ctrlPr>
                            </m:dPr>
                            <m:e>
                              <m:f>
                                <m:fPr>
                                  <m:ctrlPr>
                                    <a:rPr lang="fr-FR" sz="1600" i="1">
                                      <a:solidFill>
                                        <a:srgbClr val="FF0000"/>
                                      </a:solidFill>
                                      <a:latin typeface="Cambria Math"/>
                                      <a:ea typeface="Cambria Math"/>
                                    </a:rPr>
                                  </m:ctrlPr>
                                </m:fPr>
                                <m:num>
                                  <m:sSubSup>
                                    <m:sSubSupPr>
                                      <m:ctrlPr>
                                        <a:rPr lang="fr-FR" sz="1600" i="1">
                                          <a:solidFill>
                                            <a:srgbClr val="FF0000"/>
                                          </a:solidFill>
                                          <a:latin typeface="Cambria Math"/>
                                          <a:ea typeface="Cambria Math"/>
                                        </a:rPr>
                                      </m:ctrlPr>
                                    </m:sSubSupPr>
                                    <m:e>
                                      <m:r>
                                        <a:rPr lang="fr-FR" sz="1600" i="1">
                                          <a:solidFill>
                                            <a:srgbClr val="FF0000"/>
                                          </a:solidFill>
                                          <a:latin typeface="Cambria Math"/>
                                          <a:ea typeface="Cambria Math"/>
                                        </a:rPr>
                                        <m:t>𝜌</m:t>
                                      </m:r>
                                    </m:e>
                                    <m:sub>
                                      <m:r>
                                        <a:rPr lang="fr-FR" sz="1600" i="1">
                                          <a:solidFill>
                                            <a:srgbClr val="FF0000"/>
                                          </a:solidFill>
                                          <a:latin typeface="Cambria Math"/>
                                          <a:ea typeface="Cambria Math"/>
                                        </a:rPr>
                                        <m:t>𝑠</m:t>
                                      </m:r>
                                    </m:sub>
                                    <m:sup>
                                      <m:r>
                                        <a:rPr lang="fr-FR" sz="1600" i="1">
                                          <a:solidFill>
                                            <a:srgbClr val="FF0000"/>
                                          </a:solidFill>
                                          <a:latin typeface="Cambria Math"/>
                                          <a:ea typeface="Cambria Math"/>
                                        </a:rPr>
                                        <m:t>3</m:t>
                                      </m:r>
                                    </m:sup>
                                  </m:sSubSup>
                                  <m:r>
                                    <a:rPr lang="fr-FR" sz="1600" i="1">
                                      <a:solidFill>
                                        <a:srgbClr val="FF0000"/>
                                      </a:solidFill>
                                      <a:latin typeface="Cambria Math"/>
                                      <a:ea typeface="Cambria Math"/>
                                    </a:rPr>
                                    <m:t>𝑠</m:t>
                                  </m:r>
                                </m:num>
                                <m:den>
                                  <m:r>
                                    <a:rPr lang="fr-FR" sz="1600" i="1">
                                      <a:solidFill>
                                        <a:srgbClr val="FF0000"/>
                                      </a:solidFill>
                                      <a:latin typeface="Cambria Math"/>
                                      <a:ea typeface="Cambria Math"/>
                                    </a:rPr>
                                    <m:t>𝐴</m:t>
                                  </m:r>
                                  <m:sSup>
                                    <m:sSupPr>
                                      <m:ctrlPr>
                                        <a:rPr lang="fr-FR" sz="1600" i="1">
                                          <a:solidFill>
                                            <a:srgbClr val="FF0000"/>
                                          </a:solidFill>
                                          <a:latin typeface="Cambria Math"/>
                                          <a:ea typeface="Cambria Math"/>
                                        </a:rPr>
                                      </m:ctrlPr>
                                    </m:sSupPr>
                                    <m:e>
                                      <m:r>
                                        <a:rPr lang="fr-FR" sz="1600" i="1">
                                          <a:solidFill>
                                            <a:srgbClr val="FF0000"/>
                                          </a:solidFill>
                                          <a:latin typeface="Cambria Math"/>
                                          <a:ea typeface="Cambria Math"/>
                                        </a:rPr>
                                        <m:t>𝜌</m:t>
                                      </m:r>
                                    </m:e>
                                    <m:sup>
                                      <m:r>
                                        <a:rPr lang="fr-FR" sz="1600" i="1">
                                          <a:solidFill>
                                            <a:srgbClr val="FF0000"/>
                                          </a:solidFill>
                                          <a:latin typeface="Cambria Math"/>
                                          <a:ea typeface="Cambria Math"/>
                                        </a:rPr>
                                        <m:t>3</m:t>
                                      </m:r>
                                    </m:sup>
                                  </m:sSup>
                                  <m:sSub>
                                    <m:sSubPr>
                                      <m:ctrlPr>
                                        <a:rPr lang="fr-FR" sz="1600" i="1">
                                          <a:solidFill>
                                            <a:srgbClr val="FF0000"/>
                                          </a:solidFill>
                                          <a:latin typeface="Cambria Math"/>
                                          <a:ea typeface="Cambria Math"/>
                                        </a:rPr>
                                      </m:ctrlPr>
                                    </m:sSubPr>
                                    <m:e>
                                      <m:r>
                                        <a:rPr lang="fr-FR" sz="1600" i="1">
                                          <a:solidFill>
                                            <a:srgbClr val="FF0000"/>
                                          </a:solidFill>
                                          <a:latin typeface="Cambria Math"/>
                                          <a:ea typeface="Cambria Math"/>
                                        </a:rPr>
                                        <m:t>𝜌</m:t>
                                      </m:r>
                                    </m:e>
                                    <m:sub>
                                      <m:r>
                                        <a:rPr lang="fr-FR" sz="1600" i="1">
                                          <a:solidFill>
                                            <a:srgbClr val="FF0000"/>
                                          </a:solidFill>
                                          <a:latin typeface="Cambria Math"/>
                                          <a:ea typeface="Cambria Math"/>
                                        </a:rPr>
                                        <m:t>𝑛</m:t>
                                      </m:r>
                                    </m:sub>
                                  </m:sSub>
                                  <m:sSup>
                                    <m:sSupPr>
                                      <m:ctrlPr>
                                        <a:rPr lang="fr-FR" sz="1600" i="1">
                                          <a:solidFill>
                                            <a:srgbClr val="FF0000"/>
                                          </a:solidFill>
                                          <a:latin typeface="Cambria Math"/>
                                          <a:ea typeface="Cambria Math"/>
                                        </a:rPr>
                                      </m:ctrlPr>
                                    </m:sSupPr>
                                    <m:e>
                                      <m:d>
                                        <m:dPr>
                                          <m:begChr m:val="|"/>
                                          <m:endChr m:val="|"/>
                                          <m:ctrlPr>
                                            <a:rPr lang="fr-FR" sz="1600" i="1">
                                              <a:solidFill>
                                                <a:srgbClr val="FF0000"/>
                                              </a:solidFill>
                                              <a:latin typeface="Cambria Math"/>
                                              <a:ea typeface="Cambria Math"/>
                                            </a:rPr>
                                          </m:ctrlPr>
                                        </m:dPr>
                                        <m:e>
                                          <m:r>
                                            <a:rPr lang="fr-FR" sz="1600" b="1" i="1">
                                              <a:solidFill>
                                                <a:srgbClr val="FF0000"/>
                                              </a:solidFill>
                                              <a:latin typeface="Cambria Math"/>
                                              <a:ea typeface="Cambria Math"/>
                                            </a:rPr>
                                            <m:t>𝜵</m:t>
                                          </m:r>
                                          <m:r>
                                            <a:rPr lang="fr-FR" sz="1600" i="1">
                                              <a:solidFill>
                                                <a:srgbClr val="FF0000"/>
                                              </a:solidFill>
                                              <a:latin typeface="Cambria Math"/>
                                              <a:ea typeface="Cambria Math"/>
                                            </a:rPr>
                                            <m:t>𝑇</m:t>
                                          </m:r>
                                        </m:e>
                                      </m:d>
                                    </m:e>
                                    <m:sup>
                                      <m:r>
                                        <a:rPr lang="fr-FR" sz="1600" i="1">
                                          <a:solidFill>
                                            <a:srgbClr val="FF0000"/>
                                          </a:solidFill>
                                          <a:latin typeface="Cambria Math"/>
                                          <a:ea typeface="Cambria Math"/>
                                        </a:rPr>
                                        <m:t>2</m:t>
                                      </m:r>
                                    </m:sup>
                                  </m:sSup>
                                </m:den>
                              </m:f>
                            </m:e>
                          </m:d>
                        </m:e>
                        <m:sup>
                          <m:f>
                            <m:fPr>
                              <m:ctrlPr>
                                <a:rPr lang="fr-FR" sz="1600" i="1">
                                  <a:solidFill>
                                    <a:srgbClr val="FF0000"/>
                                  </a:solidFill>
                                  <a:latin typeface="Cambria Math"/>
                                  <a:ea typeface="Cambria Math"/>
                                </a:rPr>
                              </m:ctrlPr>
                            </m:fPr>
                            <m:num>
                              <m:r>
                                <a:rPr lang="fr-FR" sz="1600" i="1">
                                  <a:solidFill>
                                    <a:srgbClr val="FF0000"/>
                                  </a:solidFill>
                                  <a:latin typeface="Cambria Math"/>
                                  <a:ea typeface="Cambria Math"/>
                                </a:rPr>
                                <m:t>1</m:t>
                              </m:r>
                            </m:num>
                            <m:den>
                              <m:r>
                                <a:rPr lang="fr-FR" sz="1600" i="1">
                                  <a:solidFill>
                                    <a:srgbClr val="FF0000"/>
                                  </a:solidFill>
                                  <a:latin typeface="Cambria Math"/>
                                  <a:ea typeface="Cambria Math"/>
                                </a:rPr>
                                <m:t>3</m:t>
                              </m:r>
                            </m:den>
                          </m:f>
                        </m:sup>
                      </m:sSup>
                      <m:d>
                        <m:dPr>
                          <m:begChr m:val="["/>
                          <m:endChr m:val="]"/>
                          <m:ctrlPr>
                            <a:rPr lang="fr-FR" sz="1600" i="1">
                              <a:solidFill>
                                <a:srgbClr val="FF0000"/>
                              </a:solidFill>
                              <a:latin typeface="Cambria Math"/>
                              <a:ea typeface="Cambria Math"/>
                            </a:rPr>
                          </m:ctrlPr>
                        </m:dPr>
                        <m:e>
                          <m:sSup>
                            <m:sSupPr>
                              <m:ctrlPr>
                                <a:rPr lang="fr-FR" sz="1600" i="1">
                                  <a:solidFill>
                                    <a:srgbClr val="FF0000"/>
                                  </a:solidFill>
                                  <a:latin typeface="Cambria Math"/>
                                  <a:ea typeface="Cambria Math"/>
                                </a:rPr>
                              </m:ctrlPr>
                            </m:sSupPr>
                            <m:e>
                              <m:r>
                                <a:rPr lang="fr-FR" sz="1600" b="1" i="1">
                                  <a:solidFill>
                                    <a:srgbClr val="FF0000"/>
                                  </a:solidFill>
                                  <a:latin typeface="Cambria Math"/>
                                  <a:ea typeface="Cambria Math"/>
                                </a:rPr>
                                <m:t>𝜵</m:t>
                              </m:r>
                            </m:e>
                            <m:sup>
                              <m:r>
                                <a:rPr lang="fr-FR" sz="1600" i="1">
                                  <a:solidFill>
                                    <a:srgbClr val="FF0000"/>
                                  </a:solidFill>
                                  <a:latin typeface="Cambria Math"/>
                                  <a:ea typeface="Cambria Math"/>
                                </a:rPr>
                                <m:t>2</m:t>
                              </m:r>
                            </m:sup>
                          </m:sSup>
                          <m:d>
                            <m:dPr>
                              <m:ctrlPr>
                                <a:rPr lang="fr-FR" sz="1600" i="1">
                                  <a:solidFill>
                                    <a:srgbClr val="FF0000"/>
                                  </a:solidFill>
                                  <a:latin typeface="Cambria Math"/>
                                  <a:ea typeface="Cambria Math"/>
                                </a:rPr>
                              </m:ctrlPr>
                            </m:dPr>
                            <m:e>
                              <m:r>
                                <a:rPr lang="fr-FR" sz="1600" b="1" i="1">
                                  <a:solidFill>
                                    <a:srgbClr val="FF0000"/>
                                  </a:solidFill>
                                  <a:latin typeface="Cambria Math"/>
                                  <a:ea typeface="Cambria Math"/>
                                </a:rPr>
                                <m:t>𝜵</m:t>
                              </m:r>
                              <m:r>
                                <a:rPr lang="fr-FR" sz="1600" i="1">
                                  <a:solidFill>
                                    <a:srgbClr val="FF0000"/>
                                  </a:solidFill>
                                  <a:latin typeface="Cambria Math"/>
                                  <a:ea typeface="Cambria Math"/>
                                </a:rPr>
                                <m:t>𝑇</m:t>
                              </m:r>
                            </m:e>
                          </m:d>
                          <m:r>
                            <a:rPr lang="fr-FR" sz="1600" i="1">
                              <a:solidFill>
                                <a:srgbClr val="FF0000"/>
                              </a:solidFill>
                              <a:latin typeface="Cambria Math"/>
                              <a:ea typeface="Cambria Math"/>
                            </a:rPr>
                            <m:t>+</m:t>
                          </m:r>
                          <m:f>
                            <m:fPr>
                              <m:ctrlPr>
                                <a:rPr lang="fr-FR" sz="1600" i="1">
                                  <a:solidFill>
                                    <a:srgbClr val="FF0000"/>
                                  </a:solidFill>
                                  <a:latin typeface="Cambria Math"/>
                                  <a:ea typeface="Cambria Math"/>
                                </a:rPr>
                              </m:ctrlPr>
                            </m:fPr>
                            <m:num>
                              <m:r>
                                <a:rPr lang="fr-FR" sz="1600" i="1">
                                  <a:solidFill>
                                    <a:srgbClr val="FF0000"/>
                                  </a:solidFill>
                                  <a:latin typeface="Cambria Math"/>
                                  <a:ea typeface="Cambria Math"/>
                                </a:rPr>
                                <m:t>1</m:t>
                              </m:r>
                            </m:num>
                            <m:den>
                              <m:r>
                                <a:rPr lang="fr-FR" sz="1600" i="1">
                                  <a:solidFill>
                                    <a:srgbClr val="FF0000"/>
                                  </a:solidFill>
                                  <a:latin typeface="Cambria Math"/>
                                  <a:ea typeface="Cambria Math"/>
                                </a:rPr>
                                <m:t>3</m:t>
                              </m:r>
                            </m:den>
                          </m:f>
                          <m:r>
                            <a:rPr lang="fr-FR" sz="1600" i="1">
                              <a:solidFill>
                                <a:srgbClr val="FF0000"/>
                              </a:solidFill>
                              <a:latin typeface="Cambria Math"/>
                              <a:ea typeface="Cambria Math"/>
                            </a:rPr>
                            <m:t>𝛻</m:t>
                          </m:r>
                          <m:d>
                            <m:dPr>
                              <m:ctrlPr>
                                <a:rPr lang="fr-FR" sz="1600" i="1">
                                  <a:solidFill>
                                    <a:srgbClr val="FF0000"/>
                                  </a:solidFill>
                                  <a:latin typeface="Cambria Math"/>
                                  <a:ea typeface="Cambria Math"/>
                                </a:rPr>
                              </m:ctrlPr>
                            </m:dPr>
                            <m:e>
                              <m:r>
                                <a:rPr lang="fr-FR" sz="1600" b="1" i="1">
                                  <a:solidFill>
                                    <a:srgbClr val="FF0000"/>
                                  </a:solidFill>
                                  <a:latin typeface="Cambria Math"/>
                                  <a:ea typeface="Cambria Math"/>
                                </a:rPr>
                                <m:t>𝜵</m:t>
                              </m:r>
                              <m:r>
                                <a:rPr lang="fr-FR" sz="1600" i="1">
                                  <a:solidFill>
                                    <a:srgbClr val="FF0000"/>
                                  </a:solidFill>
                                  <a:latin typeface="Cambria Math"/>
                                  <a:ea typeface="Cambria Math"/>
                                </a:rPr>
                                <m:t>∙</m:t>
                              </m:r>
                              <m:r>
                                <a:rPr lang="fr-FR" sz="1600" b="1" i="1">
                                  <a:solidFill>
                                    <a:srgbClr val="FF0000"/>
                                  </a:solidFill>
                                  <a:latin typeface="Cambria Math"/>
                                  <a:ea typeface="Cambria Math"/>
                                </a:rPr>
                                <m:t>𝜵</m:t>
                              </m:r>
                            </m:e>
                          </m:d>
                          <m:r>
                            <a:rPr lang="fr-FR" sz="1600" i="1">
                              <a:solidFill>
                                <a:srgbClr val="FF0000"/>
                              </a:solidFill>
                              <a:latin typeface="Cambria Math"/>
                              <a:ea typeface="Cambria Math"/>
                            </a:rPr>
                            <m:t>𝑇</m:t>
                          </m:r>
                        </m:e>
                      </m:d>
                    </m:oMath>
                  </m:oMathPara>
                </a14:m>
                <a:endParaRPr lang="fr-FR" dirty="0"/>
              </a:p>
              <a:p>
                <a:endParaRPr lang="fr-FR" dirty="0" smtClean="0"/>
              </a:p>
              <a:p>
                <a:r>
                  <a:rPr lang="fr-FR" b="1" dirty="0" smtClean="0"/>
                  <a:t>Codes</a:t>
                </a:r>
                <a:r>
                  <a:rPr lang="fr-FR" dirty="0" smtClean="0"/>
                  <a:t>:</a:t>
                </a:r>
              </a:p>
              <a:p>
                <a:pPr lvl="1"/>
                <a:r>
                  <a:rPr lang="fr-FR" dirty="0" smtClean="0"/>
                  <a:t>Modification de la quantité de mouvement </a:t>
                </a:r>
              </a:p>
              <a:p>
                <a:pPr lvl="1"/>
                <a:r>
                  <a:rPr lang="fr-FR" dirty="0" smtClean="0"/>
                  <a:t>Modification de l’équation de l’énergie</a:t>
                </a:r>
              </a:p>
              <a:p>
                <a:pPr lvl="1"/>
                <a:r>
                  <a:rPr lang="fr-FR" dirty="0" smtClean="0"/>
                  <a:t>Conditions aux bords</a:t>
                </a:r>
              </a:p>
              <a:p>
                <a:pPr marL="180975" indent="0">
                  <a:buNone/>
                </a:pPr>
                <a:endParaRPr lang="fr-FR" dirty="0"/>
              </a:p>
            </p:txBody>
          </p:sp>
        </mc:Choice>
        <mc:Fallback xmlns="">
          <p:sp>
            <p:nvSpPr>
              <p:cNvPr id="2" name="Espace réservé du contenu 1"/>
              <p:cNvSpPr>
                <a:spLocks noGrp="1" noRot="1" noChangeAspect="1" noMove="1" noResize="1" noEditPoints="1" noAdjustHandles="1" noChangeArrowheads="1" noChangeShapeType="1" noTextEdit="1"/>
              </p:cNvSpPr>
              <p:nvPr>
                <p:ph idx="1"/>
              </p:nvPr>
            </p:nvSpPr>
            <p:spPr>
              <a:xfrm>
                <a:off x="395536" y="1124744"/>
                <a:ext cx="9217024" cy="5546725"/>
              </a:xfrm>
              <a:blipFill rotWithShape="1">
                <a:blip r:embed="rId4"/>
                <a:stretch>
                  <a:fillRect/>
                </a:stretch>
              </a:blipFill>
            </p:spPr>
            <p:txBody>
              <a:bodyPr/>
              <a:lstStyle/>
              <a:p>
                <a:r>
                  <a:rPr lang="fr-FR">
                    <a:noFill/>
                  </a:rPr>
                  <a:t> </a:t>
                </a:r>
              </a:p>
            </p:txBody>
          </p:sp>
        </mc:Fallback>
      </mc:AlternateContent>
    </p:spTree>
    <p:custDataLst>
      <p:tags r:id="rId1"/>
    </p:custDataLst>
    <p:extLst>
      <p:ext uri="{BB962C8B-B14F-4D97-AF65-F5344CB8AC3E}">
        <p14:creationId xmlns:p14="http://schemas.microsoft.com/office/powerpoint/2010/main" val="637656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2. He II : </a:t>
            </a:r>
            <a:r>
              <a:rPr lang="fr-FR" altLang="fr-FR" dirty="0" smtClean="0"/>
              <a:t>Domaine</a:t>
            </a:r>
            <a:r>
              <a:rPr lang="en-US" altLang="fr-FR" dirty="0" smtClean="0"/>
              <a:t> du test (2/3)</a:t>
            </a:r>
          </a:p>
        </p:txBody>
      </p:sp>
      <mc:AlternateContent xmlns:mc="http://schemas.openxmlformats.org/markup-compatibility/2006" xmlns:a14="http://schemas.microsoft.com/office/drawing/2010/main">
        <mc:Choice Requires="a14">
          <p:sp>
            <p:nvSpPr>
              <p:cNvPr id="2" name="Espace réservé du contenu 1"/>
              <p:cNvSpPr>
                <a:spLocks noGrp="1"/>
              </p:cNvSpPr>
              <p:nvPr>
                <p:ph idx="1"/>
              </p:nvPr>
            </p:nvSpPr>
            <p:spPr>
              <a:xfrm>
                <a:off x="395536" y="764705"/>
                <a:ext cx="8061325" cy="3816424"/>
              </a:xfrm>
            </p:spPr>
            <p:txBody>
              <a:bodyPr/>
              <a:lstStyle/>
              <a:p>
                <a:pPr lvl="1"/>
                <a:endParaRPr lang="fr-FR" dirty="0" smtClean="0">
                  <a:latin typeface="Calibri"/>
                </a:endParaRPr>
              </a:p>
              <a:p>
                <a:endParaRPr lang="fr-FR" dirty="0" smtClean="0">
                  <a:latin typeface="Calibri"/>
                </a:endParaRPr>
              </a:p>
              <a:p>
                <a:pPr>
                  <a:spcAft>
                    <a:spcPts val="600"/>
                  </a:spcAft>
                </a:pPr>
                <a:endParaRPr lang="fr-FR" dirty="0" smtClean="0">
                  <a:latin typeface="Calibri"/>
                </a:endParaRPr>
              </a:p>
              <a:p>
                <a:pPr>
                  <a:spcAft>
                    <a:spcPts val="600"/>
                  </a:spcAft>
                </a:pPr>
                <a:r>
                  <a:rPr lang="fr-FR" dirty="0" smtClean="0">
                    <a:latin typeface="Calibri"/>
                  </a:rPr>
                  <a:t>Modèle du système physique: benchmark</a:t>
                </a:r>
              </a:p>
              <a:p>
                <a:pPr lvl="1">
                  <a:spcAft>
                    <a:spcPts val="600"/>
                  </a:spcAft>
                </a:pPr>
                <a:r>
                  <a:rPr lang="fr-FR" dirty="0" smtClean="0"/>
                  <a:t>Volume 2D/3D de He II: interstices entre les câbles </a:t>
                </a:r>
              </a:p>
              <a:p>
                <a:pPr lvl="1">
                  <a:spcAft>
                    <a:spcPts val="600"/>
                  </a:spcAft>
                </a:pPr>
                <a:r>
                  <a:rPr lang="fr-FR" dirty="0" smtClean="0"/>
                  <a:t>2 parois adiabatiques (isolation des conducteurs)</a:t>
                </a:r>
              </a:p>
              <a:p>
                <a:pPr lvl="1">
                  <a:spcAft>
                    <a:spcPts val="600"/>
                  </a:spcAft>
                </a:pPr>
                <a:r>
                  <a:rPr lang="fr-FR" dirty="0" smtClean="0"/>
                  <a:t>Température T</a:t>
                </a:r>
                <a:r>
                  <a:rPr lang="fr-FR" baseline="-25000" dirty="0" smtClean="0"/>
                  <a:t>b</a:t>
                </a:r>
                <a:r>
                  <a:rPr lang="fr-FR" dirty="0" smtClean="0"/>
                  <a:t> fixée par le système cryogénique</a:t>
                </a:r>
              </a:p>
              <a:p>
                <a:pPr lvl="1">
                  <a:spcAft>
                    <a:spcPts val="600"/>
                  </a:spcAft>
                </a:pPr>
                <a:r>
                  <a:rPr lang="fr-FR" dirty="0" smtClean="0"/>
                  <a:t>Flux de chaleur en entrée</a:t>
                </a:r>
              </a:p>
              <a:p>
                <a:pPr lvl="1">
                  <a:spcAft>
                    <a:spcPts val="600"/>
                  </a:spcAft>
                </a:pPr>
                <a:r>
                  <a:rPr lang="fr-FR" dirty="0" smtClean="0"/>
                  <a:t>Systèmes statiques (</a:t>
                </a:r>
                <a14:m>
                  <m:oMath xmlns:m="http://schemas.openxmlformats.org/officeDocument/2006/math">
                    <m:r>
                      <a:rPr lang="it-IT" b="1" i="1">
                        <a:latin typeface="Cambria Math" panose="02040503050406030204" pitchFamily="18" charset="0"/>
                      </a:rPr>
                      <m:t>𝒖</m:t>
                    </m:r>
                    <m:r>
                      <a:rPr lang="it-IT" i="1">
                        <a:latin typeface="Cambria Math" panose="02040503050406030204" pitchFamily="18" charset="0"/>
                      </a:rPr>
                      <m:t>=</m:t>
                    </m:r>
                    <m:r>
                      <a:rPr lang="it-IT" b="1" i="1">
                        <a:latin typeface="Cambria Math" panose="02040503050406030204" pitchFamily="18" charset="0"/>
                      </a:rPr>
                      <m:t>𝟎</m:t>
                    </m:r>
                  </m:oMath>
                </a14:m>
                <a:r>
                  <a:rPr lang="fr-FR" dirty="0"/>
                  <a:t>)</a:t>
                </a:r>
              </a:p>
              <a:p>
                <a:pPr lvl="1">
                  <a:spcAft>
                    <a:spcPts val="600"/>
                  </a:spcAft>
                </a:pPr>
                <a:r>
                  <a:rPr lang="fr-FR" dirty="0" smtClean="0"/>
                  <a:t>Pression constante </a:t>
                </a:r>
                <a:r>
                  <a:rPr lang="fr-FR" dirty="0"/>
                  <a:t>(</a:t>
                </a:r>
                <a:r>
                  <a:rPr lang="fr-FR" dirty="0" smtClean="0"/>
                  <a:t>Pression atmosphérique ou saturation)</a:t>
                </a:r>
                <a:endParaRPr lang="fr-FR" dirty="0"/>
              </a:p>
            </p:txBody>
          </p:sp>
        </mc:Choice>
        <mc:Fallback xmlns="">
          <p:sp>
            <p:nvSpPr>
              <p:cNvPr id="2" name="Espace réservé du contenu 1"/>
              <p:cNvSpPr>
                <a:spLocks noGrp="1" noRot="1" noChangeAspect="1" noMove="1" noResize="1" noEditPoints="1" noAdjustHandles="1" noChangeArrowheads="1" noChangeShapeType="1" noTextEdit="1"/>
              </p:cNvSpPr>
              <p:nvPr>
                <p:ph idx="1"/>
              </p:nvPr>
            </p:nvSpPr>
            <p:spPr>
              <a:xfrm>
                <a:off x="395536" y="764705"/>
                <a:ext cx="8061325" cy="3816424"/>
              </a:xfrm>
              <a:blipFill rotWithShape="1">
                <a:blip r:embed="rId4"/>
                <a:stretch>
                  <a:fillRect/>
                </a:stretch>
              </a:blipFill>
            </p:spPr>
            <p:txBody>
              <a:bodyPr/>
              <a:lstStyle/>
              <a:p>
                <a:r>
                  <a:rPr lang="fr-FR">
                    <a:noFill/>
                  </a:rPr>
                  <a:t> </a:t>
                </a:r>
              </a:p>
            </p:txBody>
          </p:sp>
        </mc:Fallback>
      </mc:AlternateContent>
      <p:grpSp>
        <p:nvGrpSpPr>
          <p:cNvPr id="5" name="Gruppo 13"/>
          <p:cNvGrpSpPr/>
          <p:nvPr/>
        </p:nvGrpSpPr>
        <p:grpSpPr>
          <a:xfrm>
            <a:off x="6674687" y="1786359"/>
            <a:ext cx="2101218" cy="2800206"/>
            <a:chOff x="55015" y="2501002"/>
            <a:chExt cx="2101218" cy="2800206"/>
          </a:xfrm>
        </p:grpSpPr>
        <p:grpSp>
          <p:nvGrpSpPr>
            <p:cNvPr id="6" name="Groupe 5"/>
            <p:cNvGrpSpPr/>
            <p:nvPr/>
          </p:nvGrpSpPr>
          <p:grpSpPr>
            <a:xfrm>
              <a:off x="116135" y="2501002"/>
              <a:ext cx="2040098" cy="2800206"/>
              <a:chOff x="116135" y="2501002"/>
              <a:chExt cx="2040098" cy="2800206"/>
            </a:xfrm>
          </p:grpSpPr>
          <p:sp>
            <p:nvSpPr>
              <p:cNvPr id="12" name="Rectangle 11"/>
              <p:cNvSpPr/>
              <p:nvPr/>
            </p:nvSpPr>
            <p:spPr>
              <a:xfrm rot="16200000">
                <a:off x="782853" y="3442388"/>
                <a:ext cx="1736873" cy="765114"/>
              </a:xfrm>
              <a:prstGeom prst="rect">
                <a:avLst/>
              </a:prstGeom>
              <a:pattFill prst="pct5">
                <a:fgClr>
                  <a:schemeClr val="tx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reccia a destra 24"/>
              <p:cNvSpPr/>
              <p:nvPr/>
            </p:nvSpPr>
            <p:spPr>
              <a:xfrm rot="16200000">
                <a:off x="1170628"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28"/>
              <p:cNvSpPr txBox="1"/>
              <p:nvPr/>
            </p:nvSpPr>
            <p:spPr>
              <a:xfrm>
                <a:off x="1042433" y="4845017"/>
                <a:ext cx="293670" cy="307777"/>
              </a:xfrm>
              <a:prstGeom prst="rect">
                <a:avLst/>
              </a:prstGeom>
              <a:noFill/>
            </p:spPr>
            <p:txBody>
              <a:bodyPr wrap="none" rtlCol="0">
                <a:spAutoFit/>
              </a:bodyPr>
              <a:lstStyle/>
              <a:p>
                <a:r>
                  <a:rPr lang="it-IT" sz="1400" b="1" dirty="0" smtClean="0">
                    <a:solidFill>
                      <a:srgbClr val="FF0000"/>
                    </a:solidFill>
                  </a:rPr>
                  <a:t>q</a:t>
                </a:r>
                <a:endParaRPr lang="it-IT" sz="1400" b="1" dirty="0">
                  <a:solidFill>
                    <a:srgbClr val="FF0000"/>
                  </a:solidFill>
                </a:endParaRPr>
              </a:p>
            </p:txBody>
          </p:sp>
          <p:sp>
            <p:nvSpPr>
              <p:cNvPr id="15" name="Freccia a destra 24"/>
              <p:cNvSpPr/>
              <p:nvPr/>
            </p:nvSpPr>
            <p:spPr>
              <a:xfrm rot="16200000">
                <a:off x="1441950"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Freccia a destra 24"/>
              <p:cNvSpPr/>
              <p:nvPr/>
            </p:nvSpPr>
            <p:spPr>
              <a:xfrm rot="16200000">
                <a:off x="1713271"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mc:AlternateContent xmlns:mc="http://schemas.openxmlformats.org/markup-compatibility/2006" xmlns:a14="http://schemas.microsoft.com/office/drawing/2010/main">
            <mc:Choice Requires="a14">
              <p:sp>
                <p:nvSpPr>
                  <p:cNvPr id="17" name="CasellaDiTesto 1"/>
                  <p:cNvSpPr txBox="1"/>
                  <p:nvPr/>
                </p:nvSpPr>
                <p:spPr>
                  <a:xfrm>
                    <a:off x="1835696" y="2501002"/>
                    <a:ext cx="3205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b="1" i="1" smtClean="0">
                                  <a:solidFill>
                                    <a:schemeClr val="tx2"/>
                                  </a:solidFill>
                                  <a:latin typeface="Cambria Math"/>
                                </a:rPr>
                              </m:ctrlPr>
                            </m:sSubPr>
                            <m:e>
                              <m:r>
                                <a:rPr lang="it-IT" b="1" i="1" smtClean="0">
                                  <a:solidFill>
                                    <a:schemeClr val="tx2"/>
                                  </a:solidFill>
                                  <a:latin typeface="Cambria Math" panose="02040503050406030204" pitchFamily="18" charset="0"/>
                                </a:rPr>
                                <m:t>𝑻</m:t>
                              </m:r>
                            </m:e>
                            <m:sub>
                              <m:r>
                                <a:rPr lang="it-IT" b="1" i="0" smtClean="0">
                                  <a:solidFill>
                                    <a:schemeClr val="tx2"/>
                                  </a:solidFill>
                                  <a:latin typeface="Cambria Math" panose="02040503050406030204" pitchFamily="18" charset="0"/>
                                </a:rPr>
                                <m:t>𝐛</m:t>
                              </m:r>
                            </m:sub>
                          </m:sSub>
                        </m:oMath>
                      </m:oMathPara>
                    </a14:m>
                    <a:endParaRPr lang="it-IT" b="1" dirty="0">
                      <a:solidFill>
                        <a:schemeClr val="tx2"/>
                      </a:solidFill>
                    </a:endParaRPr>
                  </a:p>
                </p:txBody>
              </p:sp>
            </mc:Choice>
            <mc:Fallback xmlns="">
              <p:sp>
                <p:nvSpPr>
                  <p:cNvPr id="34" name="CasellaDiTesto 1"/>
                  <p:cNvSpPr txBox="1">
                    <a:spLocks noRot="1" noChangeAspect="1" noMove="1" noResize="1" noEditPoints="1" noAdjustHandles="1" noChangeArrowheads="1" noChangeShapeType="1" noTextEdit="1"/>
                  </p:cNvSpPr>
                  <p:nvPr/>
                </p:nvSpPr>
                <p:spPr>
                  <a:xfrm>
                    <a:off x="1835696" y="2501002"/>
                    <a:ext cx="320537" cy="276999"/>
                  </a:xfrm>
                  <a:prstGeom prst="rect">
                    <a:avLst/>
                  </a:prstGeom>
                  <a:blipFill rotWithShape="1">
                    <a:blip r:embed="rId8"/>
                    <a:stretch>
                      <a:fillRect l="-15094" r="-7547" b="-19565"/>
                    </a:stretch>
                  </a:blipFill>
                </p:spPr>
                <p:txBody>
                  <a:bodyPr/>
                  <a:lstStyle/>
                  <a:p>
                    <a:r>
                      <a:rPr lang="fr-FR">
                        <a:noFill/>
                      </a:rPr>
                      <a:t> </a:t>
                    </a:r>
                  </a:p>
                </p:txBody>
              </p:sp>
            </mc:Fallback>
          </mc:AlternateContent>
          <p:cxnSp>
            <p:nvCxnSpPr>
              <p:cNvPr id="18" name="Connettore 2 4"/>
              <p:cNvCxnSpPr>
                <a:stCxn id="17" idx="2"/>
              </p:cNvCxnSpPr>
              <p:nvPr/>
            </p:nvCxnSpPr>
            <p:spPr>
              <a:xfrm flipH="1">
                <a:off x="1934105" y="2778001"/>
                <a:ext cx="61860" cy="178507"/>
              </a:xfrm>
              <a:prstGeom prst="straightConnector1">
                <a:avLst/>
              </a:prstGeom>
              <a:ln cap="rnd">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9" name="Connettore 2 23"/>
              <p:cNvCxnSpPr/>
              <p:nvPr/>
            </p:nvCxnSpPr>
            <p:spPr>
              <a:xfrm>
                <a:off x="1080079" y="3509284"/>
                <a:ext cx="953767" cy="175007"/>
              </a:xfrm>
              <a:prstGeom prst="straightConnector1">
                <a:avLst/>
              </a:prstGeom>
              <a:ln cap="rnd">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20" name="Connettore 2 31"/>
              <p:cNvCxnSpPr/>
              <p:nvPr/>
            </p:nvCxnSpPr>
            <p:spPr>
              <a:xfrm>
                <a:off x="1080079" y="3509284"/>
                <a:ext cx="188653" cy="242690"/>
              </a:xfrm>
              <a:prstGeom prst="straightConnector1">
                <a:avLst/>
              </a:prstGeom>
              <a:ln cap="rnd">
                <a:solidFill>
                  <a:schemeClr val="tx1"/>
                </a:solidFill>
                <a:tailEnd type="ova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CasellaDiTesto 32"/>
                  <p:cNvSpPr txBox="1"/>
                  <p:nvPr/>
                </p:nvSpPr>
                <p:spPr>
                  <a:xfrm>
                    <a:off x="116135" y="3240050"/>
                    <a:ext cx="115095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FR" sz="1400" b="1" i="1" smtClean="0">
                              <a:solidFill>
                                <a:schemeClr val="tx1"/>
                              </a:solidFill>
                              <a:latin typeface="Cambria Math"/>
                            </a:rPr>
                            <m:t>𝑨𝒅𝒊𝒂𝒃𝒂𝒕𝒊</m:t>
                          </m:r>
                          <m:r>
                            <a:rPr lang="it-IT" sz="1400" b="1" i="1" smtClean="0">
                              <a:solidFill>
                                <a:schemeClr val="tx1"/>
                              </a:solidFill>
                              <a:latin typeface="Cambria Math" panose="02040503050406030204" pitchFamily="18" charset="0"/>
                            </a:rPr>
                            <m:t>𝒒𝒖𝒆</m:t>
                          </m:r>
                        </m:oMath>
                      </m:oMathPara>
                    </a14:m>
                    <a:endParaRPr lang="it-IT" sz="1400" b="1" dirty="0">
                      <a:solidFill>
                        <a:schemeClr val="tx1"/>
                      </a:solidFill>
                    </a:endParaRPr>
                  </a:p>
                </p:txBody>
              </p:sp>
            </mc:Choice>
            <mc:Fallback xmlns="">
              <p:sp>
                <p:nvSpPr>
                  <p:cNvPr id="38" name="CasellaDiTesto 32"/>
                  <p:cNvSpPr txBox="1">
                    <a:spLocks noRot="1" noChangeAspect="1" noMove="1" noResize="1" noEditPoints="1" noAdjustHandles="1" noChangeArrowheads="1" noChangeShapeType="1" noTextEdit="1"/>
                  </p:cNvSpPr>
                  <p:nvPr/>
                </p:nvSpPr>
                <p:spPr>
                  <a:xfrm>
                    <a:off x="116135" y="3240050"/>
                    <a:ext cx="1150956" cy="215444"/>
                  </a:xfrm>
                  <a:prstGeom prst="rect">
                    <a:avLst/>
                  </a:prstGeom>
                  <a:blipFill rotWithShape="0">
                    <a:blip r:embed="rId9"/>
                    <a:stretch>
                      <a:fillRect l="-3175" r="-2646" b="-25714"/>
                    </a:stretch>
                  </a:blipFill>
                </p:spPr>
                <p:txBody>
                  <a:bodyPr/>
                  <a:lstStyle/>
                  <a:p>
                    <a:r>
                      <a:rPr lang="it-IT">
                        <a:noFill/>
                      </a:rPr>
                      <a:t> </a:t>
                    </a:r>
                  </a:p>
                </p:txBody>
              </p:sp>
            </mc:Fallback>
          </mc:AlternateContent>
          <p:cxnSp>
            <p:nvCxnSpPr>
              <p:cNvPr id="22" name="Connecteur droit 21"/>
              <p:cNvCxnSpPr/>
              <p:nvPr/>
            </p:nvCxnSpPr>
            <p:spPr bwMode="auto">
              <a:xfrm flipH="1" flipV="1">
                <a:off x="1651290" y="2692050"/>
                <a:ext cx="1" cy="2076567"/>
              </a:xfrm>
              <a:prstGeom prst="line">
                <a:avLst/>
              </a:prstGeom>
              <a:solidFill>
                <a:schemeClr val="accent1"/>
              </a:solidFill>
              <a:ln w="57150" cap="flat" cmpd="sng" algn="ctr">
                <a:solidFill>
                  <a:srgbClr val="0070C0"/>
                </a:solidFill>
                <a:prstDash val="dash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 name="Groupe 6"/>
            <p:cNvGrpSpPr/>
            <p:nvPr/>
          </p:nvGrpSpPr>
          <p:grpSpPr>
            <a:xfrm>
              <a:off x="55015" y="4064506"/>
              <a:ext cx="987418" cy="934399"/>
              <a:chOff x="186987" y="5419963"/>
              <a:chExt cx="987418" cy="934399"/>
            </a:xfrm>
          </p:grpSpPr>
          <p:cxnSp>
            <p:nvCxnSpPr>
              <p:cNvPr id="8" name="Connecteur droit avec flèche 7"/>
              <p:cNvCxnSpPr/>
              <p:nvPr/>
            </p:nvCxnSpPr>
            <p:spPr>
              <a:xfrm flipV="1">
                <a:off x="474245" y="5589240"/>
                <a:ext cx="0" cy="4334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a:off x="474245" y="6022704"/>
                <a:ext cx="5653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887147" y="6015808"/>
                <a:ext cx="287258" cy="338554"/>
              </a:xfrm>
              <a:prstGeom prst="rect">
                <a:avLst/>
              </a:prstGeom>
              <a:noFill/>
            </p:spPr>
            <p:txBody>
              <a:bodyPr wrap="none" rtlCol="0">
                <a:spAutoFit/>
              </a:bodyPr>
              <a:lstStyle/>
              <a:p>
                <a:r>
                  <a:rPr lang="fr-FR" sz="1600" dirty="0" smtClean="0"/>
                  <a:t>y</a:t>
                </a:r>
                <a:endParaRPr lang="fr-FR" sz="1600" dirty="0"/>
              </a:p>
            </p:txBody>
          </p:sp>
          <p:sp>
            <p:nvSpPr>
              <p:cNvPr id="11" name="ZoneTexte 10"/>
              <p:cNvSpPr txBox="1"/>
              <p:nvPr/>
            </p:nvSpPr>
            <p:spPr>
              <a:xfrm>
                <a:off x="186987" y="5419963"/>
                <a:ext cx="287258" cy="338554"/>
              </a:xfrm>
              <a:prstGeom prst="rect">
                <a:avLst/>
              </a:prstGeom>
              <a:noFill/>
            </p:spPr>
            <p:txBody>
              <a:bodyPr wrap="none" rtlCol="0">
                <a:spAutoFit/>
              </a:bodyPr>
              <a:lstStyle/>
              <a:p>
                <a:r>
                  <a:rPr lang="fr-FR" sz="1600" dirty="0" smtClean="0"/>
                  <a:t>x</a:t>
                </a:r>
                <a:endParaRPr lang="fr-FR" sz="1600" dirty="0"/>
              </a:p>
            </p:txBody>
          </p:sp>
        </p:grpSp>
      </p:grpSp>
    </p:spTree>
    <p:custDataLst>
      <p:tags r:id="rId1"/>
    </p:custDataLst>
    <p:extLst>
      <p:ext uri="{BB962C8B-B14F-4D97-AF65-F5344CB8AC3E}">
        <p14:creationId xmlns:p14="http://schemas.microsoft.com/office/powerpoint/2010/main" val="851116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2. He II : </a:t>
            </a:r>
            <a:r>
              <a:rPr lang="en-US" altLang="fr-FR" dirty="0" err="1" smtClean="0"/>
              <a:t>Modèle</a:t>
            </a:r>
            <a:r>
              <a:rPr lang="en-US" altLang="fr-FR" dirty="0" smtClean="0"/>
              <a:t> </a:t>
            </a:r>
            <a:r>
              <a:rPr lang="en-US" altLang="fr-FR" dirty="0" err="1" smtClean="0"/>
              <a:t>numérique</a:t>
            </a:r>
            <a:r>
              <a:rPr lang="en-US" altLang="fr-FR" dirty="0" smtClean="0"/>
              <a:t> (3/3)</a:t>
            </a:r>
          </a:p>
        </p:txBody>
      </p:sp>
      <p:sp>
        <p:nvSpPr>
          <p:cNvPr id="2" name="Espace réservé du contenu 1"/>
          <p:cNvSpPr>
            <a:spLocks noGrp="1"/>
          </p:cNvSpPr>
          <p:nvPr>
            <p:ph idx="1"/>
          </p:nvPr>
        </p:nvSpPr>
        <p:spPr>
          <a:xfrm>
            <a:off x="395536" y="764704"/>
            <a:ext cx="8061325" cy="5546725"/>
          </a:xfrm>
        </p:spPr>
        <p:txBody>
          <a:bodyPr/>
          <a:lstStyle/>
          <a:p>
            <a:r>
              <a:rPr lang="fr-FR" dirty="0" smtClean="0"/>
              <a:t>Simulations:</a:t>
            </a:r>
          </a:p>
          <a:p>
            <a:pPr lvl="1"/>
            <a:endParaRPr lang="fr-FR" dirty="0" smtClean="0"/>
          </a:p>
          <a:p>
            <a:pPr lvl="1">
              <a:spcAft>
                <a:spcPts val="600"/>
              </a:spcAft>
            </a:pPr>
            <a:r>
              <a:rPr lang="fr-FR" dirty="0"/>
              <a:t>Tests génériques:</a:t>
            </a:r>
          </a:p>
          <a:p>
            <a:pPr lvl="3"/>
            <a:r>
              <a:rPr lang="fr-FR" dirty="0"/>
              <a:t>Solution analytique en régime permanent</a:t>
            </a:r>
          </a:p>
          <a:p>
            <a:pPr lvl="1">
              <a:spcAft>
                <a:spcPts val="600"/>
              </a:spcAft>
            </a:pPr>
            <a:r>
              <a:rPr lang="fr-FR" dirty="0" smtClean="0"/>
              <a:t>Reproduction </a:t>
            </a:r>
            <a:r>
              <a:rPr lang="fr-FR" dirty="0" smtClean="0"/>
              <a:t>de tests expérimentaux</a:t>
            </a:r>
          </a:p>
          <a:p>
            <a:pPr lvl="3">
              <a:spcAft>
                <a:spcPts val="600"/>
              </a:spcAft>
            </a:pPr>
            <a:r>
              <a:rPr lang="fr-FR" dirty="0" smtClean="0"/>
              <a:t>Comportement thermique en régime transitoire [3]</a:t>
            </a:r>
          </a:p>
          <a:p>
            <a:pPr lvl="1">
              <a:spcAft>
                <a:spcPts val="600"/>
              </a:spcAft>
            </a:pPr>
            <a:r>
              <a:rPr lang="fr-FR" dirty="0" smtClean="0"/>
              <a:t>Reproduction de solutions numériques existantes</a:t>
            </a:r>
          </a:p>
          <a:p>
            <a:pPr lvl="3">
              <a:spcAft>
                <a:spcPts val="600"/>
              </a:spcAft>
            </a:pPr>
            <a:r>
              <a:rPr lang="fr-FR" dirty="0" smtClean="0"/>
              <a:t>Régime permanent [4]</a:t>
            </a:r>
          </a:p>
          <a:p>
            <a:pPr lvl="3">
              <a:spcAft>
                <a:spcPts val="600"/>
              </a:spcAft>
            </a:pPr>
            <a:r>
              <a:rPr lang="fr-FR" dirty="0" smtClean="0"/>
              <a:t>Régime transitoire [5]</a:t>
            </a:r>
          </a:p>
          <a:p>
            <a:pPr lvl="1"/>
            <a:endParaRPr lang="fr-FR" dirty="0" smtClean="0">
              <a:latin typeface="Calibri"/>
            </a:endParaRPr>
          </a:p>
          <a:p>
            <a:pPr lvl="3"/>
            <a:endParaRPr lang="fr-FR" dirty="0" smtClean="0">
              <a:latin typeface="Calibri"/>
            </a:endParaRPr>
          </a:p>
          <a:p>
            <a:pPr marL="1665287" lvl="4" indent="-228600">
              <a:buFont typeface="+mj-lt"/>
              <a:buAutoNum type="arabicPeriod"/>
            </a:pPr>
            <a:endParaRPr lang="fr-FR" dirty="0"/>
          </a:p>
        </p:txBody>
      </p:sp>
      <p:sp>
        <p:nvSpPr>
          <p:cNvPr id="5" name="CasellaDiTesto 7"/>
          <p:cNvSpPr txBox="1"/>
          <p:nvPr/>
        </p:nvSpPr>
        <p:spPr>
          <a:xfrm>
            <a:off x="251520" y="5538539"/>
            <a:ext cx="8892480" cy="738664"/>
          </a:xfrm>
          <a:prstGeom prst="rect">
            <a:avLst/>
          </a:prstGeom>
          <a:noFill/>
        </p:spPr>
        <p:txBody>
          <a:bodyPr wrap="square" rtlCol="0">
            <a:spAutoFit/>
          </a:bodyPr>
          <a:lstStyle/>
          <a:p>
            <a:r>
              <a:rPr lang="it-IT" sz="1050" dirty="0" smtClean="0"/>
              <a:t>[3] </a:t>
            </a:r>
            <a:r>
              <a:rPr lang="it-IT" sz="1050" dirty="0"/>
              <a:t>S.W. Van </a:t>
            </a:r>
            <a:r>
              <a:rPr lang="it-IT" sz="1050" dirty="0" err="1"/>
              <a:t>Sciver</a:t>
            </a:r>
            <a:r>
              <a:rPr lang="it-IT" sz="1050" dirty="0"/>
              <a:t>. </a:t>
            </a:r>
            <a:r>
              <a:rPr lang="it-IT" sz="1050" dirty="0" err="1"/>
              <a:t>Transient</a:t>
            </a:r>
            <a:r>
              <a:rPr lang="it-IT" sz="1050" dirty="0"/>
              <a:t> </a:t>
            </a:r>
            <a:r>
              <a:rPr lang="it-IT" sz="1050" dirty="0" err="1"/>
              <a:t>heat</a:t>
            </a:r>
            <a:r>
              <a:rPr lang="it-IT" sz="1050" dirty="0"/>
              <a:t> </a:t>
            </a:r>
            <a:r>
              <a:rPr lang="it-IT" sz="1050" dirty="0" err="1"/>
              <a:t>transport</a:t>
            </a:r>
            <a:r>
              <a:rPr lang="it-IT" sz="1050" dirty="0"/>
              <a:t> in He II. Cryogenics, 1979</a:t>
            </a:r>
            <a:r>
              <a:rPr lang="it-IT" sz="1050" dirty="0" smtClean="0"/>
              <a:t>.</a:t>
            </a:r>
          </a:p>
          <a:p>
            <a:r>
              <a:rPr lang="it-IT" sz="1050" dirty="0" smtClean="0"/>
              <a:t>[4] </a:t>
            </a:r>
            <a:r>
              <a:rPr lang="en-US" sz="1050" dirty="0" smtClean="0"/>
              <a:t>S. </a:t>
            </a:r>
            <a:r>
              <a:rPr lang="en-US" sz="1050" dirty="0" err="1" smtClean="0"/>
              <a:t>Pietrowicz</a:t>
            </a:r>
            <a:r>
              <a:rPr lang="en-US" sz="1050" dirty="0" smtClean="0"/>
              <a:t> and B. </a:t>
            </a:r>
            <a:r>
              <a:rPr lang="en-US" sz="1050" dirty="0" err="1" smtClean="0"/>
              <a:t>Baudouy</a:t>
            </a:r>
            <a:r>
              <a:rPr lang="en-US" sz="1050" dirty="0" smtClean="0"/>
              <a:t>. Numerical study of the thermal behavior of an Nb3Sn high field magnet in He II. Cryogenics, 2012.</a:t>
            </a:r>
            <a:endParaRPr lang="it-IT" sz="1050" dirty="0" smtClean="0"/>
          </a:p>
          <a:p>
            <a:r>
              <a:rPr lang="it-IT" sz="1050" dirty="0" smtClean="0"/>
              <a:t>[5] N. Fujimoto Y.F. Rao T. Kitamura, K. Sjiramizu and K. Fukuda. A nu</a:t>
            </a:r>
            <a:r>
              <a:rPr lang="en-US" sz="1050" dirty="0" err="1" smtClean="0"/>
              <a:t>merical</a:t>
            </a:r>
            <a:r>
              <a:rPr lang="en-US" sz="1050" dirty="0" smtClean="0"/>
              <a:t> model on transient, two-dimensional flow and heat transfer in He II.       </a:t>
            </a:r>
            <a:r>
              <a:rPr lang="it-IT" sz="1050" dirty="0" smtClean="0"/>
              <a:t>Cryogenics, 1996.</a:t>
            </a:r>
            <a:endParaRPr lang="it-IT" sz="1050" dirty="0"/>
          </a:p>
        </p:txBody>
      </p:sp>
    </p:spTree>
    <p:custDataLst>
      <p:tags r:id="rId1"/>
    </p:custDataLst>
    <p:extLst>
      <p:ext uri="{BB962C8B-B14F-4D97-AF65-F5344CB8AC3E}">
        <p14:creationId xmlns:p14="http://schemas.microsoft.com/office/powerpoint/2010/main" val="1096862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 name="Graphique 47"/>
          <p:cNvGraphicFramePr>
            <a:graphicFrameLocks/>
          </p:cNvGraphicFramePr>
          <p:nvPr>
            <p:extLst>
              <p:ext uri="{D42A27DB-BD31-4B8C-83A1-F6EECF244321}">
                <p14:modId xmlns:p14="http://schemas.microsoft.com/office/powerpoint/2010/main" val="2052230515"/>
              </p:ext>
            </p:extLst>
          </p:nvPr>
        </p:nvGraphicFramePr>
        <p:xfrm>
          <a:off x="2627785" y="3387566"/>
          <a:ext cx="6203260" cy="3569826"/>
        </p:xfrm>
        <a:graphic>
          <a:graphicData uri="http://schemas.openxmlformats.org/drawingml/2006/chart">
            <c:chart xmlns:c="http://schemas.openxmlformats.org/drawingml/2006/chart" xmlns:r="http://schemas.openxmlformats.org/officeDocument/2006/relationships" r:id="rId4"/>
          </a:graphicData>
        </a:graphic>
      </p:graphicFrame>
      <p:sp>
        <p:nvSpPr>
          <p:cNvPr id="4098" name="Titre 1"/>
          <p:cNvSpPr>
            <a:spLocks noGrp="1"/>
          </p:cNvSpPr>
          <p:nvPr>
            <p:ph type="title"/>
          </p:nvPr>
        </p:nvSpPr>
        <p:spPr/>
        <p:txBody>
          <a:bodyPr/>
          <a:lstStyle/>
          <a:p>
            <a:r>
              <a:rPr lang="en-US" altLang="fr-FR" dirty="0" smtClean="0"/>
              <a:t>2. He II : </a:t>
            </a:r>
            <a:r>
              <a:rPr lang="fr-FR" altLang="fr-FR" dirty="0" smtClean="0"/>
              <a:t>Résultats</a:t>
            </a:r>
            <a:r>
              <a:rPr lang="en-US" altLang="fr-FR" dirty="0" smtClean="0"/>
              <a:t> des simulations (1/7)</a:t>
            </a:r>
          </a:p>
        </p:txBody>
      </p:sp>
      <p:sp>
        <p:nvSpPr>
          <p:cNvPr id="2" name="Espace réservé du contenu 1"/>
          <p:cNvSpPr>
            <a:spLocks noGrp="1"/>
          </p:cNvSpPr>
          <p:nvPr>
            <p:ph idx="1"/>
          </p:nvPr>
        </p:nvSpPr>
        <p:spPr>
          <a:xfrm>
            <a:off x="157129" y="742107"/>
            <a:ext cx="8061325" cy="476118"/>
          </a:xfrm>
        </p:spPr>
        <p:txBody>
          <a:bodyPr/>
          <a:lstStyle/>
          <a:p>
            <a:r>
              <a:rPr lang="fr-FR" dirty="0" smtClean="0"/>
              <a:t>Tests génériques:</a:t>
            </a:r>
          </a:p>
          <a:p>
            <a:pPr marL="360362" lvl="1" indent="0">
              <a:buNone/>
            </a:pPr>
            <a:r>
              <a:rPr lang="fr-FR" dirty="0" smtClean="0"/>
              <a:t> </a:t>
            </a:r>
            <a:endParaRPr lang="fr-FR" dirty="0"/>
          </a:p>
          <a:p>
            <a:pPr lvl="1"/>
            <a:endParaRPr lang="fr-FR" dirty="0" smtClean="0"/>
          </a:p>
          <a:p>
            <a:pPr lvl="1"/>
            <a:endParaRPr lang="fr-FR" dirty="0"/>
          </a:p>
          <a:p>
            <a:pPr lvl="1"/>
            <a:endParaRPr lang="fr-FR" dirty="0" smtClean="0"/>
          </a:p>
          <a:p>
            <a:pPr lvl="1"/>
            <a:endParaRPr lang="fr-FR" dirty="0"/>
          </a:p>
          <a:p>
            <a:pPr lvl="1"/>
            <a:endParaRPr lang="fr-FR" dirty="0" smtClean="0"/>
          </a:p>
          <a:p>
            <a:pPr lvl="1"/>
            <a:endParaRPr lang="fr-FR" dirty="0"/>
          </a:p>
        </p:txBody>
      </p:sp>
      <p:sp>
        <p:nvSpPr>
          <p:cNvPr id="5" name="ZoneTexte 4"/>
          <p:cNvSpPr txBox="1"/>
          <p:nvPr/>
        </p:nvSpPr>
        <p:spPr>
          <a:xfrm>
            <a:off x="5522066" y="3645024"/>
            <a:ext cx="184731" cy="369332"/>
          </a:xfrm>
          <a:prstGeom prst="rect">
            <a:avLst/>
          </a:prstGeom>
          <a:noFill/>
        </p:spPr>
        <p:txBody>
          <a:bodyPr wrap="none" rtlCol="0">
            <a:spAutoFit/>
          </a:bodyPr>
          <a:lstStyle/>
          <a:p>
            <a:endParaRPr lang="fr-FR" dirty="0"/>
          </a:p>
        </p:txBody>
      </p:sp>
      <p:sp>
        <p:nvSpPr>
          <p:cNvPr id="6" name="ZoneTexte 5"/>
          <p:cNvSpPr txBox="1"/>
          <p:nvPr/>
        </p:nvSpPr>
        <p:spPr>
          <a:xfrm>
            <a:off x="300758" y="1439784"/>
            <a:ext cx="1798890" cy="523220"/>
          </a:xfrm>
          <a:prstGeom prst="rect">
            <a:avLst/>
          </a:prstGeom>
          <a:noFill/>
        </p:spPr>
        <p:txBody>
          <a:bodyPr wrap="none" rtlCol="0">
            <a:spAutoFit/>
          </a:bodyPr>
          <a:lstStyle/>
          <a:p>
            <a:pPr marL="285750" indent="-285750">
              <a:buFontTx/>
              <a:buChar char="-"/>
            </a:pPr>
            <a:r>
              <a:rPr lang="fr-FR" sz="1400" dirty="0" smtClean="0"/>
              <a:t>T</a:t>
            </a:r>
            <a:r>
              <a:rPr lang="fr-FR" sz="1400" baseline="-25000" dirty="0" smtClean="0"/>
              <a:t>b</a:t>
            </a:r>
            <a:r>
              <a:rPr lang="fr-FR" sz="1400" dirty="0" smtClean="0"/>
              <a:t> = 1,80 K</a:t>
            </a:r>
          </a:p>
          <a:p>
            <a:pPr marL="285750" indent="-285750">
              <a:buFontTx/>
              <a:buChar char="-"/>
            </a:pPr>
            <a:r>
              <a:rPr lang="fr-FR" sz="1400" dirty="0" smtClean="0"/>
              <a:t>q = 18000 W m</a:t>
            </a:r>
            <a:r>
              <a:rPr lang="fr-FR" sz="1400" baseline="30000" dirty="0" smtClean="0"/>
              <a:t>-2</a:t>
            </a:r>
            <a:endParaRPr lang="fr-FR" sz="1400" baseline="30000" dirty="0"/>
          </a:p>
        </p:txBody>
      </p:sp>
      <p:grpSp>
        <p:nvGrpSpPr>
          <p:cNvPr id="13" name="Groupe 12"/>
          <p:cNvGrpSpPr/>
          <p:nvPr/>
        </p:nvGrpSpPr>
        <p:grpSpPr>
          <a:xfrm>
            <a:off x="2555777" y="795500"/>
            <a:ext cx="6366040" cy="2478980"/>
            <a:chOff x="2699791" y="871491"/>
            <a:chExt cx="5976663" cy="2478980"/>
          </a:xfrm>
        </p:grpSpPr>
        <p:grpSp>
          <p:nvGrpSpPr>
            <p:cNvPr id="12" name="Gruppo 11"/>
            <p:cNvGrpSpPr/>
            <p:nvPr/>
          </p:nvGrpSpPr>
          <p:grpSpPr>
            <a:xfrm>
              <a:off x="2945153" y="1240823"/>
              <a:ext cx="1378958" cy="2039496"/>
              <a:chOff x="3008900" y="1023753"/>
              <a:chExt cx="1594281" cy="2135235"/>
            </a:xfrm>
          </p:grpSpPr>
          <p:grpSp>
            <p:nvGrpSpPr>
              <p:cNvPr id="10" name="Gruppo 9"/>
              <p:cNvGrpSpPr/>
              <p:nvPr/>
            </p:nvGrpSpPr>
            <p:grpSpPr>
              <a:xfrm>
                <a:off x="3008900" y="1232150"/>
                <a:ext cx="1594281" cy="1926838"/>
                <a:chOff x="2993196" y="1208419"/>
                <a:chExt cx="1594281" cy="1926838"/>
              </a:xfrm>
            </p:grpSpPr>
            <p:pic>
              <p:nvPicPr>
                <p:cNvPr id="2050" name="Picture 2" descr="\\Dapdc5\spascali\Desktop\TESI\images\vn_detail.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93196" y="1208419"/>
                  <a:ext cx="1594281" cy="187220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bwMode="auto">
                <a:xfrm>
                  <a:off x="3347864" y="3063249"/>
                  <a:ext cx="1111075" cy="72008"/>
                </a:xfrm>
                <a:prstGeom prst="rect">
                  <a:avLst/>
                </a:prstGeom>
                <a:pattFill prst="pct20">
                  <a:fgClr>
                    <a:srgbClr val="FF0000"/>
                  </a:fgClr>
                  <a:bgClr>
                    <a:schemeClr val="bg1"/>
                  </a:bgClr>
                </a:pattFill>
                <a:ln w="63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grpSp>
          <p:sp>
            <p:nvSpPr>
              <p:cNvPr id="3" name="ZoneTexte 2"/>
              <p:cNvSpPr txBox="1"/>
              <p:nvPr/>
            </p:nvSpPr>
            <p:spPr>
              <a:xfrm>
                <a:off x="3538680" y="1023753"/>
                <a:ext cx="397866" cy="369332"/>
              </a:xfrm>
              <a:prstGeom prst="rect">
                <a:avLst/>
              </a:prstGeom>
              <a:noFill/>
            </p:spPr>
            <p:txBody>
              <a:bodyPr wrap="none" rtlCol="0">
                <a:spAutoFit/>
              </a:bodyPr>
              <a:lstStyle/>
              <a:p>
                <a:r>
                  <a:rPr lang="fr-FR" dirty="0" smtClean="0"/>
                  <a:t>u</a:t>
                </a:r>
                <a:r>
                  <a:rPr lang="fr-FR" baseline="-25000" dirty="0" smtClean="0"/>
                  <a:t>n</a:t>
                </a:r>
                <a:endParaRPr lang="fr-FR" baseline="-25000" dirty="0"/>
              </a:p>
            </p:txBody>
          </p:sp>
        </p:grpSp>
        <p:grpSp>
          <p:nvGrpSpPr>
            <p:cNvPr id="19" name="Groupe 18"/>
            <p:cNvGrpSpPr/>
            <p:nvPr/>
          </p:nvGrpSpPr>
          <p:grpSpPr>
            <a:xfrm>
              <a:off x="4783221" y="1151170"/>
              <a:ext cx="1548777" cy="2151346"/>
              <a:chOff x="4187842" y="1302013"/>
              <a:chExt cx="1548777" cy="2151346"/>
            </a:xfrm>
          </p:grpSpPr>
          <p:grpSp>
            <p:nvGrpSpPr>
              <p:cNvPr id="11" name="Gruppo 10"/>
              <p:cNvGrpSpPr/>
              <p:nvPr/>
            </p:nvGrpSpPr>
            <p:grpSpPr>
              <a:xfrm>
                <a:off x="4187842" y="1488628"/>
                <a:ext cx="1548777" cy="1964731"/>
                <a:chOff x="4716016" y="1208419"/>
                <a:chExt cx="1620117" cy="1944216"/>
              </a:xfrm>
            </p:grpSpPr>
            <p:pic>
              <p:nvPicPr>
                <p:cNvPr id="2051" name="Picture 3" descr="\\Dapdc5\spascali\Desktop\TESI\images\vs_detail.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16016" y="1208419"/>
                  <a:ext cx="1620117" cy="194421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bwMode="auto">
                <a:xfrm>
                  <a:off x="5148064" y="3063249"/>
                  <a:ext cx="1111075" cy="72008"/>
                </a:xfrm>
                <a:prstGeom prst="rect">
                  <a:avLst/>
                </a:prstGeom>
                <a:pattFill prst="pct20">
                  <a:fgClr>
                    <a:srgbClr val="FF0000"/>
                  </a:fgClr>
                  <a:bgClr>
                    <a:schemeClr val="bg1"/>
                  </a:bgClr>
                </a:pattFill>
                <a:ln w="63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grpSp>
          <p:sp>
            <p:nvSpPr>
              <p:cNvPr id="7" name="ZoneTexte 6"/>
              <p:cNvSpPr txBox="1"/>
              <p:nvPr/>
            </p:nvSpPr>
            <p:spPr>
              <a:xfrm>
                <a:off x="4772057" y="1302013"/>
                <a:ext cx="372683" cy="373229"/>
              </a:xfrm>
              <a:prstGeom prst="rect">
                <a:avLst/>
              </a:prstGeom>
              <a:noFill/>
            </p:spPr>
            <p:txBody>
              <a:bodyPr wrap="none" rtlCol="0">
                <a:spAutoFit/>
              </a:bodyPr>
              <a:lstStyle/>
              <a:p>
                <a:r>
                  <a:rPr lang="fr-FR" dirty="0" smtClean="0"/>
                  <a:t>u</a:t>
                </a:r>
                <a:r>
                  <a:rPr lang="fr-FR" baseline="-25000" dirty="0"/>
                  <a:t>s</a:t>
                </a:r>
              </a:p>
            </p:txBody>
          </p:sp>
        </p:grpSp>
        <p:sp>
          <p:nvSpPr>
            <p:cNvPr id="16" name="ZoneTexte 15"/>
            <p:cNvSpPr txBox="1"/>
            <p:nvPr/>
          </p:nvSpPr>
          <p:spPr>
            <a:xfrm>
              <a:off x="4987340" y="871491"/>
              <a:ext cx="896774" cy="338554"/>
            </a:xfrm>
            <a:prstGeom prst="rect">
              <a:avLst/>
            </a:prstGeom>
            <a:noFill/>
          </p:spPr>
          <p:txBody>
            <a:bodyPr wrap="none" rtlCol="0">
              <a:spAutoFit/>
            </a:bodyPr>
            <a:lstStyle/>
            <a:p>
              <a:r>
                <a:rPr lang="fr-FR" sz="1600" dirty="0" smtClean="0"/>
                <a:t>Vitesses</a:t>
              </a:r>
              <a:endParaRPr lang="fr-FR" dirty="0"/>
            </a:p>
          </p:txBody>
        </p:sp>
        <p:grpSp>
          <p:nvGrpSpPr>
            <p:cNvPr id="18" name="Groupe 17"/>
            <p:cNvGrpSpPr/>
            <p:nvPr/>
          </p:nvGrpSpPr>
          <p:grpSpPr>
            <a:xfrm>
              <a:off x="6593205" y="1151170"/>
              <a:ext cx="1657610" cy="2172083"/>
              <a:chOff x="6156176" y="1335220"/>
              <a:chExt cx="1512168" cy="2172083"/>
            </a:xfrm>
          </p:grpSpPr>
          <p:pic>
            <p:nvPicPr>
              <p:cNvPr id="17" name="Picture 2" descr="\\Dapdc5\spascali\Desktop\TESI\images\velocity.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56176" y="1568051"/>
                <a:ext cx="1512168" cy="1939252"/>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p:cNvSpPr/>
              <p:nvPr/>
            </p:nvSpPr>
            <p:spPr bwMode="auto">
              <a:xfrm>
                <a:off x="6660232" y="3384051"/>
                <a:ext cx="864096" cy="69307"/>
              </a:xfrm>
              <a:prstGeom prst="rect">
                <a:avLst/>
              </a:prstGeom>
              <a:pattFill prst="pct20">
                <a:fgClr>
                  <a:srgbClr val="FF0000"/>
                </a:fgClr>
                <a:bgClr>
                  <a:schemeClr val="bg1"/>
                </a:bgClr>
              </a:pattFill>
              <a:ln w="63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27" name="ZoneTexte 26"/>
              <p:cNvSpPr txBox="1"/>
              <p:nvPr/>
            </p:nvSpPr>
            <p:spPr>
              <a:xfrm>
                <a:off x="6804248" y="1335220"/>
                <a:ext cx="484428" cy="369332"/>
              </a:xfrm>
              <a:prstGeom prst="rect">
                <a:avLst/>
              </a:prstGeom>
              <a:noFill/>
            </p:spPr>
            <p:txBody>
              <a:bodyPr wrap="none" rtlCol="0">
                <a:spAutoFit/>
              </a:bodyPr>
              <a:lstStyle/>
              <a:p>
                <a:r>
                  <a:rPr lang="fr-FR" dirty="0" err="1" smtClean="0"/>
                  <a:t>u</a:t>
                </a:r>
                <a:r>
                  <a:rPr lang="fr-FR" baseline="-25000" dirty="0" err="1" smtClean="0"/>
                  <a:t>tot</a:t>
                </a:r>
                <a:endParaRPr lang="fr-FR" baseline="-25000" dirty="0"/>
              </a:p>
            </p:txBody>
          </p:sp>
        </p:grpSp>
        <p:sp>
          <p:nvSpPr>
            <p:cNvPr id="8" name="Rectangle 7"/>
            <p:cNvSpPr/>
            <p:nvPr/>
          </p:nvSpPr>
          <p:spPr bwMode="auto">
            <a:xfrm>
              <a:off x="2699791" y="871491"/>
              <a:ext cx="5976663" cy="2478980"/>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grpSp>
      <p:sp>
        <p:nvSpPr>
          <p:cNvPr id="39" name="Rectangle 38"/>
          <p:cNvSpPr/>
          <p:nvPr/>
        </p:nvSpPr>
        <p:spPr bwMode="auto">
          <a:xfrm>
            <a:off x="2555776" y="3339275"/>
            <a:ext cx="6360177" cy="3402093"/>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grpSp>
        <p:nvGrpSpPr>
          <p:cNvPr id="14" name="Gruppo 13"/>
          <p:cNvGrpSpPr/>
          <p:nvPr/>
        </p:nvGrpSpPr>
        <p:grpSpPr>
          <a:xfrm>
            <a:off x="157129" y="2257939"/>
            <a:ext cx="2101218" cy="2800206"/>
            <a:chOff x="55015" y="2501002"/>
            <a:chExt cx="2101218" cy="2800206"/>
          </a:xfrm>
        </p:grpSpPr>
        <p:grpSp>
          <p:nvGrpSpPr>
            <p:cNvPr id="21" name="Groupe 20"/>
            <p:cNvGrpSpPr/>
            <p:nvPr/>
          </p:nvGrpSpPr>
          <p:grpSpPr>
            <a:xfrm>
              <a:off x="116135" y="2501002"/>
              <a:ext cx="2040098" cy="2800206"/>
              <a:chOff x="116135" y="2501002"/>
              <a:chExt cx="2040098" cy="2800206"/>
            </a:xfrm>
          </p:grpSpPr>
          <p:sp>
            <p:nvSpPr>
              <p:cNvPr id="25" name="Rectangle 24"/>
              <p:cNvSpPr/>
              <p:nvPr/>
            </p:nvSpPr>
            <p:spPr>
              <a:xfrm rot="16200000">
                <a:off x="782853" y="3442388"/>
                <a:ext cx="1736873" cy="765114"/>
              </a:xfrm>
              <a:prstGeom prst="rect">
                <a:avLst/>
              </a:prstGeom>
              <a:pattFill prst="pct5">
                <a:fgClr>
                  <a:schemeClr val="tx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Freccia a destra 24"/>
              <p:cNvSpPr/>
              <p:nvPr/>
            </p:nvSpPr>
            <p:spPr>
              <a:xfrm rot="16200000">
                <a:off x="1170628"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CasellaDiTesto 28"/>
              <p:cNvSpPr txBox="1"/>
              <p:nvPr/>
            </p:nvSpPr>
            <p:spPr>
              <a:xfrm>
                <a:off x="1042433" y="4845017"/>
                <a:ext cx="293670" cy="307777"/>
              </a:xfrm>
              <a:prstGeom prst="rect">
                <a:avLst/>
              </a:prstGeom>
              <a:noFill/>
            </p:spPr>
            <p:txBody>
              <a:bodyPr wrap="none" rtlCol="0">
                <a:spAutoFit/>
              </a:bodyPr>
              <a:lstStyle/>
              <a:p>
                <a:r>
                  <a:rPr lang="it-IT" sz="1400" b="1" dirty="0" smtClean="0">
                    <a:solidFill>
                      <a:srgbClr val="FF0000"/>
                    </a:solidFill>
                  </a:rPr>
                  <a:t>q</a:t>
                </a:r>
                <a:endParaRPr lang="it-IT" sz="1400" b="1" dirty="0">
                  <a:solidFill>
                    <a:srgbClr val="FF0000"/>
                  </a:solidFill>
                </a:endParaRPr>
              </a:p>
            </p:txBody>
          </p:sp>
          <p:sp>
            <p:nvSpPr>
              <p:cNvPr id="32" name="Freccia a destra 24"/>
              <p:cNvSpPr/>
              <p:nvPr/>
            </p:nvSpPr>
            <p:spPr>
              <a:xfrm rot="16200000">
                <a:off x="1441950"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Freccia a destra 24"/>
              <p:cNvSpPr/>
              <p:nvPr/>
            </p:nvSpPr>
            <p:spPr>
              <a:xfrm rot="16200000">
                <a:off x="1713271"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mc:AlternateContent xmlns:mc="http://schemas.openxmlformats.org/markup-compatibility/2006" xmlns:a14="http://schemas.microsoft.com/office/drawing/2010/main">
            <mc:Choice Requires="a14">
              <p:sp>
                <p:nvSpPr>
                  <p:cNvPr id="34" name="CasellaDiTesto 1"/>
                  <p:cNvSpPr txBox="1"/>
                  <p:nvPr/>
                </p:nvSpPr>
                <p:spPr>
                  <a:xfrm>
                    <a:off x="1835696" y="2501002"/>
                    <a:ext cx="3205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b="1" i="1" smtClean="0">
                                  <a:solidFill>
                                    <a:schemeClr val="tx2"/>
                                  </a:solidFill>
                                  <a:latin typeface="Cambria Math"/>
                                </a:rPr>
                              </m:ctrlPr>
                            </m:sSubPr>
                            <m:e>
                              <m:r>
                                <a:rPr lang="it-IT" b="1" i="1" smtClean="0">
                                  <a:solidFill>
                                    <a:schemeClr val="tx2"/>
                                  </a:solidFill>
                                  <a:latin typeface="Cambria Math" panose="02040503050406030204" pitchFamily="18" charset="0"/>
                                </a:rPr>
                                <m:t>𝑻</m:t>
                              </m:r>
                            </m:e>
                            <m:sub>
                              <m:r>
                                <a:rPr lang="it-IT" b="1" i="0" smtClean="0">
                                  <a:solidFill>
                                    <a:schemeClr val="tx2"/>
                                  </a:solidFill>
                                  <a:latin typeface="Cambria Math" panose="02040503050406030204" pitchFamily="18" charset="0"/>
                                </a:rPr>
                                <m:t>𝐛</m:t>
                              </m:r>
                            </m:sub>
                          </m:sSub>
                        </m:oMath>
                      </m:oMathPara>
                    </a14:m>
                    <a:endParaRPr lang="it-IT" b="1" dirty="0">
                      <a:solidFill>
                        <a:schemeClr val="tx2"/>
                      </a:solidFill>
                    </a:endParaRPr>
                  </a:p>
                </p:txBody>
              </p:sp>
            </mc:Choice>
            <mc:Fallback xmlns="">
              <p:sp>
                <p:nvSpPr>
                  <p:cNvPr id="34" name="CasellaDiTesto 1"/>
                  <p:cNvSpPr txBox="1">
                    <a:spLocks noRot="1" noChangeAspect="1" noMove="1" noResize="1" noEditPoints="1" noAdjustHandles="1" noChangeArrowheads="1" noChangeShapeType="1" noTextEdit="1"/>
                  </p:cNvSpPr>
                  <p:nvPr/>
                </p:nvSpPr>
                <p:spPr>
                  <a:xfrm>
                    <a:off x="1835696" y="2501002"/>
                    <a:ext cx="320537" cy="276999"/>
                  </a:xfrm>
                  <a:prstGeom prst="rect">
                    <a:avLst/>
                  </a:prstGeom>
                  <a:blipFill rotWithShape="1">
                    <a:blip r:embed="rId8"/>
                    <a:stretch>
                      <a:fillRect l="-15094" r="-7547" b="-19565"/>
                    </a:stretch>
                  </a:blipFill>
                </p:spPr>
                <p:txBody>
                  <a:bodyPr/>
                  <a:lstStyle/>
                  <a:p>
                    <a:r>
                      <a:rPr lang="fr-FR">
                        <a:noFill/>
                      </a:rPr>
                      <a:t> </a:t>
                    </a:r>
                  </a:p>
                </p:txBody>
              </p:sp>
            </mc:Fallback>
          </mc:AlternateContent>
          <p:cxnSp>
            <p:nvCxnSpPr>
              <p:cNvPr id="35" name="Connettore 2 4"/>
              <p:cNvCxnSpPr>
                <a:stCxn id="34" idx="2"/>
              </p:cNvCxnSpPr>
              <p:nvPr/>
            </p:nvCxnSpPr>
            <p:spPr>
              <a:xfrm flipH="1">
                <a:off x="1934105" y="2778001"/>
                <a:ext cx="61860" cy="178507"/>
              </a:xfrm>
              <a:prstGeom prst="straightConnector1">
                <a:avLst/>
              </a:prstGeom>
              <a:ln cap="rnd">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6" name="Connettore 2 23"/>
              <p:cNvCxnSpPr/>
              <p:nvPr/>
            </p:nvCxnSpPr>
            <p:spPr>
              <a:xfrm>
                <a:off x="1080079" y="3509284"/>
                <a:ext cx="953767" cy="175007"/>
              </a:xfrm>
              <a:prstGeom prst="straightConnector1">
                <a:avLst/>
              </a:prstGeom>
              <a:ln cap="rnd">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37" name="Connettore 2 31"/>
              <p:cNvCxnSpPr/>
              <p:nvPr/>
            </p:nvCxnSpPr>
            <p:spPr>
              <a:xfrm>
                <a:off x="1080079" y="3509284"/>
                <a:ext cx="188653" cy="242690"/>
              </a:xfrm>
              <a:prstGeom prst="straightConnector1">
                <a:avLst/>
              </a:prstGeom>
              <a:ln cap="rnd">
                <a:solidFill>
                  <a:schemeClr val="tx1"/>
                </a:solidFill>
                <a:tailEnd type="ova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CasellaDiTesto 32"/>
                  <p:cNvSpPr txBox="1"/>
                  <p:nvPr/>
                </p:nvSpPr>
                <p:spPr>
                  <a:xfrm>
                    <a:off x="116135" y="3240050"/>
                    <a:ext cx="115095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FR" sz="1400" b="1" i="1" smtClean="0">
                              <a:solidFill>
                                <a:schemeClr val="tx1"/>
                              </a:solidFill>
                              <a:latin typeface="Cambria Math"/>
                            </a:rPr>
                            <m:t>𝑨𝒅𝒊𝒂𝒃𝒂𝒕𝒊</m:t>
                          </m:r>
                          <m:r>
                            <a:rPr lang="it-IT" sz="1400" b="1" i="1" smtClean="0">
                              <a:solidFill>
                                <a:schemeClr val="tx1"/>
                              </a:solidFill>
                              <a:latin typeface="Cambria Math" panose="02040503050406030204" pitchFamily="18" charset="0"/>
                            </a:rPr>
                            <m:t>𝒒𝒖𝒆</m:t>
                          </m:r>
                        </m:oMath>
                      </m:oMathPara>
                    </a14:m>
                    <a:endParaRPr lang="it-IT" sz="1400" b="1" dirty="0">
                      <a:solidFill>
                        <a:schemeClr val="tx1"/>
                      </a:solidFill>
                    </a:endParaRPr>
                  </a:p>
                </p:txBody>
              </p:sp>
            </mc:Choice>
            <mc:Fallback xmlns="">
              <p:sp>
                <p:nvSpPr>
                  <p:cNvPr id="38" name="CasellaDiTesto 32"/>
                  <p:cNvSpPr txBox="1">
                    <a:spLocks noRot="1" noChangeAspect="1" noMove="1" noResize="1" noEditPoints="1" noAdjustHandles="1" noChangeArrowheads="1" noChangeShapeType="1" noTextEdit="1"/>
                  </p:cNvSpPr>
                  <p:nvPr/>
                </p:nvSpPr>
                <p:spPr>
                  <a:xfrm>
                    <a:off x="116135" y="3240050"/>
                    <a:ext cx="1150956" cy="215444"/>
                  </a:xfrm>
                  <a:prstGeom prst="rect">
                    <a:avLst/>
                  </a:prstGeom>
                  <a:blipFill rotWithShape="0">
                    <a:blip r:embed="rId9"/>
                    <a:stretch>
                      <a:fillRect l="-3175" r="-2646" b="-25714"/>
                    </a:stretch>
                  </a:blipFill>
                </p:spPr>
                <p:txBody>
                  <a:bodyPr/>
                  <a:lstStyle/>
                  <a:p>
                    <a:r>
                      <a:rPr lang="it-IT">
                        <a:noFill/>
                      </a:rPr>
                      <a:t> </a:t>
                    </a:r>
                  </a:p>
                </p:txBody>
              </p:sp>
            </mc:Fallback>
          </mc:AlternateContent>
          <p:cxnSp>
            <p:nvCxnSpPr>
              <p:cNvPr id="41" name="Connecteur droit 40"/>
              <p:cNvCxnSpPr/>
              <p:nvPr/>
            </p:nvCxnSpPr>
            <p:spPr bwMode="auto">
              <a:xfrm flipH="1" flipV="1">
                <a:off x="1651290" y="2692050"/>
                <a:ext cx="1" cy="2076567"/>
              </a:xfrm>
              <a:prstGeom prst="line">
                <a:avLst/>
              </a:prstGeom>
              <a:solidFill>
                <a:schemeClr val="accent1"/>
              </a:solidFill>
              <a:ln w="57150" cap="flat" cmpd="sng" algn="ctr">
                <a:solidFill>
                  <a:srgbClr val="0070C0"/>
                </a:solidFill>
                <a:prstDash val="dash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49" name="Groupe 2048"/>
            <p:cNvGrpSpPr/>
            <p:nvPr/>
          </p:nvGrpSpPr>
          <p:grpSpPr>
            <a:xfrm>
              <a:off x="55015" y="4064506"/>
              <a:ext cx="987418" cy="934399"/>
              <a:chOff x="186987" y="5419963"/>
              <a:chExt cx="987418" cy="934399"/>
            </a:xfrm>
          </p:grpSpPr>
          <p:cxnSp>
            <p:nvCxnSpPr>
              <p:cNvPr id="44" name="Connecteur droit avec flèche 43"/>
              <p:cNvCxnSpPr/>
              <p:nvPr/>
            </p:nvCxnSpPr>
            <p:spPr>
              <a:xfrm flipV="1">
                <a:off x="474245" y="5589240"/>
                <a:ext cx="0" cy="4334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a:off x="474245" y="6022704"/>
                <a:ext cx="5653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ZoneTexte 45"/>
              <p:cNvSpPr txBox="1"/>
              <p:nvPr/>
            </p:nvSpPr>
            <p:spPr>
              <a:xfrm>
                <a:off x="887147" y="6015808"/>
                <a:ext cx="287258" cy="338554"/>
              </a:xfrm>
              <a:prstGeom prst="rect">
                <a:avLst/>
              </a:prstGeom>
              <a:noFill/>
            </p:spPr>
            <p:txBody>
              <a:bodyPr wrap="none" rtlCol="0">
                <a:spAutoFit/>
              </a:bodyPr>
              <a:lstStyle/>
              <a:p>
                <a:r>
                  <a:rPr lang="fr-FR" sz="1600" dirty="0" smtClean="0"/>
                  <a:t>y</a:t>
                </a:r>
                <a:endParaRPr lang="fr-FR" sz="1600" dirty="0"/>
              </a:p>
            </p:txBody>
          </p:sp>
          <p:sp>
            <p:nvSpPr>
              <p:cNvPr id="47" name="ZoneTexte 46"/>
              <p:cNvSpPr txBox="1"/>
              <p:nvPr/>
            </p:nvSpPr>
            <p:spPr>
              <a:xfrm>
                <a:off x="186987" y="5419963"/>
                <a:ext cx="287258" cy="338554"/>
              </a:xfrm>
              <a:prstGeom prst="rect">
                <a:avLst/>
              </a:prstGeom>
              <a:noFill/>
            </p:spPr>
            <p:txBody>
              <a:bodyPr wrap="none" rtlCol="0">
                <a:spAutoFit/>
              </a:bodyPr>
              <a:lstStyle/>
              <a:p>
                <a:r>
                  <a:rPr lang="fr-FR" sz="1600" dirty="0" smtClean="0"/>
                  <a:t>x</a:t>
                </a:r>
                <a:endParaRPr lang="fr-FR" sz="1600" dirty="0"/>
              </a:p>
            </p:txBody>
          </p:sp>
        </p:grpSp>
      </p:grpSp>
      <p:sp>
        <p:nvSpPr>
          <p:cNvPr id="20" name="CasellaDiTesto 19"/>
          <p:cNvSpPr txBox="1"/>
          <p:nvPr/>
        </p:nvSpPr>
        <p:spPr>
          <a:xfrm>
            <a:off x="5910514" y="3669269"/>
            <a:ext cx="1864613" cy="369332"/>
          </a:xfrm>
          <a:prstGeom prst="rect">
            <a:avLst/>
          </a:prstGeom>
          <a:noFill/>
        </p:spPr>
        <p:txBody>
          <a:bodyPr wrap="none" rtlCol="0">
            <a:spAutoFit/>
          </a:bodyPr>
          <a:lstStyle/>
          <a:p>
            <a:r>
              <a:rPr lang="it-IT" dirty="0" smtClean="0"/>
              <a:t>Deviation 0,03%</a:t>
            </a:r>
          </a:p>
        </p:txBody>
      </p:sp>
      <p:sp>
        <p:nvSpPr>
          <p:cNvPr id="49" name="ZoneTexte 48"/>
          <p:cNvSpPr txBox="1"/>
          <p:nvPr/>
        </p:nvSpPr>
        <p:spPr>
          <a:xfrm>
            <a:off x="4770998" y="3317993"/>
            <a:ext cx="1336904" cy="338554"/>
          </a:xfrm>
          <a:prstGeom prst="rect">
            <a:avLst/>
          </a:prstGeom>
          <a:noFill/>
        </p:spPr>
        <p:txBody>
          <a:bodyPr wrap="none" rtlCol="0">
            <a:spAutoFit/>
          </a:bodyPr>
          <a:lstStyle/>
          <a:p>
            <a:r>
              <a:rPr lang="fr-FR" sz="1600" dirty="0" smtClean="0"/>
              <a:t>Température</a:t>
            </a:r>
            <a:endParaRPr lang="fr-FR" sz="1600" dirty="0"/>
          </a:p>
        </p:txBody>
      </p:sp>
    </p:spTree>
    <p:custDataLst>
      <p:tags r:id="rId1"/>
    </p:custDataLst>
    <p:extLst>
      <p:ext uri="{BB962C8B-B14F-4D97-AF65-F5344CB8AC3E}">
        <p14:creationId xmlns:p14="http://schemas.microsoft.com/office/powerpoint/2010/main" val="14980818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2. He II : </a:t>
            </a:r>
            <a:r>
              <a:rPr lang="en-US" altLang="fr-FR" dirty="0" err="1" smtClean="0"/>
              <a:t>Résultats</a:t>
            </a:r>
            <a:r>
              <a:rPr lang="en-US" altLang="fr-FR" dirty="0" smtClean="0"/>
              <a:t> des simulations (2/7)</a:t>
            </a:r>
          </a:p>
        </p:txBody>
      </p:sp>
      <p:sp>
        <p:nvSpPr>
          <p:cNvPr id="2" name="Espace réservé du contenu 1"/>
          <p:cNvSpPr>
            <a:spLocks noGrp="1"/>
          </p:cNvSpPr>
          <p:nvPr>
            <p:ph idx="1"/>
          </p:nvPr>
        </p:nvSpPr>
        <p:spPr>
          <a:xfrm>
            <a:off x="395536" y="764705"/>
            <a:ext cx="8061325" cy="432047"/>
          </a:xfrm>
        </p:spPr>
        <p:txBody>
          <a:bodyPr/>
          <a:lstStyle/>
          <a:p>
            <a:r>
              <a:rPr lang="fr-FR" dirty="0" smtClean="0"/>
              <a:t>Comportement thermique en régime transitoire [3]</a:t>
            </a:r>
          </a:p>
          <a:p>
            <a:pPr marL="360362" lvl="1" indent="0">
              <a:buNone/>
            </a:pPr>
            <a:endParaRPr lang="fr-FR" dirty="0"/>
          </a:p>
          <a:p>
            <a:pPr lvl="1"/>
            <a:endParaRPr lang="fr-FR" dirty="0" smtClean="0"/>
          </a:p>
          <a:p>
            <a:pPr lvl="1"/>
            <a:endParaRPr lang="fr-FR" dirty="0" smtClean="0"/>
          </a:p>
          <a:p>
            <a:pPr lvl="1"/>
            <a:endParaRPr lang="fr-FR" dirty="0"/>
          </a:p>
          <a:p>
            <a:pPr lvl="1"/>
            <a:endParaRPr lang="fr-FR" dirty="0" smtClean="0"/>
          </a:p>
          <a:p>
            <a:pPr lvl="1"/>
            <a:endParaRPr lang="fr-FR" dirty="0" smtClean="0"/>
          </a:p>
          <a:p>
            <a:pPr lvl="1"/>
            <a:endParaRPr lang="fr-FR" dirty="0"/>
          </a:p>
        </p:txBody>
      </p:sp>
      <p:sp>
        <p:nvSpPr>
          <p:cNvPr id="5" name="ZoneTexte 4"/>
          <p:cNvSpPr txBox="1"/>
          <p:nvPr/>
        </p:nvSpPr>
        <p:spPr>
          <a:xfrm>
            <a:off x="5522066" y="3645024"/>
            <a:ext cx="184731" cy="369332"/>
          </a:xfrm>
          <a:prstGeom prst="rect">
            <a:avLst/>
          </a:prstGeom>
          <a:noFill/>
        </p:spPr>
        <p:txBody>
          <a:bodyPr wrap="none" rtlCol="0">
            <a:spAutoFit/>
          </a:bodyPr>
          <a:lstStyle/>
          <a:p>
            <a:endParaRPr lang="fr-FR" dirty="0"/>
          </a:p>
        </p:txBody>
      </p:sp>
      <p:pic>
        <p:nvPicPr>
          <p:cNvPr id="1028" name="Picture 4" descr="\\Dapdc5\spascali\Desktop\image_presentation\resultats_van_sciv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1628800"/>
            <a:ext cx="5919444" cy="392443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uppo 2"/>
          <p:cNvGrpSpPr/>
          <p:nvPr/>
        </p:nvGrpSpPr>
        <p:grpSpPr>
          <a:xfrm>
            <a:off x="88469" y="3588038"/>
            <a:ext cx="2016425" cy="2800206"/>
            <a:chOff x="367465" y="3302051"/>
            <a:chExt cx="2016425" cy="2800206"/>
          </a:xfrm>
        </p:grpSpPr>
        <p:grpSp>
          <p:nvGrpSpPr>
            <p:cNvPr id="25" name="Groupe 24"/>
            <p:cNvGrpSpPr/>
            <p:nvPr/>
          </p:nvGrpSpPr>
          <p:grpSpPr>
            <a:xfrm>
              <a:off x="367465" y="3302051"/>
              <a:ext cx="2016425" cy="2800206"/>
              <a:chOff x="139808" y="2501002"/>
              <a:chExt cx="2016425" cy="2800206"/>
            </a:xfrm>
          </p:grpSpPr>
          <p:sp>
            <p:nvSpPr>
              <p:cNvPr id="26" name="Rectangle 25"/>
              <p:cNvSpPr/>
              <p:nvPr/>
            </p:nvSpPr>
            <p:spPr>
              <a:xfrm rot="16200000">
                <a:off x="789538" y="3439077"/>
                <a:ext cx="1736873" cy="765114"/>
              </a:xfrm>
              <a:prstGeom prst="rect">
                <a:avLst/>
              </a:prstGeom>
              <a:pattFill prst="pct5">
                <a:fgClr>
                  <a:schemeClr val="tx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reccia a destra 24"/>
              <p:cNvSpPr/>
              <p:nvPr/>
            </p:nvSpPr>
            <p:spPr>
              <a:xfrm rot="16200000">
                <a:off x="1170628"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CasellaDiTesto 28"/>
              <p:cNvSpPr txBox="1"/>
              <p:nvPr/>
            </p:nvSpPr>
            <p:spPr>
              <a:xfrm>
                <a:off x="1386652" y="4715270"/>
                <a:ext cx="293670" cy="307777"/>
              </a:xfrm>
              <a:prstGeom prst="rect">
                <a:avLst/>
              </a:prstGeom>
              <a:noFill/>
            </p:spPr>
            <p:txBody>
              <a:bodyPr wrap="none" rtlCol="0">
                <a:spAutoFit/>
              </a:bodyPr>
              <a:lstStyle/>
              <a:p>
                <a:r>
                  <a:rPr lang="it-IT" sz="1400" b="1" dirty="0" smtClean="0">
                    <a:solidFill>
                      <a:srgbClr val="FF0000"/>
                    </a:solidFill>
                  </a:rPr>
                  <a:t>q</a:t>
                </a:r>
                <a:endParaRPr lang="it-IT" sz="1400" b="1" dirty="0">
                  <a:solidFill>
                    <a:srgbClr val="FF0000"/>
                  </a:solidFill>
                </a:endParaRPr>
              </a:p>
            </p:txBody>
          </p:sp>
          <p:sp>
            <p:nvSpPr>
              <p:cNvPr id="29" name="Freccia a destra 24"/>
              <p:cNvSpPr/>
              <p:nvPr/>
            </p:nvSpPr>
            <p:spPr>
              <a:xfrm rot="16200000">
                <a:off x="1441950"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Freccia a destra 24"/>
              <p:cNvSpPr/>
              <p:nvPr/>
            </p:nvSpPr>
            <p:spPr>
              <a:xfrm rot="16200000">
                <a:off x="1713271"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mc:AlternateContent xmlns:mc="http://schemas.openxmlformats.org/markup-compatibility/2006" xmlns:a14="http://schemas.microsoft.com/office/drawing/2010/main">
            <mc:Choice Requires="a14">
              <p:sp>
                <p:nvSpPr>
                  <p:cNvPr id="31" name="CasellaDiTesto 1"/>
                  <p:cNvSpPr txBox="1"/>
                  <p:nvPr/>
                </p:nvSpPr>
                <p:spPr>
                  <a:xfrm>
                    <a:off x="1835696" y="2501002"/>
                    <a:ext cx="3205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b="1" i="1" smtClean="0">
                                  <a:solidFill>
                                    <a:schemeClr val="tx2"/>
                                  </a:solidFill>
                                  <a:latin typeface="Cambria Math"/>
                                </a:rPr>
                              </m:ctrlPr>
                            </m:sSubPr>
                            <m:e>
                              <m:r>
                                <a:rPr lang="it-IT" b="1" i="1" smtClean="0">
                                  <a:solidFill>
                                    <a:schemeClr val="tx2"/>
                                  </a:solidFill>
                                  <a:latin typeface="Cambria Math" panose="02040503050406030204" pitchFamily="18" charset="0"/>
                                </a:rPr>
                                <m:t>𝑻</m:t>
                              </m:r>
                            </m:e>
                            <m:sub>
                              <m:r>
                                <a:rPr lang="it-IT" b="1" i="0" smtClean="0">
                                  <a:solidFill>
                                    <a:schemeClr val="tx2"/>
                                  </a:solidFill>
                                  <a:latin typeface="Cambria Math" panose="02040503050406030204" pitchFamily="18" charset="0"/>
                                </a:rPr>
                                <m:t>𝐛</m:t>
                              </m:r>
                            </m:sub>
                          </m:sSub>
                        </m:oMath>
                      </m:oMathPara>
                    </a14:m>
                    <a:endParaRPr lang="it-IT" b="1" dirty="0">
                      <a:solidFill>
                        <a:schemeClr val="tx2"/>
                      </a:solidFill>
                    </a:endParaRPr>
                  </a:p>
                </p:txBody>
              </p:sp>
            </mc:Choice>
            <mc:Fallback xmlns="">
              <p:sp>
                <p:nvSpPr>
                  <p:cNvPr id="31" name="CasellaDiTesto 1"/>
                  <p:cNvSpPr txBox="1">
                    <a:spLocks noRot="1" noChangeAspect="1" noMove="1" noResize="1" noEditPoints="1" noAdjustHandles="1" noChangeArrowheads="1" noChangeShapeType="1" noTextEdit="1"/>
                  </p:cNvSpPr>
                  <p:nvPr/>
                </p:nvSpPr>
                <p:spPr>
                  <a:xfrm>
                    <a:off x="1835696" y="2501002"/>
                    <a:ext cx="320537" cy="276999"/>
                  </a:xfrm>
                  <a:prstGeom prst="rect">
                    <a:avLst/>
                  </a:prstGeom>
                  <a:blipFill rotWithShape="1">
                    <a:blip r:embed="rId6"/>
                    <a:stretch>
                      <a:fillRect l="-15094" r="-7547" b="-20000"/>
                    </a:stretch>
                  </a:blipFill>
                </p:spPr>
                <p:txBody>
                  <a:bodyPr/>
                  <a:lstStyle/>
                  <a:p>
                    <a:r>
                      <a:rPr lang="fr-FR">
                        <a:noFill/>
                      </a:rPr>
                      <a:t> </a:t>
                    </a:r>
                  </a:p>
                </p:txBody>
              </p:sp>
            </mc:Fallback>
          </mc:AlternateContent>
          <p:cxnSp>
            <p:nvCxnSpPr>
              <p:cNvPr id="32" name="Connettore 2 4"/>
              <p:cNvCxnSpPr>
                <a:stCxn id="31" idx="2"/>
              </p:cNvCxnSpPr>
              <p:nvPr/>
            </p:nvCxnSpPr>
            <p:spPr>
              <a:xfrm flipH="1">
                <a:off x="1934105" y="2778001"/>
                <a:ext cx="61860" cy="178507"/>
              </a:xfrm>
              <a:prstGeom prst="straightConnector1">
                <a:avLst/>
              </a:prstGeom>
              <a:ln cap="rnd">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3" name="Connettore 2 23"/>
              <p:cNvCxnSpPr/>
              <p:nvPr/>
            </p:nvCxnSpPr>
            <p:spPr>
              <a:xfrm>
                <a:off x="1080079" y="3509284"/>
                <a:ext cx="953767" cy="175007"/>
              </a:xfrm>
              <a:prstGeom prst="straightConnector1">
                <a:avLst/>
              </a:prstGeom>
              <a:ln cap="rnd">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34" name="Connettore 2 31"/>
              <p:cNvCxnSpPr/>
              <p:nvPr/>
            </p:nvCxnSpPr>
            <p:spPr>
              <a:xfrm>
                <a:off x="1080079" y="3509284"/>
                <a:ext cx="188653" cy="242690"/>
              </a:xfrm>
              <a:prstGeom prst="straightConnector1">
                <a:avLst/>
              </a:prstGeom>
              <a:ln cap="rnd">
                <a:solidFill>
                  <a:schemeClr val="tx1"/>
                </a:solidFill>
                <a:tailEnd type="ova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CasellaDiTesto 32"/>
                  <p:cNvSpPr txBox="1"/>
                  <p:nvPr/>
                </p:nvSpPr>
                <p:spPr>
                  <a:xfrm>
                    <a:off x="139808" y="3249927"/>
                    <a:ext cx="115095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FR" sz="1400" b="1" i="1" smtClean="0">
                              <a:solidFill>
                                <a:schemeClr val="tx1"/>
                              </a:solidFill>
                              <a:latin typeface="Cambria Math"/>
                            </a:rPr>
                            <m:t>𝑨𝒅𝒊𝒂𝒃𝒂𝒕𝒊</m:t>
                          </m:r>
                          <m:r>
                            <a:rPr lang="it-IT" sz="1400" b="1" i="1" smtClean="0">
                              <a:solidFill>
                                <a:schemeClr val="tx1"/>
                              </a:solidFill>
                              <a:latin typeface="Cambria Math" panose="02040503050406030204" pitchFamily="18" charset="0"/>
                            </a:rPr>
                            <m:t>𝒒𝒖𝒆</m:t>
                          </m:r>
                        </m:oMath>
                      </m:oMathPara>
                    </a14:m>
                    <a:endParaRPr lang="it-IT" sz="1400" b="1" dirty="0">
                      <a:solidFill>
                        <a:schemeClr val="tx1"/>
                      </a:solidFill>
                    </a:endParaRPr>
                  </a:p>
                </p:txBody>
              </p:sp>
            </mc:Choice>
            <mc:Fallback xmlns="">
              <p:sp>
                <p:nvSpPr>
                  <p:cNvPr id="35" name="CasellaDiTesto 32"/>
                  <p:cNvSpPr txBox="1">
                    <a:spLocks noRot="1" noChangeAspect="1" noMove="1" noResize="1" noEditPoints="1" noAdjustHandles="1" noChangeArrowheads="1" noChangeShapeType="1" noTextEdit="1"/>
                  </p:cNvSpPr>
                  <p:nvPr/>
                </p:nvSpPr>
                <p:spPr>
                  <a:xfrm>
                    <a:off x="139808" y="3249927"/>
                    <a:ext cx="1150956" cy="215444"/>
                  </a:xfrm>
                  <a:prstGeom prst="rect">
                    <a:avLst/>
                  </a:prstGeom>
                  <a:blipFill rotWithShape="0">
                    <a:blip r:embed="rId7"/>
                    <a:stretch>
                      <a:fillRect l="-3175" r="-2646" b="-25000"/>
                    </a:stretch>
                  </a:blipFill>
                </p:spPr>
                <p:txBody>
                  <a:bodyPr/>
                  <a:lstStyle/>
                  <a:p>
                    <a:r>
                      <a:rPr lang="it-IT">
                        <a:noFill/>
                      </a:rPr>
                      <a:t> </a:t>
                    </a:r>
                  </a:p>
                </p:txBody>
              </p:sp>
            </mc:Fallback>
          </mc:AlternateContent>
          <p:cxnSp>
            <p:nvCxnSpPr>
              <p:cNvPr id="36" name="Connecteur droit 35"/>
              <p:cNvCxnSpPr/>
              <p:nvPr/>
            </p:nvCxnSpPr>
            <p:spPr bwMode="auto">
              <a:xfrm flipH="1" flipV="1">
                <a:off x="1651290" y="2692050"/>
                <a:ext cx="1" cy="2076567"/>
              </a:xfrm>
              <a:prstGeom prst="line">
                <a:avLst/>
              </a:prstGeom>
              <a:solidFill>
                <a:schemeClr val="accent1"/>
              </a:solidFill>
              <a:ln w="57150" cap="flat" cmpd="sng" algn="ctr">
                <a:solidFill>
                  <a:srgbClr val="0070C0"/>
                </a:solidFill>
                <a:prstDash val="dash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7" name="Groupe 36"/>
            <p:cNvGrpSpPr/>
            <p:nvPr/>
          </p:nvGrpSpPr>
          <p:grpSpPr>
            <a:xfrm>
              <a:off x="459282" y="4865555"/>
              <a:ext cx="935330" cy="934399"/>
              <a:chOff x="475793" y="5419963"/>
              <a:chExt cx="935330" cy="934399"/>
            </a:xfrm>
          </p:grpSpPr>
          <p:cxnSp>
            <p:nvCxnSpPr>
              <p:cNvPr id="38" name="Connecteur droit avec flèche 37"/>
              <p:cNvCxnSpPr/>
              <p:nvPr/>
            </p:nvCxnSpPr>
            <p:spPr>
              <a:xfrm flipV="1">
                <a:off x="710963" y="5589240"/>
                <a:ext cx="0" cy="4334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Connecteur droit avec flèche 38"/>
              <p:cNvCxnSpPr/>
              <p:nvPr/>
            </p:nvCxnSpPr>
            <p:spPr>
              <a:xfrm>
                <a:off x="710963" y="6022704"/>
                <a:ext cx="5653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ZoneTexte 39"/>
              <p:cNvSpPr txBox="1"/>
              <p:nvPr/>
            </p:nvSpPr>
            <p:spPr>
              <a:xfrm>
                <a:off x="1123865" y="6015808"/>
                <a:ext cx="287258" cy="338554"/>
              </a:xfrm>
              <a:prstGeom prst="rect">
                <a:avLst/>
              </a:prstGeom>
              <a:noFill/>
            </p:spPr>
            <p:txBody>
              <a:bodyPr wrap="none" rtlCol="0">
                <a:spAutoFit/>
              </a:bodyPr>
              <a:lstStyle/>
              <a:p>
                <a:r>
                  <a:rPr lang="fr-FR" sz="1600" dirty="0" smtClean="0"/>
                  <a:t>y</a:t>
                </a:r>
                <a:endParaRPr lang="fr-FR" sz="1600" dirty="0"/>
              </a:p>
            </p:txBody>
          </p:sp>
          <p:sp>
            <p:nvSpPr>
              <p:cNvPr id="41" name="ZoneTexte 40"/>
              <p:cNvSpPr txBox="1"/>
              <p:nvPr/>
            </p:nvSpPr>
            <p:spPr>
              <a:xfrm>
                <a:off x="475793" y="5419963"/>
                <a:ext cx="287258" cy="338554"/>
              </a:xfrm>
              <a:prstGeom prst="rect">
                <a:avLst/>
              </a:prstGeom>
              <a:noFill/>
            </p:spPr>
            <p:txBody>
              <a:bodyPr wrap="none" rtlCol="0">
                <a:spAutoFit/>
              </a:bodyPr>
              <a:lstStyle/>
              <a:p>
                <a:r>
                  <a:rPr lang="fr-FR" sz="1600" dirty="0" smtClean="0"/>
                  <a:t>x</a:t>
                </a:r>
                <a:endParaRPr lang="fr-FR" sz="1600" dirty="0"/>
              </a:p>
            </p:txBody>
          </p:sp>
        </p:grpSp>
      </p:grpSp>
      <p:pic>
        <p:nvPicPr>
          <p:cNvPr id="4" name="Immagin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5576" y="1181060"/>
            <a:ext cx="2014211" cy="2473977"/>
          </a:xfrm>
          <a:prstGeom prst="rect">
            <a:avLst/>
          </a:prstGeom>
        </p:spPr>
      </p:pic>
      <p:sp>
        <p:nvSpPr>
          <p:cNvPr id="42" name="CasellaDiTesto 7"/>
          <p:cNvSpPr txBox="1"/>
          <p:nvPr/>
        </p:nvSpPr>
        <p:spPr>
          <a:xfrm>
            <a:off x="3253814" y="6073531"/>
            <a:ext cx="4536504" cy="253916"/>
          </a:xfrm>
          <a:prstGeom prst="rect">
            <a:avLst/>
          </a:prstGeom>
          <a:noFill/>
        </p:spPr>
        <p:txBody>
          <a:bodyPr wrap="square" rtlCol="0">
            <a:spAutoFit/>
          </a:bodyPr>
          <a:lstStyle/>
          <a:p>
            <a:r>
              <a:rPr lang="it-IT" sz="1050" dirty="0" smtClean="0"/>
              <a:t>[3] S.W</a:t>
            </a:r>
            <a:r>
              <a:rPr lang="it-IT" sz="1050" dirty="0"/>
              <a:t>. Van </a:t>
            </a:r>
            <a:r>
              <a:rPr lang="it-IT" sz="1050" dirty="0" err="1"/>
              <a:t>Sciver</a:t>
            </a:r>
            <a:r>
              <a:rPr lang="it-IT" sz="1050" dirty="0"/>
              <a:t>. </a:t>
            </a:r>
            <a:r>
              <a:rPr lang="it-IT" sz="1050" dirty="0" err="1"/>
              <a:t>Transient</a:t>
            </a:r>
            <a:r>
              <a:rPr lang="it-IT" sz="1050" dirty="0"/>
              <a:t> </a:t>
            </a:r>
            <a:r>
              <a:rPr lang="it-IT" sz="1050" dirty="0" err="1"/>
              <a:t>heat</a:t>
            </a:r>
            <a:r>
              <a:rPr lang="it-IT" sz="1050" dirty="0"/>
              <a:t> </a:t>
            </a:r>
            <a:r>
              <a:rPr lang="it-IT" sz="1050" dirty="0" err="1"/>
              <a:t>transport</a:t>
            </a:r>
            <a:r>
              <a:rPr lang="it-IT" sz="1050" dirty="0"/>
              <a:t> in He II. Cryogenics, 1979</a:t>
            </a:r>
            <a:r>
              <a:rPr lang="it-IT" sz="1050" dirty="0" smtClean="0"/>
              <a:t>.</a:t>
            </a:r>
          </a:p>
        </p:txBody>
      </p:sp>
      <p:sp>
        <p:nvSpPr>
          <p:cNvPr id="6" name="CasellaDiTesto 5"/>
          <p:cNvSpPr txBox="1"/>
          <p:nvPr/>
        </p:nvSpPr>
        <p:spPr>
          <a:xfrm>
            <a:off x="909682" y="3137589"/>
            <a:ext cx="312906" cy="369332"/>
          </a:xfrm>
          <a:prstGeom prst="rect">
            <a:avLst/>
          </a:prstGeom>
          <a:noFill/>
        </p:spPr>
        <p:txBody>
          <a:bodyPr wrap="none" rtlCol="0">
            <a:spAutoFit/>
          </a:bodyPr>
          <a:lstStyle/>
          <a:p>
            <a:r>
              <a:rPr lang="it-IT" b="1" dirty="0"/>
              <a:t>1</a:t>
            </a:r>
          </a:p>
        </p:txBody>
      </p:sp>
      <p:sp>
        <p:nvSpPr>
          <p:cNvPr id="43" name="CasellaDiTesto 42"/>
          <p:cNvSpPr txBox="1"/>
          <p:nvPr/>
        </p:nvSpPr>
        <p:spPr>
          <a:xfrm>
            <a:off x="3856519" y="1982504"/>
            <a:ext cx="312906" cy="369332"/>
          </a:xfrm>
          <a:prstGeom prst="rect">
            <a:avLst/>
          </a:prstGeom>
          <a:noFill/>
        </p:spPr>
        <p:txBody>
          <a:bodyPr wrap="none" rtlCol="0">
            <a:spAutoFit/>
          </a:bodyPr>
          <a:lstStyle/>
          <a:p>
            <a:r>
              <a:rPr lang="it-IT" b="1" dirty="0"/>
              <a:t>1</a:t>
            </a:r>
          </a:p>
        </p:txBody>
      </p:sp>
      <p:sp>
        <p:nvSpPr>
          <p:cNvPr id="44" name="CasellaDiTesto 43"/>
          <p:cNvSpPr txBox="1"/>
          <p:nvPr/>
        </p:nvSpPr>
        <p:spPr>
          <a:xfrm>
            <a:off x="4572000" y="2325236"/>
            <a:ext cx="312906" cy="369332"/>
          </a:xfrm>
          <a:prstGeom prst="rect">
            <a:avLst/>
          </a:prstGeom>
          <a:noFill/>
        </p:spPr>
        <p:txBody>
          <a:bodyPr wrap="none" rtlCol="0">
            <a:spAutoFit/>
          </a:bodyPr>
          <a:lstStyle/>
          <a:p>
            <a:r>
              <a:rPr lang="it-IT" b="1" dirty="0" smtClean="0"/>
              <a:t>2</a:t>
            </a:r>
            <a:endParaRPr lang="it-IT" b="1" dirty="0"/>
          </a:p>
        </p:txBody>
      </p:sp>
      <p:sp>
        <p:nvSpPr>
          <p:cNvPr id="45" name="CasellaDiTesto 44"/>
          <p:cNvSpPr txBox="1"/>
          <p:nvPr/>
        </p:nvSpPr>
        <p:spPr>
          <a:xfrm>
            <a:off x="6573436" y="2806051"/>
            <a:ext cx="312906" cy="369332"/>
          </a:xfrm>
          <a:prstGeom prst="rect">
            <a:avLst/>
          </a:prstGeom>
          <a:noFill/>
        </p:spPr>
        <p:txBody>
          <a:bodyPr wrap="none" rtlCol="0">
            <a:spAutoFit/>
          </a:bodyPr>
          <a:lstStyle/>
          <a:p>
            <a:r>
              <a:rPr lang="it-IT" b="1" dirty="0" smtClean="0"/>
              <a:t>3</a:t>
            </a:r>
            <a:endParaRPr lang="it-IT" b="1" dirty="0"/>
          </a:p>
        </p:txBody>
      </p:sp>
      <p:sp>
        <p:nvSpPr>
          <p:cNvPr id="46" name="CasellaDiTesto 45"/>
          <p:cNvSpPr txBox="1"/>
          <p:nvPr/>
        </p:nvSpPr>
        <p:spPr>
          <a:xfrm>
            <a:off x="7812360" y="3137589"/>
            <a:ext cx="312906" cy="369332"/>
          </a:xfrm>
          <a:prstGeom prst="rect">
            <a:avLst/>
          </a:prstGeom>
          <a:noFill/>
        </p:spPr>
        <p:txBody>
          <a:bodyPr wrap="none" rtlCol="0">
            <a:spAutoFit/>
          </a:bodyPr>
          <a:lstStyle/>
          <a:p>
            <a:r>
              <a:rPr lang="it-IT" b="1" dirty="0" smtClean="0"/>
              <a:t>4</a:t>
            </a:r>
            <a:endParaRPr lang="it-IT" b="1" dirty="0"/>
          </a:p>
        </p:txBody>
      </p:sp>
      <p:sp>
        <p:nvSpPr>
          <p:cNvPr id="47" name="CasellaDiTesto 46"/>
          <p:cNvSpPr txBox="1"/>
          <p:nvPr/>
        </p:nvSpPr>
        <p:spPr>
          <a:xfrm>
            <a:off x="908284" y="2806051"/>
            <a:ext cx="312906" cy="369332"/>
          </a:xfrm>
          <a:prstGeom prst="rect">
            <a:avLst/>
          </a:prstGeom>
          <a:noFill/>
        </p:spPr>
        <p:txBody>
          <a:bodyPr wrap="none" rtlCol="0">
            <a:spAutoFit/>
          </a:bodyPr>
          <a:lstStyle/>
          <a:p>
            <a:r>
              <a:rPr lang="it-IT" b="1" dirty="0" smtClean="0"/>
              <a:t>2</a:t>
            </a:r>
            <a:endParaRPr lang="it-IT" b="1" dirty="0"/>
          </a:p>
        </p:txBody>
      </p:sp>
      <p:sp>
        <p:nvSpPr>
          <p:cNvPr id="48" name="CasellaDiTesto 47"/>
          <p:cNvSpPr txBox="1"/>
          <p:nvPr/>
        </p:nvSpPr>
        <p:spPr>
          <a:xfrm>
            <a:off x="2131861" y="2710173"/>
            <a:ext cx="312906" cy="369332"/>
          </a:xfrm>
          <a:prstGeom prst="rect">
            <a:avLst/>
          </a:prstGeom>
          <a:noFill/>
        </p:spPr>
        <p:txBody>
          <a:bodyPr wrap="none" rtlCol="0">
            <a:spAutoFit/>
          </a:bodyPr>
          <a:lstStyle/>
          <a:p>
            <a:r>
              <a:rPr lang="it-IT" b="1" dirty="0" smtClean="0"/>
              <a:t>3</a:t>
            </a:r>
            <a:endParaRPr lang="it-IT" b="1" dirty="0"/>
          </a:p>
        </p:txBody>
      </p:sp>
      <p:sp>
        <p:nvSpPr>
          <p:cNvPr id="49" name="CasellaDiTesto 48"/>
          <p:cNvSpPr txBox="1"/>
          <p:nvPr/>
        </p:nvSpPr>
        <p:spPr>
          <a:xfrm>
            <a:off x="911583" y="2371283"/>
            <a:ext cx="312906" cy="369332"/>
          </a:xfrm>
          <a:prstGeom prst="rect">
            <a:avLst/>
          </a:prstGeom>
          <a:noFill/>
        </p:spPr>
        <p:txBody>
          <a:bodyPr wrap="none" rtlCol="0">
            <a:spAutoFit/>
          </a:bodyPr>
          <a:lstStyle/>
          <a:p>
            <a:r>
              <a:rPr lang="it-IT" b="1" dirty="0" smtClean="0"/>
              <a:t>4</a:t>
            </a:r>
            <a:endParaRPr lang="it-IT" b="1" dirty="0"/>
          </a:p>
        </p:txBody>
      </p:sp>
      <p:cxnSp>
        <p:nvCxnSpPr>
          <p:cNvPr id="51" name="Connecteur droit 50"/>
          <p:cNvCxnSpPr/>
          <p:nvPr/>
        </p:nvCxnSpPr>
        <p:spPr bwMode="auto">
          <a:xfrm flipV="1">
            <a:off x="2021715" y="4032000"/>
            <a:ext cx="451864" cy="1"/>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Connecteur droit 51"/>
          <p:cNvCxnSpPr/>
          <p:nvPr/>
        </p:nvCxnSpPr>
        <p:spPr bwMode="auto">
          <a:xfrm flipV="1">
            <a:off x="2031904" y="5760000"/>
            <a:ext cx="451864" cy="1"/>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Connecteur droit 52"/>
          <p:cNvCxnSpPr/>
          <p:nvPr/>
        </p:nvCxnSpPr>
        <p:spPr bwMode="auto">
          <a:xfrm>
            <a:off x="2483768" y="4022318"/>
            <a:ext cx="0" cy="17280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 name="ZoneTexte 53"/>
          <p:cNvSpPr txBox="1"/>
          <p:nvPr/>
        </p:nvSpPr>
        <p:spPr>
          <a:xfrm>
            <a:off x="2061310" y="4824977"/>
            <a:ext cx="813043" cy="338554"/>
          </a:xfrm>
          <a:prstGeom prst="rect">
            <a:avLst/>
          </a:prstGeom>
          <a:solidFill>
            <a:schemeClr val="bg1"/>
          </a:solidFill>
        </p:spPr>
        <p:txBody>
          <a:bodyPr wrap="none" rtlCol="0">
            <a:spAutoFit/>
          </a:bodyPr>
          <a:lstStyle/>
          <a:p>
            <a:r>
              <a:rPr lang="fr-FR" sz="1600" dirty="0" smtClean="0"/>
              <a:t>10,0 m</a:t>
            </a:r>
            <a:endParaRPr lang="fr-FR" sz="1600" dirty="0"/>
          </a:p>
        </p:txBody>
      </p:sp>
      <p:cxnSp>
        <p:nvCxnSpPr>
          <p:cNvPr id="55" name="Connecteur droit 54"/>
          <p:cNvCxnSpPr/>
          <p:nvPr/>
        </p:nvCxnSpPr>
        <p:spPr bwMode="auto">
          <a:xfrm>
            <a:off x="1220949" y="5761862"/>
            <a:ext cx="0" cy="763482"/>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Connecteur droit 55"/>
          <p:cNvCxnSpPr/>
          <p:nvPr/>
        </p:nvCxnSpPr>
        <p:spPr bwMode="auto">
          <a:xfrm>
            <a:off x="1985459" y="5761862"/>
            <a:ext cx="0" cy="763482"/>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Connecteur droit 56"/>
          <p:cNvCxnSpPr/>
          <p:nvPr/>
        </p:nvCxnSpPr>
        <p:spPr bwMode="auto">
          <a:xfrm>
            <a:off x="1220949" y="6525344"/>
            <a:ext cx="78337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ZoneTexte 57"/>
          <p:cNvSpPr txBox="1"/>
          <p:nvPr/>
        </p:nvSpPr>
        <p:spPr>
          <a:xfrm>
            <a:off x="1253885" y="6503261"/>
            <a:ext cx="888385" cy="307777"/>
          </a:xfrm>
          <a:prstGeom prst="rect">
            <a:avLst/>
          </a:prstGeom>
          <a:noFill/>
        </p:spPr>
        <p:txBody>
          <a:bodyPr wrap="none" rtlCol="0">
            <a:spAutoFit/>
          </a:bodyPr>
          <a:lstStyle/>
          <a:p>
            <a:r>
              <a:rPr lang="fr-FR" sz="1400" dirty="0" smtClean="0">
                <a:latin typeface="Calibri"/>
              </a:rPr>
              <a:t>ɸ </a:t>
            </a:r>
            <a:r>
              <a:rPr lang="fr-FR" sz="1400" dirty="0" smtClean="0"/>
              <a:t>0,05 m</a:t>
            </a:r>
            <a:endParaRPr lang="fr-FR" sz="1400" dirty="0"/>
          </a:p>
        </p:txBody>
      </p:sp>
    </p:spTree>
    <p:custDataLst>
      <p:tags r:id="rId1"/>
    </p:custDataLst>
    <p:extLst>
      <p:ext uri="{BB962C8B-B14F-4D97-AF65-F5344CB8AC3E}">
        <p14:creationId xmlns:p14="http://schemas.microsoft.com/office/powerpoint/2010/main" val="1079002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a:t>2. He II : </a:t>
            </a:r>
            <a:r>
              <a:rPr lang="en-US" altLang="fr-FR" dirty="0" err="1"/>
              <a:t>Résultats</a:t>
            </a:r>
            <a:r>
              <a:rPr lang="en-US" altLang="fr-FR" dirty="0"/>
              <a:t> des simulations </a:t>
            </a:r>
            <a:r>
              <a:rPr lang="en-US" altLang="fr-FR" dirty="0" smtClean="0"/>
              <a:t>(3/7)</a:t>
            </a:r>
          </a:p>
        </p:txBody>
      </p:sp>
      <p:sp>
        <p:nvSpPr>
          <p:cNvPr id="5" name="ZoneTexte 4"/>
          <p:cNvSpPr txBox="1"/>
          <p:nvPr/>
        </p:nvSpPr>
        <p:spPr>
          <a:xfrm>
            <a:off x="5522066" y="3645024"/>
            <a:ext cx="184731" cy="369332"/>
          </a:xfrm>
          <a:prstGeom prst="rect">
            <a:avLst/>
          </a:prstGeom>
          <a:noFill/>
        </p:spPr>
        <p:txBody>
          <a:bodyPr wrap="none" rtlCol="0">
            <a:spAutoFit/>
          </a:bodyPr>
          <a:lstStyle/>
          <a:p>
            <a:endParaRPr lang="fr-FR" dirty="0"/>
          </a:p>
        </p:txBody>
      </p:sp>
      <p:grpSp>
        <p:nvGrpSpPr>
          <p:cNvPr id="8" name="Gruppo 7"/>
          <p:cNvGrpSpPr/>
          <p:nvPr/>
        </p:nvGrpSpPr>
        <p:grpSpPr>
          <a:xfrm>
            <a:off x="88469" y="2728512"/>
            <a:ext cx="2016425" cy="2800206"/>
            <a:chOff x="367465" y="3302051"/>
            <a:chExt cx="2016425" cy="2800206"/>
          </a:xfrm>
        </p:grpSpPr>
        <p:grpSp>
          <p:nvGrpSpPr>
            <p:cNvPr id="9" name="Groupe 24"/>
            <p:cNvGrpSpPr/>
            <p:nvPr/>
          </p:nvGrpSpPr>
          <p:grpSpPr>
            <a:xfrm>
              <a:off x="367465" y="3302051"/>
              <a:ext cx="2016425" cy="2800206"/>
              <a:chOff x="139808" y="2501002"/>
              <a:chExt cx="2016425" cy="2800206"/>
            </a:xfrm>
          </p:grpSpPr>
          <p:sp>
            <p:nvSpPr>
              <p:cNvPr id="15" name="Rectangle 25"/>
              <p:cNvSpPr/>
              <p:nvPr/>
            </p:nvSpPr>
            <p:spPr>
              <a:xfrm rot="16200000">
                <a:off x="789538" y="3439077"/>
                <a:ext cx="1736873" cy="765114"/>
              </a:xfrm>
              <a:prstGeom prst="rect">
                <a:avLst/>
              </a:prstGeom>
              <a:pattFill prst="pct5">
                <a:fgClr>
                  <a:schemeClr val="tx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reccia a destra 24"/>
              <p:cNvSpPr/>
              <p:nvPr/>
            </p:nvSpPr>
            <p:spPr>
              <a:xfrm rot="16200000">
                <a:off x="1170628"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CasellaDiTesto 28"/>
              <p:cNvSpPr txBox="1"/>
              <p:nvPr/>
            </p:nvSpPr>
            <p:spPr>
              <a:xfrm>
                <a:off x="1378673" y="4740577"/>
                <a:ext cx="293670" cy="307777"/>
              </a:xfrm>
              <a:prstGeom prst="rect">
                <a:avLst/>
              </a:prstGeom>
              <a:noFill/>
            </p:spPr>
            <p:txBody>
              <a:bodyPr wrap="none" rtlCol="0">
                <a:spAutoFit/>
              </a:bodyPr>
              <a:lstStyle/>
              <a:p>
                <a:r>
                  <a:rPr lang="it-IT" sz="1400" b="1" dirty="0" smtClean="0">
                    <a:solidFill>
                      <a:srgbClr val="FF0000"/>
                    </a:solidFill>
                  </a:rPr>
                  <a:t>q</a:t>
                </a:r>
                <a:endParaRPr lang="it-IT" sz="1400" b="1" dirty="0">
                  <a:solidFill>
                    <a:srgbClr val="FF0000"/>
                  </a:solidFill>
                </a:endParaRPr>
              </a:p>
            </p:txBody>
          </p:sp>
          <p:sp>
            <p:nvSpPr>
              <p:cNvPr id="18" name="Freccia a destra 24"/>
              <p:cNvSpPr/>
              <p:nvPr/>
            </p:nvSpPr>
            <p:spPr>
              <a:xfrm rot="16200000">
                <a:off x="1441950"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Freccia a destra 24"/>
              <p:cNvSpPr/>
              <p:nvPr/>
            </p:nvSpPr>
            <p:spPr>
              <a:xfrm rot="16200000">
                <a:off x="1713271"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mc:AlternateContent xmlns:mc="http://schemas.openxmlformats.org/markup-compatibility/2006" xmlns:a14="http://schemas.microsoft.com/office/drawing/2010/main">
            <mc:Choice Requires="a14">
              <p:sp>
                <p:nvSpPr>
                  <p:cNvPr id="20" name="CasellaDiTesto 1"/>
                  <p:cNvSpPr txBox="1"/>
                  <p:nvPr/>
                </p:nvSpPr>
                <p:spPr>
                  <a:xfrm>
                    <a:off x="1835696" y="2501002"/>
                    <a:ext cx="3205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b="1" i="1" smtClean="0">
                                  <a:solidFill>
                                    <a:schemeClr val="tx2"/>
                                  </a:solidFill>
                                  <a:latin typeface="Cambria Math"/>
                                </a:rPr>
                              </m:ctrlPr>
                            </m:sSubPr>
                            <m:e>
                              <m:r>
                                <a:rPr lang="it-IT" b="1" i="1" smtClean="0">
                                  <a:solidFill>
                                    <a:schemeClr val="tx2"/>
                                  </a:solidFill>
                                  <a:latin typeface="Cambria Math" panose="02040503050406030204" pitchFamily="18" charset="0"/>
                                </a:rPr>
                                <m:t>𝑻</m:t>
                              </m:r>
                            </m:e>
                            <m:sub>
                              <m:r>
                                <a:rPr lang="it-IT" b="1" i="0" smtClean="0">
                                  <a:solidFill>
                                    <a:schemeClr val="tx2"/>
                                  </a:solidFill>
                                  <a:latin typeface="Cambria Math" panose="02040503050406030204" pitchFamily="18" charset="0"/>
                                </a:rPr>
                                <m:t>𝐛</m:t>
                              </m:r>
                            </m:sub>
                          </m:sSub>
                        </m:oMath>
                      </m:oMathPara>
                    </a14:m>
                    <a:endParaRPr lang="it-IT" b="1" dirty="0">
                      <a:solidFill>
                        <a:schemeClr val="tx2"/>
                      </a:solidFill>
                    </a:endParaRPr>
                  </a:p>
                </p:txBody>
              </p:sp>
            </mc:Choice>
            <mc:Fallback xmlns="">
              <p:sp>
                <p:nvSpPr>
                  <p:cNvPr id="31" name="CasellaDiTesto 1"/>
                  <p:cNvSpPr txBox="1">
                    <a:spLocks noRot="1" noChangeAspect="1" noMove="1" noResize="1" noEditPoints="1" noAdjustHandles="1" noChangeArrowheads="1" noChangeShapeType="1" noTextEdit="1"/>
                  </p:cNvSpPr>
                  <p:nvPr/>
                </p:nvSpPr>
                <p:spPr>
                  <a:xfrm>
                    <a:off x="1835696" y="2501002"/>
                    <a:ext cx="320537" cy="276999"/>
                  </a:xfrm>
                  <a:prstGeom prst="rect">
                    <a:avLst/>
                  </a:prstGeom>
                  <a:blipFill rotWithShape="1">
                    <a:blip r:embed="rId6"/>
                    <a:stretch>
                      <a:fillRect l="-15094" r="-7547" b="-20000"/>
                    </a:stretch>
                  </a:blipFill>
                </p:spPr>
                <p:txBody>
                  <a:bodyPr/>
                  <a:lstStyle/>
                  <a:p>
                    <a:r>
                      <a:rPr lang="fr-FR">
                        <a:noFill/>
                      </a:rPr>
                      <a:t> </a:t>
                    </a:r>
                  </a:p>
                </p:txBody>
              </p:sp>
            </mc:Fallback>
          </mc:AlternateContent>
          <p:cxnSp>
            <p:nvCxnSpPr>
              <p:cNvPr id="21" name="Connettore 2 4"/>
              <p:cNvCxnSpPr>
                <a:stCxn id="20" idx="2"/>
              </p:cNvCxnSpPr>
              <p:nvPr/>
            </p:nvCxnSpPr>
            <p:spPr>
              <a:xfrm flipH="1">
                <a:off x="1934105" y="2778001"/>
                <a:ext cx="61860" cy="178507"/>
              </a:xfrm>
              <a:prstGeom prst="straightConnector1">
                <a:avLst/>
              </a:prstGeom>
              <a:ln cap="rnd">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2" name="Connettore 2 23"/>
              <p:cNvCxnSpPr/>
              <p:nvPr/>
            </p:nvCxnSpPr>
            <p:spPr>
              <a:xfrm>
                <a:off x="1080079" y="3509284"/>
                <a:ext cx="953767" cy="175007"/>
              </a:xfrm>
              <a:prstGeom prst="straightConnector1">
                <a:avLst/>
              </a:prstGeom>
              <a:ln cap="rnd">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23" name="Connettore 2 31"/>
              <p:cNvCxnSpPr/>
              <p:nvPr/>
            </p:nvCxnSpPr>
            <p:spPr>
              <a:xfrm>
                <a:off x="1080079" y="3509284"/>
                <a:ext cx="188653" cy="242690"/>
              </a:xfrm>
              <a:prstGeom prst="straightConnector1">
                <a:avLst/>
              </a:prstGeom>
              <a:ln cap="rnd">
                <a:solidFill>
                  <a:schemeClr val="tx1"/>
                </a:solidFill>
                <a:tailEnd type="ova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CasellaDiTesto 32"/>
                  <p:cNvSpPr txBox="1"/>
                  <p:nvPr/>
                </p:nvSpPr>
                <p:spPr>
                  <a:xfrm>
                    <a:off x="139808" y="3249927"/>
                    <a:ext cx="115095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FR" sz="1400" b="1" i="1" smtClean="0">
                              <a:solidFill>
                                <a:schemeClr val="tx1"/>
                              </a:solidFill>
                              <a:latin typeface="Cambria Math"/>
                            </a:rPr>
                            <m:t>𝑨𝒅𝒊𝒂𝒃𝒂𝒕𝒊</m:t>
                          </m:r>
                          <m:r>
                            <a:rPr lang="it-IT" sz="1400" b="1" i="1" smtClean="0">
                              <a:solidFill>
                                <a:schemeClr val="tx1"/>
                              </a:solidFill>
                              <a:latin typeface="Cambria Math" panose="02040503050406030204" pitchFamily="18" charset="0"/>
                            </a:rPr>
                            <m:t>𝒒𝒖𝒆</m:t>
                          </m:r>
                        </m:oMath>
                      </m:oMathPara>
                    </a14:m>
                    <a:endParaRPr lang="it-IT" sz="1400" b="1" dirty="0">
                      <a:solidFill>
                        <a:schemeClr val="tx1"/>
                      </a:solidFill>
                    </a:endParaRPr>
                  </a:p>
                </p:txBody>
              </p:sp>
            </mc:Choice>
            <mc:Fallback xmlns="">
              <p:sp>
                <p:nvSpPr>
                  <p:cNvPr id="35" name="CasellaDiTesto 32"/>
                  <p:cNvSpPr txBox="1">
                    <a:spLocks noRot="1" noChangeAspect="1" noMove="1" noResize="1" noEditPoints="1" noAdjustHandles="1" noChangeArrowheads="1" noChangeShapeType="1" noTextEdit="1"/>
                  </p:cNvSpPr>
                  <p:nvPr/>
                </p:nvSpPr>
                <p:spPr>
                  <a:xfrm>
                    <a:off x="139808" y="3249927"/>
                    <a:ext cx="1150956" cy="215444"/>
                  </a:xfrm>
                  <a:prstGeom prst="rect">
                    <a:avLst/>
                  </a:prstGeom>
                  <a:blipFill rotWithShape="0">
                    <a:blip r:embed="rId7"/>
                    <a:stretch>
                      <a:fillRect l="-3175" r="-2646" b="-25000"/>
                    </a:stretch>
                  </a:blipFill>
                </p:spPr>
                <p:txBody>
                  <a:bodyPr/>
                  <a:lstStyle/>
                  <a:p>
                    <a:r>
                      <a:rPr lang="it-IT">
                        <a:noFill/>
                      </a:rPr>
                      <a:t> </a:t>
                    </a:r>
                  </a:p>
                </p:txBody>
              </p:sp>
            </mc:Fallback>
          </mc:AlternateContent>
          <p:cxnSp>
            <p:nvCxnSpPr>
              <p:cNvPr id="25" name="Connecteur droit 35"/>
              <p:cNvCxnSpPr/>
              <p:nvPr/>
            </p:nvCxnSpPr>
            <p:spPr bwMode="auto">
              <a:xfrm flipH="1" flipV="1">
                <a:off x="1651290" y="2692050"/>
                <a:ext cx="1" cy="2076567"/>
              </a:xfrm>
              <a:prstGeom prst="line">
                <a:avLst/>
              </a:prstGeom>
              <a:solidFill>
                <a:schemeClr val="accent1"/>
              </a:solidFill>
              <a:ln w="57150" cap="flat" cmpd="sng" algn="ctr">
                <a:solidFill>
                  <a:srgbClr val="0070C0"/>
                </a:solidFill>
                <a:prstDash val="dash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0" name="Groupe 36"/>
            <p:cNvGrpSpPr/>
            <p:nvPr/>
          </p:nvGrpSpPr>
          <p:grpSpPr>
            <a:xfrm>
              <a:off x="458508" y="4865555"/>
              <a:ext cx="987418" cy="934399"/>
              <a:chOff x="475019" y="5419963"/>
              <a:chExt cx="987418" cy="934399"/>
            </a:xfrm>
          </p:grpSpPr>
          <p:cxnSp>
            <p:nvCxnSpPr>
              <p:cNvPr id="11" name="Connecteur droit avec flèche 37"/>
              <p:cNvCxnSpPr/>
              <p:nvPr/>
            </p:nvCxnSpPr>
            <p:spPr>
              <a:xfrm flipV="1">
                <a:off x="762277" y="5589240"/>
                <a:ext cx="0" cy="4334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38"/>
              <p:cNvCxnSpPr/>
              <p:nvPr/>
            </p:nvCxnSpPr>
            <p:spPr>
              <a:xfrm>
                <a:off x="762277" y="6022704"/>
                <a:ext cx="5653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ZoneTexte 39"/>
              <p:cNvSpPr txBox="1"/>
              <p:nvPr/>
            </p:nvSpPr>
            <p:spPr>
              <a:xfrm>
                <a:off x="1175179" y="6015808"/>
                <a:ext cx="287258" cy="338554"/>
              </a:xfrm>
              <a:prstGeom prst="rect">
                <a:avLst/>
              </a:prstGeom>
              <a:noFill/>
            </p:spPr>
            <p:txBody>
              <a:bodyPr wrap="none" rtlCol="0">
                <a:spAutoFit/>
              </a:bodyPr>
              <a:lstStyle/>
              <a:p>
                <a:r>
                  <a:rPr lang="fr-FR" sz="1600" dirty="0" smtClean="0"/>
                  <a:t>y</a:t>
                </a:r>
                <a:endParaRPr lang="fr-FR" sz="1600" dirty="0"/>
              </a:p>
            </p:txBody>
          </p:sp>
          <p:sp>
            <p:nvSpPr>
              <p:cNvPr id="14" name="ZoneTexte 40"/>
              <p:cNvSpPr txBox="1"/>
              <p:nvPr/>
            </p:nvSpPr>
            <p:spPr>
              <a:xfrm>
                <a:off x="475019" y="5419963"/>
                <a:ext cx="287258" cy="338554"/>
              </a:xfrm>
              <a:prstGeom prst="rect">
                <a:avLst/>
              </a:prstGeom>
              <a:noFill/>
            </p:spPr>
            <p:txBody>
              <a:bodyPr wrap="none" rtlCol="0">
                <a:spAutoFit/>
              </a:bodyPr>
              <a:lstStyle/>
              <a:p>
                <a:r>
                  <a:rPr lang="fr-FR" sz="1600" dirty="0" smtClean="0"/>
                  <a:t>x</a:t>
                </a:r>
                <a:endParaRPr lang="fr-FR" sz="1600" dirty="0"/>
              </a:p>
            </p:txBody>
          </p:sp>
        </p:grpSp>
      </p:grpSp>
      <p:sp>
        <p:nvSpPr>
          <p:cNvPr id="26" name="ZoneTexte 5"/>
          <p:cNvSpPr txBox="1"/>
          <p:nvPr/>
        </p:nvSpPr>
        <p:spPr>
          <a:xfrm>
            <a:off x="2855587" y="1412776"/>
            <a:ext cx="1939955" cy="954107"/>
          </a:xfrm>
          <a:prstGeom prst="rect">
            <a:avLst/>
          </a:prstGeom>
          <a:noFill/>
        </p:spPr>
        <p:txBody>
          <a:bodyPr wrap="none" rtlCol="0">
            <a:spAutoFit/>
          </a:bodyPr>
          <a:lstStyle/>
          <a:p>
            <a:pPr marL="285750" indent="-285750">
              <a:buFontTx/>
              <a:buChar char="-"/>
            </a:pPr>
            <a:r>
              <a:rPr lang="fr-FR" sz="1400" dirty="0" smtClean="0"/>
              <a:t>T</a:t>
            </a:r>
            <a:r>
              <a:rPr lang="fr-FR" sz="1400" baseline="-25000" dirty="0" smtClean="0"/>
              <a:t>b</a:t>
            </a:r>
            <a:r>
              <a:rPr lang="fr-FR" sz="1400" dirty="0" smtClean="0"/>
              <a:t> = 1,95 K</a:t>
            </a:r>
          </a:p>
          <a:p>
            <a:pPr marL="285750" indent="-285750">
              <a:buFontTx/>
              <a:buChar char="-"/>
            </a:pPr>
            <a:r>
              <a:rPr lang="fr-FR" sz="1400" dirty="0" smtClean="0"/>
              <a:t>q</a:t>
            </a:r>
            <a:r>
              <a:rPr lang="fr-FR" sz="1400" baseline="-25000" dirty="0" smtClean="0"/>
              <a:t>1</a:t>
            </a:r>
            <a:r>
              <a:rPr lang="fr-FR" sz="1400" dirty="0" smtClean="0"/>
              <a:t> = 6393 W m</a:t>
            </a:r>
            <a:r>
              <a:rPr lang="fr-FR" sz="1400" baseline="30000" dirty="0" smtClean="0"/>
              <a:t>-2</a:t>
            </a:r>
            <a:r>
              <a:rPr lang="fr-FR" sz="1400" dirty="0" smtClean="0"/>
              <a:t> </a:t>
            </a:r>
          </a:p>
          <a:p>
            <a:pPr marL="285750" indent="-285750">
              <a:buFontTx/>
              <a:buChar char="-"/>
            </a:pPr>
            <a:r>
              <a:rPr lang="fr-FR" sz="1400" dirty="0" smtClean="0"/>
              <a:t>q</a:t>
            </a:r>
            <a:r>
              <a:rPr lang="fr-FR" sz="1400" baseline="-25000" dirty="0" smtClean="0"/>
              <a:t>2</a:t>
            </a:r>
            <a:r>
              <a:rPr lang="fr-FR" sz="1400" dirty="0" smtClean="0"/>
              <a:t> </a:t>
            </a:r>
            <a:r>
              <a:rPr lang="fr-FR" sz="1400" dirty="0"/>
              <a:t>= </a:t>
            </a:r>
            <a:r>
              <a:rPr lang="fr-FR" sz="1400" dirty="0" smtClean="0"/>
              <a:t>13918 W m</a:t>
            </a:r>
            <a:r>
              <a:rPr lang="fr-FR" sz="1400" baseline="30000" dirty="0" smtClean="0"/>
              <a:t>-2 </a:t>
            </a:r>
            <a:endParaRPr lang="fr-FR" sz="1400" dirty="0" smtClean="0"/>
          </a:p>
          <a:p>
            <a:pPr marL="285750" indent="-285750">
              <a:buFontTx/>
              <a:buChar char="-"/>
            </a:pPr>
            <a:r>
              <a:rPr lang="fr-FR" sz="1400" dirty="0" smtClean="0"/>
              <a:t>q</a:t>
            </a:r>
            <a:r>
              <a:rPr lang="fr-FR" sz="1400" baseline="-25000" dirty="0" smtClean="0"/>
              <a:t>3</a:t>
            </a:r>
            <a:r>
              <a:rPr lang="fr-FR" sz="1400" dirty="0" smtClean="0"/>
              <a:t> </a:t>
            </a:r>
            <a:r>
              <a:rPr lang="fr-FR" sz="1400" dirty="0"/>
              <a:t>= </a:t>
            </a:r>
            <a:r>
              <a:rPr lang="fr-FR" sz="1400" dirty="0" smtClean="0"/>
              <a:t>20877 W m</a:t>
            </a:r>
            <a:r>
              <a:rPr lang="fr-FR" sz="1400" baseline="30000" dirty="0" smtClean="0"/>
              <a:t>-2</a:t>
            </a:r>
            <a:endParaRPr lang="fr-FR" sz="1400" baseline="30000" dirty="0"/>
          </a:p>
        </p:txBody>
      </p:sp>
      <p:sp>
        <p:nvSpPr>
          <p:cNvPr id="27" name="Espace réservé du contenu 1"/>
          <p:cNvSpPr txBox="1">
            <a:spLocks/>
          </p:cNvSpPr>
          <p:nvPr/>
        </p:nvSpPr>
        <p:spPr bwMode="auto">
          <a:xfrm>
            <a:off x="395536" y="764705"/>
            <a:ext cx="8061325" cy="432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161925" algn="l" rtl="0" eaLnBrk="0" fontAlgn="base" hangingPunct="0">
              <a:spcBef>
                <a:spcPct val="20000"/>
              </a:spcBef>
              <a:spcAft>
                <a:spcPct val="0"/>
              </a:spcAft>
              <a:buChar char="•"/>
              <a:defRPr>
                <a:solidFill>
                  <a:schemeClr val="tx1"/>
                </a:solidFill>
                <a:latin typeface="Arial" pitchFamily="34" charset="0"/>
                <a:ea typeface="+mn-ea"/>
                <a:cs typeface="Arial" pitchFamily="34" charset="0"/>
              </a:defRPr>
            </a:lvl1pPr>
            <a:lvl2pPr marL="542925" indent="-182563" algn="l" rtl="0" eaLnBrk="0" fontAlgn="base" hangingPunct="0">
              <a:spcBef>
                <a:spcPct val="20000"/>
              </a:spcBef>
              <a:spcAft>
                <a:spcPct val="0"/>
              </a:spcAft>
              <a:buChar char="–"/>
              <a:defRPr sz="1600">
                <a:solidFill>
                  <a:schemeClr val="tx1"/>
                </a:solidFill>
                <a:latin typeface="Arial" pitchFamily="34" charset="0"/>
                <a:cs typeface="Arial" pitchFamily="34" charset="0"/>
              </a:defRPr>
            </a:lvl2pPr>
            <a:lvl3pPr marL="895350" indent="-173038" algn="l" rtl="0" eaLnBrk="0" fontAlgn="base" hangingPunct="0">
              <a:spcBef>
                <a:spcPct val="20000"/>
              </a:spcBef>
              <a:spcAft>
                <a:spcPct val="0"/>
              </a:spcAft>
              <a:buChar char="•"/>
              <a:defRPr sz="1400">
                <a:solidFill>
                  <a:schemeClr val="tx1"/>
                </a:solidFill>
                <a:latin typeface="Arial" pitchFamily="34" charset="0"/>
                <a:cs typeface="Arial" pitchFamily="34" charset="0"/>
              </a:defRPr>
            </a:lvl3pPr>
            <a:lvl4pPr marL="1257300" indent="-182563" algn="l" rtl="0" eaLnBrk="0" fontAlgn="base" hangingPunct="0">
              <a:spcBef>
                <a:spcPct val="20000"/>
              </a:spcBef>
              <a:spcAft>
                <a:spcPct val="0"/>
              </a:spcAft>
              <a:buChar char="–"/>
              <a:defRPr sz="1200">
                <a:solidFill>
                  <a:schemeClr val="tx1"/>
                </a:solidFill>
                <a:latin typeface="Arial" pitchFamily="34" charset="0"/>
                <a:cs typeface="Arial" pitchFamily="34" charset="0"/>
              </a:defRPr>
            </a:lvl4pPr>
            <a:lvl5pPr marL="1619250" indent="-182563" algn="l" rtl="0" eaLnBrk="0" fontAlgn="base" hangingPunct="0">
              <a:spcBef>
                <a:spcPct val="20000"/>
              </a:spcBef>
              <a:spcAft>
                <a:spcPct val="0"/>
              </a:spcAft>
              <a:buChar char="»"/>
              <a:defRPr sz="1000">
                <a:solidFill>
                  <a:schemeClr val="tx1"/>
                </a:solidFill>
                <a:latin typeface="Arial" pitchFamily="34" charset="0"/>
                <a:cs typeface="Arial" pitchFamily="34" charset="0"/>
              </a:defRPr>
            </a:lvl5pPr>
            <a:lvl6pPr marL="2076450" indent="-182563" algn="l" rtl="0" fontAlgn="base">
              <a:spcBef>
                <a:spcPct val="20000"/>
              </a:spcBef>
              <a:spcAft>
                <a:spcPct val="0"/>
              </a:spcAft>
              <a:buChar char="»"/>
              <a:defRPr sz="1000">
                <a:solidFill>
                  <a:schemeClr val="tx1"/>
                </a:solidFill>
                <a:latin typeface="+mn-lt"/>
              </a:defRPr>
            </a:lvl6pPr>
            <a:lvl7pPr marL="2533650" indent="-182563" algn="l" rtl="0" fontAlgn="base">
              <a:spcBef>
                <a:spcPct val="20000"/>
              </a:spcBef>
              <a:spcAft>
                <a:spcPct val="0"/>
              </a:spcAft>
              <a:buChar char="»"/>
              <a:defRPr sz="1000">
                <a:solidFill>
                  <a:schemeClr val="tx1"/>
                </a:solidFill>
                <a:latin typeface="+mn-lt"/>
              </a:defRPr>
            </a:lvl7pPr>
            <a:lvl8pPr marL="2990850" indent="-182563" algn="l" rtl="0" fontAlgn="base">
              <a:spcBef>
                <a:spcPct val="20000"/>
              </a:spcBef>
              <a:spcAft>
                <a:spcPct val="0"/>
              </a:spcAft>
              <a:buChar char="»"/>
              <a:defRPr sz="1000">
                <a:solidFill>
                  <a:schemeClr val="tx1"/>
                </a:solidFill>
                <a:latin typeface="+mn-lt"/>
              </a:defRPr>
            </a:lvl8pPr>
            <a:lvl9pPr marL="3448050" indent="-182563" algn="l" rtl="0" fontAlgn="base">
              <a:spcBef>
                <a:spcPct val="20000"/>
              </a:spcBef>
              <a:spcAft>
                <a:spcPct val="0"/>
              </a:spcAft>
              <a:buChar char="»"/>
              <a:defRPr sz="1000">
                <a:solidFill>
                  <a:schemeClr val="tx1"/>
                </a:solidFill>
                <a:latin typeface="+mn-lt"/>
              </a:defRPr>
            </a:lvl9pPr>
          </a:lstStyle>
          <a:p>
            <a:r>
              <a:rPr lang="fr-FR" kern="0" dirty="0" smtClean="0"/>
              <a:t>Comportement thermique en régime stationnaire [4]</a:t>
            </a:r>
          </a:p>
          <a:p>
            <a:pPr lvl="1"/>
            <a:endParaRPr lang="fr-FR" kern="0" dirty="0"/>
          </a:p>
        </p:txBody>
      </p:sp>
      <p:sp>
        <p:nvSpPr>
          <p:cNvPr id="28" name="CasellaDiTesto 7"/>
          <p:cNvSpPr txBox="1"/>
          <p:nvPr/>
        </p:nvSpPr>
        <p:spPr>
          <a:xfrm>
            <a:off x="323141" y="6143815"/>
            <a:ext cx="8784976" cy="253916"/>
          </a:xfrm>
          <a:prstGeom prst="rect">
            <a:avLst/>
          </a:prstGeom>
          <a:noFill/>
        </p:spPr>
        <p:txBody>
          <a:bodyPr wrap="square" rtlCol="0">
            <a:spAutoFit/>
          </a:bodyPr>
          <a:lstStyle/>
          <a:p>
            <a:r>
              <a:rPr lang="it-IT" sz="1050" dirty="0" smtClean="0"/>
              <a:t>[4] </a:t>
            </a:r>
            <a:r>
              <a:rPr lang="en-US" sz="1050" dirty="0" smtClean="0"/>
              <a:t>S. </a:t>
            </a:r>
            <a:r>
              <a:rPr lang="en-US" sz="1050" dirty="0" err="1" smtClean="0"/>
              <a:t>Pietrowicz</a:t>
            </a:r>
            <a:r>
              <a:rPr lang="en-US" sz="1050" dirty="0" smtClean="0"/>
              <a:t> and B. </a:t>
            </a:r>
            <a:r>
              <a:rPr lang="en-US" sz="1050" dirty="0" err="1" smtClean="0"/>
              <a:t>Baudouy</a:t>
            </a:r>
            <a:r>
              <a:rPr lang="en-US" sz="1050" dirty="0" smtClean="0"/>
              <a:t>. Numerical study of the thermal behavior of an Nb3Sn high field magnet in He II. Cryogenics, 2012.</a:t>
            </a:r>
            <a:endParaRPr lang="it-IT" sz="1050" dirty="0" smtClean="0"/>
          </a:p>
        </p:txBody>
      </p:sp>
      <p:graphicFrame>
        <p:nvGraphicFramePr>
          <p:cNvPr id="2" name="Segnaposto contenuto 1"/>
          <p:cNvGraphicFramePr>
            <a:graphicFrameLocks noGrp="1"/>
          </p:cNvGraphicFramePr>
          <p:nvPr>
            <p:ph idx="1"/>
            <p:extLst>
              <p:ext uri="{D42A27DB-BD31-4B8C-83A1-F6EECF244321}">
                <p14:modId xmlns:p14="http://schemas.microsoft.com/office/powerpoint/2010/main" val="172550794"/>
              </p:ext>
            </p:extLst>
          </p:nvPr>
        </p:nvGraphicFramePr>
        <p:xfrm>
          <a:off x="2881483" y="3197997"/>
          <a:ext cx="5976664" cy="1920240"/>
        </p:xfrm>
        <a:graphic>
          <a:graphicData uri="http://schemas.openxmlformats.org/drawingml/2006/table">
            <a:tbl>
              <a:tblPr firstRow="1" bandRow="1">
                <a:tableStyleId>{0E3FDE45-AF77-4B5C-9715-49D594BDF05E}</a:tableStyleId>
              </a:tblPr>
              <a:tblGrid>
                <a:gridCol w="936104"/>
                <a:gridCol w="1224136"/>
                <a:gridCol w="1224136"/>
                <a:gridCol w="700959"/>
                <a:gridCol w="1099241"/>
                <a:gridCol w="792088"/>
              </a:tblGrid>
              <a:tr h="382429">
                <a:tc>
                  <a:txBody>
                    <a:bodyPr/>
                    <a:lstStyle/>
                    <a:p>
                      <a:r>
                        <a:rPr lang="it-IT" sz="1200" dirty="0" err="1" smtClean="0"/>
                        <a:t>Flux</a:t>
                      </a:r>
                      <a:r>
                        <a:rPr lang="it-IT" sz="1200" dirty="0" smtClean="0"/>
                        <a:t> </a:t>
                      </a:r>
                      <a:r>
                        <a:rPr lang="it-IT" sz="1200" dirty="0" err="1" smtClean="0"/>
                        <a:t>thermique</a:t>
                      </a:r>
                      <a:endParaRPr lang="it-IT" sz="1200" dirty="0" smtClean="0"/>
                    </a:p>
                    <a:p>
                      <a:r>
                        <a:rPr lang="it-IT" sz="1200" dirty="0" smtClean="0"/>
                        <a:t>[Wm</a:t>
                      </a:r>
                      <a:r>
                        <a:rPr lang="it-IT" sz="1200" baseline="30000" dirty="0" smtClean="0"/>
                        <a:t>-2</a:t>
                      </a:r>
                      <a:r>
                        <a:rPr lang="it-IT" sz="1200" dirty="0" smtClean="0"/>
                        <a:t>]</a:t>
                      </a:r>
                      <a:endParaRPr lang="it-IT" sz="1200" dirty="0">
                        <a:latin typeface="Arial" panose="020B0604020202020204" pitchFamily="34" charset="0"/>
                        <a:cs typeface="Arial" panose="020B0604020202020204" pitchFamily="34" charset="0"/>
                      </a:endParaRPr>
                    </a:p>
                  </a:txBody>
                  <a:tcPr/>
                </a:tc>
                <a:tc gridSpan="5">
                  <a:txBody>
                    <a:bodyPr/>
                    <a:lstStyle/>
                    <a:p>
                      <a:pPr algn="ctr"/>
                      <a:r>
                        <a:rPr lang="it-IT" sz="1400" dirty="0" err="1" smtClean="0"/>
                        <a:t>Température</a:t>
                      </a:r>
                      <a:r>
                        <a:rPr lang="it-IT" sz="1400" baseline="0" dirty="0" smtClean="0"/>
                        <a:t> </a:t>
                      </a:r>
                      <a:r>
                        <a:rPr lang="it-IT" sz="1400" baseline="0" dirty="0" err="1" smtClean="0"/>
                        <a:t>max</a:t>
                      </a:r>
                      <a:endParaRPr lang="it-IT" sz="1400" dirty="0">
                        <a:latin typeface="Arial" panose="020B0604020202020204" pitchFamily="34" charset="0"/>
                        <a:cs typeface="Arial" panose="020B0604020202020204" pitchFamily="34" charset="0"/>
                      </a:endParaRPr>
                    </a:p>
                  </a:txBody>
                  <a:tcPr anchor="ctr"/>
                </a:tc>
                <a:tc hMerge="1">
                  <a:txBody>
                    <a:bodyPr/>
                    <a:lstStyle/>
                    <a:p>
                      <a:endParaRPr lang="it-IT" dirty="0"/>
                    </a:p>
                  </a:txBody>
                  <a:tcPr/>
                </a:tc>
                <a:tc hMerge="1">
                  <a:txBody>
                    <a:bodyPr/>
                    <a:lstStyle/>
                    <a:p>
                      <a:endParaRPr lang="it-IT"/>
                    </a:p>
                  </a:txBody>
                  <a:tcPr/>
                </a:tc>
                <a:tc hMerge="1">
                  <a:txBody>
                    <a:bodyPr/>
                    <a:lstStyle/>
                    <a:p>
                      <a:endParaRPr lang="it-IT" sz="1400" dirty="0"/>
                    </a:p>
                  </a:txBody>
                  <a:tcPr/>
                </a:tc>
                <a:tc hMerge="1">
                  <a:txBody>
                    <a:bodyPr/>
                    <a:lstStyle/>
                    <a:p>
                      <a:endParaRPr lang="it-IT" sz="1400" dirty="0">
                        <a:latin typeface="Arial" panose="020B0604020202020204" pitchFamily="34" charset="0"/>
                        <a:cs typeface="Arial" panose="020B0604020202020204" pitchFamily="34" charset="0"/>
                      </a:endParaRPr>
                    </a:p>
                  </a:txBody>
                  <a:tcPr/>
                </a:tc>
              </a:tr>
              <a:tr h="221566">
                <a:tc>
                  <a:txBody>
                    <a:bodyPr/>
                    <a:lstStyle/>
                    <a:p>
                      <a:endParaRPr lang="it-IT" sz="1400" dirty="0">
                        <a:latin typeface="Arial" panose="020B0604020202020204" pitchFamily="34" charset="0"/>
                        <a:cs typeface="Arial" panose="020B0604020202020204" pitchFamily="34" charset="0"/>
                      </a:endParaRPr>
                    </a:p>
                  </a:txBody>
                  <a:tcPr/>
                </a:tc>
                <a:tc>
                  <a:txBody>
                    <a:bodyPr/>
                    <a:lstStyle/>
                    <a:p>
                      <a:pPr algn="ctr"/>
                      <a:r>
                        <a:rPr lang="it-IT" sz="1200" dirty="0" err="1" smtClean="0"/>
                        <a:t>Analytique</a:t>
                      </a:r>
                      <a:r>
                        <a:rPr lang="it-IT" sz="1200" baseline="0" dirty="0" smtClean="0"/>
                        <a:t> [K]</a:t>
                      </a:r>
                      <a:endParaRPr lang="it-IT" sz="1200" b="1" dirty="0">
                        <a:latin typeface="Arial" panose="020B0604020202020204" pitchFamily="34" charset="0"/>
                        <a:cs typeface="Arial" panose="020B0604020202020204" pitchFamily="34" charset="0"/>
                      </a:endParaRPr>
                    </a:p>
                  </a:txBody>
                  <a:tcPr anchor="ctr"/>
                </a:tc>
                <a:tc>
                  <a:txBody>
                    <a:bodyPr/>
                    <a:lstStyle/>
                    <a:p>
                      <a:pPr algn="ctr"/>
                      <a:r>
                        <a:rPr lang="it-IT" sz="1200" dirty="0" err="1" smtClean="0"/>
                        <a:t>Numérique</a:t>
                      </a:r>
                      <a:r>
                        <a:rPr lang="it-IT" sz="1200" baseline="0" dirty="0" smtClean="0"/>
                        <a:t> [K]</a:t>
                      </a:r>
                      <a:endParaRPr lang="it-IT" sz="1200" b="1" dirty="0">
                        <a:latin typeface="Arial" panose="020B0604020202020204" pitchFamily="34" charset="0"/>
                        <a:cs typeface="Arial" panose="020B0604020202020204" pitchFamily="34" charset="0"/>
                      </a:endParaRPr>
                    </a:p>
                  </a:txBody>
                  <a:tcPr anchor="ctr"/>
                </a:tc>
                <a:tc>
                  <a:txBody>
                    <a:bodyPr/>
                    <a:lstStyle/>
                    <a:p>
                      <a:pPr algn="ctr"/>
                      <a:r>
                        <a:rPr lang="it-IT" sz="1200" dirty="0" err="1" smtClean="0"/>
                        <a:t>Error</a:t>
                      </a:r>
                      <a:endParaRPr lang="it-IT" sz="1200" b="1" dirty="0">
                        <a:latin typeface="Arial" panose="020B0604020202020204" pitchFamily="34" charset="0"/>
                        <a:cs typeface="Arial" panose="020B0604020202020204" pitchFamily="34" charset="0"/>
                      </a:endParaRPr>
                    </a:p>
                  </a:txBody>
                  <a:tcPr anchor="ctr"/>
                </a:tc>
                <a:tc>
                  <a:txBody>
                    <a:bodyPr/>
                    <a:lstStyle/>
                    <a:p>
                      <a:pPr algn="ctr"/>
                      <a:r>
                        <a:rPr lang="it-IT" sz="1200" dirty="0" err="1" smtClean="0"/>
                        <a:t>Numérique</a:t>
                      </a:r>
                      <a:r>
                        <a:rPr lang="it-IT" sz="1200" dirty="0" smtClean="0"/>
                        <a:t> </a:t>
                      </a:r>
                      <a:r>
                        <a:rPr lang="it-IT" sz="1200" dirty="0" err="1" smtClean="0"/>
                        <a:t>Slavek</a:t>
                      </a:r>
                      <a:r>
                        <a:rPr lang="it-IT" sz="1200" dirty="0" smtClean="0"/>
                        <a:t> [K]</a:t>
                      </a:r>
                      <a:endParaRPr lang="it-IT" sz="1200" b="1"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200" dirty="0" smtClean="0"/>
                        <a:t>Error</a:t>
                      </a:r>
                      <a:endParaRPr lang="it-IT" sz="1400" b="1" dirty="0">
                        <a:latin typeface="Arial" panose="020B0604020202020204" pitchFamily="34" charset="0"/>
                        <a:cs typeface="Arial" panose="020B0604020202020204" pitchFamily="34" charset="0"/>
                      </a:endParaRPr>
                    </a:p>
                  </a:txBody>
                  <a:tcPr anchor="ctr"/>
                </a:tc>
              </a:tr>
              <a:tr h="221566">
                <a:tc>
                  <a:txBody>
                    <a:bodyPr/>
                    <a:lstStyle/>
                    <a:p>
                      <a:r>
                        <a:rPr lang="it-IT" sz="1200" dirty="0" smtClean="0"/>
                        <a:t>6393</a:t>
                      </a:r>
                      <a:endParaRPr lang="it-IT" sz="1200" dirty="0">
                        <a:latin typeface="Arial" panose="020B0604020202020204" pitchFamily="34" charset="0"/>
                        <a:cs typeface="Arial" panose="020B0604020202020204" pitchFamily="34" charset="0"/>
                      </a:endParaRPr>
                    </a:p>
                  </a:txBody>
                  <a:tcPr/>
                </a:tc>
                <a:tc>
                  <a:txBody>
                    <a:bodyPr/>
                    <a:lstStyle/>
                    <a:p>
                      <a:pPr algn="ctr"/>
                      <a:r>
                        <a:rPr lang="it-IT" sz="1200" dirty="0" smtClean="0"/>
                        <a:t>1,954</a:t>
                      </a:r>
                      <a:endParaRPr lang="it-IT" sz="1200" dirty="0">
                        <a:latin typeface="Arial" panose="020B0604020202020204" pitchFamily="34" charset="0"/>
                        <a:cs typeface="Arial" panose="020B0604020202020204" pitchFamily="34" charset="0"/>
                      </a:endParaRPr>
                    </a:p>
                  </a:txBody>
                  <a:tcPr anchor="ctr"/>
                </a:tc>
                <a:tc>
                  <a:txBody>
                    <a:bodyPr/>
                    <a:lstStyle/>
                    <a:p>
                      <a:pPr algn="ctr"/>
                      <a:r>
                        <a:rPr lang="it-IT" sz="1200" dirty="0" smtClean="0"/>
                        <a:t>1,954</a:t>
                      </a:r>
                      <a:endParaRPr lang="it-IT" sz="12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200" dirty="0" smtClean="0"/>
                        <a:t>0,00 %</a:t>
                      </a:r>
                      <a:endParaRPr lang="it-IT" sz="1200" dirty="0" smtClean="0">
                        <a:latin typeface="Arial" panose="020B0604020202020204" pitchFamily="34" charset="0"/>
                        <a:cs typeface="Arial" panose="020B0604020202020204" pitchFamily="34" charset="0"/>
                      </a:endParaRPr>
                    </a:p>
                  </a:txBody>
                  <a:tcPr anchor="ctr"/>
                </a:tc>
                <a:tc>
                  <a:txBody>
                    <a:bodyPr/>
                    <a:lstStyle/>
                    <a:p>
                      <a:pPr algn="ctr"/>
                      <a:r>
                        <a:rPr lang="it-IT" sz="1200" dirty="0" smtClean="0"/>
                        <a:t>1,954</a:t>
                      </a:r>
                      <a:endParaRPr lang="it-IT" sz="12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200" dirty="0" smtClean="0"/>
                        <a:t>0,00 %</a:t>
                      </a:r>
                      <a:endParaRPr lang="it-IT" sz="1200" dirty="0" smtClean="0">
                        <a:latin typeface="Arial" panose="020B0604020202020204" pitchFamily="34" charset="0"/>
                        <a:cs typeface="Arial" panose="020B0604020202020204" pitchFamily="34" charset="0"/>
                      </a:endParaRPr>
                    </a:p>
                  </a:txBody>
                  <a:tcPr anchor="ctr"/>
                </a:tc>
              </a:tr>
              <a:tr h="221566">
                <a:tc>
                  <a:txBody>
                    <a:bodyPr/>
                    <a:lstStyle/>
                    <a:p>
                      <a:r>
                        <a:rPr lang="it-IT" sz="1200" dirty="0" smtClean="0"/>
                        <a:t>13918</a:t>
                      </a:r>
                      <a:endParaRPr lang="it-IT" sz="1200" dirty="0">
                        <a:latin typeface="Arial" panose="020B0604020202020204" pitchFamily="34" charset="0"/>
                        <a:cs typeface="Arial" panose="020B0604020202020204" pitchFamily="34" charset="0"/>
                      </a:endParaRPr>
                    </a:p>
                  </a:txBody>
                  <a:tcPr/>
                </a:tc>
                <a:tc>
                  <a:txBody>
                    <a:bodyPr/>
                    <a:lstStyle/>
                    <a:p>
                      <a:pPr algn="ctr"/>
                      <a:r>
                        <a:rPr lang="it-IT" sz="1200" dirty="0" smtClean="0"/>
                        <a:t>1,981</a:t>
                      </a:r>
                      <a:endParaRPr lang="it-IT" sz="1200" dirty="0">
                        <a:latin typeface="Arial" panose="020B0604020202020204" pitchFamily="34" charset="0"/>
                        <a:cs typeface="Arial" panose="020B0604020202020204" pitchFamily="34" charset="0"/>
                      </a:endParaRPr>
                    </a:p>
                  </a:txBody>
                  <a:tcPr anchor="ctr"/>
                </a:tc>
                <a:tc>
                  <a:txBody>
                    <a:bodyPr/>
                    <a:lstStyle/>
                    <a:p>
                      <a:pPr algn="ctr"/>
                      <a:r>
                        <a:rPr lang="it-IT" sz="1200" dirty="0" smtClean="0"/>
                        <a:t>1,982</a:t>
                      </a:r>
                      <a:endParaRPr lang="it-IT" sz="12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200" dirty="0" smtClean="0"/>
                        <a:t>0,01 %</a:t>
                      </a:r>
                      <a:endParaRPr lang="it-IT" sz="1200" dirty="0" smtClean="0">
                        <a:latin typeface="Arial" panose="020B0604020202020204" pitchFamily="34" charset="0"/>
                        <a:cs typeface="Arial" panose="020B0604020202020204" pitchFamily="34" charset="0"/>
                      </a:endParaRPr>
                    </a:p>
                  </a:txBody>
                  <a:tcPr anchor="ctr"/>
                </a:tc>
                <a:tc>
                  <a:txBody>
                    <a:bodyPr/>
                    <a:lstStyle/>
                    <a:p>
                      <a:pPr algn="ctr"/>
                      <a:r>
                        <a:rPr lang="it-IT" sz="1200" dirty="0" smtClean="0"/>
                        <a:t>1,982</a:t>
                      </a:r>
                      <a:endParaRPr lang="it-IT" sz="12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200" dirty="0" smtClean="0"/>
                        <a:t>0,01 %</a:t>
                      </a:r>
                      <a:endParaRPr lang="it-IT" sz="1200" dirty="0" smtClean="0">
                        <a:latin typeface="Arial" panose="020B0604020202020204" pitchFamily="34" charset="0"/>
                        <a:cs typeface="Arial" panose="020B0604020202020204" pitchFamily="34" charset="0"/>
                      </a:endParaRPr>
                    </a:p>
                  </a:txBody>
                  <a:tcPr anchor="ctr"/>
                </a:tc>
              </a:tr>
              <a:tr h="221566">
                <a:tc>
                  <a:txBody>
                    <a:bodyPr/>
                    <a:lstStyle/>
                    <a:p>
                      <a:r>
                        <a:rPr lang="it-IT" sz="1200" dirty="0" smtClean="0"/>
                        <a:t>20877</a:t>
                      </a:r>
                      <a:endParaRPr lang="it-IT" sz="1200" dirty="0">
                        <a:latin typeface="Arial" panose="020B0604020202020204" pitchFamily="34" charset="0"/>
                        <a:cs typeface="Arial" panose="020B0604020202020204" pitchFamily="34" charset="0"/>
                      </a:endParaRPr>
                    </a:p>
                  </a:txBody>
                  <a:tcPr/>
                </a:tc>
                <a:tc>
                  <a:txBody>
                    <a:bodyPr/>
                    <a:lstStyle/>
                    <a:p>
                      <a:pPr algn="ctr"/>
                      <a:r>
                        <a:rPr lang="it-IT" sz="1200" dirty="0" smtClean="0"/>
                        <a:t>2,121</a:t>
                      </a:r>
                      <a:endParaRPr lang="it-IT" sz="1200" dirty="0">
                        <a:latin typeface="Arial" panose="020B0604020202020204" pitchFamily="34" charset="0"/>
                        <a:cs typeface="Arial" panose="020B0604020202020204" pitchFamily="34" charset="0"/>
                      </a:endParaRPr>
                    </a:p>
                  </a:txBody>
                  <a:tcPr anchor="ctr"/>
                </a:tc>
                <a:tc>
                  <a:txBody>
                    <a:bodyPr/>
                    <a:lstStyle/>
                    <a:p>
                      <a:pPr algn="ctr"/>
                      <a:r>
                        <a:rPr lang="it-IT" sz="1200" dirty="0" smtClean="0"/>
                        <a:t>2,098</a:t>
                      </a:r>
                      <a:endParaRPr lang="it-IT" sz="12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200" dirty="0" smtClean="0"/>
                        <a:t>1,08 %</a:t>
                      </a:r>
                      <a:endParaRPr lang="it-IT" sz="1200" dirty="0" smtClean="0">
                        <a:latin typeface="Arial" panose="020B0604020202020204" pitchFamily="34" charset="0"/>
                        <a:cs typeface="Arial" panose="020B0604020202020204" pitchFamily="34" charset="0"/>
                      </a:endParaRPr>
                    </a:p>
                  </a:txBody>
                  <a:tcPr anchor="ctr"/>
                </a:tc>
                <a:tc>
                  <a:txBody>
                    <a:bodyPr/>
                    <a:lstStyle/>
                    <a:p>
                      <a:pPr algn="ctr"/>
                      <a:r>
                        <a:rPr lang="it-IT" sz="1200" dirty="0" smtClean="0"/>
                        <a:t>2,137</a:t>
                      </a:r>
                      <a:endParaRPr lang="it-IT" sz="12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200" dirty="0" smtClean="0"/>
                        <a:t>0,6</a:t>
                      </a:r>
                      <a:r>
                        <a:rPr lang="it-IT" sz="1200" baseline="0" dirty="0" smtClean="0"/>
                        <a:t>0 </a:t>
                      </a:r>
                      <a:r>
                        <a:rPr lang="it-IT" sz="1200" dirty="0" smtClean="0"/>
                        <a:t>%</a:t>
                      </a:r>
                      <a:endParaRPr lang="it-IT" sz="1200" dirty="0" smtClean="0">
                        <a:latin typeface="Arial" panose="020B0604020202020204" pitchFamily="34" charset="0"/>
                        <a:cs typeface="Arial" panose="020B0604020202020204" pitchFamily="34" charset="0"/>
                      </a:endParaRPr>
                    </a:p>
                  </a:txBody>
                  <a:tcPr anchor="ctr"/>
                </a:tc>
              </a:tr>
            </a:tbl>
          </a:graphicData>
        </a:graphic>
      </p:graphicFrame>
      <p:cxnSp>
        <p:nvCxnSpPr>
          <p:cNvPr id="29" name="Connecteur droit 28"/>
          <p:cNvCxnSpPr/>
          <p:nvPr/>
        </p:nvCxnSpPr>
        <p:spPr bwMode="auto">
          <a:xfrm flipV="1">
            <a:off x="2021834" y="3170242"/>
            <a:ext cx="451864" cy="1"/>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Connecteur droit 29"/>
          <p:cNvCxnSpPr/>
          <p:nvPr/>
        </p:nvCxnSpPr>
        <p:spPr bwMode="auto">
          <a:xfrm>
            <a:off x="2483887" y="3160560"/>
            <a:ext cx="0" cy="17280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ZoneTexte 30"/>
          <p:cNvSpPr txBox="1"/>
          <p:nvPr/>
        </p:nvSpPr>
        <p:spPr>
          <a:xfrm>
            <a:off x="2021834" y="3955611"/>
            <a:ext cx="830677" cy="307777"/>
          </a:xfrm>
          <a:prstGeom prst="rect">
            <a:avLst/>
          </a:prstGeom>
          <a:solidFill>
            <a:schemeClr val="bg1"/>
          </a:solidFill>
        </p:spPr>
        <p:txBody>
          <a:bodyPr wrap="none" rtlCol="0">
            <a:spAutoFit/>
          </a:bodyPr>
          <a:lstStyle/>
          <a:p>
            <a:r>
              <a:rPr lang="fr-FR" sz="1400" dirty="0" smtClean="0"/>
              <a:t>0,200 m</a:t>
            </a:r>
            <a:endParaRPr lang="fr-FR" sz="1400" dirty="0"/>
          </a:p>
        </p:txBody>
      </p:sp>
      <p:cxnSp>
        <p:nvCxnSpPr>
          <p:cNvPr id="32" name="Connecteur droit 31"/>
          <p:cNvCxnSpPr/>
          <p:nvPr/>
        </p:nvCxnSpPr>
        <p:spPr bwMode="auto">
          <a:xfrm>
            <a:off x="1221068" y="4900104"/>
            <a:ext cx="0" cy="763482"/>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Connecteur droit 32"/>
          <p:cNvCxnSpPr/>
          <p:nvPr/>
        </p:nvCxnSpPr>
        <p:spPr bwMode="auto">
          <a:xfrm>
            <a:off x="1985578" y="4900104"/>
            <a:ext cx="0" cy="763482"/>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ZoneTexte 33"/>
          <p:cNvSpPr txBox="1"/>
          <p:nvPr/>
        </p:nvSpPr>
        <p:spPr>
          <a:xfrm>
            <a:off x="1259751" y="5641503"/>
            <a:ext cx="830677" cy="307777"/>
          </a:xfrm>
          <a:prstGeom prst="rect">
            <a:avLst/>
          </a:prstGeom>
          <a:noFill/>
        </p:spPr>
        <p:txBody>
          <a:bodyPr wrap="none" rtlCol="0">
            <a:spAutoFit/>
          </a:bodyPr>
          <a:lstStyle/>
          <a:p>
            <a:r>
              <a:rPr lang="fr-FR" sz="1400" dirty="0" smtClean="0">
                <a:cs typeface="Arial" panose="020B0604020202020204" pitchFamily="34" charset="0"/>
              </a:rPr>
              <a:t>0,010 </a:t>
            </a:r>
            <a:r>
              <a:rPr lang="fr-FR" sz="1400" dirty="0" smtClean="0"/>
              <a:t>m</a:t>
            </a:r>
            <a:endParaRPr lang="fr-FR" sz="1400" dirty="0"/>
          </a:p>
        </p:txBody>
      </p:sp>
      <p:cxnSp>
        <p:nvCxnSpPr>
          <p:cNvPr id="35" name="Connecteur droit 34"/>
          <p:cNvCxnSpPr/>
          <p:nvPr/>
        </p:nvCxnSpPr>
        <p:spPr bwMode="auto">
          <a:xfrm flipV="1">
            <a:off x="2032023" y="4888752"/>
            <a:ext cx="451864" cy="1"/>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Connecteur droit 35"/>
          <p:cNvCxnSpPr/>
          <p:nvPr/>
        </p:nvCxnSpPr>
        <p:spPr bwMode="auto">
          <a:xfrm>
            <a:off x="1221068" y="5654096"/>
            <a:ext cx="78337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ZoneTexte 5"/>
          <p:cNvSpPr txBox="1"/>
          <p:nvPr/>
        </p:nvSpPr>
        <p:spPr>
          <a:xfrm>
            <a:off x="879672" y="1402903"/>
            <a:ext cx="1686680" cy="307777"/>
          </a:xfrm>
          <a:prstGeom prst="rect">
            <a:avLst/>
          </a:prstGeom>
          <a:noFill/>
        </p:spPr>
        <p:txBody>
          <a:bodyPr wrap="none" rtlCol="0">
            <a:spAutoFit/>
          </a:bodyPr>
          <a:lstStyle/>
          <a:p>
            <a:pPr marL="285750" indent="-285750">
              <a:buFontTx/>
              <a:buChar char="-"/>
            </a:pPr>
            <a:r>
              <a:rPr lang="fr-FR" sz="1400" dirty="0" smtClean="0"/>
              <a:t>Même maillage</a:t>
            </a:r>
          </a:p>
        </p:txBody>
      </p:sp>
    </p:spTree>
    <p:custDataLst>
      <p:tags r:id="rId1"/>
    </p:custDataLst>
    <p:extLst>
      <p:ext uri="{BB962C8B-B14F-4D97-AF65-F5344CB8AC3E}">
        <p14:creationId xmlns:p14="http://schemas.microsoft.com/office/powerpoint/2010/main" val="1356101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a:t>2. He II : </a:t>
            </a:r>
            <a:r>
              <a:rPr lang="en-US" altLang="fr-FR" dirty="0" err="1"/>
              <a:t>Résultats</a:t>
            </a:r>
            <a:r>
              <a:rPr lang="en-US" altLang="fr-FR" dirty="0"/>
              <a:t> des simulations </a:t>
            </a:r>
            <a:r>
              <a:rPr lang="en-US" altLang="fr-FR" dirty="0" smtClean="0"/>
              <a:t>(4/7)</a:t>
            </a:r>
          </a:p>
        </p:txBody>
      </p:sp>
      <p:sp>
        <p:nvSpPr>
          <p:cNvPr id="5" name="ZoneTexte 4"/>
          <p:cNvSpPr txBox="1"/>
          <p:nvPr/>
        </p:nvSpPr>
        <p:spPr>
          <a:xfrm>
            <a:off x="5522066" y="3645024"/>
            <a:ext cx="184731" cy="369332"/>
          </a:xfrm>
          <a:prstGeom prst="rect">
            <a:avLst/>
          </a:prstGeom>
          <a:noFill/>
        </p:spPr>
        <p:txBody>
          <a:bodyPr wrap="none" rtlCol="0">
            <a:spAutoFit/>
          </a:bodyPr>
          <a:lstStyle/>
          <a:p>
            <a:endParaRPr lang="fr-FR" dirty="0"/>
          </a:p>
        </p:txBody>
      </p:sp>
      <p:sp>
        <p:nvSpPr>
          <p:cNvPr id="28" name="CasellaDiTesto 7"/>
          <p:cNvSpPr txBox="1"/>
          <p:nvPr/>
        </p:nvSpPr>
        <p:spPr>
          <a:xfrm>
            <a:off x="293262" y="6023091"/>
            <a:ext cx="8784976" cy="253916"/>
          </a:xfrm>
          <a:prstGeom prst="rect">
            <a:avLst/>
          </a:prstGeom>
          <a:noFill/>
        </p:spPr>
        <p:txBody>
          <a:bodyPr wrap="square" rtlCol="0">
            <a:spAutoFit/>
          </a:bodyPr>
          <a:lstStyle/>
          <a:p>
            <a:r>
              <a:rPr lang="it-IT" sz="1050" dirty="0" smtClean="0"/>
              <a:t>[4] </a:t>
            </a:r>
            <a:r>
              <a:rPr lang="en-US" sz="1050" dirty="0" smtClean="0"/>
              <a:t>S. </a:t>
            </a:r>
            <a:r>
              <a:rPr lang="en-US" sz="1050" dirty="0" err="1" smtClean="0"/>
              <a:t>Pietrowicz</a:t>
            </a:r>
            <a:r>
              <a:rPr lang="en-US" sz="1050" dirty="0" smtClean="0"/>
              <a:t> and B. </a:t>
            </a:r>
            <a:r>
              <a:rPr lang="en-US" sz="1050" dirty="0" err="1" smtClean="0"/>
              <a:t>Baudouy</a:t>
            </a:r>
            <a:r>
              <a:rPr lang="en-US" sz="1050" dirty="0" smtClean="0"/>
              <a:t>. Numerical study of the thermal behavior of an Nb3Sn high field magnet in He II. Cryogenics, 2012.</a:t>
            </a:r>
            <a:endParaRPr lang="it-IT" sz="1050" dirty="0" smtClean="0"/>
          </a:p>
        </p:txBody>
      </p:sp>
      <p:grpSp>
        <p:nvGrpSpPr>
          <p:cNvPr id="7" name="Groupe 6"/>
          <p:cNvGrpSpPr/>
          <p:nvPr/>
        </p:nvGrpSpPr>
        <p:grpSpPr>
          <a:xfrm>
            <a:off x="107504" y="1340768"/>
            <a:ext cx="2437704" cy="4320480"/>
            <a:chOff x="107504" y="1196752"/>
            <a:chExt cx="2437704" cy="4320480"/>
          </a:xfrm>
        </p:grpSpPr>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895867"/>
              <a:ext cx="2088232" cy="3494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46795" y="1268759"/>
              <a:ext cx="2398413" cy="338554"/>
            </a:xfrm>
            <a:prstGeom prst="rect">
              <a:avLst/>
            </a:prstGeom>
            <a:noFill/>
          </p:spPr>
          <p:txBody>
            <a:bodyPr wrap="none" rtlCol="0">
              <a:spAutoFit/>
            </a:bodyPr>
            <a:lstStyle/>
            <a:p>
              <a:r>
                <a:rPr lang="fr-FR" sz="1600" dirty="0" smtClean="0"/>
                <a:t>Champs de température</a:t>
              </a:r>
              <a:endParaRPr lang="fr-FR" sz="1600" dirty="0"/>
            </a:p>
          </p:txBody>
        </p:sp>
        <p:sp>
          <p:nvSpPr>
            <p:cNvPr id="6" name="Rectangle 5"/>
            <p:cNvSpPr/>
            <p:nvPr/>
          </p:nvSpPr>
          <p:spPr bwMode="auto">
            <a:xfrm>
              <a:off x="107504" y="1196752"/>
              <a:ext cx="2437704" cy="4320480"/>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grpSp>
      <p:grpSp>
        <p:nvGrpSpPr>
          <p:cNvPr id="37" name="Groupe 36"/>
          <p:cNvGrpSpPr/>
          <p:nvPr/>
        </p:nvGrpSpPr>
        <p:grpSpPr>
          <a:xfrm>
            <a:off x="2710360" y="1340768"/>
            <a:ext cx="6367878" cy="4320480"/>
            <a:chOff x="2710360" y="1196752"/>
            <a:chExt cx="6367878" cy="4320480"/>
          </a:xfrm>
        </p:grpSpPr>
        <p:sp>
          <p:nvSpPr>
            <p:cNvPr id="39" name="ZoneTexte 38"/>
            <p:cNvSpPr txBox="1"/>
            <p:nvPr/>
          </p:nvSpPr>
          <p:spPr>
            <a:xfrm>
              <a:off x="4475145" y="1268760"/>
              <a:ext cx="2133918" cy="338554"/>
            </a:xfrm>
            <a:prstGeom prst="rect">
              <a:avLst/>
            </a:prstGeom>
            <a:noFill/>
          </p:spPr>
          <p:txBody>
            <a:bodyPr wrap="none" rtlCol="0">
              <a:spAutoFit/>
            </a:bodyPr>
            <a:lstStyle/>
            <a:p>
              <a:r>
                <a:rPr lang="fr-FR" sz="1600" dirty="0" smtClean="0"/>
                <a:t>Champs des vitesses</a:t>
              </a:r>
              <a:endParaRPr lang="fr-FR" sz="1600" dirty="0"/>
            </a:p>
          </p:txBody>
        </p:sp>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2830" y="1998040"/>
              <a:ext cx="6265408" cy="32898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Rectangle 41"/>
            <p:cNvSpPr/>
            <p:nvPr/>
          </p:nvSpPr>
          <p:spPr bwMode="auto">
            <a:xfrm>
              <a:off x="2710360" y="1196752"/>
              <a:ext cx="6367878" cy="4320480"/>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grpSp>
    </p:spTree>
    <p:custDataLst>
      <p:tags r:id="rId1"/>
    </p:custDataLst>
    <p:extLst>
      <p:ext uri="{BB962C8B-B14F-4D97-AF65-F5344CB8AC3E}">
        <p14:creationId xmlns:p14="http://schemas.microsoft.com/office/powerpoint/2010/main" val="32079064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contenu 1"/>
          <p:cNvSpPr txBox="1">
            <a:spLocks/>
          </p:cNvSpPr>
          <p:nvPr/>
        </p:nvSpPr>
        <p:spPr bwMode="auto">
          <a:xfrm>
            <a:off x="395536" y="764705"/>
            <a:ext cx="8061325" cy="432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161925" algn="l" rtl="0" eaLnBrk="0" fontAlgn="base" hangingPunct="0">
              <a:spcBef>
                <a:spcPct val="20000"/>
              </a:spcBef>
              <a:spcAft>
                <a:spcPct val="0"/>
              </a:spcAft>
              <a:buChar char="•"/>
              <a:defRPr>
                <a:solidFill>
                  <a:schemeClr val="tx1"/>
                </a:solidFill>
                <a:latin typeface="Arial" pitchFamily="34" charset="0"/>
                <a:ea typeface="+mn-ea"/>
                <a:cs typeface="Arial" pitchFamily="34" charset="0"/>
              </a:defRPr>
            </a:lvl1pPr>
            <a:lvl2pPr marL="542925" indent="-182563" algn="l" rtl="0" eaLnBrk="0" fontAlgn="base" hangingPunct="0">
              <a:spcBef>
                <a:spcPct val="20000"/>
              </a:spcBef>
              <a:spcAft>
                <a:spcPct val="0"/>
              </a:spcAft>
              <a:buChar char="–"/>
              <a:defRPr sz="1600">
                <a:solidFill>
                  <a:schemeClr val="tx1"/>
                </a:solidFill>
                <a:latin typeface="Arial" pitchFamily="34" charset="0"/>
                <a:cs typeface="Arial" pitchFamily="34" charset="0"/>
              </a:defRPr>
            </a:lvl2pPr>
            <a:lvl3pPr marL="895350" indent="-173038" algn="l" rtl="0" eaLnBrk="0" fontAlgn="base" hangingPunct="0">
              <a:spcBef>
                <a:spcPct val="20000"/>
              </a:spcBef>
              <a:spcAft>
                <a:spcPct val="0"/>
              </a:spcAft>
              <a:buChar char="•"/>
              <a:defRPr sz="1400">
                <a:solidFill>
                  <a:schemeClr val="tx1"/>
                </a:solidFill>
                <a:latin typeface="Arial" pitchFamily="34" charset="0"/>
                <a:cs typeface="Arial" pitchFamily="34" charset="0"/>
              </a:defRPr>
            </a:lvl3pPr>
            <a:lvl4pPr marL="1257300" indent="-182563" algn="l" rtl="0" eaLnBrk="0" fontAlgn="base" hangingPunct="0">
              <a:spcBef>
                <a:spcPct val="20000"/>
              </a:spcBef>
              <a:spcAft>
                <a:spcPct val="0"/>
              </a:spcAft>
              <a:buChar char="–"/>
              <a:defRPr sz="1200">
                <a:solidFill>
                  <a:schemeClr val="tx1"/>
                </a:solidFill>
                <a:latin typeface="Arial" pitchFamily="34" charset="0"/>
                <a:cs typeface="Arial" pitchFamily="34" charset="0"/>
              </a:defRPr>
            </a:lvl4pPr>
            <a:lvl5pPr marL="1619250" indent="-182563" algn="l" rtl="0" eaLnBrk="0" fontAlgn="base" hangingPunct="0">
              <a:spcBef>
                <a:spcPct val="20000"/>
              </a:spcBef>
              <a:spcAft>
                <a:spcPct val="0"/>
              </a:spcAft>
              <a:buChar char="»"/>
              <a:defRPr sz="1000">
                <a:solidFill>
                  <a:schemeClr val="tx1"/>
                </a:solidFill>
                <a:latin typeface="Arial" pitchFamily="34" charset="0"/>
                <a:cs typeface="Arial" pitchFamily="34" charset="0"/>
              </a:defRPr>
            </a:lvl5pPr>
            <a:lvl6pPr marL="2076450" indent="-182563" algn="l" rtl="0" fontAlgn="base">
              <a:spcBef>
                <a:spcPct val="20000"/>
              </a:spcBef>
              <a:spcAft>
                <a:spcPct val="0"/>
              </a:spcAft>
              <a:buChar char="»"/>
              <a:defRPr sz="1000">
                <a:solidFill>
                  <a:schemeClr val="tx1"/>
                </a:solidFill>
                <a:latin typeface="+mn-lt"/>
              </a:defRPr>
            </a:lvl6pPr>
            <a:lvl7pPr marL="2533650" indent="-182563" algn="l" rtl="0" fontAlgn="base">
              <a:spcBef>
                <a:spcPct val="20000"/>
              </a:spcBef>
              <a:spcAft>
                <a:spcPct val="0"/>
              </a:spcAft>
              <a:buChar char="»"/>
              <a:defRPr sz="1000">
                <a:solidFill>
                  <a:schemeClr val="tx1"/>
                </a:solidFill>
                <a:latin typeface="+mn-lt"/>
              </a:defRPr>
            </a:lvl7pPr>
            <a:lvl8pPr marL="2990850" indent="-182563" algn="l" rtl="0" fontAlgn="base">
              <a:spcBef>
                <a:spcPct val="20000"/>
              </a:spcBef>
              <a:spcAft>
                <a:spcPct val="0"/>
              </a:spcAft>
              <a:buChar char="»"/>
              <a:defRPr sz="1000">
                <a:solidFill>
                  <a:schemeClr val="tx1"/>
                </a:solidFill>
                <a:latin typeface="+mn-lt"/>
              </a:defRPr>
            </a:lvl8pPr>
            <a:lvl9pPr marL="3448050" indent="-182563" algn="l" rtl="0" fontAlgn="base">
              <a:spcBef>
                <a:spcPct val="20000"/>
              </a:spcBef>
              <a:spcAft>
                <a:spcPct val="0"/>
              </a:spcAft>
              <a:buChar char="»"/>
              <a:defRPr sz="1000">
                <a:solidFill>
                  <a:schemeClr val="tx1"/>
                </a:solidFill>
                <a:latin typeface="+mn-lt"/>
              </a:defRPr>
            </a:lvl9pPr>
          </a:lstStyle>
          <a:p>
            <a:r>
              <a:rPr lang="fr-FR" kern="0" dirty="0" smtClean="0"/>
              <a:t>Comportement thermique et champs de vitesse en régime transitoire [5]</a:t>
            </a:r>
          </a:p>
          <a:p>
            <a:pPr marL="360362" lvl="1" indent="0">
              <a:buFontTx/>
              <a:buNone/>
            </a:pPr>
            <a:endParaRPr lang="fr-FR" kern="0" dirty="0" smtClean="0"/>
          </a:p>
          <a:p>
            <a:pPr lvl="1"/>
            <a:endParaRPr lang="fr-FR" kern="0" dirty="0" smtClean="0"/>
          </a:p>
          <a:p>
            <a:pPr lvl="1"/>
            <a:endParaRPr lang="fr-FR" kern="0" dirty="0" smtClean="0"/>
          </a:p>
          <a:p>
            <a:pPr lvl="1"/>
            <a:endParaRPr lang="fr-FR" kern="0" dirty="0" smtClean="0"/>
          </a:p>
          <a:p>
            <a:pPr lvl="1"/>
            <a:endParaRPr lang="fr-FR" kern="0" dirty="0" smtClean="0"/>
          </a:p>
          <a:p>
            <a:pPr lvl="1"/>
            <a:endParaRPr lang="fr-FR" kern="0" dirty="0" smtClean="0"/>
          </a:p>
          <a:p>
            <a:pPr lvl="1"/>
            <a:endParaRPr lang="fr-FR" kern="0" dirty="0"/>
          </a:p>
        </p:txBody>
      </p:sp>
      <p:sp>
        <p:nvSpPr>
          <p:cNvPr id="4098" name="Titre 1"/>
          <p:cNvSpPr>
            <a:spLocks noGrp="1"/>
          </p:cNvSpPr>
          <p:nvPr>
            <p:ph type="title"/>
          </p:nvPr>
        </p:nvSpPr>
        <p:spPr/>
        <p:txBody>
          <a:bodyPr/>
          <a:lstStyle/>
          <a:p>
            <a:r>
              <a:rPr lang="en-US" altLang="fr-FR" dirty="0"/>
              <a:t>2. He II : </a:t>
            </a:r>
            <a:r>
              <a:rPr lang="en-US" altLang="fr-FR" dirty="0" err="1"/>
              <a:t>Résultats</a:t>
            </a:r>
            <a:r>
              <a:rPr lang="en-US" altLang="fr-FR" dirty="0"/>
              <a:t> des simulations </a:t>
            </a:r>
            <a:r>
              <a:rPr lang="en-US" altLang="fr-FR" dirty="0" smtClean="0"/>
              <a:t>(5/7)</a:t>
            </a:r>
          </a:p>
        </p:txBody>
      </p:sp>
      <p:sp>
        <p:nvSpPr>
          <p:cNvPr id="5" name="ZoneTexte 4"/>
          <p:cNvSpPr txBox="1"/>
          <p:nvPr/>
        </p:nvSpPr>
        <p:spPr>
          <a:xfrm>
            <a:off x="5522066" y="3645024"/>
            <a:ext cx="184731" cy="369332"/>
          </a:xfrm>
          <a:prstGeom prst="rect">
            <a:avLst/>
          </a:prstGeom>
          <a:noFill/>
        </p:spPr>
        <p:txBody>
          <a:bodyPr wrap="none" rtlCol="0">
            <a:spAutoFit/>
          </a:bodyPr>
          <a:lstStyle/>
          <a:p>
            <a:endParaRPr lang="fr-FR" dirty="0"/>
          </a:p>
        </p:txBody>
      </p:sp>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522" y="2091157"/>
            <a:ext cx="4028960" cy="3846398"/>
          </a:xfrm>
          <a:prstGeom prst="rect">
            <a:avLst/>
          </a:prstGeom>
        </p:spPr>
      </p:pic>
      <p:pic>
        <p:nvPicPr>
          <p:cNvPr id="7" name="Segnaposto contenuto 6"/>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5707237" y="1686925"/>
            <a:ext cx="2244232" cy="4285530"/>
          </a:xfrm>
        </p:spPr>
      </p:pic>
      <p:sp>
        <p:nvSpPr>
          <p:cNvPr id="9" name="ZoneTexte 5"/>
          <p:cNvSpPr txBox="1"/>
          <p:nvPr/>
        </p:nvSpPr>
        <p:spPr>
          <a:xfrm>
            <a:off x="1818627" y="1196752"/>
            <a:ext cx="1888659" cy="523220"/>
          </a:xfrm>
          <a:prstGeom prst="rect">
            <a:avLst/>
          </a:prstGeom>
          <a:noFill/>
        </p:spPr>
        <p:txBody>
          <a:bodyPr wrap="none" rtlCol="0">
            <a:spAutoFit/>
          </a:bodyPr>
          <a:lstStyle/>
          <a:p>
            <a:pPr marL="285750" indent="-285750">
              <a:buFontTx/>
              <a:buChar char="-"/>
            </a:pPr>
            <a:r>
              <a:rPr lang="fr-FR" sz="1400" dirty="0" smtClean="0"/>
              <a:t>T</a:t>
            </a:r>
            <a:r>
              <a:rPr lang="fr-FR" sz="1400" baseline="-25000" dirty="0" smtClean="0"/>
              <a:t>b</a:t>
            </a:r>
            <a:r>
              <a:rPr lang="fr-FR" sz="1400" dirty="0" smtClean="0"/>
              <a:t> = 1,80 K</a:t>
            </a:r>
          </a:p>
          <a:p>
            <a:pPr marL="285750" indent="-285750">
              <a:buFontTx/>
              <a:buChar char="-"/>
            </a:pPr>
            <a:r>
              <a:rPr lang="fr-FR" sz="1400" dirty="0" smtClean="0"/>
              <a:t>Q = 30000 Wm</a:t>
            </a:r>
            <a:r>
              <a:rPr lang="fr-FR" sz="1400" baseline="30000" dirty="0" smtClean="0"/>
              <a:t>-2</a:t>
            </a:r>
            <a:r>
              <a:rPr lang="fr-FR" sz="1400" dirty="0" smtClean="0"/>
              <a:t> </a:t>
            </a:r>
          </a:p>
        </p:txBody>
      </p:sp>
      <p:cxnSp>
        <p:nvCxnSpPr>
          <p:cNvPr id="10" name="Connettore 1 9"/>
          <p:cNvCxnSpPr/>
          <p:nvPr/>
        </p:nvCxnSpPr>
        <p:spPr bwMode="auto">
          <a:xfrm flipH="1">
            <a:off x="7812360" y="2636912"/>
            <a:ext cx="360040" cy="504056"/>
          </a:xfrm>
          <a:prstGeom prst="line">
            <a:avLst/>
          </a:prstGeom>
          <a:solidFill>
            <a:schemeClr val="accent1"/>
          </a:solidFill>
          <a:ln w="28575" cap="flat" cmpd="sng" algn="ctr">
            <a:solidFill>
              <a:schemeClr val="bg2">
                <a:lumMod val="75000"/>
              </a:schemeClr>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CasellaDiTesto 14"/>
          <p:cNvSpPr txBox="1"/>
          <p:nvPr/>
        </p:nvSpPr>
        <p:spPr>
          <a:xfrm>
            <a:off x="8040220" y="2280670"/>
            <a:ext cx="582211" cy="369332"/>
          </a:xfrm>
          <a:prstGeom prst="rect">
            <a:avLst/>
          </a:prstGeom>
          <a:noFill/>
        </p:spPr>
        <p:txBody>
          <a:bodyPr wrap="none" rtlCol="0">
            <a:spAutoFit/>
          </a:bodyPr>
          <a:lstStyle/>
          <a:p>
            <a:r>
              <a:rPr lang="it-IT" dirty="0" err="1" smtClean="0">
                <a:solidFill>
                  <a:schemeClr val="bg2">
                    <a:lumMod val="75000"/>
                  </a:schemeClr>
                </a:solidFill>
              </a:rPr>
              <a:t>Axe</a:t>
            </a:r>
            <a:endParaRPr lang="it-IT" dirty="0">
              <a:solidFill>
                <a:schemeClr val="bg2">
                  <a:lumMod val="75000"/>
                </a:schemeClr>
              </a:solidFill>
            </a:endParaRPr>
          </a:p>
        </p:txBody>
      </p:sp>
      <p:cxnSp>
        <p:nvCxnSpPr>
          <p:cNvPr id="17" name="Connettore 1 16"/>
          <p:cNvCxnSpPr/>
          <p:nvPr/>
        </p:nvCxnSpPr>
        <p:spPr bwMode="auto">
          <a:xfrm flipH="1">
            <a:off x="6516216" y="1448694"/>
            <a:ext cx="419970" cy="288694"/>
          </a:xfrm>
          <a:prstGeom prst="line">
            <a:avLst/>
          </a:prstGeom>
          <a:solidFill>
            <a:schemeClr val="accent1"/>
          </a:solidFill>
          <a:ln w="28575" cap="flat" cmpd="sng" algn="ctr">
            <a:solidFill>
              <a:srgbClr val="0070C0"/>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CasellaDiTesto 17"/>
          <p:cNvSpPr txBox="1"/>
          <p:nvPr/>
        </p:nvSpPr>
        <p:spPr>
          <a:xfrm>
            <a:off x="6936186" y="1108253"/>
            <a:ext cx="453970" cy="369332"/>
          </a:xfrm>
          <a:prstGeom prst="rect">
            <a:avLst/>
          </a:prstGeom>
          <a:noFill/>
        </p:spPr>
        <p:txBody>
          <a:bodyPr wrap="none" rtlCol="0">
            <a:spAutoFit/>
          </a:bodyPr>
          <a:lstStyle/>
          <a:p>
            <a:r>
              <a:rPr lang="it-IT" dirty="0" err="1" smtClean="0">
                <a:solidFill>
                  <a:srgbClr val="0066FF"/>
                </a:solidFill>
              </a:rPr>
              <a:t>Tb</a:t>
            </a:r>
            <a:endParaRPr lang="it-IT" dirty="0">
              <a:solidFill>
                <a:srgbClr val="0066FF"/>
              </a:solidFill>
            </a:endParaRPr>
          </a:p>
        </p:txBody>
      </p:sp>
      <p:cxnSp>
        <p:nvCxnSpPr>
          <p:cNvPr id="19" name="Connettore 1 18"/>
          <p:cNvCxnSpPr/>
          <p:nvPr/>
        </p:nvCxnSpPr>
        <p:spPr bwMode="auto">
          <a:xfrm flipV="1">
            <a:off x="5486306" y="5013177"/>
            <a:ext cx="220491" cy="216024"/>
          </a:xfrm>
          <a:prstGeom prst="line">
            <a:avLst/>
          </a:prstGeom>
          <a:solidFill>
            <a:schemeClr val="accent1"/>
          </a:solidFill>
          <a:ln w="28575" cap="flat" cmpd="sng" algn="ctr">
            <a:solidFill>
              <a:schemeClr val="tx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CasellaDiTesto 19"/>
          <p:cNvSpPr txBox="1"/>
          <p:nvPr/>
        </p:nvSpPr>
        <p:spPr>
          <a:xfrm>
            <a:off x="4339547" y="5335246"/>
            <a:ext cx="1402948" cy="369332"/>
          </a:xfrm>
          <a:prstGeom prst="rect">
            <a:avLst/>
          </a:prstGeom>
          <a:noFill/>
        </p:spPr>
        <p:txBody>
          <a:bodyPr wrap="none" rtlCol="0">
            <a:spAutoFit/>
          </a:bodyPr>
          <a:lstStyle/>
          <a:p>
            <a:r>
              <a:rPr lang="it-IT" dirty="0" err="1" smtClean="0"/>
              <a:t>Adiabatique</a:t>
            </a:r>
            <a:endParaRPr lang="it-IT" dirty="0"/>
          </a:p>
        </p:txBody>
      </p:sp>
      <p:cxnSp>
        <p:nvCxnSpPr>
          <p:cNvPr id="23" name="Connettore 1 22"/>
          <p:cNvCxnSpPr/>
          <p:nvPr/>
        </p:nvCxnSpPr>
        <p:spPr bwMode="auto">
          <a:xfrm>
            <a:off x="5463434" y="5229201"/>
            <a:ext cx="1051754" cy="635242"/>
          </a:xfrm>
          <a:prstGeom prst="line">
            <a:avLst/>
          </a:prstGeom>
          <a:solidFill>
            <a:schemeClr val="accent1"/>
          </a:solidFill>
          <a:ln w="28575" cap="flat" cmpd="sng" algn="ctr">
            <a:solidFill>
              <a:schemeClr val="tx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Connettore 1 25"/>
          <p:cNvCxnSpPr/>
          <p:nvPr/>
        </p:nvCxnSpPr>
        <p:spPr bwMode="auto">
          <a:xfrm flipH="1">
            <a:off x="7591429" y="5360387"/>
            <a:ext cx="360040" cy="504056"/>
          </a:xfrm>
          <a:prstGeom prst="line">
            <a:avLst/>
          </a:prstGeom>
          <a:solidFill>
            <a:schemeClr val="accent1"/>
          </a:solidFill>
          <a:ln w="28575" cap="flat" cmpd="sng" algn="ctr">
            <a:solidFill>
              <a:srgbClr val="FF0000"/>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CasellaDiTesto 26"/>
          <p:cNvSpPr txBox="1"/>
          <p:nvPr/>
        </p:nvSpPr>
        <p:spPr>
          <a:xfrm>
            <a:off x="7317037" y="4965914"/>
            <a:ext cx="1710725" cy="369332"/>
          </a:xfrm>
          <a:prstGeom prst="rect">
            <a:avLst/>
          </a:prstGeom>
          <a:solidFill>
            <a:schemeClr val="bg1"/>
          </a:solidFill>
        </p:spPr>
        <p:txBody>
          <a:bodyPr wrap="none" rtlCol="0">
            <a:spAutoFit/>
          </a:bodyPr>
          <a:lstStyle/>
          <a:p>
            <a:r>
              <a:rPr lang="it-IT" dirty="0" err="1" smtClean="0">
                <a:solidFill>
                  <a:srgbClr val="FF0000"/>
                </a:solidFill>
              </a:rPr>
              <a:t>Flux</a:t>
            </a:r>
            <a:r>
              <a:rPr lang="it-IT" dirty="0" smtClean="0">
                <a:solidFill>
                  <a:srgbClr val="FF0000"/>
                </a:solidFill>
              </a:rPr>
              <a:t> </a:t>
            </a:r>
            <a:r>
              <a:rPr lang="it-IT" dirty="0" err="1" smtClean="0">
                <a:solidFill>
                  <a:srgbClr val="FF0000"/>
                </a:solidFill>
              </a:rPr>
              <a:t>thermique</a:t>
            </a:r>
            <a:endParaRPr lang="it-IT" dirty="0">
              <a:solidFill>
                <a:srgbClr val="FF0000"/>
              </a:solidFill>
            </a:endParaRPr>
          </a:p>
        </p:txBody>
      </p:sp>
      <p:grpSp>
        <p:nvGrpSpPr>
          <p:cNvPr id="25" name="Gruppo 24"/>
          <p:cNvGrpSpPr/>
          <p:nvPr/>
        </p:nvGrpSpPr>
        <p:grpSpPr>
          <a:xfrm>
            <a:off x="6546367" y="5360387"/>
            <a:ext cx="987418" cy="934399"/>
            <a:chOff x="4715690" y="5874058"/>
            <a:chExt cx="987418" cy="934399"/>
          </a:xfrm>
        </p:grpSpPr>
        <p:cxnSp>
          <p:nvCxnSpPr>
            <p:cNvPr id="28" name="Connecteur droit avec flèche 37"/>
            <p:cNvCxnSpPr/>
            <p:nvPr/>
          </p:nvCxnSpPr>
          <p:spPr>
            <a:xfrm flipV="1">
              <a:off x="5002948" y="6043335"/>
              <a:ext cx="0" cy="4334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38"/>
            <p:cNvCxnSpPr/>
            <p:nvPr/>
          </p:nvCxnSpPr>
          <p:spPr>
            <a:xfrm>
              <a:off x="5002948" y="6476799"/>
              <a:ext cx="5653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ZoneTexte 39"/>
            <p:cNvSpPr txBox="1"/>
            <p:nvPr/>
          </p:nvSpPr>
          <p:spPr>
            <a:xfrm>
              <a:off x="5415850" y="6469903"/>
              <a:ext cx="287258" cy="338554"/>
            </a:xfrm>
            <a:prstGeom prst="rect">
              <a:avLst/>
            </a:prstGeom>
            <a:noFill/>
          </p:spPr>
          <p:txBody>
            <a:bodyPr wrap="none" rtlCol="0">
              <a:spAutoFit/>
            </a:bodyPr>
            <a:lstStyle/>
            <a:p>
              <a:r>
                <a:rPr lang="fr-FR" sz="1600" dirty="0" smtClean="0"/>
                <a:t>y</a:t>
              </a:r>
              <a:endParaRPr lang="fr-FR" sz="1600" dirty="0"/>
            </a:p>
          </p:txBody>
        </p:sp>
        <p:sp>
          <p:nvSpPr>
            <p:cNvPr id="31" name="ZoneTexte 40"/>
            <p:cNvSpPr txBox="1"/>
            <p:nvPr/>
          </p:nvSpPr>
          <p:spPr>
            <a:xfrm>
              <a:off x="4715690" y="5874058"/>
              <a:ext cx="287258" cy="338554"/>
            </a:xfrm>
            <a:prstGeom prst="rect">
              <a:avLst/>
            </a:prstGeom>
            <a:noFill/>
          </p:spPr>
          <p:txBody>
            <a:bodyPr wrap="none" rtlCol="0">
              <a:spAutoFit/>
            </a:bodyPr>
            <a:lstStyle/>
            <a:p>
              <a:r>
                <a:rPr lang="fr-FR" sz="1600" dirty="0" smtClean="0"/>
                <a:t>x</a:t>
              </a:r>
              <a:endParaRPr lang="fr-FR" sz="1600" dirty="0"/>
            </a:p>
          </p:txBody>
        </p:sp>
      </p:grpSp>
      <p:sp>
        <p:nvSpPr>
          <p:cNvPr id="34" name="CasellaDiTesto 7"/>
          <p:cNvSpPr txBox="1"/>
          <p:nvPr/>
        </p:nvSpPr>
        <p:spPr>
          <a:xfrm>
            <a:off x="485734" y="6253288"/>
            <a:ext cx="8784976" cy="415498"/>
          </a:xfrm>
          <a:prstGeom prst="rect">
            <a:avLst/>
          </a:prstGeom>
          <a:noFill/>
        </p:spPr>
        <p:txBody>
          <a:bodyPr wrap="square" rtlCol="0">
            <a:spAutoFit/>
          </a:bodyPr>
          <a:lstStyle/>
          <a:p>
            <a:r>
              <a:rPr lang="it-IT" sz="1050" dirty="0" smtClean="0"/>
              <a:t>[5] N. Fujimoto Y.F. Rao T. Kitamura, K. Sjiramizu and K. Fukuda. A nu</a:t>
            </a:r>
            <a:r>
              <a:rPr lang="en-US" sz="1050" dirty="0" err="1" smtClean="0"/>
              <a:t>merical</a:t>
            </a:r>
            <a:r>
              <a:rPr lang="en-US" sz="1050" dirty="0" smtClean="0"/>
              <a:t> model on transient, two-dimensional flow and heat transfer in He II.  </a:t>
            </a:r>
            <a:r>
              <a:rPr lang="it-IT" sz="1050" dirty="0" err="1" smtClean="0"/>
              <a:t>Cryogenics</a:t>
            </a:r>
            <a:r>
              <a:rPr lang="it-IT" sz="1050" dirty="0" smtClean="0"/>
              <a:t>, 1996.</a:t>
            </a:r>
            <a:endParaRPr lang="it-IT" sz="1050" dirty="0"/>
          </a:p>
        </p:txBody>
      </p:sp>
    </p:spTree>
    <p:custDataLst>
      <p:tags r:id="rId1"/>
    </p:custDataLst>
    <p:extLst>
      <p:ext uri="{BB962C8B-B14F-4D97-AF65-F5344CB8AC3E}">
        <p14:creationId xmlns:p14="http://schemas.microsoft.com/office/powerpoint/2010/main" val="1867049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a:t>2. He II : </a:t>
            </a:r>
            <a:r>
              <a:rPr lang="en-US" altLang="fr-FR" dirty="0" err="1"/>
              <a:t>Résultats</a:t>
            </a:r>
            <a:r>
              <a:rPr lang="en-US" altLang="fr-FR" dirty="0"/>
              <a:t> des simulations </a:t>
            </a:r>
            <a:r>
              <a:rPr lang="en-US" altLang="fr-FR" dirty="0" smtClean="0"/>
              <a:t>(6/7)</a:t>
            </a:r>
          </a:p>
        </p:txBody>
      </p:sp>
      <p:pic>
        <p:nvPicPr>
          <p:cNvPr id="4" name="Segnaposto contenuto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916017" y="969018"/>
            <a:ext cx="1727991" cy="2740180"/>
          </a:xfrm>
        </p:spPr>
      </p:pic>
      <p:sp>
        <p:nvSpPr>
          <p:cNvPr id="8" name="CasellaDiTesto 7"/>
          <p:cNvSpPr txBox="1"/>
          <p:nvPr/>
        </p:nvSpPr>
        <p:spPr>
          <a:xfrm>
            <a:off x="971600" y="1988840"/>
            <a:ext cx="1140056" cy="369332"/>
          </a:xfrm>
          <a:prstGeom prst="rect">
            <a:avLst/>
          </a:prstGeom>
          <a:noFill/>
        </p:spPr>
        <p:txBody>
          <a:bodyPr wrap="none" rtlCol="0">
            <a:spAutoFit/>
          </a:bodyPr>
          <a:lstStyle/>
          <a:p>
            <a:r>
              <a:rPr lang="it-IT" dirty="0" smtClean="0"/>
              <a:t>t = 0,10 s</a:t>
            </a:r>
            <a:endParaRPr lang="it-IT" dirty="0"/>
          </a:p>
        </p:txBody>
      </p:sp>
      <p:pic>
        <p:nvPicPr>
          <p:cNvPr id="11" name="Immagin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0170" y="3733270"/>
            <a:ext cx="1717542" cy="2983099"/>
          </a:xfrm>
          <a:prstGeom prst="rect">
            <a:avLst/>
          </a:prstGeom>
        </p:spPr>
      </p:pic>
      <p:sp>
        <p:nvSpPr>
          <p:cNvPr id="22" name="CasellaDiTesto 21"/>
          <p:cNvSpPr txBox="1"/>
          <p:nvPr/>
        </p:nvSpPr>
        <p:spPr>
          <a:xfrm>
            <a:off x="1043608" y="4683771"/>
            <a:ext cx="1140056" cy="369332"/>
          </a:xfrm>
          <a:prstGeom prst="rect">
            <a:avLst/>
          </a:prstGeom>
          <a:noFill/>
        </p:spPr>
        <p:txBody>
          <a:bodyPr wrap="none" rtlCol="0">
            <a:spAutoFit/>
          </a:bodyPr>
          <a:lstStyle/>
          <a:p>
            <a:r>
              <a:rPr lang="it-IT" dirty="0" smtClean="0"/>
              <a:t>t = 2,00 s</a:t>
            </a:r>
            <a:endParaRPr lang="it-IT" dirty="0"/>
          </a:p>
        </p:txBody>
      </p:sp>
      <p:sp>
        <p:nvSpPr>
          <p:cNvPr id="13" name="CasellaDiTesto 12"/>
          <p:cNvSpPr txBox="1"/>
          <p:nvPr/>
        </p:nvSpPr>
        <p:spPr>
          <a:xfrm>
            <a:off x="703707" y="801560"/>
            <a:ext cx="1479957" cy="369332"/>
          </a:xfrm>
          <a:prstGeom prst="rect">
            <a:avLst/>
          </a:prstGeom>
          <a:noFill/>
        </p:spPr>
        <p:txBody>
          <a:bodyPr wrap="none" rtlCol="0">
            <a:spAutoFit/>
          </a:bodyPr>
          <a:lstStyle/>
          <a:p>
            <a:r>
              <a:rPr lang="it-IT" dirty="0" err="1" smtClean="0"/>
              <a:t>Température</a:t>
            </a:r>
            <a:endParaRPr lang="it-IT" dirty="0"/>
          </a:p>
        </p:txBody>
      </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12376" y="999712"/>
            <a:ext cx="1885008" cy="2347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62362" y="3791058"/>
            <a:ext cx="1985035" cy="2458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268818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a:t>2. He II : </a:t>
            </a:r>
            <a:r>
              <a:rPr lang="en-US" altLang="fr-FR" dirty="0" err="1"/>
              <a:t>Résultats</a:t>
            </a:r>
            <a:r>
              <a:rPr lang="en-US" altLang="fr-FR" dirty="0"/>
              <a:t> des simulations </a:t>
            </a:r>
            <a:r>
              <a:rPr lang="en-US" altLang="fr-FR" dirty="0" smtClean="0"/>
              <a:t>(7/7)</a:t>
            </a:r>
          </a:p>
        </p:txBody>
      </p:sp>
      <p:sp>
        <p:nvSpPr>
          <p:cNvPr id="8" name="CasellaDiTesto 7"/>
          <p:cNvSpPr txBox="1"/>
          <p:nvPr/>
        </p:nvSpPr>
        <p:spPr>
          <a:xfrm>
            <a:off x="971600" y="1988840"/>
            <a:ext cx="1140056" cy="369332"/>
          </a:xfrm>
          <a:prstGeom prst="rect">
            <a:avLst/>
          </a:prstGeom>
          <a:noFill/>
        </p:spPr>
        <p:txBody>
          <a:bodyPr wrap="none" rtlCol="0">
            <a:spAutoFit/>
          </a:bodyPr>
          <a:lstStyle/>
          <a:p>
            <a:r>
              <a:rPr lang="it-IT" dirty="0" smtClean="0"/>
              <a:t>t = 0,10 s</a:t>
            </a:r>
            <a:endParaRPr lang="it-IT" dirty="0"/>
          </a:p>
        </p:txBody>
      </p:sp>
      <p:sp>
        <p:nvSpPr>
          <p:cNvPr id="22" name="CasellaDiTesto 21"/>
          <p:cNvSpPr txBox="1"/>
          <p:nvPr/>
        </p:nvSpPr>
        <p:spPr>
          <a:xfrm>
            <a:off x="1043608" y="4683771"/>
            <a:ext cx="1140056" cy="369332"/>
          </a:xfrm>
          <a:prstGeom prst="rect">
            <a:avLst/>
          </a:prstGeom>
          <a:noFill/>
        </p:spPr>
        <p:txBody>
          <a:bodyPr wrap="none" rtlCol="0">
            <a:spAutoFit/>
          </a:bodyPr>
          <a:lstStyle/>
          <a:p>
            <a:r>
              <a:rPr lang="it-IT" dirty="0" smtClean="0"/>
              <a:t>t = 2,00 s</a:t>
            </a:r>
            <a:endParaRPr lang="it-IT" dirty="0"/>
          </a:p>
        </p:txBody>
      </p:sp>
      <p:sp>
        <p:nvSpPr>
          <p:cNvPr id="13" name="CasellaDiTesto 12"/>
          <p:cNvSpPr txBox="1"/>
          <p:nvPr/>
        </p:nvSpPr>
        <p:spPr>
          <a:xfrm>
            <a:off x="631699" y="881469"/>
            <a:ext cx="2146742" cy="369332"/>
          </a:xfrm>
          <a:prstGeom prst="rect">
            <a:avLst/>
          </a:prstGeom>
          <a:noFill/>
        </p:spPr>
        <p:txBody>
          <a:bodyPr wrap="none" rtlCol="0">
            <a:spAutoFit/>
          </a:bodyPr>
          <a:lstStyle/>
          <a:p>
            <a:r>
              <a:rPr lang="it-IT" dirty="0" err="1" smtClean="0"/>
              <a:t>Champs</a:t>
            </a:r>
            <a:r>
              <a:rPr lang="it-IT" dirty="0" smtClean="0"/>
              <a:t> de </a:t>
            </a:r>
            <a:r>
              <a:rPr lang="it-IT" dirty="0" err="1" smtClean="0"/>
              <a:t>vitesse</a:t>
            </a:r>
            <a:endParaRPr lang="it-IT" dirty="0"/>
          </a:p>
        </p:txBody>
      </p:sp>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5895" y="881469"/>
            <a:ext cx="1753704" cy="2875602"/>
          </a:xfrm>
          <a:prstGeom prst="rect">
            <a:avLst/>
          </a:prstGeom>
        </p:spPr>
      </p:pic>
      <p:pic>
        <p:nvPicPr>
          <p:cNvPr id="5" name="Immagin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06550" y="872722"/>
            <a:ext cx="2214575" cy="2582973"/>
          </a:xfrm>
          <a:prstGeom prst="rect">
            <a:avLst/>
          </a:prstGeom>
        </p:spPr>
      </p:pic>
      <p:pic>
        <p:nvPicPr>
          <p:cNvPr id="7" name="Immagin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0600" y="3729061"/>
            <a:ext cx="1904293" cy="3051815"/>
          </a:xfrm>
          <a:prstGeom prst="rect">
            <a:avLst/>
          </a:prstGeom>
        </p:spPr>
      </p:pic>
      <p:pic>
        <p:nvPicPr>
          <p:cNvPr id="9" name="Immagin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45247" y="3815655"/>
            <a:ext cx="2337360" cy="2555075"/>
          </a:xfrm>
          <a:prstGeom prst="rect">
            <a:avLst/>
          </a:prstGeom>
        </p:spPr>
      </p:pic>
    </p:spTree>
    <p:custDataLst>
      <p:tags r:id="rId1"/>
    </p:custDataLst>
    <p:extLst>
      <p:ext uri="{BB962C8B-B14F-4D97-AF65-F5344CB8AC3E}">
        <p14:creationId xmlns:p14="http://schemas.microsoft.com/office/powerpoint/2010/main" val="25819051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Plan</a:t>
            </a:r>
          </a:p>
        </p:txBody>
      </p:sp>
      <p:sp>
        <p:nvSpPr>
          <p:cNvPr id="4099" name="Espace réservé du contenu 2"/>
          <p:cNvSpPr>
            <a:spLocks noGrp="1"/>
          </p:cNvSpPr>
          <p:nvPr>
            <p:ph idx="1"/>
          </p:nvPr>
        </p:nvSpPr>
        <p:spPr>
          <a:xfrm>
            <a:off x="468313" y="765175"/>
            <a:ext cx="8207375" cy="5546725"/>
          </a:xfrm>
        </p:spPr>
        <p:txBody>
          <a:bodyPr/>
          <a:lstStyle/>
          <a:p>
            <a:pPr marL="523875" indent="-342900">
              <a:buFont typeface="+mj-lt"/>
              <a:buAutoNum type="arabicPeriod"/>
            </a:pPr>
            <a:endParaRPr lang="en-US" altLang="fr-FR" b="1" dirty="0" smtClean="0"/>
          </a:p>
          <a:p>
            <a:pPr marL="523875" indent="-342900">
              <a:buFont typeface="+mj-lt"/>
              <a:buAutoNum type="arabicPeriod"/>
            </a:pPr>
            <a:r>
              <a:rPr lang="en-US" altLang="fr-FR" b="1" dirty="0" err="1" smtClean="0"/>
              <a:t>Contexte</a:t>
            </a:r>
            <a:endParaRPr lang="en-US" altLang="fr-FR" dirty="0" smtClean="0"/>
          </a:p>
          <a:p>
            <a:pPr marL="723900" lvl="1" indent="-342900">
              <a:buFont typeface="+mj-lt"/>
              <a:buAutoNum type="arabicPeriod"/>
            </a:pPr>
            <a:endParaRPr lang="en-US" altLang="fr-FR" dirty="0"/>
          </a:p>
          <a:p>
            <a:pPr marL="381000" lvl="1" indent="0">
              <a:buNone/>
            </a:pPr>
            <a:endParaRPr lang="en-US" altLang="fr-FR" dirty="0" smtClean="0"/>
          </a:p>
          <a:p>
            <a:pPr marL="523875" indent="-342900">
              <a:buFont typeface="+mj-lt"/>
              <a:buAutoNum type="arabicPeriod"/>
            </a:pPr>
            <a:r>
              <a:rPr lang="fr-FR" altLang="fr-FR" b="1" dirty="0" smtClean="0"/>
              <a:t>Hélium</a:t>
            </a:r>
            <a:r>
              <a:rPr lang="en-US" altLang="fr-FR" b="1" dirty="0" smtClean="0"/>
              <a:t> </a:t>
            </a:r>
            <a:r>
              <a:rPr lang="en-US" altLang="fr-FR" b="1" dirty="0" err="1" smtClean="0"/>
              <a:t>superfluide</a:t>
            </a:r>
            <a:r>
              <a:rPr lang="en-US" altLang="fr-FR" b="1" dirty="0" smtClean="0"/>
              <a:t> (He II)</a:t>
            </a:r>
            <a:endParaRPr lang="en-US" altLang="fr-FR" dirty="0" smtClean="0"/>
          </a:p>
          <a:p>
            <a:pPr marL="723900" lvl="1" indent="-342900"/>
            <a:r>
              <a:rPr lang="en-US" altLang="fr-FR" dirty="0" err="1" smtClean="0"/>
              <a:t>Modèle</a:t>
            </a:r>
            <a:r>
              <a:rPr lang="en-US" altLang="fr-FR" dirty="0" smtClean="0"/>
              <a:t> </a:t>
            </a:r>
            <a:r>
              <a:rPr lang="en-US" altLang="fr-FR" dirty="0" err="1" smtClean="0"/>
              <a:t>théorique</a:t>
            </a:r>
            <a:endParaRPr lang="en-US" altLang="fr-FR" dirty="0" smtClean="0"/>
          </a:p>
          <a:p>
            <a:pPr marL="723900" lvl="1" indent="-342900"/>
            <a:r>
              <a:rPr lang="en-US" altLang="fr-FR" dirty="0" err="1" smtClean="0"/>
              <a:t>Modèle</a:t>
            </a:r>
            <a:r>
              <a:rPr lang="en-US" altLang="fr-FR" dirty="0" smtClean="0"/>
              <a:t> </a:t>
            </a:r>
            <a:r>
              <a:rPr lang="en-US" altLang="fr-FR" dirty="0" err="1" smtClean="0"/>
              <a:t>numérique</a:t>
            </a:r>
            <a:endParaRPr lang="en-US" altLang="fr-FR" dirty="0" smtClean="0"/>
          </a:p>
          <a:p>
            <a:pPr marL="723900" lvl="1" indent="-342900"/>
            <a:r>
              <a:rPr lang="en-US" altLang="fr-FR" dirty="0" err="1" smtClean="0"/>
              <a:t>Résultats</a:t>
            </a:r>
            <a:endParaRPr lang="en-US" altLang="fr-FR" dirty="0"/>
          </a:p>
          <a:p>
            <a:pPr marL="381000" lvl="1" indent="0">
              <a:buNone/>
            </a:pPr>
            <a:endParaRPr lang="en-US" altLang="fr-FR" dirty="0" smtClean="0"/>
          </a:p>
          <a:p>
            <a:pPr marL="523875" indent="-342900">
              <a:buFont typeface="+mj-lt"/>
              <a:buAutoNum type="arabicPeriod"/>
            </a:pPr>
            <a:r>
              <a:rPr lang="en-US" altLang="fr-FR" b="1" dirty="0" smtClean="0">
                <a:solidFill>
                  <a:srgbClr val="FF0000"/>
                </a:solidFill>
              </a:rPr>
              <a:t>Transition de phase (He II / He I)</a:t>
            </a:r>
          </a:p>
          <a:p>
            <a:pPr marL="723900" lvl="1" indent="-342900"/>
            <a:r>
              <a:rPr lang="en-US" altLang="fr-FR" dirty="0" err="1">
                <a:solidFill>
                  <a:srgbClr val="FF0000"/>
                </a:solidFill>
              </a:rPr>
              <a:t>Modèle</a:t>
            </a:r>
            <a:r>
              <a:rPr lang="en-US" altLang="fr-FR" dirty="0">
                <a:solidFill>
                  <a:srgbClr val="FF0000"/>
                </a:solidFill>
              </a:rPr>
              <a:t> </a:t>
            </a:r>
            <a:r>
              <a:rPr lang="en-US" altLang="fr-FR" dirty="0" err="1">
                <a:solidFill>
                  <a:srgbClr val="FF0000"/>
                </a:solidFill>
              </a:rPr>
              <a:t>théorique</a:t>
            </a:r>
            <a:endParaRPr lang="en-US" altLang="fr-FR" dirty="0">
              <a:solidFill>
                <a:srgbClr val="FF0000"/>
              </a:solidFill>
            </a:endParaRPr>
          </a:p>
          <a:p>
            <a:pPr marL="723900" lvl="1" indent="-342900"/>
            <a:r>
              <a:rPr lang="en-US" altLang="fr-FR" dirty="0" err="1">
                <a:solidFill>
                  <a:srgbClr val="FF0000"/>
                </a:solidFill>
              </a:rPr>
              <a:t>Modèle</a:t>
            </a:r>
            <a:r>
              <a:rPr lang="en-US" altLang="fr-FR" dirty="0">
                <a:solidFill>
                  <a:srgbClr val="FF0000"/>
                </a:solidFill>
              </a:rPr>
              <a:t> </a:t>
            </a:r>
            <a:r>
              <a:rPr lang="en-US" altLang="fr-FR" dirty="0" err="1">
                <a:solidFill>
                  <a:srgbClr val="FF0000"/>
                </a:solidFill>
              </a:rPr>
              <a:t>numérique</a:t>
            </a:r>
            <a:endParaRPr lang="en-US" altLang="fr-FR" dirty="0">
              <a:solidFill>
                <a:srgbClr val="FF0000"/>
              </a:solidFill>
            </a:endParaRPr>
          </a:p>
          <a:p>
            <a:pPr marL="723900" lvl="1" indent="-342900"/>
            <a:r>
              <a:rPr lang="en-US" altLang="fr-FR" dirty="0" err="1">
                <a:solidFill>
                  <a:srgbClr val="FF0000"/>
                </a:solidFill>
              </a:rPr>
              <a:t>Résultats</a:t>
            </a:r>
            <a:endParaRPr lang="en-US" altLang="fr-FR" dirty="0">
              <a:solidFill>
                <a:srgbClr val="FF0000"/>
              </a:solidFill>
            </a:endParaRPr>
          </a:p>
          <a:p>
            <a:pPr marL="703262" lvl="1" indent="-342900">
              <a:buFont typeface="+mj-lt"/>
              <a:buAutoNum type="arabicPeriod"/>
            </a:pPr>
            <a:endParaRPr lang="en-US" altLang="fr-FR" dirty="0" smtClean="0"/>
          </a:p>
          <a:p>
            <a:pPr marL="360362" lvl="1" indent="0">
              <a:buNone/>
            </a:pPr>
            <a:endParaRPr lang="en-US" altLang="fr-FR" dirty="0" smtClean="0"/>
          </a:p>
          <a:p>
            <a:pPr marL="523875" indent="-342900">
              <a:buFont typeface="+mj-lt"/>
              <a:buAutoNum type="arabicPeriod"/>
            </a:pPr>
            <a:r>
              <a:rPr lang="en-US" altLang="fr-FR" b="1" dirty="0" smtClean="0"/>
              <a:t>Conclusions</a:t>
            </a:r>
          </a:p>
        </p:txBody>
      </p:sp>
      <p:sp>
        <p:nvSpPr>
          <p:cNvPr id="4" name="Rectangle 1"/>
          <p:cNvSpPr/>
          <p:nvPr/>
        </p:nvSpPr>
        <p:spPr bwMode="auto">
          <a:xfrm>
            <a:off x="683568" y="3501008"/>
            <a:ext cx="4032448" cy="1296144"/>
          </a:xfrm>
          <a:prstGeom prst="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260429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099" name="Espace réservé du contenu 2"/>
              <p:cNvSpPr>
                <a:spLocks noGrp="1"/>
              </p:cNvSpPr>
              <p:nvPr>
                <p:ph idx="1"/>
              </p:nvPr>
            </p:nvSpPr>
            <p:spPr>
              <a:xfrm>
                <a:off x="468313" y="765175"/>
                <a:ext cx="8207375" cy="1727721"/>
              </a:xfrm>
            </p:spPr>
            <p:txBody>
              <a:bodyPr/>
              <a:lstStyle/>
              <a:p>
                <a:r>
                  <a:rPr lang="en-US" altLang="fr-FR" dirty="0" smtClean="0"/>
                  <a:t>Transition de </a:t>
                </a:r>
                <a:r>
                  <a:rPr lang="fr-FR" altLang="fr-FR" dirty="0" smtClean="0"/>
                  <a:t>deuxième</a:t>
                </a:r>
                <a:r>
                  <a:rPr lang="en-US" altLang="fr-FR" dirty="0" smtClean="0"/>
                  <a:t> </a:t>
                </a:r>
                <a:r>
                  <a:rPr lang="fr-FR" altLang="fr-FR" dirty="0" smtClean="0"/>
                  <a:t>ordre</a:t>
                </a:r>
                <a:r>
                  <a:rPr lang="en-US" altLang="fr-FR" dirty="0" smtClean="0"/>
                  <a:t> (or transition lambda)</a:t>
                </a:r>
              </a:p>
              <a:p>
                <a:pPr lvl="1"/>
                <a14:m>
                  <m:oMath xmlns:m="http://schemas.openxmlformats.org/officeDocument/2006/math">
                    <m:sSub>
                      <m:sSubPr>
                        <m:ctrlPr>
                          <a:rPr lang="fr-FR" altLang="fr-FR" b="0" i="1" smtClean="0">
                            <a:latin typeface="Cambria Math"/>
                          </a:rPr>
                        </m:ctrlPr>
                      </m:sSubPr>
                      <m:e>
                        <m:r>
                          <a:rPr lang="fr-FR" altLang="fr-FR" b="0" i="1" smtClean="0">
                            <a:latin typeface="Cambria Math"/>
                          </a:rPr>
                          <m:t>𝑇</m:t>
                        </m:r>
                      </m:e>
                      <m:sub>
                        <m:r>
                          <a:rPr lang="fr-FR" altLang="fr-FR" b="0" i="1" smtClean="0">
                            <a:latin typeface="Cambria Math"/>
                            <a:ea typeface="Cambria Math"/>
                          </a:rPr>
                          <m:t>𝜆</m:t>
                        </m:r>
                      </m:sub>
                    </m:sSub>
                    <m:r>
                      <a:rPr lang="fr-FR" altLang="fr-FR" b="0" i="1" smtClean="0">
                        <a:latin typeface="Cambria Math"/>
                        <a:ea typeface="Cambria Math"/>
                      </a:rPr>
                      <m:t>=2,168 </m:t>
                    </m:r>
                    <m:r>
                      <a:rPr lang="fr-FR" altLang="fr-FR" b="0" i="1" smtClean="0">
                        <a:latin typeface="Cambria Math"/>
                        <a:ea typeface="Cambria Math"/>
                      </a:rPr>
                      <m:t>𝐾</m:t>
                    </m:r>
                  </m:oMath>
                </a14:m>
                <a:endParaRPr lang="en-US" altLang="fr-FR" dirty="0" smtClean="0"/>
              </a:p>
              <a:p>
                <a:pPr lvl="1"/>
                <a:r>
                  <a:rPr lang="en-US" altLang="fr-FR" dirty="0" smtClean="0"/>
                  <a:t>Sans </a:t>
                </a:r>
                <a:r>
                  <a:rPr lang="fr-FR" altLang="fr-FR" dirty="0" smtClean="0"/>
                  <a:t>échange de chaleur latente</a:t>
                </a:r>
              </a:p>
              <a:p>
                <a:pPr lvl="1"/>
                <a:r>
                  <a:rPr lang="fr-FR" altLang="fr-FR" dirty="0" smtClean="0"/>
                  <a:t>C</a:t>
                </a:r>
                <a:r>
                  <a:rPr lang="fr-FR" altLang="fr-FR" baseline="-25000" dirty="0" smtClean="0"/>
                  <a:t>p</a:t>
                </a:r>
                <a:r>
                  <a:rPr lang="fr-FR" altLang="fr-FR" dirty="0" smtClean="0"/>
                  <a:t> a valeurs infinies à </a:t>
                </a:r>
                <a:r>
                  <a:rPr lang="en-US" altLang="fr-FR" dirty="0" smtClean="0"/>
                  <a:t>T</a:t>
                </a:r>
                <a:r>
                  <a:rPr lang="el-GR" altLang="fr-FR" baseline="-25000" dirty="0" smtClean="0">
                    <a:latin typeface="Calibri"/>
                  </a:rPr>
                  <a:t>λ</a:t>
                </a:r>
                <a:endParaRPr lang="fr-FR" altLang="fr-FR" baseline="-25000" dirty="0" smtClean="0">
                  <a:latin typeface="Calibri"/>
                </a:endParaRPr>
              </a:p>
              <a:p>
                <a:pPr lvl="1"/>
                <a:r>
                  <a:rPr lang="fr-FR" altLang="fr-FR" dirty="0" smtClean="0"/>
                  <a:t>Détérioration d</a:t>
                </a:r>
                <a:r>
                  <a:rPr lang="it-IT" altLang="fr-FR" dirty="0" smtClean="0"/>
                  <a:t>es </a:t>
                </a:r>
                <a:r>
                  <a:rPr lang="fr-FR" altLang="fr-FR" dirty="0" smtClean="0"/>
                  <a:t>propriétés thermiques</a:t>
                </a:r>
                <a:endParaRPr lang="en-US" altLang="fr-FR" dirty="0" smtClean="0"/>
              </a:p>
              <a:p>
                <a:pPr marL="360362" lvl="1" indent="0">
                  <a:buNone/>
                </a:pPr>
                <a:endParaRPr lang="en-US" altLang="fr-FR" dirty="0" smtClean="0"/>
              </a:p>
            </p:txBody>
          </p:sp>
        </mc:Choice>
        <mc:Fallback xmlns="">
          <p:sp>
            <p:nvSpPr>
              <p:cNvPr id="4099" name="Espace réservé du contenu 2"/>
              <p:cNvSpPr>
                <a:spLocks noGrp="1" noRot="1" noChangeAspect="1" noMove="1" noResize="1" noEditPoints="1" noAdjustHandles="1" noChangeArrowheads="1" noChangeShapeType="1" noTextEdit="1"/>
              </p:cNvSpPr>
              <p:nvPr>
                <p:ph idx="1"/>
              </p:nvPr>
            </p:nvSpPr>
            <p:spPr>
              <a:xfrm>
                <a:off x="468313" y="765175"/>
                <a:ext cx="8207375" cy="1727721"/>
              </a:xfrm>
              <a:blipFill rotWithShape="1">
                <a:blip r:embed="rId4"/>
                <a:stretch>
                  <a:fillRect t="-1767"/>
                </a:stretch>
              </a:blipFill>
            </p:spPr>
            <p:txBody>
              <a:bodyPr/>
              <a:lstStyle/>
              <a:p>
                <a:r>
                  <a:rPr lang="fr-FR">
                    <a:noFill/>
                  </a:rPr>
                  <a:t> </a:t>
                </a:r>
              </a:p>
            </p:txBody>
          </p:sp>
        </mc:Fallback>
      </mc:AlternateContent>
      <p:sp>
        <p:nvSpPr>
          <p:cNvPr id="4098" name="Titre 1"/>
          <p:cNvSpPr>
            <a:spLocks noGrp="1"/>
          </p:cNvSpPr>
          <p:nvPr>
            <p:ph type="title"/>
          </p:nvPr>
        </p:nvSpPr>
        <p:spPr/>
        <p:txBody>
          <a:bodyPr/>
          <a:lstStyle/>
          <a:p>
            <a:r>
              <a:rPr lang="en-US" altLang="fr-FR" dirty="0" smtClean="0"/>
              <a:t>Transition de phase He II / He I: </a:t>
            </a:r>
            <a:r>
              <a:rPr lang="en-US" altLang="fr-FR" dirty="0" err="1" smtClean="0"/>
              <a:t>Théorie</a:t>
            </a:r>
            <a:endParaRPr lang="en-US" altLang="fr-FR" dirty="0" smtClean="0"/>
          </a:p>
        </p:txBody>
      </p:sp>
      <p:grpSp>
        <p:nvGrpSpPr>
          <p:cNvPr id="4" name="Groupe 3"/>
          <p:cNvGrpSpPr/>
          <p:nvPr/>
        </p:nvGrpSpPr>
        <p:grpSpPr>
          <a:xfrm>
            <a:off x="1547664" y="2852936"/>
            <a:ext cx="2435496" cy="2806957"/>
            <a:chOff x="5773144" y="3335238"/>
            <a:chExt cx="2435496" cy="2806957"/>
          </a:xfrm>
        </p:grpSpPr>
        <p:pic>
          <p:nvPicPr>
            <p:cNvPr id="6" name="Picture 2" descr="\\Dapdc5\spascali\Desktop\TESI\images\phase_diagram.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3144" y="3335238"/>
              <a:ext cx="2435496" cy="2806957"/>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1"/>
            <p:cNvSpPr/>
            <p:nvPr/>
          </p:nvSpPr>
          <p:spPr bwMode="auto">
            <a:xfrm>
              <a:off x="6281018" y="4437112"/>
              <a:ext cx="307206" cy="219932"/>
            </a:xfrm>
            <a:prstGeom prst="rect">
              <a:avLst/>
            </a:prstGeom>
            <a:noFill/>
            <a:ln w="1905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smtClean="0">
                <a:ln>
                  <a:noFill/>
                </a:ln>
                <a:solidFill>
                  <a:schemeClr val="tx1"/>
                </a:solidFill>
                <a:effectLst/>
                <a:latin typeface="Arial" pitchFamily="34" charset="0"/>
              </a:endParaRPr>
            </a:p>
          </p:txBody>
        </p:sp>
        <p:sp>
          <p:nvSpPr>
            <p:cNvPr id="8" name="Rettangolo 6"/>
            <p:cNvSpPr/>
            <p:nvPr/>
          </p:nvSpPr>
          <p:spPr bwMode="auto">
            <a:xfrm>
              <a:off x="6873166" y="4149080"/>
              <a:ext cx="220137" cy="219932"/>
            </a:xfrm>
            <a:prstGeom prst="rect">
              <a:avLst/>
            </a:prstGeom>
            <a:noFill/>
            <a:ln w="1905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smtClean="0">
                <a:ln>
                  <a:noFill/>
                </a:ln>
                <a:solidFill>
                  <a:schemeClr val="tx1"/>
                </a:solidFill>
                <a:effectLst/>
                <a:latin typeface="Arial" pitchFamily="34" charset="0"/>
              </a:endParaRPr>
            </a:p>
          </p:txBody>
        </p:sp>
      </p:grpSp>
      <p:pic>
        <p:nvPicPr>
          <p:cNvPr id="10" name="Picture 2" descr="\\Dapdc5\spascali\Desktop\TESI\images\cp_helium.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2264" y="2744969"/>
            <a:ext cx="3707880" cy="302289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92993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0" y="152400"/>
            <a:ext cx="8964488" cy="360363"/>
          </a:xfrm>
        </p:spPr>
        <p:txBody>
          <a:bodyPr/>
          <a:lstStyle/>
          <a:p>
            <a:r>
              <a:rPr lang="en-US" altLang="fr-FR" sz="2400" dirty="0" smtClean="0"/>
              <a:t>Transition de phase He II / He I: </a:t>
            </a:r>
            <a:r>
              <a:rPr lang="fr-FR" altLang="fr-FR" sz="2400" dirty="0" smtClean="0"/>
              <a:t>Modèle numérique </a:t>
            </a:r>
            <a:r>
              <a:rPr lang="en-US" altLang="fr-FR" sz="2400" dirty="0" smtClean="0"/>
              <a:t>(1/3)</a:t>
            </a:r>
          </a:p>
        </p:txBody>
      </p:sp>
      <mc:AlternateContent xmlns:mc="http://schemas.openxmlformats.org/markup-compatibility/2006" xmlns:a14="http://schemas.microsoft.com/office/drawing/2010/main">
        <mc:Choice Requires="a14">
          <p:sp>
            <p:nvSpPr>
              <p:cNvPr id="4" name="Espace réservé du contenu 3"/>
              <p:cNvSpPr>
                <a:spLocks noGrp="1"/>
              </p:cNvSpPr>
              <p:nvPr>
                <p:ph idx="1"/>
              </p:nvPr>
            </p:nvSpPr>
            <p:spPr>
              <a:xfrm>
                <a:off x="179512" y="836713"/>
                <a:ext cx="8429767" cy="3168351"/>
              </a:xfrm>
            </p:spPr>
            <p:txBody>
              <a:bodyPr/>
              <a:lstStyle/>
              <a:p>
                <a:r>
                  <a:rPr lang="fr-FR" dirty="0" smtClean="0"/>
                  <a:t>Méthode: </a:t>
                </a:r>
                <a:r>
                  <a:rPr lang="fr-FR" b="1" dirty="0" smtClean="0"/>
                  <a:t>VOF</a:t>
                </a:r>
                <a:r>
                  <a:rPr lang="fr-FR" dirty="0" smtClean="0"/>
                  <a:t> </a:t>
                </a:r>
                <a:r>
                  <a:rPr lang="fr-FR" b="1" dirty="0" smtClean="0"/>
                  <a:t>(Volume of </a:t>
                </a:r>
                <a:r>
                  <a:rPr lang="en-US" b="1" dirty="0" smtClean="0"/>
                  <a:t>Fluid</a:t>
                </a:r>
                <a:r>
                  <a:rPr lang="fr-FR" b="1" dirty="0" smtClean="0"/>
                  <a:t>)</a:t>
                </a:r>
              </a:p>
              <a:p>
                <a:pPr lvl="1"/>
                <a:r>
                  <a:rPr lang="fr-FR" dirty="0" smtClean="0"/>
                  <a:t>Fraction volumique </a:t>
                </a:r>
                <a:r>
                  <a:rPr lang="el-GR" i="1" dirty="0" smtClean="0">
                    <a:latin typeface="Calibri"/>
                  </a:rPr>
                  <a:t>α</a:t>
                </a:r>
                <a:r>
                  <a:rPr lang="fr-FR" baseline="-25000" dirty="0" smtClean="0">
                    <a:latin typeface="Calibri"/>
                  </a:rPr>
                  <a:t>i</a:t>
                </a:r>
              </a:p>
              <a:p>
                <a:pPr lvl="2"/>
                <a14:m>
                  <m:oMath xmlns:m="http://schemas.openxmlformats.org/officeDocument/2006/math">
                    <m:nary>
                      <m:naryPr>
                        <m:chr m:val="∑"/>
                        <m:subHide m:val="on"/>
                        <m:supHide m:val="on"/>
                        <m:ctrlPr>
                          <a:rPr lang="fr-FR" i="1" smtClean="0">
                            <a:latin typeface="Cambria Math"/>
                          </a:rPr>
                        </m:ctrlPr>
                      </m:naryPr>
                      <m:sub/>
                      <m:sup/>
                      <m:e>
                        <m:sSub>
                          <m:sSubPr>
                            <m:ctrlPr>
                              <a:rPr lang="fr-FR" b="0" i="1" smtClean="0">
                                <a:latin typeface="Cambria Math"/>
                                <a:ea typeface="Cambria Math"/>
                              </a:rPr>
                            </m:ctrlPr>
                          </m:sSubPr>
                          <m:e>
                            <m:r>
                              <a:rPr lang="fr-FR" i="1" smtClean="0">
                                <a:latin typeface="Cambria Math"/>
                                <a:ea typeface="Cambria Math"/>
                              </a:rPr>
                              <m:t>𝛼</m:t>
                            </m:r>
                          </m:e>
                          <m:sub>
                            <m:r>
                              <a:rPr lang="fr-FR" b="0" i="1" smtClean="0">
                                <a:latin typeface="Cambria Math"/>
                                <a:ea typeface="Cambria Math"/>
                              </a:rPr>
                              <m:t>𝑖</m:t>
                            </m:r>
                          </m:sub>
                        </m:sSub>
                        <m:r>
                          <a:rPr lang="fr-FR" b="0" i="1" smtClean="0">
                            <a:latin typeface="Cambria Math"/>
                            <a:ea typeface="Cambria Math"/>
                          </a:rPr>
                          <m:t>=1</m:t>
                        </m:r>
                      </m:e>
                    </m:nary>
                  </m:oMath>
                </a14:m>
                <a:r>
                  <a:rPr lang="fr-FR" dirty="0" smtClean="0"/>
                  <a:t>	</a:t>
                </a:r>
              </a:p>
              <a:p>
                <a:pPr lvl="2"/>
                <a:r>
                  <a:rPr lang="fr-FR" dirty="0" smtClean="0"/>
                  <a:t>Propriétés moyennées</a:t>
                </a:r>
              </a:p>
              <a:p>
                <a:pPr lvl="3"/>
                <a:r>
                  <a:rPr lang="fr-FR" dirty="0" smtClean="0"/>
                  <a:t>Température </a:t>
                </a:r>
                <a14:m>
                  <m:oMath xmlns:m="http://schemas.openxmlformats.org/officeDocument/2006/math">
                    <m:sSub>
                      <m:sSubPr>
                        <m:ctrlPr>
                          <a:rPr lang="fr-FR" b="0" i="1" smtClean="0">
                            <a:latin typeface="Cambria Math"/>
                          </a:rPr>
                        </m:ctrlPr>
                      </m:sSubPr>
                      <m:e>
                        <m:r>
                          <a:rPr lang="fr-FR" b="0" i="1" smtClean="0">
                            <a:latin typeface="Cambria Math"/>
                          </a:rPr>
                          <m:t>𝑇</m:t>
                        </m:r>
                      </m:e>
                      <m:sub>
                        <m:r>
                          <a:rPr lang="fr-FR" b="0" i="1" smtClean="0">
                            <a:latin typeface="Cambria Math"/>
                          </a:rPr>
                          <m:t>𝑚</m:t>
                        </m:r>
                      </m:sub>
                    </m:sSub>
                    <m:r>
                      <a:rPr lang="fr-FR" b="0" i="1" smtClean="0">
                        <a:latin typeface="Cambria Math"/>
                      </a:rPr>
                      <m:t>= </m:t>
                    </m:r>
                    <m:r>
                      <a:rPr lang="fr-FR" b="0" i="1" smtClean="0">
                        <a:latin typeface="Cambria Math"/>
                        <a:ea typeface="Cambria Math"/>
                      </a:rPr>
                      <m:t>𝛼</m:t>
                    </m:r>
                    <m:r>
                      <a:rPr lang="fr-FR" b="0" i="1" smtClean="0">
                        <a:latin typeface="Cambria Math"/>
                        <a:ea typeface="Cambria Math"/>
                      </a:rPr>
                      <m:t> </m:t>
                    </m:r>
                    <m:sSub>
                      <m:sSubPr>
                        <m:ctrlPr>
                          <a:rPr lang="fr-FR" b="0" i="1" smtClean="0">
                            <a:latin typeface="Cambria Math"/>
                            <a:ea typeface="Cambria Math"/>
                          </a:rPr>
                        </m:ctrlPr>
                      </m:sSubPr>
                      <m:e>
                        <m:r>
                          <a:rPr lang="fr-FR" b="0" i="1" smtClean="0">
                            <a:latin typeface="Cambria Math"/>
                            <a:ea typeface="Cambria Math"/>
                          </a:rPr>
                          <m:t>𝑇</m:t>
                        </m:r>
                      </m:e>
                      <m:sub>
                        <m:r>
                          <a:rPr lang="fr-FR" b="0" i="1" smtClean="0">
                            <a:latin typeface="Cambria Math"/>
                            <a:ea typeface="Cambria Math"/>
                          </a:rPr>
                          <m:t>1</m:t>
                        </m:r>
                      </m:sub>
                    </m:sSub>
                    <m:r>
                      <a:rPr lang="fr-FR" b="0" i="1" smtClean="0">
                        <a:latin typeface="Cambria Math"/>
                        <a:ea typeface="Cambria Math"/>
                      </a:rPr>
                      <m:t>+ </m:t>
                    </m:r>
                    <m:d>
                      <m:dPr>
                        <m:ctrlPr>
                          <a:rPr lang="fr-FR" b="0" i="1" smtClean="0">
                            <a:latin typeface="Cambria Math"/>
                            <a:ea typeface="Cambria Math"/>
                          </a:rPr>
                        </m:ctrlPr>
                      </m:dPr>
                      <m:e>
                        <m:r>
                          <a:rPr lang="fr-FR" b="0" i="1" smtClean="0">
                            <a:latin typeface="Cambria Math"/>
                            <a:ea typeface="Cambria Math"/>
                          </a:rPr>
                          <m:t>1−</m:t>
                        </m:r>
                        <m:r>
                          <a:rPr lang="fr-FR" b="0" i="1" smtClean="0">
                            <a:latin typeface="Cambria Math"/>
                            <a:ea typeface="Cambria Math"/>
                          </a:rPr>
                          <m:t>𝛼</m:t>
                        </m:r>
                      </m:e>
                    </m:d>
                    <m:r>
                      <a:rPr lang="fr-FR" b="0" i="1" smtClean="0">
                        <a:latin typeface="Cambria Math"/>
                        <a:ea typeface="Cambria Math"/>
                      </a:rPr>
                      <m:t> </m:t>
                    </m:r>
                    <m:sSub>
                      <m:sSubPr>
                        <m:ctrlPr>
                          <a:rPr lang="fr-FR" b="0" i="1" smtClean="0">
                            <a:latin typeface="Cambria Math"/>
                            <a:ea typeface="Cambria Math"/>
                          </a:rPr>
                        </m:ctrlPr>
                      </m:sSubPr>
                      <m:e>
                        <m:r>
                          <a:rPr lang="fr-FR" b="0" i="1" smtClean="0">
                            <a:latin typeface="Cambria Math"/>
                            <a:ea typeface="Cambria Math"/>
                          </a:rPr>
                          <m:t>𝑇</m:t>
                        </m:r>
                      </m:e>
                      <m:sub>
                        <m:r>
                          <a:rPr lang="fr-FR" b="0" i="1" smtClean="0">
                            <a:latin typeface="Cambria Math"/>
                            <a:ea typeface="Cambria Math"/>
                          </a:rPr>
                          <m:t>2</m:t>
                        </m:r>
                      </m:sub>
                    </m:sSub>
                  </m:oMath>
                </a14:m>
                <a:endParaRPr lang="fr-FR" b="0" dirty="0" smtClean="0">
                  <a:ea typeface="Cambria Math"/>
                </a:endParaRPr>
              </a:p>
              <a:p>
                <a:pPr marL="180975" indent="0">
                  <a:buNone/>
                </a:pPr>
                <a:endParaRPr lang="fr-FR" dirty="0" smtClean="0"/>
              </a:p>
              <a:p>
                <a:r>
                  <a:rPr lang="fr-FR" dirty="0" smtClean="0"/>
                  <a:t>Avantages :</a:t>
                </a:r>
              </a:p>
              <a:p>
                <a:pPr lvl="1"/>
                <a:r>
                  <a:rPr lang="fr-FR" dirty="0" smtClean="0"/>
                  <a:t>Identification/création de l’interface</a:t>
                </a:r>
              </a:p>
              <a:p>
                <a:pPr lvl="1"/>
                <a:r>
                  <a:rPr lang="fr-FR" dirty="0" smtClean="0"/>
                  <a:t>Échange de masse entre les phases</a:t>
                </a:r>
              </a:p>
              <a:p>
                <a:pPr lvl="1"/>
                <a:r>
                  <a:rPr lang="fr-FR" dirty="0" smtClean="0"/>
                  <a:t>Conservation de l’énergie</a:t>
                </a:r>
                <a:endParaRPr lang="fr-FR" dirty="0"/>
              </a:p>
            </p:txBody>
          </p:sp>
        </mc:Choice>
        <mc:Fallback xmlns="">
          <p:sp>
            <p:nvSpPr>
              <p:cNvPr id="4" name="Espace réservé du contenu 3"/>
              <p:cNvSpPr>
                <a:spLocks noGrp="1" noRot="1" noChangeAspect="1" noMove="1" noResize="1" noEditPoints="1" noAdjustHandles="1" noChangeArrowheads="1" noChangeShapeType="1" noTextEdit="1"/>
              </p:cNvSpPr>
              <p:nvPr>
                <p:ph idx="1"/>
              </p:nvPr>
            </p:nvSpPr>
            <p:spPr>
              <a:xfrm>
                <a:off x="179512" y="836713"/>
                <a:ext cx="8429767" cy="3168351"/>
              </a:xfrm>
              <a:blipFill rotWithShape="1">
                <a:blip r:embed="rId3"/>
                <a:stretch>
                  <a:fillRect t="-962"/>
                </a:stretch>
              </a:blipFill>
            </p:spPr>
            <p:txBody>
              <a:bodyPr/>
              <a:lstStyle/>
              <a:p>
                <a:r>
                  <a:rPr lang="fr-FR">
                    <a:noFill/>
                  </a:rPr>
                  <a:t> </a:t>
                </a:r>
              </a:p>
            </p:txBody>
          </p:sp>
        </mc:Fallback>
      </mc:AlternateContent>
      <p:pic>
        <p:nvPicPr>
          <p:cNvPr id="5122" name="Picture 2" descr="\\Dapdc5\spascali\Desktop\image_presentation\vo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2276872"/>
            <a:ext cx="1800200" cy="18002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p:cNvGrpSpPr/>
          <p:nvPr/>
        </p:nvGrpSpPr>
        <p:grpSpPr>
          <a:xfrm>
            <a:off x="4719303" y="1144836"/>
            <a:ext cx="3889976" cy="943038"/>
            <a:chOff x="4283968" y="1052736"/>
            <a:chExt cx="3889976" cy="943038"/>
          </a:xfrm>
        </p:grpSpPr>
        <mc:AlternateContent xmlns:mc="http://schemas.openxmlformats.org/markup-compatibility/2006" xmlns:a14="http://schemas.microsoft.com/office/drawing/2010/main">
          <mc:Choice Requires="a14">
            <p:sp>
              <p:nvSpPr>
                <p:cNvPr id="5" name="ZoneTexte 4"/>
                <p:cNvSpPr txBox="1"/>
                <p:nvPr/>
              </p:nvSpPr>
              <p:spPr>
                <a:xfrm>
                  <a:off x="4283968" y="1052736"/>
                  <a:ext cx="3674789" cy="307777"/>
                </a:xfrm>
                <a:prstGeom prst="rect">
                  <a:avLst/>
                </a:prstGeom>
                <a:noFill/>
              </p:spPr>
              <p:txBody>
                <a:bodyPr wrap="none" rtlCol="0">
                  <a:spAutoFit/>
                </a:bodyPr>
                <a:lstStyle/>
                <a:p>
                  <a14:m>
                    <m:oMath xmlns:m="http://schemas.openxmlformats.org/officeDocument/2006/math">
                      <m:r>
                        <a:rPr lang="it-IT" sz="1400" b="0" i="1" smtClean="0">
                          <a:latin typeface="Cambria Math" panose="02040503050406030204" pitchFamily="18" charset="0"/>
                        </a:rPr>
                        <m:t>𝑠𝑖</m:t>
                      </m:r>
                      <m:r>
                        <a:rPr lang="fr-FR" sz="1400" b="0" i="1" smtClean="0">
                          <a:latin typeface="Cambria Math"/>
                        </a:rPr>
                        <m:t> </m:t>
                      </m:r>
                      <m:sSub>
                        <m:sSubPr>
                          <m:ctrlPr>
                            <a:rPr lang="fr-FR" sz="1400" b="0" i="1" smtClean="0">
                              <a:latin typeface="Cambria Math"/>
                              <a:ea typeface="Cambria Math"/>
                            </a:rPr>
                          </m:ctrlPr>
                        </m:sSubPr>
                        <m:e>
                          <m:r>
                            <a:rPr lang="fr-FR" sz="1400" b="0" i="1" smtClean="0">
                              <a:latin typeface="Cambria Math"/>
                              <a:ea typeface="Cambria Math"/>
                            </a:rPr>
                            <m:t>𝛼</m:t>
                          </m:r>
                        </m:e>
                        <m:sub>
                          <m:r>
                            <a:rPr lang="fr-FR" sz="1400" b="0" i="1" smtClean="0">
                              <a:latin typeface="Cambria Math"/>
                              <a:ea typeface="Cambria Math"/>
                            </a:rPr>
                            <m:t>𝑖</m:t>
                          </m:r>
                        </m:sub>
                      </m:sSub>
                      <m:r>
                        <a:rPr lang="fr-FR" sz="1400" b="0" i="1" smtClean="0">
                          <a:latin typeface="Cambria Math"/>
                          <a:ea typeface="Cambria Math"/>
                        </a:rPr>
                        <m:t>=1</m:t>
                      </m:r>
                    </m:oMath>
                  </a14:m>
                  <a:r>
                    <a:rPr lang="fr-FR" sz="1400" dirty="0" smtClean="0"/>
                    <a:t>  Seulement la phase i est présente</a:t>
                  </a:r>
                  <a:endParaRPr lang="fr-FR" sz="1400" dirty="0"/>
                </a:p>
              </p:txBody>
            </p:sp>
          </mc:Choice>
          <mc:Fallback xmlns="">
            <p:sp>
              <p:nvSpPr>
                <p:cNvPr id="5" name="ZoneTexte 4"/>
                <p:cNvSpPr txBox="1">
                  <a:spLocks noRot="1" noChangeAspect="1" noMove="1" noResize="1" noEditPoints="1" noAdjustHandles="1" noChangeArrowheads="1" noChangeShapeType="1" noTextEdit="1"/>
                </p:cNvSpPr>
                <p:nvPr/>
              </p:nvSpPr>
              <p:spPr>
                <a:xfrm>
                  <a:off x="4283968" y="1052736"/>
                  <a:ext cx="3674789" cy="307777"/>
                </a:xfrm>
                <a:prstGeom prst="rect">
                  <a:avLst/>
                </a:prstGeom>
                <a:blipFill rotWithShape="0">
                  <a:blip r:embed="rId5"/>
                  <a:stretch>
                    <a:fillRect t="-3922" b="-19608"/>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9" name="ZoneTexte 8"/>
                <p:cNvSpPr txBox="1"/>
                <p:nvPr/>
              </p:nvSpPr>
              <p:spPr>
                <a:xfrm>
                  <a:off x="4283968" y="1376772"/>
                  <a:ext cx="3306098" cy="307777"/>
                </a:xfrm>
                <a:prstGeom prst="rect">
                  <a:avLst/>
                </a:prstGeom>
                <a:noFill/>
              </p:spPr>
              <p:txBody>
                <a:bodyPr wrap="none" rtlCol="0">
                  <a:spAutoFit/>
                </a:bodyPr>
                <a:lstStyle/>
                <a:p>
                  <a14:m>
                    <m:oMath xmlns:m="http://schemas.openxmlformats.org/officeDocument/2006/math">
                      <m:r>
                        <a:rPr lang="it-IT" sz="1400" b="0" i="1" smtClean="0">
                          <a:latin typeface="Cambria Math" panose="02040503050406030204" pitchFamily="18" charset="0"/>
                        </a:rPr>
                        <m:t>𝑠𝑖</m:t>
                      </m:r>
                      <m:r>
                        <a:rPr lang="fr-FR" sz="1400" b="0" i="1" smtClean="0">
                          <a:latin typeface="Cambria Math"/>
                        </a:rPr>
                        <m:t> </m:t>
                      </m:r>
                      <m:sSub>
                        <m:sSubPr>
                          <m:ctrlPr>
                            <a:rPr lang="fr-FR" sz="1400" b="0" i="1" smtClean="0">
                              <a:latin typeface="Cambria Math"/>
                              <a:ea typeface="Cambria Math"/>
                            </a:rPr>
                          </m:ctrlPr>
                        </m:sSubPr>
                        <m:e>
                          <m:r>
                            <a:rPr lang="fr-FR" sz="1400" b="0" i="1" smtClean="0">
                              <a:latin typeface="Cambria Math"/>
                              <a:ea typeface="Cambria Math"/>
                            </a:rPr>
                            <m:t>𝛼</m:t>
                          </m:r>
                        </m:e>
                        <m:sub>
                          <m:r>
                            <a:rPr lang="fr-FR" sz="1400" b="0" i="1" smtClean="0">
                              <a:latin typeface="Cambria Math"/>
                              <a:ea typeface="Cambria Math"/>
                            </a:rPr>
                            <m:t>𝑖</m:t>
                          </m:r>
                        </m:sub>
                      </m:sSub>
                      <m:r>
                        <a:rPr lang="fr-FR" sz="1400" b="0" i="1" smtClean="0">
                          <a:latin typeface="Cambria Math"/>
                          <a:ea typeface="Cambria Math"/>
                        </a:rPr>
                        <m:t>=0</m:t>
                      </m:r>
                    </m:oMath>
                  </a14:m>
                  <a:r>
                    <a:rPr lang="fr-FR" sz="1400" dirty="0" smtClean="0"/>
                    <a:t>  La phase i n’est pas présente</a:t>
                  </a:r>
                  <a:endParaRPr lang="fr-FR" sz="1400" dirty="0"/>
                </a:p>
              </p:txBody>
            </p:sp>
          </mc:Choice>
          <mc:Fallback xmlns="">
            <p:sp>
              <p:nvSpPr>
                <p:cNvPr id="9" name="ZoneTexte 8"/>
                <p:cNvSpPr txBox="1">
                  <a:spLocks noRot="1" noChangeAspect="1" noMove="1" noResize="1" noEditPoints="1" noAdjustHandles="1" noChangeArrowheads="1" noChangeShapeType="1" noTextEdit="1"/>
                </p:cNvSpPr>
                <p:nvPr/>
              </p:nvSpPr>
              <p:spPr>
                <a:xfrm>
                  <a:off x="4283968" y="1376772"/>
                  <a:ext cx="3306098" cy="307777"/>
                </a:xfrm>
                <a:prstGeom prst="rect">
                  <a:avLst/>
                </a:prstGeom>
                <a:blipFill rotWithShape="0">
                  <a:blip r:embed="rId6"/>
                  <a:stretch>
                    <a:fillRect t="-1961" b="-19608"/>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0" name="ZoneTexte 9"/>
                <p:cNvSpPr txBox="1"/>
                <p:nvPr/>
              </p:nvSpPr>
              <p:spPr>
                <a:xfrm>
                  <a:off x="4283968" y="1687997"/>
                  <a:ext cx="3889976" cy="307777"/>
                </a:xfrm>
                <a:prstGeom prst="rect">
                  <a:avLst/>
                </a:prstGeom>
                <a:noFill/>
              </p:spPr>
              <p:txBody>
                <a:bodyPr wrap="none" rtlCol="0">
                  <a:spAutoFit/>
                </a:bodyPr>
                <a:lstStyle/>
                <a:p>
                  <a14:m>
                    <m:oMath xmlns:m="http://schemas.openxmlformats.org/officeDocument/2006/math">
                      <m:r>
                        <a:rPr lang="fr-FR" sz="1400" b="0" i="1" smtClean="0">
                          <a:latin typeface="Cambria Math"/>
                        </a:rPr>
                        <m:t>𝑠</m:t>
                      </m:r>
                      <m:r>
                        <a:rPr lang="it-IT" sz="1400" b="0" i="1" smtClean="0">
                          <a:latin typeface="Cambria Math" panose="02040503050406030204" pitchFamily="18" charset="0"/>
                        </a:rPr>
                        <m:t>𝑖</m:t>
                      </m:r>
                      <m:r>
                        <a:rPr lang="fr-FR" sz="1400" b="0" i="1" smtClean="0">
                          <a:latin typeface="Cambria Math"/>
                        </a:rPr>
                        <m:t> 0&lt;</m:t>
                      </m:r>
                      <m:sSub>
                        <m:sSubPr>
                          <m:ctrlPr>
                            <a:rPr lang="fr-FR" sz="1400" b="0" i="1" smtClean="0">
                              <a:latin typeface="Cambria Math"/>
                              <a:ea typeface="Cambria Math"/>
                            </a:rPr>
                          </m:ctrlPr>
                        </m:sSubPr>
                        <m:e>
                          <m:r>
                            <a:rPr lang="fr-FR" sz="1400" b="0" i="1" smtClean="0">
                              <a:latin typeface="Cambria Math"/>
                              <a:ea typeface="Cambria Math"/>
                            </a:rPr>
                            <m:t>𝛼</m:t>
                          </m:r>
                        </m:e>
                        <m:sub>
                          <m:r>
                            <a:rPr lang="fr-FR" sz="1400" b="0" i="1" smtClean="0">
                              <a:latin typeface="Cambria Math"/>
                              <a:ea typeface="Cambria Math"/>
                            </a:rPr>
                            <m:t>𝑖</m:t>
                          </m:r>
                        </m:sub>
                      </m:sSub>
                      <m:r>
                        <a:rPr lang="fr-FR" sz="1400" b="0" i="0" smtClean="0">
                          <a:latin typeface="Cambria Math"/>
                          <a:ea typeface="Cambria Math"/>
                        </a:rPr>
                        <m:t>&lt;1</m:t>
                      </m:r>
                    </m:oMath>
                  </a14:m>
                  <a:r>
                    <a:rPr lang="fr-FR" sz="1400" dirty="0" smtClean="0"/>
                    <a:t>  Plusieurs phases sont présentes</a:t>
                  </a:r>
                  <a:endParaRPr lang="fr-FR" sz="1400" dirty="0"/>
                </a:p>
              </p:txBody>
            </p:sp>
          </mc:Choice>
          <mc:Fallback xmlns="">
            <p:sp>
              <p:nvSpPr>
                <p:cNvPr id="10" name="ZoneTexte 9"/>
                <p:cNvSpPr txBox="1">
                  <a:spLocks noRot="1" noChangeAspect="1" noMove="1" noResize="1" noEditPoints="1" noAdjustHandles="1" noChangeArrowheads="1" noChangeShapeType="1" noTextEdit="1"/>
                </p:cNvSpPr>
                <p:nvPr/>
              </p:nvSpPr>
              <p:spPr>
                <a:xfrm>
                  <a:off x="4283968" y="1687997"/>
                  <a:ext cx="3889976" cy="307777"/>
                </a:xfrm>
                <a:prstGeom prst="rect">
                  <a:avLst/>
                </a:prstGeom>
                <a:blipFill rotWithShape="1">
                  <a:blip r:embed="rId7"/>
                  <a:stretch>
                    <a:fillRect t="-2000" b="-20000"/>
                  </a:stretch>
                </a:blipFill>
              </p:spPr>
              <p:txBody>
                <a:bodyPr/>
                <a:lstStyle/>
                <a:p>
                  <a:r>
                    <a:rPr lang="fr-FR">
                      <a:noFill/>
                    </a:rPr>
                    <a:t> </a:t>
                  </a:r>
                </a:p>
              </p:txBody>
            </p:sp>
          </mc:Fallback>
        </mc:AlternateContent>
      </p:grpSp>
      <p:pic>
        <p:nvPicPr>
          <p:cNvPr id="5124" name="Picture 4" descr="\\Dapdc5\spascali\Desktop\TESI\images\interface_cell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584" y="4646330"/>
            <a:ext cx="3121349" cy="1297581"/>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984" y="4581128"/>
            <a:ext cx="4572000" cy="1427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70721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Figura a mano libera 12"/>
          <p:cNvSpPr/>
          <p:nvPr/>
        </p:nvSpPr>
        <p:spPr>
          <a:xfrm>
            <a:off x="3727919" y="4300889"/>
            <a:ext cx="1377491" cy="1440000"/>
          </a:xfrm>
          <a:custGeom>
            <a:avLst/>
            <a:gdLst>
              <a:gd name="connsiteX0" fmla="*/ 1207008 w 3048000"/>
              <a:gd name="connsiteY0" fmla="*/ 0 h 3035808"/>
              <a:gd name="connsiteX1" fmla="*/ 890016 w 3048000"/>
              <a:gd name="connsiteY1" fmla="*/ 841248 h 3035808"/>
              <a:gd name="connsiteX2" fmla="*/ 0 w 3048000"/>
              <a:gd name="connsiteY2" fmla="*/ 1499616 h 3035808"/>
              <a:gd name="connsiteX3" fmla="*/ 377952 w 3048000"/>
              <a:gd name="connsiteY3" fmla="*/ 2462784 h 3035808"/>
              <a:gd name="connsiteX4" fmla="*/ 877824 w 3048000"/>
              <a:gd name="connsiteY4" fmla="*/ 3023616 h 3035808"/>
              <a:gd name="connsiteX5" fmla="*/ 3048000 w 3048000"/>
              <a:gd name="connsiteY5" fmla="*/ 3035808 h 3035808"/>
              <a:gd name="connsiteX6" fmla="*/ 3048000 w 3048000"/>
              <a:gd name="connsiteY6" fmla="*/ 0 h 3035808"/>
              <a:gd name="connsiteX7" fmla="*/ 1207008 w 3048000"/>
              <a:gd name="connsiteY7" fmla="*/ 0 h 3035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8000" h="3035808">
                <a:moveTo>
                  <a:pt x="1207008" y="0"/>
                </a:moveTo>
                <a:lnTo>
                  <a:pt x="890016" y="841248"/>
                </a:lnTo>
                <a:lnTo>
                  <a:pt x="0" y="1499616"/>
                </a:lnTo>
                <a:lnTo>
                  <a:pt x="377952" y="2462784"/>
                </a:lnTo>
                <a:lnTo>
                  <a:pt x="877824" y="3023616"/>
                </a:lnTo>
                <a:lnTo>
                  <a:pt x="3048000" y="3035808"/>
                </a:lnTo>
                <a:lnTo>
                  <a:pt x="3048000" y="0"/>
                </a:lnTo>
                <a:lnTo>
                  <a:pt x="1207008" y="0"/>
                </a:lnTo>
                <a:close/>
              </a:path>
            </a:pathLst>
          </a:cu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99" name="Espace réservé du contenu 2"/>
          <p:cNvSpPr>
            <a:spLocks noGrp="1"/>
          </p:cNvSpPr>
          <p:nvPr>
            <p:ph idx="1"/>
          </p:nvPr>
        </p:nvSpPr>
        <p:spPr>
          <a:xfrm>
            <a:off x="468313" y="765175"/>
            <a:ext cx="8207375" cy="5546725"/>
          </a:xfrm>
        </p:spPr>
        <p:txBody>
          <a:bodyPr/>
          <a:lstStyle/>
          <a:p>
            <a:pPr marL="360362" lvl="1" indent="0">
              <a:buNone/>
            </a:pPr>
            <a:r>
              <a:rPr lang="it-IT" altLang="fr-FR" dirty="0" smtClean="0">
                <a:ea typeface="Cambria Math" panose="02040503050406030204" pitchFamily="18" charset="0"/>
              </a:rPr>
              <a:t>Transfert de mass pendant la transition de phase</a:t>
            </a:r>
            <a:endParaRPr lang="it-IT" altLang="fr-FR" dirty="0">
              <a:ea typeface="Cambria Math" panose="02040503050406030204" pitchFamily="18" charset="0"/>
            </a:endParaRPr>
          </a:p>
          <a:p>
            <a:pPr marL="360362" lvl="1" indent="0">
              <a:buNone/>
            </a:pPr>
            <a:r>
              <a:rPr lang="it-IT" altLang="fr-FR" sz="1400" dirty="0" smtClean="0">
                <a:ea typeface="Cambria Math" panose="02040503050406030204" pitchFamily="18" charset="0"/>
              </a:rPr>
              <a:t>	Calcul de la fraction volumique</a:t>
            </a:r>
            <a:endParaRPr lang="it-IT" altLang="fr-FR" sz="1400" dirty="0">
              <a:ea typeface="Cambria Math" panose="02040503050406030204" pitchFamily="18" charset="0"/>
            </a:endParaRPr>
          </a:p>
          <a:p>
            <a:endParaRPr lang="en-US" altLang="fr-FR" dirty="0" smtClean="0"/>
          </a:p>
        </p:txBody>
      </p:sp>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9792" y="1450305"/>
            <a:ext cx="3392864" cy="2088232"/>
          </a:xfrm>
          <a:prstGeom prst="rect">
            <a:avLst/>
          </a:prstGeom>
        </p:spPr>
      </p:pic>
      <p:grpSp>
        <p:nvGrpSpPr>
          <p:cNvPr id="76" name="Groupe 75"/>
          <p:cNvGrpSpPr/>
          <p:nvPr/>
        </p:nvGrpSpPr>
        <p:grpSpPr>
          <a:xfrm>
            <a:off x="2962735" y="3766203"/>
            <a:ext cx="3283218" cy="2392034"/>
            <a:chOff x="1122863" y="1060880"/>
            <a:chExt cx="7392747" cy="5060352"/>
          </a:xfrm>
        </p:grpSpPr>
        <p:sp>
          <p:nvSpPr>
            <p:cNvPr id="77" name="Figura a mano libera 34"/>
            <p:cNvSpPr/>
            <p:nvPr/>
          </p:nvSpPr>
          <p:spPr>
            <a:xfrm>
              <a:off x="2555776" y="2200589"/>
              <a:ext cx="2629173" cy="3034602"/>
            </a:xfrm>
            <a:custGeom>
              <a:avLst/>
              <a:gdLst>
                <a:gd name="connsiteX0" fmla="*/ 2622619 w 2622619"/>
                <a:gd name="connsiteY0" fmla="*/ 0 h 3034602"/>
                <a:gd name="connsiteX1" fmla="*/ 1688123 w 2622619"/>
                <a:gd name="connsiteY1" fmla="*/ 3034602 h 3034602"/>
                <a:gd name="connsiteX2" fmla="*/ 0 w 2622619"/>
                <a:gd name="connsiteY2" fmla="*/ 3034602 h 3034602"/>
                <a:gd name="connsiteX3" fmla="*/ 0 w 2622619"/>
                <a:gd name="connsiteY3" fmla="*/ 0 h 3034602"/>
                <a:gd name="connsiteX4" fmla="*/ 2622619 w 2622619"/>
                <a:gd name="connsiteY4" fmla="*/ 0 h 3034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619" h="3034602">
                  <a:moveTo>
                    <a:pt x="2622619" y="0"/>
                  </a:moveTo>
                  <a:lnTo>
                    <a:pt x="1688123" y="3034602"/>
                  </a:lnTo>
                  <a:lnTo>
                    <a:pt x="0" y="3034602"/>
                  </a:lnTo>
                  <a:lnTo>
                    <a:pt x="0" y="0"/>
                  </a:lnTo>
                  <a:lnTo>
                    <a:pt x="2622619" y="0"/>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8" name="Rectangle 1"/>
            <p:cNvSpPr/>
            <p:nvPr/>
          </p:nvSpPr>
          <p:spPr>
            <a:xfrm>
              <a:off x="2555776" y="2204864"/>
              <a:ext cx="3384376" cy="30312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Ellipse 10"/>
            <p:cNvSpPr/>
            <p:nvPr/>
          </p:nvSpPr>
          <p:spPr>
            <a:xfrm>
              <a:off x="2447764" y="5128073"/>
              <a:ext cx="216024" cy="216024"/>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llipse 10"/>
            <p:cNvSpPr/>
            <p:nvPr/>
          </p:nvSpPr>
          <p:spPr>
            <a:xfrm>
              <a:off x="2447764" y="2096852"/>
              <a:ext cx="216024" cy="216024"/>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Ellipse 10"/>
            <p:cNvSpPr/>
            <p:nvPr/>
          </p:nvSpPr>
          <p:spPr>
            <a:xfrm>
              <a:off x="5832140" y="5127840"/>
              <a:ext cx="216024" cy="216024"/>
            </a:xfrm>
            <a:prstGeom prst="ellipse">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llipse 10"/>
            <p:cNvSpPr/>
            <p:nvPr/>
          </p:nvSpPr>
          <p:spPr>
            <a:xfrm>
              <a:off x="5832140" y="2096852"/>
              <a:ext cx="216024" cy="216024"/>
            </a:xfrm>
            <a:prstGeom prst="ellipse">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Ellipse 10"/>
            <p:cNvSpPr/>
            <p:nvPr/>
          </p:nvSpPr>
          <p:spPr>
            <a:xfrm>
              <a:off x="4139952" y="3612462"/>
              <a:ext cx="216024" cy="216024"/>
            </a:xfrm>
            <a:prstGeom prst="ellipse">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CasellaDiTesto 50"/>
            <p:cNvSpPr txBox="1"/>
            <p:nvPr/>
          </p:nvSpPr>
          <p:spPr>
            <a:xfrm>
              <a:off x="1122863" y="1482036"/>
              <a:ext cx="1502251" cy="781322"/>
            </a:xfrm>
            <a:prstGeom prst="rect">
              <a:avLst/>
            </a:prstGeom>
            <a:noFill/>
          </p:spPr>
          <p:txBody>
            <a:bodyPr wrap="none" rtlCol="0">
              <a:spAutoFit/>
            </a:bodyPr>
            <a:lstStyle/>
            <a:p>
              <a:r>
                <a:rPr lang="it-IT" sz="900" dirty="0" smtClean="0">
                  <a:solidFill>
                    <a:srgbClr val="FF0000"/>
                  </a:solidFill>
                </a:rPr>
                <a:t>N</a:t>
              </a:r>
              <a:r>
                <a:rPr lang="it-IT" sz="900" baseline="-25000" dirty="0" smtClean="0">
                  <a:solidFill>
                    <a:srgbClr val="FF0000"/>
                  </a:solidFill>
                </a:rPr>
                <a:t>1</a:t>
              </a:r>
              <a:r>
                <a:rPr lang="it-IT" sz="900" dirty="0" smtClean="0">
                  <a:solidFill>
                    <a:srgbClr val="FF0000"/>
                  </a:solidFill>
                </a:rPr>
                <a:t> (T&lt;T</a:t>
              </a:r>
              <a:r>
                <a:rPr lang="el-GR" sz="900" baseline="-25000" dirty="0" smtClean="0">
                  <a:solidFill>
                    <a:srgbClr val="FF0000"/>
                  </a:solidFill>
                </a:rPr>
                <a:t>λ</a:t>
              </a:r>
              <a:r>
                <a:rPr lang="it-IT" sz="900" dirty="0" smtClean="0">
                  <a:solidFill>
                    <a:srgbClr val="FF0000"/>
                  </a:solidFill>
                </a:rPr>
                <a:t>)</a:t>
              </a:r>
            </a:p>
            <a:p>
              <a:r>
                <a:rPr lang="it-IT" sz="900" dirty="0" smtClean="0">
                  <a:solidFill>
                    <a:srgbClr val="FF0000"/>
                  </a:solidFill>
                </a:rPr>
                <a:t>(x</a:t>
              </a:r>
              <a:r>
                <a:rPr lang="it-IT" sz="900" baseline="-25000" dirty="0" smtClean="0">
                  <a:solidFill>
                    <a:srgbClr val="FF0000"/>
                  </a:solidFill>
                </a:rPr>
                <a:t>N1</a:t>
              </a:r>
              <a:r>
                <a:rPr lang="it-IT" sz="900" dirty="0" smtClean="0">
                  <a:solidFill>
                    <a:srgbClr val="FF0000"/>
                  </a:solidFill>
                </a:rPr>
                <a:t>, y</a:t>
              </a:r>
              <a:r>
                <a:rPr lang="it-IT" sz="900" baseline="-25000" dirty="0" smtClean="0">
                  <a:solidFill>
                    <a:srgbClr val="FF0000"/>
                  </a:solidFill>
                </a:rPr>
                <a:t>N1</a:t>
              </a:r>
              <a:r>
                <a:rPr lang="it-IT" sz="900" dirty="0" smtClean="0">
                  <a:solidFill>
                    <a:srgbClr val="FF0000"/>
                  </a:solidFill>
                </a:rPr>
                <a:t>)</a:t>
              </a:r>
              <a:endParaRPr lang="it-IT" sz="900" dirty="0">
                <a:solidFill>
                  <a:srgbClr val="FF0000"/>
                </a:solidFill>
              </a:endParaRPr>
            </a:p>
          </p:txBody>
        </p:sp>
        <p:sp>
          <p:nvSpPr>
            <p:cNvPr id="85" name="CasellaDiTesto 52"/>
            <p:cNvSpPr txBox="1"/>
            <p:nvPr/>
          </p:nvSpPr>
          <p:spPr>
            <a:xfrm>
              <a:off x="6193338" y="4682649"/>
              <a:ext cx="1094383" cy="553436"/>
            </a:xfrm>
            <a:prstGeom prst="rect">
              <a:avLst/>
            </a:prstGeom>
            <a:noFill/>
          </p:spPr>
          <p:txBody>
            <a:bodyPr wrap="none" rtlCol="0">
              <a:spAutoFit/>
            </a:bodyPr>
            <a:lstStyle/>
            <a:p>
              <a:r>
                <a:rPr lang="it-IT" sz="1100" dirty="0" smtClean="0">
                  <a:solidFill>
                    <a:schemeClr val="bg2">
                      <a:lumMod val="25000"/>
                    </a:schemeClr>
                  </a:solidFill>
                </a:rPr>
                <a:t>T&gt;T</a:t>
              </a:r>
              <a:r>
                <a:rPr lang="el-GR" sz="1100" baseline="-25000" dirty="0" smtClean="0">
                  <a:solidFill>
                    <a:schemeClr val="bg2">
                      <a:lumMod val="25000"/>
                    </a:schemeClr>
                  </a:solidFill>
                </a:rPr>
                <a:t>λ</a:t>
              </a:r>
              <a:endParaRPr lang="it-IT" sz="1100" dirty="0">
                <a:solidFill>
                  <a:schemeClr val="bg2">
                    <a:lumMod val="25000"/>
                  </a:schemeClr>
                </a:solidFill>
              </a:endParaRPr>
            </a:p>
          </p:txBody>
        </p:sp>
        <p:sp>
          <p:nvSpPr>
            <p:cNvPr id="86" name="CasellaDiTesto 53"/>
            <p:cNvSpPr txBox="1"/>
            <p:nvPr/>
          </p:nvSpPr>
          <p:spPr>
            <a:xfrm>
              <a:off x="6007514" y="2170330"/>
              <a:ext cx="1094383" cy="553436"/>
            </a:xfrm>
            <a:prstGeom prst="rect">
              <a:avLst/>
            </a:prstGeom>
            <a:noFill/>
          </p:spPr>
          <p:txBody>
            <a:bodyPr wrap="none" rtlCol="0">
              <a:spAutoFit/>
            </a:bodyPr>
            <a:lstStyle/>
            <a:p>
              <a:r>
                <a:rPr lang="it-IT" sz="1050" dirty="0" smtClean="0">
                  <a:solidFill>
                    <a:schemeClr val="bg2">
                      <a:lumMod val="25000"/>
                    </a:schemeClr>
                  </a:solidFill>
                </a:rPr>
                <a:t>T&gt;T</a:t>
              </a:r>
              <a:r>
                <a:rPr lang="el-GR" sz="1050" baseline="-25000" dirty="0" smtClean="0">
                  <a:solidFill>
                    <a:schemeClr val="bg2">
                      <a:lumMod val="25000"/>
                    </a:schemeClr>
                  </a:solidFill>
                </a:rPr>
                <a:t>λ</a:t>
              </a:r>
              <a:endParaRPr lang="it-IT" sz="1050" dirty="0">
                <a:solidFill>
                  <a:schemeClr val="bg2">
                    <a:lumMod val="25000"/>
                  </a:schemeClr>
                </a:solidFill>
              </a:endParaRPr>
            </a:p>
          </p:txBody>
        </p:sp>
        <p:sp>
          <p:nvSpPr>
            <p:cNvPr id="87" name="CasellaDiTesto 54"/>
            <p:cNvSpPr txBox="1"/>
            <p:nvPr/>
          </p:nvSpPr>
          <p:spPr>
            <a:xfrm>
              <a:off x="6316737" y="3623683"/>
              <a:ext cx="2198873" cy="488326"/>
            </a:xfrm>
            <a:prstGeom prst="rect">
              <a:avLst/>
            </a:prstGeom>
            <a:solidFill>
              <a:schemeClr val="bg1"/>
            </a:solidFill>
            <a:ln>
              <a:solidFill>
                <a:srgbClr val="FF0000"/>
              </a:solidFill>
            </a:ln>
          </p:spPr>
          <p:txBody>
            <a:bodyPr wrap="none" rtlCol="0">
              <a:spAutoFit/>
            </a:bodyPr>
            <a:lstStyle/>
            <a:p>
              <a:r>
                <a:rPr lang="it-IT" sz="900" dirty="0" smtClean="0">
                  <a:solidFill>
                    <a:srgbClr val="FF0000"/>
                  </a:solidFill>
                </a:rPr>
                <a:t>Interface T = T</a:t>
              </a:r>
              <a:r>
                <a:rPr lang="el-GR" sz="900" baseline="-25000" dirty="0" smtClean="0">
                  <a:solidFill>
                    <a:srgbClr val="FF0000"/>
                  </a:solidFill>
                </a:rPr>
                <a:t>λ</a:t>
              </a:r>
              <a:endParaRPr lang="it-IT" sz="900" dirty="0">
                <a:solidFill>
                  <a:srgbClr val="FF0000"/>
                </a:solidFill>
              </a:endParaRPr>
            </a:p>
          </p:txBody>
        </p:sp>
        <p:cxnSp>
          <p:nvCxnSpPr>
            <p:cNvPr id="88" name="Connettore 1 55"/>
            <p:cNvCxnSpPr>
              <a:stCxn id="87" idx="1"/>
            </p:cNvCxnSpPr>
            <p:nvPr/>
          </p:nvCxnSpPr>
          <p:spPr>
            <a:xfrm flipH="1" flipV="1">
              <a:off x="4716812" y="3717897"/>
              <a:ext cx="1599925" cy="149949"/>
            </a:xfrm>
            <a:prstGeom prst="line">
              <a:avLst/>
            </a:prstGeom>
            <a:ln cap="rnd">
              <a:solidFill>
                <a:srgbClr val="FF0000"/>
              </a:solidFill>
              <a:tailEnd type="oval"/>
            </a:ln>
          </p:spPr>
          <p:style>
            <a:lnRef idx="1">
              <a:schemeClr val="accent1"/>
            </a:lnRef>
            <a:fillRef idx="0">
              <a:schemeClr val="accent1"/>
            </a:fillRef>
            <a:effectRef idx="0">
              <a:schemeClr val="accent1"/>
            </a:effectRef>
            <a:fontRef idx="minor">
              <a:schemeClr val="tx1"/>
            </a:fontRef>
          </p:style>
        </p:cxnSp>
        <p:cxnSp>
          <p:nvCxnSpPr>
            <p:cNvPr id="89" name="Connettore 1 15"/>
            <p:cNvCxnSpPr/>
            <p:nvPr/>
          </p:nvCxnSpPr>
          <p:spPr>
            <a:xfrm>
              <a:off x="5130943" y="2090440"/>
              <a:ext cx="146813" cy="2058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Connettore 1 46"/>
            <p:cNvCxnSpPr/>
            <p:nvPr/>
          </p:nvCxnSpPr>
          <p:spPr>
            <a:xfrm flipH="1">
              <a:off x="5130942" y="2096099"/>
              <a:ext cx="146813" cy="2058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Connettore 1 47"/>
            <p:cNvCxnSpPr/>
            <p:nvPr/>
          </p:nvCxnSpPr>
          <p:spPr>
            <a:xfrm>
              <a:off x="4174557" y="5122181"/>
              <a:ext cx="146813" cy="2058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Connettore 1 48"/>
            <p:cNvCxnSpPr/>
            <p:nvPr/>
          </p:nvCxnSpPr>
          <p:spPr>
            <a:xfrm flipH="1">
              <a:off x="4174556" y="5127840"/>
              <a:ext cx="146813" cy="2058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Connettore 1 20"/>
            <p:cNvCxnSpPr/>
            <p:nvPr/>
          </p:nvCxnSpPr>
          <p:spPr>
            <a:xfrm>
              <a:off x="2612579" y="4944611"/>
              <a:ext cx="199984" cy="2305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Connettore 1 49"/>
            <p:cNvCxnSpPr/>
            <p:nvPr/>
          </p:nvCxnSpPr>
          <p:spPr>
            <a:xfrm>
              <a:off x="2612579" y="4581128"/>
              <a:ext cx="447253" cy="559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Connettore 1 56"/>
            <p:cNvCxnSpPr/>
            <p:nvPr/>
          </p:nvCxnSpPr>
          <p:spPr>
            <a:xfrm>
              <a:off x="2635340" y="4243937"/>
              <a:ext cx="758227" cy="9312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Connettore 1 57"/>
            <p:cNvCxnSpPr/>
            <p:nvPr/>
          </p:nvCxnSpPr>
          <p:spPr>
            <a:xfrm>
              <a:off x="2608270" y="3776179"/>
              <a:ext cx="1130101" cy="13887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Connettore 1 60"/>
            <p:cNvCxnSpPr/>
            <p:nvPr/>
          </p:nvCxnSpPr>
          <p:spPr>
            <a:xfrm>
              <a:off x="2625114" y="3315678"/>
              <a:ext cx="1514837" cy="1839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Connettore 1 61"/>
            <p:cNvCxnSpPr/>
            <p:nvPr/>
          </p:nvCxnSpPr>
          <p:spPr>
            <a:xfrm>
              <a:off x="2634513" y="2799455"/>
              <a:ext cx="1694505" cy="2047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Connettore 1 62"/>
            <p:cNvCxnSpPr/>
            <p:nvPr/>
          </p:nvCxnSpPr>
          <p:spPr>
            <a:xfrm>
              <a:off x="2697198" y="2410156"/>
              <a:ext cx="1694505" cy="2047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Connettore 1 63"/>
            <p:cNvCxnSpPr/>
            <p:nvPr/>
          </p:nvCxnSpPr>
          <p:spPr>
            <a:xfrm>
              <a:off x="3058338" y="2286540"/>
              <a:ext cx="1024533" cy="12680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Connettore 1 64"/>
            <p:cNvCxnSpPr/>
            <p:nvPr/>
          </p:nvCxnSpPr>
          <p:spPr>
            <a:xfrm>
              <a:off x="3560900" y="2259304"/>
              <a:ext cx="1076355" cy="13239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Connettore 1 65"/>
            <p:cNvCxnSpPr/>
            <p:nvPr/>
          </p:nvCxnSpPr>
          <p:spPr>
            <a:xfrm>
              <a:off x="3945257" y="2257363"/>
              <a:ext cx="831241" cy="10317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Connettore 1 68"/>
            <p:cNvCxnSpPr/>
            <p:nvPr/>
          </p:nvCxnSpPr>
          <p:spPr>
            <a:xfrm>
              <a:off x="4288807" y="2263359"/>
              <a:ext cx="594595" cy="7305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Connettore 1 70"/>
            <p:cNvCxnSpPr/>
            <p:nvPr/>
          </p:nvCxnSpPr>
          <p:spPr>
            <a:xfrm>
              <a:off x="4674453" y="2256316"/>
              <a:ext cx="316167" cy="3723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Connettore 1 72"/>
            <p:cNvCxnSpPr/>
            <p:nvPr/>
          </p:nvCxnSpPr>
          <p:spPr>
            <a:xfrm>
              <a:off x="4352637" y="3883991"/>
              <a:ext cx="180488" cy="2180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6" name="CasellaDiTesto 74"/>
            <p:cNvSpPr txBox="1"/>
            <p:nvPr/>
          </p:nvSpPr>
          <p:spPr>
            <a:xfrm>
              <a:off x="2719349" y="1060880"/>
              <a:ext cx="2105028" cy="520881"/>
            </a:xfrm>
            <a:prstGeom prst="rect">
              <a:avLst/>
            </a:prstGeom>
            <a:solidFill>
              <a:schemeClr val="bg1"/>
            </a:solidFill>
            <a:ln>
              <a:solidFill>
                <a:schemeClr val="tx1"/>
              </a:solidFill>
            </a:ln>
          </p:spPr>
          <p:txBody>
            <a:bodyPr wrap="none" rtlCol="0">
              <a:spAutoFit/>
            </a:bodyPr>
            <a:lstStyle/>
            <a:p>
              <a:r>
                <a:rPr lang="it-IT" sz="1000" dirty="0" err="1" smtClean="0"/>
                <a:t>Surface</a:t>
              </a:r>
              <a:r>
                <a:rPr lang="it-IT" sz="1000" dirty="0" smtClean="0"/>
                <a:t> T&lt;T</a:t>
              </a:r>
              <a:r>
                <a:rPr lang="el-GR" sz="1000" baseline="-25000" dirty="0" smtClean="0"/>
                <a:t>λ</a:t>
              </a:r>
              <a:endParaRPr lang="it-IT" sz="1000" dirty="0"/>
            </a:p>
          </p:txBody>
        </p:sp>
        <p:cxnSp>
          <p:nvCxnSpPr>
            <p:cNvPr id="107" name="Connettore 1 75"/>
            <p:cNvCxnSpPr>
              <a:stCxn id="106" idx="2"/>
            </p:cNvCxnSpPr>
            <p:nvPr/>
          </p:nvCxnSpPr>
          <p:spPr>
            <a:xfrm>
              <a:off x="3771864" y="1581761"/>
              <a:ext cx="173393" cy="1412167"/>
            </a:xfrm>
            <a:prstGeom prst="line">
              <a:avLst/>
            </a:prstGeom>
            <a:ln cap="rnd">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08" name="CasellaDiTesto 77"/>
            <p:cNvSpPr txBox="1"/>
            <p:nvPr/>
          </p:nvSpPr>
          <p:spPr>
            <a:xfrm>
              <a:off x="1471592" y="5307354"/>
              <a:ext cx="1502251" cy="781322"/>
            </a:xfrm>
            <a:prstGeom prst="rect">
              <a:avLst/>
            </a:prstGeom>
            <a:noFill/>
          </p:spPr>
          <p:txBody>
            <a:bodyPr wrap="none" rtlCol="0">
              <a:spAutoFit/>
            </a:bodyPr>
            <a:lstStyle/>
            <a:p>
              <a:r>
                <a:rPr lang="it-IT" sz="900" dirty="0" smtClean="0">
                  <a:solidFill>
                    <a:srgbClr val="FF0000"/>
                  </a:solidFill>
                </a:rPr>
                <a:t>N</a:t>
              </a:r>
              <a:r>
                <a:rPr lang="it-IT" sz="900" baseline="-25000" dirty="0" smtClean="0">
                  <a:solidFill>
                    <a:srgbClr val="FF0000"/>
                  </a:solidFill>
                </a:rPr>
                <a:t>2</a:t>
              </a:r>
              <a:r>
                <a:rPr lang="it-IT" sz="900" dirty="0" smtClean="0">
                  <a:solidFill>
                    <a:srgbClr val="FF0000"/>
                  </a:solidFill>
                </a:rPr>
                <a:t> (T&lt;T</a:t>
              </a:r>
              <a:r>
                <a:rPr lang="el-GR" sz="900" baseline="-25000" dirty="0" smtClean="0">
                  <a:solidFill>
                    <a:srgbClr val="FF0000"/>
                  </a:solidFill>
                </a:rPr>
                <a:t>λ</a:t>
              </a:r>
              <a:r>
                <a:rPr lang="it-IT" sz="900" dirty="0" smtClean="0">
                  <a:solidFill>
                    <a:srgbClr val="FF0000"/>
                  </a:solidFill>
                </a:rPr>
                <a:t>)</a:t>
              </a:r>
            </a:p>
            <a:p>
              <a:r>
                <a:rPr lang="it-IT" sz="900" dirty="0" smtClean="0">
                  <a:solidFill>
                    <a:srgbClr val="FF0000"/>
                  </a:solidFill>
                </a:rPr>
                <a:t>(x</a:t>
              </a:r>
              <a:r>
                <a:rPr lang="it-IT" sz="900" baseline="-25000" dirty="0" smtClean="0">
                  <a:solidFill>
                    <a:srgbClr val="FF0000"/>
                  </a:solidFill>
                </a:rPr>
                <a:t>N2</a:t>
              </a:r>
              <a:r>
                <a:rPr lang="it-IT" sz="900" dirty="0" smtClean="0">
                  <a:solidFill>
                    <a:srgbClr val="FF0000"/>
                  </a:solidFill>
                </a:rPr>
                <a:t>, y</a:t>
              </a:r>
              <a:r>
                <a:rPr lang="it-IT" sz="900" baseline="-25000" dirty="0" smtClean="0">
                  <a:solidFill>
                    <a:srgbClr val="FF0000"/>
                  </a:solidFill>
                </a:rPr>
                <a:t>N2</a:t>
              </a:r>
              <a:r>
                <a:rPr lang="it-IT" sz="900" dirty="0" smtClean="0">
                  <a:solidFill>
                    <a:srgbClr val="FF0000"/>
                  </a:solidFill>
                </a:rPr>
                <a:t>)</a:t>
              </a:r>
              <a:endParaRPr lang="it-IT" sz="900" dirty="0">
                <a:solidFill>
                  <a:srgbClr val="FF0000"/>
                </a:solidFill>
              </a:endParaRPr>
            </a:p>
          </p:txBody>
        </p:sp>
        <p:sp>
          <p:nvSpPr>
            <p:cNvPr id="109" name="CasellaDiTesto 78"/>
            <p:cNvSpPr txBox="1"/>
            <p:nvPr/>
          </p:nvSpPr>
          <p:spPr>
            <a:xfrm>
              <a:off x="4703870" y="1321319"/>
              <a:ext cx="2902716" cy="813878"/>
            </a:xfrm>
            <a:prstGeom prst="rect">
              <a:avLst/>
            </a:prstGeom>
            <a:noFill/>
          </p:spPr>
          <p:txBody>
            <a:bodyPr wrap="none" rtlCol="0">
              <a:spAutoFit/>
            </a:bodyPr>
            <a:lstStyle/>
            <a:p>
              <a:r>
                <a:rPr lang="it-IT" sz="1000" dirty="0" smtClean="0">
                  <a:solidFill>
                    <a:srgbClr val="FF0000"/>
                  </a:solidFill>
                </a:rPr>
                <a:t>Intersection</a:t>
              </a:r>
              <a:r>
                <a:rPr lang="it-IT" sz="1000" baseline="-25000" dirty="0" smtClean="0">
                  <a:solidFill>
                    <a:srgbClr val="FF0000"/>
                  </a:solidFill>
                </a:rPr>
                <a:t>1</a:t>
              </a:r>
              <a:r>
                <a:rPr lang="it-IT" sz="1000" dirty="0" smtClean="0">
                  <a:solidFill>
                    <a:srgbClr val="FF0000"/>
                  </a:solidFill>
                </a:rPr>
                <a:t> (T=T</a:t>
              </a:r>
              <a:r>
                <a:rPr lang="el-GR" sz="1000" baseline="-25000" dirty="0" smtClean="0">
                  <a:solidFill>
                    <a:srgbClr val="FF0000"/>
                  </a:solidFill>
                </a:rPr>
                <a:t>λ</a:t>
              </a:r>
              <a:r>
                <a:rPr lang="it-IT" sz="1000" dirty="0" smtClean="0">
                  <a:solidFill>
                    <a:srgbClr val="FF0000"/>
                  </a:solidFill>
                </a:rPr>
                <a:t>)</a:t>
              </a:r>
            </a:p>
            <a:p>
              <a:r>
                <a:rPr lang="it-IT" sz="900" dirty="0" smtClean="0">
                  <a:solidFill>
                    <a:srgbClr val="FF0000"/>
                  </a:solidFill>
                </a:rPr>
                <a:t>(x</a:t>
              </a:r>
              <a:r>
                <a:rPr lang="it-IT" sz="900" baseline="-25000" dirty="0" smtClean="0">
                  <a:solidFill>
                    <a:srgbClr val="FF0000"/>
                  </a:solidFill>
                </a:rPr>
                <a:t>1</a:t>
              </a:r>
              <a:r>
                <a:rPr lang="it-IT" sz="900" dirty="0" smtClean="0">
                  <a:solidFill>
                    <a:srgbClr val="FF0000"/>
                  </a:solidFill>
                </a:rPr>
                <a:t>, y</a:t>
              </a:r>
              <a:r>
                <a:rPr lang="it-IT" sz="900" baseline="-25000" dirty="0" smtClean="0">
                  <a:solidFill>
                    <a:srgbClr val="FF0000"/>
                  </a:solidFill>
                </a:rPr>
                <a:t>1</a:t>
              </a:r>
              <a:r>
                <a:rPr lang="it-IT" sz="900" dirty="0" smtClean="0">
                  <a:solidFill>
                    <a:srgbClr val="FF0000"/>
                  </a:solidFill>
                </a:rPr>
                <a:t>)</a:t>
              </a:r>
              <a:endParaRPr lang="it-IT" sz="900" dirty="0">
                <a:solidFill>
                  <a:srgbClr val="FF0000"/>
                </a:solidFill>
              </a:endParaRPr>
            </a:p>
          </p:txBody>
        </p:sp>
        <p:sp>
          <p:nvSpPr>
            <p:cNvPr id="110" name="CasellaDiTesto 81"/>
            <p:cNvSpPr txBox="1"/>
            <p:nvPr/>
          </p:nvSpPr>
          <p:spPr>
            <a:xfrm>
              <a:off x="3592370" y="5274799"/>
              <a:ext cx="2902716" cy="846433"/>
            </a:xfrm>
            <a:prstGeom prst="rect">
              <a:avLst/>
            </a:prstGeom>
            <a:noFill/>
          </p:spPr>
          <p:txBody>
            <a:bodyPr wrap="none" rtlCol="0">
              <a:spAutoFit/>
            </a:bodyPr>
            <a:lstStyle/>
            <a:p>
              <a:r>
                <a:rPr lang="it-IT" sz="1000" dirty="0" smtClean="0">
                  <a:solidFill>
                    <a:srgbClr val="FF0000"/>
                  </a:solidFill>
                </a:rPr>
                <a:t>Intersection</a:t>
              </a:r>
              <a:r>
                <a:rPr lang="it-IT" sz="1000" baseline="-25000" dirty="0" smtClean="0">
                  <a:solidFill>
                    <a:srgbClr val="FF0000"/>
                  </a:solidFill>
                </a:rPr>
                <a:t>2</a:t>
              </a:r>
              <a:r>
                <a:rPr lang="it-IT" sz="1000" dirty="0" smtClean="0">
                  <a:solidFill>
                    <a:srgbClr val="FF0000"/>
                  </a:solidFill>
                </a:rPr>
                <a:t> (T=T</a:t>
              </a:r>
              <a:r>
                <a:rPr lang="el-GR" sz="1000" baseline="-25000" dirty="0" smtClean="0">
                  <a:solidFill>
                    <a:srgbClr val="FF0000"/>
                  </a:solidFill>
                </a:rPr>
                <a:t>λ</a:t>
              </a:r>
              <a:r>
                <a:rPr lang="it-IT" sz="1000" dirty="0" smtClean="0">
                  <a:solidFill>
                    <a:srgbClr val="FF0000"/>
                  </a:solidFill>
                </a:rPr>
                <a:t>)</a:t>
              </a:r>
            </a:p>
            <a:p>
              <a:r>
                <a:rPr lang="it-IT" sz="1000" dirty="0" smtClean="0">
                  <a:solidFill>
                    <a:srgbClr val="FF0000"/>
                  </a:solidFill>
                </a:rPr>
                <a:t>(x</a:t>
              </a:r>
              <a:r>
                <a:rPr lang="it-IT" sz="1000" baseline="-25000" dirty="0">
                  <a:solidFill>
                    <a:srgbClr val="FF0000"/>
                  </a:solidFill>
                </a:rPr>
                <a:t>2</a:t>
              </a:r>
              <a:r>
                <a:rPr lang="it-IT" sz="1000" dirty="0" smtClean="0">
                  <a:solidFill>
                    <a:srgbClr val="FF0000"/>
                  </a:solidFill>
                </a:rPr>
                <a:t>, y</a:t>
              </a:r>
              <a:r>
                <a:rPr lang="it-IT" sz="1000" baseline="-25000" dirty="0">
                  <a:solidFill>
                    <a:srgbClr val="FF0000"/>
                  </a:solidFill>
                </a:rPr>
                <a:t>2</a:t>
              </a:r>
              <a:r>
                <a:rPr lang="it-IT" sz="1000" dirty="0" smtClean="0">
                  <a:solidFill>
                    <a:srgbClr val="FF0000"/>
                  </a:solidFill>
                </a:rPr>
                <a:t>)</a:t>
              </a:r>
              <a:endParaRPr lang="it-IT" sz="1000" dirty="0">
                <a:solidFill>
                  <a:srgbClr val="FF0000"/>
                </a:solidFill>
              </a:endParaRPr>
            </a:p>
          </p:txBody>
        </p:sp>
      </p:grpSp>
      <p:sp>
        <p:nvSpPr>
          <p:cNvPr id="113" name="Titre 1"/>
          <p:cNvSpPr txBox="1">
            <a:spLocks/>
          </p:cNvSpPr>
          <p:nvPr/>
        </p:nvSpPr>
        <p:spPr bwMode="auto">
          <a:xfrm>
            <a:off x="0" y="152400"/>
            <a:ext cx="896448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a:solidFill>
                  <a:schemeClr val="tx2"/>
                </a:solidFill>
                <a:latin typeface="Arial" pitchFamily="34" charset="0"/>
                <a:ea typeface="+mj-ea"/>
                <a:cs typeface="Arial" pitchFamily="34" charset="0"/>
              </a:defRPr>
            </a:lvl1pPr>
            <a:lvl2pPr algn="l" rtl="0" eaLnBrk="0" fontAlgn="base" hangingPunct="0">
              <a:spcBef>
                <a:spcPct val="0"/>
              </a:spcBef>
              <a:spcAft>
                <a:spcPct val="0"/>
              </a:spcAft>
              <a:defRPr sz="2800" b="1">
                <a:solidFill>
                  <a:schemeClr val="tx2"/>
                </a:solidFill>
                <a:latin typeface="Arial" charset="0"/>
                <a:cs typeface="Arial" charset="0"/>
              </a:defRPr>
            </a:lvl2pPr>
            <a:lvl3pPr algn="l" rtl="0" eaLnBrk="0" fontAlgn="base" hangingPunct="0">
              <a:spcBef>
                <a:spcPct val="0"/>
              </a:spcBef>
              <a:spcAft>
                <a:spcPct val="0"/>
              </a:spcAft>
              <a:defRPr sz="2800" b="1">
                <a:solidFill>
                  <a:schemeClr val="tx2"/>
                </a:solidFill>
                <a:latin typeface="Arial" charset="0"/>
                <a:cs typeface="Arial" charset="0"/>
              </a:defRPr>
            </a:lvl3pPr>
            <a:lvl4pPr algn="l" rtl="0" eaLnBrk="0" fontAlgn="base" hangingPunct="0">
              <a:spcBef>
                <a:spcPct val="0"/>
              </a:spcBef>
              <a:spcAft>
                <a:spcPct val="0"/>
              </a:spcAft>
              <a:defRPr sz="2800" b="1">
                <a:solidFill>
                  <a:schemeClr val="tx2"/>
                </a:solidFill>
                <a:latin typeface="Arial" charset="0"/>
                <a:cs typeface="Arial" charset="0"/>
              </a:defRPr>
            </a:lvl4pPr>
            <a:lvl5pPr algn="l" rtl="0" eaLnBrk="0" fontAlgn="base" hangingPunct="0">
              <a:spcBef>
                <a:spcPct val="0"/>
              </a:spcBef>
              <a:spcAft>
                <a:spcPct val="0"/>
              </a:spcAft>
              <a:defRPr sz="28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Comic Sans MS" pitchFamily="66" charset="0"/>
              </a:defRPr>
            </a:lvl6pPr>
            <a:lvl7pPr marL="914400" algn="l" rtl="0" fontAlgn="base">
              <a:spcBef>
                <a:spcPct val="0"/>
              </a:spcBef>
              <a:spcAft>
                <a:spcPct val="0"/>
              </a:spcAft>
              <a:defRPr sz="3200" b="1">
                <a:solidFill>
                  <a:schemeClr val="tx2"/>
                </a:solidFill>
                <a:latin typeface="Comic Sans MS" pitchFamily="66" charset="0"/>
              </a:defRPr>
            </a:lvl7pPr>
            <a:lvl8pPr marL="1371600" algn="l" rtl="0" fontAlgn="base">
              <a:spcBef>
                <a:spcPct val="0"/>
              </a:spcBef>
              <a:spcAft>
                <a:spcPct val="0"/>
              </a:spcAft>
              <a:defRPr sz="3200" b="1">
                <a:solidFill>
                  <a:schemeClr val="tx2"/>
                </a:solidFill>
                <a:latin typeface="Comic Sans MS" pitchFamily="66" charset="0"/>
              </a:defRPr>
            </a:lvl8pPr>
            <a:lvl9pPr marL="1828800" algn="l" rtl="0" fontAlgn="base">
              <a:spcBef>
                <a:spcPct val="0"/>
              </a:spcBef>
              <a:spcAft>
                <a:spcPct val="0"/>
              </a:spcAft>
              <a:defRPr sz="3200" b="1">
                <a:solidFill>
                  <a:schemeClr val="tx2"/>
                </a:solidFill>
                <a:latin typeface="Comic Sans MS" pitchFamily="66" charset="0"/>
              </a:defRPr>
            </a:lvl9pPr>
          </a:lstStyle>
          <a:p>
            <a:r>
              <a:rPr lang="en-US" altLang="fr-FR" sz="2400" kern="0" dirty="0" smtClean="0"/>
              <a:t>Transition de phase He II / He I: </a:t>
            </a:r>
            <a:r>
              <a:rPr lang="fr-FR" altLang="fr-FR" sz="2400" kern="0" dirty="0" smtClean="0"/>
              <a:t>Modèle numérique </a:t>
            </a:r>
            <a:r>
              <a:rPr lang="en-US" altLang="fr-FR" sz="2400" kern="0" dirty="0" smtClean="0"/>
              <a:t>(2/3)</a:t>
            </a:r>
          </a:p>
        </p:txBody>
      </p:sp>
    </p:spTree>
    <p:extLst>
      <p:ext uri="{BB962C8B-B14F-4D97-AF65-F5344CB8AC3E}">
        <p14:creationId xmlns:p14="http://schemas.microsoft.com/office/powerpoint/2010/main" val="2512282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107504" y="116632"/>
            <a:ext cx="9396536" cy="360363"/>
          </a:xfrm>
        </p:spPr>
        <p:txBody>
          <a:bodyPr/>
          <a:lstStyle/>
          <a:p>
            <a:r>
              <a:rPr lang="en-US" altLang="fr-FR" sz="2400" dirty="0" smtClean="0"/>
              <a:t>3. Transition de phase He II / He I: </a:t>
            </a:r>
            <a:r>
              <a:rPr lang="fr-FR" altLang="fr-FR" sz="2400" dirty="0" smtClean="0"/>
              <a:t>Modèle</a:t>
            </a:r>
            <a:r>
              <a:rPr lang="en-US" altLang="fr-FR" sz="2400" dirty="0" smtClean="0"/>
              <a:t> </a:t>
            </a:r>
            <a:r>
              <a:rPr lang="fr-FR" altLang="fr-FR" sz="2400" dirty="0" smtClean="0"/>
              <a:t>numérique</a:t>
            </a:r>
            <a:r>
              <a:rPr lang="en-US" altLang="fr-FR" sz="2400" dirty="0" smtClean="0"/>
              <a:t> (3/3)</a:t>
            </a:r>
          </a:p>
        </p:txBody>
      </p:sp>
      <p:sp>
        <p:nvSpPr>
          <p:cNvPr id="4" name="Espace réservé du contenu 3"/>
          <p:cNvSpPr>
            <a:spLocks noGrp="1"/>
          </p:cNvSpPr>
          <p:nvPr>
            <p:ph idx="1"/>
          </p:nvPr>
        </p:nvSpPr>
        <p:spPr>
          <a:xfrm>
            <a:off x="179512" y="836712"/>
            <a:ext cx="8061325" cy="5546725"/>
          </a:xfrm>
        </p:spPr>
        <p:txBody>
          <a:bodyPr/>
          <a:lstStyle/>
          <a:p>
            <a:pPr marL="180975" indent="0">
              <a:buNone/>
            </a:pPr>
            <a:r>
              <a:rPr lang="fr-FR" dirty="0" smtClean="0"/>
              <a:t>Simulations:</a:t>
            </a:r>
            <a:endParaRPr lang="fr-FR" dirty="0"/>
          </a:p>
        </p:txBody>
      </p:sp>
      <p:grpSp>
        <p:nvGrpSpPr>
          <p:cNvPr id="11" name="Groupe 10"/>
          <p:cNvGrpSpPr/>
          <p:nvPr/>
        </p:nvGrpSpPr>
        <p:grpSpPr>
          <a:xfrm>
            <a:off x="1048034" y="2649839"/>
            <a:ext cx="2227822" cy="2953373"/>
            <a:chOff x="270747" y="2501002"/>
            <a:chExt cx="1885486" cy="2800206"/>
          </a:xfrm>
        </p:grpSpPr>
        <p:sp>
          <p:nvSpPr>
            <p:cNvPr id="12" name="Rectangle 11"/>
            <p:cNvSpPr/>
            <p:nvPr/>
          </p:nvSpPr>
          <p:spPr>
            <a:xfrm rot="16200000">
              <a:off x="782853" y="3442388"/>
              <a:ext cx="1736873" cy="765114"/>
            </a:xfrm>
            <a:prstGeom prst="rect">
              <a:avLst/>
            </a:prstGeom>
            <a:pattFill prst="pct5">
              <a:fgClr>
                <a:schemeClr val="tx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reccia a destra 24"/>
            <p:cNvSpPr/>
            <p:nvPr/>
          </p:nvSpPr>
          <p:spPr>
            <a:xfrm rot="16200000">
              <a:off x="1170628"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28"/>
            <p:cNvSpPr txBox="1"/>
            <p:nvPr/>
          </p:nvSpPr>
          <p:spPr>
            <a:xfrm>
              <a:off x="1380440" y="4708133"/>
              <a:ext cx="293670" cy="307777"/>
            </a:xfrm>
            <a:prstGeom prst="rect">
              <a:avLst/>
            </a:prstGeom>
            <a:noFill/>
          </p:spPr>
          <p:txBody>
            <a:bodyPr wrap="none" rtlCol="0">
              <a:spAutoFit/>
            </a:bodyPr>
            <a:lstStyle/>
            <a:p>
              <a:r>
                <a:rPr lang="it-IT" sz="1400" b="1" dirty="0" smtClean="0">
                  <a:solidFill>
                    <a:srgbClr val="FF0000"/>
                  </a:solidFill>
                </a:rPr>
                <a:t>q</a:t>
              </a:r>
              <a:endParaRPr lang="it-IT" sz="1400" b="1" dirty="0">
                <a:solidFill>
                  <a:srgbClr val="FF0000"/>
                </a:solidFill>
              </a:endParaRPr>
            </a:p>
          </p:txBody>
        </p:sp>
        <p:sp>
          <p:nvSpPr>
            <p:cNvPr id="15" name="Freccia a destra 24"/>
            <p:cNvSpPr/>
            <p:nvPr/>
          </p:nvSpPr>
          <p:spPr>
            <a:xfrm rot="16200000">
              <a:off x="1441950"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Freccia a destra 24"/>
            <p:cNvSpPr/>
            <p:nvPr/>
          </p:nvSpPr>
          <p:spPr>
            <a:xfrm rot="16200000">
              <a:off x="1713271" y="5062324"/>
              <a:ext cx="432048" cy="45719"/>
            </a:xfrm>
            <a:prstGeom prst="rightArrow">
              <a:avLst>
                <a:gd name="adj1" fmla="val 50000"/>
                <a:gd name="adj2" fmla="val 10632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mc:AlternateContent xmlns:mc="http://schemas.openxmlformats.org/markup-compatibility/2006" xmlns:a14="http://schemas.microsoft.com/office/drawing/2010/main">
          <mc:Choice Requires="a14">
            <p:sp>
              <p:nvSpPr>
                <p:cNvPr id="17" name="CasellaDiTesto 1"/>
                <p:cNvSpPr txBox="1"/>
                <p:nvPr/>
              </p:nvSpPr>
              <p:spPr>
                <a:xfrm>
                  <a:off x="1835696" y="2501002"/>
                  <a:ext cx="3205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b="1" i="1" smtClean="0">
                                <a:solidFill>
                                  <a:schemeClr val="tx2"/>
                                </a:solidFill>
                                <a:latin typeface="Cambria Math"/>
                              </a:rPr>
                            </m:ctrlPr>
                          </m:sSubPr>
                          <m:e>
                            <m:r>
                              <a:rPr lang="it-IT" b="1" i="1" smtClean="0">
                                <a:solidFill>
                                  <a:schemeClr val="tx2"/>
                                </a:solidFill>
                                <a:latin typeface="Cambria Math" panose="02040503050406030204" pitchFamily="18" charset="0"/>
                              </a:rPr>
                              <m:t>𝑻</m:t>
                            </m:r>
                          </m:e>
                          <m:sub>
                            <m:r>
                              <a:rPr lang="it-IT" b="1" i="0" smtClean="0">
                                <a:solidFill>
                                  <a:schemeClr val="tx2"/>
                                </a:solidFill>
                                <a:latin typeface="Cambria Math" panose="02040503050406030204" pitchFamily="18" charset="0"/>
                              </a:rPr>
                              <m:t>𝐛</m:t>
                            </m:r>
                          </m:sub>
                        </m:sSub>
                      </m:oMath>
                    </m:oMathPara>
                  </a14:m>
                  <a:endParaRPr lang="it-IT" b="1" dirty="0">
                    <a:solidFill>
                      <a:schemeClr val="tx2"/>
                    </a:solidFill>
                  </a:endParaRPr>
                </a:p>
              </p:txBody>
            </p:sp>
          </mc:Choice>
          <mc:Fallback xmlns="">
            <p:sp>
              <p:nvSpPr>
                <p:cNvPr id="17" name="CasellaDiTesto 1"/>
                <p:cNvSpPr txBox="1">
                  <a:spLocks noRot="1" noChangeAspect="1" noMove="1" noResize="1" noEditPoints="1" noAdjustHandles="1" noChangeArrowheads="1" noChangeShapeType="1" noTextEdit="1"/>
                </p:cNvSpPr>
                <p:nvPr/>
              </p:nvSpPr>
              <p:spPr>
                <a:xfrm>
                  <a:off x="1835696" y="2501002"/>
                  <a:ext cx="320537" cy="276999"/>
                </a:xfrm>
                <a:prstGeom prst="rect">
                  <a:avLst/>
                </a:prstGeom>
                <a:blipFill rotWithShape="1">
                  <a:blip r:embed="rId3"/>
                  <a:stretch>
                    <a:fillRect l="-4839" b="-14583"/>
                  </a:stretch>
                </a:blipFill>
              </p:spPr>
              <p:txBody>
                <a:bodyPr/>
                <a:lstStyle/>
                <a:p>
                  <a:r>
                    <a:rPr lang="fr-FR">
                      <a:noFill/>
                    </a:rPr>
                    <a:t> </a:t>
                  </a:r>
                </a:p>
              </p:txBody>
            </p:sp>
          </mc:Fallback>
        </mc:AlternateContent>
        <p:cxnSp>
          <p:nvCxnSpPr>
            <p:cNvPr id="18" name="Connettore 2 4"/>
            <p:cNvCxnSpPr>
              <a:stCxn id="17" idx="2"/>
            </p:cNvCxnSpPr>
            <p:nvPr/>
          </p:nvCxnSpPr>
          <p:spPr>
            <a:xfrm flipH="1">
              <a:off x="1934105" y="2778001"/>
              <a:ext cx="61860" cy="178507"/>
            </a:xfrm>
            <a:prstGeom prst="straightConnector1">
              <a:avLst/>
            </a:prstGeom>
            <a:ln cap="rnd">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9" name="Connettore 2 23"/>
            <p:cNvCxnSpPr/>
            <p:nvPr/>
          </p:nvCxnSpPr>
          <p:spPr>
            <a:xfrm>
              <a:off x="1080079" y="3509284"/>
              <a:ext cx="953767" cy="175007"/>
            </a:xfrm>
            <a:prstGeom prst="straightConnector1">
              <a:avLst/>
            </a:prstGeom>
            <a:ln cap="rnd">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20" name="Connettore 2 31"/>
            <p:cNvCxnSpPr/>
            <p:nvPr/>
          </p:nvCxnSpPr>
          <p:spPr>
            <a:xfrm>
              <a:off x="1080079" y="3509284"/>
              <a:ext cx="188653" cy="242690"/>
            </a:xfrm>
            <a:prstGeom prst="straightConnector1">
              <a:avLst/>
            </a:prstGeom>
            <a:ln cap="rnd">
              <a:solidFill>
                <a:schemeClr val="tx1"/>
              </a:solidFill>
              <a:tailEnd type="ova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CasellaDiTesto 32"/>
                <p:cNvSpPr txBox="1"/>
                <p:nvPr/>
              </p:nvSpPr>
              <p:spPr>
                <a:xfrm>
                  <a:off x="270747" y="3242749"/>
                  <a:ext cx="974096" cy="204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FR" sz="1400" b="1" i="1" smtClean="0">
                            <a:solidFill>
                              <a:schemeClr val="tx1"/>
                            </a:solidFill>
                            <a:latin typeface="Cambria Math"/>
                          </a:rPr>
                          <m:t>𝑨𝒅𝒊𝒂𝒃𝒂𝒕𝒊</m:t>
                        </m:r>
                        <m:r>
                          <a:rPr lang="it-IT" sz="1400" b="1" i="1" smtClean="0">
                            <a:solidFill>
                              <a:schemeClr val="tx1"/>
                            </a:solidFill>
                            <a:latin typeface="Cambria Math" panose="02040503050406030204" pitchFamily="18" charset="0"/>
                          </a:rPr>
                          <m:t>𝒒𝒖𝒆</m:t>
                        </m:r>
                      </m:oMath>
                    </m:oMathPara>
                  </a14:m>
                  <a:endParaRPr lang="it-IT" sz="1400" b="1" dirty="0">
                    <a:solidFill>
                      <a:schemeClr val="tx1"/>
                    </a:solidFill>
                  </a:endParaRPr>
                </a:p>
              </p:txBody>
            </p:sp>
          </mc:Choice>
          <mc:Fallback xmlns="">
            <p:sp>
              <p:nvSpPr>
                <p:cNvPr id="21" name="CasellaDiTesto 32"/>
                <p:cNvSpPr txBox="1">
                  <a:spLocks noRot="1" noChangeAspect="1" noMove="1" noResize="1" noEditPoints="1" noAdjustHandles="1" noChangeArrowheads="1" noChangeShapeType="1" noTextEdit="1"/>
                </p:cNvSpPr>
                <p:nvPr/>
              </p:nvSpPr>
              <p:spPr>
                <a:xfrm>
                  <a:off x="270747" y="3242749"/>
                  <a:ext cx="974096" cy="204271"/>
                </a:xfrm>
                <a:prstGeom prst="rect">
                  <a:avLst/>
                </a:prstGeom>
                <a:blipFill rotWithShape="0">
                  <a:blip r:embed="rId4"/>
                  <a:stretch>
                    <a:fillRect l="-3175" r="-2646" b="-25000"/>
                  </a:stretch>
                </a:blipFill>
              </p:spPr>
              <p:txBody>
                <a:bodyPr/>
                <a:lstStyle/>
                <a:p>
                  <a:r>
                    <a:rPr lang="it-IT">
                      <a:noFill/>
                    </a:rPr>
                    <a:t> </a:t>
                  </a:r>
                </a:p>
              </p:txBody>
            </p:sp>
          </mc:Fallback>
        </mc:AlternateContent>
        <p:cxnSp>
          <p:nvCxnSpPr>
            <p:cNvPr id="22" name="Connecteur droit 21"/>
            <p:cNvCxnSpPr/>
            <p:nvPr/>
          </p:nvCxnSpPr>
          <p:spPr bwMode="auto">
            <a:xfrm flipH="1" flipV="1">
              <a:off x="1651290" y="2692050"/>
              <a:ext cx="1" cy="2076567"/>
            </a:xfrm>
            <a:prstGeom prst="line">
              <a:avLst/>
            </a:prstGeom>
            <a:solidFill>
              <a:schemeClr val="accent1"/>
            </a:solidFill>
            <a:ln w="57150" cap="flat" cmpd="sng" algn="ctr">
              <a:solidFill>
                <a:srgbClr val="0070C0"/>
              </a:solidFill>
              <a:prstDash val="dash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3" name="Groupe 22"/>
          <p:cNvGrpSpPr/>
          <p:nvPr/>
        </p:nvGrpSpPr>
        <p:grpSpPr>
          <a:xfrm>
            <a:off x="1016893" y="4349975"/>
            <a:ext cx="987418" cy="934399"/>
            <a:chOff x="186987" y="5419963"/>
            <a:chExt cx="987418" cy="934399"/>
          </a:xfrm>
        </p:grpSpPr>
        <p:cxnSp>
          <p:nvCxnSpPr>
            <p:cNvPr id="24" name="Connecteur droit avec flèche 23"/>
            <p:cNvCxnSpPr/>
            <p:nvPr/>
          </p:nvCxnSpPr>
          <p:spPr>
            <a:xfrm flipV="1">
              <a:off x="474245" y="5589240"/>
              <a:ext cx="0" cy="4334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p:nvPr/>
          </p:nvCxnSpPr>
          <p:spPr>
            <a:xfrm>
              <a:off x="474245" y="6022704"/>
              <a:ext cx="5653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887147" y="6015808"/>
              <a:ext cx="287258" cy="338554"/>
            </a:xfrm>
            <a:prstGeom prst="rect">
              <a:avLst/>
            </a:prstGeom>
            <a:noFill/>
          </p:spPr>
          <p:txBody>
            <a:bodyPr wrap="none" rtlCol="0">
              <a:spAutoFit/>
            </a:bodyPr>
            <a:lstStyle/>
            <a:p>
              <a:r>
                <a:rPr lang="fr-FR" sz="1600" dirty="0" smtClean="0"/>
                <a:t>y</a:t>
              </a:r>
              <a:endParaRPr lang="fr-FR" sz="1600" dirty="0"/>
            </a:p>
          </p:txBody>
        </p:sp>
        <p:sp>
          <p:nvSpPr>
            <p:cNvPr id="27" name="ZoneTexte 26"/>
            <p:cNvSpPr txBox="1"/>
            <p:nvPr/>
          </p:nvSpPr>
          <p:spPr>
            <a:xfrm>
              <a:off x="186987" y="5419963"/>
              <a:ext cx="287258" cy="338554"/>
            </a:xfrm>
            <a:prstGeom prst="rect">
              <a:avLst/>
            </a:prstGeom>
            <a:noFill/>
          </p:spPr>
          <p:txBody>
            <a:bodyPr wrap="none" rtlCol="0">
              <a:spAutoFit/>
            </a:bodyPr>
            <a:lstStyle/>
            <a:p>
              <a:r>
                <a:rPr lang="fr-FR" sz="1600" dirty="0" smtClean="0"/>
                <a:t>x</a:t>
              </a:r>
              <a:endParaRPr lang="fr-FR" sz="1600" dirty="0"/>
            </a:p>
          </p:txBody>
        </p:sp>
      </p:grpSp>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6095" y="2348880"/>
            <a:ext cx="1440161" cy="2737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ZoneTexte 29"/>
          <p:cNvSpPr txBox="1"/>
          <p:nvPr/>
        </p:nvSpPr>
        <p:spPr>
          <a:xfrm>
            <a:off x="1547664" y="1939550"/>
            <a:ext cx="1689886" cy="523220"/>
          </a:xfrm>
          <a:prstGeom prst="rect">
            <a:avLst/>
          </a:prstGeom>
          <a:noFill/>
        </p:spPr>
        <p:txBody>
          <a:bodyPr wrap="none" rtlCol="0">
            <a:spAutoFit/>
          </a:bodyPr>
          <a:lstStyle/>
          <a:p>
            <a:pPr marL="285750" indent="-285750">
              <a:buFontTx/>
              <a:buChar char="-"/>
            </a:pPr>
            <a:r>
              <a:rPr lang="fr-FR" sz="1400" b="1" dirty="0" smtClean="0"/>
              <a:t>T</a:t>
            </a:r>
            <a:r>
              <a:rPr lang="fr-FR" sz="1400" b="1" baseline="-25000" dirty="0" smtClean="0"/>
              <a:t>b</a:t>
            </a:r>
            <a:r>
              <a:rPr lang="fr-FR" sz="1400" dirty="0" smtClean="0"/>
              <a:t> = 2,155 K</a:t>
            </a:r>
          </a:p>
          <a:p>
            <a:pPr marL="285750" indent="-285750">
              <a:buFontTx/>
              <a:buChar char="-"/>
            </a:pPr>
            <a:r>
              <a:rPr lang="fr-FR" sz="1400" b="1" dirty="0" smtClean="0"/>
              <a:t>Q</a:t>
            </a:r>
            <a:r>
              <a:rPr lang="fr-FR" sz="1400" dirty="0" smtClean="0"/>
              <a:t> = 5000 Wm</a:t>
            </a:r>
            <a:r>
              <a:rPr lang="fr-FR" sz="1400" baseline="30000" dirty="0" smtClean="0"/>
              <a:t>-2</a:t>
            </a:r>
            <a:endParaRPr lang="fr-FR" sz="1400" baseline="30000" dirty="0"/>
          </a:p>
        </p:txBody>
      </p:sp>
      <p:sp>
        <p:nvSpPr>
          <p:cNvPr id="3" name="ZoneTexte 2"/>
          <p:cNvSpPr txBox="1"/>
          <p:nvPr/>
        </p:nvSpPr>
        <p:spPr>
          <a:xfrm>
            <a:off x="2049492" y="1475332"/>
            <a:ext cx="1082348" cy="369332"/>
          </a:xfrm>
          <a:prstGeom prst="rect">
            <a:avLst/>
          </a:prstGeom>
          <a:noFill/>
        </p:spPr>
        <p:txBody>
          <a:bodyPr wrap="none" rtlCol="0">
            <a:spAutoFit/>
          </a:bodyPr>
          <a:lstStyle/>
          <a:p>
            <a:r>
              <a:rPr lang="fr-FR" dirty="0" smtClean="0"/>
              <a:t>Système</a:t>
            </a:r>
            <a:endParaRPr lang="fr-FR" dirty="0"/>
          </a:p>
        </p:txBody>
      </p:sp>
      <p:sp>
        <p:nvSpPr>
          <p:cNvPr id="32" name="ZoneTexte 31"/>
          <p:cNvSpPr txBox="1"/>
          <p:nvPr/>
        </p:nvSpPr>
        <p:spPr>
          <a:xfrm>
            <a:off x="5616356" y="1475332"/>
            <a:ext cx="1043876" cy="369332"/>
          </a:xfrm>
          <a:prstGeom prst="rect">
            <a:avLst/>
          </a:prstGeom>
          <a:noFill/>
        </p:spPr>
        <p:txBody>
          <a:bodyPr wrap="none" rtlCol="0">
            <a:spAutoFit/>
          </a:bodyPr>
          <a:lstStyle/>
          <a:p>
            <a:r>
              <a:rPr lang="fr-FR" dirty="0" smtClean="0"/>
              <a:t>Maillage</a:t>
            </a:r>
            <a:endParaRPr lang="fr-FR" dirty="0"/>
          </a:p>
        </p:txBody>
      </p:sp>
      <p:sp>
        <p:nvSpPr>
          <p:cNvPr id="33" name="ZoneTexte 32"/>
          <p:cNvSpPr txBox="1"/>
          <p:nvPr/>
        </p:nvSpPr>
        <p:spPr>
          <a:xfrm>
            <a:off x="4211960" y="5591314"/>
            <a:ext cx="4211409" cy="923330"/>
          </a:xfrm>
          <a:prstGeom prst="rect">
            <a:avLst/>
          </a:prstGeom>
          <a:noFill/>
        </p:spPr>
        <p:txBody>
          <a:bodyPr wrap="none" rtlCol="0">
            <a:spAutoFit/>
          </a:bodyPr>
          <a:lstStyle/>
          <a:p>
            <a:pPr algn="ctr"/>
            <a:r>
              <a:rPr lang="fr-FR" dirty="0" smtClean="0">
                <a:solidFill>
                  <a:srgbClr val="FF0000"/>
                </a:solidFill>
              </a:rPr>
              <a:t>Zone d’apparition de la nouvelle phase:</a:t>
            </a:r>
          </a:p>
          <a:p>
            <a:pPr algn="ctr"/>
            <a:r>
              <a:rPr lang="fr-FR" dirty="0" smtClean="0">
                <a:solidFill>
                  <a:srgbClr val="FF0000"/>
                </a:solidFill>
              </a:rPr>
              <a:t>raffinement maillage</a:t>
            </a:r>
          </a:p>
          <a:p>
            <a:pPr algn="ctr"/>
            <a:r>
              <a:rPr lang="fr-FR" dirty="0" smtClean="0">
                <a:solidFill>
                  <a:srgbClr val="FF0000"/>
                </a:solidFill>
              </a:rPr>
              <a:t>(dimension caractéristique 10</a:t>
            </a:r>
            <a:r>
              <a:rPr lang="fr-FR" baseline="30000" dirty="0" smtClean="0">
                <a:solidFill>
                  <a:srgbClr val="FF0000"/>
                </a:solidFill>
              </a:rPr>
              <a:t>-6</a:t>
            </a:r>
            <a:r>
              <a:rPr lang="fr-FR" dirty="0" smtClean="0">
                <a:solidFill>
                  <a:srgbClr val="FF0000"/>
                </a:solidFill>
              </a:rPr>
              <a:t> m)</a:t>
            </a:r>
            <a:endParaRPr lang="fr-FR" dirty="0">
              <a:solidFill>
                <a:srgbClr val="FF0000"/>
              </a:solidFill>
            </a:endParaRPr>
          </a:p>
        </p:txBody>
      </p:sp>
      <p:sp>
        <p:nvSpPr>
          <p:cNvPr id="6" name="Rectangle 5"/>
          <p:cNvSpPr/>
          <p:nvPr/>
        </p:nvSpPr>
        <p:spPr bwMode="auto">
          <a:xfrm>
            <a:off x="5901873" y="4910025"/>
            <a:ext cx="508604" cy="216025"/>
          </a:xfrm>
          <a:prstGeom prst="rect">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cxnSp>
        <p:nvCxnSpPr>
          <p:cNvPr id="29" name="Connecteur droit avec flèche 28"/>
          <p:cNvCxnSpPr>
            <a:endCxn id="6" idx="2"/>
          </p:cNvCxnSpPr>
          <p:nvPr/>
        </p:nvCxnSpPr>
        <p:spPr bwMode="auto">
          <a:xfrm flipH="1" flipV="1">
            <a:off x="6156175" y="5126050"/>
            <a:ext cx="254302" cy="465264"/>
          </a:xfrm>
          <a:prstGeom prst="straightConnector1">
            <a:avLst/>
          </a:prstGeom>
          <a:solidFill>
            <a:schemeClr val="accent1"/>
          </a:solidFill>
          <a:ln w="9525" cap="flat" cmpd="sng" algn="ctr">
            <a:solidFill>
              <a:srgbClr val="FF0000"/>
            </a:solidFill>
            <a:prstDash val="solid"/>
            <a:round/>
            <a:headEnd type="none" w="med" len="med"/>
            <a:tailEnd type="oval"/>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178" name="Groupe 7177"/>
          <p:cNvGrpSpPr/>
          <p:nvPr/>
        </p:nvGrpSpPr>
        <p:grpSpPr>
          <a:xfrm>
            <a:off x="2227217" y="3130260"/>
            <a:ext cx="2298666" cy="3107385"/>
            <a:chOff x="2227217" y="3130260"/>
            <a:chExt cx="2298666" cy="3107385"/>
          </a:xfrm>
        </p:grpSpPr>
        <p:cxnSp>
          <p:nvCxnSpPr>
            <p:cNvPr id="31" name="Connecteur droit 30"/>
            <p:cNvCxnSpPr/>
            <p:nvPr/>
          </p:nvCxnSpPr>
          <p:spPr bwMode="auto">
            <a:xfrm flipV="1">
              <a:off x="3131840" y="3130260"/>
              <a:ext cx="504056" cy="1"/>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Connecteur droit 35"/>
            <p:cNvCxnSpPr/>
            <p:nvPr/>
          </p:nvCxnSpPr>
          <p:spPr bwMode="auto">
            <a:xfrm flipV="1">
              <a:off x="3131840" y="4968000"/>
              <a:ext cx="504056" cy="1"/>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2" name="Connecteur droit 7171"/>
            <p:cNvCxnSpPr/>
            <p:nvPr/>
          </p:nvCxnSpPr>
          <p:spPr bwMode="auto">
            <a:xfrm>
              <a:off x="3635896" y="3130261"/>
              <a:ext cx="0" cy="183773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73" name="ZoneTexte 7172"/>
            <p:cNvSpPr txBox="1"/>
            <p:nvPr/>
          </p:nvSpPr>
          <p:spPr>
            <a:xfrm>
              <a:off x="3635896" y="3647602"/>
              <a:ext cx="889987" cy="369332"/>
            </a:xfrm>
            <a:prstGeom prst="rect">
              <a:avLst/>
            </a:prstGeom>
            <a:noFill/>
          </p:spPr>
          <p:txBody>
            <a:bodyPr wrap="none" rtlCol="0">
              <a:spAutoFit/>
            </a:bodyPr>
            <a:lstStyle/>
            <a:p>
              <a:r>
                <a:rPr lang="fr-FR" dirty="0" smtClean="0"/>
                <a:t>0,10 m</a:t>
              </a:r>
              <a:endParaRPr lang="fr-FR" dirty="0"/>
            </a:p>
          </p:txBody>
        </p:sp>
        <p:cxnSp>
          <p:nvCxnSpPr>
            <p:cNvPr id="7175" name="Connecteur droit 7174"/>
            <p:cNvCxnSpPr/>
            <p:nvPr/>
          </p:nvCxnSpPr>
          <p:spPr bwMode="auto">
            <a:xfrm>
              <a:off x="2227217" y="4968001"/>
              <a:ext cx="0" cy="909271"/>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Connecteur droit 43"/>
            <p:cNvCxnSpPr/>
            <p:nvPr/>
          </p:nvCxnSpPr>
          <p:spPr bwMode="auto">
            <a:xfrm>
              <a:off x="3131840" y="4968001"/>
              <a:ext cx="0" cy="909271"/>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7" name="Connecteur droit 7176"/>
            <p:cNvCxnSpPr/>
            <p:nvPr/>
          </p:nvCxnSpPr>
          <p:spPr bwMode="auto">
            <a:xfrm>
              <a:off x="2227217" y="5914479"/>
              <a:ext cx="90462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 name="ZoneTexte 46"/>
            <p:cNvSpPr txBox="1"/>
            <p:nvPr/>
          </p:nvSpPr>
          <p:spPr>
            <a:xfrm>
              <a:off x="2269148" y="5868313"/>
              <a:ext cx="889987" cy="369332"/>
            </a:xfrm>
            <a:prstGeom prst="rect">
              <a:avLst/>
            </a:prstGeom>
            <a:noFill/>
          </p:spPr>
          <p:txBody>
            <a:bodyPr wrap="none" rtlCol="0">
              <a:spAutoFit/>
            </a:bodyPr>
            <a:lstStyle/>
            <a:p>
              <a:r>
                <a:rPr lang="fr-FR" dirty="0" smtClean="0"/>
                <a:t>0,05 m</a:t>
              </a:r>
              <a:endParaRPr lang="fr-FR" dirty="0"/>
            </a:p>
          </p:txBody>
        </p:sp>
      </p:grpSp>
    </p:spTree>
    <p:extLst>
      <p:ext uri="{BB962C8B-B14F-4D97-AF65-F5344CB8AC3E}">
        <p14:creationId xmlns:p14="http://schemas.microsoft.com/office/powerpoint/2010/main" val="3770155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539749" y="82058"/>
            <a:ext cx="8061127" cy="430705"/>
          </a:xfrm>
        </p:spPr>
        <p:txBody>
          <a:bodyPr/>
          <a:lstStyle/>
          <a:p>
            <a:r>
              <a:rPr lang="en-US" altLang="fr-FR" sz="2400" dirty="0" smtClean="0"/>
              <a:t>3. Transition de phase He II / He I: </a:t>
            </a:r>
            <a:r>
              <a:rPr lang="en-US" altLang="fr-FR" sz="2400" dirty="0" err="1" smtClean="0"/>
              <a:t>Résultats</a:t>
            </a:r>
            <a:r>
              <a:rPr lang="en-US" altLang="fr-FR" sz="2400" dirty="0" smtClean="0"/>
              <a:t> (1/2)</a:t>
            </a:r>
          </a:p>
        </p:txBody>
      </p:sp>
      <p:sp>
        <p:nvSpPr>
          <p:cNvPr id="2" name="Espace réservé du contenu 1"/>
          <p:cNvSpPr>
            <a:spLocks noGrp="1"/>
          </p:cNvSpPr>
          <p:nvPr>
            <p:ph idx="1"/>
          </p:nvPr>
        </p:nvSpPr>
        <p:spPr>
          <a:xfrm>
            <a:off x="539552" y="764705"/>
            <a:ext cx="8061325" cy="1152127"/>
          </a:xfrm>
        </p:spPr>
        <p:txBody>
          <a:bodyPr/>
          <a:lstStyle/>
          <a:p>
            <a:r>
              <a:rPr lang="fr-FR" dirty="0" smtClean="0"/>
              <a:t>Échange de masse</a:t>
            </a:r>
          </a:p>
          <a:p>
            <a:pPr lvl="1"/>
            <a:r>
              <a:rPr lang="fr-FR" dirty="0" smtClean="0"/>
              <a:t>Apparition et disparition de la nouvelle phase</a:t>
            </a:r>
          </a:p>
          <a:p>
            <a:pPr lvl="1"/>
            <a:r>
              <a:rPr lang="fr-FR" dirty="0" smtClean="0"/>
              <a:t>Propagation du front</a:t>
            </a:r>
          </a:p>
          <a:p>
            <a:endParaRPr lang="fr-FR" dirty="0"/>
          </a:p>
          <a:p>
            <a:endParaRPr lang="fr-FR" dirty="0" smtClean="0"/>
          </a:p>
          <a:p>
            <a:endParaRPr lang="fr-FR" dirty="0"/>
          </a:p>
          <a:p>
            <a:endParaRPr lang="fr-FR" dirty="0" smtClean="0"/>
          </a:p>
          <a:p>
            <a:pPr marL="180975" indent="0">
              <a:buNone/>
            </a:pPr>
            <a:endParaRPr lang="fr-FR" dirty="0" smtClean="0"/>
          </a:p>
        </p:txBody>
      </p:sp>
      <p:pic>
        <p:nvPicPr>
          <p:cNvPr id="6147" name="Picture 3" descr="\\Dapdc5\spascali\Desktop\TESI\images\interfac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7624" y="2276872"/>
            <a:ext cx="2088232" cy="291775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Grafico 7"/>
          <p:cNvGraphicFramePr>
            <a:graphicFrameLocks/>
          </p:cNvGraphicFramePr>
          <p:nvPr>
            <p:extLst>
              <p:ext uri="{D42A27DB-BD31-4B8C-83A1-F6EECF244321}">
                <p14:modId xmlns:p14="http://schemas.microsoft.com/office/powerpoint/2010/main" val="2107656154"/>
              </p:ext>
            </p:extLst>
          </p:nvPr>
        </p:nvGraphicFramePr>
        <p:xfrm>
          <a:off x="3563888" y="2271497"/>
          <a:ext cx="5743550" cy="3463181"/>
        </p:xfrm>
        <a:graphic>
          <a:graphicData uri="http://schemas.openxmlformats.org/drawingml/2006/chart">
            <c:chart xmlns:c="http://schemas.openxmlformats.org/drawingml/2006/chart" xmlns:r="http://schemas.openxmlformats.org/officeDocument/2006/relationships" r:id="rId5"/>
          </a:graphicData>
        </a:graphic>
      </p:graphicFrame>
      <p:grpSp>
        <p:nvGrpSpPr>
          <p:cNvPr id="9" name="Groupe 22"/>
          <p:cNvGrpSpPr/>
          <p:nvPr/>
        </p:nvGrpSpPr>
        <p:grpSpPr>
          <a:xfrm>
            <a:off x="2123728" y="4462463"/>
            <a:ext cx="987418" cy="934399"/>
            <a:chOff x="186987" y="5419963"/>
            <a:chExt cx="987418" cy="934399"/>
          </a:xfrm>
        </p:grpSpPr>
        <p:cxnSp>
          <p:nvCxnSpPr>
            <p:cNvPr id="10" name="Connecteur droit avec flèche 23"/>
            <p:cNvCxnSpPr/>
            <p:nvPr/>
          </p:nvCxnSpPr>
          <p:spPr>
            <a:xfrm flipV="1">
              <a:off x="474245" y="5589240"/>
              <a:ext cx="0" cy="4334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24"/>
            <p:cNvCxnSpPr/>
            <p:nvPr/>
          </p:nvCxnSpPr>
          <p:spPr>
            <a:xfrm>
              <a:off x="474245" y="6022704"/>
              <a:ext cx="5653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ZoneTexte 25"/>
            <p:cNvSpPr txBox="1"/>
            <p:nvPr/>
          </p:nvSpPr>
          <p:spPr>
            <a:xfrm>
              <a:off x="887147" y="6015808"/>
              <a:ext cx="287258" cy="338554"/>
            </a:xfrm>
            <a:prstGeom prst="rect">
              <a:avLst/>
            </a:prstGeom>
            <a:noFill/>
          </p:spPr>
          <p:txBody>
            <a:bodyPr wrap="none" rtlCol="0">
              <a:spAutoFit/>
            </a:bodyPr>
            <a:lstStyle/>
            <a:p>
              <a:r>
                <a:rPr lang="fr-FR" sz="1600" dirty="0" smtClean="0"/>
                <a:t>y</a:t>
              </a:r>
              <a:endParaRPr lang="fr-FR" sz="1600" dirty="0"/>
            </a:p>
          </p:txBody>
        </p:sp>
        <p:sp>
          <p:nvSpPr>
            <p:cNvPr id="13" name="ZoneTexte 26"/>
            <p:cNvSpPr txBox="1"/>
            <p:nvPr/>
          </p:nvSpPr>
          <p:spPr>
            <a:xfrm>
              <a:off x="186987" y="5419963"/>
              <a:ext cx="287258" cy="338554"/>
            </a:xfrm>
            <a:prstGeom prst="rect">
              <a:avLst/>
            </a:prstGeom>
            <a:noFill/>
          </p:spPr>
          <p:txBody>
            <a:bodyPr wrap="none" rtlCol="0">
              <a:spAutoFit/>
            </a:bodyPr>
            <a:lstStyle/>
            <a:p>
              <a:r>
                <a:rPr lang="fr-FR" sz="1600" dirty="0" smtClean="0"/>
                <a:t>x</a:t>
              </a:r>
              <a:endParaRPr lang="fr-FR" sz="1600" dirty="0"/>
            </a:p>
          </p:txBody>
        </p:sp>
      </p:grpSp>
    </p:spTree>
    <p:custDataLst>
      <p:tags r:id="rId1"/>
    </p:custDataLst>
    <p:extLst>
      <p:ext uri="{BB962C8B-B14F-4D97-AF65-F5344CB8AC3E}">
        <p14:creationId xmlns:p14="http://schemas.microsoft.com/office/powerpoint/2010/main" val="2856320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539749" y="82058"/>
            <a:ext cx="8061127" cy="430705"/>
          </a:xfrm>
        </p:spPr>
        <p:txBody>
          <a:bodyPr/>
          <a:lstStyle/>
          <a:p>
            <a:r>
              <a:rPr lang="en-US" altLang="fr-FR" sz="2400" dirty="0" smtClean="0"/>
              <a:t>3. Transition de phase He II / He I: </a:t>
            </a:r>
            <a:r>
              <a:rPr lang="en-US" altLang="fr-FR" sz="2400" dirty="0" err="1" smtClean="0"/>
              <a:t>Résultats</a:t>
            </a:r>
            <a:r>
              <a:rPr lang="en-US" altLang="fr-FR" sz="2400" dirty="0" smtClean="0"/>
              <a:t> (2/2)</a:t>
            </a:r>
          </a:p>
        </p:txBody>
      </p:sp>
      <p:sp>
        <p:nvSpPr>
          <p:cNvPr id="2" name="Espace réservé du contenu 1"/>
          <p:cNvSpPr>
            <a:spLocks noGrp="1"/>
          </p:cNvSpPr>
          <p:nvPr>
            <p:ph idx="1"/>
          </p:nvPr>
        </p:nvSpPr>
        <p:spPr>
          <a:xfrm>
            <a:off x="539552" y="764705"/>
            <a:ext cx="8061325" cy="3960440"/>
          </a:xfrm>
        </p:spPr>
        <p:txBody>
          <a:bodyPr/>
          <a:lstStyle/>
          <a:p>
            <a:r>
              <a:rPr lang="fr-FR" dirty="0" smtClean="0"/>
              <a:t>Comportement thermique</a:t>
            </a:r>
          </a:p>
          <a:p>
            <a:pPr lvl="1"/>
            <a:r>
              <a:rPr lang="fr-FR" dirty="0" smtClean="0"/>
              <a:t>Extrêmement sensible aux dimensions du maillage et du pas temporel </a:t>
            </a:r>
            <a:r>
              <a:rPr lang="el-GR" dirty="0" smtClean="0"/>
              <a:t>Δ</a:t>
            </a:r>
            <a:r>
              <a:rPr lang="it-IT" dirty="0" smtClean="0"/>
              <a:t>t</a:t>
            </a:r>
            <a:r>
              <a:rPr lang="fr-FR" dirty="0" smtClean="0"/>
              <a:t>;</a:t>
            </a:r>
          </a:p>
          <a:p>
            <a:pPr lvl="1"/>
            <a:r>
              <a:rPr lang="it-IT" dirty="0" smtClean="0"/>
              <a:t>Forte </a:t>
            </a:r>
            <a:r>
              <a:rPr lang="fr-FR" dirty="0" smtClean="0"/>
              <a:t>variation des propriétés physiques, notamment la conductivité thermique</a:t>
            </a:r>
          </a:p>
        </p:txBody>
      </p:sp>
      <p:graphicFrame>
        <p:nvGraphicFramePr>
          <p:cNvPr id="7" name="Grafico 6"/>
          <p:cNvGraphicFramePr>
            <a:graphicFrameLocks/>
          </p:cNvGraphicFramePr>
          <p:nvPr>
            <p:extLst>
              <p:ext uri="{D42A27DB-BD31-4B8C-83A1-F6EECF244321}">
                <p14:modId xmlns:p14="http://schemas.microsoft.com/office/powerpoint/2010/main" val="3337893662"/>
              </p:ext>
            </p:extLst>
          </p:nvPr>
        </p:nvGraphicFramePr>
        <p:xfrm>
          <a:off x="32657" y="2564904"/>
          <a:ext cx="4716016" cy="30996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Grafico 7"/>
          <p:cNvGraphicFramePr>
            <a:graphicFrameLocks/>
          </p:cNvGraphicFramePr>
          <p:nvPr>
            <p:extLst>
              <p:ext uri="{D42A27DB-BD31-4B8C-83A1-F6EECF244321}">
                <p14:modId xmlns:p14="http://schemas.microsoft.com/office/powerpoint/2010/main" val="2277604899"/>
              </p:ext>
            </p:extLst>
          </p:nvPr>
        </p:nvGraphicFramePr>
        <p:xfrm>
          <a:off x="4644008" y="2564904"/>
          <a:ext cx="4499992" cy="3168352"/>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2011679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Plan</a:t>
            </a:r>
          </a:p>
        </p:txBody>
      </p:sp>
      <p:sp>
        <p:nvSpPr>
          <p:cNvPr id="4099" name="Espace réservé du contenu 2"/>
          <p:cNvSpPr>
            <a:spLocks noGrp="1"/>
          </p:cNvSpPr>
          <p:nvPr>
            <p:ph idx="1"/>
          </p:nvPr>
        </p:nvSpPr>
        <p:spPr>
          <a:xfrm>
            <a:off x="468313" y="765175"/>
            <a:ext cx="8207375" cy="5546725"/>
          </a:xfrm>
        </p:spPr>
        <p:txBody>
          <a:bodyPr/>
          <a:lstStyle/>
          <a:p>
            <a:pPr marL="523875" indent="-342900">
              <a:buFont typeface="+mj-lt"/>
              <a:buAutoNum type="arabicPeriod"/>
            </a:pPr>
            <a:endParaRPr lang="en-US" altLang="fr-FR" b="1" dirty="0" smtClean="0"/>
          </a:p>
          <a:p>
            <a:pPr marL="523875" indent="-342900">
              <a:buFont typeface="+mj-lt"/>
              <a:buAutoNum type="arabicPeriod"/>
            </a:pPr>
            <a:r>
              <a:rPr lang="en-US" altLang="fr-FR" b="1" dirty="0" err="1" smtClean="0"/>
              <a:t>Contexte</a:t>
            </a:r>
            <a:endParaRPr lang="en-US" altLang="fr-FR" dirty="0" smtClean="0"/>
          </a:p>
          <a:p>
            <a:pPr marL="723900" lvl="1" indent="-342900">
              <a:buFont typeface="+mj-lt"/>
              <a:buAutoNum type="arabicPeriod"/>
            </a:pPr>
            <a:endParaRPr lang="en-US" altLang="fr-FR" dirty="0"/>
          </a:p>
          <a:p>
            <a:pPr marL="381000" lvl="1" indent="0">
              <a:buNone/>
            </a:pPr>
            <a:endParaRPr lang="en-US" altLang="fr-FR" dirty="0" smtClean="0"/>
          </a:p>
          <a:p>
            <a:pPr marL="523875" indent="-342900">
              <a:buFont typeface="+mj-lt"/>
              <a:buAutoNum type="arabicPeriod"/>
            </a:pPr>
            <a:r>
              <a:rPr lang="fr-FR" altLang="fr-FR" b="1" dirty="0" smtClean="0"/>
              <a:t>Hélium</a:t>
            </a:r>
            <a:r>
              <a:rPr lang="en-US" altLang="fr-FR" b="1" dirty="0" smtClean="0"/>
              <a:t> </a:t>
            </a:r>
            <a:r>
              <a:rPr lang="en-US" altLang="fr-FR" b="1" dirty="0" err="1" smtClean="0"/>
              <a:t>superfluide</a:t>
            </a:r>
            <a:r>
              <a:rPr lang="en-US" altLang="fr-FR" b="1" dirty="0" smtClean="0"/>
              <a:t> (He II)</a:t>
            </a:r>
            <a:endParaRPr lang="en-US" altLang="fr-FR" dirty="0" smtClean="0"/>
          </a:p>
          <a:p>
            <a:pPr marL="723900" lvl="1" indent="-342900"/>
            <a:r>
              <a:rPr lang="en-US" altLang="fr-FR" dirty="0" err="1" smtClean="0"/>
              <a:t>Modèle</a:t>
            </a:r>
            <a:r>
              <a:rPr lang="en-US" altLang="fr-FR" dirty="0" smtClean="0"/>
              <a:t> </a:t>
            </a:r>
            <a:r>
              <a:rPr lang="en-US" altLang="fr-FR" dirty="0" err="1" smtClean="0"/>
              <a:t>théorique</a:t>
            </a:r>
            <a:endParaRPr lang="en-US" altLang="fr-FR" dirty="0" smtClean="0"/>
          </a:p>
          <a:p>
            <a:pPr marL="723900" lvl="1" indent="-342900"/>
            <a:r>
              <a:rPr lang="en-US" altLang="fr-FR" dirty="0" err="1" smtClean="0"/>
              <a:t>Modèle</a:t>
            </a:r>
            <a:r>
              <a:rPr lang="en-US" altLang="fr-FR" dirty="0" smtClean="0"/>
              <a:t> </a:t>
            </a:r>
            <a:r>
              <a:rPr lang="en-US" altLang="fr-FR" dirty="0" err="1" smtClean="0"/>
              <a:t>numérique</a:t>
            </a:r>
            <a:endParaRPr lang="en-US" altLang="fr-FR" dirty="0" smtClean="0"/>
          </a:p>
          <a:p>
            <a:pPr marL="723900" lvl="1" indent="-342900"/>
            <a:r>
              <a:rPr lang="en-US" altLang="fr-FR" dirty="0" err="1" smtClean="0"/>
              <a:t>Résultats</a:t>
            </a:r>
            <a:endParaRPr lang="en-US" altLang="fr-FR" dirty="0"/>
          </a:p>
          <a:p>
            <a:pPr marL="381000" lvl="1" indent="0">
              <a:buNone/>
            </a:pPr>
            <a:endParaRPr lang="en-US" altLang="fr-FR" dirty="0" smtClean="0"/>
          </a:p>
          <a:p>
            <a:pPr marL="523875" indent="-342900">
              <a:buFont typeface="+mj-lt"/>
              <a:buAutoNum type="arabicPeriod"/>
            </a:pPr>
            <a:r>
              <a:rPr lang="en-US" altLang="fr-FR" b="1" dirty="0" smtClean="0"/>
              <a:t>Transition de phase (He II / He I)</a:t>
            </a:r>
          </a:p>
          <a:p>
            <a:pPr marL="723900" lvl="1" indent="-342900"/>
            <a:r>
              <a:rPr lang="en-US" altLang="fr-FR" dirty="0" err="1"/>
              <a:t>Modèle</a:t>
            </a:r>
            <a:r>
              <a:rPr lang="en-US" altLang="fr-FR" dirty="0"/>
              <a:t> </a:t>
            </a:r>
            <a:r>
              <a:rPr lang="en-US" altLang="fr-FR" dirty="0" err="1"/>
              <a:t>théorique</a:t>
            </a:r>
            <a:endParaRPr lang="en-US" altLang="fr-FR" dirty="0"/>
          </a:p>
          <a:p>
            <a:pPr marL="723900" lvl="1" indent="-342900"/>
            <a:r>
              <a:rPr lang="en-US" altLang="fr-FR" dirty="0" err="1"/>
              <a:t>Modèle</a:t>
            </a:r>
            <a:r>
              <a:rPr lang="en-US" altLang="fr-FR" dirty="0"/>
              <a:t> </a:t>
            </a:r>
            <a:r>
              <a:rPr lang="en-US" altLang="fr-FR" dirty="0" err="1"/>
              <a:t>numérique</a:t>
            </a:r>
            <a:endParaRPr lang="en-US" altLang="fr-FR" dirty="0"/>
          </a:p>
          <a:p>
            <a:pPr marL="723900" lvl="1" indent="-342900"/>
            <a:r>
              <a:rPr lang="en-US" altLang="fr-FR" dirty="0" err="1"/>
              <a:t>Résultats</a:t>
            </a:r>
            <a:endParaRPr lang="en-US" altLang="fr-FR" dirty="0"/>
          </a:p>
          <a:p>
            <a:pPr marL="703262" lvl="1" indent="-342900">
              <a:buFont typeface="+mj-lt"/>
              <a:buAutoNum type="arabicPeriod"/>
            </a:pPr>
            <a:endParaRPr lang="en-US" altLang="fr-FR" dirty="0" smtClean="0"/>
          </a:p>
          <a:p>
            <a:pPr marL="360362" lvl="1" indent="0">
              <a:buNone/>
            </a:pPr>
            <a:endParaRPr lang="en-US" altLang="fr-FR" dirty="0" smtClean="0"/>
          </a:p>
          <a:p>
            <a:pPr marL="523875" indent="-342900">
              <a:buFont typeface="+mj-lt"/>
              <a:buAutoNum type="arabicPeriod"/>
            </a:pPr>
            <a:r>
              <a:rPr lang="en-US" altLang="fr-FR" b="1" dirty="0" smtClean="0">
                <a:solidFill>
                  <a:srgbClr val="FF0000"/>
                </a:solidFill>
              </a:rPr>
              <a:t>Conclusions</a:t>
            </a:r>
          </a:p>
        </p:txBody>
      </p:sp>
      <p:sp>
        <p:nvSpPr>
          <p:cNvPr id="4" name="Rectangle 1"/>
          <p:cNvSpPr/>
          <p:nvPr/>
        </p:nvSpPr>
        <p:spPr bwMode="auto">
          <a:xfrm>
            <a:off x="683568" y="5157192"/>
            <a:ext cx="2160240" cy="648072"/>
          </a:xfrm>
          <a:prstGeom prst="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983411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smtClean="0"/>
              <a:t>Conclusions</a:t>
            </a:r>
          </a:p>
        </p:txBody>
      </p:sp>
      <p:sp>
        <p:nvSpPr>
          <p:cNvPr id="4099" name="Espace réservé du contenu 2"/>
          <p:cNvSpPr>
            <a:spLocks noGrp="1"/>
          </p:cNvSpPr>
          <p:nvPr>
            <p:ph idx="1"/>
          </p:nvPr>
        </p:nvSpPr>
        <p:spPr>
          <a:xfrm>
            <a:off x="468313" y="765175"/>
            <a:ext cx="8207375" cy="5760169"/>
          </a:xfrm>
        </p:spPr>
        <p:txBody>
          <a:bodyPr/>
          <a:lstStyle/>
          <a:p>
            <a:endParaRPr lang="it-IT" altLang="fr-FR" dirty="0" smtClean="0"/>
          </a:p>
          <a:p>
            <a:pPr>
              <a:spcAft>
                <a:spcPts val="1200"/>
              </a:spcAft>
            </a:pPr>
            <a:r>
              <a:rPr lang="fr-FR" altLang="fr-FR" sz="2000" dirty="0" smtClean="0"/>
              <a:t>La simulation numérique en régime transitoire a été implantée dans le code Fluent</a:t>
            </a:r>
          </a:p>
          <a:p>
            <a:pPr>
              <a:spcAft>
                <a:spcPts val="1200"/>
              </a:spcAft>
            </a:pPr>
            <a:r>
              <a:rPr lang="fr-FR" altLang="fr-FR" sz="2000" dirty="0" smtClean="0"/>
              <a:t>La méthode VOF </a:t>
            </a:r>
            <a:r>
              <a:rPr lang="fr-FR" altLang="fr-FR" sz="2000" dirty="0"/>
              <a:t>a été implantée dans le code </a:t>
            </a:r>
            <a:r>
              <a:rPr lang="fr-FR" altLang="fr-FR" sz="2000" dirty="0" smtClean="0"/>
              <a:t>Fluent</a:t>
            </a:r>
          </a:p>
          <a:p>
            <a:pPr>
              <a:spcAft>
                <a:spcPts val="1200"/>
              </a:spcAft>
            </a:pPr>
            <a:r>
              <a:rPr lang="fr-FR" altLang="fr-FR" sz="2000" dirty="0" smtClean="0"/>
              <a:t>Résultats des simulations:</a:t>
            </a:r>
          </a:p>
          <a:p>
            <a:pPr lvl="3">
              <a:spcAft>
                <a:spcPts val="1200"/>
              </a:spcAft>
            </a:pPr>
            <a:r>
              <a:rPr lang="fr-FR" altLang="fr-FR" sz="1600" dirty="0" smtClean="0"/>
              <a:t>He II : Bon accord avec les résultats analytiques et les données expérimentales;</a:t>
            </a:r>
          </a:p>
          <a:p>
            <a:pPr lvl="3">
              <a:spcAft>
                <a:spcPts val="1200"/>
              </a:spcAft>
            </a:pPr>
            <a:r>
              <a:rPr lang="fr-FR" altLang="fr-FR" sz="1600" dirty="0" smtClean="0"/>
              <a:t>Transition de phase: extrêmement sensible aux dimensions du maillage et au pas temporel</a:t>
            </a:r>
            <a:r>
              <a:rPr lang="it-IT" altLang="fr-FR" sz="1600" dirty="0" smtClean="0"/>
              <a:t>.</a:t>
            </a:r>
          </a:p>
          <a:p>
            <a:pPr>
              <a:spcAft>
                <a:spcPts val="1200"/>
              </a:spcAft>
            </a:pPr>
            <a:r>
              <a:rPr lang="fr-FR" altLang="fr-FR" sz="2000" dirty="0" smtClean="0"/>
              <a:t>Développements futurs:</a:t>
            </a:r>
          </a:p>
          <a:p>
            <a:pPr lvl="1">
              <a:spcAft>
                <a:spcPts val="1200"/>
              </a:spcAft>
            </a:pPr>
            <a:r>
              <a:rPr lang="fr-FR" altLang="fr-FR" sz="1800" dirty="0" smtClean="0"/>
              <a:t>Analyse des paramètres qui limitent la stabilité dans les simulations de la transition de phase</a:t>
            </a:r>
          </a:p>
          <a:p>
            <a:pPr lvl="1">
              <a:spcAft>
                <a:spcPts val="1200"/>
              </a:spcAft>
            </a:pPr>
            <a:r>
              <a:rPr lang="fr-FR" altLang="fr-FR" sz="1800" dirty="0" smtClean="0"/>
              <a:t>Étude des applications dans des système dynamiques;</a:t>
            </a:r>
          </a:p>
          <a:p>
            <a:pPr lvl="1">
              <a:spcAft>
                <a:spcPts val="1200"/>
              </a:spcAft>
            </a:pPr>
            <a:r>
              <a:rPr lang="fr-FR" altLang="fr-FR" sz="1800" dirty="0" smtClean="0"/>
              <a:t>Étude des cas de grandes variations de pression</a:t>
            </a:r>
            <a:endParaRPr lang="it-IT" altLang="fr-FR" dirty="0" smtClean="0"/>
          </a:p>
          <a:p>
            <a:pPr lvl="3"/>
            <a:endParaRPr lang="it-IT" altLang="fr-FR" dirty="0" smtClean="0"/>
          </a:p>
        </p:txBody>
      </p:sp>
    </p:spTree>
    <p:extLst>
      <p:ext uri="{BB962C8B-B14F-4D97-AF65-F5344CB8AC3E}">
        <p14:creationId xmlns:p14="http://schemas.microsoft.com/office/powerpoint/2010/main" val="5050885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9">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9">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835696" y="2276872"/>
            <a:ext cx="5760639" cy="794792"/>
          </a:xfrm>
        </p:spPr>
        <p:txBody>
          <a:bodyPr/>
          <a:lstStyle/>
          <a:p>
            <a:pPr marL="180975" indent="0">
              <a:buNone/>
            </a:pPr>
            <a:r>
              <a:rPr lang="it-IT" sz="3600" dirty="0" smtClean="0"/>
              <a:t>Merci pour votre attention</a:t>
            </a:r>
            <a:endParaRPr lang="it-IT" sz="3600" dirty="0"/>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3717032"/>
            <a:ext cx="1933575" cy="2362200"/>
          </a:xfrm>
          <a:prstGeom prst="rect">
            <a:avLst/>
          </a:prstGeom>
        </p:spPr>
      </p:pic>
    </p:spTree>
    <p:extLst>
      <p:ext uri="{BB962C8B-B14F-4D97-AF65-F5344CB8AC3E}">
        <p14:creationId xmlns:p14="http://schemas.microsoft.com/office/powerpoint/2010/main" val="2037286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a:t>APPENDIX</a:t>
            </a:r>
            <a:endParaRPr lang="en-US" altLang="fr-FR" dirty="0" smtClean="0"/>
          </a:p>
        </p:txBody>
      </p:sp>
      <p:sp>
        <p:nvSpPr>
          <p:cNvPr id="4099" name="Espace réservé du contenu 2"/>
          <p:cNvSpPr>
            <a:spLocks noGrp="1"/>
          </p:cNvSpPr>
          <p:nvPr>
            <p:ph idx="1"/>
          </p:nvPr>
        </p:nvSpPr>
        <p:spPr>
          <a:xfrm>
            <a:off x="468313" y="765175"/>
            <a:ext cx="8207375" cy="5546725"/>
          </a:xfrm>
        </p:spPr>
        <p:txBody>
          <a:bodyPr/>
          <a:lstStyle/>
          <a:p>
            <a:endParaRPr lang="en-US" altLang="fr-FR" dirty="0" smtClean="0"/>
          </a:p>
          <a:p>
            <a:pPr lvl="1"/>
            <a:endParaRPr lang="en-US" altLang="fr-FR" dirty="0" smtClean="0"/>
          </a:p>
          <a:p>
            <a:pPr lvl="3"/>
            <a:endParaRPr lang="en-US" altLang="fr-FR" dirty="0" smtClean="0"/>
          </a:p>
        </p:txBody>
      </p:sp>
      <p:pic>
        <p:nvPicPr>
          <p:cNvPr id="7170" name="Picture 2" descr="\\Dapdc5\spascali\Desktop\TESI\images\rho_n-rho_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652354"/>
            <a:ext cx="2943432" cy="204388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Dapdc5\spascali\Desktop\TESI\images\densit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692" y="3573016"/>
            <a:ext cx="2449112" cy="220255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Dapdc5\spascali\Desktop\TESI\images\entrop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8806" y="958748"/>
            <a:ext cx="2405723" cy="190633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Dapdc5\spascali\Desktop\TESI\images\heat_capacity.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949703"/>
            <a:ext cx="2232248" cy="2069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1216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Segnaposto contenuto 3"/>
              <p:cNvSpPr>
                <a:spLocks noGrp="1"/>
              </p:cNvSpPr>
              <p:nvPr>
                <p:ph idx="1"/>
              </p:nvPr>
            </p:nvSpPr>
            <p:spPr>
              <a:xfrm>
                <a:off x="395536" y="836712"/>
                <a:ext cx="8061325" cy="5546725"/>
              </a:xfrm>
            </p:spPr>
            <p:txBody>
              <a:bodyPr/>
              <a:lstStyle/>
              <a:p>
                <a:pPr>
                  <a:spcAft>
                    <a:spcPts val="1200"/>
                  </a:spcAft>
                </a:pPr>
                <a:r>
                  <a:rPr lang="en-US" altLang="fr-FR" dirty="0" smtClean="0"/>
                  <a:t>Modèle à </a:t>
                </a:r>
                <a:r>
                  <a:rPr lang="en-US" altLang="fr-FR" dirty="0" err="1" smtClean="0"/>
                  <a:t>deux</a:t>
                </a:r>
                <a:r>
                  <a:rPr lang="en-US" altLang="fr-FR" dirty="0" smtClean="0"/>
                  <a:t> </a:t>
                </a:r>
                <a:r>
                  <a:rPr lang="en-US" altLang="fr-FR" dirty="0" err="1" smtClean="0"/>
                  <a:t>fluides</a:t>
                </a:r>
                <a:r>
                  <a:rPr lang="en-US" altLang="fr-FR" dirty="0" smtClean="0"/>
                  <a:t>:</a:t>
                </a:r>
                <a:endParaRPr lang="en-US" altLang="fr-FR" dirty="0"/>
              </a:p>
              <a:p>
                <a:pPr lvl="1"/>
                <a14:m>
                  <m:oMath xmlns:m="http://schemas.openxmlformats.org/officeDocument/2006/math">
                    <m:r>
                      <a:rPr lang="en-US" altLang="fr-FR" i="1">
                        <a:latin typeface="Cambria Math" panose="02040503050406030204" pitchFamily="18" charset="0"/>
                        <a:ea typeface="Cambria Math" panose="02040503050406030204" pitchFamily="18" charset="0"/>
                      </a:rPr>
                      <m:t>𝜌</m:t>
                    </m:r>
                    <m:r>
                      <a:rPr lang="it-IT" altLang="fr-FR" b="1" i="1">
                        <a:latin typeface="Cambria Math" panose="02040503050406030204" pitchFamily="18" charset="0"/>
                        <a:ea typeface="Cambria Math" panose="02040503050406030204" pitchFamily="18" charset="0"/>
                      </a:rPr>
                      <m:t>𝒖</m:t>
                    </m:r>
                    <m:r>
                      <a:rPr lang="it-IT" altLang="fr-FR" i="1">
                        <a:latin typeface="Cambria Math" panose="02040503050406030204" pitchFamily="18" charset="0"/>
                        <a:ea typeface="Cambria Math" panose="02040503050406030204" pitchFamily="18" charset="0"/>
                      </a:rPr>
                      <m:t>= </m:t>
                    </m:r>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Sub>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 </m:t>
                    </m:r>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𝑠</m:t>
                        </m:r>
                      </m:sub>
                    </m:sSub>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oMath>
                </a14:m>
                <a:r>
                  <a:rPr lang="it-IT" altLang="fr-FR" dirty="0">
                    <a:ea typeface="Cambria Math" panose="02040503050406030204" pitchFamily="18" charset="0"/>
                  </a:rPr>
                  <a:t>	</a:t>
                </a:r>
                <a:endParaRPr lang="it-IT" altLang="fr-FR" dirty="0" smtClean="0">
                  <a:ea typeface="Cambria Math" panose="02040503050406030204" pitchFamily="18" charset="0"/>
                </a:endParaRPr>
              </a:p>
              <a:p>
                <a:pPr lvl="1"/>
                <a14:m>
                  <m:oMath xmlns:m="http://schemas.openxmlformats.org/officeDocument/2006/math">
                    <m:f>
                      <m:fPr>
                        <m:ctrlPr>
                          <a:rPr lang="it-IT" altLang="fr-FR" i="1">
                            <a:latin typeface="Cambria Math"/>
                            <a:ea typeface="Cambria Math" panose="02040503050406030204" pitchFamily="18" charset="0"/>
                          </a:rPr>
                        </m:ctrlPr>
                      </m:fPr>
                      <m:num>
                        <m:r>
                          <a:rPr lang="it-IT" altLang="fr-FR" i="1">
                            <a:latin typeface="Cambria Math" panose="02040503050406030204" pitchFamily="18" charset="0"/>
                            <a:ea typeface="Cambria Math" panose="02040503050406030204" pitchFamily="18" charset="0"/>
                          </a:rPr>
                          <m:t>𝜕𝜌</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num>
                      <m:den>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𝑡</m:t>
                        </m:r>
                      </m:den>
                    </m:f>
                    <m:r>
                      <a:rPr lang="it-IT" altLang="fr-FR" i="1">
                        <a:latin typeface="Cambria Math" panose="02040503050406030204" pitchFamily="18" charset="0"/>
                        <a:ea typeface="Cambria Math" panose="02040503050406030204" pitchFamily="18" charset="0"/>
                      </a:rPr>
                      <m:t>=−</m:t>
                    </m:r>
                    <m:r>
                      <a:rPr lang="it-IT" altLang="fr-FR" b="1"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𝑝</m:t>
                    </m:r>
                    <m:r>
                      <a:rPr lang="it-IT" altLang="fr-FR" i="1">
                        <a:latin typeface="Cambria Math" panose="02040503050406030204" pitchFamily="18" charset="0"/>
                        <a:ea typeface="Cambria Math" panose="02040503050406030204" pitchFamily="18" charset="0"/>
                      </a:rPr>
                      <m:t>+</m:t>
                    </m:r>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𝜂</m:t>
                        </m:r>
                      </m:e>
                      <m:sub>
                        <m:r>
                          <a:rPr lang="it-IT" altLang="fr-FR" i="1">
                            <a:latin typeface="Cambria Math" panose="02040503050406030204" pitchFamily="18" charset="0"/>
                            <a:ea typeface="Cambria Math" panose="02040503050406030204" pitchFamily="18" charset="0"/>
                          </a:rPr>
                          <m:t>𝑛</m:t>
                        </m:r>
                      </m:sub>
                    </m:sSub>
                    <m:r>
                      <m:rPr>
                        <m:sty m:val="p"/>
                      </m:rPr>
                      <a:rPr lang="el-GR" altLang="fr-FR" i="1">
                        <a:latin typeface="Cambria Math" panose="02040503050406030204" pitchFamily="18" charset="0"/>
                        <a:ea typeface="Cambria Math" panose="02040503050406030204" pitchFamily="18" charset="0"/>
                      </a:rPr>
                      <m:t>Δ</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𝜌</m:t>
                    </m:r>
                    <m:r>
                      <a:rPr lang="it-IT" altLang="fr-FR" b="1" i="1">
                        <a:latin typeface="Cambria Math" panose="02040503050406030204" pitchFamily="18" charset="0"/>
                        <a:ea typeface="Cambria Math" panose="02040503050406030204" pitchFamily="18" charset="0"/>
                      </a:rPr>
                      <m:t>𝒈</m:t>
                    </m:r>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𝐴</m:t>
                    </m:r>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Sub>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𝑠</m:t>
                        </m:r>
                      </m:sub>
                    </m:sSub>
                    <m:sSup>
                      <m:sSupPr>
                        <m:ctrlPr>
                          <a:rPr lang="it-IT" altLang="fr-FR" i="1">
                            <a:latin typeface="Cambria Math"/>
                            <a:ea typeface="Cambria Math" panose="02040503050406030204" pitchFamily="18" charset="0"/>
                          </a:rPr>
                        </m:ctrlPr>
                      </m:sSupPr>
                      <m:e>
                        <m:d>
                          <m:dPr>
                            <m:begChr m:val="|"/>
                            <m:endChr m:val="|"/>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e>
                      <m:sup>
                        <m:r>
                          <a:rPr lang="it-IT" altLang="fr-FR" i="1">
                            <a:latin typeface="Cambria Math" panose="02040503050406030204" pitchFamily="18" charset="0"/>
                            <a:ea typeface="Cambria Math" panose="02040503050406030204" pitchFamily="18" charset="0"/>
                          </a:rPr>
                          <m:t>2</m:t>
                        </m:r>
                      </m:sup>
                    </m:sSup>
                    <m:d>
                      <m:dPr>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oMath>
                </a14:m>
                <a:r>
                  <a:rPr lang="it-IT" altLang="fr-FR" dirty="0">
                    <a:ea typeface="Cambria Math" panose="02040503050406030204" pitchFamily="18" charset="0"/>
                  </a:rPr>
                  <a:t>	</a:t>
                </a:r>
                <a:endParaRPr lang="it-IT" altLang="fr-FR" dirty="0" smtClean="0">
                  <a:ea typeface="Cambria Math" panose="02040503050406030204" pitchFamily="18" charset="0"/>
                </a:endParaRPr>
              </a:p>
              <a:p>
                <a:pPr lvl="1"/>
                <a14:m>
                  <m:oMath xmlns:m="http://schemas.openxmlformats.org/officeDocument/2006/math">
                    <m:f>
                      <m:fPr>
                        <m:ctrlPr>
                          <a:rPr lang="it-IT" altLang="fr-FR" i="1">
                            <a:latin typeface="Cambria Math"/>
                            <a:ea typeface="Cambria Math" panose="02040503050406030204" pitchFamily="18" charset="0"/>
                          </a:rPr>
                        </m:ctrlPr>
                      </m:fPr>
                      <m:num>
                        <m:r>
                          <a:rPr lang="it-IT" altLang="fr-FR" i="1">
                            <a:latin typeface="Cambria Math" panose="02040503050406030204" pitchFamily="18" charset="0"/>
                            <a:ea typeface="Cambria Math" panose="02040503050406030204" pitchFamily="18" charset="0"/>
                          </a:rPr>
                          <m:t>𝜕𝜌</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num>
                      <m:den>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𝑡</m:t>
                        </m:r>
                      </m:den>
                    </m:f>
                    <m:r>
                      <a:rPr lang="it-IT" altLang="fr-FR" i="1">
                        <a:latin typeface="Cambria Math" panose="02040503050406030204" pitchFamily="18" charset="0"/>
                        <a:ea typeface="Cambria Math" panose="02040503050406030204" pitchFamily="18" charset="0"/>
                      </a:rPr>
                      <m:t>=</m:t>
                    </m:r>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Sub>
                    <m:r>
                      <a:rPr lang="it-IT" altLang="fr-FR" b="1" i="1">
                        <a:latin typeface="Cambria Math" panose="02040503050406030204" pitchFamily="18" charset="0"/>
                        <a:ea typeface="Cambria Math" panose="02040503050406030204" pitchFamily="18" charset="0"/>
                      </a:rPr>
                      <m:t>𝒔</m:t>
                    </m:r>
                    <m:r>
                      <a:rPr lang="it-IT" altLang="fr-FR" b="1"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𝑇</m:t>
                    </m:r>
                    <m:r>
                      <a:rPr lang="it-IT" altLang="fr-FR" i="1">
                        <a:latin typeface="Cambria Math" panose="02040503050406030204" pitchFamily="18" charset="0"/>
                        <a:ea typeface="Cambria Math" panose="02040503050406030204" pitchFamily="18" charset="0"/>
                      </a:rPr>
                      <m:t>−</m:t>
                    </m:r>
                    <m:f>
                      <m:fPr>
                        <m:ctrlPr>
                          <a:rPr lang="it-IT" altLang="fr-FR" i="1">
                            <a:latin typeface="Cambria Math"/>
                            <a:ea typeface="Cambria Math" panose="02040503050406030204" pitchFamily="18" charset="0"/>
                          </a:rPr>
                        </m:ctrlPr>
                      </m:fPr>
                      <m:num>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Sub>
                      </m:num>
                      <m:den>
                        <m:r>
                          <a:rPr lang="it-IT" altLang="fr-FR" i="1">
                            <a:latin typeface="Cambria Math" panose="02040503050406030204" pitchFamily="18" charset="0"/>
                            <a:ea typeface="Cambria Math" panose="02040503050406030204" pitchFamily="18" charset="0"/>
                          </a:rPr>
                          <m:t>𝜌</m:t>
                        </m:r>
                      </m:den>
                    </m:f>
                    <m:r>
                      <a:rPr lang="it-IT" altLang="fr-FR" b="1"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𝑝</m:t>
                    </m:r>
                    <m:r>
                      <a:rPr lang="it-IT" altLang="fr-FR" i="1">
                        <a:latin typeface="Cambria Math" panose="02040503050406030204" pitchFamily="18" charset="0"/>
                        <a:ea typeface="Cambria Math" panose="02040503050406030204" pitchFamily="18" charset="0"/>
                      </a:rPr>
                      <m:t>+</m:t>
                    </m:r>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𝜂</m:t>
                        </m:r>
                      </m:e>
                      <m:sub>
                        <m:r>
                          <a:rPr lang="it-IT" altLang="fr-FR" i="1">
                            <a:latin typeface="Cambria Math" panose="02040503050406030204" pitchFamily="18" charset="0"/>
                            <a:ea typeface="Cambria Math" panose="02040503050406030204" pitchFamily="18" charset="0"/>
                          </a:rPr>
                          <m:t>𝑛</m:t>
                        </m:r>
                      </m:sub>
                    </m:sSub>
                    <m:r>
                      <m:rPr>
                        <m:sty m:val="p"/>
                      </m:rPr>
                      <a:rPr lang="el-GR" altLang="fr-FR" i="1">
                        <a:latin typeface="Cambria Math" panose="02040503050406030204" pitchFamily="18" charset="0"/>
                        <a:ea typeface="Cambria Math" panose="02040503050406030204" pitchFamily="18" charset="0"/>
                      </a:rPr>
                      <m:t>Δ</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Sub>
                    <m:r>
                      <a:rPr lang="it-IT" altLang="fr-FR" b="1" i="1">
                        <a:latin typeface="Cambria Math" panose="02040503050406030204" pitchFamily="18" charset="0"/>
                        <a:ea typeface="Cambria Math" panose="02040503050406030204" pitchFamily="18" charset="0"/>
                      </a:rPr>
                      <m:t>𝒈</m:t>
                    </m:r>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𝐴</m:t>
                    </m:r>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Sub>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𝑠</m:t>
                        </m:r>
                      </m:sub>
                    </m:sSub>
                    <m:sSup>
                      <m:sSupPr>
                        <m:ctrlPr>
                          <a:rPr lang="it-IT" altLang="fr-FR" i="1">
                            <a:latin typeface="Cambria Math"/>
                            <a:ea typeface="Cambria Math" panose="02040503050406030204" pitchFamily="18" charset="0"/>
                          </a:rPr>
                        </m:ctrlPr>
                      </m:sSupPr>
                      <m:e>
                        <m:d>
                          <m:dPr>
                            <m:begChr m:val="|"/>
                            <m:endChr m:val="|"/>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e>
                      <m:sup>
                        <m:r>
                          <a:rPr lang="it-IT" altLang="fr-FR" i="1">
                            <a:latin typeface="Cambria Math" panose="02040503050406030204" pitchFamily="18" charset="0"/>
                            <a:ea typeface="Cambria Math" panose="02040503050406030204" pitchFamily="18" charset="0"/>
                          </a:rPr>
                          <m:t>2</m:t>
                        </m:r>
                      </m:sup>
                    </m:sSup>
                    <m:d>
                      <m:dPr>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oMath>
                </a14:m>
                <a:r>
                  <a:rPr lang="it-IT" altLang="fr-FR" dirty="0">
                    <a:ea typeface="Cambria Math" panose="02040503050406030204" pitchFamily="18" charset="0"/>
                  </a:rPr>
                  <a:t> </a:t>
                </a:r>
                <a:endParaRPr lang="it-IT" altLang="fr-FR" dirty="0" smtClean="0">
                  <a:ea typeface="Cambria Math" panose="02040503050406030204" pitchFamily="18" charset="0"/>
                </a:endParaRPr>
              </a:p>
              <a:p>
                <a:pPr lvl="1"/>
                <a14:m>
                  <m:oMath xmlns:m="http://schemas.openxmlformats.org/officeDocument/2006/math">
                    <m:sSup>
                      <m:sSupPr>
                        <m:ctrlPr>
                          <a:rPr lang="it-IT" altLang="fr-FR" i="1">
                            <a:latin typeface="Cambria Math"/>
                            <a:ea typeface="Cambria Math" panose="02040503050406030204" pitchFamily="18" charset="0"/>
                          </a:rPr>
                        </m:ctrlPr>
                      </m:sSupPr>
                      <m:e>
                        <m:r>
                          <a:rPr lang="it-IT" altLang="fr-FR" i="1">
                            <a:latin typeface="Cambria Math" panose="02040503050406030204" pitchFamily="18" charset="0"/>
                            <a:ea typeface="Cambria Math" panose="02040503050406030204" pitchFamily="18" charset="0"/>
                          </a:rPr>
                          <m:t>𝑞</m:t>
                        </m:r>
                      </m:e>
                      <m:sup>
                        <m:r>
                          <a:rPr lang="it-IT" altLang="fr-FR" i="1">
                            <a:latin typeface="Cambria Math" panose="02040503050406030204" pitchFamily="18" charset="0"/>
                            <a:ea typeface="Cambria Math" panose="02040503050406030204" pitchFamily="18" charset="0"/>
                          </a:rPr>
                          <m:t>𝑚</m:t>
                        </m:r>
                      </m:sup>
                    </m:sSup>
                    <m:r>
                      <a:rPr lang="it-IT" altLang="fr-FR" i="1">
                        <a:latin typeface="Cambria Math" panose="02040503050406030204" pitchFamily="18" charset="0"/>
                        <a:ea typeface="Cambria Math" panose="02040503050406030204" pitchFamily="18" charset="0"/>
                      </a:rPr>
                      <m:t>=−</m:t>
                    </m:r>
                    <m:f>
                      <m:fPr>
                        <m:ctrlPr>
                          <a:rPr lang="it-IT" altLang="fr-FR" i="1">
                            <a:latin typeface="Cambria Math"/>
                            <a:ea typeface="Cambria Math" panose="02040503050406030204" pitchFamily="18" charset="0"/>
                          </a:rPr>
                        </m:ctrlPr>
                      </m:fPr>
                      <m:num>
                        <m:sSubSup>
                          <m:sSubSupPr>
                            <m:ctrlPr>
                              <a:rPr lang="it-IT" altLang="fr-FR" i="1">
                                <a:latin typeface="Cambria Math"/>
                                <a:ea typeface="Cambria Math" panose="02040503050406030204" pitchFamily="18" charset="0"/>
                              </a:rPr>
                            </m:ctrlPr>
                          </m:sSubSup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𝑠</m:t>
                            </m:r>
                          </m:sub>
                          <m:sup>
                            <m:r>
                              <a:rPr lang="it-IT" altLang="fr-FR" i="1">
                                <a:latin typeface="Cambria Math" panose="02040503050406030204" pitchFamily="18" charset="0"/>
                                <a:ea typeface="Cambria Math" panose="02040503050406030204" pitchFamily="18" charset="0"/>
                              </a:rPr>
                              <m:t>3</m:t>
                            </m:r>
                          </m:sup>
                        </m:sSubSup>
                        <m:sSup>
                          <m:sSupPr>
                            <m:ctrlPr>
                              <a:rPr lang="it-IT" altLang="fr-FR" i="1">
                                <a:latin typeface="Cambria Math"/>
                                <a:ea typeface="Cambria Math" panose="02040503050406030204" pitchFamily="18" charset="0"/>
                              </a:rPr>
                            </m:ctrlPr>
                          </m:sSupPr>
                          <m:e>
                            <m:r>
                              <a:rPr lang="it-IT" altLang="fr-FR" i="1">
                                <a:latin typeface="Cambria Math" panose="02040503050406030204" pitchFamily="18" charset="0"/>
                                <a:ea typeface="Cambria Math" panose="02040503050406030204" pitchFamily="18" charset="0"/>
                              </a:rPr>
                              <m:t>𝑠</m:t>
                            </m:r>
                          </m:e>
                          <m:sup>
                            <m:r>
                              <a:rPr lang="it-IT" altLang="fr-FR" i="1">
                                <a:latin typeface="Cambria Math" panose="02040503050406030204" pitchFamily="18" charset="0"/>
                                <a:ea typeface="Cambria Math" panose="02040503050406030204" pitchFamily="18" charset="0"/>
                              </a:rPr>
                              <m:t>4</m:t>
                            </m:r>
                          </m:sup>
                        </m:sSup>
                        <m:sSup>
                          <m:sSupPr>
                            <m:ctrlPr>
                              <a:rPr lang="it-IT" altLang="fr-FR" i="1">
                                <a:latin typeface="Cambria Math"/>
                                <a:ea typeface="Cambria Math" panose="02040503050406030204" pitchFamily="18" charset="0"/>
                              </a:rPr>
                            </m:ctrlPr>
                          </m:sSupPr>
                          <m:e>
                            <m:r>
                              <a:rPr lang="it-IT" altLang="fr-FR" i="1">
                                <a:latin typeface="Cambria Math" panose="02040503050406030204" pitchFamily="18" charset="0"/>
                                <a:ea typeface="Cambria Math" panose="02040503050406030204" pitchFamily="18" charset="0"/>
                              </a:rPr>
                              <m:t>𝑇</m:t>
                            </m:r>
                          </m:e>
                          <m:sup>
                            <m:r>
                              <a:rPr lang="it-IT" altLang="fr-FR" i="1">
                                <a:latin typeface="Cambria Math" panose="02040503050406030204" pitchFamily="18" charset="0"/>
                                <a:ea typeface="Cambria Math" panose="02040503050406030204" pitchFamily="18" charset="0"/>
                              </a:rPr>
                              <m:t>3</m:t>
                            </m:r>
                          </m:sup>
                        </m:sSup>
                      </m:num>
                      <m:den>
                        <m:r>
                          <a:rPr lang="it-IT" altLang="fr-FR" i="1">
                            <a:latin typeface="Cambria Math" panose="02040503050406030204" pitchFamily="18" charset="0"/>
                            <a:ea typeface="Cambria Math" panose="02040503050406030204" pitchFamily="18" charset="0"/>
                          </a:rPr>
                          <m:t>𝐴</m:t>
                        </m:r>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Sub>
                      </m:den>
                    </m:f>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𝑇</m:t>
                    </m:r>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𝑓</m:t>
                    </m:r>
                    <m:d>
                      <m:dPr>
                        <m:ctrlPr>
                          <a:rPr lang="it-IT" altLang="fr-FR" i="1">
                            <a:latin typeface="Cambria Math"/>
                            <a:ea typeface="Cambria Math" panose="02040503050406030204" pitchFamily="18" charset="0"/>
                          </a:rPr>
                        </m:ctrlPr>
                      </m:dPr>
                      <m:e>
                        <m:r>
                          <a:rPr lang="it-IT" altLang="fr-FR" i="1">
                            <a:latin typeface="Cambria Math" panose="02040503050406030204" pitchFamily="18" charset="0"/>
                            <a:ea typeface="Cambria Math" panose="02040503050406030204" pitchFamily="18" charset="0"/>
                          </a:rPr>
                          <m:t>𝑇</m:t>
                        </m:r>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𝑝</m:t>
                        </m:r>
                      </m:e>
                    </m:d>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𝑇</m:t>
                    </m:r>
                  </m:oMath>
                </a14:m>
                <a:r>
                  <a:rPr lang="it-IT" altLang="fr-FR" dirty="0" smtClean="0">
                    <a:ea typeface="Cambria Math" panose="02040503050406030204" pitchFamily="18" charset="0"/>
                  </a:rPr>
                  <a:t>	</a:t>
                </a:r>
              </a:p>
              <a:p>
                <a:pPr lvl="1"/>
                <a:endParaRPr lang="it-IT" altLang="fr-FR" dirty="0">
                  <a:ea typeface="Cambria Math" panose="02040503050406030204" pitchFamily="18" charset="0"/>
                </a:endParaRPr>
              </a:p>
              <a:p>
                <a:pPr lvl="1"/>
                <a:endParaRPr lang="it-IT" altLang="fr-FR" dirty="0">
                  <a:ea typeface="Cambria Math" panose="02040503050406030204" pitchFamily="18" charset="0"/>
                </a:endParaRPr>
              </a:p>
              <a:p>
                <a:pPr>
                  <a:spcAft>
                    <a:spcPts val="1200"/>
                  </a:spcAft>
                </a:pPr>
                <a:r>
                  <a:rPr lang="it-IT" altLang="fr-FR" dirty="0" err="1" smtClean="0">
                    <a:ea typeface="Cambria Math" panose="02040503050406030204" pitchFamily="18" charset="0"/>
                  </a:rPr>
                  <a:t>Approximation</a:t>
                </a:r>
                <a:r>
                  <a:rPr lang="it-IT" altLang="fr-FR" dirty="0" smtClean="0">
                    <a:ea typeface="Cambria Math" panose="02040503050406030204" pitchFamily="18" charset="0"/>
                  </a:rPr>
                  <a:t> de </a:t>
                </a:r>
                <a:r>
                  <a:rPr lang="it-IT" altLang="fr-FR" dirty="0" err="1">
                    <a:ea typeface="Cambria Math" panose="02040503050406030204" pitchFamily="18" charset="0"/>
                  </a:rPr>
                  <a:t>Gorter-Mellink</a:t>
                </a:r>
                <a:r>
                  <a:rPr lang="it-IT" altLang="fr-FR" dirty="0">
                    <a:ea typeface="Cambria Math" panose="02040503050406030204" pitchFamily="18" charset="0"/>
                  </a:rPr>
                  <a:t> :</a:t>
                </a:r>
              </a:p>
              <a:p>
                <a:pPr lvl="1"/>
                <a14:m>
                  <m:oMath xmlns:m="http://schemas.openxmlformats.org/officeDocument/2006/math">
                    <m:r>
                      <a:rPr lang="it-IT" altLang="fr-FR" i="1">
                        <a:latin typeface="Cambria Math" panose="02040503050406030204" pitchFamily="18" charset="0"/>
                        <a:ea typeface="Cambria Math" panose="02040503050406030204" pitchFamily="18" charset="0"/>
                      </a:rPr>
                      <m:t>𝑠</m:t>
                    </m:r>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𝑇</m:t>
                    </m:r>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𝐴</m:t>
                    </m:r>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𝑠</m:t>
                        </m:r>
                      </m:sub>
                    </m:sSub>
                    <m:sSup>
                      <m:sSupPr>
                        <m:ctrlPr>
                          <a:rPr lang="it-IT" altLang="fr-FR" i="1">
                            <a:latin typeface="Cambria Math"/>
                            <a:ea typeface="Cambria Math" panose="02040503050406030204" pitchFamily="18" charset="0"/>
                          </a:rPr>
                        </m:ctrlPr>
                      </m:sSupPr>
                      <m:e>
                        <m:d>
                          <m:dPr>
                            <m:begChr m:val="|"/>
                            <m:endChr m:val="|"/>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e>
                      <m:sup>
                        <m:r>
                          <a:rPr lang="it-IT" altLang="fr-FR" i="1">
                            <a:latin typeface="Cambria Math" panose="02040503050406030204" pitchFamily="18" charset="0"/>
                            <a:ea typeface="Cambria Math" panose="02040503050406030204" pitchFamily="18" charset="0"/>
                          </a:rPr>
                          <m:t>2</m:t>
                        </m:r>
                      </m:sup>
                    </m:sSup>
                    <m:d>
                      <m:dPr>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oMath>
                </a14:m>
                <a:endParaRPr lang="it-IT" altLang="fr-FR" dirty="0">
                  <a:ea typeface="Cambria Math" panose="02040503050406030204" pitchFamily="18" charset="0"/>
                </a:endParaRPr>
              </a:p>
              <a:p>
                <a:pPr lvl="2"/>
                <a14:m>
                  <m:oMath xmlns:m="http://schemas.openxmlformats.org/officeDocument/2006/math">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r>
                      <a:rPr lang="it-IT" altLang="fr-FR" i="1">
                        <a:latin typeface="Cambria Math" panose="02040503050406030204" pitchFamily="18" charset="0"/>
                        <a:ea typeface="Cambria Math" panose="02040503050406030204" pitchFamily="18" charset="0"/>
                      </a:rPr>
                      <m:t>=</m:t>
                    </m:r>
                    <m:r>
                      <a:rPr lang="it-IT" altLang="fr-FR" b="1" i="1">
                        <a:latin typeface="Cambria Math" panose="02040503050406030204" pitchFamily="18" charset="0"/>
                        <a:ea typeface="Cambria Math" panose="02040503050406030204" pitchFamily="18" charset="0"/>
                      </a:rPr>
                      <m:t>𝒖</m:t>
                    </m:r>
                    <m:r>
                      <a:rPr lang="it-IT" altLang="fr-FR" i="1">
                        <a:latin typeface="Cambria Math" panose="02040503050406030204" pitchFamily="18" charset="0"/>
                        <a:ea typeface="Cambria Math" panose="02040503050406030204" pitchFamily="18" charset="0"/>
                      </a:rPr>
                      <m:t>−</m:t>
                    </m:r>
                    <m:f>
                      <m:fPr>
                        <m:ctrlPr>
                          <a:rPr lang="it-IT" altLang="fr-FR" i="1">
                            <a:latin typeface="Cambria Math"/>
                            <a:ea typeface="Cambria Math" panose="02040503050406030204" pitchFamily="18" charset="0"/>
                          </a:rPr>
                        </m:ctrlPr>
                      </m:fPr>
                      <m:num>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Sub>
                      </m:num>
                      <m:den>
                        <m:r>
                          <a:rPr lang="it-IT" altLang="fr-FR" i="1">
                            <a:latin typeface="Cambria Math" panose="02040503050406030204" pitchFamily="18" charset="0"/>
                            <a:ea typeface="Cambria Math" panose="02040503050406030204" pitchFamily="18" charset="0"/>
                          </a:rPr>
                          <m:t>𝜌</m:t>
                        </m:r>
                      </m:den>
                    </m:f>
                    <m:d>
                      <m:dPr>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𝑢</m:t>
                    </m:r>
                    <m:r>
                      <a:rPr lang="it-IT" altLang="fr-FR" i="1">
                        <a:latin typeface="Cambria Math" panose="02040503050406030204" pitchFamily="18" charset="0"/>
                        <a:ea typeface="Cambria Math" panose="02040503050406030204" pitchFamily="18" charset="0"/>
                      </a:rPr>
                      <m:t>+ </m:t>
                    </m:r>
                    <m:sSup>
                      <m:sSupPr>
                        <m:ctrlPr>
                          <a:rPr lang="it-IT" altLang="fr-FR" i="1">
                            <a:latin typeface="Cambria Math"/>
                            <a:ea typeface="Cambria Math" panose="02040503050406030204" pitchFamily="18" charset="0"/>
                          </a:rPr>
                        </m:ctrlPr>
                      </m:sSupPr>
                      <m:e>
                        <m:d>
                          <m:dPr>
                            <m:ctrlPr>
                              <a:rPr lang="it-IT" altLang="fr-FR" i="1">
                                <a:latin typeface="Cambria Math"/>
                                <a:ea typeface="Cambria Math" panose="02040503050406030204" pitchFamily="18" charset="0"/>
                              </a:rPr>
                            </m:ctrlPr>
                          </m:dPr>
                          <m:e>
                            <m:f>
                              <m:fPr>
                                <m:ctrlPr>
                                  <a:rPr lang="it-IT" altLang="fr-FR" i="1">
                                    <a:latin typeface="Cambria Math"/>
                                    <a:ea typeface="Cambria Math" panose="02040503050406030204" pitchFamily="18" charset="0"/>
                                  </a:rPr>
                                </m:ctrlPr>
                              </m:fPr>
                              <m:num>
                                <m:sSubSup>
                                  <m:sSubSupPr>
                                    <m:ctrlPr>
                                      <a:rPr lang="it-IT" altLang="fr-FR" i="1">
                                        <a:latin typeface="Cambria Math"/>
                                        <a:ea typeface="Cambria Math" panose="02040503050406030204" pitchFamily="18" charset="0"/>
                                      </a:rPr>
                                    </m:ctrlPr>
                                  </m:sSubSup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up>
                                    <m:r>
                                      <a:rPr lang="it-IT" altLang="fr-FR" i="1">
                                        <a:latin typeface="Cambria Math" panose="02040503050406030204" pitchFamily="18" charset="0"/>
                                        <a:ea typeface="Cambria Math" panose="02040503050406030204" pitchFamily="18" charset="0"/>
                                      </a:rPr>
                                      <m:t>3</m:t>
                                    </m:r>
                                  </m:sup>
                                </m:sSubSup>
                                <m:r>
                                  <a:rPr lang="it-IT" altLang="fr-FR" i="1">
                                    <a:latin typeface="Cambria Math" panose="02040503050406030204" pitchFamily="18" charset="0"/>
                                    <a:ea typeface="Cambria Math" panose="02040503050406030204" pitchFamily="18" charset="0"/>
                                  </a:rPr>
                                  <m:t> </m:t>
                                </m:r>
                                <m:r>
                                  <a:rPr lang="it-IT" altLang="fr-FR" i="1">
                                    <a:latin typeface="Cambria Math" panose="02040503050406030204" pitchFamily="18" charset="0"/>
                                    <a:ea typeface="Cambria Math" panose="02040503050406030204" pitchFamily="18" charset="0"/>
                                  </a:rPr>
                                  <m:t>𝑠</m:t>
                                </m:r>
                              </m:num>
                              <m:den>
                                <m:r>
                                  <a:rPr lang="it-IT" altLang="fr-FR" i="1">
                                    <a:latin typeface="Cambria Math" panose="02040503050406030204" pitchFamily="18" charset="0"/>
                                    <a:ea typeface="Cambria Math" panose="02040503050406030204" pitchFamily="18" charset="0"/>
                                  </a:rPr>
                                  <m:t>𝐴</m:t>
                                </m:r>
                                <m:sSup>
                                  <m:sSupPr>
                                    <m:ctrlPr>
                                      <a:rPr lang="it-IT" altLang="fr-FR" i="1">
                                        <a:latin typeface="Cambria Math"/>
                                        <a:ea typeface="Cambria Math" panose="02040503050406030204" pitchFamily="18" charset="0"/>
                                      </a:rPr>
                                    </m:ctrlPr>
                                  </m:sSupPr>
                                  <m:e>
                                    <m:r>
                                      <a:rPr lang="it-IT" altLang="fr-FR" i="1">
                                        <a:latin typeface="Cambria Math" panose="02040503050406030204" pitchFamily="18" charset="0"/>
                                        <a:ea typeface="Cambria Math" panose="02040503050406030204" pitchFamily="18" charset="0"/>
                                      </a:rPr>
                                      <m:t>𝜌</m:t>
                                    </m:r>
                                  </m:e>
                                  <m:sup>
                                    <m:r>
                                      <a:rPr lang="it-IT" altLang="fr-FR" i="1">
                                        <a:latin typeface="Cambria Math" panose="02040503050406030204" pitchFamily="18" charset="0"/>
                                        <a:ea typeface="Cambria Math" panose="02040503050406030204" pitchFamily="18" charset="0"/>
                                      </a:rPr>
                                      <m:t>3</m:t>
                                    </m:r>
                                  </m:sup>
                                </m:sSup>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Sub>
                                <m:sSup>
                                  <m:sSupPr>
                                    <m:ctrlPr>
                                      <a:rPr lang="it-IT" altLang="fr-FR" i="1">
                                        <a:latin typeface="Cambria Math"/>
                                        <a:ea typeface="Cambria Math" panose="02040503050406030204" pitchFamily="18" charset="0"/>
                                      </a:rPr>
                                    </m:ctrlPr>
                                  </m:sSupPr>
                                  <m:e>
                                    <m:d>
                                      <m:dPr>
                                        <m:begChr m:val="|"/>
                                        <m:endChr m:val="|"/>
                                        <m:ctrlPr>
                                          <a:rPr lang="it-IT" altLang="fr-FR" i="1">
                                            <a:latin typeface="Cambria Math"/>
                                            <a:ea typeface="Cambria Math" panose="02040503050406030204" pitchFamily="18" charset="0"/>
                                          </a:rPr>
                                        </m:ctrlPr>
                                      </m:dPr>
                                      <m:e>
                                        <m:r>
                                          <a:rPr lang="it-IT" altLang="fr-FR" b="1"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𝑇</m:t>
                                        </m:r>
                                      </m:e>
                                    </m:d>
                                  </m:e>
                                  <m:sup>
                                    <m:r>
                                      <a:rPr lang="it-IT" altLang="fr-FR" i="1">
                                        <a:latin typeface="Cambria Math" panose="02040503050406030204" pitchFamily="18" charset="0"/>
                                        <a:ea typeface="Cambria Math" panose="02040503050406030204" pitchFamily="18" charset="0"/>
                                      </a:rPr>
                                      <m:t>2</m:t>
                                    </m:r>
                                  </m:sup>
                                </m:sSup>
                              </m:den>
                            </m:f>
                          </m:e>
                        </m:d>
                      </m:e>
                      <m:sup>
                        <m:f>
                          <m:fPr>
                            <m:ctrlPr>
                              <a:rPr lang="it-IT" altLang="fr-FR" i="1">
                                <a:latin typeface="Cambria Math"/>
                                <a:ea typeface="Cambria Math" panose="02040503050406030204" pitchFamily="18" charset="0"/>
                              </a:rPr>
                            </m:ctrlPr>
                          </m:fPr>
                          <m:num>
                            <m:r>
                              <a:rPr lang="it-IT" altLang="fr-FR" i="1">
                                <a:latin typeface="Cambria Math" panose="02040503050406030204" pitchFamily="18" charset="0"/>
                                <a:ea typeface="Cambria Math" panose="02040503050406030204" pitchFamily="18" charset="0"/>
                              </a:rPr>
                              <m:t>1</m:t>
                            </m:r>
                          </m:num>
                          <m:den>
                            <m:r>
                              <a:rPr lang="it-IT" altLang="fr-FR" i="1">
                                <a:latin typeface="Cambria Math" panose="02040503050406030204" pitchFamily="18" charset="0"/>
                                <a:ea typeface="Cambria Math" panose="02040503050406030204" pitchFamily="18" charset="0"/>
                              </a:rPr>
                              <m:t>3</m:t>
                            </m:r>
                          </m:den>
                        </m:f>
                      </m:sup>
                    </m:sSup>
                    <m:r>
                      <a:rPr lang="it-IT" altLang="fr-FR" b="1"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𝑇</m:t>
                    </m:r>
                  </m:oMath>
                </a14:m>
                <a:endParaRPr lang="it-IT" altLang="fr-FR" dirty="0">
                  <a:ea typeface="Cambria Math" panose="02040503050406030204" pitchFamily="18" charset="0"/>
                </a:endParaRPr>
              </a:p>
              <a:p>
                <a:pPr lvl="2"/>
                <a14:m>
                  <m:oMath xmlns:m="http://schemas.openxmlformats.org/officeDocument/2006/math">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r>
                      <a:rPr lang="it-IT" altLang="fr-FR" b="1" i="1">
                        <a:latin typeface="Cambria Math" panose="02040503050406030204" pitchFamily="18" charset="0"/>
                        <a:ea typeface="Cambria Math" panose="02040503050406030204" pitchFamily="18" charset="0"/>
                      </a:rPr>
                      <m:t>𝒖</m:t>
                    </m:r>
                    <m:r>
                      <a:rPr lang="it-IT" altLang="fr-FR" i="1">
                        <a:latin typeface="Cambria Math" panose="02040503050406030204" pitchFamily="18" charset="0"/>
                        <a:ea typeface="Cambria Math" panose="02040503050406030204" pitchFamily="18" charset="0"/>
                      </a:rPr>
                      <m:t>+</m:t>
                    </m:r>
                    <m:f>
                      <m:fPr>
                        <m:ctrlPr>
                          <a:rPr lang="it-IT" altLang="fr-FR" i="1">
                            <a:latin typeface="Cambria Math"/>
                            <a:ea typeface="Cambria Math" panose="02040503050406030204" pitchFamily="18" charset="0"/>
                          </a:rPr>
                        </m:ctrlPr>
                      </m:fPr>
                      <m:num>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𝑠</m:t>
                            </m:r>
                          </m:sub>
                        </m:sSub>
                      </m:num>
                      <m:den>
                        <m:r>
                          <a:rPr lang="it-IT" altLang="fr-FR" i="1">
                            <a:latin typeface="Cambria Math" panose="02040503050406030204" pitchFamily="18" charset="0"/>
                            <a:ea typeface="Cambria Math" panose="02040503050406030204" pitchFamily="18" charset="0"/>
                          </a:rPr>
                          <m:t>𝜌</m:t>
                        </m:r>
                      </m:den>
                    </m:f>
                    <m:d>
                      <m:dPr>
                        <m:ctrlPr>
                          <a:rPr lang="it-IT" altLang="fr-FR" i="1">
                            <a:latin typeface="Cambria Math"/>
                            <a:ea typeface="Cambria Math" panose="02040503050406030204" pitchFamily="18" charset="0"/>
                          </a:rPr>
                        </m:ctrlPr>
                      </m:dPr>
                      <m:e>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𝒏</m:t>
                            </m:r>
                          </m:sub>
                        </m:sSub>
                        <m:r>
                          <a:rPr lang="it-IT" altLang="fr-FR" i="1">
                            <a:latin typeface="Cambria Math" panose="02040503050406030204" pitchFamily="18" charset="0"/>
                            <a:ea typeface="Cambria Math" panose="02040503050406030204" pitchFamily="18" charset="0"/>
                          </a:rPr>
                          <m:t>−</m:t>
                        </m:r>
                        <m:sSub>
                          <m:sSubPr>
                            <m:ctrlPr>
                              <a:rPr lang="it-IT" altLang="fr-FR" b="1" i="1">
                                <a:latin typeface="Cambria Math"/>
                                <a:ea typeface="Cambria Math" panose="02040503050406030204" pitchFamily="18" charset="0"/>
                              </a:rPr>
                            </m:ctrlPr>
                          </m:sSubPr>
                          <m:e>
                            <m:r>
                              <a:rPr lang="it-IT" altLang="fr-FR" b="1" i="1">
                                <a:latin typeface="Cambria Math" panose="02040503050406030204" pitchFamily="18" charset="0"/>
                                <a:ea typeface="Cambria Math" panose="02040503050406030204" pitchFamily="18" charset="0"/>
                              </a:rPr>
                              <m:t>𝒖</m:t>
                            </m:r>
                          </m:e>
                          <m:sub>
                            <m:r>
                              <a:rPr lang="it-IT" altLang="fr-FR" b="1" i="1">
                                <a:latin typeface="Cambria Math" panose="02040503050406030204" pitchFamily="18" charset="0"/>
                                <a:ea typeface="Cambria Math" panose="02040503050406030204" pitchFamily="18" charset="0"/>
                              </a:rPr>
                              <m:t>𝒔</m:t>
                            </m:r>
                          </m:sub>
                        </m:sSub>
                      </m:e>
                    </m:d>
                    <m:r>
                      <a:rPr lang="it-IT" altLang="fr-FR"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𝑢</m:t>
                    </m:r>
                    <m:r>
                      <a:rPr lang="it-IT" altLang="fr-FR" i="1">
                        <a:latin typeface="Cambria Math" panose="02040503050406030204" pitchFamily="18" charset="0"/>
                        <a:ea typeface="Cambria Math" panose="02040503050406030204" pitchFamily="18" charset="0"/>
                      </a:rPr>
                      <m:t>− </m:t>
                    </m:r>
                    <m:sSup>
                      <m:sSupPr>
                        <m:ctrlPr>
                          <a:rPr lang="it-IT" altLang="fr-FR" i="1">
                            <a:latin typeface="Cambria Math"/>
                            <a:ea typeface="Cambria Math" panose="02040503050406030204" pitchFamily="18" charset="0"/>
                          </a:rPr>
                        </m:ctrlPr>
                      </m:sSupPr>
                      <m:e>
                        <m:d>
                          <m:dPr>
                            <m:ctrlPr>
                              <a:rPr lang="it-IT" altLang="fr-FR" i="1">
                                <a:latin typeface="Cambria Math"/>
                                <a:ea typeface="Cambria Math" panose="02040503050406030204" pitchFamily="18" charset="0"/>
                              </a:rPr>
                            </m:ctrlPr>
                          </m:dPr>
                          <m:e>
                            <m:f>
                              <m:fPr>
                                <m:ctrlPr>
                                  <a:rPr lang="it-IT" altLang="fr-FR" i="1">
                                    <a:latin typeface="Cambria Math"/>
                                    <a:ea typeface="Cambria Math" panose="02040503050406030204" pitchFamily="18" charset="0"/>
                                  </a:rPr>
                                </m:ctrlPr>
                              </m:fPr>
                              <m:num>
                                <m:sSubSup>
                                  <m:sSubSupPr>
                                    <m:ctrlPr>
                                      <a:rPr lang="it-IT" altLang="fr-FR" i="1">
                                        <a:latin typeface="Cambria Math"/>
                                        <a:ea typeface="Cambria Math" panose="02040503050406030204" pitchFamily="18" charset="0"/>
                                      </a:rPr>
                                    </m:ctrlPr>
                                  </m:sSubSup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𝑠</m:t>
                                    </m:r>
                                  </m:sub>
                                  <m:sup>
                                    <m:r>
                                      <a:rPr lang="it-IT" altLang="fr-FR" i="1">
                                        <a:latin typeface="Cambria Math" panose="02040503050406030204" pitchFamily="18" charset="0"/>
                                        <a:ea typeface="Cambria Math" panose="02040503050406030204" pitchFamily="18" charset="0"/>
                                      </a:rPr>
                                      <m:t>3</m:t>
                                    </m:r>
                                  </m:sup>
                                </m:sSubSup>
                                <m:r>
                                  <a:rPr lang="it-IT" altLang="fr-FR" i="1">
                                    <a:latin typeface="Cambria Math" panose="02040503050406030204" pitchFamily="18" charset="0"/>
                                    <a:ea typeface="Cambria Math" panose="02040503050406030204" pitchFamily="18" charset="0"/>
                                  </a:rPr>
                                  <m:t> </m:t>
                                </m:r>
                                <m:r>
                                  <a:rPr lang="it-IT" altLang="fr-FR" i="1">
                                    <a:latin typeface="Cambria Math" panose="02040503050406030204" pitchFamily="18" charset="0"/>
                                    <a:ea typeface="Cambria Math" panose="02040503050406030204" pitchFamily="18" charset="0"/>
                                  </a:rPr>
                                  <m:t>𝑠</m:t>
                                </m:r>
                              </m:num>
                              <m:den>
                                <m:r>
                                  <a:rPr lang="it-IT" altLang="fr-FR" i="1">
                                    <a:latin typeface="Cambria Math" panose="02040503050406030204" pitchFamily="18" charset="0"/>
                                    <a:ea typeface="Cambria Math" panose="02040503050406030204" pitchFamily="18" charset="0"/>
                                  </a:rPr>
                                  <m:t>𝐴</m:t>
                                </m:r>
                                <m:sSup>
                                  <m:sSupPr>
                                    <m:ctrlPr>
                                      <a:rPr lang="it-IT" altLang="fr-FR" i="1">
                                        <a:latin typeface="Cambria Math"/>
                                        <a:ea typeface="Cambria Math" panose="02040503050406030204" pitchFamily="18" charset="0"/>
                                      </a:rPr>
                                    </m:ctrlPr>
                                  </m:sSupPr>
                                  <m:e>
                                    <m:r>
                                      <a:rPr lang="it-IT" altLang="fr-FR" i="1">
                                        <a:latin typeface="Cambria Math" panose="02040503050406030204" pitchFamily="18" charset="0"/>
                                        <a:ea typeface="Cambria Math" panose="02040503050406030204" pitchFamily="18" charset="0"/>
                                      </a:rPr>
                                      <m:t>𝜌</m:t>
                                    </m:r>
                                  </m:e>
                                  <m:sup>
                                    <m:r>
                                      <a:rPr lang="it-IT" altLang="fr-FR" i="1">
                                        <a:latin typeface="Cambria Math" panose="02040503050406030204" pitchFamily="18" charset="0"/>
                                        <a:ea typeface="Cambria Math" panose="02040503050406030204" pitchFamily="18" charset="0"/>
                                      </a:rPr>
                                      <m:t>3</m:t>
                                    </m:r>
                                  </m:sup>
                                </m:sSup>
                                <m:sSub>
                                  <m:sSubPr>
                                    <m:ctrlPr>
                                      <a:rPr lang="it-IT" altLang="fr-FR" i="1">
                                        <a:latin typeface="Cambria Math"/>
                                        <a:ea typeface="Cambria Math" panose="02040503050406030204" pitchFamily="18" charset="0"/>
                                      </a:rPr>
                                    </m:ctrlPr>
                                  </m:sSubPr>
                                  <m:e>
                                    <m:r>
                                      <a:rPr lang="it-IT" altLang="fr-FR" i="1">
                                        <a:latin typeface="Cambria Math" panose="02040503050406030204" pitchFamily="18" charset="0"/>
                                        <a:ea typeface="Cambria Math" panose="02040503050406030204" pitchFamily="18" charset="0"/>
                                      </a:rPr>
                                      <m:t>𝜌</m:t>
                                    </m:r>
                                  </m:e>
                                  <m:sub>
                                    <m:r>
                                      <a:rPr lang="it-IT" altLang="fr-FR" i="1">
                                        <a:latin typeface="Cambria Math" panose="02040503050406030204" pitchFamily="18" charset="0"/>
                                        <a:ea typeface="Cambria Math" panose="02040503050406030204" pitchFamily="18" charset="0"/>
                                      </a:rPr>
                                      <m:t>𝑛</m:t>
                                    </m:r>
                                  </m:sub>
                                </m:sSub>
                                <m:sSup>
                                  <m:sSupPr>
                                    <m:ctrlPr>
                                      <a:rPr lang="it-IT" altLang="fr-FR" i="1">
                                        <a:latin typeface="Cambria Math"/>
                                        <a:ea typeface="Cambria Math" panose="02040503050406030204" pitchFamily="18" charset="0"/>
                                      </a:rPr>
                                    </m:ctrlPr>
                                  </m:sSupPr>
                                  <m:e>
                                    <m:d>
                                      <m:dPr>
                                        <m:begChr m:val="|"/>
                                        <m:endChr m:val="|"/>
                                        <m:ctrlPr>
                                          <a:rPr lang="it-IT" altLang="fr-FR" i="1">
                                            <a:latin typeface="Cambria Math"/>
                                            <a:ea typeface="Cambria Math" panose="02040503050406030204" pitchFamily="18" charset="0"/>
                                          </a:rPr>
                                        </m:ctrlPr>
                                      </m:dPr>
                                      <m:e>
                                        <m:r>
                                          <a:rPr lang="it-IT" altLang="fr-FR" b="1"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𝑇</m:t>
                                        </m:r>
                                      </m:e>
                                    </m:d>
                                  </m:e>
                                  <m:sup>
                                    <m:r>
                                      <a:rPr lang="it-IT" altLang="fr-FR" i="1">
                                        <a:latin typeface="Cambria Math" panose="02040503050406030204" pitchFamily="18" charset="0"/>
                                        <a:ea typeface="Cambria Math" panose="02040503050406030204" pitchFamily="18" charset="0"/>
                                      </a:rPr>
                                      <m:t>2</m:t>
                                    </m:r>
                                  </m:sup>
                                </m:sSup>
                              </m:den>
                            </m:f>
                          </m:e>
                        </m:d>
                      </m:e>
                      <m:sup>
                        <m:f>
                          <m:fPr>
                            <m:ctrlPr>
                              <a:rPr lang="it-IT" altLang="fr-FR" i="1">
                                <a:latin typeface="Cambria Math"/>
                                <a:ea typeface="Cambria Math" panose="02040503050406030204" pitchFamily="18" charset="0"/>
                              </a:rPr>
                            </m:ctrlPr>
                          </m:fPr>
                          <m:num>
                            <m:r>
                              <a:rPr lang="it-IT" altLang="fr-FR" i="1">
                                <a:latin typeface="Cambria Math" panose="02040503050406030204" pitchFamily="18" charset="0"/>
                                <a:ea typeface="Cambria Math" panose="02040503050406030204" pitchFamily="18" charset="0"/>
                              </a:rPr>
                              <m:t>1</m:t>
                            </m:r>
                          </m:num>
                          <m:den>
                            <m:r>
                              <a:rPr lang="it-IT" altLang="fr-FR" i="1">
                                <a:latin typeface="Cambria Math" panose="02040503050406030204" pitchFamily="18" charset="0"/>
                                <a:ea typeface="Cambria Math" panose="02040503050406030204" pitchFamily="18" charset="0"/>
                              </a:rPr>
                              <m:t>3</m:t>
                            </m:r>
                          </m:den>
                        </m:f>
                      </m:sup>
                    </m:sSup>
                    <m:r>
                      <a:rPr lang="it-IT" altLang="fr-FR" b="1" i="1">
                        <a:latin typeface="Cambria Math" panose="02040503050406030204" pitchFamily="18" charset="0"/>
                        <a:ea typeface="Cambria Math" panose="02040503050406030204" pitchFamily="18" charset="0"/>
                      </a:rPr>
                      <m:t>𝜵</m:t>
                    </m:r>
                    <m:r>
                      <a:rPr lang="it-IT" altLang="fr-FR" i="1">
                        <a:latin typeface="Cambria Math" panose="02040503050406030204" pitchFamily="18" charset="0"/>
                        <a:ea typeface="Cambria Math" panose="02040503050406030204" pitchFamily="18" charset="0"/>
                      </a:rPr>
                      <m:t>𝑇</m:t>
                    </m:r>
                  </m:oMath>
                </a14:m>
                <a:endParaRPr lang="it-IT" altLang="fr-FR" dirty="0">
                  <a:ea typeface="Cambria Math" panose="02040503050406030204" pitchFamily="18" charset="0"/>
                </a:endParaRPr>
              </a:p>
              <a:p>
                <a:endParaRPr lang="it-IT" dirty="0"/>
              </a:p>
            </p:txBody>
          </p:sp>
        </mc:Choice>
        <mc:Fallback xmlns="">
          <p:sp>
            <p:nvSpPr>
              <p:cNvPr id="4" name="Segnaposto contenuto 3"/>
              <p:cNvSpPr>
                <a:spLocks noGrp="1" noRot="1" noChangeAspect="1" noMove="1" noResize="1" noEditPoints="1" noAdjustHandles="1" noChangeArrowheads="1" noChangeShapeType="1" noTextEdit="1"/>
              </p:cNvSpPr>
              <p:nvPr>
                <p:ph idx="1"/>
              </p:nvPr>
            </p:nvSpPr>
            <p:spPr>
              <a:xfrm>
                <a:off x="395536" y="836712"/>
                <a:ext cx="8061325" cy="5546725"/>
              </a:xfrm>
              <a:blipFill rotWithShape="0">
                <a:blip r:embed="rId4"/>
                <a:stretch>
                  <a:fillRect t="-549"/>
                </a:stretch>
              </a:blipFill>
            </p:spPr>
            <p:txBody>
              <a:bodyPr/>
              <a:lstStyle/>
              <a:p>
                <a:r>
                  <a:rPr lang="it-IT">
                    <a:noFill/>
                  </a:rPr>
                  <a:t> </a:t>
                </a:r>
              </a:p>
            </p:txBody>
          </p:sp>
        </mc:Fallback>
      </mc:AlternateContent>
      <p:sp>
        <p:nvSpPr>
          <p:cNvPr id="4098" name="Titre 1"/>
          <p:cNvSpPr>
            <a:spLocks noGrp="1"/>
          </p:cNvSpPr>
          <p:nvPr>
            <p:ph type="title"/>
          </p:nvPr>
        </p:nvSpPr>
        <p:spPr/>
        <p:txBody>
          <a:bodyPr/>
          <a:lstStyle/>
          <a:p>
            <a:r>
              <a:rPr lang="en-US" altLang="fr-FR" dirty="0"/>
              <a:t>APPENDIX</a:t>
            </a:r>
            <a:endParaRPr lang="en-US" altLang="fr-FR" dirty="0" smtClean="0"/>
          </a:p>
        </p:txBody>
      </p:sp>
    </p:spTree>
    <p:custDataLst>
      <p:tags r:id="rId1"/>
    </p:custDataLst>
    <p:extLst>
      <p:ext uri="{BB962C8B-B14F-4D97-AF65-F5344CB8AC3E}">
        <p14:creationId xmlns:p14="http://schemas.microsoft.com/office/powerpoint/2010/main" val="42135099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a:t>APPENDIX</a:t>
            </a:r>
            <a:endParaRPr lang="en-US" altLang="fr-FR" dirty="0" smtClean="0"/>
          </a:p>
        </p:txBody>
      </p:sp>
      <p:sp>
        <p:nvSpPr>
          <p:cNvPr id="4099" name="Espace réservé du contenu 2"/>
          <p:cNvSpPr>
            <a:spLocks noGrp="1"/>
          </p:cNvSpPr>
          <p:nvPr>
            <p:ph idx="1"/>
          </p:nvPr>
        </p:nvSpPr>
        <p:spPr>
          <a:xfrm>
            <a:off x="468313" y="765175"/>
            <a:ext cx="8207375" cy="5546725"/>
          </a:xfrm>
        </p:spPr>
        <p:txBody>
          <a:bodyPr/>
          <a:lstStyle/>
          <a:p>
            <a:pPr marL="360362" lvl="1" indent="0">
              <a:buNone/>
            </a:pPr>
            <a:r>
              <a:rPr lang="it-IT" altLang="fr-FR" dirty="0">
                <a:ea typeface="Cambria Math" panose="02040503050406030204" pitchFamily="18" charset="0"/>
              </a:rPr>
              <a:t>Trasferimento di massa per la transizione di fase</a:t>
            </a: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832" y="4059262"/>
            <a:ext cx="2362530" cy="2191056"/>
          </a:xfrm>
          <a:prstGeom prst="rect">
            <a:avLst/>
          </a:prstGeom>
        </p:spPr>
      </p:pic>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0327" y="1568163"/>
            <a:ext cx="2353003" cy="2238687"/>
          </a:xfrm>
          <a:prstGeom prst="rect">
            <a:avLst/>
          </a:prstGeom>
        </p:spPr>
      </p:pic>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1591978"/>
            <a:ext cx="2457793" cy="2191056"/>
          </a:xfrm>
          <a:prstGeom prst="rect">
            <a:avLst/>
          </a:prstGeom>
        </p:spPr>
      </p:pic>
    </p:spTree>
    <p:extLst>
      <p:ext uri="{BB962C8B-B14F-4D97-AF65-F5344CB8AC3E}">
        <p14:creationId xmlns:p14="http://schemas.microsoft.com/office/powerpoint/2010/main" val="283315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a:t>APPENDIX</a:t>
            </a:r>
            <a:endParaRPr lang="en-US" altLang="fr-FR" dirty="0" smtClean="0"/>
          </a:p>
        </p:txBody>
      </p:sp>
      <p:sp>
        <p:nvSpPr>
          <p:cNvPr id="4099" name="Espace réservé du contenu 2"/>
          <p:cNvSpPr>
            <a:spLocks noGrp="1"/>
          </p:cNvSpPr>
          <p:nvPr>
            <p:ph idx="1"/>
          </p:nvPr>
        </p:nvSpPr>
        <p:spPr>
          <a:xfrm>
            <a:off x="468313" y="765175"/>
            <a:ext cx="8207375" cy="5546725"/>
          </a:xfrm>
        </p:spPr>
        <p:txBody>
          <a:bodyPr/>
          <a:lstStyle/>
          <a:p>
            <a:pPr marL="360362" lvl="1" indent="0">
              <a:buNone/>
            </a:pPr>
            <a:r>
              <a:rPr lang="it-IT" altLang="fr-FR" dirty="0" smtClean="0">
                <a:ea typeface="Cambria Math" panose="02040503050406030204" pitchFamily="18" charset="0"/>
              </a:rPr>
              <a:t>Instabilità nella simulazione della transizione di fase</a:t>
            </a:r>
          </a:p>
        </p:txBody>
      </p:sp>
      <p:sp>
        <p:nvSpPr>
          <p:cNvPr id="10" name="Rectangle 5"/>
          <p:cNvSpPr/>
          <p:nvPr/>
        </p:nvSpPr>
        <p:spPr bwMode="auto">
          <a:xfrm>
            <a:off x="3131840" y="1658193"/>
            <a:ext cx="1008112" cy="1008112"/>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endParaRPr>
          </a:p>
        </p:txBody>
      </p:sp>
      <p:sp>
        <p:nvSpPr>
          <p:cNvPr id="11" name="Rectangle 15"/>
          <p:cNvSpPr/>
          <p:nvPr/>
        </p:nvSpPr>
        <p:spPr bwMode="auto">
          <a:xfrm>
            <a:off x="4139952" y="1658193"/>
            <a:ext cx="1008112" cy="1008112"/>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13" name="Forme libre 7"/>
          <p:cNvSpPr/>
          <p:nvPr/>
        </p:nvSpPr>
        <p:spPr bwMode="auto">
          <a:xfrm>
            <a:off x="4827777" y="1661417"/>
            <a:ext cx="1328399" cy="1004888"/>
          </a:xfrm>
          <a:custGeom>
            <a:avLst/>
            <a:gdLst>
              <a:gd name="connsiteX0" fmla="*/ 338137 w 614362"/>
              <a:gd name="connsiteY0" fmla="*/ 0 h 1004888"/>
              <a:gd name="connsiteX1" fmla="*/ 280987 w 614362"/>
              <a:gd name="connsiteY1" fmla="*/ 95250 h 1004888"/>
              <a:gd name="connsiteX2" fmla="*/ 285750 w 614362"/>
              <a:gd name="connsiteY2" fmla="*/ 209550 h 1004888"/>
              <a:gd name="connsiteX3" fmla="*/ 200025 w 614362"/>
              <a:gd name="connsiteY3" fmla="*/ 261938 h 1004888"/>
              <a:gd name="connsiteX4" fmla="*/ 109537 w 614362"/>
              <a:gd name="connsiteY4" fmla="*/ 361950 h 1004888"/>
              <a:gd name="connsiteX5" fmla="*/ 47625 w 614362"/>
              <a:gd name="connsiteY5" fmla="*/ 414338 h 1004888"/>
              <a:gd name="connsiteX6" fmla="*/ 61912 w 614362"/>
              <a:gd name="connsiteY6" fmla="*/ 509588 h 1004888"/>
              <a:gd name="connsiteX7" fmla="*/ 100012 w 614362"/>
              <a:gd name="connsiteY7" fmla="*/ 590550 h 1004888"/>
              <a:gd name="connsiteX8" fmla="*/ 80962 w 614362"/>
              <a:gd name="connsiteY8" fmla="*/ 666750 h 1004888"/>
              <a:gd name="connsiteX9" fmla="*/ 76200 w 614362"/>
              <a:gd name="connsiteY9" fmla="*/ 762000 h 1004888"/>
              <a:gd name="connsiteX10" fmla="*/ 4762 w 614362"/>
              <a:gd name="connsiteY10" fmla="*/ 919163 h 1004888"/>
              <a:gd name="connsiteX11" fmla="*/ 0 w 614362"/>
              <a:gd name="connsiteY11" fmla="*/ 1004888 h 1004888"/>
              <a:gd name="connsiteX12" fmla="*/ 614362 w 614362"/>
              <a:gd name="connsiteY12" fmla="*/ 1004888 h 1004888"/>
              <a:gd name="connsiteX13" fmla="*/ 614362 w 614362"/>
              <a:gd name="connsiteY13" fmla="*/ 0 h 1004888"/>
              <a:gd name="connsiteX14" fmla="*/ 338137 w 614362"/>
              <a:gd name="connsiteY14" fmla="*/ 0 h 100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14362" h="1004888">
                <a:moveTo>
                  <a:pt x="338137" y="0"/>
                </a:moveTo>
                <a:lnTo>
                  <a:pt x="280987" y="95250"/>
                </a:lnTo>
                <a:lnTo>
                  <a:pt x="285750" y="209550"/>
                </a:lnTo>
                <a:lnTo>
                  <a:pt x="200025" y="261938"/>
                </a:lnTo>
                <a:lnTo>
                  <a:pt x="109537" y="361950"/>
                </a:lnTo>
                <a:lnTo>
                  <a:pt x="47625" y="414338"/>
                </a:lnTo>
                <a:lnTo>
                  <a:pt x="61912" y="509588"/>
                </a:lnTo>
                <a:lnTo>
                  <a:pt x="100012" y="590550"/>
                </a:lnTo>
                <a:lnTo>
                  <a:pt x="80962" y="666750"/>
                </a:lnTo>
                <a:lnTo>
                  <a:pt x="76200" y="762000"/>
                </a:lnTo>
                <a:lnTo>
                  <a:pt x="4762" y="919163"/>
                </a:lnTo>
                <a:lnTo>
                  <a:pt x="0" y="1004888"/>
                </a:lnTo>
                <a:lnTo>
                  <a:pt x="614362" y="1004888"/>
                </a:lnTo>
                <a:lnTo>
                  <a:pt x="614362" y="0"/>
                </a:lnTo>
                <a:lnTo>
                  <a:pt x="338137" y="0"/>
                </a:lnTo>
                <a:close/>
              </a:path>
            </a:pathLst>
          </a:custGeom>
          <a:solidFill>
            <a:srgbClr val="EDF0C2"/>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15" name="ZoneTexte 20"/>
          <p:cNvSpPr txBox="1"/>
          <p:nvPr/>
        </p:nvSpPr>
        <p:spPr>
          <a:xfrm>
            <a:off x="3330000" y="1977583"/>
            <a:ext cx="671979" cy="369332"/>
          </a:xfrm>
          <a:prstGeom prst="rect">
            <a:avLst/>
          </a:prstGeom>
          <a:noFill/>
        </p:spPr>
        <p:txBody>
          <a:bodyPr wrap="none" rtlCol="0">
            <a:spAutoFit/>
          </a:bodyPr>
          <a:lstStyle/>
          <a:p>
            <a:r>
              <a:rPr lang="fr-FR" dirty="0" smtClean="0"/>
              <a:t>He II</a:t>
            </a:r>
            <a:endParaRPr lang="fr-FR" dirty="0"/>
          </a:p>
        </p:txBody>
      </p:sp>
      <p:cxnSp>
        <p:nvCxnSpPr>
          <p:cNvPr id="19" name="Connettore 1 18"/>
          <p:cNvCxnSpPr/>
          <p:nvPr/>
        </p:nvCxnSpPr>
        <p:spPr bwMode="auto">
          <a:xfrm>
            <a:off x="3256123" y="5822728"/>
            <a:ext cx="1008112"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8" name="Picture 2" descr="\\Dapdc5\spascali\Desktop\TESI\images\cp_heliu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537" y="3284984"/>
            <a:ext cx="3612921" cy="2603449"/>
          </a:xfrm>
          <a:prstGeom prst="rect">
            <a:avLst/>
          </a:prstGeom>
          <a:noFill/>
          <a:extLst>
            <a:ext uri="{909E8E84-426E-40DD-AFC4-6F175D3DCCD1}">
              <a14:hiddenFill xmlns:a14="http://schemas.microsoft.com/office/drawing/2010/main">
                <a:solidFill>
                  <a:srgbClr val="FFFFFF"/>
                </a:solidFill>
              </a14:hiddenFill>
            </a:ext>
          </a:extLst>
        </p:spPr>
      </p:pic>
      <p:sp>
        <p:nvSpPr>
          <p:cNvPr id="25" name="Ovale 24"/>
          <p:cNvSpPr/>
          <p:nvPr/>
        </p:nvSpPr>
        <p:spPr bwMode="auto">
          <a:xfrm>
            <a:off x="4696282" y="4497524"/>
            <a:ext cx="144016" cy="144016"/>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smtClean="0">
              <a:ln>
                <a:noFill/>
              </a:ln>
              <a:solidFill>
                <a:schemeClr val="tx1"/>
              </a:solidFill>
              <a:effectLst/>
              <a:latin typeface="Arial" pitchFamily="34" charset="0"/>
            </a:endParaRPr>
          </a:p>
        </p:txBody>
      </p:sp>
      <p:sp>
        <p:nvSpPr>
          <p:cNvPr id="12" name="Rectangle 16"/>
          <p:cNvSpPr/>
          <p:nvPr/>
        </p:nvSpPr>
        <p:spPr bwMode="auto">
          <a:xfrm>
            <a:off x="5148064" y="1658193"/>
            <a:ext cx="1008112" cy="1008112"/>
          </a:xfrm>
          <a:prstGeom prst="rect">
            <a:avLst/>
          </a:prstGeom>
          <a:solidFill>
            <a:srgbClr val="EDF0C2"/>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endParaRPr>
          </a:p>
        </p:txBody>
      </p:sp>
      <p:sp>
        <p:nvSpPr>
          <p:cNvPr id="14" name="ZoneTexte 10"/>
          <p:cNvSpPr txBox="1"/>
          <p:nvPr/>
        </p:nvSpPr>
        <p:spPr>
          <a:xfrm>
            <a:off x="5430066" y="1977583"/>
            <a:ext cx="607859" cy="369332"/>
          </a:xfrm>
          <a:prstGeom prst="rect">
            <a:avLst/>
          </a:prstGeom>
          <a:noFill/>
        </p:spPr>
        <p:txBody>
          <a:bodyPr wrap="none" rtlCol="0">
            <a:spAutoFit/>
          </a:bodyPr>
          <a:lstStyle/>
          <a:p>
            <a:r>
              <a:rPr lang="fr-FR" dirty="0" smtClean="0"/>
              <a:t>He I</a:t>
            </a:r>
            <a:endParaRPr lang="fr-FR" dirty="0"/>
          </a:p>
        </p:txBody>
      </p:sp>
    </p:spTree>
    <p:custDataLst>
      <p:tags r:id="rId1"/>
    </p:custDataLst>
    <p:extLst>
      <p:ext uri="{BB962C8B-B14F-4D97-AF65-F5344CB8AC3E}">
        <p14:creationId xmlns:p14="http://schemas.microsoft.com/office/powerpoint/2010/main" val="3568729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8.33333E-7 7.40741E-7 L -0.07448 -0.00023 " pathEditMode="relative" rAng="0" ptsTypes="AA">
                                      <p:cBhvr>
                                        <p:cTn id="6" dur="6000" fill="hold"/>
                                        <p:tgtEl>
                                          <p:spTgt spid="13"/>
                                        </p:tgtEl>
                                        <p:attrNameLst>
                                          <p:attrName>ppt_x</p:attrName>
                                          <p:attrName>ppt_y</p:attrName>
                                        </p:attrNameLst>
                                      </p:cBhvr>
                                      <p:rCtr x="-3733" y="-23"/>
                                    </p:animMotion>
                                  </p:childTnLst>
                                </p:cTn>
                              </p:par>
                              <p:par>
                                <p:cTn id="7" presetID="0" presetClass="path" presetSubtype="0" accel="50000" decel="50000" fill="hold" grpId="0" nodeType="withEffect">
                                  <p:stCondLst>
                                    <p:cond delay="0"/>
                                  </p:stCondLst>
                                  <p:childTnLst>
                                    <p:animMotion origin="layout" path="M -4.16667E-6 -3.7037E-6 L -4.16667E-6 0.00024 C 0.00122 -0.00463 0.00261 -0.00926 0.00382 -0.01389 C 0.00469 -0.01736 0.00487 -0.02129 0.00643 -0.0243 L 0.00903 -0.02963 C 0.00938 -0.0324 0.0099 -0.03518 0.01025 -0.03819 C 0.01077 -0.04166 0.01094 -0.04514 0.01164 -0.04861 C 0.01216 -0.05208 0.01424 -0.05902 0.01424 -0.05879 C 0.01459 -0.06527 0.01476 -0.07176 0.01546 -0.07801 C 0.01563 -0.07986 0.01667 -0.08125 0.01667 -0.0831 C 0.01719 -0.10393 0.01667 -0.12476 0.01667 -0.14537 L 0.01546 -0.14537 " pathEditMode="relative" rAng="0" ptsTypes="AAAAAAAAAAAA">
                                      <p:cBhvr>
                                        <p:cTn id="8" dur="3000" fill="hold"/>
                                        <p:tgtEl>
                                          <p:spTgt spid="25"/>
                                        </p:tgtEl>
                                        <p:attrNameLst>
                                          <p:attrName>ppt_x</p:attrName>
                                          <p:attrName>ppt_y</p:attrName>
                                        </p:attrNameLst>
                                      </p:cBhvr>
                                      <p:rCtr x="833" y="-7269"/>
                                    </p:animMotion>
                                  </p:childTnLst>
                                </p:cTn>
                              </p:par>
                              <p:par>
                                <p:cTn id="9" presetID="0" presetClass="path" presetSubtype="0" accel="50000" decel="50000" fill="hold" grpId="1" nodeType="withEffect">
                                  <p:stCondLst>
                                    <p:cond delay="3000"/>
                                  </p:stCondLst>
                                  <p:childTnLst>
                                    <p:animMotion origin="layout" path="M 0.01546 -0.14537 L 0.01546 -0.14514 C 0.0158 -0.13865 0.01615 -0.13171 0.01667 -0.12476 C 0.01702 -0.12014 0.01789 -0.11551 0.01789 -0.11088 C 0.01789 -0.10439 0.01615 -0.08865 0.01546 -0.08148 C 0.0158 -0.04328 0.0158 -0.00532 0.01667 0.03287 C 0.01667 0.03519 0.01737 0.0375 0.01789 0.03982 C 0.01962 0.04676 0.01997 0.05024 0.02309 0.05533 C 0.02431 0.05718 0.02587 0.0588 0.02709 0.06065 C 0.0316 0.06783 0.02709 0.06459 0.03351 0.0676 C 0.03386 0.06922 0.03386 0.0713 0.03473 0.07269 C 0.03577 0.07408 0.0375 0.07361 0.03872 0.07454 C 0.04428 0.07824 0.04063 0.07778 0.04393 0.07778 L 0.04393 0.07801 " pathEditMode="relative" rAng="0" ptsTypes="AAAAAAAAAAAAAA">
                                      <p:cBhvr>
                                        <p:cTn id="10" dur="500" fill="hold"/>
                                        <p:tgtEl>
                                          <p:spTgt spid="25"/>
                                        </p:tgtEl>
                                        <p:attrNameLst>
                                          <p:attrName>ppt_x</p:attrName>
                                          <p:attrName>ppt_y</p:attrName>
                                        </p:attrNameLst>
                                      </p:cBhvr>
                                      <p:rCtr x="1424" y="1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5" grpId="0" animBg="1"/>
      <p:bldP spid="25"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en-US" altLang="fr-FR" dirty="0"/>
              <a:t>APPENDIX</a:t>
            </a:r>
            <a:endParaRPr lang="en-US" altLang="fr-FR" dirty="0" smtClean="0"/>
          </a:p>
        </p:txBody>
      </p:sp>
      <p:sp>
        <p:nvSpPr>
          <p:cNvPr id="2" name="Espace réservé du contenu 1"/>
          <p:cNvSpPr>
            <a:spLocks noGrp="1"/>
          </p:cNvSpPr>
          <p:nvPr>
            <p:ph idx="1"/>
          </p:nvPr>
        </p:nvSpPr>
        <p:spPr/>
        <p:txBody>
          <a:bodyPr/>
          <a:lstStyle/>
          <a:p>
            <a:endParaRPr lang="fr-FR"/>
          </a:p>
        </p:txBody>
      </p:sp>
      <p:pic>
        <p:nvPicPr>
          <p:cNvPr id="1026" name="Picture 2" descr="I:\mesh v sciv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1800" y="2852936"/>
            <a:ext cx="2588237" cy="167570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11391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0|0"/>
</p:tagLst>
</file>

<file path=ppt/tags/tag2.xml><?xml version="1.0" encoding="utf-8"?>
<p:tagLst xmlns:a="http://schemas.openxmlformats.org/drawingml/2006/main" xmlns:r="http://schemas.openxmlformats.org/officeDocument/2006/relationships" xmlns:p="http://schemas.openxmlformats.org/presentationml/2006/main">
  <p:tag name="TIMING" val="|0|0.1|0|0"/>
</p:tagLst>
</file>

<file path=ppt/tags/tag3.xml><?xml version="1.0" encoding="utf-8"?>
<p:tagLst xmlns:a="http://schemas.openxmlformats.org/drawingml/2006/main" xmlns:r="http://schemas.openxmlformats.org/officeDocument/2006/relationships" xmlns:p="http://schemas.openxmlformats.org/presentationml/2006/main">
  <p:tag name="TIMING" val="|0|0|0"/>
</p:tagLst>
</file>

<file path=ppt/tags/tag4.xml><?xml version="1.0" encoding="utf-8"?>
<p:tagLst xmlns:a="http://schemas.openxmlformats.org/drawingml/2006/main" xmlns:r="http://schemas.openxmlformats.org/officeDocument/2006/relationships" xmlns:p="http://schemas.openxmlformats.org/presentationml/2006/main">
  <p:tag name="TIMING" val="|0|0|0"/>
</p:tagLst>
</file>

<file path=ppt/tags/tag5.xml><?xml version="1.0" encoding="utf-8"?>
<p:tagLst xmlns:a="http://schemas.openxmlformats.org/drawingml/2006/main" xmlns:r="http://schemas.openxmlformats.org/officeDocument/2006/relationships" xmlns:p="http://schemas.openxmlformats.org/presentationml/2006/main">
  <p:tag name="TIMING" val="|0|0|0"/>
</p:tagLst>
</file>

<file path=ppt/tags/tag6.xml><?xml version="1.0" encoding="utf-8"?>
<p:tagLst xmlns:a="http://schemas.openxmlformats.org/drawingml/2006/main" xmlns:r="http://schemas.openxmlformats.org/officeDocument/2006/relationships" xmlns:p="http://schemas.openxmlformats.org/presentationml/2006/main">
  <p:tag name="TIMING" val="|0|0|0"/>
</p:tagLst>
</file>

<file path=ppt/tags/tag7.xml><?xml version="1.0" encoding="utf-8"?>
<p:tagLst xmlns:a="http://schemas.openxmlformats.org/drawingml/2006/main" xmlns:r="http://schemas.openxmlformats.org/officeDocument/2006/relationships" xmlns:p="http://schemas.openxmlformats.org/presentationml/2006/main">
  <p:tag name="TIMING" val="|0|0|0|0|0"/>
</p:tagLst>
</file>

<file path=ppt/tags/tag8.xml><?xml version="1.0" encoding="utf-8"?>
<p:tagLst xmlns:a="http://schemas.openxmlformats.org/drawingml/2006/main" xmlns:r="http://schemas.openxmlformats.org/officeDocument/2006/relationships" xmlns:p="http://schemas.openxmlformats.org/presentationml/2006/main">
  <p:tag name="TIMING" val="|0|0|0|0|0"/>
</p:tagLst>
</file>

<file path=ppt/tags/tag9.xml><?xml version="1.0" encoding="utf-8"?>
<p:tagLst xmlns:a="http://schemas.openxmlformats.org/drawingml/2006/main" xmlns:r="http://schemas.openxmlformats.org/officeDocument/2006/relationships" xmlns:p="http://schemas.openxmlformats.org/presentationml/2006/main">
  <p:tag name="TIMING" val="|0|0|0|0|0"/>
</p:tagLst>
</file>

<file path=ppt/tags/tag10.xml><?xml version="1.0" encoding="utf-8"?>
<p:tagLst xmlns:a="http://schemas.openxmlformats.org/drawingml/2006/main" xmlns:r="http://schemas.openxmlformats.org/officeDocument/2006/relationships" xmlns:p="http://schemas.openxmlformats.org/presentationml/2006/main">
  <p:tag name="TIMING" val="|0|0|0|0|0"/>
</p:tagLst>
</file>

<file path=ppt/tags/tag11.xml><?xml version="1.0" encoding="utf-8"?>
<p:tagLst xmlns:a="http://schemas.openxmlformats.org/drawingml/2006/main" xmlns:r="http://schemas.openxmlformats.org/officeDocument/2006/relationships" xmlns:p="http://schemas.openxmlformats.org/presentationml/2006/main">
  <p:tag name="TIMING" val="|0|0|0|0|0"/>
</p:tagLst>
</file>

<file path=ppt/tags/tag12.xml><?xml version="1.0" encoding="utf-8"?>
<p:tagLst xmlns:a="http://schemas.openxmlformats.org/drawingml/2006/main" xmlns:r="http://schemas.openxmlformats.org/officeDocument/2006/relationships" xmlns:p="http://schemas.openxmlformats.org/presentationml/2006/main">
  <p:tag name="TIMING" val="|0|0|0|0|0"/>
</p:tagLst>
</file>

<file path=ppt/tags/tag13.xml><?xml version="1.0" encoding="utf-8"?>
<p:tagLst xmlns:a="http://schemas.openxmlformats.org/drawingml/2006/main" xmlns:r="http://schemas.openxmlformats.org/officeDocument/2006/relationships" xmlns:p="http://schemas.openxmlformats.org/presentationml/2006/main">
  <p:tag name="TIMING" val="|0|0|0|0|0"/>
</p:tagLst>
</file>

<file path=ppt/tags/tag14.xml><?xml version="1.0" encoding="utf-8"?>
<p:tagLst xmlns:a="http://schemas.openxmlformats.org/drawingml/2006/main" xmlns:r="http://schemas.openxmlformats.org/officeDocument/2006/relationships" xmlns:p="http://schemas.openxmlformats.org/presentationml/2006/main">
  <p:tag name="TIMING" val="|0|0.2"/>
</p:tagLst>
</file>

<file path=ppt/tags/tag15.xml><?xml version="1.0" encoding="utf-8"?>
<p:tagLst xmlns:a="http://schemas.openxmlformats.org/drawingml/2006/main" xmlns:r="http://schemas.openxmlformats.org/officeDocument/2006/relationships" xmlns:p="http://schemas.openxmlformats.org/presentationml/2006/main">
  <p:tag name="TIMING" val="|0|0|0|0|0"/>
</p:tagLst>
</file>

<file path=ppt/tags/tag16.xml><?xml version="1.0" encoding="utf-8"?>
<p:tagLst xmlns:a="http://schemas.openxmlformats.org/drawingml/2006/main" xmlns:r="http://schemas.openxmlformats.org/officeDocument/2006/relationships" xmlns:p="http://schemas.openxmlformats.org/presentationml/2006/main">
  <p:tag name="TIMING" val="|0|0|0|0|0"/>
</p:tagLst>
</file>

<file path=ppt/tags/tag17.xml><?xml version="1.0" encoding="utf-8"?>
<p:tagLst xmlns:a="http://schemas.openxmlformats.org/drawingml/2006/main" xmlns:r="http://schemas.openxmlformats.org/officeDocument/2006/relationships" xmlns:p="http://schemas.openxmlformats.org/presentationml/2006/main">
  <p:tag name="TIMING" val="|0|0.1|0|0"/>
</p:tagLst>
</file>

<file path=ppt/tags/tag18.xml><?xml version="1.0" encoding="utf-8"?>
<p:tagLst xmlns:a="http://schemas.openxmlformats.org/drawingml/2006/main" xmlns:r="http://schemas.openxmlformats.org/officeDocument/2006/relationships" xmlns:p="http://schemas.openxmlformats.org/presentationml/2006/main">
  <p:tag name="TIMING" val="|0"/>
</p:tagLst>
</file>

<file path=ppt/tags/tag19.xml><?xml version="1.0" encoding="utf-8"?>
<p:tagLst xmlns:a="http://schemas.openxmlformats.org/drawingml/2006/main" xmlns:r="http://schemas.openxmlformats.org/officeDocument/2006/relationships" xmlns:p="http://schemas.openxmlformats.org/presentationml/2006/main">
  <p:tag name="TIMING" val="|0"/>
</p:tagLst>
</file>

<file path=ppt/theme/theme1.xml><?xml version="1.0" encoding="utf-8"?>
<a:theme xmlns:a="http://schemas.openxmlformats.org/drawingml/2006/main" name="cea">
  <a:themeElements>
    <a:clrScheme name="ce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ea">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e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e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e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e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e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e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e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36035</TotalTime>
  <Words>2714</Words>
  <Application>Microsoft Office PowerPoint</Application>
  <PresentationFormat>Affichage à l'écran (4:3)</PresentationFormat>
  <Paragraphs>488</Paragraphs>
  <Slides>33</Slides>
  <Notes>25</Notes>
  <HiddenSlides>0</HiddenSlides>
  <MMClips>0</MMClip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cea</vt:lpstr>
      <vt:lpstr>      Étude numérique du transfert de masse et de chaleur dans l’hélium superfluide (He II)      </vt:lpstr>
      <vt:lpstr>Plan</vt:lpstr>
      <vt:lpstr>1. Contexte</vt:lpstr>
      <vt:lpstr>1. Objectif</vt:lpstr>
      <vt:lpstr>Plan</vt:lpstr>
      <vt:lpstr>2. He II : Théorie (1/3) </vt:lpstr>
      <vt:lpstr>2. He II : Théorie (2/3) </vt:lpstr>
      <vt:lpstr>2. He II : Modèle numérique (3/3)</vt:lpstr>
      <vt:lpstr>2. He II : Modèle numérique (1/3)</vt:lpstr>
      <vt:lpstr>2. He II : Domaine du test (2/3)</vt:lpstr>
      <vt:lpstr>2. He II : Modèle numérique (3/3)</vt:lpstr>
      <vt:lpstr>2. He II : Résultats des simulations (1/7)</vt:lpstr>
      <vt:lpstr>2. He II : Résultats des simulations (2/7)</vt:lpstr>
      <vt:lpstr>2. He II : Résultats des simulations (3/7)</vt:lpstr>
      <vt:lpstr>2. He II : Résultats des simulations (4/7)</vt:lpstr>
      <vt:lpstr>2. He II : Résultats des simulations (5/7)</vt:lpstr>
      <vt:lpstr>2. He II : Résultats des simulations (6/7)</vt:lpstr>
      <vt:lpstr>2. He II : Résultats des simulations (7/7)</vt:lpstr>
      <vt:lpstr>Plan</vt:lpstr>
      <vt:lpstr>Transition de phase He II / He I: Théorie</vt:lpstr>
      <vt:lpstr>Transition de phase He II / He I: Modèle numérique (1/3)</vt:lpstr>
      <vt:lpstr>Présentation PowerPoint</vt:lpstr>
      <vt:lpstr>3. Transition de phase He II / He I: Modèle numérique (3/3)</vt:lpstr>
      <vt:lpstr>3. Transition de phase He II / He I: Résultats (1/2)</vt:lpstr>
      <vt:lpstr>3. Transition de phase He II / He I: Résultats (2/2)</vt:lpstr>
      <vt:lpstr>Plan</vt:lpstr>
      <vt:lpstr>Conclusions</vt:lpstr>
      <vt:lpstr>Présentation PowerPoint</vt:lpstr>
      <vt:lpstr>APPENDIX</vt:lpstr>
      <vt:lpstr>APPENDIX</vt:lpstr>
      <vt:lpstr>APPENDIX</vt:lpstr>
      <vt:lpstr>APPENDIX</vt:lpstr>
      <vt:lpstr>APPENDIX</vt:lpstr>
    </vt:vector>
  </TitlesOfParts>
  <Company>CEA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Aucun titre de diapositive</dc:title>
  <dc:subject>Masque de diapositive</dc:subject>
  <dc:creator>SIG</dc:creator>
  <cp:keywords>MASQUE DE DIAPOSITIVE</cp:keywords>
  <cp:lastModifiedBy>PASCALI Stefano</cp:lastModifiedBy>
  <cp:revision>1422</cp:revision>
  <cp:lastPrinted>2013-02-21T12:24:55Z</cp:lastPrinted>
  <dcterms:created xsi:type="dcterms:W3CDTF">2002-06-24T09:35:46Z</dcterms:created>
  <dcterms:modified xsi:type="dcterms:W3CDTF">2014-12-12T08:29:48Z</dcterms:modified>
  <cp:category>CHARTE</cp:category>
</cp:coreProperties>
</file>