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Layouts/slideLayout39.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Masters/slideMaster5.xml" ContentType="application/vnd.openxmlformats-officedocument.presentationml.slideMaster+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Masters/slideMaster6.xml" ContentType="application/vnd.openxmlformats-officedocument.presentationml.slideMaster+xml"/>
  <Override PartName="/ppt/theme/theme8.xml" ContentType="application/vnd.openxmlformats-officedocument.them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5026" r:id="rId2"/>
    <p:sldMasterId id="2147483698" r:id="rId3"/>
    <p:sldMasterId id="2147483674" r:id="rId4"/>
    <p:sldMasterId id="2147483686" r:id="rId5"/>
    <p:sldMasterId id="2147483661" r:id="rId6"/>
  </p:sldMasterIdLst>
  <p:notesMasterIdLst>
    <p:notesMasterId r:id="rId79"/>
  </p:notesMasterIdLst>
  <p:handoutMasterIdLst>
    <p:handoutMasterId r:id="rId80"/>
  </p:handoutMasterIdLst>
  <p:sldIdLst>
    <p:sldId id="256" r:id="rId7"/>
    <p:sldId id="437" r:id="rId8"/>
    <p:sldId id="440" r:id="rId9"/>
    <p:sldId id="342" r:id="rId10"/>
    <p:sldId id="343" r:id="rId11"/>
    <p:sldId id="258" r:id="rId12"/>
    <p:sldId id="344" r:id="rId13"/>
    <p:sldId id="259" r:id="rId14"/>
    <p:sldId id="428" r:id="rId15"/>
    <p:sldId id="260" r:id="rId16"/>
    <p:sldId id="311" r:id="rId17"/>
    <p:sldId id="262" r:id="rId18"/>
    <p:sldId id="436" r:id="rId19"/>
    <p:sldId id="264" r:id="rId20"/>
    <p:sldId id="314" r:id="rId21"/>
    <p:sldId id="419" r:id="rId22"/>
    <p:sldId id="361" r:id="rId23"/>
    <p:sldId id="441" r:id="rId24"/>
    <p:sldId id="352" r:id="rId25"/>
    <p:sldId id="431" r:id="rId26"/>
    <p:sldId id="359" r:id="rId27"/>
    <p:sldId id="322" r:id="rId28"/>
    <p:sldId id="429" r:id="rId29"/>
    <p:sldId id="320" r:id="rId30"/>
    <p:sldId id="345" r:id="rId31"/>
    <p:sldId id="269" r:id="rId32"/>
    <p:sldId id="324" r:id="rId33"/>
    <p:sldId id="438" r:id="rId34"/>
    <p:sldId id="439" r:id="rId35"/>
    <p:sldId id="420" r:id="rId36"/>
    <p:sldId id="445" r:id="rId37"/>
    <p:sldId id="446" r:id="rId38"/>
    <p:sldId id="326" r:id="rId39"/>
    <p:sldId id="449" r:id="rId40"/>
    <p:sldId id="273" r:id="rId41"/>
    <p:sldId id="279" r:id="rId42"/>
    <p:sldId id="450" r:id="rId43"/>
    <p:sldId id="309" r:id="rId44"/>
    <p:sldId id="454" r:id="rId45"/>
    <p:sldId id="455" r:id="rId46"/>
    <p:sldId id="451" r:id="rId47"/>
    <p:sldId id="432" r:id="rId48"/>
    <p:sldId id="452" r:id="rId49"/>
    <p:sldId id="363" r:id="rId50"/>
    <p:sldId id="333" r:id="rId51"/>
    <p:sldId id="354" r:id="rId52"/>
    <p:sldId id="276" r:id="rId53"/>
    <p:sldId id="418" r:id="rId54"/>
    <p:sldId id="442" r:id="rId55"/>
    <p:sldId id="461" r:id="rId56"/>
    <p:sldId id="462" r:id="rId57"/>
    <p:sldId id="444" r:id="rId58"/>
    <p:sldId id="459" r:id="rId59"/>
    <p:sldId id="456" r:id="rId60"/>
    <p:sldId id="443" r:id="rId61"/>
    <p:sldId id="457" r:id="rId62"/>
    <p:sldId id="404" r:id="rId63"/>
    <p:sldId id="271" r:id="rId64"/>
    <p:sldId id="362" r:id="rId65"/>
    <p:sldId id="425" r:id="rId66"/>
    <p:sldId id="426" r:id="rId67"/>
    <p:sldId id="263" r:id="rId68"/>
    <p:sldId id="327" r:id="rId69"/>
    <p:sldId id="266" r:id="rId70"/>
    <p:sldId id="360" r:id="rId71"/>
    <p:sldId id="289" r:id="rId72"/>
    <p:sldId id="336" r:id="rId73"/>
    <p:sldId id="335" r:id="rId74"/>
    <p:sldId id="383" r:id="rId75"/>
    <p:sldId id="392" r:id="rId76"/>
    <p:sldId id="365" r:id="rId77"/>
    <p:sldId id="400" r:id="rId78"/>
  </p:sldIdLst>
  <p:sldSz cx="9144000" cy="6858000" type="screen4x3"/>
  <p:notesSz cx="6934200" cy="9232900"/>
  <p:defaultTextStyle>
    <a:defPPr>
      <a:defRPr lang="en-US"/>
    </a:defPPr>
    <a:lvl1pPr algn="ctr" rtl="0" fontAlgn="base">
      <a:spcBef>
        <a:spcPct val="0"/>
      </a:spcBef>
      <a:spcAft>
        <a:spcPct val="0"/>
      </a:spcAft>
      <a:defRPr sz="2400" kern="1200">
        <a:solidFill>
          <a:schemeClr val="tx1"/>
        </a:solidFill>
        <a:latin typeface="Times New Roman" pitchFamily="18" charset="0"/>
        <a:ea typeface="+mn-ea"/>
        <a:cs typeface="+mn-cs"/>
      </a:defRPr>
    </a:lvl1pPr>
    <a:lvl2pPr marL="457200" algn="ctr" rtl="0" fontAlgn="base">
      <a:spcBef>
        <a:spcPct val="0"/>
      </a:spcBef>
      <a:spcAft>
        <a:spcPct val="0"/>
      </a:spcAft>
      <a:defRPr sz="2400" kern="1200">
        <a:solidFill>
          <a:schemeClr val="tx1"/>
        </a:solidFill>
        <a:latin typeface="Times New Roman" pitchFamily="18" charset="0"/>
        <a:ea typeface="+mn-ea"/>
        <a:cs typeface="+mn-cs"/>
      </a:defRPr>
    </a:lvl2pPr>
    <a:lvl3pPr marL="914400" algn="ctr" rtl="0" fontAlgn="base">
      <a:spcBef>
        <a:spcPct val="0"/>
      </a:spcBef>
      <a:spcAft>
        <a:spcPct val="0"/>
      </a:spcAft>
      <a:defRPr sz="2400" kern="1200">
        <a:solidFill>
          <a:schemeClr val="tx1"/>
        </a:solidFill>
        <a:latin typeface="Times New Roman" pitchFamily="18" charset="0"/>
        <a:ea typeface="+mn-ea"/>
        <a:cs typeface="+mn-cs"/>
      </a:defRPr>
    </a:lvl3pPr>
    <a:lvl4pPr marL="1371600" algn="ctr" rtl="0" fontAlgn="base">
      <a:spcBef>
        <a:spcPct val="0"/>
      </a:spcBef>
      <a:spcAft>
        <a:spcPct val="0"/>
      </a:spcAft>
      <a:defRPr sz="2400" kern="1200">
        <a:solidFill>
          <a:schemeClr val="tx1"/>
        </a:solidFill>
        <a:latin typeface="Times New Roman" pitchFamily="18" charset="0"/>
        <a:ea typeface="+mn-ea"/>
        <a:cs typeface="+mn-cs"/>
      </a:defRPr>
    </a:lvl4pPr>
    <a:lvl5pPr marL="1828800" algn="ctr"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FF"/>
    <a:srgbClr val="FF00FF"/>
    <a:srgbClr val="0000CC"/>
    <a:srgbClr val="FF9999"/>
    <a:srgbClr val="FFCCFF"/>
    <a:srgbClr val="009999"/>
    <a:srgbClr val="FFFF00"/>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3441" autoAdjust="0"/>
    <p:restoredTop sz="94641" autoAdjust="0"/>
  </p:normalViewPr>
  <p:slideViewPr>
    <p:cSldViewPr>
      <p:cViewPr varScale="1">
        <p:scale>
          <a:sx n="111" d="100"/>
          <a:sy n="111" d="100"/>
        </p:scale>
        <p:origin x="-21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53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slide" Target="slides/slide62.xml"/><Relationship Id="rId76" Type="http://schemas.openxmlformats.org/officeDocument/2006/relationships/slide" Target="slides/slide70.xml"/><Relationship Id="rId84" Type="http://schemas.openxmlformats.org/officeDocument/2006/relationships/tableStyles" Target="tableStyles.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55.xml"/><Relationship Id="rId82"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3005138" cy="461963"/>
          </a:xfrm>
          <a:prstGeom prst="rect">
            <a:avLst/>
          </a:prstGeom>
          <a:noFill/>
          <a:ln w="9525">
            <a:noFill/>
            <a:miter lim="800000"/>
            <a:headEnd/>
            <a:tailEnd/>
          </a:ln>
          <a:effectLst/>
        </p:spPr>
        <p:txBody>
          <a:bodyPr vert="horz" wrap="square" lIns="92172" tIns="46086" rIns="92172" bIns="46086" numCol="1" anchor="t" anchorCtr="0" compatLnSpc="1">
            <a:prstTxWarp prst="textNoShape">
              <a:avLst/>
            </a:prstTxWarp>
          </a:bodyPr>
          <a:lstStyle>
            <a:lvl1pPr algn="l" defTabSz="922338">
              <a:defRPr sz="1200"/>
            </a:lvl1pPr>
          </a:lstStyle>
          <a:p>
            <a:pPr>
              <a:defRPr/>
            </a:pPr>
            <a:endParaRPr lang="en-US"/>
          </a:p>
        </p:txBody>
      </p:sp>
      <p:sp>
        <p:nvSpPr>
          <p:cNvPr id="31747" name="Rectangle 3"/>
          <p:cNvSpPr>
            <a:spLocks noGrp="1" noChangeArrowheads="1"/>
          </p:cNvSpPr>
          <p:nvPr>
            <p:ph type="dt" sz="quarter" idx="1"/>
          </p:nvPr>
        </p:nvSpPr>
        <p:spPr bwMode="auto">
          <a:xfrm>
            <a:off x="3929063" y="0"/>
            <a:ext cx="3005137" cy="461963"/>
          </a:xfrm>
          <a:prstGeom prst="rect">
            <a:avLst/>
          </a:prstGeom>
          <a:noFill/>
          <a:ln w="9525">
            <a:noFill/>
            <a:miter lim="800000"/>
            <a:headEnd/>
            <a:tailEnd/>
          </a:ln>
          <a:effectLst/>
        </p:spPr>
        <p:txBody>
          <a:bodyPr vert="horz" wrap="square" lIns="92172" tIns="46086" rIns="92172" bIns="46086" numCol="1" anchor="t" anchorCtr="0" compatLnSpc="1">
            <a:prstTxWarp prst="textNoShape">
              <a:avLst/>
            </a:prstTxWarp>
          </a:bodyPr>
          <a:lstStyle>
            <a:lvl1pPr algn="r" defTabSz="922338">
              <a:defRPr sz="1200"/>
            </a:lvl1pPr>
          </a:lstStyle>
          <a:p>
            <a:pPr>
              <a:defRPr/>
            </a:pPr>
            <a:endParaRPr lang="en-US"/>
          </a:p>
        </p:txBody>
      </p:sp>
      <p:sp>
        <p:nvSpPr>
          <p:cNvPr id="31748" name="Rectangle 4"/>
          <p:cNvSpPr>
            <a:spLocks noGrp="1" noChangeArrowheads="1"/>
          </p:cNvSpPr>
          <p:nvPr>
            <p:ph type="ftr" sz="quarter" idx="2"/>
          </p:nvPr>
        </p:nvSpPr>
        <p:spPr bwMode="auto">
          <a:xfrm>
            <a:off x="0" y="8770938"/>
            <a:ext cx="3005138" cy="461962"/>
          </a:xfrm>
          <a:prstGeom prst="rect">
            <a:avLst/>
          </a:prstGeom>
          <a:noFill/>
          <a:ln w="9525">
            <a:noFill/>
            <a:miter lim="800000"/>
            <a:headEnd/>
            <a:tailEnd/>
          </a:ln>
          <a:effectLst/>
        </p:spPr>
        <p:txBody>
          <a:bodyPr vert="horz" wrap="square" lIns="92172" tIns="46086" rIns="92172" bIns="46086" numCol="1" anchor="b" anchorCtr="0" compatLnSpc="1">
            <a:prstTxWarp prst="textNoShape">
              <a:avLst/>
            </a:prstTxWarp>
          </a:bodyPr>
          <a:lstStyle>
            <a:lvl1pPr algn="l" defTabSz="922338">
              <a:defRPr sz="1200"/>
            </a:lvl1pPr>
          </a:lstStyle>
          <a:p>
            <a:pPr>
              <a:defRPr/>
            </a:pPr>
            <a:endParaRPr lang="en-US"/>
          </a:p>
        </p:txBody>
      </p:sp>
      <p:sp>
        <p:nvSpPr>
          <p:cNvPr id="31749" name="Rectangle 5"/>
          <p:cNvSpPr>
            <a:spLocks noGrp="1" noChangeArrowheads="1"/>
          </p:cNvSpPr>
          <p:nvPr>
            <p:ph type="sldNum" sz="quarter" idx="3"/>
          </p:nvPr>
        </p:nvSpPr>
        <p:spPr bwMode="auto">
          <a:xfrm>
            <a:off x="3929063" y="8770938"/>
            <a:ext cx="3005137" cy="461962"/>
          </a:xfrm>
          <a:prstGeom prst="rect">
            <a:avLst/>
          </a:prstGeom>
          <a:noFill/>
          <a:ln w="9525">
            <a:noFill/>
            <a:miter lim="800000"/>
            <a:headEnd/>
            <a:tailEnd/>
          </a:ln>
          <a:effectLst/>
        </p:spPr>
        <p:txBody>
          <a:bodyPr vert="horz" wrap="square" lIns="92172" tIns="46086" rIns="92172" bIns="46086" numCol="1" anchor="b" anchorCtr="0" compatLnSpc="1">
            <a:prstTxWarp prst="textNoShape">
              <a:avLst/>
            </a:prstTxWarp>
          </a:bodyPr>
          <a:lstStyle>
            <a:lvl1pPr algn="r" defTabSz="922338">
              <a:defRPr sz="1200"/>
            </a:lvl1pPr>
          </a:lstStyle>
          <a:p>
            <a:pPr>
              <a:defRPr/>
            </a:pPr>
            <a:fld id="{FD0CF3E7-BF9B-4318-820A-B6E299E2CF4E}"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05138" cy="461963"/>
          </a:xfrm>
          <a:prstGeom prst="rect">
            <a:avLst/>
          </a:prstGeom>
          <a:noFill/>
          <a:ln w="9525">
            <a:noFill/>
            <a:miter lim="800000"/>
            <a:headEnd/>
            <a:tailEnd/>
          </a:ln>
          <a:effectLst/>
        </p:spPr>
        <p:txBody>
          <a:bodyPr vert="horz" wrap="square" lIns="92172" tIns="46086" rIns="92172" bIns="46086" numCol="1" anchor="t" anchorCtr="0" compatLnSpc="1">
            <a:prstTxWarp prst="textNoShape">
              <a:avLst/>
            </a:prstTxWarp>
          </a:bodyPr>
          <a:lstStyle>
            <a:lvl1pPr algn="l" defTabSz="922338">
              <a:defRPr sz="1200"/>
            </a:lvl1pPr>
          </a:lstStyle>
          <a:p>
            <a:pPr>
              <a:defRPr/>
            </a:pPr>
            <a:endParaRPr lang="en-US"/>
          </a:p>
        </p:txBody>
      </p:sp>
      <p:sp>
        <p:nvSpPr>
          <p:cNvPr id="3075" name="Rectangle 3"/>
          <p:cNvSpPr>
            <a:spLocks noGrp="1" noChangeArrowheads="1"/>
          </p:cNvSpPr>
          <p:nvPr>
            <p:ph type="dt" idx="1"/>
          </p:nvPr>
        </p:nvSpPr>
        <p:spPr bwMode="auto">
          <a:xfrm>
            <a:off x="3929063" y="0"/>
            <a:ext cx="3005137" cy="461963"/>
          </a:xfrm>
          <a:prstGeom prst="rect">
            <a:avLst/>
          </a:prstGeom>
          <a:noFill/>
          <a:ln w="9525">
            <a:noFill/>
            <a:miter lim="800000"/>
            <a:headEnd/>
            <a:tailEnd/>
          </a:ln>
          <a:effectLst/>
        </p:spPr>
        <p:txBody>
          <a:bodyPr vert="horz" wrap="square" lIns="92172" tIns="46086" rIns="92172" bIns="46086" numCol="1" anchor="t" anchorCtr="0" compatLnSpc="1">
            <a:prstTxWarp prst="textNoShape">
              <a:avLst/>
            </a:prstTxWarp>
          </a:bodyPr>
          <a:lstStyle>
            <a:lvl1pPr algn="r" defTabSz="922338">
              <a:defRPr sz="1200"/>
            </a:lvl1pPr>
          </a:lstStyle>
          <a:p>
            <a:pPr>
              <a:defRPr/>
            </a:pPr>
            <a:endParaRPr lang="en-US"/>
          </a:p>
        </p:txBody>
      </p:sp>
      <p:sp>
        <p:nvSpPr>
          <p:cNvPr id="90116" name="Rectangle 4"/>
          <p:cNvSpPr>
            <a:spLocks noGrp="1" noRot="1" noChangeAspect="1" noChangeArrowheads="1" noTextEdit="1"/>
          </p:cNvSpPr>
          <p:nvPr>
            <p:ph type="sldImg" idx="2"/>
          </p:nvPr>
        </p:nvSpPr>
        <p:spPr bwMode="auto">
          <a:xfrm>
            <a:off x="1158875" y="692150"/>
            <a:ext cx="4616450" cy="3462338"/>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23925" y="4386263"/>
            <a:ext cx="5086350" cy="4154487"/>
          </a:xfrm>
          <a:prstGeom prst="rect">
            <a:avLst/>
          </a:prstGeom>
          <a:noFill/>
          <a:ln w="9525">
            <a:noFill/>
            <a:miter lim="800000"/>
            <a:headEnd/>
            <a:tailEnd/>
          </a:ln>
          <a:effectLst/>
        </p:spPr>
        <p:txBody>
          <a:bodyPr vert="horz" wrap="square" lIns="92172" tIns="46086" rIns="92172" bIns="4608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770938"/>
            <a:ext cx="3005138" cy="461962"/>
          </a:xfrm>
          <a:prstGeom prst="rect">
            <a:avLst/>
          </a:prstGeom>
          <a:noFill/>
          <a:ln w="9525">
            <a:noFill/>
            <a:miter lim="800000"/>
            <a:headEnd/>
            <a:tailEnd/>
          </a:ln>
          <a:effectLst/>
        </p:spPr>
        <p:txBody>
          <a:bodyPr vert="horz" wrap="square" lIns="92172" tIns="46086" rIns="92172" bIns="46086" numCol="1" anchor="b" anchorCtr="0" compatLnSpc="1">
            <a:prstTxWarp prst="textNoShape">
              <a:avLst/>
            </a:prstTxWarp>
          </a:bodyPr>
          <a:lstStyle>
            <a:lvl1pPr algn="l" defTabSz="922338">
              <a:defRPr sz="1200"/>
            </a:lvl1pPr>
          </a:lstStyle>
          <a:p>
            <a:pPr>
              <a:defRPr/>
            </a:pPr>
            <a:endParaRPr lang="en-US"/>
          </a:p>
        </p:txBody>
      </p:sp>
      <p:sp>
        <p:nvSpPr>
          <p:cNvPr id="3079" name="Rectangle 7"/>
          <p:cNvSpPr>
            <a:spLocks noGrp="1" noChangeArrowheads="1"/>
          </p:cNvSpPr>
          <p:nvPr>
            <p:ph type="sldNum" sz="quarter" idx="5"/>
          </p:nvPr>
        </p:nvSpPr>
        <p:spPr bwMode="auto">
          <a:xfrm>
            <a:off x="3929063" y="8770938"/>
            <a:ext cx="3005137" cy="461962"/>
          </a:xfrm>
          <a:prstGeom prst="rect">
            <a:avLst/>
          </a:prstGeom>
          <a:noFill/>
          <a:ln w="9525">
            <a:noFill/>
            <a:miter lim="800000"/>
            <a:headEnd/>
            <a:tailEnd/>
          </a:ln>
          <a:effectLst/>
        </p:spPr>
        <p:txBody>
          <a:bodyPr vert="horz" wrap="square" lIns="92172" tIns="46086" rIns="92172" bIns="46086" numCol="1" anchor="b" anchorCtr="0" compatLnSpc="1">
            <a:prstTxWarp prst="textNoShape">
              <a:avLst/>
            </a:prstTxWarp>
          </a:bodyPr>
          <a:lstStyle>
            <a:lvl1pPr algn="r" defTabSz="922338">
              <a:defRPr sz="1200"/>
            </a:lvl1pPr>
          </a:lstStyle>
          <a:p>
            <a:pPr>
              <a:defRPr/>
            </a:pPr>
            <a:fld id="{3E23B736-98CA-4662-9AC7-867BAF549DE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D7CA5ACA-F656-4DA5-B8F0-A10FE8BE9BD3}" type="slidenum">
              <a:rPr lang="en-US" smtClean="0"/>
              <a:pPr/>
              <a:t>1</a:t>
            </a:fld>
            <a:endParaRPr lang="en-US"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E8B7913B-B165-4E2F-BF4D-9EA113CAAD41}" type="slidenum">
              <a:rPr lang="en-US" smtClean="0"/>
              <a:pPr/>
              <a:t>4</a:t>
            </a:fld>
            <a:endParaRPr lang="en-US"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r>
              <a:rPr lang="en-US" smtClean="0"/>
              <a:t>p. 91	Isaac Newton in 1702. He was knighted three years later, although for his public work rather than his science.</a:t>
            </a:r>
          </a:p>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B4FE0D59-B21E-4D4F-840B-56E7F3FBD701}" type="slidenum">
              <a:rPr lang="en-US" smtClean="0">
                <a:latin typeface="Arial" pitchFamily="34" charset="0"/>
              </a:rPr>
              <a:pPr/>
              <a:t>69</a:t>
            </a:fld>
            <a:endParaRPr lang="en-US" smtClean="0">
              <a:latin typeface="Arial" pitchFamily="34" charset="0"/>
            </a:endParaRPr>
          </a:p>
        </p:txBody>
      </p:sp>
      <p:sp>
        <p:nvSpPr>
          <p:cNvPr id="96259" name="Rectangle 2"/>
          <p:cNvSpPr>
            <a:spLocks noGrp="1" noRot="1" noChangeAspect="1" noChangeArrowheads="1" noTextEdit="1"/>
          </p:cNvSpPr>
          <p:nvPr>
            <p:ph type="sldImg"/>
          </p:nvPr>
        </p:nvSpPr>
        <p:spPr>
          <a:xfrm>
            <a:off x="1163638" y="693738"/>
            <a:ext cx="4611687" cy="3459162"/>
          </a:xfrm>
          <a:ln/>
        </p:spPr>
      </p:sp>
      <p:sp>
        <p:nvSpPr>
          <p:cNvPr id="96260" name="Rectangle 3"/>
          <p:cNvSpPr>
            <a:spLocks noGrp="1" noChangeArrowheads="1"/>
          </p:cNvSpPr>
          <p:nvPr>
            <p:ph type="body" idx="1"/>
          </p:nvPr>
        </p:nvSpPr>
        <p:spPr>
          <a:xfrm>
            <a:off x="922338" y="4386263"/>
            <a:ext cx="5089525" cy="4152900"/>
          </a:xfrm>
          <a:noFill/>
          <a:ln/>
        </p:spPr>
        <p:txBody>
          <a:bodyPr/>
          <a:lstStyle/>
          <a:p>
            <a:pPr eaLnBrk="1" hangingPunct="1"/>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1D5C0501-99F9-44EC-9458-538599D0A398}" type="slidenum">
              <a:rPr lang="en-US" smtClean="0"/>
              <a:pPr/>
              <a:t>72</a:t>
            </a:fld>
            <a:endParaRPr lang="en-US" smtClean="0"/>
          </a:p>
        </p:txBody>
      </p:sp>
      <p:sp>
        <p:nvSpPr>
          <p:cNvPr id="99331" name="Rectangle 1026"/>
          <p:cNvSpPr>
            <a:spLocks noGrp="1" noRot="1" noChangeAspect="1" noChangeArrowheads="1" noTextEdit="1"/>
          </p:cNvSpPr>
          <p:nvPr>
            <p:ph type="sldImg"/>
          </p:nvPr>
        </p:nvSpPr>
        <p:spPr>
          <a:ln/>
        </p:spPr>
      </p:sp>
      <p:sp>
        <p:nvSpPr>
          <p:cNvPr id="99332" name="Rectangle 1027"/>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October 2010</a:t>
            </a: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dirty="0" smtClean="0"/>
              <a:t>Saclay, France</a:t>
            </a:r>
            <a:endParaRPr lang="en-US" dirty="0"/>
          </a:p>
        </p:txBody>
      </p:sp>
      <p:sp>
        <p:nvSpPr>
          <p:cNvPr id="6" name="Rectangle 7"/>
          <p:cNvSpPr>
            <a:spLocks noGrp="1" noChangeArrowheads="1"/>
          </p:cNvSpPr>
          <p:nvPr>
            <p:ph type="sldNum" sz="quarter" idx="12"/>
          </p:nvPr>
        </p:nvSpPr>
        <p:spPr>
          <a:ln/>
        </p:spPr>
        <p:txBody>
          <a:bodyPr/>
          <a:lstStyle>
            <a:lvl1pPr>
              <a:defRPr/>
            </a:lvl1pPr>
          </a:lstStyle>
          <a:p>
            <a:pPr>
              <a:defRPr/>
            </a:pPr>
            <a:fld id="{EAC5D649-D158-4534-92B6-0CFD439786DE}"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00" y="228600"/>
            <a:ext cx="6553200" cy="1143000"/>
          </a:xfrm>
          <a:gradFill flip="none" rotWithShape="1">
            <a:gsLst>
              <a:gs pos="0">
                <a:srgbClr val="FF00FF">
                  <a:tint val="66000"/>
                  <a:satMod val="160000"/>
                </a:srgbClr>
              </a:gs>
              <a:gs pos="50000">
                <a:srgbClr val="FF00FF">
                  <a:tint val="44500"/>
                  <a:satMod val="160000"/>
                </a:srgbClr>
              </a:gs>
              <a:gs pos="100000">
                <a:srgbClr val="FF00FF">
                  <a:tint val="23500"/>
                  <a:satMod val="160000"/>
                </a:srgbClr>
              </a:gs>
            </a:gsLst>
            <a:lin ang="0" scaled="1"/>
            <a:tileRect/>
          </a:gradFill>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Date Placeholder 9"/>
          <p:cNvSpPr>
            <a:spLocks noGrp="1"/>
          </p:cNvSpPr>
          <p:nvPr>
            <p:ph type="dt" sz="half" idx="10"/>
          </p:nvPr>
        </p:nvSpPr>
        <p:spPr/>
        <p:txBody>
          <a:bodyPr/>
          <a:lstStyle/>
          <a:p>
            <a:pPr>
              <a:defRPr/>
            </a:pPr>
            <a:r>
              <a:rPr lang="en-US" smtClean="0"/>
              <a:t>October 2010</a:t>
            </a:r>
            <a:endParaRPr lang="en-US" dirty="0"/>
          </a:p>
        </p:txBody>
      </p:sp>
      <p:sp>
        <p:nvSpPr>
          <p:cNvPr id="11" name="Slide Number Placeholder 10"/>
          <p:cNvSpPr>
            <a:spLocks noGrp="1"/>
          </p:cNvSpPr>
          <p:nvPr>
            <p:ph type="sldNum" sz="quarter" idx="11"/>
          </p:nvPr>
        </p:nvSpPr>
        <p:spPr/>
        <p:txBody>
          <a:bodyPr/>
          <a:lstStyle/>
          <a:p>
            <a:pPr>
              <a:defRPr/>
            </a:pPr>
            <a:fld id="{887A1695-D436-4BC3-8AA4-3DC5D8887B13}" type="slidenum">
              <a:rPr lang="en-US" smtClean="0"/>
              <a:pPr>
                <a:defRPr/>
              </a:pPr>
              <a:t>‹#›</a:t>
            </a:fld>
            <a:endParaRPr lang="en-US"/>
          </a:p>
        </p:txBody>
      </p:sp>
      <p:sp>
        <p:nvSpPr>
          <p:cNvPr id="12" name="Footer Placeholder 11"/>
          <p:cNvSpPr>
            <a:spLocks noGrp="1"/>
          </p:cNvSpPr>
          <p:nvPr>
            <p:ph type="ftr" sz="quarter" idx="12"/>
          </p:nvPr>
        </p:nvSpPr>
        <p:spPr/>
        <p:txBody>
          <a:bodyPr/>
          <a:lstStyle/>
          <a:p>
            <a:pPr>
              <a:defRPr/>
            </a:pPr>
            <a:r>
              <a:rPr lang="en-US" dirty="0" smtClean="0"/>
              <a:t>Saclay, France</a:t>
            </a:r>
            <a:endParaRPr lang="en-US" dirty="0"/>
          </a:p>
        </p:txBody>
      </p:sp>
      <p:pic>
        <p:nvPicPr>
          <p:cNvPr id="7" name="Picture 6" descr="FSU_Seal_(1851)_.jpg"/>
          <p:cNvPicPr>
            <a:picLocks noChangeAspect="1"/>
          </p:cNvPicPr>
          <p:nvPr userDrawn="1"/>
        </p:nvPicPr>
        <p:blipFill>
          <a:blip r:embed="rId2" cstate="print"/>
          <a:stretch>
            <a:fillRect/>
          </a:stretch>
        </p:blipFill>
        <p:spPr>
          <a:xfrm>
            <a:off x="685801" y="228600"/>
            <a:ext cx="1219200" cy="1202267"/>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r>
              <a:rPr lang="en-US" smtClean="0"/>
              <a:t>October 2010</a:t>
            </a:r>
            <a:endParaRPr lang="en-US" dirty="0"/>
          </a:p>
        </p:txBody>
      </p:sp>
      <p:sp>
        <p:nvSpPr>
          <p:cNvPr id="4" name="Footer Placeholder 3"/>
          <p:cNvSpPr>
            <a:spLocks noGrp="1"/>
          </p:cNvSpPr>
          <p:nvPr>
            <p:ph type="ftr" sz="quarter" idx="11"/>
          </p:nvPr>
        </p:nvSpPr>
        <p:spPr>
          <a:xfrm>
            <a:off x="2895600" y="6248400"/>
            <a:ext cx="3124200" cy="457200"/>
          </a:xfrm>
        </p:spPr>
        <p:txBody>
          <a:bodyPr/>
          <a:lstStyle>
            <a:lvl1pPr>
              <a:defRPr/>
            </a:lvl1pPr>
          </a:lstStyle>
          <a:p>
            <a:pPr>
              <a:defRPr/>
            </a:pPr>
            <a:r>
              <a:rPr lang="en-US" dirty="0" smtClean="0"/>
              <a:t>Saclay, France</a:t>
            </a:r>
            <a:endParaRPr lang="en-US" dirty="0"/>
          </a:p>
        </p:txBody>
      </p:sp>
      <p:sp>
        <p:nvSpPr>
          <p:cNvPr id="5" name="Slide Number Placeholder 4"/>
          <p:cNvSpPr>
            <a:spLocks noGrp="1"/>
          </p:cNvSpPr>
          <p:nvPr>
            <p:ph type="sldNum" sz="quarter" idx="12"/>
          </p:nvPr>
        </p:nvSpPr>
        <p:spPr/>
        <p:txBody>
          <a:bodyPr/>
          <a:lstStyle>
            <a:lvl1pPr>
              <a:defRPr/>
            </a:lvl1pPr>
          </a:lstStyle>
          <a:p>
            <a:pPr>
              <a:defRPr/>
            </a:pPr>
            <a:fld id="{BF3D7938-1967-405F-9446-91065C3ABD6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October 2010</a:t>
            </a: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dirty="0" smtClean="0"/>
              <a:t>Saclay, France</a:t>
            </a:r>
            <a:endParaRPr lang="en-US" dirty="0"/>
          </a:p>
        </p:txBody>
      </p:sp>
      <p:sp>
        <p:nvSpPr>
          <p:cNvPr id="6" name="Rectangle 7"/>
          <p:cNvSpPr>
            <a:spLocks noGrp="1" noChangeArrowheads="1"/>
          </p:cNvSpPr>
          <p:nvPr>
            <p:ph type="sldNum" sz="quarter" idx="12"/>
          </p:nvPr>
        </p:nvSpPr>
        <p:spPr>
          <a:ln/>
        </p:spPr>
        <p:txBody>
          <a:bodyPr/>
          <a:lstStyle>
            <a:lvl1pPr>
              <a:defRPr/>
            </a:lvl1pPr>
          </a:lstStyle>
          <a:p>
            <a:pPr>
              <a:defRPr/>
            </a:pPr>
            <a:fld id="{0866F1AC-6543-4290-86B4-B3B3662B983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t>October 2010</a:t>
            </a: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dirty="0" smtClean="0"/>
              <a:t>Saclay, France</a:t>
            </a:r>
            <a:endParaRPr lang="en-US" dirty="0"/>
          </a:p>
        </p:txBody>
      </p:sp>
      <p:sp>
        <p:nvSpPr>
          <p:cNvPr id="7" name="Rectangle 7"/>
          <p:cNvSpPr>
            <a:spLocks noGrp="1" noChangeArrowheads="1"/>
          </p:cNvSpPr>
          <p:nvPr>
            <p:ph type="sldNum" sz="quarter" idx="12"/>
          </p:nvPr>
        </p:nvSpPr>
        <p:spPr>
          <a:ln/>
        </p:spPr>
        <p:txBody>
          <a:bodyPr/>
          <a:lstStyle>
            <a:lvl1pPr>
              <a:defRPr/>
            </a:lvl1pPr>
          </a:lstStyle>
          <a:p>
            <a:pPr>
              <a:defRPr/>
            </a:pPr>
            <a:fld id="{24837B1F-75B5-40EC-AACD-A58D8C0EFDC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smtClean="0"/>
              <a:t>October 2010</a:t>
            </a:r>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dirty="0" smtClean="0"/>
              <a:t>Saclay, France</a:t>
            </a:r>
            <a:endParaRPr lang="en-US" dirty="0"/>
          </a:p>
        </p:txBody>
      </p:sp>
      <p:sp>
        <p:nvSpPr>
          <p:cNvPr id="9" name="Rectangle 7"/>
          <p:cNvSpPr>
            <a:spLocks noGrp="1" noChangeArrowheads="1"/>
          </p:cNvSpPr>
          <p:nvPr>
            <p:ph type="sldNum" sz="quarter" idx="12"/>
          </p:nvPr>
        </p:nvSpPr>
        <p:spPr>
          <a:ln/>
        </p:spPr>
        <p:txBody>
          <a:bodyPr/>
          <a:lstStyle>
            <a:lvl1pPr>
              <a:defRPr/>
            </a:lvl1pPr>
          </a:lstStyle>
          <a:p>
            <a:pPr>
              <a:defRPr/>
            </a:pPr>
            <a:fld id="{46770AF3-C22C-41B4-B791-26C32023706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smtClean="0"/>
              <a:t>October 2010</a:t>
            </a:r>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dirty="0" smtClean="0"/>
              <a:t>Saclay, France</a:t>
            </a:r>
            <a:endParaRPr lang="en-US" dirty="0"/>
          </a:p>
        </p:txBody>
      </p:sp>
      <p:sp>
        <p:nvSpPr>
          <p:cNvPr id="5" name="Rectangle 7"/>
          <p:cNvSpPr>
            <a:spLocks noGrp="1" noChangeArrowheads="1"/>
          </p:cNvSpPr>
          <p:nvPr>
            <p:ph type="sldNum" sz="quarter" idx="12"/>
          </p:nvPr>
        </p:nvSpPr>
        <p:spPr>
          <a:ln/>
        </p:spPr>
        <p:txBody>
          <a:bodyPr/>
          <a:lstStyle>
            <a:lvl1pPr>
              <a:defRPr/>
            </a:lvl1pPr>
          </a:lstStyle>
          <a:p>
            <a:pPr>
              <a:defRPr/>
            </a:pPr>
            <a:fld id="{8AAC39E1-3A0F-4091-8BFC-86BFAEE3590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smtClean="0"/>
              <a:t>October 2010</a:t>
            </a:r>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dirty="0" smtClean="0"/>
              <a:t>Saclay, France</a:t>
            </a:r>
            <a:endParaRPr lang="en-US" dirty="0"/>
          </a:p>
        </p:txBody>
      </p:sp>
      <p:sp>
        <p:nvSpPr>
          <p:cNvPr id="4" name="Rectangle 7"/>
          <p:cNvSpPr>
            <a:spLocks noGrp="1" noChangeArrowheads="1"/>
          </p:cNvSpPr>
          <p:nvPr>
            <p:ph type="sldNum" sz="quarter" idx="12"/>
          </p:nvPr>
        </p:nvSpPr>
        <p:spPr>
          <a:ln/>
        </p:spPr>
        <p:txBody>
          <a:bodyPr/>
          <a:lstStyle>
            <a:lvl1pPr>
              <a:defRPr/>
            </a:lvl1pPr>
          </a:lstStyle>
          <a:p>
            <a:pPr>
              <a:defRPr/>
            </a:pPr>
            <a:fld id="{9309F967-C7B5-471F-8CE7-CA51CFCC5D0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t>October 2010</a:t>
            </a: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dirty="0" smtClean="0"/>
              <a:t>Saclay, France</a:t>
            </a:r>
            <a:endParaRPr lang="en-US" dirty="0"/>
          </a:p>
        </p:txBody>
      </p:sp>
      <p:sp>
        <p:nvSpPr>
          <p:cNvPr id="7" name="Rectangle 7"/>
          <p:cNvSpPr>
            <a:spLocks noGrp="1" noChangeArrowheads="1"/>
          </p:cNvSpPr>
          <p:nvPr>
            <p:ph type="sldNum" sz="quarter" idx="12"/>
          </p:nvPr>
        </p:nvSpPr>
        <p:spPr>
          <a:ln/>
        </p:spPr>
        <p:txBody>
          <a:bodyPr/>
          <a:lstStyle>
            <a:lvl1pPr>
              <a:defRPr/>
            </a:lvl1pPr>
          </a:lstStyle>
          <a:p>
            <a:pPr>
              <a:defRPr/>
            </a:pPr>
            <a:fld id="{F58B2153-8F47-4E79-A553-DB2ADFCBACE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t>October 2010</a:t>
            </a: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dirty="0" smtClean="0"/>
              <a:t>Saclay, France</a:t>
            </a:r>
            <a:endParaRPr lang="en-US" dirty="0"/>
          </a:p>
        </p:txBody>
      </p:sp>
      <p:sp>
        <p:nvSpPr>
          <p:cNvPr id="7" name="Rectangle 7"/>
          <p:cNvSpPr>
            <a:spLocks noGrp="1" noChangeArrowheads="1"/>
          </p:cNvSpPr>
          <p:nvPr>
            <p:ph type="sldNum" sz="quarter" idx="12"/>
          </p:nvPr>
        </p:nvSpPr>
        <p:spPr>
          <a:ln/>
        </p:spPr>
        <p:txBody>
          <a:bodyPr/>
          <a:lstStyle>
            <a:lvl1pPr>
              <a:defRPr/>
            </a:lvl1pPr>
          </a:lstStyle>
          <a:p>
            <a:pPr>
              <a:defRPr/>
            </a:pPr>
            <a:fld id="{3BD0361C-9EF7-4FEA-9A7F-C1B5DB5083E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October 2010</a:t>
            </a: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dirty="0" smtClean="0"/>
              <a:t>Saclay, France</a:t>
            </a:r>
            <a:endParaRPr lang="en-US" dirty="0"/>
          </a:p>
        </p:txBody>
      </p:sp>
      <p:sp>
        <p:nvSpPr>
          <p:cNvPr id="6" name="Rectangle 7"/>
          <p:cNvSpPr>
            <a:spLocks noGrp="1" noChangeArrowheads="1"/>
          </p:cNvSpPr>
          <p:nvPr>
            <p:ph type="sldNum" sz="quarter" idx="12"/>
          </p:nvPr>
        </p:nvSpPr>
        <p:spPr>
          <a:ln/>
        </p:spPr>
        <p:txBody>
          <a:bodyPr/>
          <a:lstStyle>
            <a:lvl1pPr>
              <a:defRPr/>
            </a:lvl1pPr>
          </a:lstStyle>
          <a:p>
            <a:pPr>
              <a:defRPr/>
            </a:pPr>
            <a:fld id="{1562589C-77D1-4842-B5B2-6494BA69B8E6}"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October 2010</a:t>
            </a: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dirty="0" smtClean="0"/>
              <a:t>Saclay, France</a:t>
            </a:r>
            <a:endParaRPr lang="en-US" dirty="0"/>
          </a:p>
        </p:txBody>
      </p:sp>
      <p:sp>
        <p:nvSpPr>
          <p:cNvPr id="6" name="Rectangle 7"/>
          <p:cNvSpPr>
            <a:spLocks noGrp="1" noChangeArrowheads="1"/>
          </p:cNvSpPr>
          <p:nvPr>
            <p:ph type="sldNum" sz="quarter" idx="12"/>
          </p:nvPr>
        </p:nvSpPr>
        <p:spPr>
          <a:ln/>
        </p:spPr>
        <p:txBody>
          <a:bodyPr/>
          <a:lstStyle>
            <a:lvl1pPr>
              <a:defRPr/>
            </a:lvl1pPr>
          </a:lstStyle>
          <a:p>
            <a:pPr>
              <a:defRPr/>
            </a:pPr>
            <a:fld id="{2B959802-8BEF-4110-95F0-492047A14267}"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t>October 2010</a:t>
            </a: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dirty="0" smtClean="0"/>
              <a:t>Saclay, France</a:t>
            </a:r>
            <a:endParaRPr lang="en-US" dirty="0"/>
          </a:p>
        </p:txBody>
      </p:sp>
      <p:sp>
        <p:nvSpPr>
          <p:cNvPr id="7" name="Rectangle 7"/>
          <p:cNvSpPr>
            <a:spLocks noGrp="1" noChangeArrowheads="1"/>
          </p:cNvSpPr>
          <p:nvPr>
            <p:ph type="sldNum" sz="quarter" idx="12"/>
          </p:nvPr>
        </p:nvSpPr>
        <p:spPr>
          <a:ln/>
        </p:spPr>
        <p:txBody>
          <a:bodyPr/>
          <a:lstStyle>
            <a:lvl1pPr>
              <a:defRPr/>
            </a:lvl1pPr>
          </a:lstStyle>
          <a:p>
            <a:pPr>
              <a:defRPr/>
            </a:pPr>
            <a:fld id="{0C1BF80B-8733-422F-90E3-73D579B8B12A}"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October 2010</a:t>
            </a:r>
            <a:endParaRPr lang="en-US"/>
          </a:p>
        </p:txBody>
      </p:sp>
      <p:sp>
        <p:nvSpPr>
          <p:cNvPr id="5" name="Footer Placeholder 4"/>
          <p:cNvSpPr>
            <a:spLocks noGrp="1"/>
          </p:cNvSpPr>
          <p:nvPr>
            <p:ph type="ftr" sz="quarter" idx="11"/>
          </p:nvPr>
        </p:nvSpPr>
        <p:spPr/>
        <p:txBody>
          <a:bodyPr/>
          <a:lstStyle/>
          <a:p>
            <a:r>
              <a:rPr lang="en-US" dirty="0" smtClean="0"/>
              <a:t>Saclay, France</a:t>
            </a:r>
            <a:endParaRPr lang="en-US" dirty="0"/>
          </a:p>
        </p:txBody>
      </p:sp>
      <p:sp>
        <p:nvSpPr>
          <p:cNvPr id="6" name="Slide Number Placeholder 5"/>
          <p:cNvSpPr>
            <a:spLocks noGrp="1"/>
          </p:cNvSpPr>
          <p:nvPr>
            <p:ph type="sldNum" sz="quarter" idx="12"/>
          </p:nvPr>
        </p:nvSpPr>
        <p:spPr/>
        <p:txBody>
          <a:bodyPr/>
          <a:lstStyle/>
          <a:p>
            <a:fld id="{DF858E46-5585-4807-A11D-BF6D029D309F}"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October 2010</a:t>
            </a:r>
            <a:endParaRPr lang="en-US"/>
          </a:p>
        </p:txBody>
      </p:sp>
      <p:sp>
        <p:nvSpPr>
          <p:cNvPr id="5" name="Footer Placeholder 4"/>
          <p:cNvSpPr>
            <a:spLocks noGrp="1"/>
          </p:cNvSpPr>
          <p:nvPr>
            <p:ph type="ftr" sz="quarter" idx="11"/>
          </p:nvPr>
        </p:nvSpPr>
        <p:spPr/>
        <p:txBody>
          <a:bodyPr/>
          <a:lstStyle/>
          <a:p>
            <a:r>
              <a:rPr lang="en-US" dirty="0" smtClean="0"/>
              <a:t>Saclay, France</a:t>
            </a:r>
            <a:endParaRPr lang="en-US" dirty="0"/>
          </a:p>
        </p:txBody>
      </p:sp>
      <p:sp>
        <p:nvSpPr>
          <p:cNvPr id="6" name="Slide Number Placeholder 5"/>
          <p:cNvSpPr>
            <a:spLocks noGrp="1"/>
          </p:cNvSpPr>
          <p:nvPr>
            <p:ph type="sldNum" sz="quarter" idx="12"/>
          </p:nvPr>
        </p:nvSpPr>
        <p:spPr/>
        <p:txBody>
          <a:bodyPr/>
          <a:lstStyle/>
          <a:p>
            <a:fld id="{DF858E46-5585-4807-A11D-BF6D029D309F}"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October 2010</a:t>
            </a:r>
            <a:endParaRPr lang="en-US"/>
          </a:p>
        </p:txBody>
      </p:sp>
      <p:sp>
        <p:nvSpPr>
          <p:cNvPr id="5" name="Footer Placeholder 4"/>
          <p:cNvSpPr>
            <a:spLocks noGrp="1"/>
          </p:cNvSpPr>
          <p:nvPr>
            <p:ph type="ftr" sz="quarter" idx="11"/>
          </p:nvPr>
        </p:nvSpPr>
        <p:spPr/>
        <p:txBody>
          <a:bodyPr/>
          <a:lstStyle/>
          <a:p>
            <a:r>
              <a:rPr lang="en-US" dirty="0" smtClean="0"/>
              <a:t>Saclay, France</a:t>
            </a:r>
            <a:endParaRPr lang="en-US" dirty="0"/>
          </a:p>
        </p:txBody>
      </p:sp>
      <p:sp>
        <p:nvSpPr>
          <p:cNvPr id="6" name="Slide Number Placeholder 5"/>
          <p:cNvSpPr>
            <a:spLocks noGrp="1"/>
          </p:cNvSpPr>
          <p:nvPr>
            <p:ph type="sldNum" sz="quarter" idx="12"/>
          </p:nvPr>
        </p:nvSpPr>
        <p:spPr/>
        <p:txBody>
          <a:bodyPr/>
          <a:lstStyle/>
          <a:p>
            <a:fld id="{DF858E46-5585-4807-A11D-BF6D029D309F}"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October 2010</a:t>
            </a:r>
            <a:endParaRPr lang="en-US"/>
          </a:p>
        </p:txBody>
      </p:sp>
      <p:sp>
        <p:nvSpPr>
          <p:cNvPr id="6" name="Footer Placeholder 5"/>
          <p:cNvSpPr>
            <a:spLocks noGrp="1"/>
          </p:cNvSpPr>
          <p:nvPr>
            <p:ph type="ftr" sz="quarter" idx="11"/>
          </p:nvPr>
        </p:nvSpPr>
        <p:spPr/>
        <p:txBody>
          <a:bodyPr/>
          <a:lstStyle/>
          <a:p>
            <a:r>
              <a:rPr lang="en-US" dirty="0" smtClean="0"/>
              <a:t>Saclay, France</a:t>
            </a:r>
            <a:endParaRPr lang="en-US" dirty="0"/>
          </a:p>
        </p:txBody>
      </p:sp>
      <p:sp>
        <p:nvSpPr>
          <p:cNvPr id="7" name="Slide Number Placeholder 6"/>
          <p:cNvSpPr>
            <a:spLocks noGrp="1"/>
          </p:cNvSpPr>
          <p:nvPr>
            <p:ph type="sldNum" sz="quarter" idx="12"/>
          </p:nvPr>
        </p:nvSpPr>
        <p:spPr/>
        <p:txBody>
          <a:bodyPr/>
          <a:lstStyle/>
          <a:p>
            <a:fld id="{DF858E46-5585-4807-A11D-BF6D029D309F}"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October 2010</a:t>
            </a:r>
            <a:endParaRPr lang="en-US"/>
          </a:p>
        </p:txBody>
      </p:sp>
      <p:sp>
        <p:nvSpPr>
          <p:cNvPr id="8" name="Footer Placeholder 7"/>
          <p:cNvSpPr>
            <a:spLocks noGrp="1"/>
          </p:cNvSpPr>
          <p:nvPr>
            <p:ph type="ftr" sz="quarter" idx="11"/>
          </p:nvPr>
        </p:nvSpPr>
        <p:spPr/>
        <p:txBody>
          <a:bodyPr/>
          <a:lstStyle/>
          <a:p>
            <a:r>
              <a:rPr lang="en-US" dirty="0" smtClean="0"/>
              <a:t>Saclay, France</a:t>
            </a:r>
            <a:endParaRPr lang="en-US" dirty="0"/>
          </a:p>
        </p:txBody>
      </p:sp>
      <p:sp>
        <p:nvSpPr>
          <p:cNvPr id="9" name="Slide Number Placeholder 8"/>
          <p:cNvSpPr>
            <a:spLocks noGrp="1"/>
          </p:cNvSpPr>
          <p:nvPr>
            <p:ph type="sldNum" sz="quarter" idx="12"/>
          </p:nvPr>
        </p:nvSpPr>
        <p:spPr/>
        <p:txBody>
          <a:bodyPr/>
          <a:lstStyle/>
          <a:p>
            <a:fld id="{DF858E46-5585-4807-A11D-BF6D029D309F}"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October 2010</a:t>
            </a:r>
            <a:endParaRPr lang="en-US"/>
          </a:p>
        </p:txBody>
      </p:sp>
      <p:sp>
        <p:nvSpPr>
          <p:cNvPr id="4" name="Footer Placeholder 3"/>
          <p:cNvSpPr>
            <a:spLocks noGrp="1"/>
          </p:cNvSpPr>
          <p:nvPr>
            <p:ph type="ftr" sz="quarter" idx="11"/>
          </p:nvPr>
        </p:nvSpPr>
        <p:spPr/>
        <p:txBody>
          <a:bodyPr/>
          <a:lstStyle/>
          <a:p>
            <a:r>
              <a:rPr lang="en-US" dirty="0" smtClean="0"/>
              <a:t>Saclay, France</a:t>
            </a:r>
            <a:endParaRPr lang="en-US" dirty="0"/>
          </a:p>
        </p:txBody>
      </p:sp>
      <p:sp>
        <p:nvSpPr>
          <p:cNvPr id="5" name="Slide Number Placeholder 4"/>
          <p:cNvSpPr>
            <a:spLocks noGrp="1"/>
          </p:cNvSpPr>
          <p:nvPr>
            <p:ph type="sldNum" sz="quarter" idx="12"/>
          </p:nvPr>
        </p:nvSpPr>
        <p:spPr/>
        <p:txBody>
          <a:bodyPr/>
          <a:lstStyle/>
          <a:p>
            <a:fld id="{DF858E46-5585-4807-A11D-BF6D029D309F}"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October 2010</a:t>
            </a:r>
            <a:endParaRPr lang="en-US"/>
          </a:p>
        </p:txBody>
      </p:sp>
      <p:sp>
        <p:nvSpPr>
          <p:cNvPr id="3" name="Footer Placeholder 2"/>
          <p:cNvSpPr>
            <a:spLocks noGrp="1"/>
          </p:cNvSpPr>
          <p:nvPr>
            <p:ph type="ftr" sz="quarter" idx="11"/>
          </p:nvPr>
        </p:nvSpPr>
        <p:spPr/>
        <p:txBody>
          <a:bodyPr/>
          <a:lstStyle/>
          <a:p>
            <a:r>
              <a:rPr lang="en-US" dirty="0" smtClean="0"/>
              <a:t>Saclay, France</a:t>
            </a:r>
            <a:endParaRPr lang="en-US" dirty="0"/>
          </a:p>
        </p:txBody>
      </p:sp>
      <p:sp>
        <p:nvSpPr>
          <p:cNvPr id="4" name="Slide Number Placeholder 3"/>
          <p:cNvSpPr>
            <a:spLocks noGrp="1"/>
          </p:cNvSpPr>
          <p:nvPr>
            <p:ph type="sldNum" sz="quarter" idx="12"/>
          </p:nvPr>
        </p:nvSpPr>
        <p:spPr/>
        <p:txBody>
          <a:bodyPr/>
          <a:lstStyle/>
          <a:p>
            <a:fld id="{DF858E46-5585-4807-A11D-BF6D029D309F}"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October 2010</a:t>
            </a:r>
            <a:endParaRPr lang="en-US"/>
          </a:p>
        </p:txBody>
      </p:sp>
      <p:sp>
        <p:nvSpPr>
          <p:cNvPr id="6" name="Footer Placeholder 5"/>
          <p:cNvSpPr>
            <a:spLocks noGrp="1"/>
          </p:cNvSpPr>
          <p:nvPr>
            <p:ph type="ftr" sz="quarter" idx="11"/>
          </p:nvPr>
        </p:nvSpPr>
        <p:spPr/>
        <p:txBody>
          <a:bodyPr/>
          <a:lstStyle/>
          <a:p>
            <a:r>
              <a:rPr lang="en-US" dirty="0" smtClean="0"/>
              <a:t>Saclay, France</a:t>
            </a:r>
            <a:endParaRPr lang="en-US" dirty="0"/>
          </a:p>
        </p:txBody>
      </p:sp>
      <p:sp>
        <p:nvSpPr>
          <p:cNvPr id="7" name="Slide Number Placeholder 6"/>
          <p:cNvSpPr>
            <a:spLocks noGrp="1"/>
          </p:cNvSpPr>
          <p:nvPr>
            <p:ph type="sldNum" sz="quarter" idx="12"/>
          </p:nvPr>
        </p:nvSpPr>
        <p:spPr/>
        <p:txBody>
          <a:bodyPr/>
          <a:lstStyle/>
          <a:p>
            <a:fld id="{DF858E46-5585-4807-A11D-BF6D029D309F}"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October 2010</a:t>
            </a:r>
            <a:endParaRPr lang="en-US"/>
          </a:p>
        </p:txBody>
      </p:sp>
      <p:sp>
        <p:nvSpPr>
          <p:cNvPr id="6" name="Footer Placeholder 5"/>
          <p:cNvSpPr>
            <a:spLocks noGrp="1"/>
          </p:cNvSpPr>
          <p:nvPr>
            <p:ph type="ftr" sz="quarter" idx="11"/>
          </p:nvPr>
        </p:nvSpPr>
        <p:spPr/>
        <p:txBody>
          <a:bodyPr/>
          <a:lstStyle/>
          <a:p>
            <a:r>
              <a:rPr lang="en-US" dirty="0" smtClean="0"/>
              <a:t>Saclay, France</a:t>
            </a:r>
            <a:endParaRPr lang="en-US" dirty="0"/>
          </a:p>
        </p:txBody>
      </p:sp>
      <p:sp>
        <p:nvSpPr>
          <p:cNvPr id="7" name="Slide Number Placeholder 6"/>
          <p:cNvSpPr>
            <a:spLocks noGrp="1"/>
          </p:cNvSpPr>
          <p:nvPr>
            <p:ph type="sldNum" sz="quarter" idx="12"/>
          </p:nvPr>
        </p:nvSpPr>
        <p:spPr/>
        <p:txBody>
          <a:bodyPr/>
          <a:lstStyle/>
          <a:p>
            <a:fld id="{DF858E46-5585-4807-A11D-BF6D029D309F}"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October 2010</a:t>
            </a:r>
            <a:endParaRPr lang="en-US"/>
          </a:p>
        </p:txBody>
      </p:sp>
      <p:sp>
        <p:nvSpPr>
          <p:cNvPr id="5" name="Footer Placeholder 4"/>
          <p:cNvSpPr>
            <a:spLocks noGrp="1"/>
          </p:cNvSpPr>
          <p:nvPr>
            <p:ph type="ftr" sz="quarter" idx="11"/>
          </p:nvPr>
        </p:nvSpPr>
        <p:spPr/>
        <p:txBody>
          <a:bodyPr/>
          <a:lstStyle/>
          <a:p>
            <a:r>
              <a:rPr lang="en-US" dirty="0" smtClean="0"/>
              <a:t>Saclay, France</a:t>
            </a:r>
            <a:endParaRPr lang="en-US" dirty="0"/>
          </a:p>
        </p:txBody>
      </p:sp>
      <p:sp>
        <p:nvSpPr>
          <p:cNvPr id="6" name="Slide Number Placeholder 5"/>
          <p:cNvSpPr>
            <a:spLocks noGrp="1"/>
          </p:cNvSpPr>
          <p:nvPr>
            <p:ph type="sldNum" sz="quarter" idx="12"/>
          </p:nvPr>
        </p:nvSpPr>
        <p:spPr/>
        <p:txBody>
          <a:bodyPr/>
          <a:lstStyle/>
          <a:p>
            <a:fld id="{DF858E46-5585-4807-A11D-BF6D029D309F}"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October 2010</a:t>
            </a:r>
            <a:endParaRPr lang="en-US"/>
          </a:p>
        </p:txBody>
      </p:sp>
      <p:sp>
        <p:nvSpPr>
          <p:cNvPr id="5" name="Footer Placeholder 4"/>
          <p:cNvSpPr>
            <a:spLocks noGrp="1"/>
          </p:cNvSpPr>
          <p:nvPr>
            <p:ph type="ftr" sz="quarter" idx="11"/>
          </p:nvPr>
        </p:nvSpPr>
        <p:spPr/>
        <p:txBody>
          <a:bodyPr/>
          <a:lstStyle/>
          <a:p>
            <a:r>
              <a:rPr lang="en-US" dirty="0" smtClean="0"/>
              <a:t>Saclay, France</a:t>
            </a:r>
            <a:endParaRPr lang="en-US" dirty="0"/>
          </a:p>
        </p:txBody>
      </p:sp>
      <p:sp>
        <p:nvSpPr>
          <p:cNvPr id="6" name="Slide Number Placeholder 5"/>
          <p:cNvSpPr>
            <a:spLocks noGrp="1"/>
          </p:cNvSpPr>
          <p:nvPr>
            <p:ph type="sldNum" sz="quarter" idx="12"/>
          </p:nvPr>
        </p:nvSpPr>
        <p:spPr/>
        <p:txBody>
          <a:bodyPr/>
          <a:lstStyle/>
          <a:p>
            <a:fld id="{DF858E46-5585-4807-A11D-BF6D029D309F}"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October 2010</a:t>
            </a: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092FDBD-96DB-401B-A7A2-ED0581082CFA}" type="slidenum">
              <a:rPr lang="en-US"/>
              <a:pPr>
                <a:defRPr/>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October 2010</a:t>
            </a: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7D2940B-DAA0-448E-A5BE-AE169C0D3CC2}" type="slidenum">
              <a:rPr lang="en-US"/>
              <a:pPr>
                <a:defRPr/>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smtClean="0"/>
              <a:t>October 2010</a:t>
            </a: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0ACC3DA-6E20-41C9-A12F-500AAD971973}" type="slidenum">
              <a:rPr lang="en-US"/>
              <a:pPr>
                <a:defRPr/>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r>
              <a:rPr lang="en-US" smtClean="0"/>
              <a:t>October 2010</a:t>
            </a: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C914282C-B36A-4CDB-8C21-9099FC28EA79}" type="slidenum">
              <a:rPr lang="en-US"/>
              <a:pPr>
                <a:defRPr/>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r>
              <a:rPr lang="en-US" smtClean="0"/>
              <a:t>October 2010</a:t>
            </a:r>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1F2C51C8-5AF5-4080-A8BA-66C1725AF43F}" type="slidenum">
              <a:rPr lang="en-US"/>
              <a:pPr>
                <a:defRPr/>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r>
              <a:rPr lang="en-US" smtClean="0"/>
              <a:t>October 2010</a:t>
            </a:r>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C2CC74A6-8B29-42C7-9D0B-CFB514C9AA21}" type="slidenum">
              <a:rPr lang="en-US"/>
              <a:pPr>
                <a:defRPr/>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smtClean="0"/>
              <a:t>October 2010</a:t>
            </a:r>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13AE25E8-97F3-426A-A73D-F179210125D4}" type="slidenum">
              <a:rPr lang="en-US"/>
              <a:pPr>
                <a:defRPr/>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smtClean="0"/>
              <a:t>October 2010</a:t>
            </a: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624344E6-5F7A-4EA7-BA6D-1FD327792017}" type="slidenum">
              <a:rPr lang="en-US"/>
              <a:pPr>
                <a:defRPr/>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smtClean="0"/>
              <a:t>October 2010</a:t>
            </a: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46D3E0D0-9E73-435B-9498-A23394E6B490}" type="slidenum">
              <a:rPr lang="en-US"/>
              <a:pPr>
                <a:defRPr/>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October 2010</a:t>
            </a: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4BBE1EA-9DCE-49E0-AC27-D052C26B95D3}" type="slidenum">
              <a:rPr lang="en-US"/>
              <a:pPr>
                <a:defRPr/>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October 2010</a:t>
            </a: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871FC09-E7A1-44AD-BC23-EF742C3EEB47}" type="slidenum">
              <a:rPr lang="en-US"/>
              <a:pPr>
                <a:defRPr/>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3B8DAE8-8836-4D9A-83B4-A3BE88BD8C25}" type="slidenum">
              <a:rPr lang="en-US"/>
              <a:pPr>
                <a:defRPr/>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5EAE07-CF0F-4A29-828B-0A6484332D82}" type="slidenum">
              <a:rPr lang="en-US"/>
              <a:pPr>
                <a:defRPr/>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8FF9F95-2BB6-45E1-9FEA-CDEB135475E8}" type="slidenum">
              <a:rPr lang="en-US"/>
              <a:pPr>
                <a:defRPr/>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E78E0D2-D115-4586-87D2-BB34F1CD4A43}" type="slidenum">
              <a:rPr lang="en-US"/>
              <a:pPr>
                <a:defRPr/>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8"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309E0902-4B4D-490A-BD4D-349FA720F006}" type="slidenum">
              <a:rPr lang="en-US"/>
              <a:pPr>
                <a:defRPr/>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4"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1E42F412-1EB0-48CE-AF34-739510B8FDC8}" type="slidenum">
              <a:rPr lang="en-US"/>
              <a:pPr>
                <a:defRPr/>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3"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7EEED90C-4CB6-49D1-9269-AECB691A4E69}" type="slidenum">
              <a:rPr lang="en-US"/>
              <a:pPr>
                <a:defRPr/>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537A1774-64ED-4B4A-B75F-57655CEBA9B1}" type="slidenum">
              <a:rPr lang="en-US"/>
              <a:pPr>
                <a:defRPr/>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69E1AE19-D9B9-44A9-B27A-5620B050975C}" type="slidenum">
              <a:rPr lang="en-US"/>
              <a:pPr>
                <a:defRPr/>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75CEF1A-B62C-4D94-B344-91BD6628B350}" type="slidenum">
              <a:rPr lang="en-US"/>
              <a:pPr>
                <a:defRPr/>
              </a:pPr>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7BC5897-3EBE-4B1A-862F-8739044B0FE0}" type="slidenum">
              <a:rPr lang="en-US"/>
              <a:pPr>
                <a:defRPr/>
              </a:pPr>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2A4C7DF-D162-4803-AADF-53876B8E887B}" type="slidenum">
              <a:rPr lang="en-US"/>
              <a:pPr>
                <a:defRPr/>
              </a:pPr>
              <a:t>‹#›</a:t>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E6EE020-9D43-44FC-8FDE-6A242246410B}" type="slidenum">
              <a:rPr lang="en-US"/>
              <a:pPr>
                <a:defRPr/>
              </a:pPr>
              <a:t>‹#›</a:t>
            </a:fld>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AE59524-A4CE-4C91-AC69-58E0513210F7}" type="slidenum">
              <a:rPr lang="en-US"/>
              <a:pPr>
                <a:defRPr/>
              </a:pPr>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44BA126-21E8-43CF-95DE-726DACEB1102}" type="slidenum">
              <a:rPr lang="en-US"/>
              <a:pPr>
                <a:defRPr/>
              </a:pPr>
              <a:t>‹#›</a:t>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8"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0C813F0F-7C12-419E-989E-42D8090E672B}" type="slidenum">
              <a:rPr lang="en-US"/>
              <a:pPr>
                <a:defRPr/>
              </a:pPr>
              <a:t>‹#›</a:t>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4"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14C27E89-7543-4BBE-92DD-F500D7323B36}" type="slidenum">
              <a:rPr lang="en-US"/>
              <a:pPr>
                <a:defRPr/>
              </a:pPr>
              <a:t>‹#›</a:t>
            </a:fld>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3"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A1E792E8-684E-4E6A-B1B8-84C4ABF44485}" type="slidenum">
              <a:rPr lang="en-US"/>
              <a:pPr>
                <a:defRPr/>
              </a:pPr>
              <a:t>‹#›</a:t>
            </a:fld>
            <a:endParaRPr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4641A6D5-B8E1-4F30-8623-87E1A7A705BD}" type="slidenum">
              <a:rPr lang="en-US"/>
              <a:pPr>
                <a:defRPr/>
              </a:pPr>
              <a:t>‹#›</a:t>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5043917B-8F04-4E67-B507-073F562C9102}" type="slidenum">
              <a:rPr lang="en-US"/>
              <a:pPr>
                <a:defRPr/>
              </a:pPr>
              <a:t>‹#›</a:t>
            </a:fld>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38D932F-C31D-4A22-A03C-FBA7780DABA9}" type="slidenum">
              <a:rPr lang="en-US"/>
              <a:pPr>
                <a:defRPr/>
              </a:pPr>
              <a:t>‹#›</a:t>
            </a:fld>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E09BD93-0352-4B69-B6D1-F35C62C4C669}" type="slidenum">
              <a:rPr lang="en-US"/>
              <a:pPr>
                <a:defRPr/>
              </a:pPr>
              <a:t>‹#›</a:t>
            </a:fld>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3DF4EB9-CF35-4CB0-A13D-D23D81BB92AE}" type="slidenum">
              <a:rPr lang="en-US"/>
              <a:pPr>
                <a:defRPr/>
              </a:pPr>
              <a:t>‹#›</a:t>
            </a:fld>
            <a:endParaRPr 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D25DF44-2A0E-44D3-AE30-C0BE2FDB7400}" type="slidenum">
              <a:rPr lang="en-US"/>
              <a:pPr>
                <a:defRPr/>
              </a:pPr>
              <a:t>‹#›</a:t>
            </a:fld>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846A241-D597-438E-B96C-5237B44A239B}" type="slidenum">
              <a:rPr lang="en-US"/>
              <a:pPr>
                <a:defRPr/>
              </a:pPr>
              <a:t>‹#›</a:t>
            </a:fld>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5866C9E4-920E-43AD-B22B-F88B8D580FB0}" type="slidenum">
              <a:rPr lang="en-US"/>
              <a:pPr>
                <a:defRPr/>
              </a:pPr>
              <a:t>‹#›</a:t>
            </a:fld>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8"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85829D73-8BFD-4ED4-8CCB-0EA6DCE90B56}" type="slidenum">
              <a:rPr lang="en-US"/>
              <a:pPr>
                <a:defRPr/>
              </a:pPr>
              <a:t>‹#›</a:t>
            </a:fld>
            <a:endParaRPr 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4"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927029D9-1DC8-4479-A752-97C8F9CCEAA1}" type="slidenum">
              <a:rPr lang="en-US"/>
              <a:pPr>
                <a:defRPr/>
              </a:pPr>
              <a:t>‹#›</a:t>
            </a:fld>
            <a:endParaRPr 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3"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F3EDC52C-1E48-4ED6-A058-2DBE7FA14390}" type="slidenum">
              <a:rPr lang="en-US"/>
              <a:pPr>
                <a:defRPr/>
              </a:pPr>
              <a:t>‹#›</a:t>
            </a:fld>
            <a:endParaRPr 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5EDADC0B-202F-48A3-B4F4-0F4129D83D11}" type="slidenum">
              <a:rPr lang="en-US"/>
              <a:pPr>
                <a:defRPr/>
              </a:pPr>
              <a:t>‹#›</a:t>
            </a:fld>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92183962-9FFD-4717-BB88-97488DDD9976}" type="slidenum">
              <a:rPr lang="en-US"/>
              <a:pPr>
                <a:defRPr/>
              </a:pPr>
              <a:t>‹#›</a:t>
            </a:fld>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821140E-8BCD-45CB-BE6A-09870877BA46}" type="slidenum">
              <a:rPr lang="en-US"/>
              <a:pPr>
                <a:defRPr/>
              </a:pPr>
              <a:t>‹#›</a:t>
            </a:fld>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October 2010</a:t>
            </a:r>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smtClean="0"/>
              <a:t>Saclay, France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BBE043F-0864-4BFE-9FA4-D2109DB8509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6.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85800" y="609600"/>
            <a:ext cx="7772400" cy="1143000"/>
          </a:xfrm>
          <a:prstGeom prst="rect">
            <a:avLst/>
          </a:prstGeom>
          <a:gradFill rotWithShape="0">
            <a:gsLst>
              <a:gs pos="0">
                <a:srgbClr val="0000CC"/>
              </a:gs>
              <a:gs pos="100000">
                <a:srgbClr val="FF3300"/>
              </a:gs>
            </a:gsLst>
            <a:lin ang="0" scaled="1"/>
          </a:grad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3075"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fld id="{0BDB97DF-50E8-431A-AB8E-63CDADD105F9}" type="slidenum">
              <a:rPr lang="en-US" smtClean="0"/>
              <a:pPr lvl="2"/>
              <a:t>‹#›</a:t>
            </a:fld>
            <a:endParaRPr lang="en-US" smtClean="0"/>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pPr>
              <a:defRPr/>
            </a:pPr>
            <a:r>
              <a:rPr lang="en-US" smtClean="0"/>
              <a:t>October 2010</a:t>
            </a: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r>
              <a:rPr lang="en-US" dirty="0" smtClean="0"/>
              <a:t>Saclay, France</a:t>
            </a:r>
            <a:endParaRPr lang="en-US" dirty="0"/>
          </a:p>
        </p:txBody>
      </p:sp>
      <p:sp>
        <p:nvSpPr>
          <p:cNvPr id="1031" name="Rectangle 7"/>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887A1695-D436-4BC3-8AA4-3DC5D8887B1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969" r:id="rId1"/>
    <p:sldLayoutId id="2147485024" r:id="rId2"/>
    <p:sldLayoutId id="2147485025" r:id="rId3"/>
    <p:sldLayoutId id="2147484970" r:id="rId4"/>
    <p:sldLayoutId id="2147484971" r:id="rId5"/>
    <p:sldLayoutId id="2147484972" r:id="rId6"/>
    <p:sldLayoutId id="2147484973" r:id="rId7"/>
    <p:sldLayoutId id="2147484974" r:id="rId8"/>
    <p:sldLayoutId id="2147484975" r:id="rId9"/>
    <p:sldLayoutId id="2147484976" r:id="rId10"/>
    <p:sldLayoutId id="2147484977" r:id="rId11"/>
    <p:sldLayoutId id="2147484978" r:id="rId12"/>
    <p:sldLayoutId id="2147484979" r:id="rId13"/>
  </p:sldLayoutIdLst>
  <p:hf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October 2010</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Saclay, France</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858E46-5585-4807-A11D-BF6D029D309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5027" r:id="rId1"/>
    <p:sldLayoutId id="2147485028" r:id="rId2"/>
    <p:sldLayoutId id="2147485029" r:id="rId3"/>
    <p:sldLayoutId id="2147485030" r:id="rId4"/>
    <p:sldLayoutId id="2147485031" r:id="rId5"/>
    <p:sldLayoutId id="2147485032" r:id="rId6"/>
    <p:sldLayoutId id="2147485033" r:id="rId7"/>
    <p:sldLayoutId id="2147485034" r:id="rId8"/>
    <p:sldLayoutId id="2147485035" r:id="rId9"/>
    <p:sldLayoutId id="2147485036" r:id="rId10"/>
    <p:sldLayoutId id="2147485037"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smtClean="0"/>
              <a:t>October 2010</a:t>
            </a: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dirty="0" smtClean="0"/>
              <a:t>Saclay, France</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CF576DD-7568-459D-B09C-A5C5D91689E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980" r:id="rId1"/>
    <p:sldLayoutId id="2147484981" r:id="rId2"/>
    <p:sldLayoutId id="2147484982" r:id="rId3"/>
    <p:sldLayoutId id="2147484983" r:id="rId4"/>
    <p:sldLayoutId id="2147484984" r:id="rId5"/>
    <p:sldLayoutId id="2147484985" r:id="rId6"/>
    <p:sldLayoutId id="2147484986" r:id="rId7"/>
    <p:sldLayoutId id="2147484987" r:id="rId8"/>
    <p:sldLayoutId id="2147484988" r:id="rId9"/>
    <p:sldLayoutId id="2147484989" r:id="rId10"/>
    <p:sldLayoutId id="2147484990" r:id="rId11"/>
  </p:sldLayoutIdLst>
  <p:hf hd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smtClean="0"/>
              <a:t>October 2010</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dirty="0" smtClean="0"/>
              <a:t>Saclay, France</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1E17278-8520-49A5-94F8-9EADF1C2541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991" r:id="rId1"/>
    <p:sldLayoutId id="2147484992" r:id="rId2"/>
    <p:sldLayoutId id="2147484993" r:id="rId3"/>
    <p:sldLayoutId id="2147484994" r:id="rId4"/>
    <p:sldLayoutId id="2147484995" r:id="rId5"/>
    <p:sldLayoutId id="2147484996" r:id="rId6"/>
    <p:sldLayoutId id="2147484997" r:id="rId7"/>
    <p:sldLayoutId id="2147484998" r:id="rId8"/>
    <p:sldLayoutId id="2147484999" r:id="rId9"/>
    <p:sldLayoutId id="2147485000" r:id="rId10"/>
    <p:sldLayoutId id="2147485001" r:id="rId11"/>
  </p:sldLayoutIdLst>
  <p:hf hd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smtClean="0"/>
              <a:t>October 2010</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dirty="0" smtClean="0"/>
              <a:t>Saclay, France</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4D611668-54F5-417A-A6C8-5357FA7D0A3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5002" r:id="rId1"/>
    <p:sldLayoutId id="2147485003" r:id="rId2"/>
    <p:sldLayoutId id="2147485004" r:id="rId3"/>
    <p:sldLayoutId id="2147485005" r:id="rId4"/>
    <p:sldLayoutId id="2147485006" r:id="rId5"/>
    <p:sldLayoutId id="2147485007" r:id="rId6"/>
    <p:sldLayoutId id="2147485008" r:id="rId7"/>
    <p:sldLayoutId id="2147485009" r:id="rId8"/>
    <p:sldLayoutId id="2147485010" r:id="rId9"/>
    <p:sldLayoutId id="2147485011" r:id="rId10"/>
    <p:sldLayoutId id="2147485012" r:id="rId11"/>
  </p:sldLayoutIdLst>
  <p:hf hd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17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7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smtClean="0"/>
              <a:t>October 2010</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dirty="0" smtClean="0"/>
              <a:t>Saclay, France</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ED3EDED0-D0FC-4EFE-A3AA-EA56CE25F24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5013" r:id="rId1"/>
    <p:sldLayoutId id="2147485014" r:id="rId2"/>
    <p:sldLayoutId id="2147485015" r:id="rId3"/>
    <p:sldLayoutId id="2147485016" r:id="rId4"/>
    <p:sldLayoutId id="2147485017" r:id="rId5"/>
    <p:sldLayoutId id="2147485018" r:id="rId6"/>
    <p:sldLayoutId id="2147485019" r:id="rId7"/>
    <p:sldLayoutId id="2147485020" r:id="rId8"/>
    <p:sldLayoutId id="2147485021" r:id="rId9"/>
    <p:sldLayoutId id="2147485022" r:id="rId10"/>
    <p:sldLayoutId id="2147485023" r:id="rId11"/>
  </p:sldLayoutIdLst>
  <p:hf hd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1.xml"/></Relationships>
</file>

<file path=ppt/slides/_rels/slide4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wm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gif"/></Relationships>
</file>

<file path=ppt/slides/_rels/slide5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4"/>
          <p:cNvSpPr>
            <a:spLocks noGrp="1"/>
          </p:cNvSpPr>
          <p:nvPr>
            <p:ph type="ftr" sz="quarter" idx="11"/>
          </p:nvPr>
        </p:nvSpPr>
        <p:spPr>
          <a:xfrm>
            <a:off x="2895600" y="6248400"/>
            <a:ext cx="3124200" cy="457200"/>
          </a:xfrm>
          <a:noFill/>
        </p:spPr>
        <p:txBody>
          <a:bodyPr/>
          <a:lstStyle/>
          <a:p>
            <a:r>
              <a:rPr lang="en-US" dirty="0" smtClean="0"/>
              <a:t>Saclay, France</a:t>
            </a:r>
          </a:p>
        </p:txBody>
      </p:sp>
      <p:sp>
        <p:nvSpPr>
          <p:cNvPr id="10243" name="Slide Number Placeholder 5"/>
          <p:cNvSpPr>
            <a:spLocks noGrp="1"/>
          </p:cNvSpPr>
          <p:nvPr>
            <p:ph type="sldNum" sz="quarter" idx="12"/>
          </p:nvPr>
        </p:nvSpPr>
        <p:spPr>
          <a:noFill/>
        </p:spPr>
        <p:txBody>
          <a:bodyPr/>
          <a:lstStyle/>
          <a:p>
            <a:fld id="{A99A0953-8358-40D4-A0FE-A0221424EDA6}" type="slidenum">
              <a:rPr lang="en-US" smtClean="0"/>
              <a:pPr/>
              <a:t>1</a:t>
            </a:fld>
            <a:endParaRPr lang="en-US" smtClean="0"/>
          </a:p>
        </p:txBody>
      </p:sp>
      <p:sp>
        <p:nvSpPr>
          <p:cNvPr id="10244" name="Rectangle 2"/>
          <p:cNvSpPr>
            <a:spLocks noGrp="1" noChangeArrowheads="1"/>
          </p:cNvSpPr>
          <p:nvPr>
            <p:ph type="ctrTitle"/>
          </p:nvPr>
        </p:nvSpPr>
        <p:spPr>
          <a:xfrm>
            <a:off x="609600" y="381000"/>
            <a:ext cx="7772400" cy="2438400"/>
          </a:xfrm>
          <a:gradFill flip="none" rotWithShape="1">
            <a:gsLst>
              <a:gs pos="0">
                <a:srgbClr val="FF99FF">
                  <a:shade val="30000"/>
                  <a:satMod val="115000"/>
                </a:srgbClr>
              </a:gs>
              <a:gs pos="50000">
                <a:srgbClr val="FF99FF">
                  <a:shade val="67500"/>
                  <a:satMod val="115000"/>
                </a:srgbClr>
              </a:gs>
              <a:gs pos="100000">
                <a:srgbClr val="FF99FF">
                  <a:shade val="100000"/>
                  <a:satMod val="115000"/>
                </a:srgbClr>
              </a:gs>
            </a:gsLst>
            <a:lin ang="0" scaled="1"/>
            <a:tileRect/>
          </a:gradFill>
        </p:spPr>
        <p:txBody>
          <a:bodyPr/>
          <a:lstStyle/>
          <a:p>
            <a:pPr eaLnBrk="1" hangingPunct="1"/>
            <a:r>
              <a:rPr lang="en-US" sz="4000" b="1" dirty="0" smtClean="0"/>
              <a:t> Search for Dark Matter</a:t>
            </a:r>
            <a:br>
              <a:rPr lang="en-US" sz="4000" b="1" dirty="0" smtClean="0"/>
            </a:br>
            <a:r>
              <a:rPr lang="en-US" sz="4000" b="1" dirty="0" smtClean="0"/>
              <a:t>Using The CMS Detector </a:t>
            </a:r>
            <a:br>
              <a:rPr lang="en-US" sz="4000" b="1" dirty="0" smtClean="0"/>
            </a:br>
            <a:r>
              <a:rPr lang="en-US" sz="4000" b="1" dirty="0" smtClean="0"/>
              <a:t>at CERN</a:t>
            </a:r>
          </a:p>
        </p:txBody>
      </p:sp>
      <p:sp>
        <p:nvSpPr>
          <p:cNvPr id="10245" name="Rectangle 3"/>
          <p:cNvSpPr>
            <a:spLocks noGrp="1" noChangeArrowheads="1"/>
          </p:cNvSpPr>
          <p:nvPr>
            <p:ph type="subTitle" idx="1"/>
          </p:nvPr>
        </p:nvSpPr>
        <p:spPr>
          <a:xfrm>
            <a:off x="533400" y="3657600"/>
            <a:ext cx="7848600" cy="1752600"/>
          </a:xfrm>
        </p:spPr>
        <p:txBody>
          <a:bodyPr/>
          <a:lstStyle/>
          <a:p>
            <a:pPr eaLnBrk="1" hangingPunct="1"/>
            <a:r>
              <a:rPr lang="en-US" b="1" dirty="0" smtClean="0"/>
              <a:t>Vasken Hagopian</a:t>
            </a:r>
          </a:p>
          <a:p>
            <a:pPr eaLnBrk="1" hangingPunct="1"/>
            <a:r>
              <a:rPr lang="en-US" b="1" dirty="0" err="1" smtClean="0"/>
              <a:t>Lannutti</a:t>
            </a:r>
            <a:r>
              <a:rPr lang="en-US" b="1" dirty="0" smtClean="0"/>
              <a:t> Professor (Emeritus) of Physics</a:t>
            </a:r>
          </a:p>
          <a:p>
            <a:pPr eaLnBrk="1" hangingPunct="1"/>
            <a:r>
              <a:rPr lang="en-US" b="1" dirty="0" smtClean="0"/>
              <a:t>Florida State University</a:t>
            </a:r>
          </a:p>
        </p:txBody>
      </p:sp>
      <p:sp>
        <p:nvSpPr>
          <p:cNvPr id="10246" name="Date Placeholder 6"/>
          <p:cNvSpPr>
            <a:spLocks noGrp="1"/>
          </p:cNvSpPr>
          <p:nvPr>
            <p:ph type="dt" sz="quarter" idx="10"/>
          </p:nvPr>
        </p:nvSpPr>
        <p:spPr>
          <a:noFill/>
        </p:spPr>
        <p:txBody>
          <a:bodyPr/>
          <a:lstStyle/>
          <a:p>
            <a:r>
              <a:rPr lang="en-US" smtClean="0"/>
              <a:t>October 2010</a:t>
            </a: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152400"/>
            <a:ext cx="6553200" cy="1752600"/>
          </a:xfrm>
        </p:spPr>
        <p:txBody>
          <a:bodyPr/>
          <a:lstStyle/>
          <a:p>
            <a:r>
              <a:rPr lang="en-US" sz="4000" dirty="0" smtClean="0"/>
              <a:t>Google: </a:t>
            </a:r>
            <a:br>
              <a:rPr lang="en-US" sz="4000" dirty="0" smtClean="0"/>
            </a:br>
            <a:r>
              <a:rPr lang="en-US" sz="4000" dirty="0" smtClean="0"/>
              <a:t>Astronomy – Dark Matter</a:t>
            </a:r>
            <a:br>
              <a:rPr lang="en-US" sz="4000" dirty="0" smtClean="0"/>
            </a:br>
            <a:r>
              <a:rPr lang="en-US" sz="4000" dirty="0" smtClean="0"/>
              <a:t>2 million hits!!!</a:t>
            </a:r>
            <a:endParaRPr lang="en-US" sz="4000" dirty="0"/>
          </a:p>
        </p:txBody>
      </p:sp>
      <p:pic>
        <p:nvPicPr>
          <p:cNvPr id="7" name="Content Placeholder 6" descr="IMG_1708.JPG"/>
          <p:cNvPicPr>
            <a:picLocks noGrp="1" noChangeAspect="1"/>
          </p:cNvPicPr>
          <p:nvPr>
            <p:ph idx="1"/>
          </p:nvPr>
        </p:nvPicPr>
        <p:blipFill>
          <a:blip r:embed="rId2" cstate="print"/>
          <a:stretch>
            <a:fillRect/>
          </a:stretch>
        </p:blipFill>
        <p:spPr>
          <a:xfrm>
            <a:off x="3124200" y="1981200"/>
            <a:ext cx="5486400" cy="4114800"/>
          </a:xfrm>
        </p:spPr>
      </p:pic>
      <p:sp>
        <p:nvSpPr>
          <p:cNvPr id="4" name="Date Placeholder 3"/>
          <p:cNvSpPr>
            <a:spLocks noGrp="1"/>
          </p:cNvSpPr>
          <p:nvPr>
            <p:ph type="dt" sz="half" idx="10"/>
          </p:nvPr>
        </p:nvSpPr>
        <p:spPr>
          <a:xfrm>
            <a:off x="685800" y="6248400"/>
            <a:ext cx="1905000" cy="457200"/>
          </a:xfrm>
        </p:spPr>
        <p:txBody>
          <a:bodyPr/>
          <a:lstStyle/>
          <a:p>
            <a:pPr>
              <a:defRPr/>
            </a:pPr>
            <a:r>
              <a:rPr lang="en-US" smtClean="0"/>
              <a:t>October 2010</a:t>
            </a:r>
            <a:endParaRPr lang="en-US" dirty="0"/>
          </a:p>
        </p:txBody>
      </p:sp>
      <p:sp>
        <p:nvSpPr>
          <p:cNvPr id="5" name="Slide Number Placeholder 4"/>
          <p:cNvSpPr>
            <a:spLocks noGrp="1"/>
          </p:cNvSpPr>
          <p:nvPr>
            <p:ph type="sldNum" sz="quarter" idx="11"/>
          </p:nvPr>
        </p:nvSpPr>
        <p:spPr>
          <a:xfrm>
            <a:off x="6553200" y="6248400"/>
            <a:ext cx="1905000" cy="457200"/>
          </a:xfrm>
        </p:spPr>
        <p:txBody>
          <a:bodyPr/>
          <a:lstStyle/>
          <a:p>
            <a:pPr>
              <a:defRPr/>
            </a:pPr>
            <a:fld id="{887A1695-D436-4BC3-8AA4-3DC5D8887B13}" type="slidenum">
              <a:rPr lang="en-US" smtClean="0"/>
              <a:pPr>
                <a:defRPr/>
              </a:pPr>
              <a:t>2</a:t>
            </a:fld>
            <a:endParaRPr lang="en-US"/>
          </a:p>
        </p:txBody>
      </p:sp>
      <p:sp>
        <p:nvSpPr>
          <p:cNvPr id="6" name="Footer Placeholder 5"/>
          <p:cNvSpPr>
            <a:spLocks noGrp="1"/>
          </p:cNvSpPr>
          <p:nvPr>
            <p:ph type="ftr" sz="quarter" idx="12"/>
          </p:nvPr>
        </p:nvSpPr>
        <p:spPr>
          <a:xfrm>
            <a:off x="3124200" y="6248400"/>
            <a:ext cx="2895600" cy="457200"/>
          </a:xfrm>
        </p:spPr>
        <p:txBody>
          <a:bodyPr/>
          <a:lstStyle/>
          <a:p>
            <a:pPr>
              <a:defRPr/>
            </a:pPr>
            <a:r>
              <a:rPr lang="en-US" dirty="0" smtClean="0"/>
              <a:t>Saclay, France</a:t>
            </a:r>
            <a:endParaRPr lang="en-US" dirty="0"/>
          </a:p>
        </p:txBody>
      </p:sp>
      <p:sp>
        <p:nvSpPr>
          <p:cNvPr id="8" name="TextBox 7"/>
          <p:cNvSpPr txBox="1"/>
          <p:nvPr/>
        </p:nvSpPr>
        <p:spPr>
          <a:xfrm>
            <a:off x="253504" y="3124200"/>
            <a:ext cx="2618024" cy="1569660"/>
          </a:xfrm>
          <a:prstGeom prst="rect">
            <a:avLst/>
          </a:prstGeom>
          <a:noFill/>
        </p:spPr>
        <p:txBody>
          <a:bodyPr wrap="none" rtlCol="0">
            <a:spAutoFit/>
          </a:bodyPr>
          <a:lstStyle/>
          <a:p>
            <a:r>
              <a:rPr lang="en-US" b="1" i="1" dirty="0" smtClean="0">
                <a:solidFill>
                  <a:srgbClr val="FF0000"/>
                </a:solidFill>
              </a:rPr>
              <a:t>Very popular </a:t>
            </a:r>
          </a:p>
          <a:p>
            <a:r>
              <a:rPr lang="en-US" b="1" i="1" dirty="0" smtClean="0">
                <a:solidFill>
                  <a:srgbClr val="FF0000"/>
                </a:solidFill>
              </a:rPr>
              <a:t>Subject</a:t>
            </a:r>
          </a:p>
          <a:p>
            <a:endParaRPr lang="en-US" dirty="0" smtClean="0"/>
          </a:p>
          <a:p>
            <a:r>
              <a:rPr lang="en-US" dirty="0" smtClean="0"/>
              <a:t>Popular magazines!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Dark Matter</a:t>
            </a:r>
            <a:endParaRPr lang="en-US" dirty="0"/>
          </a:p>
        </p:txBody>
      </p:sp>
      <p:sp>
        <p:nvSpPr>
          <p:cNvPr id="3" name="Content Placeholder 2"/>
          <p:cNvSpPr>
            <a:spLocks noGrp="1"/>
          </p:cNvSpPr>
          <p:nvPr>
            <p:ph idx="1"/>
          </p:nvPr>
        </p:nvSpPr>
        <p:spPr>
          <a:xfrm>
            <a:off x="685800" y="1676400"/>
            <a:ext cx="7772400" cy="4419600"/>
          </a:xfrm>
        </p:spPr>
        <p:txBody>
          <a:bodyPr/>
          <a:lstStyle/>
          <a:p>
            <a:pPr algn="ctr"/>
            <a:r>
              <a:rPr lang="en-US" sz="2400" b="1" dirty="0" smtClean="0">
                <a:solidFill>
                  <a:srgbClr val="00B0F0"/>
                </a:solidFill>
              </a:rPr>
              <a:t>Evidence from Astronomy.</a:t>
            </a:r>
          </a:p>
          <a:p>
            <a:pPr algn="ctr"/>
            <a:endParaRPr lang="en-US" sz="2400" dirty="0" smtClean="0"/>
          </a:p>
          <a:p>
            <a:pPr algn="ctr"/>
            <a:r>
              <a:rPr lang="en-US" sz="2400" b="1" dirty="0" smtClean="0">
                <a:solidFill>
                  <a:srgbClr val="C00000"/>
                </a:solidFill>
              </a:rPr>
              <a:t>Searches in laboratories </a:t>
            </a:r>
            <a:r>
              <a:rPr lang="en-US" sz="2400" dirty="0" smtClean="0"/>
              <a:t>looking for annihilation or scattering of dark matter.</a:t>
            </a:r>
          </a:p>
          <a:p>
            <a:pPr algn="ctr">
              <a:buNone/>
            </a:pPr>
            <a:r>
              <a:rPr lang="en-US" sz="2400" dirty="0" smtClean="0"/>
              <a:t>Mostly limited to Weakly Interaction Massive Particles (WIMP)</a:t>
            </a:r>
          </a:p>
          <a:p>
            <a:pPr algn="ctr">
              <a:buNone/>
            </a:pPr>
            <a:r>
              <a:rPr lang="en-US" sz="2400" dirty="0" smtClean="0"/>
              <a:t>Latest results -- Xenon100 and CDMS II</a:t>
            </a:r>
          </a:p>
          <a:p>
            <a:pPr algn="ctr"/>
            <a:endParaRPr lang="en-US" sz="2400" dirty="0" smtClean="0"/>
          </a:p>
          <a:p>
            <a:pPr algn="ctr"/>
            <a:r>
              <a:rPr lang="en-US" sz="2400" b="1" dirty="0" smtClean="0">
                <a:solidFill>
                  <a:srgbClr val="FF0000"/>
                </a:solidFill>
              </a:rPr>
              <a:t>Satellite searches </a:t>
            </a:r>
            <a:r>
              <a:rPr lang="en-US" sz="2400" dirty="0" smtClean="0"/>
              <a:t>(Pamela)</a:t>
            </a:r>
          </a:p>
          <a:p>
            <a:pPr algn="ctr"/>
            <a:r>
              <a:rPr lang="en-US" sz="2400" b="1" dirty="0" smtClean="0">
                <a:solidFill>
                  <a:srgbClr val="FF0000"/>
                </a:solidFill>
              </a:rPr>
              <a:t>Searches using accelerators</a:t>
            </a:r>
            <a:endParaRPr lang="en-US" sz="2400" b="1" dirty="0">
              <a:solidFill>
                <a:srgbClr val="FF0000"/>
              </a:solidFill>
            </a:endParaRPr>
          </a:p>
        </p:txBody>
      </p:sp>
      <p:sp>
        <p:nvSpPr>
          <p:cNvPr id="4" name="Date Placeholder 3"/>
          <p:cNvSpPr>
            <a:spLocks noGrp="1"/>
          </p:cNvSpPr>
          <p:nvPr>
            <p:ph type="dt" sz="half" idx="10"/>
          </p:nvPr>
        </p:nvSpPr>
        <p:spPr/>
        <p:txBody>
          <a:bodyPr/>
          <a:lstStyle/>
          <a:p>
            <a:pPr>
              <a:defRPr/>
            </a:pPr>
            <a:r>
              <a:rPr lang="en-US" smtClean="0"/>
              <a:t>October 2010</a:t>
            </a:r>
            <a:endParaRPr lang="en-US" dirty="0"/>
          </a:p>
        </p:txBody>
      </p:sp>
      <p:sp>
        <p:nvSpPr>
          <p:cNvPr id="5" name="Slide Number Placeholder 4"/>
          <p:cNvSpPr>
            <a:spLocks noGrp="1"/>
          </p:cNvSpPr>
          <p:nvPr>
            <p:ph type="sldNum" sz="quarter" idx="11"/>
          </p:nvPr>
        </p:nvSpPr>
        <p:spPr/>
        <p:txBody>
          <a:bodyPr/>
          <a:lstStyle/>
          <a:p>
            <a:pPr>
              <a:defRPr/>
            </a:pPr>
            <a:fld id="{887A1695-D436-4BC3-8AA4-3DC5D8887B13}" type="slidenum">
              <a:rPr lang="en-US" smtClean="0"/>
              <a:pPr>
                <a:defRPr/>
              </a:pPr>
              <a:t>3</a:t>
            </a:fld>
            <a:endParaRPr lang="en-US"/>
          </a:p>
        </p:txBody>
      </p:sp>
      <p:sp>
        <p:nvSpPr>
          <p:cNvPr id="6" name="Footer Placeholder 5"/>
          <p:cNvSpPr>
            <a:spLocks noGrp="1"/>
          </p:cNvSpPr>
          <p:nvPr>
            <p:ph type="ftr" sz="quarter" idx="12"/>
          </p:nvPr>
        </p:nvSpPr>
        <p:spPr/>
        <p:txBody>
          <a:bodyPr/>
          <a:lstStyle/>
          <a:p>
            <a:pPr>
              <a:defRPr/>
            </a:pPr>
            <a:r>
              <a:rPr lang="en-US" dirty="0" smtClean="0"/>
              <a:t>Saclay, France</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2"/>
          <p:cNvSpPr>
            <a:spLocks noGrp="1"/>
          </p:cNvSpPr>
          <p:nvPr>
            <p:ph type="ftr" sz="quarter" idx="11"/>
          </p:nvPr>
        </p:nvSpPr>
        <p:spPr>
          <a:noFill/>
        </p:spPr>
        <p:txBody>
          <a:bodyPr/>
          <a:lstStyle/>
          <a:p>
            <a:r>
              <a:rPr lang="en-US" dirty="0" smtClean="0"/>
              <a:t>Saclay, France</a:t>
            </a:r>
          </a:p>
        </p:txBody>
      </p:sp>
      <p:sp>
        <p:nvSpPr>
          <p:cNvPr id="12291" name="Slide Number Placeholder 3"/>
          <p:cNvSpPr>
            <a:spLocks noGrp="1"/>
          </p:cNvSpPr>
          <p:nvPr>
            <p:ph type="sldNum" sz="quarter" idx="12"/>
          </p:nvPr>
        </p:nvSpPr>
        <p:spPr>
          <a:noFill/>
        </p:spPr>
        <p:txBody>
          <a:bodyPr/>
          <a:lstStyle/>
          <a:p>
            <a:fld id="{79433808-B1AD-402F-939D-7B95618111A7}" type="slidenum">
              <a:rPr lang="en-US" smtClean="0"/>
              <a:pPr/>
              <a:t>4</a:t>
            </a:fld>
            <a:endParaRPr lang="en-US" smtClean="0"/>
          </a:p>
        </p:txBody>
      </p:sp>
      <p:pic>
        <p:nvPicPr>
          <p:cNvPr id="12292" name="Picture 2"/>
          <p:cNvPicPr>
            <a:picLocks noChangeAspect="1" noChangeArrowheads="1"/>
          </p:cNvPicPr>
          <p:nvPr/>
        </p:nvPicPr>
        <p:blipFill>
          <a:blip r:embed="rId3" cstate="print"/>
          <a:srcRect/>
          <a:stretch>
            <a:fillRect/>
          </a:stretch>
        </p:blipFill>
        <p:spPr bwMode="auto">
          <a:xfrm>
            <a:off x="4038600" y="88900"/>
            <a:ext cx="4392612" cy="6769100"/>
          </a:xfrm>
          <a:prstGeom prst="rect">
            <a:avLst/>
          </a:prstGeom>
          <a:noFill/>
          <a:ln w="9525">
            <a:noFill/>
            <a:miter lim="800000"/>
            <a:headEnd/>
            <a:tailEnd/>
          </a:ln>
        </p:spPr>
      </p:pic>
      <p:sp>
        <p:nvSpPr>
          <p:cNvPr id="12293" name="Rectangle 3"/>
          <p:cNvSpPr>
            <a:spLocks noChangeArrowheads="1"/>
          </p:cNvSpPr>
          <p:nvPr/>
        </p:nvSpPr>
        <p:spPr bwMode="auto">
          <a:xfrm>
            <a:off x="8634413" y="6553200"/>
            <a:ext cx="509587" cy="304800"/>
          </a:xfrm>
          <a:prstGeom prst="rect">
            <a:avLst/>
          </a:prstGeom>
          <a:noFill/>
          <a:ln w="9525">
            <a:noFill/>
            <a:miter lim="800000"/>
            <a:headEnd/>
            <a:tailEnd/>
          </a:ln>
        </p:spPr>
        <p:txBody>
          <a:bodyPr wrap="none">
            <a:spAutoFit/>
          </a:bodyPr>
          <a:lstStyle/>
          <a:p>
            <a:pPr algn="l" eaLnBrk="0" hangingPunct="0"/>
            <a:r>
              <a:rPr lang="en-US" sz="1400" b="1">
                <a:latin typeface="Times" pitchFamily="84" charset="0"/>
              </a:rPr>
              <a:t>p.91</a:t>
            </a:r>
          </a:p>
        </p:txBody>
      </p:sp>
      <p:sp>
        <p:nvSpPr>
          <p:cNvPr id="12294" name="Text Box 4"/>
          <p:cNvSpPr txBox="1">
            <a:spLocks noChangeArrowheads="1"/>
          </p:cNvSpPr>
          <p:nvPr/>
        </p:nvSpPr>
        <p:spPr bwMode="auto">
          <a:xfrm>
            <a:off x="1143000" y="2209800"/>
            <a:ext cx="2362200" cy="946150"/>
          </a:xfrm>
          <a:prstGeom prst="rect">
            <a:avLst/>
          </a:prstGeom>
          <a:noFill/>
          <a:ln w="9525">
            <a:noFill/>
            <a:miter lim="800000"/>
            <a:headEnd/>
            <a:tailEnd/>
          </a:ln>
        </p:spPr>
        <p:txBody>
          <a:bodyPr>
            <a:spAutoFit/>
          </a:bodyPr>
          <a:lstStyle/>
          <a:p>
            <a:r>
              <a:rPr lang="en-US" sz="2800"/>
              <a:t>Isaac Newton</a:t>
            </a:r>
          </a:p>
          <a:p>
            <a:r>
              <a:rPr lang="en-US" sz="2800"/>
              <a:t>1702</a:t>
            </a:r>
          </a:p>
        </p:txBody>
      </p:sp>
      <p:sp>
        <p:nvSpPr>
          <p:cNvPr id="12295" name="Text Box 5"/>
          <p:cNvSpPr txBox="1">
            <a:spLocks noChangeArrowheads="1"/>
          </p:cNvSpPr>
          <p:nvPr/>
        </p:nvSpPr>
        <p:spPr bwMode="auto">
          <a:xfrm>
            <a:off x="762000" y="3429000"/>
            <a:ext cx="3235325" cy="2714625"/>
          </a:xfrm>
          <a:prstGeom prst="rect">
            <a:avLst/>
          </a:prstGeom>
          <a:noFill/>
          <a:ln w="9525">
            <a:noFill/>
            <a:miter lim="800000"/>
            <a:headEnd/>
            <a:tailEnd/>
          </a:ln>
        </p:spPr>
        <p:txBody>
          <a:bodyPr wrap="none">
            <a:spAutoFit/>
          </a:bodyPr>
          <a:lstStyle/>
          <a:p>
            <a:pPr algn="l"/>
            <a:r>
              <a:rPr lang="en-US" sz="2800"/>
              <a:t>Inertial Mass  F = ma</a:t>
            </a:r>
          </a:p>
          <a:p>
            <a:pPr algn="l"/>
            <a:endParaRPr lang="en-US" sz="2800"/>
          </a:p>
          <a:p>
            <a:pPr algn="l"/>
            <a:endParaRPr lang="en-US" sz="2800"/>
          </a:p>
          <a:p>
            <a:pPr algn="l"/>
            <a:r>
              <a:rPr lang="en-US" sz="2800"/>
              <a:t>  Gravitational Mass</a:t>
            </a:r>
          </a:p>
          <a:p>
            <a:pPr algn="l"/>
            <a:endParaRPr lang="en-US" sz="2800"/>
          </a:p>
          <a:p>
            <a:pPr algn="l"/>
            <a:r>
              <a:rPr lang="en-US" sz="2800"/>
              <a:t>     </a:t>
            </a:r>
            <a:r>
              <a:rPr lang="en-US" sz="3200"/>
              <a:t>F = Gm</a:t>
            </a:r>
            <a:r>
              <a:rPr lang="en-US" sz="3200" baseline="-25000"/>
              <a:t>1</a:t>
            </a:r>
            <a:r>
              <a:rPr lang="en-US" sz="3200"/>
              <a:t>m</a:t>
            </a:r>
            <a:r>
              <a:rPr lang="en-US" sz="3200" baseline="-25000"/>
              <a:t>2</a:t>
            </a:r>
            <a:r>
              <a:rPr lang="en-US" sz="3200"/>
              <a:t>/r</a:t>
            </a:r>
            <a:r>
              <a:rPr lang="en-US" sz="3200">
                <a:cs typeface="Times New Roman" pitchFamily="18" charset="0"/>
              </a:rPr>
              <a:t>²</a:t>
            </a:r>
          </a:p>
        </p:txBody>
      </p:sp>
      <p:sp>
        <p:nvSpPr>
          <p:cNvPr id="12296" name="Text Box 6"/>
          <p:cNvSpPr txBox="1">
            <a:spLocks noChangeArrowheads="1"/>
          </p:cNvSpPr>
          <p:nvPr/>
        </p:nvSpPr>
        <p:spPr bwMode="auto">
          <a:xfrm>
            <a:off x="838200" y="457200"/>
            <a:ext cx="2825750" cy="641350"/>
          </a:xfrm>
          <a:prstGeom prst="rect">
            <a:avLst/>
          </a:prstGeom>
          <a:noFill/>
          <a:ln w="9525">
            <a:noFill/>
            <a:miter lim="800000"/>
            <a:headEnd/>
            <a:tailEnd/>
          </a:ln>
        </p:spPr>
        <p:txBody>
          <a:bodyPr wrap="none">
            <a:spAutoFit/>
          </a:bodyPr>
          <a:lstStyle/>
          <a:p>
            <a:r>
              <a:rPr lang="en-US" sz="3600">
                <a:solidFill>
                  <a:srgbClr val="FF0000"/>
                </a:solidFill>
              </a:rPr>
              <a:t>What is mass?</a:t>
            </a:r>
          </a:p>
        </p:txBody>
      </p:sp>
      <p:sp>
        <p:nvSpPr>
          <p:cNvPr id="12297" name="Date Placeholder 9"/>
          <p:cNvSpPr>
            <a:spLocks noGrp="1"/>
          </p:cNvSpPr>
          <p:nvPr>
            <p:ph type="dt" sz="quarter" idx="10"/>
          </p:nvPr>
        </p:nvSpPr>
        <p:spPr>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oter Placeholder 2"/>
          <p:cNvSpPr>
            <a:spLocks noGrp="1"/>
          </p:cNvSpPr>
          <p:nvPr>
            <p:ph type="ftr" sz="quarter" idx="11"/>
          </p:nvPr>
        </p:nvSpPr>
        <p:spPr>
          <a:noFill/>
        </p:spPr>
        <p:txBody>
          <a:bodyPr/>
          <a:lstStyle/>
          <a:p>
            <a:r>
              <a:rPr lang="en-US" dirty="0" smtClean="0"/>
              <a:t>Saclay, France</a:t>
            </a:r>
          </a:p>
        </p:txBody>
      </p:sp>
      <p:sp>
        <p:nvSpPr>
          <p:cNvPr id="13315" name="Slide Number Placeholder 3"/>
          <p:cNvSpPr>
            <a:spLocks noGrp="1"/>
          </p:cNvSpPr>
          <p:nvPr>
            <p:ph type="sldNum" sz="quarter" idx="12"/>
          </p:nvPr>
        </p:nvSpPr>
        <p:spPr>
          <a:noFill/>
        </p:spPr>
        <p:txBody>
          <a:bodyPr/>
          <a:lstStyle/>
          <a:p>
            <a:fld id="{497CFE16-16C6-48B4-A341-5971030E7167}" type="slidenum">
              <a:rPr lang="en-US" smtClean="0"/>
              <a:pPr/>
              <a:t>5</a:t>
            </a:fld>
            <a:endParaRPr lang="en-US" smtClean="0"/>
          </a:p>
        </p:txBody>
      </p:sp>
      <p:pic>
        <p:nvPicPr>
          <p:cNvPr id="13316" name="Picture 2"/>
          <p:cNvPicPr>
            <a:picLocks noChangeAspect="1" noChangeArrowheads="1"/>
          </p:cNvPicPr>
          <p:nvPr/>
        </p:nvPicPr>
        <p:blipFill>
          <a:blip r:embed="rId2" cstate="print"/>
          <a:srcRect/>
          <a:stretch>
            <a:fillRect/>
          </a:stretch>
        </p:blipFill>
        <p:spPr bwMode="auto">
          <a:xfrm>
            <a:off x="3962400" y="0"/>
            <a:ext cx="4267200" cy="6769100"/>
          </a:xfrm>
          <a:prstGeom prst="rect">
            <a:avLst/>
          </a:prstGeom>
          <a:noFill/>
          <a:ln w="9525">
            <a:noFill/>
            <a:miter lim="800000"/>
            <a:headEnd/>
            <a:tailEnd/>
          </a:ln>
        </p:spPr>
      </p:pic>
      <p:sp>
        <p:nvSpPr>
          <p:cNvPr id="13317" name="Rectangle 3"/>
          <p:cNvSpPr>
            <a:spLocks noChangeArrowheads="1"/>
          </p:cNvSpPr>
          <p:nvPr/>
        </p:nvSpPr>
        <p:spPr bwMode="auto">
          <a:xfrm>
            <a:off x="8501063" y="6553200"/>
            <a:ext cx="642937" cy="304800"/>
          </a:xfrm>
          <a:prstGeom prst="rect">
            <a:avLst/>
          </a:prstGeom>
          <a:noFill/>
          <a:ln w="9525">
            <a:noFill/>
            <a:miter lim="800000"/>
            <a:headEnd/>
            <a:tailEnd/>
          </a:ln>
        </p:spPr>
        <p:txBody>
          <a:bodyPr wrap="none">
            <a:spAutoFit/>
          </a:bodyPr>
          <a:lstStyle/>
          <a:p>
            <a:pPr algn="l" eaLnBrk="0" hangingPunct="0"/>
            <a:r>
              <a:rPr lang="en-US" sz="1400" b="1">
                <a:latin typeface="Times" pitchFamily="84" charset="0"/>
              </a:rPr>
              <a:t>p. 213</a:t>
            </a:r>
          </a:p>
        </p:txBody>
      </p:sp>
      <p:sp>
        <p:nvSpPr>
          <p:cNvPr id="13318" name="Text Box 4"/>
          <p:cNvSpPr txBox="1">
            <a:spLocks noChangeArrowheads="1"/>
          </p:cNvSpPr>
          <p:nvPr/>
        </p:nvSpPr>
        <p:spPr bwMode="auto">
          <a:xfrm>
            <a:off x="593725" y="882650"/>
            <a:ext cx="2965450" cy="641350"/>
          </a:xfrm>
          <a:prstGeom prst="rect">
            <a:avLst/>
          </a:prstGeom>
          <a:noFill/>
          <a:ln w="9525">
            <a:noFill/>
            <a:miter lim="800000"/>
            <a:headEnd/>
            <a:tailEnd/>
          </a:ln>
        </p:spPr>
        <p:txBody>
          <a:bodyPr wrap="none">
            <a:spAutoFit/>
          </a:bodyPr>
          <a:lstStyle/>
          <a:p>
            <a:pPr algn="l"/>
            <a:r>
              <a:rPr lang="en-US" sz="3600">
                <a:solidFill>
                  <a:srgbClr val="0000CC"/>
                </a:solidFill>
              </a:rPr>
              <a:t>Albert</a:t>
            </a:r>
            <a:r>
              <a:rPr lang="en-US" sz="3600"/>
              <a:t> </a:t>
            </a:r>
            <a:r>
              <a:rPr lang="en-US" sz="3600">
                <a:solidFill>
                  <a:srgbClr val="0000CC"/>
                </a:solidFill>
              </a:rPr>
              <a:t>Einstein</a:t>
            </a:r>
          </a:p>
        </p:txBody>
      </p:sp>
      <p:sp>
        <p:nvSpPr>
          <p:cNvPr id="13319" name="Text Box 5"/>
          <p:cNvSpPr txBox="1">
            <a:spLocks noChangeArrowheads="1"/>
          </p:cNvSpPr>
          <p:nvPr/>
        </p:nvSpPr>
        <p:spPr bwMode="auto">
          <a:xfrm>
            <a:off x="434975" y="2559050"/>
            <a:ext cx="3003550" cy="2838450"/>
          </a:xfrm>
          <a:prstGeom prst="rect">
            <a:avLst/>
          </a:prstGeom>
          <a:noFill/>
          <a:ln w="9525">
            <a:noFill/>
            <a:miter lim="800000"/>
            <a:headEnd/>
            <a:tailEnd/>
          </a:ln>
        </p:spPr>
        <p:txBody>
          <a:bodyPr wrap="none">
            <a:spAutoFit/>
          </a:bodyPr>
          <a:lstStyle/>
          <a:p>
            <a:r>
              <a:rPr lang="en-US" sz="3600"/>
              <a:t>Mass is Energy</a:t>
            </a:r>
          </a:p>
          <a:p>
            <a:endParaRPr lang="en-US" sz="3600"/>
          </a:p>
          <a:p>
            <a:r>
              <a:rPr lang="en-US" sz="3600" b="1">
                <a:solidFill>
                  <a:srgbClr val="FF0000"/>
                </a:solidFill>
              </a:rPr>
              <a:t>E = mc</a:t>
            </a:r>
            <a:r>
              <a:rPr lang="en-US" sz="3600" b="1">
                <a:solidFill>
                  <a:srgbClr val="FF0000"/>
                </a:solidFill>
                <a:cs typeface="Times New Roman" pitchFamily="18" charset="0"/>
              </a:rPr>
              <a:t>²</a:t>
            </a:r>
          </a:p>
          <a:p>
            <a:endParaRPr lang="en-US" sz="3600" b="1">
              <a:solidFill>
                <a:srgbClr val="FF0000"/>
              </a:solidFill>
              <a:cs typeface="Times New Roman" pitchFamily="18" charset="0"/>
            </a:endParaRPr>
          </a:p>
          <a:p>
            <a:r>
              <a:rPr lang="en-US" sz="3600" b="1">
                <a:solidFill>
                  <a:srgbClr val="FF0000"/>
                </a:solidFill>
                <a:cs typeface="Times New Roman" pitchFamily="18" charset="0"/>
              </a:rPr>
              <a:t>1905</a:t>
            </a:r>
          </a:p>
        </p:txBody>
      </p:sp>
      <p:sp>
        <p:nvSpPr>
          <p:cNvPr id="13320" name="Date Placeholder 8"/>
          <p:cNvSpPr>
            <a:spLocks noGrp="1"/>
          </p:cNvSpPr>
          <p:nvPr>
            <p:ph type="dt" sz="quarter" idx="10"/>
          </p:nvPr>
        </p:nvSpPr>
        <p:spPr>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14339" name="Slide Number Placeholder 5"/>
          <p:cNvSpPr>
            <a:spLocks noGrp="1"/>
          </p:cNvSpPr>
          <p:nvPr>
            <p:ph type="sldNum" sz="quarter" idx="11"/>
          </p:nvPr>
        </p:nvSpPr>
        <p:spPr>
          <a:xfrm>
            <a:off x="6553200" y="6248400"/>
            <a:ext cx="1905000" cy="457200"/>
          </a:xfrm>
          <a:noFill/>
        </p:spPr>
        <p:txBody>
          <a:bodyPr/>
          <a:lstStyle/>
          <a:p>
            <a:fld id="{13CA0B6B-DC45-4F25-80DC-5AC19B744D7A}" type="slidenum">
              <a:rPr lang="en-US" smtClean="0"/>
              <a:pPr/>
              <a:t>6</a:t>
            </a:fld>
            <a:endParaRPr lang="en-US" smtClean="0"/>
          </a:p>
        </p:txBody>
      </p:sp>
      <p:sp>
        <p:nvSpPr>
          <p:cNvPr id="14340" name="Rectangle 2"/>
          <p:cNvSpPr>
            <a:spLocks noGrp="1" noChangeArrowheads="1"/>
          </p:cNvSpPr>
          <p:nvPr>
            <p:ph type="title"/>
          </p:nvPr>
        </p:nvSpPr>
        <p:spPr/>
        <p:txBody>
          <a:bodyPr/>
          <a:lstStyle/>
          <a:p>
            <a:pPr eaLnBrk="1" hangingPunct="1"/>
            <a:r>
              <a:rPr lang="en-US" b="1" smtClean="0"/>
              <a:t>What is Dark Matter?</a:t>
            </a:r>
          </a:p>
        </p:txBody>
      </p:sp>
      <p:sp>
        <p:nvSpPr>
          <p:cNvPr id="14341" name="Rectangle 3"/>
          <p:cNvSpPr>
            <a:spLocks noGrp="1" noChangeArrowheads="1"/>
          </p:cNvSpPr>
          <p:nvPr>
            <p:ph type="body" idx="1"/>
          </p:nvPr>
        </p:nvSpPr>
        <p:spPr/>
        <p:txBody>
          <a:bodyPr/>
          <a:lstStyle/>
          <a:p>
            <a:pPr eaLnBrk="1" hangingPunct="1">
              <a:lnSpc>
                <a:spcPct val="90000"/>
              </a:lnSpc>
              <a:buFontTx/>
              <a:buNone/>
            </a:pPr>
            <a:r>
              <a:rPr lang="en-US" dirty="0" smtClean="0"/>
              <a:t>Matter that has </a:t>
            </a:r>
            <a:r>
              <a:rPr lang="en-US" b="1" dirty="0" smtClean="0"/>
              <a:t>mass </a:t>
            </a:r>
            <a:r>
              <a:rPr lang="en-US" dirty="0" smtClean="0"/>
              <a:t>but does not interact with ordinary matter except by gravity, and possibly by weak forces --WIMP’s.</a:t>
            </a:r>
          </a:p>
          <a:p>
            <a:pPr eaLnBrk="1" hangingPunct="1">
              <a:lnSpc>
                <a:spcPct val="90000"/>
              </a:lnSpc>
              <a:buFontTx/>
              <a:buNone/>
            </a:pPr>
            <a:r>
              <a:rPr lang="en-US" dirty="0" smtClean="0"/>
              <a:t>Does not interact with photons, i.e. we cannot “see” it.</a:t>
            </a:r>
          </a:p>
          <a:p>
            <a:pPr eaLnBrk="1" hangingPunct="1">
              <a:lnSpc>
                <a:spcPct val="90000"/>
              </a:lnSpc>
              <a:buFontTx/>
              <a:buNone/>
            </a:pPr>
            <a:r>
              <a:rPr lang="en-US" dirty="0" smtClean="0"/>
              <a:t>Mass can be small (particles) or large (planet or star size)!</a:t>
            </a:r>
          </a:p>
          <a:p>
            <a:pPr eaLnBrk="1" hangingPunct="1">
              <a:lnSpc>
                <a:spcPct val="90000"/>
              </a:lnSpc>
            </a:pPr>
            <a:r>
              <a:rPr lang="en-US" sz="2800" b="1" dirty="0" smtClean="0">
                <a:solidFill>
                  <a:srgbClr val="FF0000"/>
                </a:solidFill>
              </a:rPr>
              <a:t>First postulated by Fritz Zwicky in 1934 to explain galaxy velocities in galactic clusters.</a:t>
            </a:r>
          </a:p>
          <a:p>
            <a:pPr eaLnBrk="1" hangingPunct="1">
              <a:lnSpc>
                <a:spcPct val="90000"/>
              </a:lnSpc>
              <a:buFontTx/>
              <a:buNone/>
            </a:pPr>
            <a:endParaRPr lang="en-US" dirty="0" smtClean="0"/>
          </a:p>
        </p:txBody>
      </p:sp>
      <p:sp>
        <p:nvSpPr>
          <p:cNvPr id="14342" name="Date Placeholder 6"/>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15363" name="Slide Number Placeholder 5"/>
          <p:cNvSpPr>
            <a:spLocks noGrp="1"/>
          </p:cNvSpPr>
          <p:nvPr>
            <p:ph type="sldNum" sz="quarter" idx="11"/>
          </p:nvPr>
        </p:nvSpPr>
        <p:spPr>
          <a:xfrm>
            <a:off x="6553200" y="6248400"/>
            <a:ext cx="1905000" cy="457200"/>
          </a:xfrm>
          <a:noFill/>
        </p:spPr>
        <p:txBody>
          <a:bodyPr/>
          <a:lstStyle/>
          <a:p>
            <a:fld id="{CF80C4BF-8E58-459B-960A-A718F1CAECEF}" type="slidenum">
              <a:rPr lang="en-US" smtClean="0"/>
              <a:pPr/>
              <a:t>7</a:t>
            </a:fld>
            <a:endParaRPr lang="en-US" smtClean="0"/>
          </a:p>
        </p:txBody>
      </p:sp>
      <p:sp>
        <p:nvSpPr>
          <p:cNvPr id="15364" name="Rectangle 2"/>
          <p:cNvSpPr>
            <a:spLocks noGrp="1" noChangeArrowheads="1"/>
          </p:cNvSpPr>
          <p:nvPr>
            <p:ph type="title"/>
          </p:nvPr>
        </p:nvSpPr>
        <p:spPr>
          <a:xfrm>
            <a:off x="1981200" y="228600"/>
            <a:ext cx="6400800" cy="1143000"/>
          </a:xfrm>
        </p:spPr>
        <p:txBody>
          <a:bodyPr/>
          <a:lstStyle/>
          <a:p>
            <a:pPr eaLnBrk="1" hangingPunct="1"/>
            <a:r>
              <a:rPr lang="en-US" b="1" dirty="0" smtClean="0"/>
              <a:t>What is Dark Matter?</a:t>
            </a:r>
          </a:p>
        </p:txBody>
      </p:sp>
      <p:sp>
        <p:nvSpPr>
          <p:cNvPr id="15365" name="Rectangle 3"/>
          <p:cNvSpPr>
            <a:spLocks noGrp="1" noChangeArrowheads="1"/>
          </p:cNvSpPr>
          <p:nvPr>
            <p:ph type="body" idx="1"/>
          </p:nvPr>
        </p:nvSpPr>
        <p:spPr>
          <a:xfrm>
            <a:off x="0" y="1524000"/>
            <a:ext cx="9144000" cy="381000"/>
          </a:xfrm>
        </p:spPr>
        <p:txBody>
          <a:bodyPr/>
          <a:lstStyle/>
          <a:p>
            <a:pPr algn="ctr" eaLnBrk="1" hangingPunct="1">
              <a:lnSpc>
                <a:spcPct val="90000"/>
              </a:lnSpc>
              <a:buFontTx/>
              <a:buNone/>
            </a:pPr>
            <a:r>
              <a:rPr lang="en-US" sz="2400" dirty="0" smtClean="0"/>
              <a:t>It has gravitational attraction to other mass. F = Gm</a:t>
            </a:r>
            <a:r>
              <a:rPr lang="en-US" sz="2400" baseline="-25000" dirty="0" smtClean="0"/>
              <a:t>1</a:t>
            </a:r>
            <a:r>
              <a:rPr lang="en-US" sz="2400" dirty="0" smtClean="0"/>
              <a:t>m</a:t>
            </a:r>
            <a:r>
              <a:rPr lang="en-US" sz="2400" baseline="-25000" dirty="0" smtClean="0"/>
              <a:t>2</a:t>
            </a:r>
            <a:r>
              <a:rPr lang="en-US" sz="2400" dirty="0" smtClean="0"/>
              <a:t>/r²</a:t>
            </a:r>
            <a:r>
              <a:rPr lang="en-US" sz="2400" dirty="0" smtClean="0">
                <a:cs typeface="Times New Roman" pitchFamily="18" charset="0"/>
              </a:rPr>
              <a:t>.</a:t>
            </a:r>
          </a:p>
          <a:p>
            <a:pPr eaLnBrk="1" hangingPunct="1">
              <a:lnSpc>
                <a:spcPct val="90000"/>
              </a:lnSpc>
              <a:buFontTx/>
              <a:buNone/>
            </a:pPr>
            <a:endParaRPr lang="en-US" sz="2400" dirty="0" smtClean="0"/>
          </a:p>
        </p:txBody>
      </p:sp>
      <p:pic>
        <p:nvPicPr>
          <p:cNvPr id="15366" name="Picture 8" descr="Invinsible Universe-1.jpg"/>
          <p:cNvPicPr>
            <a:picLocks noChangeAspect="1"/>
          </p:cNvPicPr>
          <p:nvPr/>
        </p:nvPicPr>
        <p:blipFill>
          <a:blip r:embed="rId2" cstate="print"/>
          <a:srcRect/>
          <a:stretch>
            <a:fillRect/>
          </a:stretch>
        </p:blipFill>
        <p:spPr bwMode="auto">
          <a:xfrm>
            <a:off x="609600" y="2057400"/>
            <a:ext cx="7858125" cy="4194175"/>
          </a:xfrm>
          <a:prstGeom prst="rect">
            <a:avLst/>
          </a:prstGeom>
          <a:noFill/>
          <a:ln w="9525">
            <a:noFill/>
            <a:miter lim="800000"/>
            <a:headEnd/>
            <a:tailEnd/>
          </a:ln>
        </p:spPr>
      </p:pic>
      <p:sp>
        <p:nvSpPr>
          <p:cNvPr id="15367" name="Date Placeholder 7"/>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16387" name="Slide Number Placeholder 5"/>
          <p:cNvSpPr>
            <a:spLocks noGrp="1"/>
          </p:cNvSpPr>
          <p:nvPr>
            <p:ph type="sldNum" sz="quarter" idx="11"/>
          </p:nvPr>
        </p:nvSpPr>
        <p:spPr>
          <a:xfrm>
            <a:off x="6553200" y="6248400"/>
            <a:ext cx="1905000" cy="457200"/>
          </a:xfrm>
          <a:noFill/>
        </p:spPr>
        <p:txBody>
          <a:bodyPr/>
          <a:lstStyle/>
          <a:p>
            <a:fld id="{41E9F6A5-8525-4AAB-8C96-E13505D05D39}" type="slidenum">
              <a:rPr lang="en-US" smtClean="0"/>
              <a:pPr/>
              <a:t>8</a:t>
            </a:fld>
            <a:endParaRPr lang="en-US" smtClean="0"/>
          </a:p>
        </p:txBody>
      </p:sp>
      <p:sp>
        <p:nvSpPr>
          <p:cNvPr id="16388" name="Rectangle 2"/>
          <p:cNvSpPr>
            <a:spLocks noGrp="1" noChangeArrowheads="1"/>
          </p:cNvSpPr>
          <p:nvPr>
            <p:ph type="title"/>
          </p:nvPr>
        </p:nvSpPr>
        <p:spPr/>
        <p:txBody>
          <a:bodyPr/>
          <a:lstStyle/>
          <a:p>
            <a:pPr eaLnBrk="1" hangingPunct="1"/>
            <a:r>
              <a:rPr lang="en-US" sz="3200" b="1" dirty="0" smtClean="0"/>
              <a:t>The Evidence of Dark Matter</a:t>
            </a:r>
            <a:br>
              <a:rPr lang="en-US" sz="3200" b="1" dirty="0" smtClean="0"/>
            </a:br>
            <a:r>
              <a:rPr lang="en-US" sz="3200" b="1" dirty="0" smtClean="0"/>
              <a:t>From Astronomical Observations</a:t>
            </a:r>
          </a:p>
        </p:txBody>
      </p:sp>
      <p:sp>
        <p:nvSpPr>
          <p:cNvPr id="16389" name="Rectangle 3"/>
          <p:cNvSpPr>
            <a:spLocks noGrp="1" noChangeArrowheads="1"/>
          </p:cNvSpPr>
          <p:nvPr>
            <p:ph type="body" idx="1"/>
          </p:nvPr>
        </p:nvSpPr>
        <p:spPr/>
        <p:txBody>
          <a:bodyPr/>
          <a:lstStyle/>
          <a:p>
            <a:pPr marL="609600" indent="-609600" eaLnBrk="1" hangingPunct="1">
              <a:lnSpc>
                <a:spcPct val="90000"/>
              </a:lnSpc>
              <a:buFontTx/>
              <a:buAutoNum type="arabicPeriod"/>
            </a:pPr>
            <a:r>
              <a:rPr lang="en-US" b="1" dirty="0" smtClean="0">
                <a:solidFill>
                  <a:srgbClr val="FF0000"/>
                </a:solidFill>
              </a:rPr>
              <a:t>Mass of spiral galaxies.</a:t>
            </a:r>
          </a:p>
          <a:p>
            <a:pPr marL="609600" indent="-609600" eaLnBrk="1" hangingPunct="1">
              <a:lnSpc>
                <a:spcPct val="90000"/>
              </a:lnSpc>
              <a:buFontTx/>
              <a:buAutoNum type="arabicPeriod"/>
            </a:pPr>
            <a:r>
              <a:rPr lang="en-US" b="1" dirty="0" smtClean="0">
                <a:solidFill>
                  <a:srgbClr val="FF0000"/>
                </a:solidFill>
              </a:rPr>
              <a:t>Mass of galactic clusters.</a:t>
            </a:r>
          </a:p>
          <a:p>
            <a:pPr marL="609600" indent="-609600" eaLnBrk="1" hangingPunct="1">
              <a:lnSpc>
                <a:spcPct val="90000"/>
              </a:lnSpc>
              <a:buFontTx/>
              <a:buAutoNum type="arabicPeriod"/>
            </a:pPr>
            <a:r>
              <a:rPr lang="en-US" b="1" dirty="0" smtClean="0">
                <a:solidFill>
                  <a:srgbClr val="FF0000"/>
                </a:solidFill>
              </a:rPr>
              <a:t>Dark matter observed from colliding galaxies.</a:t>
            </a:r>
          </a:p>
          <a:p>
            <a:pPr marL="609600" indent="-609600" eaLnBrk="1" hangingPunct="1">
              <a:lnSpc>
                <a:spcPct val="90000"/>
              </a:lnSpc>
              <a:buFontTx/>
              <a:buAutoNum type="arabicPeriod"/>
            </a:pPr>
            <a:r>
              <a:rPr lang="en-US" b="1" dirty="0" smtClean="0">
                <a:solidFill>
                  <a:srgbClr val="FF0000"/>
                </a:solidFill>
              </a:rPr>
              <a:t>Distribution of galactic clusters.</a:t>
            </a:r>
          </a:p>
          <a:p>
            <a:pPr marL="609600" indent="-609600" eaLnBrk="1" hangingPunct="1">
              <a:lnSpc>
                <a:spcPct val="90000"/>
              </a:lnSpc>
              <a:buFontTx/>
              <a:buAutoNum type="arabicPeriod"/>
            </a:pPr>
            <a:r>
              <a:rPr lang="en-US" b="1" dirty="0" smtClean="0">
                <a:solidFill>
                  <a:srgbClr val="FF0000"/>
                </a:solidFill>
              </a:rPr>
              <a:t>Microwave background from Big Bang.</a:t>
            </a:r>
          </a:p>
          <a:p>
            <a:pPr marL="609600" indent="-609600" eaLnBrk="1" hangingPunct="1">
              <a:lnSpc>
                <a:spcPct val="90000"/>
              </a:lnSpc>
              <a:buFontTx/>
              <a:buAutoNum type="arabicPeriod"/>
            </a:pPr>
            <a:endParaRPr lang="en-US" b="1" dirty="0" smtClean="0">
              <a:solidFill>
                <a:srgbClr val="FF0000"/>
              </a:solidFill>
            </a:endParaRPr>
          </a:p>
          <a:p>
            <a:pPr marL="609600" indent="-609600" eaLnBrk="1" hangingPunct="1">
              <a:lnSpc>
                <a:spcPct val="90000"/>
              </a:lnSpc>
              <a:buFontTx/>
              <a:buAutoNum type="arabicPeriod"/>
            </a:pPr>
            <a:endParaRPr lang="en-US" b="1" dirty="0" smtClean="0">
              <a:solidFill>
                <a:srgbClr val="FF0000"/>
              </a:solidFill>
            </a:endParaRPr>
          </a:p>
        </p:txBody>
      </p:sp>
      <p:sp>
        <p:nvSpPr>
          <p:cNvPr id="16390" name="Date Placeholder 6"/>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981200" y="152400"/>
            <a:ext cx="6477000" cy="1143000"/>
          </a:xfrm>
        </p:spPr>
        <p:txBody>
          <a:bodyPr/>
          <a:lstStyle/>
          <a:p>
            <a:r>
              <a:rPr lang="en-US" dirty="0" smtClean="0">
                <a:effectLst>
                  <a:outerShdw blurRad="38100" dist="38100" dir="2700000" algn="tl">
                    <a:srgbClr val="000000">
                      <a:alpha val="43137"/>
                    </a:srgbClr>
                  </a:outerShdw>
                </a:effectLst>
              </a:rPr>
              <a:t>1</a:t>
            </a:r>
            <a:r>
              <a:rPr lang="en-US" baseline="30000" dirty="0" smtClean="0">
                <a:effectLst>
                  <a:outerShdw blurRad="38100" dist="38100" dir="2700000" algn="tl">
                    <a:srgbClr val="000000">
                      <a:alpha val="43137"/>
                    </a:srgbClr>
                  </a:outerShdw>
                </a:effectLst>
              </a:rPr>
              <a:t>st</a:t>
            </a:r>
            <a:r>
              <a:rPr lang="en-US" dirty="0" smtClean="0"/>
              <a:t> Evidence of Dark Matter</a:t>
            </a:r>
            <a:br>
              <a:rPr lang="en-US" dirty="0" smtClean="0"/>
            </a:br>
            <a:r>
              <a:rPr lang="en-US" dirty="0" smtClean="0"/>
              <a:t>Mass of Spiral Galaxies </a:t>
            </a:r>
          </a:p>
        </p:txBody>
      </p:sp>
      <p:sp>
        <p:nvSpPr>
          <p:cNvPr id="3" name="Content Placeholder 2"/>
          <p:cNvSpPr>
            <a:spLocks noGrp="1"/>
          </p:cNvSpPr>
          <p:nvPr>
            <p:ph idx="1"/>
          </p:nvPr>
        </p:nvSpPr>
        <p:spPr>
          <a:xfrm>
            <a:off x="1066800" y="4648200"/>
            <a:ext cx="7086600" cy="1600200"/>
          </a:xfrm>
        </p:spPr>
        <p:txBody>
          <a:bodyPr/>
          <a:lstStyle/>
          <a:p>
            <a:pPr marL="609600" indent="-609600" eaLnBrk="1" hangingPunct="1">
              <a:lnSpc>
                <a:spcPct val="90000"/>
              </a:lnSpc>
              <a:buFontTx/>
              <a:buAutoNum type="arabicPeriod"/>
              <a:defRPr/>
            </a:pPr>
            <a:r>
              <a:rPr lang="en-US" b="1" dirty="0" smtClean="0">
                <a:solidFill>
                  <a:schemeClr val="accent2"/>
                </a:solidFill>
              </a:rPr>
              <a:t>Visible mass (stars and nebula) determined by direct observations. </a:t>
            </a:r>
          </a:p>
          <a:p>
            <a:pPr marL="609600" indent="-609600" eaLnBrk="1" hangingPunct="1">
              <a:lnSpc>
                <a:spcPct val="90000"/>
              </a:lnSpc>
              <a:buFontTx/>
              <a:buAutoNum type="arabicPeriod"/>
              <a:defRPr/>
            </a:pPr>
            <a:r>
              <a:rPr lang="en-US" b="1" dirty="0" smtClean="0">
                <a:solidFill>
                  <a:schemeClr val="accent2"/>
                </a:solidFill>
              </a:rPr>
              <a:t>Galaxy mass from galaxy rotation.</a:t>
            </a:r>
          </a:p>
          <a:p>
            <a:pPr marL="609600" indent="-609600" eaLnBrk="1" hangingPunct="1">
              <a:lnSpc>
                <a:spcPct val="90000"/>
              </a:lnSpc>
              <a:buFontTx/>
              <a:buAutoNum type="arabicPeriod"/>
              <a:defRPr/>
            </a:pPr>
            <a:endParaRPr lang="en-US" b="1" dirty="0" smtClean="0">
              <a:solidFill>
                <a:schemeClr val="accent2"/>
              </a:solidFill>
            </a:endParaRPr>
          </a:p>
          <a:p>
            <a:pPr marL="609600" indent="-609600" eaLnBrk="1" hangingPunct="1">
              <a:lnSpc>
                <a:spcPct val="90000"/>
              </a:lnSpc>
              <a:buFontTx/>
              <a:buAutoNum type="arabicPeriod"/>
              <a:defRPr/>
            </a:pPr>
            <a:endParaRPr lang="en-US" b="1" dirty="0" smtClean="0">
              <a:solidFill>
                <a:schemeClr val="accent2"/>
              </a:solidFill>
            </a:endParaRPr>
          </a:p>
          <a:p>
            <a:pPr>
              <a:defRPr/>
            </a:pPr>
            <a:endParaRPr lang="en-US" dirty="0"/>
          </a:p>
        </p:txBody>
      </p:sp>
      <p:sp>
        <p:nvSpPr>
          <p:cNvPr id="17412"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17413" name="Slide Number Placeholder 5"/>
          <p:cNvSpPr>
            <a:spLocks noGrp="1"/>
          </p:cNvSpPr>
          <p:nvPr>
            <p:ph type="sldNum" sz="quarter" idx="11"/>
          </p:nvPr>
        </p:nvSpPr>
        <p:spPr>
          <a:xfrm>
            <a:off x="6553200" y="6248400"/>
            <a:ext cx="1905000" cy="457200"/>
          </a:xfrm>
          <a:noFill/>
        </p:spPr>
        <p:txBody>
          <a:bodyPr/>
          <a:lstStyle/>
          <a:p>
            <a:fld id="{3274066F-6662-4F28-A8AD-52C3852166C7}" type="slidenum">
              <a:rPr lang="en-US" smtClean="0"/>
              <a:pPr/>
              <a:t>9</a:t>
            </a:fld>
            <a:endParaRPr lang="en-US" smtClean="0"/>
          </a:p>
        </p:txBody>
      </p:sp>
      <p:pic>
        <p:nvPicPr>
          <p:cNvPr id="17414" name="Picture 5" descr="M31"/>
          <p:cNvPicPr>
            <a:picLocks noChangeAspect="1" noChangeArrowheads="1"/>
          </p:cNvPicPr>
          <p:nvPr/>
        </p:nvPicPr>
        <p:blipFill>
          <a:blip r:embed="rId2" cstate="print"/>
          <a:srcRect/>
          <a:stretch>
            <a:fillRect/>
          </a:stretch>
        </p:blipFill>
        <p:spPr bwMode="auto">
          <a:xfrm>
            <a:off x="1905000" y="1447800"/>
            <a:ext cx="5334000" cy="2903538"/>
          </a:xfrm>
          <a:prstGeom prst="rect">
            <a:avLst/>
          </a:prstGeom>
          <a:noFill/>
          <a:ln w="9525">
            <a:noFill/>
            <a:miter lim="800000"/>
            <a:headEnd/>
            <a:tailEnd/>
          </a:ln>
        </p:spPr>
      </p:pic>
      <p:sp>
        <p:nvSpPr>
          <p:cNvPr id="17415" name="Date Placeholder 7"/>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18435" name="Slide Number Placeholder 5"/>
          <p:cNvSpPr>
            <a:spLocks noGrp="1"/>
          </p:cNvSpPr>
          <p:nvPr>
            <p:ph type="sldNum" sz="quarter" idx="11"/>
          </p:nvPr>
        </p:nvSpPr>
        <p:spPr>
          <a:xfrm>
            <a:off x="6553200" y="6248400"/>
            <a:ext cx="1905000" cy="457200"/>
          </a:xfrm>
          <a:noFill/>
        </p:spPr>
        <p:txBody>
          <a:bodyPr/>
          <a:lstStyle/>
          <a:p>
            <a:fld id="{C8782119-F89C-4B2C-9E31-66696F194636}" type="slidenum">
              <a:rPr lang="en-US" smtClean="0"/>
              <a:pPr/>
              <a:t>10</a:t>
            </a:fld>
            <a:endParaRPr lang="en-US" smtClean="0"/>
          </a:p>
        </p:txBody>
      </p:sp>
      <p:sp>
        <p:nvSpPr>
          <p:cNvPr id="18436" name="Rectangle 2"/>
          <p:cNvSpPr>
            <a:spLocks noGrp="1" noChangeArrowheads="1"/>
          </p:cNvSpPr>
          <p:nvPr>
            <p:ph type="title"/>
          </p:nvPr>
        </p:nvSpPr>
        <p:spPr/>
        <p:txBody>
          <a:bodyPr/>
          <a:lstStyle/>
          <a:p>
            <a:pPr eaLnBrk="1" hangingPunct="1"/>
            <a:r>
              <a:rPr lang="en-US" b="1" smtClean="0"/>
              <a:t>Mass of stars</a:t>
            </a:r>
          </a:p>
        </p:txBody>
      </p:sp>
      <p:sp>
        <p:nvSpPr>
          <p:cNvPr id="18437" name="Rectangle 3"/>
          <p:cNvSpPr>
            <a:spLocks noGrp="1" noChangeArrowheads="1"/>
          </p:cNvSpPr>
          <p:nvPr>
            <p:ph type="body" idx="1"/>
          </p:nvPr>
        </p:nvSpPr>
        <p:spPr/>
        <p:txBody>
          <a:bodyPr/>
          <a:lstStyle/>
          <a:p>
            <a:pPr algn="ctr" eaLnBrk="1" hangingPunct="1">
              <a:lnSpc>
                <a:spcPct val="90000"/>
              </a:lnSpc>
              <a:buFontTx/>
              <a:buNone/>
            </a:pPr>
            <a:r>
              <a:rPr lang="en-US" b="1" smtClean="0">
                <a:solidFill>
                  <a:srgbClr val="FF0000"/>
                </a:solidFill>
              </a:rPr>
              <a:t>Kepler’s Third Law (1618)</a:t>
            </a:r>
          </a:p>
          <a:p>
            <a:pPr eaLnBrk="1" hangingPunct="1">
              <a:lnSpc>
                <a:spcPct val="90000"/>
              </a:lnSpc>
              <a:buFontTx/>
              <a:buNone/>
            </a:pPr>
            <a:r>
              <a:rPr lang="en-US" smtClean="0"/>
              <a:t>Determined best from binary star systems.</a:t>
            </a:r>
          </a:p>
          <a:p>
            <a:pPr eaLnBrk="1" hangingPunct="1">
              <a:lnSpc>
                <a:spcPct val="90000"/>
              </a:lnSpc>
              <a:buFontTx/>
              <a:buNone/>
            </a:pPr>
            <a:r>
              <a:rPr lang="en-US" smtClean="0"/>
              <a:t>               M</a:t>
            </a:r>
            <a:r>
              <a:rPr lang="en-US" baseline="-25000" smtClean="0"/>
              <a:t>1</a:t>
            </a:r>
            <a:r>
              <a:rPr lang="en-US" smtClean="0"/>
              <a:t>  + M</a:t>
            </a:r>
            <a:r>
              <a:rPr lang="en-US" baseline="-25000" smtClean="0"/>
              <a:t>2</a:t>
            </a:r>
            <a:r>
              <a:rPr lang="en-US" smtClean="0"/>
              <a:t>   =  a</a:t>
            </a:r>
            <a:r>
              <a:rPr lang="en-US" baseline="30000" smtClean="0"/>
              <a:t>3</a:t>
            </a:r>
            <a:r>
              <a:rPr lang="en-US" smtClean="0"/>
              <a:t>/p</a:t>
            </a:r>
            <a:r>
              <a:rPr lang="en-US" baseline="30000" smtClean="0"/>
              <a:t>2</a:t>
            </a:r>
            <a:r>
              <a:rPr lang="en-US" smtClean="0"/>
              <a:t>.</a:t>
            </a:r>
          </a:p>
          <a:p>
            <a:pPr eaLnBrk="1" hangingPunct="1">
              <a:lnSpc>
                <a:spcPct val="90000"/>
              </a:lnSpc>
              <a:buFontTx/>
              <a:buNone/>
            </a:pPr>
            <a:r>
              <a:rPr lang="en-US" smtClean="0"/>
              <a:t>where </a:t>
            </a:r>
            <a:r>
              <a:rPr lang="en-US" b="1" smtClean="0"/>
              <a:t>M </a:t>
            </a:r>
            <a:r>
              <a:rPr lang="en-US" smtClean="0"/>
              <a:t>is in solar mass units, </a:t>
            </a:r>
            <a:r>
              <a:rPr lang="en-US" b="1" smtClean="0"/>
              <a:t>a</a:t>
            </a:r>
            <a:r>
              <a:rPr lang="en-US" smtClean="0"/>
              <a:t> is distance in astronomical units (distance between Earth and Sun) and </a:t>
            </a:r>
            <a:r>
              <a:rPr lang="en-US" b="1" smtClean="0"/>
              <a:t>p</a:t>
            </a:r>
            <a:r>
              <a:rPr lang="en-US" smtClean="0"/>
              <a:t> is the period of revolution in years.</a:t>
            </a:r>
          </a:p>
          <a:p>
            <a:pPr eaLnBrk="1" hangingPunct="1">
              <a:lnSpc>
                <a:spcPct val="90000"/>
              </a:lnSpc>
              <a:buFontTx/>
              <a:buNone/>
            </a:pPr>
            <a:r>
              <a:rPr lang="en-US" i="1" smtClean="0"/>
              <a:t>M(Sun) = 2</a:t>
            </a:r>
            <a:r>
              <a:rPr lang="en-US" i="1" smtClean="0">
                <a:sym typeface="Symbol" pitchFamily="18" charset="2"/>
              </a:rPr>
              <a:t>10</a:t>
            </a:r>
            <a:r>
              <a:rPr lang="en-US" i="1" baseline="30000" smtClean="0">
                <a:sym typeface="Symbol" pitchFamily="18" charset="2"/>
              </a:rPr>
              <a:t>30</a:t>
            </a:r>
            <a:r>
              <a:rPr lang="en-US" i="1" smtClean="0">
                <a:sym typeface="Symbol" pitchFamily="18" charset="2"/>
              </a:rPr>
              <a:t>kg.      a = 1.5 10</a:t>
            </a:r>
            <a:r>
              <a:rPr lang="en-US" i="1" baseline="30000" smtClean="0">
                <a:sym typeface="Symbol" pitchFamily="18" charset="2"/>
              </a:rPr>
              <a:t>11</a:t>
            </a:r>
            <a:r>
              <a:rPr lang="en-US" i="1" smtClean="0">
                <a:sym typeface="Symbol" pitchFamily="18" charset="2"/>
              </a:rPr>
              <a:t>m.</a:t>
            </a:r>
          </a:p>
        </p:txBody>
      </p:sp>
      <p:sp>
        <p:nvSpPr>
          <p:cNvPr id="18438" name="Date Placeholder 6"/>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21507" name="Slide Number Placeholder 5"/>
          <p:cNvSpPr>
            <a:spLocks noGrp="1"/>
          </p:cNvSpPr>
          <p:nvPr>
            <p:ph type="sldNum" sz="quarter" idx="11"/>
          </p:nvPr>
        </p:nvSpPr>
        <p:spPr>
          <a:xfrm>
            <a:off x="6553200" y="6248400"/>
            <a:ext cx="1905000" cy="457200"/>
          </a:xfrm>
          <a:noFill/>
        </p:spPr>
        <p:txBody>
          <a:bodyPr/>
          <a:lstStyle/>
          <a:p>
            <a:fld id="{17930AD0-4EFA-4F6D-BAD8-8CF6E520583B}" type="slidenum">
              <a:rPr lang="en-US" smtClean="0"/>
              <a:pPr/>
              <a:t>11</a:t>
            </a:fld>
            <a:endParaRPr lang="en-US" smtClean="0"/>
          </a:p>
        </p:txBody>
      </p:sp>
      <p:sp>
        <p:nvSpPr>
          <p:cNvPr id="73730" name="Rectangle 2"/>
          <p:cNvSpPr>
            <a:spLocks noGrp="1" noChangeArrowheads="1"/>
          </p:cNvSpPr>
          <p:nvPr>
            <p:ph type="title"/>
          </p:nvPr>
        </p:nvSpPr>
        <p:spPr>
          <a:xfrm>
            <a:off x="1905000" y="228600"/>
            <a:ext cx="7086600" cy="990600"/>
          </a:xfrm>
        </p:spPr>
        <p:txBody>
          <a:bodyPr/>
          <a:lstStyle/>
          <a:p>
            <a:pPr eaLnBrk="1" hangingPunct="1">
              <a:defRPr/>
            </a:pPr>
            <a:r>
              <a:rPr lang="en-US" sz="3200" b="1" dirty="0" smtClean="0">
                <a:effectLst>
                  <a:outerShdw blurRad="38100" dist="38100" dir="2700000" algn="tl">
                    <a:srgbClr val="FFFFFF"/>
                  </a:outerShdw>
                </a:effectLst>
              </a:rPr>
              <a:t>Dark Matter</a:t>
            </a:r>
            <a:r>
              <a:rPr lang="en-US" sz="3200" dirty="0" smtClean="0"/>
              <a:t> in Spiral Galaxy</a:t>
            </a:r>
            <a:br>
              <a:rPr lang="en-US" sz="3200" dirty="0" smtClean="0"/>
            </a:br>
            <a:r>
              <a:rPr lang="en-US" sz="2800" dirty="0" smtClean="0"/>
              <a:t>First announcement by Vera Rubin in 1975 </a:t>
            </a:r>
          </a:p>
        </p:txBody>
      </p:sp>
      <p:sp>
        <p:nvSpPr>
          <p:cNvPr id="21509" name="Rectangle 3"/>
          <p:cNvSpPr>
            <a:spLocks noGrp="1" noChangeArrowheads="1"/>
          </p:cNvSpPr>
          <p:nvPr>
            <p:ph type="body" idx="1"/>
          </p:nvPr>
        </p:nvSpPr>
        <p:spPr/>
        <p:txBody>
          <a:bodyPr/>
          <a:lstStyle/>
          <a:p>
            <a:pPr eaLnBrk="1" hangingPunct="1"/>
            <a:endParaRPr lang="en-US" smtClean="0"/>
          </a:p>
        </p:txBody>
      </p:sp>
      <p:pic>
        <p:nvPicPr>
          <p:cNvPr id="21510" name="Picture 4" descr="Dark matter"/>
          <p:cNvPicPr>
            <a:picLocks noChangeAspect="1" noChangeArrowheads="1"/>
          </p:cNvPicPr>
          <p:nvPr/>
        </p:nvPicPr>
        <p:blipFill>
          <a:blip r:embed="rId2" cstate="print"/>
          <a:srcRect/>
          <a:stretch>
            <a:fillRect/>
          </a:stretch>
        </p:blipFill>
        <p:spPr bwMode="auto">
          <a:xfrm>
            <a:off x="0" y="1371600"/>
            <a:ext cx="4572000" cy="4800600"/>
          </a:xfrm>
          <a:prstGeom prst="rect">
            <a:avLst/>
          </a:prstGeom>
          <a:noFill/>
          <a:ln w="9525">
            <a:noFill/>
            <a:miter lim="800000"/>
            <a:headEnd/>
            <a:tailEnd/>
          </a:ln>
        </p:spPr>
      </p:pic>
      <p:pic>
        <p:nvPicPr>
          <p:cNvPr id="21511" name="Picture 5" descr="NGC3198 Dark Matter"/>
          <p:cNvPicPr>
            <a:picLocks noChangeAspect="1" noChangeArrowheads="1"/>
          </p:cNvPicPr>
          <p:nvPr/>
        </p:nvPicPr>
        <p:blipFill>
          <a:blip r:embed="rId3" cstate="print"/>
          <a:srcRect/>
          <a:stretch>
            <a:fillRect/>
          </a:stretch>
        </p:blipFill>
        <p:spPr bwMode="auto">
          <a:xfrm>
            <a:off x="4083050" y="1981200"/>
            <a:ext cx="5060950" cy="4267200"/>
          </a:xfrm>
          <a:prstGeom prst="rect">
            <a:avLst/>
          </a:prstGeom>
          <a:noFill/>
          <a:ln w="9525">
            <a:noFill/>
            <a:miter lim="800000"/>
            <a:headEnd/>
            <a:tailEnd/>
          </a:ln>
        </p:spPr>
      </p:pic>
      <p:sp>
        <p:nvSpPr>
          <p:cNvPr id="9" name="TextBox 8"/>
          <p:cNvSpPr txBox="1"/>
          <p:nvPr/>
        </p:nvSpPr>
        <p:spPr>
          <a:xfrm>
            <a:off x="5029200" y="1447800"/>
            <a:ext cx="2476960" cy="461665"/>
          </a:xfrm>
          <a:prstGeom prst="rect">
            <a:avLst/>
          </a:prstGeom>
          <a:noFill/>
        </p:spPr>
        <p:txBody>
          <a:bodyPr wrap="none">
            <a:spAutoFit/>
          </a:bodyPr>
          <a:lstStyle/>
          <a:p>
            <a:pPr>
              <a:defRPr/>
            </a:pPr>
            <a:r>
              <a:rPr lang="en-US" strike="sngStrike" dirty="0"/>
              <a:t>m</a:t>
            </a:r>
            <a:r>
              <a:rPr lang="en-US" dirty="0"/>
              <a:t>v</a:t>
            </a:r>
            <a:r>
              <a:rPr lang="en-US" baseline="30000" dirty="0"/>
              <a:t>2</a:t>
            </a:r>
            <a:r>
              <a:rPr lang="en-US" dirty="0"/>
              <a:t>/R = </a:t>
            </a:r>
            <a:r>
              <a:rPr lang="en-US" dirty="0" err="1"/>
              <a:t>G</a:t>
            </a:r>
            <a:r>
              <a:rPr lang="en-US" strike="sngStrike" dirty="0" err="1"/>
              <a:t>m</a:t>
            </a:r>
            <a:r>
              <a:rPr lang="en-US" dirty="0" err="1"/>
              <a:t>M</a:t>
            </a:r>
            <a:r>
              <a:rPr lang="en-US" dirty="0"/>
              <a:t>/R</a:t>
            </a:r>
            <a:r>
              <a:rPr lang="en-US" baseline="30000" dirty="0"/>
              <a:t>2</a:t>
            </a:r>
            <a:endParaRPr lang="en-US" dirty="0"/>
          </a:p>
        </p:txBody>
      </p:sp>
      <p:sp>
        <p:nvSpPr>
          <p:cNvPr id="21513" name="Date Placeholder 9"/>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22531" name="Slide Number Placeholder 5"/>
          <p:cNvSpPr>
            <a:spLocks noGrp="1"/>
          </p:cNvSpPr>
          <p:nvPr>
            <p:ph type="sldNum" sz="quarter" idx="11"/>
          </p:nvPr>
        </p:nvSpPr>
        <p:spPr>
          <a:xfrm>
            <a:off x="6553200" y="6248400"/>
            <a:ext cx="1905000" cy="457200"/>
          </a:xfrm>
          <a:noFill/>
        </p:spPr>
        <p:txBody>
          <a:bodyPr/>
          <a:lstStyle/>
          <a:p>
            <a:fld id="{40B5A8F5-CB98-4363-84A6-95D7056059E7}" type="slidenum">
              <a:rPr lang="en-US" smtClean="0"/>
              <a:pPr/>
              <a:t>12</a:t>
            </a:fld>
            <a:endParaRPr lang="en-US" smtClean="0"/>
          </a:p>
        </p:txBody>
      </p:sp>
      <p:sp>
        <p:nvSpPr>
          <p:cNvPr id="22532" name="Rectangle 2"/>
          <p:cNvSpPr>
            <a:spLocks noGrp="1" noChangeArrowheads="1"/>
          </p:cNvSpPr>
          <p:nvPr>
            <p:ph type="title"/>
          </p:nvPr>
        </p:nvSpPr>
        <p:spPr>
          <a:xfrm>
            <a:off x="1905000" y="228600"/>
            <a:ext cx="6553200" cy="1295400"/>
          </a:xfrm>
        </p:spPr>
        <p:txBody>
          <a:bodyPr/>
          <a:lstStyle/>
          <a:p>
            <a:pPr eaLnBrk="1" hangingPunct="1"/>
            <a:r>
              <a:rPr lang="en-US" b="1" dirty="0" smtClean="0"/>
              <a:t>Mass of a typical spiral galaxy</a:t>
            </a:r>
          </a:p>
        </p:txBody>
      </p:sp>
      <p:sp>
        <p:nvSpPr>
          <p:cNvPr id="10243" name="Rectangle 3"/>
          <p:cNvSpPr>
            <a:spLocks noGrp="1" noChangeArrowheads="1"/>
          </p:cNvSpPr>
          <p:nvPr>
            <p:ph type="body" idx="1"/>
          </p:nvPr>
        </p:nvSpPr>
        <p:spPr/>
        <p:txBody>
          <a:bodyPr/>
          <a:lstStyle/>
          <a:p>
            <a:pPr marL="609600" indent="-609600" eaLnBrk="1" hangingPunct="1">
              <a:lnSpc>
                <a:spcPct val="90000"/>
              </a:lnSpc>
              <a:defRPr/>
            </a:pPr>
            <a:r>
              <a:rPr lang="en-US" sz="2800" b="1" dirty="0" smtClean="0">
                <a:solidFill>
                  <a:srgbClr val="FF0000"/>
                </a:solidFill>
              </a:rPr>
              <a:t>About 50% of mass of spiral galaxies is observed.</a:t>
            </a:r>
            <a:r>
              <a:rPr lang="en-US" sz="2800" dirty="0" smtClean="0"/>
              <a:t> </a:t>
            </a:r>
          </a:p>
          <a:p>
            <a:pPr marL="609600" indent="-609600" eaLnBrk="1" hangingPunct="1">
              <a:lnSpc>
                <a:spcPct val="90000"/>
              </a:lnSpc>
              <a:defRPr/>
            </a:pPr>
            <a:r>
              <a:rPr lang="en-US" sz="2800" b="1" dirty="0" smtClean="0">
                <a:solidFill>
                  <a:srgbClr val="FF0000"/>
                </a:solidFill>
              </a:rPr>
              <a:t>The other </a:t>
            </a:r>
            <a:r>
              <a:rPr lang="en-US" sz="2800" b="1" dirty="0" smtClean="0"/>
              <a:t>50%</a:t>
            </a:r>
            <a:r>
              <a:rPr lang="en-US" sz="2800" b="1" dirty="0" smtClean="0">
                <a:solidFill>
                  <a:srgbClr val="FF0000"/>
                </a:solidFill>
              </a:rPr>
              <a:t> of mass is unknown and is called </a:t>
            </a:r>
            <a:r>
              <a:rPr lang="en-US" sz="2800" b="1" dirty="0" smtClean="0">
                <a:effectLst>
                  <a:outerShdw blurRad="38100" dist="38100" dir="2700000" algn="tl">
                    <a:srgbClr val="C0C0C0"/>
                  </a:outerShdw>
                </a:effectLst>
              </a:rPr>
              <a:t>dark matter</a:t>
            </a:r>
            <a:r>
              <a:rPr lang="en-US" sz="2800" dirty="0" smtClean="0"/>
              <a:t>.</a:t>
            </a:r>
          </a:p>
          <a:p>
            <a:pPr marL="609600" indent="-609600" eaLnBrk="1" hangingPunct="1">
              <a:lnSpc>
                <a:spcPct val="90000"/>
              </a:lnSpc>
              <a:defRPr/>
            </a:pPr>
            <a:endParaRPr lang="en-US" sz="2800" dirty="0" smtClean="0"/>
          </a:p>
          <a:p>
            <a:pPr marL="609600" indent="-609600" eaLnBrk="1" hangingPunct="1">
              <a:lnSpc>
                <a:spcPct val="90000"/>
              </a:lnSpc>
              <a:defRPr/>
            </a:pPr>
            <a:r>
              <a:rPr lang="en-US" sz="2800" dirty="0" smtClean="0"/>
              <a:t>“Dark” for astronomers mean unknown!!</a:t>
            </a:r>
          </a:p>
        </p:txBody>
      </p:sp>
      <p:sp>
        <p:nvSpPr>
          <p:cNvPr id="22534" name="Date Placeholder 6"/>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152400"/>
            <a:ext cx="6934200" cy="1143000"/>
          </a:xfrm>
        </p:spPr>
        <p:txBody>
          <a:bodyPr/>
          <a:lstStyle/>
          <a:p>
            <a:r>
              <a:rPr lang="en-US" dirty="0" smtClean="0"/>
              <a:t>Recent result--Dwarf galaxies</a:t>
            </a:r>
            <a:endParaRPr lang="en-US" dirty="0"/>
          </a:p>
        </p:txBody>
      </p:sp>
      <p:pic>
        <p:nvPicPr>
          <p:cNvPr id="7" name="Content Placeholder 6" descr="NGC 4163 copy.jpg"/>
          <p:cNvPicPr>
            <a:picLocks noGrp="1" noChangeAspect="1"/>
          </p:cNvPicPr>
          <p:nvPr>
            <p:ph idx="1"/>
          </p:nvPr>
        </p:nvPicPr>
        <p:blipFill>
          <a:blip r:embed="rId2" cstate="print"/>
          <a:stretch>
            <a:fillRect/>
          </a:stretch>
        </p:blipFill>
        <p:spPr>
          <a:xfrm>
            <a:off x="381000" y="1447800"/>
            <a:ext cx="8458201" cy="4269183"/>
          </a:xfrm>
        </p:spPr>
      </p:pic>
      <p:sp>
        <p:nvSpPr>
          <p:cNvPr id="4" name="Date Placeholder 3"/>
          <p:cNvSpPr>
            <a:spLocks noGrp="1"/>
          </p:cNvSpPr>
          <p:nvPr>
            <p:ph type="dt" sz="half" idx="10"/>
          </p:nvPr>
        </p:nvSpPr>
        <p:spPr>
          <a:xfrm>
            <a:off x="609600" y="6248400"/>
            <a:ext cx="1905000" cy="457200"/>
          </a:xfrm>
        </p:spPr>
        <p:txBody>
          <a:bodyPr/>
          <a:lstStyle/>
          <a:p>
            <a:pPr>
              <a:defRPr/>
            </a:pPr>
            <a:r>
              <a:rPr lang="en-US" smtClean="0"/>
              <a:t>October 2010</a:t>
            </a:r>
            <a:endParaRPr lang="en-US" dirty="0"/>
          </a:p>
        </p:txBody>
      </p:sp>
      <p:sp>
        <p:nvSpPr>
          <p:cNvPr id="5" name="Footer Placeholder 4"/>
          <p:cNvSpPr>
            <a:spLocks noGrp="1"/>
          </p:cNvSpPr>
          <p:nvPr>
            <p:ph type="ftr" sz="quarter" idx="12"/>
          </p:nvPr>
        </p:nvSpPr>
        <p:spPr>
          <a:xfrm>
            <a:off x="2895600" y="6248400"/>
            <a:ext cx="3124200" cy="457200"/>
          </a:xfrm>
        </p:spPr>
        <p:txBody>
          <a:bodyPr/>
          <a:lstStyle/>
          <a:p>
            <a:pPr>
              <a:defRPr/>
            </a:pPr>
            <a:r>
              <a:rPr lang="en-US" dirty="0" smtClean="0"/>
              <a:t>Saclay, France</a:t>
            </a:r>
            <a:endParaRPr lang="en-US" dirty="0"/>
          </a:p>
        </p:txBody>
      </p:sp>
      <p:sp>
        <p:nvSpPr>
          <p:cNvPr id="6" name="Slide Number Placeholder 5"/>
          <p:cNvSpPr>
            <a:spLocks noGrp="1"/>
          </p:cNvSpPr>
          <p:nvPr>
            <p:ph type="sldNum" sz="quarter" idx="11"/>
          </p:nvPr>
        </p:nvSpPr>
        <p:spPr>
          <a:xfrm>
            <a:off x="6553200" y="6248400"/>
            <a:ext cx="1905000" cy="457200"/>
          </a:xfrm>
        </p:spPr>
        <p:txBody>
          <a:bodyPr/>
          <a:lstStyle/>
          <a:p>
            <a:pPr>
              <a:defRPr/>
            </a:pPr>
            <a:fld id="{6B4ABECD-8556-4DC8-A0B4-5B60804F6A07}" type="slidenum">
              <a:rPr lang="en-US" smtClean="0"/>
              <a:pPr>
                <a:defRPr/>
              </a:pPr>
              <a:t>13</a:t>
            </a:fld>
            <a:endParaRPr lang="en-US"/>
          </a:p>
        </p:txBody>
      </p:sp>
      <p:sp>
        <p:nvSpPr>
          <p:cNvPr id="8" name="TextBox 7"/>
          <p:cNvSpPr txBox="1"/>
          <p:nvPr/>
        </p:nvSpPr>
        <p:spPr>
          <a:xfrm>
            <a:off x="398650" y="5791200"/>
            <a:ext cx="8373253" cy="430887"/>
          </a:xfrm>
          <a:prstGeom prst="rect">
            <a:avLst/>
          </a:prstGeom>
          <a:solidFill>
            <a:schemeClr val="accent1">
              <a:lumMod val="20000"/>
              <a:lumOff val="80000"/>
            </a:schemeClr>
          </a:solidFill>
        </p:spPr>
        <p:txBody>
          <a:bodyPr wrap="none" rtlCol="0">
            <a:spAutoFit/>
          </a:bodyPr>
          <a:lstStyle/>
          <a:p>
            <a:r>
              <a:rPr lang="en-US" sz="2200" dirty="0" smtClean="0"/>
              <a:t>Dark matter 99% of galaxy mass. Another galaxy has 99.9% dark matter</a:t>
            </a:r>
            <a:endParaRPr lang="en-US"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23555" name="Slide Number Placeholder 5"/>
          <p:cNvSpPr>
            <a:spLocks noGrp="1"/>
          </p:cNvSpPr>
          <p:nvPr>
            <p:ph type="sldNum" sz="quarter" idx="11"/>
          </p:nvPr>
        </p:nvSpPr>
        <p:spPr>
          <a:xfrm>
            <a:off x="6553200" y="6248400"/>
            <a:ext cx="1905000" cy="457200"/>
          </a:xfrm>
          <a:noFill/>
        </p:spPr>
        <p:txBody>
          <a:bodyPr/>
          <a:lstStyle/>
          <a:p>
            <a:fld id="{F0675D49-9EA3-4268-BB2A-A8635A5AA8AB}" type="slidenum">
              <a:rPr lang="en-US" smtClean="0"/>
              <a:pPr/>
              <a:t>14</a:t>
            </a:fld>
            <a:endParaRPr lang="en-US" smtClean="0"/>
          </a:p>
        </p:txBody>
      </p:sp>
      <p:sp>
        <p:nvSpPr>
          <p:cNvPr id="23556" name="Rectangle 2"/>
          <p:cNvSpPr>
            <a:spLocks noGrp="1" noChangeArrowheads="1"/>
          </p:cNvSpPr>
          <p:nvPr>
            <p:ph type="title"/>
          </p:nvPr>
        </p:nvSpPr>
        <p:spPr/>
        <p:txBody>
          <a:bodyPr/>
          <a:lstStyle/>
          <a:p>
            <a:pPr eaLnBrk="1" hangingPunct="1"/>
            <a:r>
              <a:rPr lang="en-US" sz="4000" dirty="0" smtClean="0">
                <a:effectLst>
                  <a:outerShdw blurRad="38100" dist="38100" dir="2700000" algn="tl">
                    <a:srgbClr val="000000">
                      <a:alpha val="43137"/>
                    </a:srgbClr>
                  </a:outerShdw>
                </a:effectLst>
              </a:rPr>
              <a:t>2</a:t>
            </a:r>
            <a:r>
              <a:rPr lang="en-US" sz="4000" baseline="30000" dirty="0" smtClean="0">
                <a:effectLst>
                  <a:outerShdw blurRad="38100" dist="38100" dir="2700000" algn="tl">
                    <a:srgbClr val="000000">
                      <a:alpha val="43137"/>
                    </a:srgbClr>
                  </a:outerShdw>
                </a:effectLst>
              </a:rPr>
              <a:t>nd</a:t>
            </a:r>
            <a:r>
              <a:rPr lang="en-US" sz="4000" dirty="0" smtClean="0"/>
              <a:t> Evidence of Dark Matter In Galactic Clusters (1934)</a:t>
            </a:r>
          </a:p>
        </p:txBody>
      </p:sp>
      <p:sp>
        <p:nvSpPr>
          <p:cNvPr id="23557" name="Rectangle 3"/>
          <p:cNvSpPr>
            <a:spLocks noGrp="1" noChangeArrowheads="1"/>
          </p:cNvSpPr>
          <p:nvPr>
            <p:ph type="body" idx="1"/>
          </p:nvPr>
        </p:nvSpPr>
        <p:spPr/>
        <p:txBody>
          <a:bodyPr/>
          <a:lstStyle/>
          <a:p>
            <a:pPr algn="ctr" eaLnBrk="1" hangingPunct="1"/>
            <a:r>
              <a:rPr lang="en-US" b="1" smtClean="0">
                <a:solidFill>
                  <a:srgbClr val="FF0000"/>
                </a:solidFill>
              </a:rPr>
              <a:t>Clusters are Gravitationally bound.</a:t>
            </a:r>
          </a:p>
          <a:p>
            <a:pPr algn="ctr" eaLnBrk="1" hangingPunct="1"/>
            <a:endParaRPr lang="en-US" b="1" smtClean="0">
              <a:solidFill>
                <a:srgbClr val="FF0000"/>
              </a:solidFill>
            </a:endParaRPr>
          </a:p>
          <a:p>
            <a:pPr algn="ctr" eaLnBrk="1" hangingPunct="1"/>
            <a:r>
              <a:rPr lang="en-US" b="1" smtClean="0">
                <a:solidFill>
                  <a:srgbClr val="FF0000"/>
                </a:solidFill>
              </a:rPr>
              <a:t>Almost all galaxies are in clusters.</a:t>
            </a:r>
          </a:p>
          <a:p>
            <a:pPr algn="ctr" eaLnBrk="1" hangingPunct="1"/>
            <a:endParaRPr lang="en-US" b="1" smtClean="0">
              <a:solidFill>
                <a:srgbClr val="FF0000"/>
              </a:solidFill>
            </a:endParaRPr>
          </a:p>
          <a:p>
            <a:pPr algn="ctr" eaLnBrk="1" hangingPunct="1"/>
            <a:r>
              <a:rPr lang="en-US" b="1" smtClean="0">
                <a:solidFill>
                  <a:srgbClr val="0000CC"/>
                </a:solidFill>
              </a:rPr>
              <a:t>Mass determined from the motion of galaxies in the clusters.</a:t>
            </a:r>
          </a:p>
        </p:txBody>
      </p:sp>
      <p:sp>
        <p:nvSpPr>
          <p:cNvPr id="23558" name="Date Placeholder 6"/>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24579" name="Slide Number Placeholder 5"/>
          <p:cNvSpPr>
            <a:spLocks noGrp="1"/>
          </p:cNvSpPr>
          <p:nvPr>
            <p:ph type="sldNum" sz="quarter" idx="11"/>
          </p:nvPr>
        </p:nvSpPr>
        <p:spPr>
          <a:xfrm>
            <a:off x="6553200" y="6248400"/>
            <a:ext cx="1905000" cy="457200"/>
          </a:xfrm>
          <a:noFill/>
        </p:spPr>
        <p:txBody>
          <a:bodyPr/>
          <a:lstStyle/>
          <a:p>
            <a:fld id="{B9B37675-062F-47BD-9DDD-9DE907878B6E}" type="slidenum">
              <a:rPr lang="en-US" smtClean="0"/>
              <a:pPr/>
              <a:t>15</a:t>
            </a:fld>
            <a:endParaRPr lang="en-US" smtClean="0"/>
          </a:p>
        </p:txBody>
      </p:sp>
      <p:sp>
        <p:nvSpPr>
          <p:cNvPr id="24580" name="Rectangle 1026"/>
          <p:cNvSpPr>
            <a:spLocks noGrp="1" noChangeArrowheads="1"/>
          </p:cNvSpPr>
          <p:nvPr>
            <p:ph type="title"/>
          </p:nvPr>
        </p:nvSpPr>
        <p:spPr>
          <a:xfrm>
            <a:off x="1981200" y="228600"/>
            <a:ext cx="6781800" cy="1066800"/>
          </a:xfrm>
        </p:spPr>
        <p:txBody>
          <a:bodyPr/>
          <a:lstStyle/>
          <a:p>
            <a:pPr eaLnBrk="1" hangingPunct="1"/>
            <a:r>
              <a:rPr lang="en-US" sz="4000" dirty="0" smtClean="0"/>
              <a:t>Galaxy Clusters</a:t>
            </a:r>
          </a:p>
        </p:txBody>
      </p:sp>
      <p:sp>
        <p:nvSpPr>
          <p:cNvPr id="24581" name="Rectangle 1029"/>
          <p:cNvSpPr>
            <a:spLocks noGrp="1" noChangeArrowheads="1"/>
          </p:cNvSpPr>
          <p:nvPr>
            <p:ph type="body" idx="1"/>
          </p:nvPr>
        </p:nvSpPr>
        <p:spPr/>
        <p:txBody>
          <a:bodyPr/>
          <a:lstStyle/>
          <a:p>
            <a:pPr eaLnBrk="1" hangingPunct="1"/>
            <a:endParaRPr lang="en-US" smtClean="0"/>
          </a:p>
        </p:txBody>
      </p:sp>
      <p:pic>
        <p:nvPicPr>
          <p:cNvPr id="24582" name="Picture 1030" descr="Coma Galaxy Cluster"/>
          <p:cNvPicPr>
            <a:picLocks noChangeAspect="1" noChangeArrowheads="1"/>
          </p:cNvPicPr>
          <p:nvPr/>
        </p:nvPicPr>
        <p:blipFill>
          <a:blip r:embed="rId2" cstate="print"/>
          <a:srcRect/>
          <a:stretch>
            <a:fillRect/>
          </a:stretch>
        </p:blipFill>
        <p:spPr bwMode="auto">
          <a:xfrm>
            <a:off x="304800" y="1524000"/>
            <a:ext cx="4743450" cy="4038600"/>
          </a:xfrm>
          <a:prstGeom prst="rect">
            <a:avLst/>
          </a:prstGeom>
          <a:noFill/>
          <a:ln w="9525">
            <a:noFill/>
            <a:miter lim="800000"/>
            <a:headEnd/>
            <a:tailEnd/>
          </a:ln>
        </p:spPr>
      </p:pic>
      <p:pic>
        <p:nvPicPr>
          <p:cNvPr id="24583" name="Picture 1031" descr="Cluster Galaxy"/>
          <p:cNvPicPr>
            <a:picLocks noChangeAspect="1" noChangeArrowheads="1"/>
          </p:cNvPicPr>
          <p:nvPr/>
        </p:nvPicPr>
        <p:blipFill>
          <a:blip r:embed="rId3" cstate="print"/>
          <a:srcRect/>
          <a:stretch>
            <a:fillRect/>
          </a:stretch>
        </p:blipFill>
        <p:spPr bwMode="auto">
          <a:xfrm>
            <a:off x="5029200" y="1524000"/>
            <a:ext cx="3810000" cy="4038600"/>
          </a:xfrm>
          <a:prstGeom prst="rect">
            <a:avLst/>
          </a:prstGeom>
          <a:noFill/>
          <a:ln w="9525">
            <a:noFill/>
            <a:miter lim="800000"/>
            <a:headEnd/>
            <a:tailEnd/>
          </a:ln>
        </p:spPr>
      </p:pic>
      <p:sp>
        <p:nvSpPr>
          <p:cNvPr id="24584" name="Date Placeholder 8"/>
          <p:cNvSpPr>
            <a:spLocks noGrp="1"/>
          </p:cNvSpPr>
          <p:nvPr>
            <p:ph type="dt" sz="quarter" idx="10"/>
          </p:nvPr>
        </p:nvSpPr>
        <p:spPr>
          <a:xfrm>
            <a:off x="609600" y="6248400"/>
            <a:ext cx="1905000" cy="457200"/>
          </a:xfrm>
          <a:noFill/>
        </p:spPr>
        <p:txBody>
          <a:bodyPr/>
          <a:lstStyle/>
          <a:p>
            <a:r>
              <a:rPr lang="en-US" smtClean="0"/>
              <a:t>October 2010</a:t>
            </a:r>
          </a:p>
        </p:txBody>
      </p:sp>
      <p:sp>
        <p:nvSpPr>
          <p:cNvPr id="9" name="TextBox 8"/>
          <p:cNvSpPr txBox="1"/>
          <p:nvPr/>
        </p:nvSpPr>
        <p:spPr>
          <a:xfrm>
            <a:off x="1524000" y="5638800"/>
            <a:ext cx="1814920" cy="461665"/>
          </a:xfrm>
          <a:prstGeom prst="rect">
            <a:avLst/>
          </a:prstGeom>
          <a:noFill/>
        </p:spPr>
        <p:txBody>
          <a:bodyPr wrap="none" rtlCol="0">
            <a:spAutoFit/>
          </a:bodyPr>
          <a:lstStyle/>
          <a:p>
            <a:r>
              <a:rPr lang="en-US" dirty="0" smtClean="0"/>
              <a:t>Coma cluster</a:t>
            </a:r>
            <a:endParaRPr lang="en-US" dirty="0"/>
          </a:p>
        </p:txBody>
      </p:sp>
      <p:sp>
        <p:nvSpPr>
          <p:cNvPr id="10" name="TextBox 9"/>
          <p:cNvSpPr txBox="1"/>
          <p:nvPr/>
        </p:nvSpPr>
        <p:spPr>
          <a:xfrm>
            <a:off x="5410200" y="5638800"/>
            <a:ext cx="2807179" cy="461665"/>
          </a:xfrm>
          <a:prstGeom prst="rect">
            <a:avLst/>
          </a:prstGeom>
          <a:noFill/>
        </p:spPr>
        <p:txBody>
          <a:bodyPr wrap="none" rtlCol="0">
            <a:spAutoFit/>
          </a:bodyPr>
          <a:lstStyle/>
          <a:p>
            <a:r>
              <a:rPr lang="en-US" dirty="0" smtClean="0"/>
              <a:t>Deep Space - Hubble</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z="3600" dirty="0" smtClean="0"/>
              <a:t>Dark matter between Galaxies in</a:t>
            </a:r>
            <a:br>
              <a:rPr lang="en-US" sz="3600" dirty="0" smtClean="0"/>
            </a:br>
            <a:r>
              <a:rPr lang="en-US" sz="3600" dirty="0" smtClean="0"/>
              <a:t>Cluster of Galaxies</a:t>
            </a:r>
          </a:p>
        </p:txBody>
      </p:sp>
      <p:sp>
        <p:nvSpPr>
          <p:cNvPr id="25603" name="Content Placeholder 2"/>
          <p:cNvSpPr>
            <a:spLocks noGrp="1"/>
          </p:cNvSpPr>
          <p:nvPr>
            <p:ph idx="1"/>
          </p:nvPr>
        </p:nvSpPr>
        <p:spPr>
          <a:xfrm>
            <a:off x="304800" y="1752600"/>
            <a:ext cx="8229600" cy="4495800"/>
          </a:xfrm>
        </p:spPr>
        <p:txBody>
          <a:bodyPr/>
          <a:lstStyle/>
          <a:p>
            <a:r>
              <a:rPr lang="en-US" sz="4000" dirty="0" smtClean="0"/>
              <a:t>Velocities of galaxies in clusters are large and the cluster would have disintegrated over the age of the universe, </a:t>
            </a:r>
            <a:r>
              <a:rPr lang="en-US" sz="4000" dirty="0" smtClean="0">
                <a:solidFill>
                  <a:srgbClr val="FF0000"/>
                </a:solidFill>
              </a:rPr>
              <a:t>unless the cluster has more mass to bind gravitationally.</a:t>
            </a:r>
          </a:p>
          <a:p>
            <a:r>
              <a:rPr lang="en-US" sz="4000" dirty="0" smtClean="0">
                <a:solidFill>
                  <a:srgbClr val="FF0000"/>
                </a:solidFill>
              </a:rPr>
              <a:t>Mass </a:t>
            </a:r>
            <a:r>
              <a:rPr lang="en-US" sz="4000" dirty="0" smtClean="0"/>
              <a:t>(dark) </a:t>
            </a:r>
            <a:r>
              <a:rPr lang="en-US" sz="4000" dirty="0" smtClean="0">
                <a:solidFill>
                  <a:srgbClr val="FF0000"/>
                </a:solidFill>
              </a:rPr>
              <a:t>between galaxies 2 to 3 times galaxy masses.</a:t>
            </a:r>
          </a:p>
          <a:p>
            <a:endParaRPr lang="en-US" dirty="0" smtClean="0">
              <a:solidFill>
                <a:srgbClr val="FF0000"/>
              </a:solidFill>
            </a:endParaRPr>
          </a:p>
        </p:txBody>
      </p:sp>
      <p:sp>
        <p:nvSpPr>
          <p:cNvPr id="25604"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25605" name="Slide Number Placeholder 5"/>
          <p:cNvSpPr>
            <a:spLocks noGrp="1"/>
          </p:cNvSpPr>
          <p:nvPr>
            <p:ph type="sldNum" sz="quarter" idx="11"/>
          </p:nvPr>
        </p:nvSpPr>
        <p:spPr>
          <a:xfrm>
            <a:off x="6553200" y="6248400"/>
            <a:ext cx="1905000" cy="457200"/>
          </a:xfrm>
          <a:noFill/>
        </p:spPr>
        <p:txBody>
          <a:bodyPr/>
          <a:lstStyle/>
          <a:p>
            <a:fld id="{EB57D61E-E8E6-4E7B-8FDB-46240925316A}" type="slidenum">
              <a:rPr lang="en-US" smtClean="0"/>
              <a:pPr/>
              <a:t>16</a:t>
            </a:fld>
            <a:endParaRPr lang="en-US" smtClean="0"/>
          </a:p>
        </p:txBody>
      </p:sp>
      <p:sp>
        <p:nvSpPr>
          <p:cNvPr id="25606" name="Date Placeholder 6"/>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a:defRPr/>
            </a:pPr>
            <a:r>
              <a:rPr lang="en-US" b="1" dirty="0" smtClean="0">
                <a:effectLst>
                  <a:outerShdw blurRad="38100" dist="38100" dir="2700000" algn="tl">
                    <a:srgbClr val="000000">
                      <a:alpha val="43137"/>
                    </a:srgbClr>
                  </a:outerShdw>
                </a:effectLst>
              </a:rPr>
              <a:t>3</a:t>
            </a:r>
            <a:r>
              <a:rPr lang="en-US" b="1" baseline="30000" dirty="0" smtClean="0">
                <a:effectLst>
                  <a:outerShdw blurRad="38100" dist="38100" dir="2700000" algn="tl">
                    <a:srgbClr val="000000">
                      <a:alpha val="43137"/>
                    </a:srgbClr>
                  </a:outerShdw>
                </a:effectLst>
              </a:rPr>
              <a:t>rd</a:t>
            </a:r>
            <a:r>
              <a:rPr lang="en-US" baseline="30000" dirty="0" smtClean="0"/>
              <a:t> </a:t>
            </a:r>
            <a:r>
              <a:rPr lang="en-US" dirty="0" smtClean="0"/>
              <a:t>Evidence of Dark Matter</a:t>
            </a:r>
            <a:br>
              <a:rPr lang="en-US" dirty="0" smtClean="0"/>
            </a:br>
            <a:r>
              <a:rPr lang="en-US" sz="3200" dirty="0" smtClean="0"/>
              <a:t>Colliding galaxies</a:t>
            </a:r>
          </a:p>
        </p:txBody>
      </p:sp>
      <p:sp>
        <p:nvSpPr>
          <p:cNvPr id="28675" name="Content Placeholder 2"/>
          <p:cNvSpPr>
            <a:spLocks noGrp="1"/>
          </p:cNvSpPr>
          <p:nvPr>
            <p:ph idx="1"/>
          </p:nvPr>
        </p:nvSpPr>
        <p:spPr/>
        <p:txBody>
          <a:bodyPr/>
          <a:lstStyle/>
          <a:p>
            <a:r>
              <a:rPr lang="en-US" sz="2400" dirty="0" smtClean="0"/>
              <a:t>In colliding galaxies, dark matter moves faster than normal matter that is slowed by gravity.</a:t>
            </a:r>
          </a:p>
        </p:txBody>
      </p:sp>
      <p:sp>
        <p:nvSpPr>
          <p:cNvPr id="28676"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28677" name="Slide Number Placeholder 5"/>
          <p:cNvSpPr>
            <a:spLocks noGrp="1"/>
          </p:cNvSpPr>
          <p:nvPr>
            <p:ph type="sldNum" sz="quarter" idx="11"/>
          </p:nvPr>
        </p:nvSpPr>
        <p:spPr>
          <a:xfrm>
            <a:off x="6553200" y="6248400"/>
            <a:ext cx="1905000" cy="457200"/>
          </a:xfrm>
          <a:noFill/>
        </p:spPr>
        <p:txBody>
          <a:bodyPr/>
          <a:lstStyle/>
          <a:p>
            <a:fld id="{6C14567C-07A6-438B-A5F7-CE85B9FC3718}" type="slidenum">
              <a:rPr lang="en-US" smtClean="0"/>
              <a:pPr/>
              <a:t>17</a:t>
            </a:fld>
            <a:endParaRPr lang="en-US" smtClean="0"/>
          </a:p>
        </p:txBody>
      </p:sp>
      <p:pic>
        <p:nvPicPr>
          <p:cNvPr id="28678" name="Picture 6" descr="Clash of Cluster.jpg"/>
          <p:cNvPicPr>
            <a:picLocks noChangeAspect="1"/>
          </p:cNvPicPr>
          <p:nvPr/>
        </p:nvPicPr>
        <p:blipFill>
          <a:blip r:embed="rId2" cstate="print"/>
          <a:srcRect/>
          <a:stretch>
            <a:fillRect/>
          </a:stretch>
        </p:blipFill>
        <p:spPr bwMode="auto">
          <a:xfrm>
            <a:off x="457200" y="2895600"/>
            <a:ext cx="3124200" cy="3082613"/>
          </a:xfrm>
          <a:prstGeom prst="rect">
            <a:avLst/>
          </a:prstGeom>
          <a:noFill/>
          <a:ln w="9525">
            <a:noFill/>
            <a:miter lim="800000"/>
            <a:headEnd/>
            <a:tailEnd/>
          </a:ln>
        </p:spPr>
      </p:pic>
      <p:sp>
        <p:nvSpPr>
          <p:cNvPr id="28679" name="TextBox 7"/>
          <p:cNvSpPr txBox="1">
            <a:spLocks noChangeArrowheads="1"/>
          </p:cNvSpPr>
          <p:nvPr/>
        </p:nvSpPr>
        <p:spPr bwMode="auto">
          <a:xfrm>
            <a:off x="3733800" y="2819400"/>
            <a:ext cx="4724400" cy="2677656"/>
          </a:xfrm>
          <a:prstGeom prst="rect">
            <a:avLst/>
          </a:prstGeom>
          <a:noFill/>
          <a:ln w="9525">
            <a:noFill/>
            <a:miter lim="800000"/>
            <a:headEnd/>
            <a:tailEnd/>
          </a:ln>
        </p:spPr>
        <p:txBody>
          <a:bodyPr>
            <a:spAutoFit/>
          </a:bodyPr>
          <a:lstStyle/>
          <a:p>
            <a:r>
              <a:rPr lang="en-US" b="1" dirty="0">
                <a:solidFill>
                  <a:srgbClr val="0000CC"/>
                </a:solidFill>
              </a:rPr>
              <a:t>Blue </a:t>
            </a:r>
            <a:r>
              <a:rPr lang="en-US" b="1" dirty="0" smtClean="0">
                <a:solidFill>
                  <a:srgbClr val="0000CC"/>
                </a:solidFill>
              </a:rPr>
              <a:t>(dark matter)</a:t>
            </a:r>
            <a:endParaRPr lang="en-US" b="1" dirty="0">
              <a:solidFill>
                <a:srgbClr val="0000CC"/>
              </a:solidFill>
            </a:endParaRPr>
          </a:p>
          <a:p>
            <a:r>
              <a:rPr lang="en-US" b="1" dirty="0">
                <a:solidFill>
                  <a:srgbClr val="0000CC"/>
                </a:solidFill>
              </a:rPr>
              <a:t>Determined by gravitational lensing.</a:t>
            </a:r>
          </a:p>
          <a:p>
            <a:r>
              <a:rPr lang="en-US" b="1" dirty="0" smtClean="0">
                <a:solidFill>
                  <a:srgbClr val="FF00FF"/>
                </a:solidFill>
              </a:rPr>
              <a:t>Pink </a:t>
            </a:r>
            <a:r>
              <a:rPr lang="en-US" b="1" dirty="0">
                <a:solidFill>
                  <a:srgbClr val="FF00FF"/>
                </a:solidFill>
              </a:rPr>
              <a:t>is ordinary mass from X-ray </a:t>
            </a:r>
            <a:r>
              <a:rPr lang="en-US" b="1" dirty="0" smtClean="0">
                <a:solidFill>
                  <a:srgbClr val="FF00FF"/>
                </a:solidFill>
              </a:rPr>
              <a:t>observations</a:t>
            </a:r>
            <a:endParaRPr lang="en-US" b="1" dirty="0">
              <a:solidFill>
                <a:srgbClr val="FF00FF"/>
              </a:solidFill>
            </a:endParaRPr>
          </a:p>
          <a:p>
            <a:r>
              <a:rPr lang="en-US" b="1" i="1" dirty="0" smtClean="0">
                <a:solidFill>
                  <a:srgbClr val="0070C0"/>
                </a:solidFill>
                <a:effectLst>
                  <a:outerShdw blurRad="38100" dist="38100" dir="2700000" algn="tl">
                    <a:srgbClr val="000000">
                      <a:alpha val="43137"/>
                    </a:srgbClr>
                  </a:outerShdw>
                </a:effectLst>
              </a:rPr>
              <a:t>Dark matter cannot be dead stars or planets.</a:t>
            </a:r>
            <a:endParaRPr lang="en-US" b="1" i="1" dirty="0">
              <a:solidFill>
                <a:srgbClr val="0070C0"/>
              </a:solidFill>
              <a:effectLst>
                <a:outerShdw blurRad="38100" dist="38100" dir="2700000" algn="tl">
                  <a:srgbClr val="000000">
                    <a:alpha val="43137"/>
                  </a:srgbClr>
                </a:outerShdw>
              </a:effectLst>
            </a:endParaRPr>
          </a:p>
        </p:txBody>
      </p:sp>
      <p:sp>
        <p:nvSpPr>
          <p:cNvPr id="28680" name="Date Placeholder 8"/>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Bullet cluster</a:t>
            </a:r>
            <a:endParaRPr lang="en-US" dirty="0"/>
          </a:p>
        </p:txBody>
      </p:sp>
      <p:sp>
        <p:nvSpPr>
          <p:cNvPr id="4" name="Date Placeholder 3"/>
          <p:cNvSpPr>
            <a:spLocks noGrp="1"/>
          </p:cNvSpPr>
          <p:nvPr>
            <p:ph type="dt" sz="half" idx="10"/>
          </p:nvPr>
        </p:nvSpPr>
        <p:spPr/>
        <p:txBody>
          <a:bodyPr/>
          <a:lstStyle/>
          <a:p>
            <a:pPr>
              <a:defRPr/>
            </a:pPr>
            <a:r>
              <a:rPr lang="en-US" smtClean="0"/>
              <a:t>October 2010</a:t>
            </a:r>
            <a:endParaRPr lang="en-US" dirty="0"/>
          </a:p>
        </p:txBody>
      </p:sp>
      <p:sp>
        <p:nvSpPr>
          <p:cNvPr id="5" name="Slide Number Placeholder 4"/>
          <p:cNvSpPr>
            <a:spLocks noGrp="1"/>
          </p:cNvSpPr>
          <p:nvPr>
            <p:ph type="sldNum" sz="quarter" idx="11"/>
          </p:nvPr>
        </p:nvSpPr>
        <p:spPr/>
        <p:txBody>
          <a:bodyPr/>
          <a:lstStyle/>
          <a:p>
            <a:pPr>
              <a:defRPr/>
            </a:pPr>
            <a:fld id="{887A1695-D436-4BC3-8AA4-3DC5D8887B13}" type="slidenum">
              <a:rPr lang="en-US" smtClean="0"/>
              <a:pPr>
                <a:defRPr/>
              </a:pPr>
              <a:t>18</a:t>
            </a:fld>
            <a:endParaRPr lang="en-US"/>
          </a:p>
        </p:txBody>
      </p:sp>
      <p:sp>
        <p:nvSpPr>
          <p:cNvPr id="6" name="Footer Placeholder 5"/>
          <p:cNvSpPr>
            <a:spLocks noGrp="1"/>
          </p:cNvSpPr>
          <p:nvPr>
            <p:ph type="ftr" sz="quarter" idx="12"/>
          </p:nvPr>
        </p:nvSpPr>
        <p:spPr/>
        <p:txBody>
          <a:bodyPr/>
          <a:lstStyle/>
          <a:p>
            <a:pPr>
              <a:defRPr/>
            </a:pPr>
            <a:r>
              <a:rPr lang="en-US" dirty="0" smtClean="0"/>
              <a:t>Saclay, France</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228600" y="2438400"/>
            <a:ext cx="4000500" cy="3200400"/>
          </a:xfrm>
          <a:prstGeom prst="rect">
            <a:avLst/>
          </a:prstGeom>
          <a:noFill/>
          <a:ln w="9525">
            <a:noFill/>
            <a:miter lim="800000"/>
            <a:headEnd/>
            <a:tailEnd/>
          </a:ln>
        </p:spPr>
      </p:pic>
      <p:sp>
        <p:nvSpPr>
          <p:cNvPr id="8" name="TextBox 7"/>
          <p:cNvSpPr txBox="1"/>
          <p:nvPr/>
        </p:nvSpPr>
        <p:spPr>
          <a:xfrm>
            <a:off x="5943600" y="2667000"/>
            <a:ext cx="184731" cy="461665"/>
          </a:xfrm>
          <a:prstGeom prst="rect">
            <a:avLst/>
          </a:prstGeom>
          <a:noFill/>
        </p:spPr>
        <p:txBody>
          <a:bodyPr wrap="none" rtlCol="0">
            <a:spAutoFit/>
          </a:bodyPr>
          <a:lstStyle/>
          <a:p>
            <a:endParaRPr lang="en-US" dirty="0"/>
          </a:p>
        </p:txBody>
      </p:sp>
      <p:sp>
        <p:nvSpPr>
          <p:cNvPr id="9" name="Rectangle 8"/>
          <p:cNvSpPr/>
          <p:nvPr/>
        </p:nvSpPr>
        <p:spPr>
          <a:xfrm>
            <a:off x="4343400" y="1905000"/>
            <a:ext cx="4572000" cy="4524315"/>
          </a:xfrm>
          <a:prstGeom prst="rect">
            <a:avLst/>
          </a:prstGeom>
        </p:spPr>
        <p:txBody>
          <a:bodyPr>
            <a:spAutoFit/>
          </a:bodyPr>
          <a:lstStyle/>
          <a:p>
            <a:r>
              <a:rPr lang="en-US" i="1" dirty="0" smtClean="0"/>
              <a:t>“This view of the Bullet Cluster combines an image from NASA's Chandra X-ray Observatory with optical data from the Hubble Space Telescope and the Magellan telescope in Chile.</a:t>
            </a:r>
            <a:r>
              <a:rPr lang="en-US" dirty="0" smtClean="0"/>
              <a:t> This cluster, was formed after the violent collision of two large clusters of galaxies. It has become an extremely popular object for astrophysical research, including studies of the properties of dark matter.”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27651" name="Slide Number Placeholder 5"/>
          <p:cNvSpPr>
            <a:spLocks noGrp="1"/>
          </p:cNvSpPr>
          <p:nvPr>
            <p:ph type="sldNum" sz="quarter" idx="11"/>
          </p:nvPr>
        </p:nvSpPr>
        <p:spPr>
          <a:xfrm>
            <a:off x="6553200" y="6248400"/>
            <a:ext cx="1905000" cy="457200"/>
          </a:xfrm>
          <a:noFill/>
        </p:spPr>
        <p:txBody>
          <a:bodyPr/>
          <a:lstStyle/>
          <a:p>
            <a:fld id="{2FCB192D-BE05-42CF-A43D-506048E0672D}" type="slidenum">
              <a:rPr lang="en-US" smtClean="0"/>
              <a:pPr/>
              <a:t>19</a:t>
            </a:fld>
            <a:endParaRPr lang="en-US" smtClean="0"/>
          </a:p>
        </p:txBody>
      </p:sp>
      <p:sp>
        <p:nvSpPr>
          <p:cNvPr id="30725" name="Rectangle 2"/>
          <p:cNvSpPr>
            <a:spLocks noGrp="1" noChangeArrowheads="1"/>
          </p:cNvSpPr>
          <p:nvPr>
            <p:ph type="title"/>
          </p:nvPr>
        </p:nvSpPr>
        <p:spPr>
          <a:xfrm>
            <a:off x="1905000" y="304800"/>
            <a:ext cx="6553200" cy="1066800"/>
          </a:xfrm>
        </p:spPr>
        <p:txBody>
          <a:bodyPr/>
          <a:lstStyle/>
          <a:p>
            <a:pPr eaLnBrk="1" hangingPunct="1">
              <a:defRPr/>
            </a:pPr>
            <a:r>
              <a:rPr lang="en-US" b="1" dirty="0" smtClean="0">
                <a:effectLst>
                  <a:outerShdw blurRad="38100" dist="38100" dir="2700000" algn="tl">
                    <a:srgbClr val="FFFFFF"/>
                  </a:outerShdw>
                </a:effectLst>
              </a:rPr>
              <a:t>4</a:t>
            </a:r>
            <a:r>
              <a:rPr lang="en-US" b="1" baseline="30000" dirty="0" smtClean="0">
                <a:effectLst>
                  <a:outerShdw blurRad="38100" dist="38100" dir="2700000" algn="tl">
                    <a:srgbClr val="FFFFFF"/>
                  </a:outerShdw>
                </a:effectLst>
              </a:rPr>
              <a:t>th </a:t>
            </a:r>
            <a:r>
              <a:rPr lang="en-US" dirty="0" smtClean="0"/>
              <a:t>Evidence of Dark Matter</a:t>
            </a:r>
            <a:br>
              <a:rPr lang="en-US" dirty="0" smtClean="0"/>
            </a:br>
            <a:r>
              <a:rPr lang="en-US" sz="3200" dirty="0" smtClean="0"/>
              <a:t>Structure of Universe</a:t>
            </a:r>
          </a:p>
        </p:txBody>
      </p:sp>
      <p:sp>
        <p:nvSpPr>
          <p:cNvPr id="139267" name="Rectangle 3"/>
          <p:cNvSpPr>
            <a:spLocks noGrp="1" noChangeArrowheads="1"/>
          </p:cNvSpPr>
          <p:nvPr>
            <p:ph type="body" idx="1"/>
          </p:nvPr>
        </p:nvSpPr>
        <p:spPr>
          <a:xfrm>
            <a:off x="685800" y="1371600"/>
            <a:ext cx="7772400" cy="4724400"/>
          </a:xfrm>
        </p:spPr>
        <p:txBody>
          <a:bodyPr/>
          <a:lstStyle/>
          <a:p>
            <a:pPr eaLnBrk="1" hangingPunct="1">
              <a:defRPr/>
            </a:pPr>
            <a:r>
              <a:rPr lang="en-US" sz="2800" dirty="0" smtClean="0"/>
              <a:t>Analysis of galactic structure requires dark matter to be </a:t>
            </a:r>
            <a:r>
              <a:rPr lang="en-US" sz="2800" dirty="0" smtClean="0">
                <a:solidFill>
                  <a:srgbClr val="FF0000"/>
                </a:solidFill>
                <a:effectLst>
                  <a:outerShdw blurRad="38100" dist="38100" dir="2700000" algn="tl">
                    <a:srgbClr val="C0C0C0"/>
                  </a:outerShdw>
                </a:effectLst>
              </a:rPr>
              <a:t>particulate</a:t>
            </a:r>
            <a:r>
              <a:rPr lang="en-US" sz="2800" dirty="0" smtClean="0"/>
              <a:t>. Not stellar masses.</a:t>
            </a:r>
          </a:p>
          <a:p>
            <a:pPr eaLnBrk="1" hangingPunct="1">
              <a:defRPr/>
            </a:pPr>
            <a:endParaRPr lang="en-US" sz="2800" dirty="0" smtClean="0"/>
          </a:p>
        </p:txBody>
      </p:sp>
      <p:pic>
        <p:nvPicPr>
          <p:cNvPr id="27654" name="Picture 4"/>
          <p:cNvPicPr>
            <a:picLocks noChangeAspect="1" noChangeArrowheads="1"/>
          </p:cNvPicPr>
          <p:nvPr/>
        </p:nvPicPr>
        <p:blipFill>
          <a:blip r:embed="rId2" cstate="print"/>
          <a:srcRect/>
          <a:stretch>
            <a:fillRect/>
          </a:stretch>
        </p:blipFill>
        <p:spPr bwMode="auto">
          <a:xfrm>
            <a:off x="1676400" y="2438400"/>
            <a:ext cx="5594350" cy="3886200"/>
          </a:xfrm>
          <a:prstGeom prst="rect">
            <a:avLst/>
          </a:prstGeom>
          <a:noFill/>
          <a:ln w="9525">
            <a:noFill/>
            <a:miter lim="800000"/>
            <a:headEnd/>
            <a:tailEnd/>
          </a:ln>
        </p:spPr>
      </p:pic>
      <p:sp>
        <p:nvSpPr>
          <p:cNvPr id="27655" name="Date Placeholder 7"/>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981200" y="152400"/>
            <a:ext cx="6553200" cy="1143000"/>
          </a:xfrm>
        </p:spPr>
        <p:txBody>
          <a:bodyPr/>
          <a:lstStyle/>
          <a:p>
            <a:r>
              <a:rPr lang="en-US" dirty="0" smtClean="0"/>
              <a:t>Big Bang Model of Universe</a:t>
            </a:r>
          </a:p>
        </p:txBody>
      </p:sp>
      <p:sp>
        <p:nvSpPr>
          <p:cNvPr id="29699" name="Content Placeholder 2"/>
          <p:cNvSpPr>
            <a:spLocks noGrp="1"/>
          </p:cNvSpPr>
          <p:nvPr>
            <p:ph idx="1"/>
          </p:nvPr>
        </p:nvSpPr>
        <p:spPr>
          <a:xfrm>
            <a:off x="685800" y="1371600"/>
            <a:ext cx="7772400" cy="4724400"/>
          </a:xfrm>
        </p:spPr>
        <p:txBody>
          <a:bodyPr/>
          <a:lstStyle/>
          <a:p>
            <a:r>
              <a:rPr lang="en-US" sz="3000" dirty="0" smtClean="0"/>
              <a:t>Universe started from a single explosion about 13.7 billion years ago!</a:t>
            </a:r>
          </a:p>
          <a:p>
            <a:r>
              <a:rPr lang="en-US" sz="3000" b="1" dirty="0" smtClean="0"/>
              <a:t>v </a:t>
            </a:r>
            <a:r>
              <a:rPr lang="en-US" sz="3000" dirty="0" smtClean="0"/>
              <a:t>= </a:t>
            </a:r>
            <a:r>
              <a:rPr lang="en-US" sz="3000" b="1" dirty="0" smtClean="0"/>
              <a:t>H</a:t>
            </a:r>
            <a:r>
              <a:rPr lang="en-US" sz="3000" dirty="0" smtClean="0"/>
              <a:t> </a:t>
            </a:r>
            <a:r>
              <a:rPr lang="en-US" sz="3000" dirty="0" smtClean="0">
                <a:latin typeface="Arial" pitchFamily="34" charset="0"/>
                <a:cs typeface="Arial" pitchFamily="34" charset="0"/>
              </a:rPr>
              <a:t>× d     v - </a:t>
            </a:r>
            <a:r>
              <a:rPr lang="en-US" sz="2400" dirty="0" smtClean="0">
                <a:latin typeface="Arial" pitchFamily="34" charset="0"/>
                <a:cs typeface="Arial" pitchFamily="34" charset="0"/>
              </a:rPr>
              <a:t>recession velocity</a:t>
            </a:r>
            <a:r>
              <a:rPr lang="en-US" sz="3000" dirty="0" smtClean="0">
                <a:latin typeface="Arial" pitchFamily="34" charset="0"/>
                <a:cs typeface="Arial" pitchFamily="34" charset="0"/>
              </a:rPr>
              <a:t>. d - </a:t>
            </a:r>
            <a:r>
              <a:rPr lang="en-US" sz="2400" dirty="0" smtClean="0">
                <a:latin typeface="Arial" pitchFamily="34" charset="0"/>
                <a:cs typeface="Arial" pitchFamily="34" charset="0"/>
              </a:rPr>
              <a:t>distance</a:t>
            </a:r>
            <a:r>
              <a:rPr lang="en-US" sz="3000" dirty="0" smtClean="0">
                <a:latin typeface="Arial" pitchFamily="34" charset="0"/>
                <a:cs typeface="Arial" pitchFamily="34" charset="0"/>
              </a:rPr>
              <a:t> </a:t>
            </a:r>
            <a:endParaRPr lang="en-US" sz="3000" dirty="0" smtClean="0"/>
          </a:p>
          <a:p>
            <a:r>
              <a:rPr lang="en-US" sz="3000" dirty="0" smtClean="0"/>
              <a:t>When the universe expanded and cooled to (3,000</a:t>
            </a:r>
            <a:r>
              <a:rPr lang="en-US" sz="3000" dirty="0" smtClean="0">
                <a:latin typeface="Cambria Math" pitchFamily="18" charset="0"/>
                <a:ea typeface="Cambria Math" pitchFamily="18" charset="0"/>
                <a:cs typeface="Cambria Math" pitchFamily="18" charset="0"/>
              </a:rPr>
              <a:t>°K) </a:t>
            </a:r>
            <a:r>
              <a:rPr lang="en-US" sz="3000" dirty="0" smtClean="0"/>
              <a:t>the protons and electrons formed neutral hydrogen molecule in about 380,000 years the universe got transparent.</a:t>
            </a:r>
          </a:p>
          <a:p>
            <a:r>
              <a:rPr lang="en-US" sz="3000" dirty="0" smtClean="0"/>
              <a:t>Microwave background comes from the original heat at 3,000</a:t>
            </a:r>
            <a:r>
              <a:rPr lang="en-US" sz="3000" dirty="0" smtClean="0">
                <a:latin typeface="Cambria Math" pitchFamily="18" charset="0"/>
                <a:ea typeface="Cambria Math" pitchFamily="18" charset="0"/>
                <a:cs typeface="Cambria Math" pitchFamily="18" charset="0"/>
              </a:rPr>
              <a:t>°K that has cooled by now to 2.7°K.</a:t>
            </a:r>
            <a:endParaRPr lang="en-US" sz="3000" dirty="0" smtClean="0"/>
          </a:p>
          <a:p>
            <a:endParaRPr lang="en-US" dirty="0" smtClean="0"/>
          </a:p>
        </p:txBody>
      </p:sp>
      <p:sp>
        <p:nvSpPr>
          <p:cNvPr id="29700"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29701" name="Slide Number Placeholder 5"/>
          <p:cNvSpPr>
            <a:spLocks noGrp="1"/>
          </p:cNvSpPr>
          <p:nvPr>
            <p:ph type="sldNum" sz="quarter" idx="11"/>
          </p:nvPr>
        </p:nvSpPr>
        <p:spPr>
          <a:xfrm>
            <a:off x="6553200" y="6248400"/>
            <a:ext cx="1905000" cy="457200"/>
          </a:xfrm>
          <a:noFill/>
        </p:spPr>
        <p:txBody>
          <a:bodyPr/>
          <a:lstStyle/>
          <a:p>
            <a:fld id="{1514B17E-D90B-401D-89FA-49F76301542B}" type="slidenum">
              <a:rPr lang="en-US" smtClean="0"/>
              <a:pPr/>
              <a:t>20</a:t>
            </a:fld>
            <a:endParaRPr lang="en-US" smtClean="0"/>
          </a:p>
        </p:txBody>
      </p:sp>
      <p:sp>
        <p:nvSpPr>
          <p:cNvPr id="29702" name="Date Placeholder 6"/>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1905000" y="228600"/>
            <a:ext cx="6553200" cy="1295400"/>
          </a:xfrm>
        </p:spPr>
        <p:txBody>
          <a:bodyPr/>
          <a:lstStyle/>
          <a:p>
            <a:pPr>
              <a:defRPr/>
            </a:pPr>
            <a:r>
              <a:rPr lang="en-US" sz="3200" b="1" dirty="0" smtClean="0">
                <a:effectLst>
                  <a:outerShdw blurRad="38100" dist="38100" dir="2700000" algn="tl">
                    <a:srgbClr val="FFFFFF"/>
                  </a:outerShdw>
                </a:effectLst>
              </a:rPr>
              <a:t>5</a:t>
            </a:r>
            <a:r>
              <a:rPr lang="en-US" sz="3200" b="1" baseline="30000" dirty="0" smtClean="0">
                <a:effectLst>
                  <a:outerShdw blurRad="38100" dist="38100" dir="2700000" algn="tl">
                    <a:srgbClr val="FFFFFF"/>
                  </a:outerShdw>
                </a:effectLst>
              </a:rPr>
              <a:t>th</a:t>
            </a:r>
            <a:r>
              <a:rPr lang="en-US" sz="3200" b="1" dirty="0" smtClean="0">
                <a:effectLst>
                  <a:outerShdw blurRad="38100" dist="38100" dir="2700000" algn="tl">
                    <a:srgbClr val="FFFFFF"/>
                  </a:outerShdw>
                </a:effectLst>
              </a:rPr>
              <a:t> Evidence of Dark Matter. </a:t>
            </a:r>
            <a:r>
              <a:rPr lang="en-US" sz="2800" b="1" dirty="0" smtClean="0">
                <a:effectLst>
                  <a:outerShdw blurRad="38100" dist="38100" dir="2700000" algn="tl">
                    <a:srgbClr val="FFFFFF"/>
                  </a:outerShdw>
                </a:effectLst>
              </a:rPr>
              <a:t>(WMAP) Microwave Anisotropy Probe</a:t>
            </a:r>
            <a:endParaRPr lang="en-US" sz="2800" dirty="0" smtClean="0"/>
          </a:p>
        </p:txBody>
      </p:sp>
      <p:pic>
        <p:nvPicPr>
          <p:cNvPr id="30723" name="Content Placeholder 6" descr="060915_CMB_Timeline75.jpg"/>
          <p:cNvPicPr>
            <a:picLocks noGrp="1" noChangeAspect="1"/>
          </p:cNvPicPr>
          <p:nvPr>
            <p:ph idx="1"/>
          </p:nvPr>
        </p:nvPicPr>
        <p:blipFill>
          <a:blip r:embed="rId2" cstate="print"/>
          <a:srcRect/>
          <a:stretch>
            <a:fillRect/>
          </a:stretch>
        </p:blipFill>
        <p:spPr>
          <a:xfrm>
            <a:off x="1524000" y="1762125"/>
            <a:ext cx="6172200" cy="4443413"/>
          </a:xfrm>
        </p:spPr>
      </p:pic>
      <p:sp>
        <p:nvSpPr>
          <p:cNvPr id="30724"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30725" name="Slide Number Placeholder 5"/>
          <p:cNvSpPr>
            <a:spLocks noGrp="1"/>
          </p:cNvSpPr>
          <p:nvPr>
            <p:ph type="sldNum" sz="quarter" idx="11"/>
          </p:nvPr>
        </p:nvSpPr>
        <p:spPr>
          <a:xfrm>
            <a:off x="6553200" y="6248400"/>
            <a:ext cx="1905000" cy="457200"/>
          </a:xfrm>
          <a:noFill/>
        </p:spPr>
        <p:txBody>
          <a:bodyPr/>
          <a:lstStyle/>
          <a:p>
            <a:fld id="{EDDB6595-72AA-4072-B3F2-182E0E320B9C}" type="slidenum">
              <a:rPr lang="en-US" smtClean="0"/>
              <a:pPr/>
              <a:t>21</a:t>
            </a:fld>
            <a:endParaRPr lang="en-US" smtClean="0"/>
          </a:p>
        </p:txBody>
      </p:sp>
      <p:sp>
        <p:nvSpPr>
          <p:cNvPr id="30726" name="Date Placeholder 6"/>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31747" name="Slide Number Placeholder 5"/>
          <p:cNvSpPr>
            <a:spLocks noGrp="1"/>
          </p:cNvSpPr>
          <p:nvPr>
            <p:ph type="sldNum" sz="quarter" idx="11"/>
          </p:nvPr>
        </p:nvSpPr>
        <p:spPr>
          <a:xfrm>
            <a:off x="6553200" y="6248400"/>
            <a:ext cx="1905000" cy="457200"/>
          </a:xfrm>
          <a:noFill/>
        </p:spPr>
        <p:txBody>
          <a:bodyPr/>
          <a:lstStyle/>
          <a:p>
            <a:fld id="{19D38B28-057C-4B3C-AC37-BC2F01259A72}" type="slidenum">
              <a:rPr lang="en-US" smtClean="0"/>
              <a:pPr/>
              <a:t>22</a:t>
            </a:fld>
            <a:endParaRPr lang="en-US" smtClean="0"/>
          </a:p>
        </p:txBody>
      </p:sp>
      <p:sp>
        <p:nvSpPr>
          <p:cNvPr id="89090" name="Rectangle 2"/>
          <p:cNvSpPr>
            <a:spLocks noGrp="1" noChangeArrowheads="1"/>
          </p:cNvSpPr>
          <p:nvPr>
            <p:ph type="title"/>
          </p:nvPr>
        </p:nvSpPr>
        <p:spPr>
          <a:xfrm>
            <a:off x="2057400" y="228600"/>
            <a:ext cx="6400800" cy="1143000"/>
          </a:xfrm>
        </p:spPr>
        <p:txBody>
          <a:bodyPr/>
          <a:lstStyle/>
          <a:p>
            <a:pPr eaLnBrk="1" hangingPunct="1">
              <a:defRPr/>
            </a:pPr>
            <a:r>
              <a:rPr lang="en-US" sz="3200" b="1" dirty="0" smtClean="0">
                <a:effectLst>
                  <a:outerShdw blurRad="38100" dist="38100" dir="2700000" algn="tl">
                    <a:srgbClr val="FFFFFF"/>
                  </a:outerShdw>
                </a:effectLst>
              </a:rPr>
              <a:t>WMAP (From Fitting Distribution)</a:t>
            </a:r>
            <a:br>
              <a:rPr lang="en-US" sz="3200" b="1" dirty="0" smtClean="0">
                <a:effectLst>
                  <a:outerShdw blurRad="38100" dist="38100" dir="2700000" algn="tl">
                    <a:srgbClr val="FFFFFF"/>
                  </a:outerShdw>
                </a:effectLst>
              </a:rPr>
            </a:br>
            <a:r>
              <a:rPr lang="en-US" sz="3200" b="1" dirty="0" smtClean="0">
                <a:effectLst>
                  <a:outerShdw blurRad="38100" dist="38100" dir="2700000" algn="tl">
                    <a:srgbClr val="FFFFFF"/>
                  </a:outerShdw>
                </a:effectLst>
              </a:rPr>
              <a:t>Energy Balance of the Universe</a:t>
            </a:r>
          </a:p>
        </p:txBody>
      </p:sp>
      <p:sp>
        <p:nvSpPr>
          <p:cNvPr id="31749" name="Rectangle 3"/>
          <p:cNvSpPr>
            <a:spLocks noGrp="1" noChangeArrowheads="1"/>
          </p:cNvSpPr>
          <p:nvPr>
            <p:ph type="body" idx="1"/>
          </p:nvPr>
        </p:nvSpPr>
        <p:spPr>
          <a:xfrm>
            <a:off x="3124200" y="1524000"/>
            <a:ext cx="5638800" cy="4572000"/>
          </a:xfrm>
        </p:spPr>
        <p:txBody>
          <a:bodyPr/>
          <a:lstStyle/>
          <a:p>
            <a:pPr eaLnBrk="1" hangingPunct="1"/>
            <a:r>
              <a:rPr lang="en-US" sz="2400" b="1" dirty="0" smtClean="0">
                <a:solidFill>
                  <a:srgbClr val="FF0000"/>
                </a:solidFill>
              </a:rPr>
              <a:t>5</a:t>
            </a:r>
            <a:r>
              <a:rPr lang="en-US" sz="2400" b="1" dirty="0" smtClean="0">
                <a:solidFill>
                  <a:srgbClr val="FF0000"/>
                </a:solidFill>
                <a:cs typeface="Times New Roman" pitchFamily="18" charset="0"/>
              </a:rPr>
              <a:t>%</a:t>
            </a:r>
            <a:r>
              <a:rPr lang="en-US" sz="2400" dirty="0" smtClean="0">
                <a:cs typeface="Times New Roman" pitchFamily="18" charset="0"/>
              </a:rPr>
              <a:t> normal baryonic matter</a:t>
            </a:r>
          </a:p>
          <a:p>
            <a:pPr eaLnBrk="1" hangingPunct="1"/>
            <a:r>
              <a:rPr lang="en-US" sz="2400" b="1" dirty="0" smtClean="0">
                <a:solidFill>
                  <a:srgbClr val="FF0000"/>
                </a:solidFill>
                <a:cs typeface="Times New Roman" pitchFamily="18" charset="0"/>
              </a:rPr>
              <a:t>23%</a:t>
            </a:r>
            <a:r>
              <a:rPr lang="en-US" sz="2400" dirty="0" smtClean="0">
                <a:cs typeface="Times New Roman" pitchFamily="18" charset="0"/>
              </a:rPr>
              <a:t> dark matter (</a:t>
            </a:r>
            <a:r>
              <a:rPr lang="en-US" sz="2400" b="1" dirty="0" smtClean="0">
                <a:solidFill>
                  <a:srgbClr val="C00000"/>
                </a:solidFill>
                <a:cs typeface="Times New Roman" pitchFamily="18" charset="0"/>
              </a:rPr>
              <a:t>not baryons</a:t>
            </a:r>
            <a:r>
              <a:rPr lang="en-US" sz="2400" dirty="0" smtClean="0">
                <a:cs typeface="Times New Roman" pitchFamily="18" charset="0"/>
              </a:rPr>
              <a:t>). </a:t>
            </a:r>
          </a:p>
          <a:p>
            <a:pPr eaLnBrk="1" hangingPunct="1"/>
            <a:r>
              <a:rPr lang="en-US" sz="2400" b="1" dirty="0" smtClean="0">
                <a:solidFill>
                  <a:srgbClr val="FF0000"/>
                </a:solidFill>
                <a:cs typeface="Times New Roman" pitchFamily="18" charset="0"/>
              </a:rPr>
              <a:t>72%</a:t>
            </a:r>
            <a:r>
              <a:rPr lang="en-US" sz="2400" dirty="0" smtClean="0">
                <a:cs typeface="Times New Roman" pitchFamily="18" charset="0"/>
              </a:rPr>
              <a:t> dark energy.</a:t>
            </a:r>
          </a:p>
          <a:p>
            <a:pPr eaLnBrk="1" hangingPunct="1"/>
            <a:r>
              <a:rPr lang="en-US" b="1" dirty="0" smtClean="0">
                <a:solidFill>
                  <a:srgbClr val="0000CC"/>
                </a:solidFill>
                <a:cs typeface="Times New Roman" pitchFamily="18" charset="0"/>
              </a:rPr>
              <a:t>Dark matter is </a:t>
            </a:r>
            <a:r>
              <a:rPr lang="en-US" b="1" dirty="0" smtClean="0">
                <a:cs typeface="Times New Roman" pitchFamily="18" charset="0"/>
              </a:rPr>
              <a:t>&gt;4</a:t>
            </a:r>
            <a:r>
              <a:rPr lang="en-US" b="1" dirty="0" smtClean="0">
                <a:solidFill>
                  <a:srgbClr val="0000CC"/>
                </a:solidFill>
                <a:cs typeface="Times New Roman" pitchFamily="18" charset="0"/>
              </a:rPr>
              <a:t> times normal matter.</a:t>
            </a:r>
          </a:p>
          <a:p>
            <a:pPr eaLnBrk="1" hangingPunct="1"/>
            <a:endParaRPr lang="en-US" b="1" dirty="0" smtClean="0">
              <a:cs typeface="Times New Roman" pitchFamily="18" charset="0"/>
            </a:endParaRPr>
          </a:p>
          <a:p>
            <a:pPr eaLnBrk="1" hangingPunct="1"/>
            <a:r>
              <a:rPr lang="en-US" sz="2400" dirty="0" smtClean="0">
                <a:cs typeface="Times New Roman" pitchFamily="18" charset="0"/>
              </a:rPr>
              <a:t>Most dark matter is </a:t>
            </a:r>
            <a:r>
              <a:rPr lang="en-US" sz="2400" b="1" dirty="0" smtClean="0">
                <a:cs typeface="Times New Roman" pitchFamily="18" charset="0"/>
              </a:rPr>
              <a:t>cold</a:t>
            </a:r>
            <a:r>
              <a:rPr lang="en-US" sz="2400" dirty="0" smtClean="0">
                <a:cs typeface="Times New Roman" pitchFamily="18" charset="0"/>
              </a:rPr>
              <a:t>, low velocity.</a:t>
            </a:r>
          </a:p>
          <a:p>
            <a:pPr eaLnBrk="1" hangingPunct="1"/>
            <a:r>
              <a:rPr lang="en-US" sz="2400" dirty="0" smtClean="0">
                <a:cs typeface="Times New Roman" pitchFamily="18" charset="0"/>
              </a:rPr>
              <a:t>Neutrinos make up &lt;&lt; </a:t>
            </a:r>
            <a:r>
              <a:rPr lang="en-US" sz="2400" b="1" dirty="0" smtClean="0">
                <a:solidFill>
                  <a:srgbClr val="FF0000"/>
                </a:solidFill>
                <a:cs typeface="Times New Roman" pitchFamily="18" charset="0"/>
              </a:rPr>
              <a:t>1%</a:t>
            </a:r>
            <a:r>
              <a:rPr lang="en-US" sz="2400" dirty="0" smtClean="0">
                <a:cs typeface="Times New Roman" pitchFamily="18" charset="0"/>
              </a:rPr>
              <a:t> of dark matter</a:t>
            </a:r>
          </a:p>
          <a:p>
            <a:pPr eaLnBrk="1" hangingPunct="1"/>
            <a:r>
              <a:rPr lang="en-US" sz="2400" dirty="0" smtClean="0">
                <a:cs typeface="Times New Roman" pitchFamily="18" charset="0"/>
              </a:rPr>
              <a:t>Black holes make up &lt;&lt;</a:t>
            </a:r>
            <a:r>
              <a:rPr lang="en-US" sz="2400" dirty="0" smtClean="0">
                <a:solidFill>
                  <a:srgbClr val="FF0000"/>
                </a:solidFill>
                <a:cs typeface="Times New Roman" pitchFamily="18" charset="0"/>
              </a:rPr>
              <a:t>1% </a:t>
            </a:r>
            <a:r>
              <a:rPr lang="en-US" sz="2400" dirty="0" smtClean="0">
                <a:cs typeface="Times New Roman" pitchFamily="18" charset="0"/>
              </a:rPr>
              <a:t>universe.</a:t>
            </a:r>
          </a:p>
        </p:txBody>
      </p:sp>
      <p:pic>
        <p:nvPicPr>
          <p:cNvPr id="31750" name="Picture 6" descr="Universe_ContentM.jpg"/>
          <p:cNvPicPr>
            <a:picLocks noChangeAspect="1"/>
          </p:cNvPicPr>
          <p:nvPr/>
        </p:nvPicPr>
        <p:blipFill>
          <a:blip r:embed="rId2" cstate="print"/>
          <a:srcRect/>
          <a:stretch>
            <a:fillRect/>
          </a:stretch>
        </p:blipFill>
        <p:spPr bwMode="auto">
          <a:xfrm>
            <a:off x="228600" y="1676400"/>
            <a:ext cx="2886075" cy="4075113"/>
          </a:xfrm>
          <a:prstGeom prst="rect">
            <a:avLst/>
          </a:prstGeom>
          <a:noFill/>
          <a:ln w="9525">
            <a:noFill/>
            <a:miter lim="800000"/>
            <a:headEnd/>
            <a:tailEnd/>
          </a:ln>
        </p:spPr>
      </p:pic>
      <p:sp>
        <p:nvSpPr>
          <p:cNvPr id="31751" name="Date Placeholder 7"/>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smtClean="0"/>
              <a:t>Dark  Matter</a:t>
            </a:r>
          </a:p>
        </p:txBody>
      </p:sp>
      <p:sp>
        <p:nvSpPr>
          <p:cNvPr id="32771" name="Content Placeholder 2"/>
          <p:cNvSpPr>
            <a:spLocks noGrp="1"/>
          </p:cNvSpPr>
          <p:nvPr>
            <p:ph idx="1"/>
          </p:nvPr>
        </p:nvSpPr>
        <p:spPr>
          <a:xfrm>
            <a:off x="1981200" y="1981200"/>
            <a:ext cx="6477000" cy="4114800"/>
          </a:xfrm>
        </p:spPr>
        <p:txBody>
          <a:bodyPr/>
          <a:lstStyle/>
          <a:p>
            <a:r>
              <a:rPr lang="en-US" dirty="0" smtClean="0"/>
              <a:t>Dark matter exists</a:t>
            </a:r>
          </a:p>
          <a:p>
            <a:r>
              <a:rPr lang="en-US" dirty="0" smtClean="0"/>
              <a:t>~5 times normal matter</a:t>
            </a:r>
          </a:p>
          <a:p>
            <a:r>
              <a:rPr lang="en-US" dirty="0" smtClean="0"/>
              <a:t>Dark matter is particulate and cold v</a:t>
            </a:r>
            <a:r>
              <a:rPr lang="en-US" sz="2800" dirty="0" smtClean="0"/>
              <a:t>&lt;</a:t>
            </a:r>
            <a:r>
              <a:rPr lang="en-US" dirty="0" smtClean="0"/>
              <a:t>0.1c</a:t>
            </a:r>
          </a:p>
          <a:p>
            <a:r>
              <a:rPr lang="en-US" dirty="0" smtClean="0"/>
              <a:t>So, what is it? </a:t>
            </a:r>
          </a:p>
          <a:p>
            <a:pPr lvl="1">
              <a:buFont typeface="Wingdings" pitchFamily="2" charset="2"/>
              <a:buChar char="q"/>
            </a:pPr>
            <a:r>
              <a:rPr lang="en-US" sz="2400" dirty="0" smtClean="0">
                <a:solidFill>
                  <a:srgbClr val="0070C0"/>
                </a:solidFill>
              </a:rPr>
              <a:t>Dark matter particles do not interact with each other.</a:t>
            </a:r>
          </a:p>
          <a:p>
            <a:pPr lvl="1">
              <a:buFont typeface="Wingdings" pitchFamily="2" charset="2"/>
              <a:buChar char="q"/>
            </a:pPr>
            <a:r>
              <a:rPr lang="en-US" sz="2400" dirty="0" smtClean="0">
                <a:solidFill>
                  <a:srgbClr val="0070C0"/>
                </a:solidFill>
              </a:rPr>
              <a:t>Perfect fluid – no internal resistance or viscosity.</a:t>
            </a:r>
          </a:p>
        </p:txBody>
      </p:sp>
      <p:sp>
        <p:nvSpPr>
          <p:cNvPr id="32772"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32773" name="Slide Number Placeholder 5"/>
          <p:cNvSpPr>
            <a:spLocks noGrp="1"/>
          </p:cNvSpPr>
          <p:nvPr>
            <p:ph type="sldNum" sz="quarter" idx="11"/>
          </p:nvPr>
        </p:nvSpPr>
        <p:spPr>
          <a:xfrm>
            <a:off x="6553200" y="6248400"/>
            <a:ext cx="1905000" cy="457200"/>
          </a:xfrm>
          <a:noFill/>
        </p:spPr>
        <p:txBody>
          <a:bodyPr/>
          <a:lstStyle/>
          <a:p>
            <a:fld id="{1AECF3F9-71C2-456B-B331-7E17F306DFA5}" type="slidenum">
              <a:rPr lang="en-US" smtClean="0"/>
              <a:pPr/>
              <a:t>23</a:t>
            </a:fld>
            <a:endParaRPr lang="en-US" smtClean="0"/>
          </a:p>
        </p:txBody>
      </p:sp>
      <p:sp>
        <p:nvSpPr>
          <p:cNvPr id="32774" name="Date Placeholder 6"/>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33795" name="Slide Number Placeholder 5"/>
          <p:cNvSpPr>
            <a:spLocks noGrp="1"/>
          </p:cNvSpPr>
          <p:nvPr>
            <p:ph type="sldNum" sz="quarter" idx="11"/>
          </p:nvPr>
        </p:nvSpPr>
        <p:spPr>
          <a:xfrm>
            <a:off x="6553200" y="6248400"/>
            <a:ext cx="1905000" cy="457200"/>
          </a:xfrm>
          <a:noFill/>
        </p:spPr>
        <p:txBody>
          <a:bodyPr/>
          <a:lstStyle/>
          <a:p>
            <a:fld id="{781F0CDC-CE7F-4215-A417-D44803302940}" type="slidenum">
              <a:rPr lang="en-US" smtClean="0"/>
              <a:pPr/>
              <a:t>24</a:t>
            </a:fld>
            <a:endParaRPr lang="en-US" smtClean="0"/>
          </a:p>
        </p:txBody>
      </p:sp>
      <p:sp>
        <p:nvSpPr>
          <p:cNvPr id="33796" name="Rectangle 2"/>
          <p:cNvSpPr>
            <a:spLocks noGrp="1" noChangeArrowheads="1"/>
          </p:cNvSpPr>
          <p:nvPr>
            <p:ph type="title"/>
          </p:nvPr>
        </p:nvSpPr>
        <p:spPr/>
        <p:txBody>
          <a:bodyPr/>
          <a:lstStyle/>
          <a:p>
            <a:pPr eaLnBrk="1" hangingPunct="1"/>
            <a:r>
              <a:rPr lang="en-US" b="1" smtClean="0"/>
              <a:t>What is Dark Energy?</a:t>
            </a:r>
          </a:p>
        </p:txBody>
      </p:sp>
      <p:sp>
        <p:nvSpPr>
          <p:cNvPr id="33797" name="Rectangle 3"/>
          <p:cNvSpPr>
            <a:spLocks noGrp="1" noChangeArrowheads="1"/>
          </p:cNvSpPr>
          <p:nvPr>
            <p:ph type="body" idx="1"/>
          </p:nvPr>
        </p:nvSpPr>
        <p:spPr>
          <a:xfrm>
            <a:off x="762000" y="1905000"/>
            <a:ext cx="7772400" cy="4343400"/>
          </a:xfrm>
        </p:spPr>
        <p:txBody>
          <a:bodyPr/>
          <a:lstStyle/>
          <a:p>
            <a:pPr eaLnBrk="1" hangingPunct="1"/>
            <a:r>
              <a:rPr lang="en-US" sz="2800" b="1" smtClean="0"/>
              <a:t>Dark energy</a:t>
            </a:r>
            <a:r>
              <a:rPr lang="en-US" sz="2800" smtClean="0"/>
              <a:t> has nothing to do with </a:t>
            </a:r>
            <a:r>
              <a:rPr lang="en-US" sz="2800" b="1" smtClean="0"/>
              <a:t>dark matter</a:t>
            </a:r>
            <a:r>
              <a:rPr lang="en-US" sz="2800" smtClean="0"/>
              <a:t>!</a:t>
            </a:r>
          </a:p>
          <a:p>
            <a:pPr eaLnBrk="1" hangingPunct="1"/>
            <a:r>
              <a:rPr lang="en-US" sz="2800" smtClean="0"/>
              <a:t>Dark energy is the mysterious force that is expanding the outer edges of the universe.</a:t>
            </a:r>
          </a:p>
          <a:p>
            <a:pPr eaLnBrk="1" hangingPunct="1"/>
            <a:r>
              <a:rPr lang="en-US" sz="2800" smtClean="0"/>
              <a:t>General Theory of Relativity has </a:t>
            </a:r>
            <a:r>
              <a:rPr lang="en-US" sz="2800" b="1" smtClean="0"/>
              <a:t>DARK ENERGY</a:t>
            </a:r>
            <a:r>
              <a:rPr lang="en-US" sz="2800" smtClean="0"/>
              <a:t>. The Cosmological Constant (</a:t>
            </a:r>
            <a:r>
              <a:rPr lang="el-GR" sz="2800" smtClean="0">
                <a:solidFill>
                  <a:srgbClr val="0000CC"/>
                </a:solidFill>
                <a:cs typeface="Times New Roman" pitchFamily="18" charset="0"/>
              </a:rPr>
              <a:t>Λ</a:t>
            </a:r>
            <a:r>
              <a:rPr lang="en-US" sz="2800" smtClean="0"/>
              <a:t> ) in Einstein equation of General Theory of Gravity</a:t>
            </a:r>
          </a:p>
          <a:p>
            <a:pPr eaLnBrk="1" hangingPunct="1">
              <a:buFontTx/>
              <a:buNone/>
            </a:pPr>
            <a:r>
              <a:rPr lang="en-US" sz="2800" smtClean="0"/>
              <a:t>    d</a:t>
            </a:r>
            <a:r>
              <a:rPr lang="en-US" sz="2800" baseline="30000" smtClean="0"/>
              <a:t>2</a:t>
            </a:r>
            <a:r>
              <a:rPr lang="en-US" sz="2800" smtClean="0"/>
              <a:t> R/dt</a:t>
            </a:r>
            <a:r>
              <a:rPr lang="en-US" sz="2800" baseline="30000" smtClean="0"/>
              <a:t>2</a:t>
            </a:r>
            <a:r>
              <a:rPr lang="en-US" sz="2800" smtClean="0"/>
              <a:t> = (4/3)</a:t>
            </a:r>
            <a:r>
              <a:rPr lang="el-GR" sz="2800" smtClean="0">
                <a:cs typeface="Times New Roman" pitchFamily="18" charset="0"/>
              </a:rPr>
              <a:t>ρ</a:t>
            </a:r>
            <a:r>
              <a:rPr lang="en-US" sz="2800" smtClean="0">
                <a:cs typeface="Times New Roman" pitchFamily="18" charset="0"/>
              </a:rPr>
              <a:t>GR + </a:t>
            </a:r>
            <a:r>
              <a:rPr lang="el-GR" sz="2800" smtClean="0">
                <a:solidFill>
                  <a:srgbClr val="0000CC"/>
                </a:solidFill>
                <a:cs typeface="Times New Roman" pitchFamily="18" charset="0"/>
              </a:rPr>
              <a:t>Λ</a:t>
            </a:r>
            <a:r>
              <a:rPr lang="en-US" sz="2800" smtClean="0">
                <a:cs typeface="Times New Roman" pitchFamily="18" charset="0"/>
              </a:rPr>
              <a:t>R/3 is DARK ENERGY.</a:t>
            </a:r>
          </a:p>
          <a:p>
            <a:pPr eaLnBrk="1" hangingPunct="1"/>
            <a:r>
              <a:rPr lang="en-US" sz="2800" smtClean="0">
                <a:cs typeface="Times New Roman" pitchFamily="18" charset="0"/>
              </a:rPr>
              <a:t>It is not known if observed Dark Energy is the same as the Cosmological Constant</a:t>
            </a:r>
            <a:endParaRPr lang="en-US" sz="2800" smtClean="0"/>
          </a:p>
        </p:txBody>
      </p:sp>
      <p:sp>
        <p:nvSpPr>
          <p:cNvPr id="33798" name="Date Placeholder 6"/>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oter Placeholder 2"/>
          <p:cNvSpPr>
            <a:spLocks noGrp="1"/>
          </p:cNvSpPr>
          <p:nvPr>
            <p:ph type="ftr" sz="quarter" idx="11"/>
          </p:nvPr>
        </p:nvSpPr>
        <p:spPr>
          <a:noFill/>
        </p:spPr>
        <p:txBody>
          <a:bodyPr/>
          <a:lstStyle/>
          <a:p>
            <a:r>
              <a:rPr lang="en-US" dirty="0" smtClean="0"/>
              <a:t>Saclay, France</a:t>
            </a:r>
          </a:p>
        </p:txBody>
      </p:sp>
      <p:sp>
        <p:nvSpPr>
          <p:cNvPr id="34819" name="Slide Number Placeholder 3"/>
          <p:cNvSpPr>
            <a:spLocks noGrp="1"/>
          </p:cNvSpPr>
          <p:nvPr>
            <p:ph type="sldNum" sz="quarter" idx="12"/>
          </p:nvPr>
        </p:nvSpPr>
        <p:spPr>
          <a:noFill/>
        </p:spPr>
        <p:txBody>
          <a:bodyPr/>
          <a:lstStyle/>
          <a:p>
            <a:fld id="{834FDF7F-6BBA-4F62-8B97-022712BED98F}" type="slidenum">
              <a:rPr lang="en-US" smtClean="0"/>
              <a:pPr/>
              <a:t>25</a:t>
            </a:fld>
            <a:endParaRPr lang="en-US" smtClean="0"/>
          </a:p>
        </p:txBody>
      </p:sp>
      <p:pic>
        <p:nvPicPr>
          <p:cNvPr id="34820" name="Picture 2" descr="kolb_mar05_Page_11"/>
          <p:cNvPicPr>
            <a:picLocks noChangeAspect="1" noChangeArrowheads="1"/>
          </p:cNvPicPr>
          <p:nvPr/>
        </p:nvPicPr>
        <p:blipFill>
          <a:blip r:embed="rId2" cstate="print"/>
          <a:srcRect/>
          <a:stretch>
            <a:fillRect/>
          </a:stretch>
        </p:blipFill>
        <p:spPr bwMode="auto">
          <a:xfrm>
            <a:off x="-304800" y="-114300"/>
            <a:ext cx="9448800" cy="7200900"/>
          </a:xfrm>
          <a:prstGeom prst="rect">
            <a:avLst/>
          </a:prstGeom>
          <a:noFill/>
          <a:ln w="9525">
            <a:noFill/>
            <a:miter lim="800000"/>
            <a:headEnd/>
            <a:tailEnd/>
          </a:ln>
        </p:spPr>
      </p:pic>
      <p:sp>
        <p:nvSpPr>
          <p:cNvPr id="34821" name="Date Placeholder 5"/>
          <p:cNvSpPr>
            <a:spLocks noGrp="1"/>
          </p:cNvSpPr>
          <p:nvPr>
            <p:ph type="dt" sz="quarter" idx="10"/>
          </p:nvPr>
        </p:nvSpPr>
        <p:spPr>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39939" name="Slide Number Placeholder 5"/>
          <p:cNvSpPr>
            <a:spLocks noGrp="1"/>
          </p:cNvSpPr>
          <p:nvPr>
            <p:ph type="sldNum" sz="quarter" idx="11"/>
          </p:nvPr>
        </p:nvSpPr>
        <p:spPr>
          <a:xfrm>
            <a:off x="6553200" y="6248400"/>
            <a:ext cx="1905000" cy="457200"/>
          </a:xfrm>
          <a:noFill/>
        </p:spPr>
        <p:txBody>
          <a:bodyPr/>
          <a:lstStyle/>
          <a:p>
            <a:fld id="{FECE7F87-E178-4149-A3AB-772EF06F3335}" type="slidenum">
              <a:rPr lang="en-US" smtClean="0"/>
              <a:pPr/>
              <a:t>26</a:t>
            </a:fld>
            <a:endParaRPr lang="en-US" smtClean="0"/>
          </a:p>
        </p:txBody>
      </p:sp>
      <p:sp>
        <p:nvSpPr>
          <p:cNvPr id="39940" name="Rectangle 2"/>
          <p:cNvSpPr>
            <a:spLocks noGrp="1" noChangeArrowheads="1"/>
          </p:cNvSpPr>
          <p:nvPr>
            <p:ph type="title"/>
          </p:nvPr>
        </p:nvSpPr>
        <p:spPr>
          <a:xfrm>
            <a:off x="1981200" y="152400"/>
            <a:ext cx="6553200" cy="1219200"/>
          </a:xfrm>
        </p:spPr>
        <p:txBody>
          <a:bodyPr/>
          <a:lstStyle/>
          <a:p>
            <a:pPr eaLnBrk="1" hangingPunct="1"/>
            <a:r>
              <a:rPr lang="en-US" sz="4000" b="1" dirty="0" smtClean="0"/>
              <a:t>Dark Matter Searches and Candidates</a:t>
            </a:r>
          </a:p>
        </p:txBody>
      </p:sp>
      <p:sp>
        <p:nvSpPr>
          <p:cNvPr id="39941" name="Rectangle 3"/>
          <p:cNvSpPr>
            <a:spLocks noGrp="1" noChangeArrowheads="1"/>
          </p:cNvSpPr>
          <p:nvPr>
            <p:ph type="body" idx="1"/>
          </p:nvPr>
        </p:nvSpPr>
        <p:spPr>
          <a:xfrm>
            <a:off x="762000" y="1447800"/>
            <a:ext cx="7772400" cy="4800600"/>
          </a:xfrm>
          <a:ln>
            <a:solidFill>
              <a:srgbClr val="FF0000"/>
            </a:solidFill>
          </a:ln>
        </p:spPr>
        <p:txBody>
          <a:bodyPr/>
          <a:lstStyle/>
          <a:p>
            <a:pPr eaLnBrk="1" hangingPunct="1">
              <a:lnSpc>
                <a:spcPct val="90000"/>
              </a:lnSpc>
            </a:pPr>
            <a:r>
              <a:rPr lang="en-US" sz="2800" b="1" dirty="0" smtClean="0">
                <a:solidFill>
                  <a:srgbClr val="FF0000"/>
                </a:solidFill>
              </a:rPr>
              <a:t>Neutrinos with mass</a:t>
            </a:r>
            <a:r>
              <a:rPr lang="en-US" sz="2800" dirty="0" smtClean="0"/>
              <a:t>. </a:t>
            </a:r>
            <a:r>
              <a:rPr lang="en-US" sz="2400" dirty="0" smtClean="0"/>
              <a:t>Mass is too small to account for much of the dark matter. </a:t>
            </a:r>
            <a:r>
              <a:rPr lang="en-US" sz="2400" b="1" dirty="0" smtClean="0">
                <a:solidFill>
                  <a:srgbClr val="0000CC"/>
                </a:solidFill>
              </a:rPr>
              <a:t>&lt;&lt;1%.</a:t>
            </a:r>
          </a:p>
          <a:p>
            <a:pPr eaLnBrk="1" hangingPunct="1">
              <a:lnSpc>
                <a:spcPct val="90000"/>
              </a:lnSpc>
            </a:pPr>
            <a:r>
              <a:rPr lang="en-US" sz="2800" b="1" dirty="0" smtClean="0">
                <a:solidFill>
                  <a:srgbClr val="FF0000"/>
                </a:solidFill>
              </a:rPr>
              <a:t>Black holes</a:t>
            </a:r>
            <a:r>
              <a:rPr lang="en-US" sz="2800" dirty="0" smtClean="0"/>
              <a:t>. Stellar and massive black holes      </a:t>
            </a:r>
            <a:r>
              <a:rPr lang="en-US" sz="2800" dirty="0" smtClean="0">
                <a:solidFill>
                  <a:schemeClr val="accent2"/>
                </a:solidFill>
              </a:rPr>
              <a:t>&lt;&lt; 1%</a:t>
            </a:r>
            <a:r>
              <a:rPr lang="en-US" sz="2800" dirty="0" smtClean="0"/>
              <a:t> of dark matter.</a:t>
            </a:r>
            <a:r>
              <a:rPr lang="en-US" sz="2800" b="1" dirty="0" smtClean="0">
                <a:solidFill>
                  <a:srgbClr val="FF0000"/>
                </a:solidFill>
              </a:rPr>
              <a:t> </a:t>
            </a:r>
          </a:p>
          <a:p>
            <a:pPr eaLnBrk="1" hangingPunct="1">
              <a:lnSpc>
                <a:spcPct val="90000"/>
              </a:lnSpc>
            </a:pPr>
            <a:r>
              <a:rPr lang="en-US" sz="2800" b="1" dirty="0" smtClean="0">
                <a:solidFill>
                  <a:srgbClr val="FF0000"/>
                </a:solidFill>
              </a:rPr>
              <a:t>MACHO</a:t>
            </a:r>
            <a:r>
              <a:rPr lang="en-US" sz="2800" dirty="0" smtClean="0">
                <a:solidFill>
                  <a:srgbClr val="FF0000"/>
                </a:solidFill>
              </a:rPr>
              <a:t>s</a:t>
            </a:r>
            <a:r>
              <a:rPr lang="en-US" sz="2800" dirty="0" smtClean="0"/>
              <a:t>. Massive compact halo objects. </a:t>
            </a:r>
            <a:r>
              <a:rPr lang="en-US" sz="2400" dirty="0" smtClean="0"/>
              <a:t>Need so many that it should be observed by now in abundance. Detected by gravitational lensing, but </a:t>
            </a:r>
            <a:r>
              <a:rPr lang="en-US" sz="2400" dirty="0" smtClean="0">
                <a:solidFill>
                  <a:schemeClr val="accent2"/>
                </a:solidFill>
              </a:rPr>
              <a:t>&lt;1%</a:t>
            </a:r>
            <a:r>
              <a:rPr lang="en-US" sz="2400" dirty="0" smtClean="0"/>
              <a:t> .</a:t>
            </a:r>
            <a:endParaRPr lang="en-US" sz="2400" b="1" dirty="0" smtClean="0">
              <a:solidFill>
                <a:srgbClr val="0000CC"/>
              </a:solidFill>
            </a:endParaRPr>
          </a:p>
          <a:p>
            <a:pPr eaLnBrk="1" hangingPunct="1">
              <a:lnSpc>
                <a:spcPct val="90000"/>
              </a:lnSpc>
            </a:pPr>
            <a:r>
              <a:rPr lang="en-US" sz="2800" b="1" dirty="0" smtClean="0">
                <a:solidFill>
                  <a:srgbClr val="FF0000"/>
                </a:solidFill>
              </a:rPr>
              <a:t>WIMPs</a:t>
            </a:r>
            <a:r>
              <a:rPr lang="en-US" sz="2800" dirty="0" smtClean="0"/>
              <a:t>. Weakly interacting massive particles. E.g. Neutralino. </a:t>
            </a:r>
            <a:r>
              <a:rPr lang="en-US" sz="2400" b="1" dirty="0" smtClean="0">
                <a:solidFill>
                  <a:srgbClr val="0000CC"/>
                </a:solidFill>
              </a:rPr>
              <a:t>Many underground searches. </a:t>
            </a:r>
          </a:p>
          <a:p>
            <a:pPr eaLnBrk="1" hangingPunct="1">
              <a:lnSpc>
                <a:spcPct val="90000"/>
              </a:lnSpc>
            </a:pPr>
            <a:r>
              <a:rPr lang="en-US" sz="2800" b="1" u="sng" dirty="0" smtClean="0">
                <a:solidFill>
                  <a:srgbClr val="FF0000"/>
                </a:solidFill>
              </a:rPr>
              <a:t>SUSY, Extra Dimensions</a:t>
            </a:r>
            <a:r>
              <a:rPr lang="en-US" sz="2800" dirty="0" smtClean="0">
                <a:solidFill>
                  <a:srgbClr val="FF0000"/>
                </a:solidFill>
              </a:rPr>
              <a:t>, Etc.</a:t>
            </a:r>
            <a:r>
              <a:rPr lang="en-US" sz="2800" dirty="0" smtClean="0"/>
              <a:t> </a:t>
            </a:r>
            <a:r>
              <a:rPr lang="en-US" sz="2400" b="1" dirty="0" smtClean="0">
                <a:solidFill>
                  <a:srgbClr val="0000CC"/>
                </a:solidFill>
              </a:rPr>
              <a:t>None observed yet. (Searches at the Tevatron and now LHC- CERN)</a:t>
            </a:r>
          </a:p>
        </p:txBody>
      </p:sp>
      <p:sp>
        <p:nvSpPr>
          <p:cNvPr id="39942" name="Date Placeholder 6"/>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43011" name="Slide Number Placeholder 5"/>
          <p:cNvSpPr>
            <a:spLocks noGrp="1"/>
          </p:cNvSpPr>
          <p:nvPr>
            <p:ph type="sldNum" sz="quarter" idx="11"/>
          </p:nvPr>
        </p:nvSpPr>
        <p:spPr>
          <a:xfrm>
            <a:off x="6553200" y="6248400"/>
            <a:ext cx="1905000" cy="457200"/>
          </a:xfrm>
          <a:noFill/>
        </p:spPr>
        <p:txBody>
          <a:bodyPr/>
          <a:lstStyle/>
          <a:p>
            <a:fld id="{B4B729EF-E4E9-4EF4-8163-B13344105BE0}" type="slidenum">
              <a:rPr lang="en-US" smtClean="0"/>
              <a:pPr/>
              <a:t>27</a:t>
            </a:fld>
            <a:endParaRPr lang="en-US" dirty="0" smtClean="0"/>
          </a:p>
        </p:txBody>
      </p:sp>
      <p:sp>
        <p:nvSpPr>
          <p:cNvPr id="43012" name="Rectangle 2"/>
          <p:cNvSpPr>
            <a:spLocks noGrp="1" noChangeArrowheads="1"/>
          </p:cNvSpPr>
          <p:nvPr>
            <p:ph type="title"/>
          </p:nvPr>
        </p:nvSpPr>
        <p:spPr>
          <a:xfrm>
            <a:off x="1981200" y="228600"/>
            <a:ext cx="6781800" cy="1066800"/>
          </a:xfrm>
        </p:spPr>
        <p:txBody>
          <a:bodyPr/>
          <a:lstStyle/>
          <a:p>
            <a:pPr eaLnBrk="1" hangingPunct="1"/>
            <a:r>
              <a:rPr lang="en-US" dirty="0" smtClean="0"/>
              <a:t>Cold Dark Matter Searches</a:t>
            </a:r>
          </a:p>
        </p:txBody>
      </p:sp>
      <p:sp>
        <p:nvSpPr>
          <p:cNvPr id="43013" name="Rectangle 3"/>
          <p:cNvSpPr>
            <a:spLocks noGrp="1" noChangeArrowheads="1"/>
          </p:cNvSpPr>
          <p:nvPr>
            <p:ph type="body" idx="1"/>
          </p:nvPr>
        </p:nvSpPr>
        <p:spPr>
          <a:xfrm>
            <a:off x="0" y="1524000"/>
            <a:ext cx="9144000" cy="4648200"/>
          </a:xfrm>
        </p:spPr>
        <p:txBody>
          <a:bodyPr/>
          <a:lstStyle/>
          <a:p>
            <a:pPr algn="ctr" eaLnBrk="1" hangingPunct="1">
              <a:lnSpc>
                <a:spcPct val="80000"/>
              </a:lnSpc>
              <a:buFontTx/>
              <a:buNone/>
            </a:pPr>
            <a:r>
              <a:rPr lang="en-US" sz="2800" dirty="0" smtClean="0"/>
              <a:t>A sample of terrestrial experiments</a:t>
            </a:r>
          </a:p>
          <a:p>
            <a:pPr algn="ctr" eaLnBrk="1" hangingPunct="1">
              <a:lnSpc>
                <a:spcPct val="80000"/>
              </a:lnSpc>
              <a:buFontTx/>
              <a:buNone/>
            </a:pPr>
            <a:r>
              <a:rPr lang="en-US" sz="2800" dirty="0" smtClean="0"/>
              <a:t>Looking for Dark Matter via recoiling atoms.</a:t>
            </a:r>
          </a:p>
          <a:p>
            <a:pPr algn="ctr" eaLnBrk="1" hangingPunct="1">
              <a:lnSpc>
                <a:spcPct val="80000"/>
              </a:lnSpc>
              <a:buFontTx/>
              <a:buNone/>
            </a:pPr>
            <a:endParaRPr lang="en-US" sz="1200" dirty="0" smtClean="0"/>
          </a:p>
          <a:p>
            <a:pPr eaLnBrk="1" hangingPunct="1">
              <a:lnSpc>
                <a:spcPct val="80000"/>
              </a:lnSpc>
            </a:pPr>
            <a:r>
              <a:rPr lang="en-US" sz="2800" dirty="0" smtClean="0"/>
              <a:t>DAMA: Gran </a:t>
            </a:r>
            <a:r>
              <a:rPr lang="en-US" sz="2800" dirty="0" err="1" smtClean="0"/>
              <a:t>Sasso</a:t>
            </a:r>
            <a:r>
              <a:rPr lang="en-US" sz="2800" dirty="0" smtClean="0"/>
              <a:t>, Italy. 1998, </a:t>
            </a:r>
            <a:r>
              <a:rPr lang="en-US" sz="2800" dirty="0" err="1" smtClean="0"/>
              <a:t>NaI</a:t>
            </a:r>
            <a:r>
              <a:rPr lang="en-US" sz="2800" dirty="0" smtClean="0"/>
              <a:t>, 100Kg. </a:t>
            </a:r>
            <a:r>
              <a:rPr lang="en-US" sz="2400" dirty="0" smtClean="0"/>
              <a:t>DAMA and DAMA/LIBRA claimed to detect dark matter from annual variation of event rate, but results are incompatible with other experiments.</a:t>
            </a:r>
          </a:p>
          <a:p>
            <a:pPr eaLnBrk="1" hangingPunct="1">
              <a:lnSpc>
                <a:spcPct val="80000"/>
              </a:lnSpc>
            </a:pPr>
            <a:r>
              <a:rPr lang="en-US" sz="2800" dirty="0" smtClean="0"/>
              <a:t>Edelweiss: </a:t>
            </a:r>
            <a:r>
              <a:rPr lang="en-US" sz="2800" dirty="0" err="1" smtClean="0"/>
              <a:t>Frejus</a:t>
            </a:r>
            <a:r>
              <a:rPr lang="en-US" sz="2800" dirty="0" smtClean="0"/>
              <a:t>, France. 2001, Germanium, 1.3Kg. </a:t>
            </a:r>
          </a:p>
          <a:p>
            <a:pPr eaLnBrk="1" hangingPunct="1">
              <a:lnSpc>
                <a:spcPct val="80000"/>
              </a:lnSpc>
            </a:pPr>
            <a:r>
              <a:rPr lang="en-US" sz="2800" dirty="0" smtClean="0"/>
              <a:t>UKDMC: </a:t>
            </a:r>
            <a:r>
              <a:rPr lang="en-US" sz="2800" dirty="0" err="1" smtClean="0"/>
              <a:t>Boulby</a:t>
            </a:r>
            <a:r>
              <a:rPr lang="en-US" sz="2800" dirty="0" smtClean="0"/>
              <a:t>, UK, 1997, </a:t>
            </a:r>
            <a:r>
              <a:rPr lang="en-US" sz="2800" dirty="0" err="1" smtClean="0"/>
              <a:t>NaI</a:t>
            </a:r>
            <a:r>
              <a:rPr lang="en-US" sz="2800" dirty="0" smtClean="0"/>
              <a:t>, 5 Kg.</a:t>
            </a:r>
          </a:p>
          <a:p>
            <a:pPr eaLnBrk="1" hangingPunct="1">
              <a:lnSpc>
                <a:spcPct val="80000"/>
              </a:lnSpc>
            </a:pPr>
            <a:r>
              <a:rPr lang="en-US" sz="2800" dirty="0" smtClean="0"/>
              <a:t>PICASSO: </a:t>
            </a:r>
            <a:r>
              <a:rPr lang="en-US" sz="2800" dirty="0" err="1" smtClean="0"/>
              <a:t>Sudsbury</a:t>
            </a:r>
            <a:r>
              <a:rPr lang="en-US" sz="2800" dirty="0" smtClean="0"/>
              <a:t>, Canada, 2000, Freon, 0.001Kg.</a:t>
            </a:r>
          </a:p>
          <a:p>
            <a:pPr eaLnBrk="1" hangingPunct="1">
              <a:lnSpc>
                <a:spcPct val="80000"/>
              </a:lnSpc>
            </a:pPr>
            <a:r>
              <a:rPr lang="en-US" sz="2800" dirty="0" smtClean="0"/>
              <a:t>Rosebud: </a:t>
            </a:r>
            <a:r>
              <a:rPr lang="en-US" sz="2800" dirty="0" err="1" smtClean="0"/>
              <a:t>Canfranc</a:t>
            </a:r>
            <a:r>
              <a:rPr lang="en-US" sz="2800" dirty="0" smtClean="0"/>
              <a:t>, Spain, 1999, Aluminum oxide, 0.05kg</a:t>
            </a:r>
          </a:p>
          <a:p>
            <a:pPr eaLnBrk="1" hangingPunct="1">
              <a:lnSpc>
                <a:spcPct val="80000"/>
              </a:lnSpc>
            </a:pPr>
            <a:r>
              <a:rPr lang="en-US" sz="2800" b="1" dirty="0" smtClean="0"/>
              <a:t>Recent results: </a:t>
            </a:r>
            <a:r>
              <a:rPr lang="en-US" sz="2800" dirty="0" smtClean="0"/>
              <a:t>CDMS II and Xenon100 </a:t>
            </a:r>
            <a:r>
              <a:rPr lang="en-US" sz="2800" dirty="0" smtClean="0">
                <a:sym typeface="Wingdings" pitchFamily="2" charset="2"/>
              </a:rPr>
              <a:t> </a:t>
            </a:r>
            <a:r>
              <a:rPr lang="en-US" sz="2800" dirty="0" smtClean="0">
                <a:solidFill>
                  <a:srgbClr val="0070C0"/>
                </a:solidFill>
                <a:sym typeface="Wingdings" pitchFamily="2" charset="2"/>
              </a:rPr>
              <a:t>next pages</a:t>
            </a:r>
            <a:endParaRPr lang="en-US" sz="2800" dirty="0" smtClean="0">
              <a:solidFill>
                <a:srgbClr val="0070C0"/>
              </a:solidFill>
            </a:endParaRPr>
          </a:p>
          <a:p>
            <a:pPr eaLnBrk="1" hangingPunct="1">
              <a:lnSpc>
                <a:spcPct val="80000"/>
              </a:lnSpc>
            </a:pPr>
            <a:r>
              <a:rPr lang="en-US" sz="3000" b="1" dirty="0" smtClean="0">
                <a:solidFill>
                  <a:srgbClr val="FF0000"/>
                </a:solidFill>
              </a:rPr>
              <a:t>None observed conclusively.</a:t>
            </a:r>
          </a:p>
        </p:txBody>
      </p:sp>
      <p:sp>
        <p:nvSpPr>
          <p:cNvPr id="43014" name="Date Placeholder 6"/>
          <p:cNvSpPr>
            <a:spLocks noGrp="1"/>
          </p:cNvSpPr>
          <p:nvPr>
            <p:ph type="dt" sz="quarter" idx="10"/>
          </p:nvPr>
        </p:nvSpPr>
        <p:spPr>
          <a:xfrm>
            <a:off x="609600" y="6248400"/>
            <a:ext cx="1905000" cy="457200"/>
          </a:xfrm>
          <a:noFill/>
        </p:spPr>
        <p:txBody>
          <a:bodyPr/>
          <a:lstStyle/>
          <a:p>
            <a:r>
              <a:rPr lang="en-US" smtClean="0"/>
              <a:t>October 2010</a:t>
            </a:r>
            <a:endParaRPr lang="en-US"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Latest results from CDMS II</a:t>
            </a:r>
            <a:br>
              <a:rPr lang="en-US" sz="4000" dirty="0" smtClean="0"/>
            </a:br>
            <a:r>
              <a:rPr lang="en-US" sz="4000" dirty="0" smtClean="0"/>
              <a:t>Soudan mine (3/2010)</a:t>
            </a:r>
            <a:endParaRPr lang="en-US" sz="4000" dirty="0"/>
          </a:p>
        </p:txBody>
      </p:sp>
      <p:sp>
        <p:nvSpPr>
          <p:cNvPr id="3" name="Content Placeholder 2"/>
          <p:cNvSpPr>
            <a:spLocks noGrp="1"/>
          </p:cNvSpPr>
          <p:nvPr>
            <p:ph idx="1"/>
          </p:nvPr>
        </p:nvSpPr>
        <p:spPr>
          <a:xfrm>
            <a:off x="457200" y="1981200"/>
            <a:ext cx="8001000" cy="4114800"/>
          </a:xfrm>
        </p:spPr>
        <p:txBody>
          <a:bodyPr/>
          <a:lstStyle/>
          <a:p>
            <a:r>
              <a:rPr lang="en-US" sz="2800" dirty="0" smtClean="0"/>
              <a:t>CDMS (I&amp;II) Sudan, US. </a:t>
            </a:r>
            <a:r>
              <a:rPr lang="en-US" sz="2800" dirty="0" err="1" smtClean="0"/>
              <a:t>Ge</a:t>
            </a:r>
            <a:r>
              <a:rPr lang="en-US" sz="2800" dirty="0" smtClean="0"/>
              <a:t> 0.23kg and Si 0.1kg.</a:t>
            </a:r>
          </a:p>
          <a:p>
            <a:r>
              <a:rPr lang="en-US" sz="2800" dirty="0" smtClean="0"/>
              <a:t>CDMS - Cryogenic Dark Matter Search (CDMS</a:t>
            </a:r>
            <a:r>
              <a:rPr lang="en-US" sz="2800" baseline="30000" dirty="0" smtClean="0"/>
              <a:t> </a:t>
            </a:r>
            <a:r>
              <a:rPr lang="en-US" sz="2800" dirty="0" smtClean="0"/>
              <a:t>II) Detector is low temperature germanium</a:t>
            </a:r>
            <a:r>
              <a:rPr lang="en-US" sz="2800" baseline="30000" dirty="0" smtClean="0"/>
              <a:t> </a:t>
            </a:r>
            <a:r>
              <a:rPr lang="en-US" sz="2800" dirty="0" smtClean="0"/>
              <a:t>particle detectors. Searching for WIMP (Weakly Interacting Massive particles).</a:t>
            </a:r>
          </a:p>
          <a:p>
            <a:r>
              <a:rPr lang="en-US" sz="2800" dirty="0" smtClean="0"/>
              <a:t>“Yielded</a:t>
            </a:r>
            <a:r>
              <a:rPr lang="en-US" sz="2800" baseline="30000" dirty="0" smtClean="0"/>
              <a:t> </a:t>
            </a:r>
            <a:r>
              <a:rPr lang="en-US" sz="2800" dirty="0" smtClean="0"/>
              <a:t>two candidate events, with an expected background of 0.9 ±</a:t>
            </a:r>
            <a:r>
              <a:rPr lang="en-US" sz="2800" baseline="30000" dirty="0" smtClean="0"/>
              <a:t> </a:t>
            </a:r>
            <a:r>
              <a:rPr lang="en-US" sz="2800" dirty="0" smtClean="0"/>
              <a:t>0.2 events. This is not statistically significant evidence for</a:t>
            </a:r>
            <a:r>
              <a:rPr lang="en-US" sz="2800" baseline="30000" dirty="0" smtClean="0"/>
              <a:t> </a:t>
            </a:r>
            <a:r>
              <a:rPr lang="en-US" sz="2800" dirty="0" smtClean="0"/>
              <a:t>a WIMP signal.” </a:t>
            </a:r>
            <a:endParaRPr lang="en-US" sz="2800" dirty="0"/>
          </a:p>
        </p:txBody>
      </p:sp>
      <p:sp>
        <p:nvSpPr>
          <p:cNvPr id="4" name="Date Placeholder 3"/>
          <p:cNvSpPr>
            <a:spLocks noGrp="1"/>
          </p:cNvSpPr>
          <p:nvPr>
            <p:ph type="dt" sz="half" idx="10"/>
          </p:nvPr>
        </p:nvSpPr>
        <p:spPr/>
        <p:txBody>
          <a:bodyPr/>
          <a:lstStyle/>
          <a:p>
            <a:pPr>
              <a:defRPr/>
            </a:pPr>
            <a:r>
              <a:rPr lang="en-US" smtClean="0"/>
              <a:t>October 2010</a:t>
            </a:r>
            <a:endParaRPr lang="en-US" dirty="0"/>
          </a:p>
        </p:txBody>
      </p:sp>
      <p:sp>
        <p:nvSpPr>
          <p:cNvPr id="5" name="Slide Number Placeholder 4"/>
          <p:cNvSpPr>
            <a:spLocks noGrp="1"/>
          </p:cNvSpPr>
          <p:nvPr>
            <p:ph type="sldNum" sz="quarter" idx="11"/>
          </p:nvPr>
        </p:nvSpPr>
        <p:spPr/>
        <p:txBody>
          <a:bodyPr/>
          <a:lstStyle/>
          <a:p>
            <a:pPr>
              <a:defRPr/>
            </a:pPr>
            <a:fld id="{887A1695-D436-4BC3-8AA4-3DC5D8887B13}" type="slidenum">
              <a:rPr lang="en-US" smtClean="0"/>
              <a:pPr>
                <a:defRPr/>
              </a:pPr>
              <a:t>28</a:t>
            </a:fld>
            <a:endParaRPr lang="en-US"/>
          </a:p>
        </p:txBody>
      </p:sp>
      <p:sp>
        <p:nvSpPr>
          <p:cNvPr id="6" name="Footer Placeholder 5"/>
          <p:cNvSpPr>
            <a:spLocks noGrp="1"/>
          </p:cNvSpPr>
          <p:nvPr>
            <p:ph type="ftr" sz="quarter" idx="12"/>
          </p:nvPr>
        </p:nvSpPr>
        <p:spPr/>
        <p:txBody>
          <a:bodyPr/>
          <a:lstStyle/>
          <a:p>
            <a:pPr>
              <a:defRPr/>
            </a:pPr>
            <a:r>
              <a:rPr lang="en-US" dirty="0" smtClean="0"/>
              <a:t>Saclay, France</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Xenon 100 – Grand </a:t>
            </a:r>
            <a:r>
              <a:rPr lang="en-US" dirty="0" err="1" smtClean="0"/>
              <a:t>Sasso</a:t>
            </a:r>
            <a:r>
              <a:rPr lang="en-US" dirty="0" smtClean="0"/>
              <a:t/>
            </a:r>
            <a:br>
              <a:rPr lang="en-US" dirty="0" smtClean="0"/>
            </a:br>
            <a:r>
              <a:rPr lang="en-US" dirty="0" smtClean="0"/>
              <a:t>PRL 24 September 2010</a:t>
            </a:r>
            <a:endParaRPr lang="en-US" dirty="0"/>
          </a:p>
        </p:txBody>
      </p:sp>
      <p:pic>
        <p:nvPicPr>
          <p:cNvPr id="7" name="Content Placeholder 6" descr="Xenon100.bmp"/>
          <p:cNvPicPr>
            <a:picLocks noGrp="1" noChangeAspect="1"/>
          </p:cNvPicPr>
          <p:nvPr>
            <p:ph idx="1"/>
          </p:nvPr>
        </p:nvPicPr>
        <p:blipFill>
          <a:blip r:embed="rId2" cstate="print"/>
          <a:stretch>
            <a:fillRect/>
          </a:stretch>
        </p:blipFill>
        <p:spPr>
          <a:xfrm>
            <a:off x="838200" y="1676399"/>
            <a:ext cx="4515889" cy="4578321"/>
          </a:xfrm>
        </p:spPr>
      </p:pic>
      <p:sp>
        <p:nvSpPr>
          <p:cNvPr id="4" name="Date Placeholder 3"/>
          <p:cNvSpPr>
            <a:spLocks noGrp="1"/>
          </p:cNvSpPr>
          <p:nvPr>
            <p:ph type="dt" sz="half" idx="10"/>
          </p:nvPr>
        </p:nvSpPr>
        <p:spPr/>
        <p:txBody>
          <a:bodyPr/>
          <a:lstStyle/>
          <a:p>
            <a:pPr>
              <a:defRPr/>
            </a:pPr>
            <a:r>
              <a:rPr lang="en-US" smtClean="0"/>
              <a:t>October 2010</a:t>
            </a:r>
            <a:endParaRPr lang="en-US" dirty="0"/>
          </a:p>
        </p:txBody>
      </p:sp>
      <p:sp>
        <p:nvSpPr>
          <p:cNvPr id="5" name="Slide Number Placeholder 4"/>
          <p:cNvSpPr>
            <a:spLocks noGrp="1"/>
          </p:cNvSpPr>
          <p:nvPr>
            <p:ph type="sldNum" sz="quarter" idx="11"/>
          </p:nvPr>
        </p:nvSpPr>
        <p:spPr/>
        <p:txBody>
          <a:bodyPr/>
          <a:lstStyle/>
          <a:p>
            <a:pPr>
              <a:defRPr/>
            </a:pPr>
            <a:fld id="{887A1695-D436-4BC3-8AA4-3DC5D8887B13}" type="slidenum">
              <a:rPr lang="en-US" smtClean="0"/>
              <a:pPr>
                <a:defRPr/>
              </a:pPr>
              <a:t>29</a:t>
            </a:fld>
            <a:endParaRPr lang="en-US"/>
          </a:p>
        </p:txBody>
      </p:sp>
      <p:sp>
        <p:nvSpPr>
          <p:cNvPr id="6" name="Footer Placeholder 5"/>
          <p:cNvSpPr>
            <a:spLocks noGrp="1"/>
          </p:cNvSpPr>
          <p:nvPr>
            <p:ph type="ftr" sz="quarter" idx="12"/>
          </p:nvPr>
        </p:nvSpPr>
        <p:spPr/>
        <p:txBody>
          <a:bodyPr/>
          <a:lstStyle/>
          <a:p>
            <a:pPr>
              <a:defRPr/>
            </a:pPr>
            <a:r>
              <a:rPr lang="en-US" dirty="0" smtClean="0"/>
              <a:t>Saclay, France</a:t>
            </a:r>
            <a:endParaRPr lang="en-US" dirty="0"/>
          </a:p>
        </p:txBody>
      </p:sp>
      <p:sp>
        <p:nvSpPr>
          <p:cNvPr id="8" name="TextBox 7"/>
          <p:cNvSpPr txBox="1"/>
          <p:nvPr/>
        </p:nvSpPr>
        <p:spPr>
          <a:xfrm>
            <a:off x="5395318" y="2438400"/>
            <a:ext cx="3291482" cy="1323439"/>
          </a:xfrm>
          <a:prstGeom prst="rect">
            <a:avLst/>
          </a:prstGeom>
          <a:noFill/>
        </p:spPr>
        <p:txBody>
          <a:bodyPr wrap="square" rtlCol="0">
            <a:spAutoFit/>
          </a:bodyPr>
          <a:lstStyle/>
          <a:p>
            <a:r>
              <a:rPr lang="en-US" dirty="0" smtClean="0"/>
              <a:t>E. </a:t>
            </a:r>
            <a:r>
              <a:rPr lang="en-US" dirty="0" err="1" smtClean="0"/>
              <a:t>Aprile</a:t>
            </a:r>
            <a:r>
              <a:rPr lang="en-US" dirty="0" smtClean="0"/>
              <a:t> et al, PRL 105</a:t>
            </a:r>
          </a:p>
          <a:p>
            <a:r>
              <a:rPr lang="en-US" dirty="0" smtClean="0"/>
              <a:t>131302 (2010)</a:t>
            </a:r>
          </a:p>
          <a:p>
            <a:r>
              <a:rPr lang="en-US" sz="1600" dirty="0" smtClean="0"/>
              <a:t>First Dark Matter Results from Xenon100 Experiment</a:t>
            </a:r>
            <a:endParaRPr lang="en-US" sz="1600" dirty="0"/>
          </a:p>
        </p:txBody>
      </p:sp>
      <p:sp>
        <p:nvSpPr>
          <p:cNvPr id="9" name="TextBox 8"/>
          <p:cNvSpPr txBox="1"/>
          <p:nvPr/>
        </p:nvSpPr>
        <p:spPr>
          <a:xfrm>
            <a:off x="5638800" y="4191000"/>
            <a:ext cx="3265638" cy="1200329"/>
          </a:xfrm>
          <a:prstGeom prst="rect">
            <a:avLst/>
          </a:prstGeom>
          <a:solidFill>
            <a:srgbClr val="FFFF00"/>
          </a:solidFill>
        </p:spPr>
        <p:txBody>
          <a:bodyPr wrap="none" rtlCol="0">
            <a:spAutoFit/>
          </a:bodyPr>
          <a:lstStyle/>
          <a:p>
            <a:pPr algn="l"/>
            <a:r>
              <a:rPr lang="en-US" dirty="0" smtClean="0"/>
              <a:t>CDMS and XENON100</a:t>
            </a:r>
          </a:p>
          <a:p>
            <a:pPr algn="l"/>
            <a:r>
              <a:rPr lang="en-US" dirty="0" smtClean="0"/>
              <a:t>Have implications on the</a:t>
            </a:r>
          </a:p>
          <a:p>
            <a:pPr algn="l"/>
            <a:r>
              <a:rPr lang="en-US" dirty="0" smtClean="0"/>
              <a:t>Higgs sector.</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sz="4000" dirty="0" smtClean="0"/>
              <a:t>Two recent space experiments</a:t>
            </a:r>
          </a:p>
        </p:txBody>
      </p:sp>
      <p:sp>
        <p:nvSpPr>
          <p:cNvPr id="44035" name="Content Placeholder 2"/>
          <p:cNvSpPr>
            <a:spLocks noGrp="1"/>
          </p:cNvSpPr>
          <p:nvPr>
            <p:ph idx="1"/>
          </p:nvPr>
        </p:nvSpPr>
        <p:spPr>
          <a:xfrm>
            <a:off x="457200" y="1600200"/>
            <a:ext cx="8305800" cy="4114800"/>
          </a:xfrm>
        </p:spPr>
        <p:txBody>
          <a:bodyPr/>
          <a:lstStyle/>
          <a:p>
            <a:r>
              <a:rPr lang="en-US" sz="2800" dirty="0" smtClean="0">
                <a:solidFill>
                  <a:srgbClr val="0070C0"/>
                </a:solidFill>
              </a:rPr>
              <a:t>Indirect detection looking for products of WIMP annihilation.</a:t>
            </a:r>
          </a:p>
          <a:p>
            <a:r>
              <a:rPr lang="en-US" sz="2800" dirty="0" smtClean="0"/>
              <a:t>ATIC balloon experiment has observed excess of electrons and/or positrons over Antarctica.</a:t>
            </a:r>
          </a:p>
          <a:p>
            <a:r>
              <a:rPr lang="en-US" sz="2800" dirty="0" smtClean="0"/>
              <a:t>Pamela satellite has observed excess of positrons in space, but not anti-protons.                                           </a:t>
            </a:r>
            <a:r>
              <a:rPr lang="en-US" sz="2800" dirty="0" smtClean="0">
                <a:sym typeface="Wingdings" pitchFamily="2" charset="2"/>
              </a:rPr>
              <a:t> </a:t>
            </a:r>
            <a:r>
              <a:rPr lang="en-US" sz="2800" dirty="0" smtClean="0"/>
              <a:t>See next two pages</a:t>
            </a:r>
          </a:p>
          <a:p>
            <a:r>
              <a:rPr lang="en-US" sz="2800" dirty="0" smtClean="0">
                <a:solidFill>
                  <a:srgbClr val="FF0000"/>
                </a:solidFill>
              </a:rPr>
              <a:t>Could these be annihilation of dark matter?</a:t>
            </a:r>
          </a:p>
          <a:p>
            <a:r>
              <a:rPr lang="en-US" sz="2800" dirty="0" smtClean="0">
                <a:solidFill>
                  <a:srgbClr val="FF0000"/>
                </a:solidFill>
              </a:rPr>
              <a:t>There are other possibilities for the excess of positrons (nearby pulsars?).</a:t>
            </a:r>
          </a:p>
        </p:txBody>
      </p:sp>
      <p:sp>
        <p:nvSpPr>
          <p:cNvPr id="44036"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44037" name="Slide Number Placeholder 5"/>
          <p:cNvSpPr>
            <a:spLocks noGrp="1"/>
          </p:cNvSpPr>
          <p:nvPr>
            <p:ph type="sldNum" sz="quarter" idx="11"/>
          </p:nvPr>
        </p:nvSpPr>
        <p:spPr>
          <a:xfrm>
            <a:off x="6553200" y="6248400"/>
            <a:ext cx="1905000" cy="457200"/>
          </a:xfrm>
          <a:noFill/>
        </p:spPr>
        <p:txBody>
          <a:bodyPr/>
          <a:lstStyle/>
          <a:p>
            <a:fld id="{73B6565E-C0F9-41D2-8E58-21E080B3260A}" type="slidenum">
              <a:rPr lang="en-US" smtClean="0"/>
              <a:pPr/>
              <a:t>30</a:t>
            </a:fld>
            <a:endParaRPr lang="en-US" smtClean="0"/>
          </a:p>
        </p:txBody>
      </p:sp>
      <p:sp>
        <p:nvSpPr>
          <p:cNvPr id="44038" name="Date Placeholder 6"/>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smtClean="0"/>
              <a:t>October 2010</a:t>
            </a:r>
            <a:endParaRPr lang="en-US" dirty="0"/>
          </a:p>
        </p:txBody>
      </p:sp>
      <p:sp>
        <p:nvSpPr>
          <p:cNvPr id="6" name="Footer Placeholder 5"/>
          <p:cNvSpPr>
            <a:spLocks noGrp="1"/>
          </p:cNvSpPr>
          <p:nvPr>
            <p:ph type="ftr" sz="quarter" idx="11"/>
          </p:nvPr>
        </p:nvSpPr>
        <p:spPr/>
        <p:txBody>
          <a:bodyPr/>
          <a:lstStyle/>
          <a:p>
            <a:pPr>
              <a:defRPr/>
            </a:pPr>
            <a:r>
              <a:rPr lang="en-US" dirty="0" smtClean="0"/>
              <a:t>Saclay, France</a:t>
            </a:r>
            <a:endParaRPr lang="en-US" dirty="0"/>
          </a:p>
        </p:txBody>
      </p:sp>
      <p:sp>
        <p:nvSpPr>
          <p:cNvPr id="5" name="Slide Number Placeholder 4"/>
          <p:cNvSpPr>
            <a:spLocks noGrp="1"/>
          </p:cNvSpPr>
          <p:nvPr>
            <p:ph type="sldNum" sz="quarter" idx="12"/>
          </p:nvPr>
        </p:nvSpPr>
        <p:spPr/>
        <p:txBody>
          <a:bodyPr/>
          <a:lstStyle/>
          <a:p>
            <a:pPr>
              <a:defRPr/>
            </a:pPr>
            <a:fld id="{887A1695-D436-4BC3-8AA4-3DC5D8887B13}" type="slidenum">
              <a:rPr lang="en-US" smtClean="0"/>
              <a:pPr>
                <a:defRPr/>
              </a:pPr>
              <a:t>31</a:t>
            </a:fld>
            <a:endParaRPr lang="en-US"/>
          </a:p>
        </p:txBody>
      </p:sp>
      <p:pic>
        <p:nvPicPr>
          <p:cNvPr id="7" name="Picture 6" descr="Pamela.bmp"/>
          <p:cNvPicPr>
            <a:picLocks noChangeAspect="1"/>
          </p:cNvPicPr>
          <p:nvPr/>
        </p:nvPicPr>
        <p:blipFill>
          <a:blip r:embed="rId2" cstate="print"/>
          <a:stretch>
            <a:fillRect/>
          </a:stretch>
        </p:blipFill>
        <p:spPr>
          <a:xfrm>
            <a:off x="0" y="304800"/>
            <a:ext cx="5973009" cy="5915851"/>
          </a:xfrm>
          <a:prstGeom prst="rect">
            <a:avLst/>
          </a:prstGeom>
        </p:spPr>
      </p:pic>
      <p:pic>
        <p:nvPicPr>
          <p:cNvPr id="8" name="Picture 7" descr="Pamelae+.bmp"/>
          <p:cNvPicPr>
            <a:picLocks noChangeAspect="1"/>
          </p:cNvPicPr>
          <p:nvPr/>
        </p:nvPicPr>
        <p:blipFill>
          <a:blip r:embed="rId3" cstate="print"/>
          <a:stretch>
            <a:fillRect/>
          </a:stretch>
        </p:blipFill>
        <p:spPr>
          <a:xfrm>
            <a:off x="4267200" y="609600"/>
            <a:ext cx="4714294" cy="3486456"/>
          </a:xfrm>
          <a:prstGeom prst="rect">
            <a:avLst/>
          </a:prstGeom>
        </p:spPr>
      </p:pic>
      <p:sp>
        <p:nvSpPr>
          <p:cNvPr id="11" name="TextBox 10"/>
          <p:cNvSpPr txBox="1"/>
          <p:nvPr/>
        </p:nvSpPr>
        <p:spPr>
          <a:xfrm>
            <a:off x="5029200" y="4191000"/>
            <a:ext cx="2577950" cy="461665"/>
          </a:xfrm>
          <a:prstGeom prst="rect">
            <a:avLst/>
          </a:prstGeom>
          <a:solidFill>
            <a:srgbClr val="FFFF00"/>
          </a:solidFill>
        </p:spPr>
        <p:txBody>
          <a:bodyPr wrap="none" rtlCol="0">
            <a:spAutoFit/>
          </a:bodyPr>
          <a:lstStyle/>
          <a:p>
            <a:r>
              <a:rPr lang="en-US" dirty="0" smtClean="0"/>
              <a:t>Excess of positrons</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smtClean="0"/>
              <a:t>October 2010</a:t>
            </a:r>
            <a:endParaRPr lang="en-US"/>
          </a:p>
        </p:txBody>
      </p:sp>
      <p:sp>
        <p:nvSpPr>
          <p:cNvPr id="3" name="Footer Placeholder 2"/>
          <p:cNvSpPr>
            <a:spLocks noGrp="1"/>
          </p:cNvSpPr>
          <p:nvPr>
            <p:ph type="ftr" sz="quarter" idx="11"/>
          </p:nvPr>
        </p:nvSpPr>
        <p:spPr/>
        <p:txBody>
          <a:bodyPr/>
          <a:lstStyle/>
          <a:p>
            <a:pPr>
              <a:defRPr/>
            </a:pPr>
            <a:r>
              <a:rPr lang="en-US" dirty="0" smtClean="0"/>
              <a:t>Saclay, France</a:t>
            </a:r>
            <a:endParaRPr lang="en-US" dirty="0"/>
          </a:p>
        </p:txBody>
      </p:sp>
      <p:sp>
        <p:nvSpPr>
          <p:cNvPr id="4" name="Slide Number Placeholder 3"/>
          <p:cNvSpPr>
            <a:spLocks noGrp="1"/>
          </p:cNvSpPr>
          <p:nvPr>
            <p:ph type="sldNum" sz="quarter" idx="12"/>
          </p:nvPr>
        </p:nvSpPr>
        <p:spPr/>
        <p:txBody>
          <a:bodyPr/>
          <a:lstStyle/>
          <a:p>
            <a:pPr>
              <a:defRPr/>
            </a:pPr>
            <a:fld id="{9309F967-C7B5-471F-8CE7-CA51CFCC5D08}" type="slidenum">
              <a:rPr lang="en-US" smtClean="0"/>
              <a:pPr>
                <a:defRPr/>
              </a:pPr>
              <a:t>32</a:t>
            </a:fld>
            <a:endParaRPr lang="en-US"/>
          </a:p>
        </p:txBody>
      </p:sp>
      <p:pic>
        <p:nvPicPr>
          <p:cNvPr id="5" name="Picture 4" descr="Pamelap-.bmp"/>
          <p:cNvPicPr>
            <a:picLocks noChangeAspect="1"/>
          </p:cNvPicPr>
          <p:nvPr/>
        </p:nvPicPr>
        <p:blipFill>
          <a:blip r:embed="rId2" cstate="print"/>
          <a:stretch>
            <a:fillRect/>
          </a:stretch>
        </p:blipFill>
        <p:spPr>
          <a:xfrm>
            <a:off x="304800" y="0"/>
            <a:ext cx="8551404" cy="6222400"/>
          </a:xfrm>
          <a:prstGeom prst="rect">
            <a:avLst/>
          </a:prstGeom>
        </p:spPr>
      </p:pic>
      <p:sp>
        <p:nvSpPr>
          <p:cNvPr id="9" name="TextBox 8"/>
          <p:cNvSpPr txBox="1"/>
          <p:nvPr/>
        </p:nvSpPr>
        <p:spPr>
          <a:xfrm>
            <a:off x="228600" y="5715000"/>
            <a:ext cx="4267200" cy="584775"/>
          </a:xfrm>
          <a:prstGeom prst="rect">
            <a:avLst/>
          </a:prstGeom>
          <a:solidFill>
            <a:srgbClr val="FFFF00"/>
          </a:solidFill>
        </p:spPr>
        <p:txBody>
          <a:bodyPr wrap="square" rtlCol="0">
            <a:spAutoFit/>
          </a:bodyPr>
          <a:lstStyle/>
          <a:p>
            <a:r>
              <a:rPr lang="en-US" sz="1600" dirty="0" smtClean="0"/>
              <a:t>O. </a:t>
            </a:r>
            <a:r>
              <a:rPr lang="en-US" sz="1600" dirty="0" err="1" smtClean="0"/>
              <a:t>Adriani</a:t>
            </a:r>
            <a:r>
              <a:rPr lang="en-US" sz="1600" dirty="0" smtClean="0"/>
              <a:t>, et. al, PRL 121101</a:t>
            </a:r>
          </a:p>
          <a:p>
            <a:r>
              <a:rPr lang="en-US" sz="1600" dirty="0" smtClean="0"/>
              <a:t>No excess of anti-protons </a:t>
            </a:r>
            <a:endParaRPr lang="en-US" sz="16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46083" name="Slide Number Placeholder 5"/>
          <p:cNvSpPr>
            <a:spLocks noGrp="1"/>
          </p:cNvSpPr>
          <p:nvPr>
            <p:ph type="sldNum" sz="quarter" idx="11"/>
          </p:nvPr>
        </p:nvSpPr>
        <p:spPr>
          <a:xfrm>
            <a:off x="6553200" y="6248400"/>
            <a:ext cx="1905000" cy="457200"/>
          </a:xfrm>
          <a:noFill/>
        </p:spPr>
        <p:txBody>
          <a:bodyPr/>
          <a:lstStyle/>
          <a:p>
            <a:fld id="{29010A17-AA12-4E94-8588-F3E0E6A22CAE}" type="slidenum">
              <a:rPr lang="en-US" smtClean="0"/>
              <a:pPr/>
              <a:t>33</a:t>
            </a:fld>
            <a:endParaRPr lang="en-US" smtClean="0"/>
          </a:p>
        </p:txBody>
      </p:sp>
      <p:sp>
        <p:nvSpPr>
          <p:cNvPr id="46084" name="Rectangle 2"/>
          <p:cNvSpPr>
            <a:spLocks noGrp="1" noChangeArrowheads="1"/>
          </p:cNvSpPr>
          <p:nvPr>
            <p:ph type="title"/>
          </p:nvPr>
        </p:nvSpPr>
        <p:spPr>
          <a:xfrm>
            <a:off x="1905000" y="0"/>
            <a:ext cx="6553200" cy="1752600"/>
          </a:xfrm>
        </p:spPr>
        <p:txBody>
          <a:bodyPr/>
          <a:lstStyle/>
          <a:p>
            <a:pPr eaLnBrk="1" hangingPunct="1"/>
            <a:r>
              <a:rPr lang="en-US" dirty="0" smtClean="0"/>
              <a:t>Search for Dark Matter using Particle Accelerators</a:t>
            </a:r>
          </a:p>
        </p:txBody>
      </p:sp>
      <p:sp>
        <p:nvSpPr>
          <p:cNvPr id="46085" name="Rectangle 3"/>
          <p:cNvSpPr>
            <a:spLocks noGrp="1" noChangeArrowheads="1"/>
          </p:cNvSpPr>
          <p:nvPr>
            <p:ph type="body" idx="1"/>
          </p:nvPr>
        </p:nvSpPr>
        <p:spPr>
          <a:xfrm>
            <a:off x="685800" y="1752600"/>
            <a:ext cx="7772400" cy="4495800"/>
          </a:xfrm>
        </p:spPr>
        <p:txBody>
          <a:bodyPr/>
          <a:lstStyle/>
          <a:p>
            <a:pPr marL="609600" indent="-609600" eaLnBrk="1" hangingPunct="1">
              <a:lnSpc>
                <a:spcPct val="90000"/>
              </a:lnSpc>
              <a:buFontTx/>
              <a:buAutoNum type="arabicPeriod"/>
            </a:pPr>
            <a:r>
              <a:rPr lang="en-US" sz="2800" smtClean="0"/>
              <a:t>New particles (A) created in pairs or singly.</a:t>
            </a:r>
          </a:p>
          <a:p>
            <a:pPr marL="609600" indent="-609600" eaLnBrk="1" hangingPunct="1">
              <a:lnSpc>
                <a:spcPct val="90000"/>
              </a:lnSpc>
              <a:buFontTx/>
              <a:buNone/>
            </a:pPr>
            <a:r>
              <a:rPr lang="en-US" b="1" smtClean="0"/>
              <a:t>       p + p </a:t>
            </a:r>
            <a:r>
              <a:rPr lang="en-US" b="1" smtClean="0">
                <a:sym typeface="Wingdings" pitchFamily="2" charset="2"/>
              </a:rPr>
              <a:t> A + </a:t>
            </a:r>
            <a:r>
              <a:rPr lang="en-US" b="1" smtClean="0">
                <a:cs typeface="Arial" pitchFamily="34" charset="0"/>
                <a:sym typeface="Wingdings" pitchFamily="2" charset="2"/>
              </a:rPr>
              <a:t>Ā + X; </a:t>
            </a:r>
            <a:r>
              <a:rPr lang="en-US" b="1" smtClean="0">
                <a:solidFill>
                  <a:schemeClr val="accent1"/>
                </a:solidFill>
                <a:cs typeface="Arial" pitchFamily="34" charset="0"/>
                <a:sym typeface="Wingdings" pitchFamily="2" charset="2"/>
              </a:rPr>
              <a:t>OR</a:t>
            </a:r>
          </a:p>
          <a:p>
            <a:pPr marL="609600" indent="-609600" eaLnBrk="1" hangingPunct="1">
              <a:lnSpc>
                <a:spcPct val="90000"/>
              </a:lnSpc>
              <a:buFontTx/>
              <a:buNone/>
            </a:pPr>
            <a:r>
              <a:rPr lang="en-US" b="1" smtClean="0">
                <a:cs typeface="Arial" pitchFamily="34" charset="0"/>
                <a:sym typeface="Wingdings" pitchFamily="2" charset="2"/>
              </a:rPr>
              <a:t>       p + p  A + X, </a:t>
            </a:r>
            <a:r>
              <a:rPr lang="en-US" smtClean="0">
                <a:cs typeface="Arial" pitchFamily="34" charset="0"/>
                <a:sym typeface="Wingdings" pitchFamily="2" charset="2"/>
              </a:rPr>
              <a:t>if p</a:t>
            </a:r>
            <a:r>
              <a:rPr lang="en-US" smtClean="0">
                <a:sym typeface="Wingdings" pitchFamily="2" charset="2"/>
              </a:rPr>
              <a:t>article is its own antiparticle.</a:t>
            </a:r>
            <a:r>
              <a:rPr lang="en-US" smtClean="0">
                <a:cs typeface="Arial" pitchFamily="34" charset="0"/>
                <a:sym typeface="Wingdings" pitchFamily="2" charset="2"/>
              </a:rPr>
              <a:t> </a:t>
            </a:r>
          </a:p>
          <a:p>
            <a:pPr marL="609600" indent="-609600" eaLnBrk="1" hangingPunct="1">
              <a:lnSpc>
                <a:spcPct val="90000"/>
              </a:lnSpc>
              <a:buFontTx/>
              <a:buAutoNum type="arabicPeriod" startAt="2"/>
            </a:pPr>
            <a:r>
              <a:rPr lang="en-US" smtClean="0"/>
              <a:t>New generation of particles (SUSY) with lowest mass being a neutral stable particle.</a:t>
            </a:r>
          </a:p>
          <a:p>
            <a:pPr marL="609600" indent="-609600" eaLnBrk="1" hangingPunct="1">
              <a:lnSpc>
                <a:spcPct val="90000"/>
              </a:lnSpc>
              <a:buFontTx/>
              <a:buNone/>
            </a:pPr>
            <a:r>
              <a:rPr lang="en-US" b="1" smtClean="0">
                <a:cs typeface="Arial" pitchFamily="34" charset="0"/>
                <a:sym typeface="Wingdings" pitchFamily="2" charset="2"/>
              </a:rPr>
              <a:t>      p + p  A + Ā  + X</a:t>
            </a:r>
          </a:p>
          <a:p>
            <a:pPr marL="609600" indent="-609600" eaLnBrk="1" hangingPunct="1">
              <a:lnSpc>
                <a:spcPct val="90000"/>
              </a:lnSpc>
              <a:buFontTx/>
              <a:buNone/>
            </a:pPr>
            <a:r>
              <a:rPr lang="en-US" b="1" smtClean="0">
                <a:cs typeface="Arial" pitchFamily="34" charset="0"/>
                <a:sym typeface="Wingdings" pitchFamily="2" charset="2"/>
              </a:rPr>
              <a:t>                      </a:t>
            </a:r>
            <a:r>
              <a:rPr lang="en-US" b="1" smtClean="0">
                <a:latin typeface="Lucida Sans Unicode" pitchFamily="34" charset="0"/>
                <a:cs typeface="Lucida Sans Unicode" pitchFamily="34" charset="0"/>
                <a:sym typeface="Wingdings" pitchFamily="2" charset="2"/>
              </a:rPr>
              <a:t>↳</a:t>
            </a:r>
            <a:r>
              <a:rPr lang="en-US" b="1" smtClean="0">
                <a:cs typeface="Arial" pitchFamily="34" charset="0"/>
                <a:sym typeface="Wingdings" pitchFamily="2" charset="2"/>
              </a:rPr>
              <a:t> A</a:t>
            </a:r>
            <a:r>
              <a:rPr lang="en-US" b="1" baseline="30000" smtClean="0">
                <a:cs typeface="Arial" pitchFamily="34" charset="0"/>
                <a:sym typeface="Wingdings" pitchFamily="2" charset="2"/>
              </a:rPr>
              <a:t>0</a:t>
            </a:r>
            <a:r>
              <a:rPr lang="en-US" b="1" smtClean="0">
                <a:cs typeface="Arial" pitchFamily="34" charset="0"/>
                <a:sym typeface="Wingdings" pitchFamily="2" charset="2"/>
              </a:rPr>
              <a:t> + Y where A</a:t>
            </a:r>
            <a:r>
              <a:rPr lang="en-US" b="1" baseline="30000" smtClean="0">
                <a:cs typeface="Arial" pitchFamily="34" charset="0"/>
                <a:sym typeface="Wingdings" pitchFamily="2" charset="2"/>
              </a:rPr>
              <a:t>0</a:t>
            </a:r>
            <a:r>
              <a:rPr lang="en-US" b="1" smtClean="0">
                <a:cs typeface="Arial" pitchFamily="34" charset="0"/>
                <a:sym typeface="Wingdings" pitchFamily="2" charset="2"/>
              </a:rPr>
              <a:t> is stable.</a:t>
            </a:r>
            <a:endParaRPr lang="en-US" smtClean="0"/>
          </a:p>
          <a:p>
            <a:pPr marL="609600" indent="-609600" eaLnBrk="1" hangingPunct="1">
              <a:lnSpc>
                <a:spcPct val="90000"/>
              </a:lnSpc>
            </a:pPr>
            <a:r>
              <a:rPr lang="en-US" b="1" smtClean="0"/>
              <a:t>A</a:t>
            </a:r>
            <a:r>
              <a:rPr lang="en-US" b="1" baseline="30000" smtClean="0"/>
              <a:t>0</a:t>
            </a:r>
            <a:r>
              <a:rPr lang="en-US" b="1" smtClean="0"/>
              <a:t> shows up as missing energy!</a:t>
            </a:r>
          </a:p>
        </p:txBody>
      </p:sp>
      <p:sp>
        <p:nvSpPr>
          <p:cNvPr id="46086" name="AutoShape 4"/>
          <p:cNvSpPr>
            <a:spLocks noChangeArrowheads="1"/>
          </p:cNvSpPr>
          <p:nvPr/>
        </p:nvSpPr>
        <p:spPr bwMode="auto">
          <a:xfrm>
            <a:off x="2743200" y="5562600"/>
            <a:ext cx="852488" cy="73342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noFill/>
          <a:ln w="9525">
            <a:noFill/>
            <a:miter lim="800000"/>
            <a:headEnd/>
            <a:tailEnd/>
          </a:ln>
        </p:spPr>
        <p:txBody>
          <a:bodyPr wrap="none" anchor="ctr"/>
          <a:lstStyle/>
          <a:p>
            <a:endParaRPr lang="en-US"/>
          </a:p>
        </p:txBody>
      </p:sp>
      <p:sp>
        <p:nvSpPr>
          <p:cNvPr id="46087" name="AutoShape 5"/>
          <p:cNvSpPr>
            <a:spLocks noChangeArrowheads="1"/>
          </p:cNvSpPr>
          <p:nvPr/>
        </p:nvSpPr>
        <p:spPr bwMode="auto">
          <a:xfrm>
            <a:off x="4191000" y="5410200"/>
            <a:ext cx="852488" cy="73342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noFill/>
          <a:ln w="9525">
            <a:noFill/>
            <a:miter lim="800000"/>
            <a:headEnd/>
            <a:tailEnd/>
          </a:ln>
        </p:spPr>
        <p:txBody>
          <a:bodyPr wrap="none" anchor="ctr"/>
          <a:lstStyle/>
          <a:p>
            <a:endParaRPr lang="en-US"/>
          </a:p>
        </p:txBody>
      </p:sp>
      <p:sp>
        <p:nvSpPr>
          <p:cNvPr id="46088" name="AutoShape 6"/>
          <p:cNvSpPr>
            <a:spLocks noChangeArrowheads="1"/>
          </p:cNvSpPr>
          <p:nvPr/>
        </p:nvSpPr>
        <p:spPr bwMode="auto">
          <a:xfrm>
            <a:off x="4419600" y="5410200"/>
            <a:ext cx="381000" cy="3810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noFill/>
          <a:ln w="9525">
            <a:noFill/>
            <a:miter lim="800000"/>
            <a:headEnd/>
            <a:tailEnd/>
          </a:ln>
        </p:spPr>
        <p:txBody>
          <a:bodyPr wrap="none" anchor="ctr"/>
          <a:lstStyle/>
          <a:p>
            <a:endParaRPr lang="en-US"/>
          </a:p>
        </p:txBody>
      </p:sp>
      <p:sp>
        <p:nvSpPr>
          <p:cNvPr id="46089" name="Date Placeholder 9"/>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How to search for dark matter</a:t>
            </a:r>
            <a:endParaRPr lang="en-US" sz="4000" dirty="0"/>
          </a:p>
        </p:txBody>
      </p:sp>
      <p:sp>
        <p:nvSpPr>
          <p:cNvPr id="3" name="Content Placeholder 2"/>
          <p:cNvSpPr>
            <a:spLocks noGrp="1"/>
          </p:cNvSpPr>
          <p:nvPr>
            <p:ph idx="1"/>
          </p:nvPr>
        </p:nvSpPr>
        <p:spPr>
          <a:xfrm>
            <a:off x="381000" y="1981200"/>
            <a:ext cx="8305800" cy="4114800"/>
          </a:xfrm>
        </p:spPr>
        <p:txBody>
          <a:bodyPr/>
          <a:lstStyle/>
          <a:p>
            <a:r>
              <a:rPr lang="en-US" dirty="0" smtClean="0"/>
              <a:t>Dark matter cannot be observed directly in accelerators.</a:t>
            </a:r>
          </a:p>
          <a:p>
            <a:r>
              <a:rPr lang="en-US" dirty="0" smtClean="0"/>
              <a:t>Look for associated particles or jets as signature with missing energy (E</a:t>
            </a:r>
            <a:r>
              <a:rPr lang="en-US" baseline="-25000" dirty="0" smtClean="0"/>
              <a:t>T</a:t>
            </a:r>
            <a:r>
              <a:rPr lang="en-US" dirty="0" smtClean="0"/>
              <a:t>).</a:t>
            </a:r>
          </a:p>
          <a:p>
            <a:r>
              <a:rPr lang="en-US" dirty="0" smtClean="0"/>
              <a:t>Popular searches are for neutralino (WIMP), extra dimensions.</a:t>
            </a:r>
          </a:p>
          <a:p>
            <a:r>
              <a:rPr lang="en-US" dirty="0" smtClean="0"/>
              <a:t>We are looking for the dark sector with muon jets. </a:t>
            </a:r>
            <a:endParaRPr lang="en-US" dirty="0"/>
          </a:p>
        </p:txBody>
      </p:sp>
      <p:sp>
        <p:nvSpPr>
          <p:cNvPr id="4" name="Date Placeholder 3"/>
          <p:cNvSpPr>
            <a:spLocks noGrp="1"/>
          </p:cNvSpPr>
          <p:nvPr>
            <p:ph type="dt" sz="half" idx="10"/>
          </p:nvPr>
        </p:nvSpPr>
        <p:spPr/>
        <p:txBody>
          <a:bodyPr/>
          <a:lstStyle/>
          <a:p>
            <a:pPr>
              <a:defRPr/>
            </a:pPr>
            <a:r>
              <a:rPr lang="en-US" smtClean="0"/>
              <a:t>October 2010</a:t>
            </a:r>
            <a:endParaRPr lang="en-US" dirty="0"/>
          </a:p>
        </p:txBody>
      </p:sp>
      <p:sp>
        <p:nvSpPr>
          <p:cNvPr id="5" name="Slide Number Placeholder 4"/>
          <p:cNvSpPr>
            <a:spLocks noGrp="1"/>
          </p:cNvSpPr>
          <p:nvPr>
            <p:ph type="sldNum" sz="quarter" idx="11"/>
          </p:nvPr>
        </p:nvSpPr>
        <p:spPr/>
        <p:txBody>
          <a:bodyPr/>
          <a:lstStyle/>
          <a:p>
            <a:pPr>
              <a:defRPr/>
            </a:pPr>
            <a:fld id="{887A1695-D436-4BC3-8AA4-3DC5D8887B13}" type="slidenum">
              <a:rPr lang="en-US" smtClean="0"/>
              <a:pPr>
                <a:defRPr/>
              </a:pPr>
              <a:t>34</a:t>
            </a:fld>
            <a:endParaRPr lang="en-US"/>
          </a:p>
        </p:txBody>
      </p:sp>
      <p:sp>
        <p:nvSpPr>
          <p:cNvPr id="6" name="Footer Placeholder 5"/>
          <p:cNvSpPr>
            <a:spLocks noGrp="1"/>
          </p:cNvSpPr>
          <p:nvPr>
            <p:ph type="ftr" sz="quarter" idx="12"/>
          </p:nvPr>
        </p:nvSpPr>
        <p:spPr/>
        <p:txBody>
          <a:bodyPr/>
          <a:lstStyle/>
          <a:p>
            <a:pPr>
              <a:defRPr/>
            </a:pPr>
            <a:r>
              <a:rPr lang="en-US" dirty="0" smtClean="0"/>
              <a:t>Saclay, France</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47107" name="Slide Number Placeholder 5"/>
          <p:cNvSpPr>
            <a:spLocks noGrp="1"/>
          </p:cNvSpPr>
          <p:nvPr>
            <p:ph type="sldNum" sz="quarter" idx="11"/>
          </p:nvPr>
        </p:nvSpPr>
        <p:spPr>
          <a:xfrm>
            <a:off x="6553200" y="6248400"/>
            <a:ext cx="1905000" cy="457200"/>
          </a:xfrm>
          <a:noFill/>
        </p:spPr>
        <p:txBody>
          <a:bodyPr/>
          <a:lstStyle/>
          <a:p>
            <a:fld id="{4C240C44-859D-449E-8C8E-72CBBB417953}" type="slidenum">
              <a:rPr lang="en-US" smtClean="0"/>
              <a:pPr/>
              <a:t>35</a:t>
            </a:fld>
            <a:endParaRPr lang="en-US" smtClean="0"/>
          </a:p>
        </p:txBody>
      </p:sp>
      <p:sp>
        <p:nvSpPr>
          <p:cNvPr id="47108" name="Rectangle 2"/>
          <p:cNvSpPr>
            <a:spLocks noGrp="1" noChangeArrowheads="1"/>
          </p:cNvSpPr>
          <p:nvPr>
            <p:ph type="title"/>
          </p:nvPr>
        </p:nvSpPr>
        <p:spPr>
          <a:xfrm>
            <a:off x="2057400" y="228600"/>
            <a:ext cx="6324600" cy="1371600"/>
          </a:xfrm>
        </p:spPr>
        <p:txBody>
          <a:bodyPr/>
          <a:lstStyle/>
          <a:p>
            <a:pPr eaLnBrk="1" hangingPunct="1"/>
            <a:r>
              <a:rPr lang="en-US" sz="4000" dirty="0" smtClean="0"/>
              <a:t>Particle Accelerators </a:t>
            </a:r>
            <a:br>
              <a:rPr lang="en-US" sz="4000" dirty="0" smtClean="0"/>
            </a:br>
            <a:r>
              <a:rPr lang="en-US" sz="4000" dirty="0" smtClean="0"/>
              <a:t>and Detectors</a:t>
            </a:r>
          </a:p>
        </p:txBody>
      </p:sp>
      <p:sp>
        <p:nvSpPr>
          <p:cNvPr id="47109" name="Rectangle 3"/>
          <p:cNvSpPr>
            <a:spLocks noGrp="1" noChangeArrowheads="1"/>
          </p:cNvSpPr>
          <p:nvPr>
            <p:ph type="body" idx="1"/>
          </p:nvPr>
        </p:nvSpPr>
        <p:spPr/>
        <p:txBody>
          <a:bodyPr/>
          <a:lstStyle/>
          <a:p>
            <a:pPr eaLnBrk="1" hangingPunct="1"/>
            <a:r>
              <a:rPr lang="en-US" sz="2800" b="1" dirty="0" smtClean="0"/>
              <a:t>Fermilab Collider at 1 TeV + 1 TeV</a:t>
            </a:r>
          </a:p>
          <a:p>
            <a:pPr eaLnBrk="1" hangingPunct="1">
              <a:buFontTx/>
              <a:buNone/>
            </a:pPr>
            <a:r>
              <a:rPr lang="en-US" dirty="0" smtClean="0"/>
              <a:t>                      </a:t>
            </a:r>
            <a:r>
              <a:rPr lang="en-US" sz="2800" b="1" dirty="0" smtClean="0"/>
              <a:t>p</a:t>
            </a:r>
            <a:r>
              <a:rPr lang="en-US" dirty="0" smtClean="0"/>
              <a:t> + </a:t>
            </a:r>
            <a:r>
              <a:rPr lang="en-US" sz="2800" b="1" dirty="0" smtClean="0"/>
              <a:t>anti-p</a:t>
            </a:r>
          </a:p>
          <a:p>
            <a:pPr eaLnBrk="1" hangingPunct="1">
              <a:buFontTx/>
              <a:buNone/>
            </a:pPr>
            <a:r>
              <a:rPr lang="en-US" dirty="0" smtClean="0"/>
              <a:t>    Major Detectors </a:t>
            </a:r>
            <a:r>
              <a:rPr lang="en-US" b="1" dirty="0" smtClean="0">
                <a:solidFill>
                  <a:srgbClr val="0000CC"/>
                </a:solidFill>
              </a:rPr>
              <a:t>D</a:t>
            </a:r>
            <a:r>
              <a:rPr lang="en-US" b="1" dirty="0" smtClean="0">
                <a:solidFill>
                  <a:srgbClr val="0000CC"/>
                </a:solidFill>
                <a:cs typeface="Times New Roman" pitchFamily="18" charset="0"/>
              </a:rPr>
              <a:t>Ø</a:t>
            </a:r>
            <a:r>
              <a:rPr lang="en-US" dirty="0" smtClean="0">
                <a:cs typeface="Times New Roman" pitchFamily="18" charset="0"/>
              </a:rPr>
              <a:t> and CDF</a:t>
            </a:r>
          </a:p>
          <a:p>
            <a:pPr eaLnBrk="1" hangingPunct="1">
              <a:buFontTx/>
              <a:buNone/>
            </a:pPr>
            <a:r>
              <a:rPr lang="en-US" dirty="0" smtClean="0">
                <a:cs typeface="Times New Roman" pitchFamily="18" charset="0"/>
              </a:rPr>
              <a:t>    </a:t>
            </a:r>
            <a:endParaRPr lang="en-US" sz="1200" dirty="0" smtClean="0"/>
          </a:p>
          <a:p>
            <a:pPr eaLnBrk="1" hangingPunct="1"/>
            <a:r>
              <a:rPr lang="en-US" sz="2800" b="1" dirty="0" smtClean="0"/>
              <a:t>CERN LHC 7 TeV + 7 TeV (3.5+3.5 in 2010)</a:t>
            </a:r>
          </a:p>
          <a:p>
            <a:pPr eaLnBrk="1" hangingPunct="1">
              <a:buFontTx/>
              <a:buNone/>
            </a:pPr>
            <a:r>
              <a:rPr lang="en-US" dirty="0" smtClean="0"/>
              <a:t>                        </a:t>
            </a:r>
            <a:r>
              <a:rPr lang="en-US" b="1" dirty="0" smtClean="0"/>
              <a:t>p</a:t>
            </a:r>
            <a:r>
              <a:rPr lang="en-US" dirty="0" smtClean="0"/>
              <a:t> + </a:t>
            </a:r>
            <a:r>
              <a:rPr lang="en-US" b="1" dirty="0" smtClean="0"/>
              <a:t>p</a:t>
            </a:r>
          </a:p>
          <a:p>
            <a:pPr eaLnBrk="1" hangingPunct="1">
              <a:buFontTx/>
              <a:buNone/>
            </a:pPr>
            <a:r>
              <a:rPr lang="en-US" dirty="0" smtClean="0"/>
              <a:t>    Major Detectors: </a:t>
            </a:r>
            <a:r>
              <a:rPr lang="en-US" b="1" dirty="0" smtClean="0">
                <a:solidFill>
                  <a:srgbClr val="0000CC"/>
                </a:solidFill>
              </a:rPr>
              <a:t>CMS</a:t>
            </a:r>
            <a:r>
              <a:rPr lang="en-US" dirty="0" smtClean="0"/>
              <a:t> and ATLAS</a:t>
            </a:r>
          </a:p>
        </p:txBody>
      </p:sp>
      <p:sp>
        <p:nvSpPr>
          <p:cNvPr id="47110" name="Date Placeholder 6"/>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50179" name="Slide Number Placeholder 5"/>
          <p:cNvSpPr>
            <a:spLocks noGrp="1"/>
          </p:cNvSpPr>
          <p:nvPr>
            <p:ph type="sldNum" sz="quarter" idx="11"/>
          </p:nvPr>
        </p:nvSpPr>
        <p:spPr>
          <a:xfrm>
            <a:off x="6553200" y="6248400"/>
            <a:ext cx="1905000" cy="457200"/>
          </a:xfrm>
          <a:noFill/>
        </p:spPr>
        <p:txBody>
          <a:bodyPr/>
          <a:lstStyle/>
          <a:p>
            <a:fld id="{AA00926B-EFBB-48EA-B6C1-FF9BB744288F}" type="slidenum">
              <a:rPr lang="en-US" smtClean="0"/>
              <a:pPr/>
              <a:t>36</a:t>
            </a:fld>
            <a:endParaRPr lang="en-US" smtClean="0"/>
          </a:p>
        </p:txBody>
      </p:sp>
      <p:sp>
        <p:nvSpPr>
          <p:cNvPr id="50180" name="Rectangle 1026"/>
          <p:cNvSpPr>
            <a:spLocks noGrp="1" noChangeArrowheads="1"/>
          </p:cNvSpPr>
          <p:nvPr>
            <p:ph type="title"/>
          </p:nvPr>
        </p:nvSpPr>
        <p:spPr/>
        <p:txBody>
          <a:bodyPr/>
          <a:lstStyle/>
          <a:p>
            <a:pPr eaLnBrk="1" hangingPunct="1"/>
            <a:r>
              <a:rPr lang="en-US" b="1" smtClean="0"/>
              <a:t>Standard Model</a:t>
            </a:r>
          </a:p>
        </p:txBody>
      </p:sp>
      <p:sp>
        <p:nvSpPr>
          <p:cNvPr id="27651" name="Rectangle 1027"/>
          <p:cNvSpPr>
            <a:spLocks noGrp="1" noChangeArrowheads="1"/>
          </p:cNvSpPr>
          <p:nvPr>
            <p:ph type="body" idx="1"/>
          </p:nvPr>
        </p:nvSpPr>
        <p:spPr/>
        <p:txBody>
          <a:bodyPr/>
          <a:lstStyle/>
          <a:p>
            <a:pPr marL="609600" indent="-609600" eaLnBrk="1" hangingPunct="1">
              <a:defRPr/>
            </a:pPr>
            <a:r>
              <a:rPr lang="en-US" dirty="0" smtClean="0"/>
              <a:t>Elementary particles composed </a:t>
            </a:r>
            <a:r>
              <a:rPr lang="en-US" dirty="0" smtClean="0">
                <a:solidFill>
                  <a:schemeClr val="tx2"/>
                </a:solidFill>
              </a:rPr>
              <a:t>of</a:t>
            </a:r>
            <a:endParaRPr lang="en-US" b="1" dirty="0" smtClean="0">
              <a:solidFill>
                <a:schemeClr val="tx2"/>
              </a:solidFill>
              <a:effectLst>
                <a:outerShdw blurRad="38100" dist="38100" dir="2700000" algn="tl">
                  <a:srgbClr val="C0C0C0"/>
                </a:outerShdw>
              </a:effectLst>
            </a:endParaRPr>
          </a:p>
          <a:p>
            <a:pPr marL="609600" indent="-609600" eaLnBrk="1" hangingPunct="1">
              <a:buFontTx/>
              <a:buAutoNum type="arabicPeriod"/>
              <a:defRPr/>
            </a:pPr>
            <a:r>
              <a:rPr lang="en-US" b="1" dirty="0" smtClean="0">
                <a:solidFill>
                  <a:srgbClr val="0000CC"/>
                </a:solidFill>
                <a:effectLst>
                  <a:outerShdw blurRad="38100" dist="38100" dir="2700000" algn="tl">
                    <a:srgbClr val="C0C0C0"/>
                  </a:outerShdw>
                </a:effectLst>
              </a:rPr>
              <a:t>Quarks (e.g. proton, neutron)</a:t>
            </a:r>
          </a:p>
          <a:p>
            <a:pPr marL="609600" indent="-609600" eaLnBrk="1" hangingPunct="1">
              <a:buFontTx/>
              <a:buAutoNum type="arabicPeriod"/>
              <a:defRPr/>
            </a:pPr>
            <a:r>
              <a:rPr lang="en-US" b="1" dirty="0" smtClean="0">
                <a:solidFill>
                  <a:srgbClr val="0000CC"/>
                </a:solidFill>
                <a:effectLst>
                  <a:outerShdw blurRad="38100" dist="38100" dir="2700000" algn="tl">
                    <a:srgbClr val="C0C0C0"/>
                  </a:outerShdw>
                </a:effectLst>
              </a:rPr>
              <a:t>Leptons (e.g. electron)</a:t>
            </a:r>
          </a:p>
          <a:p>
            <a:pPr marL="609600" indent="-609600" eaLnBrk="1" hangingPunct="1">
              <a:defRPr/>
            </a:pPr>
            <a:r>
              <a:rPr lang="en-US" dirty="0" smtClean="0"/>
              <a:t>Three forces acting on particles:       strong, electromagnetic, weak.</a:t>
            </a:r>
          </a:p>
          <a:p>
            <a:pPr marL="609600" indent="-609600" eaLnBrk="1" hangingPunct="1">
              <a:defRPr/>
            </a:pPr>
            <a:r>
              <a:rPr lang="en-US" dirty="0" smtClean="0"/>
              <a:t>Fourth force is gravity.</a:t>
            </a:r>
          </a:p>
        </p:txBody>
      </p:sp>
      <p:sp>
        <p:nvSpPr>
          <p:cNvPr id="50182" name="Date Placeholder 6"/>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“Theoretical” dark matter candidates (beyond standard model)</a:t>
            </a:r>
            <a:endParaRPr lang="en-US" sz="3200" dirty="0"/>
          </a:p>
        </p:txBody>
      </p:sp>
      <p:sp>
        <p:nvSpPr>
          <p:cNvPr id="3" name="Content Placeholder 2"/>
          <p:cNvSpPr>
            <a:spLocks noGrp="1"/>
          </p:cNvSpPr>
          <p:nvPr>
            <p:ph idx="1"/>
          </p:nvPr>
        </p:nvSpPr>
        <p:spPr/>
        <p:txBody>
          <a:bodyPr/>
          <a:lstStyle/>
          <a:p>
            <a:pPr eaLnBrk="1" hangingPunct="1">
              <a:lnSpc>
                <a:spcPct val="90000"/>
              </a:lnSpc>
              <a:defRPr/>
            </a:pPr>
            <a:r>
              <a:rPr lang="en-US" sz="2800" b="1" dirty="0" err="1" smtClean="0">
                <a:solidFill>
                  <a:schemeClr val="accent2"/>
                </a:solidFill>
              </a:rPr>
              <a:t>Supersymmetry</a:t>
            </a:r>
            <a:r>
              <a:rPr lang="en-US" sz="2800" b="1" dirty="0" smtClean="0">
                <a:solidFill>
                  <a:schemeClr val="accent2"/>
                </a:solidFill>
              </a:rPr>
              <a:t> (SUSY) solves SM problems. Creates a new family of particles.</a:t>
            </a:r>
          </a:p>
          <a:p>
            <a:pPr eaLnBrk="1" hangingPunct="1">
              <a:lnSpc>
                <a:spcPct val="90000"/>
              </a:lnSpc>
              <a:buFontTx/>
              <a:buNone/>
              <a:defRPr/>
            </a:pPr>
            <a:r>
              <a:rPr lang="en-US" sz="2800" b="1" dirty="0" smtClean="0"/>
              <a:t>    </a:t>
            </a:r>
            <a:r>
              <a:rPr lang="en-US" sz="2800" dirty="0" smtClean="0"/>
              <a:t>Eliminates the fine tuning problems in SM.</a:t>
            </a:r>
          </a:p>
          <a:p>
            <a:pPr eaLnBrk="1" hangingPunct="1">
              <a:lnSpc>
                <a:spcPct val="90000"/>
              </a:lnSpc>
              <a:buFontTx/>
              <a:buNone/>
              <a:defRPr/>
            </a:pPr>
            <a:r>
              <a:rPr lang="en-US" sz="2800" dirty="0" smtClean="0"/>
              <a:t>    Unification of the three coupling constants at a high mass scale. </a:t>
            </a:r>
          </a:p>
          <a:p>
            <a:pPr eaLnBrk="1" hangingPunct="1">
              <a:lnSpc>
                <a:spcPct val="90000"/>
              </a:lnSpc>
              <a:buFontTx/>
              <a:buNone/>
              <a:defRPr/>
            </a:pPr>
            <a:r>
              <a:rPr lang="en-US" sz="2800" b="1" dirty="0" smtClean="0"/>
              <a:t>    D</a:t>
            </a:r>
            <a:r>
              <a:rPr lang="en-US" sz="2800" b="1" dirty="0" smtClean="0">
                <a:effectLst>
                  <a:outerShdw blurRad="38100" dist="38100" dir="2700000" algn="tl">
                    <a:srgbClr val="C0C0C0"/>
                  </a:outerShdw>
                </a:effectLst>
              </a:rPr>
              <a:t>ark </a:t>
            </a:r>
            <a:r>
              <a:rPr lang="en-US" sz="2800" b="1" dirty="0" smtClean="0">
                <a:solidFill>
                  <a:srgbClr val="FF0000"/>
                </a:solidFill>
                <a:effectLst>
                  <a:outerShdw blurRad="38100" dist="38100" dir="2700000" algn="tl">
                    <a:srgbClr val="C0C0C0"/>
                  </a:outerShdw>
                </a:effectLst>
              </a:rPr>
              <a:t>matter candidate (</a:t>
            </a:r>
            <a:r>
              <a:rPr lang="en-US" sz="2800" b="1" dirty="0" smtClean="0">
                <a:cs typeface="Arial" pitchFamily="34" charset="0"/>
                <a:sym typeface="Wingdings" pitchFamily="2" charset="2"/>
              </a:rPr>
              <a:t>neutralino</a:t>
            </a:r>
            <a:r>
              <a:rPr lang="en-US" sz="2800" b="1" dirty="0" smtClean="0">
                <a:solidFill>
                  <a:srgbClr val="FF0000"/>
                </a:solidFill>
                <a:cs typeface="Arial" pitchFamily="34" charset="0"/>
                <a:sym typeface="Wingdings" pitchFamily="2" charset="2"/>
              </a:rPr>
              <a:t>)</a:t>
            </a:r>
            <a:r>
              <a:rPr lang="en-US" sz="2800" b="1" dirty="0" smtClean="0">
                <a:solidFill>
                  <a:srgbClr val="FF0000"/>
                </a:solidFill>
                <a:effectLst>
                  <a:outerShdw blurRad="38100" dist="38100" dir="2700000" algn="tl">
                    <a:srgbClr val="C0C0C0"/>
                  </a:outerShdw>
                </a:effectLst>
              </a:rPr>
              <a:t>.</a:t>
            </a:r>
          </a:p>
          <a:p>
            <a:pPr eaLnBrk="1" hangingPunct="1">
              <a:lnSpc>
                <a:spcPct val="90000"/>
              </a:lnSpc>
              <a:buFontTx/>
              <a:buNone/>
              <a:defRPr/>
            </a:pPr>
            <a:r>
              <a:rPr lang="en-US" sz="2800" b="1" dirty="0" smtClean="0">
                <a:solidFill>
                  <a:srgbClr val="FF0000"/>
                </a:solidFill>
                <a:effectLst>
                  <a:outerShdw blurRad="38100" dist="38100" dir="2700000" algn="tl">
                    <a:srgbClr val="C0C0C0"/>
                  </a:outerShdw>
                </a:effectLst>
              </a:rPr>
              <a:t>    Some theories have neutralino annihilating and producing positrons!</a:t>
            </a:r>
          </a:p>
          <a:p>
            <a:pPr eaLnBrk="1" hangingPunct="1">
              <a:lnSpc>
                <a:spcPct val="90000"/>
              </a:lnSpc>
              <a:defRPr/>
            </a:pPr>
            <a:r>
              <a:rPr lang="en-US" sz="2800" b="1" dirty="0" smtClean="0">
                <a:solidFill>
                  <a:srgbClr val="0000CC"/>
                </a:solidFill>
                <a:effectLst>
                  <a:outerShdw blurRad="38100" dist="38100" dir="2700000" algn="tl">
                    <a:srgbClr val="C0C0C0"/>
                  </a:outerShdw>
                </a:effectLst>
              </a:rPr>
              <a:t>Extra Dimensions have </a:t>
            </a:r>
            <a:r>
              <a:rPr lang="en-US" sz="2800" b="1" dirty="0" smtClean="0">
                <a:effectLst>
                  <a:outerShdw blurRad="38100" dist="38100" dir="2700000" algn="tl">
                    <a:srgbClr val="C0C0C0"/>
                  </a:outerShdw>
                </a:effectLst>
              </a:rPr>
              <a:t>dark</a:t>
            </a:r>
            <a:r>
              <a:rPr lang="en-US" sz="2800" b="1" dirty="0" smtClean="0">
                <a:solidFill>
                  <a:srgbClr val="FF0000"/>
                </a:solidFill>
                <a:effectLst>
                  <a:outerShdw blurRad="38100" dist="38100" dir="2700000" algn="tl">
                    <a:srgbClr val="C0C0C0"/>
                  </a:outerShdw>
                </a:effectLst>
              </a:rPr>
              <a:t> </a:t>
            </a:r>
            <a:r>
              <a:rPr lang="en-US" sz="2800" b="1" dirty="0" smtClean="0">
                <a:solidFill>
                  <a:srgbClr val="0000CC"/>
                </a:solidFill>
                <a:effectLst>
                  <a:outerShdw blurRad="38100" dist="38100" dir="2700000" algn="tl">
                    <a:srgbClr val="C0C0C0"/>
                  </a:outerShdw>
                </a:effectLst>
              </a:rPr>
              <a:t>matter candidate.</a:t>
            </a:r>
          </a:p>
          <a:p>
            <a:endParaRPr lang="en-US" dirty="0"/>
          </a:p>
        </p:txBody>
      </p:sp>
      <p:sp>
        <p:nvSpPr>
          <p:cNvPr id="4" name="Date Placeholder 3"/>
          <p:cNvSpPr>
            <a:spLocks noGrp="1"/>
          </p:cNvSpPr>
          <p:nvPr>
            <p:ph type="dt" sz="half" idx="10"/>
          </p:nvPr>
        </p:nvSpPr>
        <p:spPr/>
        <p:txBody>
          <a:bodyPr/>
          <a:lstStyle/>
          <a:p>
            <a:pPr>
              <a:defRPr/>
            </a:pPr>
            <a:r>
              <a:rPr lang="en-US" smtClean="0"/>
              <a:t>October 2010</a:t>
            </a:r>
            <a:endParaRPr lang="en-US" dirty="0"/>
          </a:p>
        </p:txBody>
      </p:sp>
      <p:sp>
        <p:nvSpPr>
          <p:cNvPr id="5" name="Slide Number Placeholder 4"/>
          <p:cNvSpPr>
            <a:spLocks noGrp="1"/>
          </p:cNvSpPr>
          <p:nvPr>
            <p:ph type="sldNum" sz="quarter" idx="11"/>
          </p:nvPr>
        </p:nvSpPr>
        <p:spPr/>
        <p:txBody>
          <a:bodyPr/>
          <a:lstStyle/>
          <a:p>
            <a:pPr>
              <a:defRPr/>
            </a:pPr>
            <a:fld id="{887A1695-D436-4BC3-8AA4-3DC5D8887B13}" type="slidenum">
              <a:rPr lang="en-US" smtClean="0"/>
              <a:pPr>
                <a:defRPr/>
              </a:pPr>
              <a:t>37</a:t>
            </a:fld>
            <a:endParaRPr lang="en-US"/>
          </a:p>
        </p:txBody>
      </p:sp>
      <p:sp>
        <p:nvSpPr>
          <p:cNvPr id="6" name="Footer Placeholder 5"/>
          <p:cNvSpPr>
            <a:spLocks noGrp="1"/>
          </p:cNvSpPr>
          <p:nvPr>
            <p:ph type="ftr" sz="quarter" idx="12"/>
          </p:nvPr>
        </p:nvSpPr>
        <p:spPr/>
        <p:txBody>
          <a:bodyPr/>
          <a:lstStyle/>
          <a:p>
            <a:pPr>
              <a:defRPr/>
            </a:pPr>
            <a:r>
              <a:rPr lang="en-US" dirty="0" smtClean="0"/>
              <a:t>Saclay, France</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61443" name="Slide Number Placeholder 5"/>
          <p:cNvSpPr>
            <a:spLocks noGrp="1"/>
          </p:cNvSpPr>
          <p:nvPr>
            <p:ph type="sldNum" sz="quarter" idx="11"/>
          </p:nvPr>
        </p:nvSpPr>
        <p:spPr>
          <a:xfrm>
            <a:off x="6553200" y="6248400"/>
            <a:ext cx="1905000" cy="457200"/>
          </a:xfrm>
          <a:noFill/>
        </p:spPr>
        <p:txBody>
          <a:bodyPr/>
          <a:lstStyle/>
          <a:p>
            <a:fld id="{51D38346-FF1B-474E-80B2-6C26F6316D14}" type="slidenum">
              <a:rPr lang="en-US" smtClean="0"/>
              <a:pPr/>
              <a:t>38</a:t>
            </a:fld>
            <a:endParaRPr lang="en-US" smtClean="0"/>
          </a:p>
        </p:txBody>
      </p:sp>
      <p:sp>
        <p:nvSpPr>
          <p:cNvPr id="61444" name="Rectangle 2"/>
          <p:cNvSpPr>
            <a:spLocks noGrp="1" noChangeArrowheads="1"/>
          </p:cNvSpPr>
          <p:nvPr>
            <p:ph type="title"/>
          </p:nvPr>
        </p:nvSpPr>
        <p:spPr/>
        <p:txBody>
          <a:bodyPr/>
          <a:lstStyle/>
          <a:p>
            <a:pPr eaLnBrk="1" hangingPunct="1"/>
            <a:r>
              <a:rPr lang="en-US" sz="3600" dirty="0" smtClean="0"/>
              <a:t>How to Search for Dark Matter</a:t>
            </a:r>
            <a:br>
              <a:rPr lang="en-US" sz="3600" dirty="0" smtClean="0"/>
            </a:br>
            <a:r>
              <a:rPr lang="en-US" sz="3600" dirty="0" smtClean="0"/>
              <a:t>in colliders</a:t>
            </a:r>
          </a:p>
        </p:txBody>
      </p:sp>
      <p:sp>
        <p:nvSpPr>
          <p:cNvPr id="61445" name="Rectangle 3"/>
          <p:cNvSpPr>
            <a:spLocks noGrp="1" noChangeArrowheads="1"/>
          </p:cNvSpPr>
          <p:nvPr>
            <p:ph type="body" idx="1"/>
          </p:nvPr>
        </p:nvSpPr>
        <p:spPr>
          <a:xfrm>
            <a:off x="685800" y="1828800"/>
            <a:ext cx="7772400" cy="4343400"/>
          </a:xfrm>
        </p:spPr>
        <p:txBody>
          <a:bodyPr/>
          <a:lstStyle/>
          <a:p>
            <a:pPr eaLnBrk="1" hangingPunct="1">
              <a:lnSpc>
                <a:spcPct val="90000"/>
              </a:lnSpc>
            </a:pPr>
            <a:r>
              <a:rPr lang="en-US" sz="2800" b="1" dirty="0" smtClean="0">
                <a:solidFill>
                  <a:srgbClr val="0000CC"/>
                </a:solidFill>
              </a:rPr>
              <a:t>Collider </a:t>
            </a:r>
            <a:r>
              <a:rPr lang="en-US" sz="2800" dirty="0" smtClean="0">
                <a:solidFill>
                  <a:srgbClr val="0000CC"/>
                </a:solidFill>
              </a:rPr>
              <a:t>detectors observe all </a:t>
            </a:r>
            <a:r>
              <a:rPr lang="en-US" sz="2800" u="sng" dirty="0" smtClean="0">
                <a:solidFill>
                  <a:srgbClr val="0000CC"/>
                </a:solidFill>
              </a:rPr>
              <a:t>known</a:t>
            </a:r>
            <a:r>
              <a:rPr lang="en-US" sz="2800" dirty="0" smtClean="0">
                <a:solidFill>
                  <a:srgbClr val="0000CC"/>
                </a:solidFill>
              </a:rPr>
              <a:t> particles except neutrinos.</a:t>
            </a:r>
          </a:p>
          <a:p>
            <a:pPr eaLnBrk="1" hangingPunct="1">
              <a:lnSpc>
                <a:spcPct val="90000"/>
              </a:lnSpc>
            </a:pPr>
            <a:r>
              <a:rPr lang="en-US" sz="2800" dirty="0" smtClean="0"/>
              <a:t>Look for large unbalanced momentum events (missing E</a:t>
            </a:r>
            <a:r>
              <a:rPr lang="en-US" sz="2800" baseline="-25000" dirty="0" smtClean="0"/>
              <a:t>T</a:t>
            </a:r>
            <a:r>
              <a:rPr lang="en-US" sz="2800" dirty="0" smtClean="0"/>
              <a:t>).</a:t>
            </a:r>
          </a:p>
          <a:p>
            <a:pPr eaLnBrk="1" hangingPunct="1">
              <a:lnSpc>
                <a:spcPct val="90000"/>
              </a:lnSpc>
            </a:pPr>
            <a:r>
              <a:rPr lang="en-US" sz="2800" dirty="0" smtClean="0"/>
              <a:t>Eliminate all known productions that have neutrinos.</a:t>
            </a:r>
          </a:p>
          <a:p>
            <a:pPr eaLnBrk="1" hangingPunct="1">
              <a:lnSpc>
                <a:spcPct val="90000"/>
              </a:lnSpc>
            </a:pPr>
            <a:r>
              <a:rPr lang="en-US" sz="2800" dirty="0" smtClean="0">
                <a:solidFill>
                  <a:srgbClr val="FF0000"/>
                </a:solidFill>
              </a:rPr>
              <a:t>Fit the distributions of the remaining events to dark matter predictions, such as </a:t>
            </a:r>
            <a:r>
              <a:rPr lang="en-US" sz="2800" dirty="0" err="1" smtClean="0">
                <a:solidFill>
                  <a:srgbClr val="FF0000"/>
                </a:solidFill>
              </a:rPr>
              <a:t>neutralinos</a:t>
            </a:r>
            <a:r>
              <a:rPr lang="en-US" sz="2800" dirty="0" smtClean="0">
                <a:solidFill>
                  <a:srgbClr val="FF0000"/>
                </a:solidFill>
              </a:rPr>
              <a:t>.</a:t>
            </a:r>
          </a:p>
          <a:p>
            <a:pPr eaLnBrk="1" hangingPunct="1">
              <a:lnSpc>
                <a:spcPct val="90000"/>
              </a:lnSpc>
            </a:pPr>
            <a:r>
              <a:rPr lang="en-US" sz="2800" dirty="0" smtClean="0">
                <a:solidFill>
                  <a:srgbClr val="FF0000"/>
                </a:solidFill>
              </a:rPr>
              <a:t>Use Advanced Analysis techniques such as Neural Networks to separate signal from background.</a:t>
            </a:r>
          </a:p>
          <a:p>
            <a:pPr eaLnBrk="1" hangingPunct="1">
              <a:lnSpc>
                <a:spcPct val="90000"/>
              </a:lnSpc>
            </a:pPr>
            <a:endParaRPr lang="en-US" sz="2800" dirty="0" smtClean="0"/>
          </a:p>
        </p:txBody>
      </p:sp>
      <p:sp>
        <p:nvSpPr>
          <p:cNvPr id="61446" name="Date Placeholder 6"/>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Dark matter signals</a:t>
            </a:r>
            <a:endParaRPr lang="en-US" dirty="0"/>
          </a:p>
        </p:txBody>
      </p:sp>
      <p:sp>
        <p:nvSpPr>
          <p:cNvPr id="3" name="Content Placeholder 2"/>
          <p:cNvSpPr>
            <a:spLocks noGrp="1"/>
          </p:cNvSpPr>
          <p:nvPr>
            <p:ph idx="1"/>
          </p:nvPr>
        </p:nvSpPr>
        <p:spPr>
          <a:xfrm>
            <a:off x="685800" y="1752600"/>
            <a:ext cx="7772400" cy="4114800"/>
          </a:xfrm>
        </p:spPr>
        <p:txBody>
          <a:bodyPr/>
          <a:lstStyle/>
          <a:p>
            <a:r>
              <a:rPr lang="en-US" dirty="0" smtClean="0"/>
              <a:t>Dark matter cannot be observed directly.</a:t>
            </a:r>
          </a:p>
          <a:p>
            <a:r>
              <a:rPr lang="en-US" dirty="0" smtClean="0"/>
              <a:t>Use other parts of an event to search for candidates, such as quark jets, muon jets, etc.</a:t>
            </a:r>
          </a:p>
          <a:p>
            <a:r>
              <a:rPr lang="en-US" dirty="0" smtClean="0"/>
              <a:t>Use models to search for dark matter candidates.</a:t>
            </a:r>
          </a:p>
        </p:txBody>
      </p:sp>
      <p:sp>
        <p:nvSpPr>
          <p:cNvPr id="4" name="Date Placeholder 3"/>
          <p:cNvSpPr>
            <a:spLocks noGrp="1"/>
          </p:cNvSpPr>
          <p:nvPr>
            <p:ph type="dt" sz="half" idx="10"/>
          </p:nvPr>
        </p:nvSpPr>
        <p:spPr/>
        <p:txBody>
          <a:bodyPr/>
          <a:lstStyle/>
          <a:p>
            <a:pPr>
              <a:defRPr/>
            </a:pPr>
            <a:r>
              <a:rPr lang="en-US" smtClean="0"/>
              <a:t>October 2010</a:t>
            </a:r>
            <a:endParaRPr lang="en-US" dirty="0"/>
          </a:p>
        </p:txBody>
      </p:sp>
      <p:sp>
        <p:nvSpPr>
          <p:cNvPr id="5" name="Slide Number Placeholder 4"/>
          <p:cNvSpPr>
            <a:spLocks noGrp="1"/>
          </p:cNvSpPr>
          <p:nvPr>
            <p:ph type="sldNum" sz="quarter" idx="11"/>
          </p:nvPr>
        </p:nvSpPr>
        <p:spPr/>
        <p:txBody>
          <a:bodyPr/>
          <a:lstStyle/>
          <a:p>
            <a:pPr>
              <a:defRPr/>
            </a:pPr>
            <a:fld id="{887A1695-D436-4BC3-8AA4-3DC5D8887B13}" type="slidenum">
              <a:rPr lang="en-US" smtClean="0"/>
              <a:pPr>
                <a:defRPr/>
              </a:pPr>
              <a:t>39</a:t>
            </a:fld>
            <a:endParaRPr lang="en-US"/>
          </a:p>
        </p:txBody>
      </p:sp>
      <p:sp>
        <p:nvSpPr>
          <p:cNvPr id="6" name="Footer Placeholder 5"/>
          <p:cNvSpPr>
            <a:spLocks noGrp="1"/>
          </p:cNvSpPr>
          <p:nvPr>
            <p:ph type="ftr" sz="quarter" idx="12"/>
          </p:nvPr>
        </p:nvSpPr>
        <p:spPr/>
        <p:txBody>
          <a:bodyPr/>
          <a:lstStyle/>
          <a:p>
            <a:pPr>
              <a:defRPr/>
            </a:pPr>
            <a:r>
              <a:rPr lang="en-US" smtClean="0"/>
              <a:t>Saclay, France</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Tevatron Searches</a:t>
            </a:r>
            <a:endParaRPr lang="en-US" dirty="0"/>
          </a:p>
        </p:txBody>
      </p:sp>
      <p:sp>
        <p:nvSpPr>
          <p:cNvPr id="3" name="Content Placeholder 2"/>
          <p:cNvSpPr>
            <a:spLocks noGrp="1"/>
          </p:cNvSpPr>
          <p:nvPr>
            <p:ph idx="1"/>
          </p:nvPr>
        </p:nvSpPr>
        <p:spPr/>
        <p:txBody>
          <a:bodyPr/>
          <a:lstStyle/>
          <a:p>
            <a:r>
              <a:rPr lang="en-US" dirty="0" smtClean="0"/>
              <a:t>Both D0 and CDF have search for dark matter candidates. </a:t>
            </a:r>
          </a:p>
          <a:p>
            <a:r>
              <a:rPr lang="en-US" dirty="0" smtClean="0"/>
              <a:t>Dark matter shows up as deviations from the standard model. </a:t>
            </a:r>
            <a:r>
              <a:rPr lang="en-US" dirty="0" err="1" smtClean="0"/>
              <a:t>E.g</a:t>
            </a:r>
            <a:r>
              <a:rPr lang="en-US" dirty="0" smtClean="0"/>
              <a:t> SUSY searches.</a:t>
            </a:r>
          </a:p>
          <a:p>
            <a:r>
              <a:rPr lang="en-US" dirty="0" smtClean="0"/>
              <a:t>Tevatron mass limits of the neutralino are 200 to 300 </a:t>
            </a:r>
            <a:r>
              <a:rPr lang="en-US" dirty="0" err="1" smtClean="0"/>
              <a:t>GeV</a:t>
            </a:r>
            <a:r>
              <a:rPr lang="en-US" dirty="0" smtClean="0"/>
              <a:t>/c</a:t>
            </a:r>
            <a:r>
              <a:rPr lang="en-US" baseline="30000" dirty="0" smtClean="0"/>
              <a:t>2</a:t>
            </a:r>
            <a:r>
              <a:rPr lang="en-US" dirty="0" smtClean="0"/>
              <a:t>. </a:t>
            </a:r>
            <a:endParaRPr lang="en-US" dirty="0"/>
          </a:p>
        </p:txBody>
      </p:sp>
      <p:sp>
        <p:nvSpPr>
          <p:cNvPr id="4" name="Date Placeholder 3"/>
          <p:cNvSpPr>
            <a:spLocks noGrp="1"/>
          </p:cNvSpPr>
          <p:nvPr>
            <p:ph type="dt" sz="half" idx="10"/>
          </p:nvPr>
        </p:nvSpPr>
        <p:spPr/>
        <p:txBody>
          <a:bodyPr/>
          <a:lstStyle/>
          <a:p>
            <a:pPr>
              <a:defRPr/>
            </a:pPr>
            <a:r>
              <a:rPr lang="en-US" smtClean="0"/>
              <a:t>October 2010</a:t>
            </a:r>
            <a:endParaRPr lang="en-US" dirty="0"/>
          </a:p>
        </p:txBody>
      </p:sp>
      <p:sp>
        <p:nvSpPr>
          <p:cNvPr id="5" name="Slide Number Placeholder 4"/>
          <p:cNvSpPr>
            <a:spLocks noGrp="1"/>
          </p:cNvSpPr>
          <p:nvPr>
            <p:ph type="sldNum" sz="quarter" idx="11"/>
          </p:nvPr>
        </p:nvSpPr>
        <p:spPr/>
        <p:txBody>
          <a:bodyPr/>
          <a:lstStyle/>
          <a:p>
            <a:pPr>
              <a:defRPr/>
            </a:pPr>
            <a:fld id="{887A1695-D436-4BC3-8AA4-3DC5D8887B13}" type="slidenum">
              <a:rPr lang="en-US" smtClean="0"/>
              <a:pPr>
                <a:defRPr/>
              </a:pPr>
              <a:t>40</a:t>
            </a:fld>
            <a:endParaRPr lang="en-US"/>
          </a:p>
        </p:txBody>
      </p:sp>
      <p:sp>
        <p:nvSpPr>
          <p:cNvPr id="6" name="Footer Placeholder 5"/>
          <p:cNvSpPr>
            <a:spLocks noGrp="1"/>
          </p:cNvSpPr>
          <p:nvPr>
            <p:ph type="ftr" sz="quarter" idx="12"/>
          </p:nvPr>
        </p:nvSpPr>
        <p:spPr/>
        <p:txBody>
          <a:bodyPr/>
          <a:lstStyle/>
          <a:p>
            <a:pPr>
              <a:defRPr/>
            </a:pPr>
            <a:r>
              <a:rPr lang="en-US" smtClean="0"/>
              <a:t>Saclay, France</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Extra Dimensions</a:t>
            </a:r>
            <a:br>
              <a:rPr lang="en-US" b="1" dirty="0" smtClean="0"/>
            </a:br>
            <a:r>
              <a:rPr lang="en-US" sz="2800" b="1" dirty="0" smtClean="0"/>
              <a:t>One and Two dimensions </a:t>
            </a:r>
            <a:endParaRPr lang="en-US" dirty="0"/>
          </a:p>
        </p:txBody>
      </p:sp>
      <p:sp>
        <p:nvSpPr>
          <p:cNvPr id="3" name="Content Placeholder 2"/>
          <p:cNvSpPr>
            <a:spLocks noGrp="1"/>
          </p:cNvSpPr>
          <p:nvPr>
            <p:ph idx="1"/>
          </p:nvPr>
        </p:nvSpPr>
        <p:spPr/>
        <p:txBody>
          <a:bodyPr/>
          <a:lstStyle/>
          <a:p>
            <a:r>
              <a:rPr lang="en-US" sz="1600" dirty="0" smtClean="0"/>
              <a:t>Think about an </a:t>
            </a:r>
            <a:r>
              <a:rPr lang="en-US" sz="1600" dirty="0" smtClean="0">
                <a:solidFill>
                  <a:schemeClr val="accent2"/>
                </a:solidFill>
              </a:rPr>
              <a:t>acrobat</a:t>
            </a:r>
            <a:r>
              <a:rPr lang="en-US" sz="1600" dirty="0" smtClean="0"/>
              <a:t> and a </a:t>
            </a:r>
            <a:r>
              <a:rPr lang="en-US" sz="1600" dirty="0" smtClean="0">
                <a:solidFill>
                  <a:schemeClr val="accent2"/>
                </a:solidFill>
              </a:rPr>
              <a:t>bug</a:t>
            </a:r>
            <a:r>
              <a:rPr lang="en-US" sz="1600" dirty="0" smtClean="0"/>
              <a:t> on a tight rope. </a:t>
            </a:r>
          </a:p>
          <a:p>
            <a:r>
              <a:rPr lang="en-US" sz="1600" dirty="0" smtClean="0"/>
              <a:t>The </a:t>
            </a:r>
            <a:r>
              <a:rPr lang="en-US" sz="1600" dirty="0" smtClean="0">
                <a:solidFill>
                  <a:schemeClr val="accent2"/>
                </a:solidFill>
              </a:rPr>
              <a:t>acrobat</a:t>
            </a:r>
            <a:r>
              <a:rPr lang="en-US" sz="1600" dirty="0" smtClean="0"/>
              <a:t> can move forward and backward along the rope. </a:t>
            </a:r>
          </a:p>
          <a:p>
            <a:r>
              <a:rPr lang="en-US" sz="1600" dirty="0" smtClean="0"/>
              <a:t>But the </a:t>
            </a:r>
            <a:r>
              <a:rPr lang="en-US" sz="1600" dirty="0" smtClean="0">
                <a:solidFill>
                  <a:schemeClr val="accent2"/>
                </a:solidFill>
              </a:rPr>
              <a:t>bug</a:t>
            </a:r>
            <a:r>
              <a:rPr lang="en-US" sz="1600" dirty="0" smtClean="0"/>
              <a:t> can also move sideways around the rope. </a:t>
            </a:r>
          </a:p>
          <a:p>
            <a:r>
              <a:rPr lang="en-US" sz="1600" dirty="0" smtClean="0"/>
              <a:t>If the </a:t>
            </a:r>
            <a:r>
              <a:rPr lang="en-US" sz="1600" dirty="0" smtClean="0">
                <a:solidFill>
                  <a:schemeClr val="accent2"/>
                </a:solidFill>
              </a:rPr>
              <a:t>bug</a:t>
            </a:r>
            <a:r>
              <a:rPr lang="en-US" sz="1600" dirty="0" smtClean="0"/>
              <a:t> keeps walking to one side, it goes around the rope and winds up where it started.  It has no center or end.</a:t>
            </a:r>
          </a:p>
          <a:p>
            <a:pPr>
              <a:buNone/>
            </a:pPr>
            <a:endParaRPr lang="en-US" dirty="0"/>
          </a:p>
        </p:txBody>
      </p:sp>
      <p:sp>
        <p:nvSpPr>
          <p:cNvPr id="4" name="Date Placeholder 3"/>
          <p:cNvSpPr>
            <a:spLocks noGrp="1"/>
          </p:cNvSpPr>
          <p:nvPr>
            <p:ph type="dt" sz="half" idx="10"/>
          </p:nvPr>
        </p:nvSpPr>
        <p:spPr/>
        <p:txBody>
          <a:bodyPr/>
          <a:lstStyle/>
          <a:p>
            <a:pPr>
              <a:defRPr/>
            </a:pPr>
            <a:r>
              <a:rPr lang="en-US" smtClean="0"/>
              <a:t>October 2010</a:t>
            </a:r>
            <a:endParaRPr lang="en-US" dirty="0"/>
          </a:p>
        </p:txBody>
      </p:sp>
      <p:sp>
        <p:nvSpPr>
          <p:cNvPr id="5" name="Slide Number Placeholder 4"/>
          <p:cNvSpPr>
            <a:spLocks noGrp="1"/>
          </p:cNvSpPr>
          <p:nvPr>
            <p:ph type="sldNum" sz="quarter" idx="11"/>
          </p:nvPr>
        </p:nvSpPr>
        <p:spPr/>
        <p:txBody>
          <a:bodyPr/>
          <a:lstStyle/>
          <a:p>
            <a:pPr>
              <a:defRPr/>
            </a:pPr>
            <a:fld id="{887A1695-D436-4BC3-8AA4-3DC5D8887B13}" type="slidenum">
              <a:rPr lang="en-US" smtClean="0"/>
              <a:pPr>
                <a:defRPr/>
              </a:pPr>
              <a:t>41</a:t>
            </a:fld>
            <a:endParaRPr lang="en-US"/>
          </a:p>
        </p:txBody>
      </p:sp>
      <p:sp>
        <p:nvSpPr>
          <p:cNvPr id="6" name="Footer Placeholder 5"/>
          <p:cNvSpPr>
            <a:spLocks noGrp="1"/>
          </p:cNvSpPr>
          <p:nvPr>
            <p:ph type="ftr" sz="quarter" idx="12"/>
          </p:nvPr>
        </p:nvSpPr>
        <p:spPr/>
        <p:txBody>
          <a:bodyPr/>
          <a:lstStyle/>
          <a:p>
            <a:pPr>
              <a:defRPr/>
            </a:pPr>
            <a:r>
              <a:rPr lang="en-US" dirty="0" smtClean="0"/>
              <a:t>Saclay, France</a:t>
            </a:r>
            <a:endParaRPr lang="en-US" dirty="0"/>
          </a:p>
        </p:txBody>
      </p:sp>
      <p:pic>
        <p:nvPicPr>
          <p:cNvPr id="9" name="Picture 6" descr="tightrope_extradim"/>
          <p:cNvPicPr>
            <a:picLocks noChangeAspect="1" noChangeArrowheads="1"/>
          </p:cNvPicPr>
          <p:nvPr/>
        </p:nvPicPr>
        <p:blipFill>
          <a:blip r:embed="rId2" cstate="print"/>
          <a:srcRect l="31186" r="35254"/>
          <a:stretch>
            <a:fillRect/>
          </a:stretch>
        </p:blipFill>
        <p:spPr bwMode="auto">
          <a:xfrm>
            <a:off x="2362200" y="3733800"/>
            <a:ext cx="2133600" cy="1868487"/>
          </a:xfrm>
          <a:prstGeom prst="rect">
            <a:avLst/>
          </a:prstGeom>
          <a:noFill/>
          <a:ln w="9525">
            <a:noFill/>
            <a:miter lim="800000"/>
            <a:headEnd/>
            <a:tailEnd/>
          </a:ln>
        </p:spPr>
      </p:pic>
      <p:pic>
        <p:nvPicPr>
          <p:cNvPr id="10" name="Picture 5" descr="flea_extradim"/>
          <p:cNvPicPr>
            <a:picLocks noChangeAspect="1" noChangeArrowheads="1"/>
          </p:cNvPicPr>
          <p:nvPr/>
        </p:nvPicPr>
        <p:blipFill>
          <a:blip r:embed="rId3" cstate="print"/>
          <a:srcRect b="5878"/>
          <a:stretch>
            <a:fillRect/>
          </a:stretch>
        </p:blipFill>
        <p:spPr bwMode="auto">
          <a:xfrm>
            <a:off x="5181600" y="3657600"/>
            <a:ext cx="2514600" cy="1676400"/>
          </a:xfrm>
          <a:prstGeom prst="rect">
            <a:avLst/>
          </a:prstGeom>
          <a:noFill/>
          <a:ln w="9525">
            <a:noFill/>
            <a:miter lim="800000"/>
            <a:headEnd/>
            <a:tailEnd/>
          </a:ln>
        </p:spPr>
      </p:pic>
      <p:sp>
        <p:nvSpPr>
          <p:cNvPr id="11" name="TextBox 10"/>
          <p:cNvSpPr txBox="1"/>
          <p:nvPr/>
        </p:nvSpPr>
        <p:spPr>
          <a:xfrm>
            <a:off x="1905000" y="5410200"/>
            <a:ext cx="2621230" cy="646331"/>
          </a:xfrm>
          <a:prstGeom prst="rect">
            <a:avLst/>
          </a:prstGeom>
          <a:noFill/>
        </p:spPr>
        <p:txBody>
          <a:bodyPr wrap="none" rtlCol="0">
            <a:spAutoFit/>
          </a:bodyPr>
          <a:lstStyle/>
          <a:p>
            <a:pPr algn="l"/>
            <a:r>
              <a:rPr lang="en-US" sz="1800" dirty="0" smtClean="0"/>
              <a:t>An acrobat can only move</a:t>
            </a:r>
          </a:p>
          <a:p>
            <a:pPr algn="l"/>
            <a:r>
              <a:rPr lang="en-US" sz="1800" dirty="0" smtClean="0"/>
              <a:t>in one dimension </a:t>
            </a:r>
            <a:endParaRPr lang="en-US" sz="1800" dirty="0"/>
          </a:p>
        </p:txBody>
      </p:sp>
      <p:sp>
        <p:nvSpPr>
          <p:cNvPr id="12" name="TextBox 11"/>
          <p:cNvSpPr txBox="1"/>
          <p:nvPr/>
        </p:nvSpPr>
        <p:spPr>
          <a:xfrm>
            <a:off x="5181600" y="5410200"/>
            <a:ext cx="2518638" cy="646331"/>
          </a:xfrm>
          <a:prstGeom prst="rect">
            <a:avLst/>
          </a:prstGeom>
          <a:noFill/>
        </p:spPr>
        <p:txBody>
          <a:bodyPr wrap="none" rtlCol="0">
            <a:spAutoFit/>
          </a:bodyPr>
          <a:lstStyle/>
          <a:p>
            <a:r>
              <a:rPr lang="en-US" sz="1800" dirty="0" smtClean="0"/>
              <a:t>…but a flea can move in </a:t>
            </a:r>
          </a:p>
          <a:p>
            <a:r>
              <a:rPr lang="en-US" sz="1800" dirty="0" smtClean="0"/>
              <a:t>two dimensions</a:t>
            </a:r>
            <a:endParaRPr lang="en-US" sz="18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4"/>
          <p:cNvSpPr>
            <a:spLocks noGrp="1"/>
          </p:cNvSpPr>
          <p:nvPr>
            <p:ph type="title"/>
          </p:nvPr>
        </p:nvSpPr>
        <p:spPr/>
        <p:txBody>
          <a:bodyPr/>
          <a:lstStyle/>
          <a:p>
            <a:r>
              <a:rPr lang="en-US" sz="4000" dirty="0" smtClean="0"/>
              <a:t>Extra Dimensions</a:t>
            </a:r>
            <a:br>
              <a:rPr lang="en-US" sz="4000" dirty="0" smtClean="0"/>
            </a:br>
            <a:r>
              <a:rPr lang="en-US" sz="4000" dirty="0" smtClean="0"/>
              <a:t>has dark matter candidate</a:t>
            </a:r>
          </a:p>
        </p:txBody>
      </p:sp>
      <p:sp>
        <p:nvSpPr>
          <p:cNvPr id="53251" name="Content Placeholder 5"/>
          <p:cNvSpPr>
            <a:spLocks noGrp="1"/>
          </p:cNvSpPr>
          <p:nvPr>
            <p:ph idx="1"/>
          </p:nvPr>
        </p:nvSpPr>
        <p:spPr>
          <a:xfrm>
            <a:off x="609600" y="1752600"/>
            <a:ext cx="8077200" cy="4114800"/>
          </a:xfrm>
        </p:spPr>
        <p:txBody>
          <a:bodyPr/>
          <a:lstStyle/>
          <a:p>
            <a:r>
              <a:rPr lang="en-US" dirty="0" smtClean="0"/>
              <a:t>We have four known dimension.</a:t>
            </a:r>
          </a:p>
          <a:p>
            <a:r>
              <a:rPr lang="en-US" dirty="0" smtClean="0"/>
              <a:t>Why is gravity so weak compared to the other three known forces?</a:t>
            </a:r>
          </a:p>
          <a:p>
            <a:r>
              <a:rPr lang="en-US" dirty="0" smtClean="0"/>
              <a:t>Does gravity propagate in extra dimensions?</a:t>
            </a:r>
          </a:p>
          <a:p>
            <a:r>
              <a:rPr lang="en-US" dirty="0" smtClean="0"/>
              <a:t>If a graviton escapes into an extra dimension it cannot be “seen” but still has gravity.</a:t>
            </a:r>
          </a:p>
          <a:p>
            <a:r>
              <a:rPr lang="en-US" dirty="0" smtClean="0"/>
              <a:t>Is the graviton dark matter?</a:t>
            </a:r>
          </a:p>
        </p:txBody>
      </p:sp>
      <p:sp>
        <p:nvSpPr>
          <p:cNvPr id="53252" name="Footer Placeholder 2"/>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53253" name="Slide Number Placeholder 3"/>
          <p:cNvSpPr>
            <a:spLocks noGrp="1"/>
          </p:cNvSpPr>
          <p:nvPr>
            <p:ph type="sldNum" sz="quarter" idx="11"/>
          </p:nvPr>
        </p:nvSpPr>
        <p:spPr>
          <a:xfrm>
            <a:off x="6553200" y="6248400"/>
            <a:ext cx="1905000" cy="457200"/>
          </a:xfrm>
          <a:noFill/>
        </p:spPr>
        <p:txBody>
          <a:bodyPr/>
          <a:lstStyle/>
          <a:p>
            <a:fld id="{EE1F1732-DE85-4969-A677-668003283E4E}" type="slidenum">
              <a:rPr lang="en-US" smtClean="0"/>
              <a:pPr/>
              <a:t>42</a:t>
            </a:fld>
            <a:endParaRPr lang="en-US" smtClean="0"/>
          </a:p>
        </p:txBody>
      </p:sp>
      <p:sp>
        <p:nvSpPr>
          <p:cNvPr id="53254" name="Date Placeholder 6"/>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Kaluza</a:t>
            </a:r>
            <a:r>
              <a:rPr lang="en-US" dirty="0" smtClean="0"/>
              <a:t>-Klein Extra dimension</a:t>
            </a:r>
            <a:endParaRPr lang="en-US" dirty="0"/>
          </a:p>
        </p:txBody>
      </p:sp>
      <p:sp>
        <p:nvSpPr>
          <p:cNvPr id="3" name="Content Placeholder 2"/>
          <p:cNvSpPr>
            <a:spLocks noGrp="1"/>
          </p:cNvSpPr>
          <p:nvPr>
            <p:ph idx="1"/>
          </p:nvPr>
        </p:nvSpPr>
        <p:spPr>
          <a:xfrm>
            <a:off x="304800" y="1752600"/>
            <a:ext cx="4419600" cy="4419600"/>
          </a:xfrm>
        </p:spPr>
        <p:txBody>
          <a:bodyPr/>
          <a:lstStyle/>
          <a:p>
            <a:pPr eaLnBrk="1" hangingPunct="1">
              <a:lnSpc>
                <a:spcPct val="90000"/>
              </a:lnSpc>
              <a:defRPr/>
            </a:pPr>
            <a:r>
              <a:rPr lang="en-US" sz="2800" b="1" dirty="0" smtClean="0">
                <a:solidFill>
                  <a:srgbClr val="FF0000"/>
                </a:solidFill>
                <a:effectLst>
                  <a:outerShdw blurRad="38100" dist="38100" dir="2700000" algn="tl">
                    <a:srgbClr val="C0C0C0"/>
                  </a:outerShdw>
                </a:effectLst>
              </a:rPr>
              <a:t>Extra Dimensions </a:t>
            </a:r>
            <a:r>
              <a:rPr lang="en-US" sz="2800" dirty="0" smtClean="0">
                <a:solidFill>
                  <a:srgbClr val="FF0000"/>
                </a:solidFill>
              </a:rPr>
              <a:t>also provides </a:t>
            </a:r>
            <a:r>
              <a:rPr lang="en-US" sz="2800" b="1" dirty="0" smtClean="0">
                <a:effectLst>
                  <a:outerShdw blurRad="38100" dist="38100" dir="2700000" algn="tl">
                    <a:srgbClr val="C0C0C0"/>
                  </a:outerShdw>
                </a:effectLst>
              </a:rPr>
              <a:t>dark matter</a:t>
            </a:r>
            <a:r>
              <a:rPr lang="en-US" sz="2800" b="1" dirty="0" smtClean="0">
                <a:solidFill>
                  <a:srgbClr val="FF0000"/>
                </a:solidFill>
                <a:effectLst>
                  <a:outerShdw blurRad="38100" dist="38100" dir="2700000" algn="tl">
                    <a:srgbClr val="C0C0C0"/>
                  </a:outerShdw>
                </a:effectLst>
              </a:rPr>
              <a:t> candidate.</a:t>
            </a:r>
          </a:p>
          <a:p>
            <a:pPr eaLnBrk="1" hangingPunct="1">
              <a:lnSpc>
                <a:spcPct val="90000"/>
              </a:lnSpc>
              <a:defRPr/>
            </a:pPr>
            <a:r>
              <a:rPr lang="en-US" sz="2800" dirty="0" smtClean="0"/>
              <a:t>Extra Dimensions first proposed in the 1930’s. </a:t>
            </a:r>
          </a:p>
          <a:p>
            <a:pPr eaLnBrk="1" hangingPunct="1">
              <a:lnSpc>
                <a:spcPct val="90000"/>
              </a:lnSpc>
              <a:defRPr/>
            </a:pPr>
            <a:r>
              <a:rPr lang="en-US" sz="2800" dirty="0" smtClean="0">
                <a:solidFill>
                  <a:srgbClr val="0000CC"/>
                </a:solidFill>
              </a:rPr>
              <a:t>A reason for gravity to be so weak.</a:t>
            </a:r>
            <a:endParaRPr lang="en-US" sz="2800" dirty="0" smtClean="0"/>
          </a:p>
          <a:p>
            <a:pPr eaLnBrk="1" hangingPunct="1">
              <a:lnSpc>
                <a:spcPct val="90000"/>
              </a:lnSpc>
              <a:defRPr/>
            </a:pPr>
            <a:r>
              <a:rPr lang="en-US" sz="2800" dirty="0" smtClean="0"/>
              <a:t>Graviton can be in this extra dimension.</a:t>
            </a:r>
          </a:p>
          <a:p>
            <a:pPr eaLnBrk="1" hangingPunct="1">
              <a:lnSpc>
                <a:spcPct val="90000"/>
              </a:lnSpc>
              <a:defRPr/>
            </a:pPr>
            <a:r>
              <a:rPr lang="en-US" sz="2800" dirty="0" smtClean="0"/>
              <a:t>Graviton </a:t>
            </a:r>
            <a:r>
              <a:rPr lang="en-US" sz="2800" dirty="0" smtClean="0">
                <a:sym typeface="Wingdings" pitchFamily="2" charset="2"/>
              </a:rPr>
              <a:t></a:t>
            </a:r>
            <a:r>
              <a:rPr lang="en-US" sz="2800" dirty="0" smtClean="0"/>
              <a:t> dark matter?</a:t>
            </a:r>
          </a:p>
          <a:p>
            <a:pPr>
              <a:buNone/>
            </a:pPr>
            <a:endParaRPr lang="en-US" dirty="0"/>
          </a:p>
        </p:txBody>
      </p:sp>
      <p:sp>
        <p:nvSpPr>
          <p:cNvPr id="4" name="Date Placeholder 3"/>
          <p:cNvSpPr>
            <a:spLocks noGrp="1"/>
          </p:cNvSpPr>
          <p:nvPr>
            <p:ph type="dt" sz="half" idx="10"/>
          </p:nvPr>
        </p:nvSpPr>
        <p:spPr/>
        <p:txBody>
          <a:bodyPr/>
          <a:lstStyle/>
          <a:p>
            <a:pPr>
              <a:defRPr/>
            </a:pPr>
            <a:r>
              <a:rPr lang="en-US" smtClean="0"/>
              <a:t>October 2010</a:t>
            </a:r>
            <a:endParaRPr lang="en-US" dirty="0"/>
          </a:p>
        </p:txBody>
      </p:sp>
      <p:sp>
        <p:nvSpPr>
          <p:cNvPr id="5" name="Slide Number Placeholder 4"/>
          <p:cNvSpPr>
            <a:spLocks noGrp="1"/>
          </p:cNvSpPr>
          <p:nvPr>
            <p:ph type="sldNum" sz="quarter" idx="11"/>
          </p:nvPr>
        </p:nvSpPr>
        <p:spPr/>
        <p:txBody>
          <a:bodyPr/>
          <a:lstStyle/>
          <a:p>
            <a:pPr>
              <a:defRPr/>
            </a:pPr>
            <a:fld id="{887A1695-D436-4BC3-8AA4-3DC5D8887B13}" type="slidenum">
              <a:rPr lang="en-US" smtClean="0"/>
              <a:pPr>
                <a:defRPr/>
              </a:pPr>
              <a:t>43</a:t>
            </a:fld>
            <a:endParaRPr lang="en-US"/>
          </a:p>
        </p:txBody>
      </p:sp>
      <p:sp>
        <p:nvSpPr>
          <p:cNvPr id="6" name="Footer Placeholder 5"/>
          <p:cNvSpPr>
            <a:spLocks noGrp="1"/>
          </p:cNvSpPr>
          <p:nvPr>
            <p:ph type="ftr" sz="quarter" idx="12"/>
          </p:nvPr>
        </p:nvSpPr>
        <p:spPr/>
        <p:txBody>
          <a:bodyPr/>
          <a:lstStyle/>
          <a:p>
            <a:pPr>
              <a:defRPr/>
            </a:pPr>
            <a:r>
              <a:rPr lang="en-US" smtClean="0"/>
              <a:t>Saclay, France</a:t>
            </a:r>
            <a:endParaRPr lang="en-US" dirty="0"/>
          </a:p>
        </p:txBody>
      </p:sp>
      <p:pic>
        <p:nvPicPr>
          <p:cNvPr id="9" name="Picture 2"/>
          <p:cNvPicPr>
            <a:picLocks noChangeAspect="1" noChangeArrowheads="1"/>
          </p:cNvPicPr>
          <p:nvPr/>
        </p:nvPicPr>
        <p:blipFill>
          <a:blip r:embed="rId2" cstate="print"/>
          <a:srcRect t="27777"/>
          <a:stretch>
            <a:fillRect/>
          </a:stretch>
        </p:blipFill>
        <p:spPr>
          <a:xfrm>
            <a:off x="4648200" y="1752600"/>
            <a:ext cx="3810000" cy="3895725"/>
          </a:xfrm>
          <a:prstGeom prst="rect">
            <a:avLst/>
          </a:prstGeom>
          <a:noFill/>
        </p:spPr>
      </p:pic>
      <p:pic>
        <p:nvPicPr>
          <p:cNvPr id="10" name="Picture 2"/>
          <p:cNvPicPr>
            <a:picLocks noChangeAspect="1" noChangeArrowheads="1"/>
          </p:cNvPicPr>
          <p:nvPr/>
        </p:nvPicPr>
        <p:blipFill>
          <a:blip r:embed="rId2" cstate="print"/>
          <a:srcRect t="27777"/>
          <a:stretch>
            <a:fillRect/>
          </a:stretch>
        </p:blipFill>
        <p:spPr>
          <a:xfrm>
            <a:off x="4648200" y="1600200"/>
            <a:ext cx="3810000" cy="3895725"/>
          </a:xfrm>
          <a:prstGeom prst="rect">
            <a:avLst/>
          </a:prstGeom>
          <a:noFill/>
        </p:spPr>
      </p:pic>
      <p:sp>
        <p:nvSpPr>
          <p:cNvPr id="11" name="Rectangle 10"/>
          <p:cNvSpPr/>
          <p:nvPr/>
        </p:nvSpPr>
        <p:spPr>
          <a:xfrm>
            <a:off x="5181600" y="5410200"/>
            <a:ext cx="3001142" cy="461665"/>
          </a:xfrm>
          <a:prstGeom prst="rect">
            <a:avLst/>
          </a:prstGeom>
        </p:spPr>
        <p:txBody>
          <a:bodyPr wrap="none">
            <a:spAutoFit/>
          </a:bodyPr>
          <a:lstStyle/>
          <a:p>
            <a:r>
              <a:rPr lang="en-US" dirty="0" smtClean="0"/>
              <a:t>Fermilab D0 candidate</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dirty="0" smtClean="0"/>
              <a:t>Saclay, France</a:t>
            </a:r>
            <a:endParaRPr lang="en-US" dirty="0"/>
          </a:p>
        </p:txBody>
      </p:sp>
      <p:sp>
        <p:nvSpPr>
          <p:cNvPr id="6" name="Slide Number Placeholder 5"/>
          <p:cNvSpPr>
            <a:spLocks noGrp="1"/>
          </p:cNvSpPr>
          <p:nvPr>
            <p:ph type="sldNum" sz="quarter" idx="12"/>
          </p:nvPr>
        </p:nvSpPr>
        <p:spPr/>
        <p:txBody>
          <a:bodyPr/>
          <a:lstStyle/>
          <a:p>
            <a:pPr>
              <a:defRPr/>
            </a:pPr>
            <a:fld id="{613B9F60-8D80-496D-B049-3C7BF409B75E}" type="slidenum">
              <a:rPr lang="en-US" smtClean="0"/>
              <a:pPr>
                <a:defRPr/>
              </a:pPr>
              <a:t>44</a:t>
            </a:fld>
            <a:endParaRPr lang="en-US"/>
          </a:p>
        </p:txBody>
      </p:sp>
      <p:pic>
        <p:nvPicPr>
          <p:cNvPr id="55300" name="Picture 3" descr="CERNLHCA"/>
          <p:cNvPicPr>
            <a:picLocks noChangeAspect="1" noChangeArrowheads="1"/>
          </p:cNvPicPr>
          <p:nvPr/>
        </p:nvPicPr>
        <p:blipFill>
          <a:blip r:embed="rId2" cstate="print"/>
          <a:srcRect/>
          <a:stretch>
            <a:fillRect/>
          </a:stretch>
        </p:blipFill>
        <p:spPr bwMode="auto">
          <a:xfrm>
            <a:off x="1905000" y="228600"/>
            <a:ext cx="5487988" cy="6477000"/>
          </a:xfrm>
          <a:prstGeom prst="rect">
            <a:avLst/>
          </a:prstGeom>
          <a:noFill/>
          <a:ln w="9525">
            <a:noFill/>
            <a:miter lim="800000"/>
            <a:headEnd/>
            <a:tailEnd/>
          </a:ln>
        </p:spPr>
      </p:pic>
      <p:sp>
        <p:nvSpPr>
          <p:cNvPr id="7" name="Date Placeholder 6"/>
          <p:cNvSpPr>
            <a:spLocks noGrp="1"/>
          </p:cNvSpPr>
          <p:nvPr>
            <p:ph type="dt" sz="quarter" idx="10"/>
          </p:nvPr>
        </p:nvSpPr>
        <p:spPr/>
        <p:txBody>
          <a:bodyPr/>
          <a:lstStyle/>
          <a:p>
            <a:pPr>
              <a:defRPr/>
            </a:pPr>
            <a:r>
              <a:rPr lang="en-US" smtClean="0"/>
              <a:t>October 2010</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56323" name="Slide Number Placeholder 5"/>
          <p:cNvSpPr>
            <a:spLocks noGrp="1"/>
          </p:cNvSpPr>
          <p:nvPr>
            <p:ph type="sldNum" sz="quarter" idx="11"/>
          </p:nvPr>
        </p:nvSpPr>
        <p:spPr>
          <a:xfrm>
            <a:off x="6553200" y="6248400"/>
            <a:ext cx="1905000" cy="457200"/>
          </a:xfrm>
          <a:noFill/>
        </p:spPr>
        <p:txBody>
          <a:bodyPr/>
          <a:lstStyle/>
          <a:p>
            <a:fld id="{5F1C36A5-2ADE-42CF-BD4C-6D39C66738F7}" type="slidenum">
              <a:rPr lang="en-US" smtClean="0"/>
              <a:pPr/>
              <a:t>45</a:t>
            </a:fld>
            <a:endParaRPr lang="en-US" smtClean="0"/>
          </a:p>
        </p:txBody>
      </p:sp>
      <p:sp>
        <p:nvSpPr>
          <p:cNvPr id="56324" name="Rectangle 5"/>
          <p:cNvSpPr>
            <a:spLocks noGrp="1" noChangeArrowheads="1"/>
          </p:cNvSpPr>
          <p:nvPr>
            <p:ph type="title"/>
          </p:nvPr>
        </p:nvSpPr>
        <p:spPr>
          <a:xfrm>
            <a:off x="762000" y="0"/>
            <a:ext cx="7772400" cy="914400"/>
          </a:xfrm>
        </p:spPr>
        <p:txBody>
          <a:bodyPr/>
          <a:lstStyle/>
          <a:p>
            <a:pPr eaLnBrk="1" hangingPunct="1"/>
            <a:r>
              <a:rPr lang="en-US" smtClean="0"/>
              <a:t>CERN in Geneva, Switzerland</a:t>
            </a:r>
          </a:p>
        </p:txBody>
      </p:sp>
      <p:pic>
        <p:nvPicPr>
          <p:cNvPr id="56325" name="Picture 4" descr="aerialCERN_9105065"/>
          <p:cNvPicPr>
            <a:picLocks noGrp="1" noChangeAspect="1" noChangeArrowheads="1"/>
          </p:cNvPicPr>
          <p:nvPr>
            <p:ph idx="1"/>
          </p:nvPr>
        </p:nvPicPr>
        <p:blipFill>
          <a:blip r:embed="rId2" cstate="print">
            <a:lum bright="20000" contrast="20000"/>
          </a:blip>
          <a:srcRect/>
          <a:stretch>
            <a:fillRect/>
          </a:stretch>
        </p:blipFill>
        <p:spPr>
          <a:xfrm>
            <a:off x="304800" y="923925"/>
            <a:ext cx="8610600" cy="5843588"/>
          </a:xfrm>
          <a:noFill/>
        </p:spPr>
      </p:pic>
      <p:sp>
        <p:nvSpPr>
          <p:cNvPr id="56326" name="Text Box 9"/>
          <p:cNvSpPr txBox="1">
            <a:spLocks noChangeArrowheads="1"/>
          </p:cNvSpPr>
          <p:nvPr/>
        </p:nvSpPr>
        <p:spPr bwMode="auto">
          <a:xfrm>
            <a:off x="2025650" y="2403475"/>
            <a:ext cx="828675" cy="457200"/>
          </a:xfrm>
          <a:prstGeom prst="rect">
            <a:avLst/>
          </a:prstGeom>
          <a:solidFill>
            <a:schemeClr val="bg1"/>
          </a:solidFill>
          <a:ln w="9525">
            <a:noFill/>
            <a:miter lim="800000"/>
            <a:headEnd/>
            <a:tailEnd/>
          </a:ln>
        </p:spPr>
        <p:txBody>
          <a:bodyPr wrap="none">
            <a:spAutoFit/>
          </a:bodyPr>
          <a:lstStyle/>
          <a:p>
            <a:r>
              <a:rPr lang="en-US"/>
              <a:t>CMS</a:t>
            </a:r>
          </a:p>
        </p:txBody>
      </p:sp>
      <p:sp>
        <p:nvSpPr>
          <p:cNvPr id="56327" name="Text Box 10"/>
          <p:cNvSpPr txBox="1">
            <a:spLocks noChangeArrowheads="1"/>
          </p:cNvSpPr>
          <p:nvPr/>
        </p:nvSpPr>
        <p:spPr bwMode="auto">
          <a:xfrm>
            <a:off x="5257800" y="5867400"/>
            <a:ext cx="1322388" cy="396875"/>
          </a:xfrm>
          <a:prstGeom prst="rect">
            <a:avLst/>
          </a:prstGeom>
          <a:solidFill>
            <a:schemeClr val="bg1"/>
          </a:solidFill>
          <a:ln w="9525">
            <a:noFill/>
            <a:miter lim="800000"/>
            <a:headEnd/>
            <a:tailEnd/>
          </a:ln>
        </p:spPr>
        <p:txBody>
          <a:bodyPr wrap="none">
            <a:spAutoFit/>
          </a:bodyPr>
          <a:lstStyle/>
          <a:p>
            <a:pPr algn="l"/>
            <a:r>
              <a:rPr lang="en-US" sz="2000"/>
              <a:t>CERN Lab</a:t>
            </a:r>
          </a:p>
        </p:txBody>
      </p:sp>
      <p:sp>
        <p:nvSpPr>
          <p:cNvPr id="56328" name="Date Placeholder 8"/>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Footer Placeholder 3"/>
          <p:cNvSpPr>
            <a:spLocks noGrp="1"/>
          </p:cNvSpPr>
          <p:nvPr>
            <p:ph type="ftr" sz="quarter" idx="11"/>
          </p:nvPr>
        </p:nvSpPr>
        <p:spPr>
          <a:noFill/>
        </p:spPr>
        <p:txBody>
          <a:bodyPr/>
          <a:lstStyle/>
          <a:p>
            <a:r>
              <a:rPr lang="en-US" dirty="0" smtClean="0"/>
              <a:t>Saclay, France</a:t>
            </a:r>
          </a:p>
        </p:txBody>
      </p:sp>
      <p:sp>
        <p:nvSpPr>
          <p:cNvPr id="57347" name="Slide Number Placeholder 4"/>
          <p:cNvSpPr>
            <a:spLocks noGrp="1"/>
          </p:cNvSpPr>
          <p:nvPr>
            <p:ph type="sldNum" sz="quarter" idx="12"/>
          </p:nvPr>
        </p:nvSpPr>
        <p:spPr>
          <a:noFill/>
        </p:spPr>
        <p:txBody>
          <a:bodyPr/>
          <a:lstStyle/>
          <a:p>
            <a:fld id="{94A5D3F5-0E63-4E22-A45E-1DE0B8AC1207}" type="slidenum">
              <a:rPr lang="en-US" smtClean="0"/>
              <a:pPr/>
              <a:t>46</a:t>
            </a:fld>
            <a:endParaRPr lang="en-US" smtClean="0"/>
          </a:p>
        </p:txBody>
      </p:sp>
      <p:pic>
        <p:nvPicPr>
          <p:cNvPr id="57348" name="Picture 2" descr="LHCUnderA"/>
          <p:cNvPicPr>
            <a:picLocks noChangeAspect="1" noChangeArrowheads="1"/>
          </p:cNvPicPr>
          <p:nvPr/>
        </p:nvPicPr>
        <p:blipFill>
          <a:blip r:embed="rId2" cstate="print"/>
          <a:srcRect r="4276"/>
          <a:stretch>
            <a:fillRect/>
          </a:stretch>
        </p:blipFill>
        <p:spPr bwMode="auto">
          <a:xfrm>
            <a:off x="3159125" y="1143000"/>
            <a:ext cx="5984875" cy="4554538"/>
          </a:xfrm>
          <a:prstGeom prst="rect">
            <a:avLst/>
          </a:prstGeom>
          <a:noFill/>
          <a:ln w="0">
            <a:noFill/>
            <a:miter lim="800000"/>
            <a:headEnd/>
            <a:tailEnd/>
          </a:ln>
        </p:spPr>
      </p:pic>
      <p:sp>
        <p:nvSpPr>
          <p:cNvPr id="57350" name="Rectangle 4"/>
          <p:cNvSpPr>
            <a:spLocks noChangeArrowheads="1"/>
          </p:cNvSpPr>
          <p:nvPr/>
        </p:nvSpPr>
        <p:spPr bwMode="auto">
          <a:xfrm>
            <a:off x="7072313" y="2000250"/>
            <a:ext cx="1905000" cy="381000"/>
          </a:xfrm>
          <a:prstGeom prst="rect">
            <a:avLst/>
          </a:prstGeom>
          <a:noFill/>
          <a:ln w="9525">
            <a:noFill/>
            <a:miter lim="800000"/>
            <a:headEnd/>
            <a:tailEnd/>
          </a:ln>
        </p:spPr>
        <p:txBody>
          <a:bodyPr wrap="none" anchor="ctr"/>
          <a:lstStyle/>
          <a:p>
            <a:endParaRPr lang="en-US"/>
          </a:p>
        </p:txBody>
      </p:sp>
      <p:sp>
        <p:nvSpPr>
          <p:cNvPr id="57351" name="Rectangle 7"/>
          <p:cNvSpPr>
            <a:spLocks noChangeArrowheads="1"/>
          </p:cNvSpPr>
          <p:nvPr/>
        </p:nvSpPr>
        <p:spPr bwMode="auto">
          <a:xfrm>
            <a:off x="2801938" y="2063750"/>
            <a:ext cx="1371600" cy="381000"/>
          </a:xfrm>
          <a:prstGeom prst="rect">
            <a:avLst/>
          </a:prstGeom>
          <a:noFill/>
          <a:ln w="9525">
            <a:noFill/>
            <a:miter lim="800000"/>
            <a:headEnd/>
            <a:tailEnd/>
          </a:ln>
        </p:spPr>
        <p:txBody>
          <a:bodyPr wrap="none" anchor="ctr"/>
          <a:lstStyle/>
          <a:p>
            <a:endParaRPr lang="en-US"/>
          </a:p>
        </p:txBody>
      </p:sp>
      <p:sp>
        <p:nvSpPr>
          <p:cNvPr id="57352" name="Line 11"/>
          <p:cNvSpPr>
            <a:spLocks noChangeShapeType="1"/>
          </p:cNvSpPr>
          <p:nvPr/>
        </p:nvSpPr>
        <p:spPr bwMode="blackWhite">
          <a:xfrm flipH="1" flipV="1">
            <a:off x="6777038" y="3076575"/>
            <a:ext cx="323850" cy="792163"/>
          </a:xfrm>
          <a:prstGeom prst="line">
            <a:avLst/>
          </a:prstGeom>
          <a:noFill/>
          <a:ln w="9525">
            <a:solidFill>
              <a:schemeClr val="bg1"/>
            </a:solidFill>
            <a:round/>
            <a:headEnd/>
            <a:tailEnd type="triangle" w="med" len="med"/>
          </a:ln>
        </p:spPr>
        <p:txBody>
          <a:bodyPr wrap="none" anchor="ctr"/>
          <a:lstStyle/>
          <a:p>
            <a:endParaRPr lang="en-US"/>
          </a:p>
        </p:txBody>
      </p:sp>
      <p:sp>
        <p:nvSpPr>
          <p:cNvPr id="57353" name="Line 12"/>
          <p:cNvSpPr>
            <a:spLocks noChangeShapeType="1"/>
          </p:cNvSpPr>
          <p:nvPr/>
        </p:nvSpPr>
        <p:spPr bwMode="blackWhite">
          <a:xfrm flipH="1">
            <a:off x="5695950" y="4373563"/>
            <a:ext cx="1260475" cy="539750"/>
          </a:xfrm>
          <a:prstGeom prst="line">
            <a:avLst/>
          </a:prstGeom>
          <a:noFill/>
          <a:ln w="9525">
            <a:solidFill>
              <a:schemeClr val="bg1"/>
            </a:solidFill>
            <a:round/>
            <a:headEnd/>
            <a:tailEnd type="triangle" w="med" len="med"/>
          </a:ln>
        </p:spPr>
        <p:txBody>
          <a:bodyPr wrap="none" anchor="ctr"/>
          <a:lstStyle/>
          <a:p>
            <a:endParaRPr lang="en-US"/>
          </a:p>
        </p:txBody>
      </p:sp>
      <p:sp>
        <p:nvSpPr>
          <p:cNvPr id="142350" name="Rectangle 14"/>
          <p:cNvSpPr>
            <a:spLocks noChangeArrowheads="1"/>
          </p:cNvSpPr>
          <p:nvPr/>
        </p:nvSpPr>
        <p:spPr bwMode="auto">
          <a:xfrm>
            <a:off x="1219200" y="228600"/>
            <a:ext cx="6400800" cy="927100"/>
          </a:xfrm>
          <a:prstGeom prst="rect">
            <a:avLst/>
          </a:prstGeom>
          <a:gradFill rotWithShape="0">
            <a:gsLst>
              <a:gs pos="0">
                <a:srgbClr val="FFFFFF"/>
              </a:gs>
              <a:gs pos="50000">
                <a:srgbClr val="9ABBFF"/>
              </a:gs>
              <a:gs pos="100000">
                <a:srgbClr val="FFFFFF"/>
              </a:gs>
            </a:gsLst>
            <a:lin ang="0" scaled="1"/>
          </a:gradFill>
          <a:ln w="12700">
            <a:noFill/>
            <a:miter lim="800000"/>
            <a:headEnd/>
            <a:tailEnd/>
          </a:ln>
          <a:effectLst>
            <a:outerShdw dist="53882" dir="2700000" algn="ctr" rotWithShape="0">
              <a:srgbClr val="FFFFFF"/>
            </a:outerShdw>
          </a:effectLst>
        </p:spPr>
        <p:txBody>
          <a:bodyPr lIns="90488" tIns="44450" rIns="90488" bIns="44450" anchor="ctr"/>
          <a:lstStyle/>
          <a:p>
            <a:pPr>
              <a:defRPr/>
            </a:pPr>
            <a:r>
              <a:rPr lang="en-US" sz="3600" dirty="0">
                <a:solidFill>
                  <a:srgbClr val="A50021"/>
                </a:solidFill>
                <a:latin typeface="Arial" pitchFamily="34" charset="0"/>
              </a:rPr>
              <a:t> LHC: </a:t>
            </a:r>
            <a:r>
              <a:rPr lang="en-US" sz="3600" dirty="0" smtClean="0">
                <a:solidFill>
                  <a:srgbClr val="A50021"/>
                </a:solidFill>
                <a:latin typeface="Arial" pitchFamily="34" charset="0"/>
              </a:rPr>
              <a:t>2009 </a:t>
            </a:r>
            <a:r>
              <a:rPr lang="en-US" sz="3600" dirty="0">
                <a:solidFill>
                  <a:srgbClr val="A50021"/>
                </a:solidFill>
                <a:latin typeface="Arial" pitchFamily="34" charset="0"/>
              </a:rPr>
              <a:t>Start</a:t>
            </a:r>
          </a:p>
        </p:txBody>
      </p:sp>
      <p:sp>
        <p:nvSpPr>
          <p:cNvPr id="57355" name="Text Box 18"/>
          <p:cNvSpPr txBox="1">
            <a:spLocks noChangeArrowheads="1"/>
          </p:cNvSpPr>
          <p:nvPr/>
        </p:nvSpPr>
        <p:spPr bwMode="auto">
          <a:xfrm>
            <a:off x="152400" y="3886200"/>
            <a:ext cx="3276600" cy="2308324"/>
          </a:xfrm>
          <a:prstGeom prst="rect">
            <a:avLst/>
          </a:prstGeom>
          <a:solidFill>
            <a:srgbClr val="FFFFCC"/>
          </a:solidFill>
          <a:ln w="25400">
            <a:solidFill>
              <a:srgbClr val="003048"/>
            </a:solidFill>
            <a:miter lim="800000"/>
            <a:headEnd/>
            <a:tailEnd/>
          </a:ln>
        </p:spPr>
        <p:txBody>
          <a:bodyPr wrap="square">
            <a:spAutoFit/>
          </a:bodyPr>
          <a:lstStyle/>
          <a:p>
            <a:pPr algn="l" eaLnBrk="0" hangingPunct="0">
              <a:lnSpc>
                <a:spcPct val="90000"/>
              </a:lnSpc>
            </a:pPr>
            <a:r>
              <a:rPr lang="en-US" sz="2600" b="1" dirty="0">
                <a:solidFill>
                  <a:srgbClr val="000066"/>
                </a:solidFill>
                <a:latin typeface="Arial" pitchFamily="34" charset="0"/>
              </a:rPr>
              <a:t>Higgs, SUSY, Extra Dimensions, CP Violation, QG Plasma, </a:t>
            </a:r>
            <a:r>
              <a:rPr lang="en-US" sz="2600" b="1" i="1" dirty="0">
                <a:solidFill>
                  <a:srgbClr val="000066"/>
                </a:solidFill>
                <a:latin typeface="Arial" pitchFamily="34" charset="0"/>
              </a:rPr>
              <a:t>…  		</a:t>
            </a:r>
            <a:r>
              <a:rPr lang="en-US" sz="2800" b="1" i="1" dirty="0">
                <a:solidFill>
                  <a:srgbClr val="902516"/>
                </a:solidFill>
                <a:latin typeface="Arial" pitchFamily="34" charset="0"/>
              </a:rPr>
              <a:t>the Unexpected</a:t>
            </a:r>
          </a:p>
        </p:txBody>
      </p:sp>
      <p:pic>
        <p:nvPicPr>
          <p:cNvPr id="57356" name="Picture 5" descr="0510028_04-A4-at-144-dpi"/>
          <p:cNvPicPr>
            <a:picLocks noChangeAspect="1" noChangeArrowheads="1"/>
          </p:cNvPicPr>
          <p:nvPr/>
        </p:nvPicPr>
        <p:blipFill>
          <a:blip r:embed="rId3" cstate="print"/>
          <a:srcRect/>
          <a:stretch>
            <a:fillRect/>
          </a:stretch>
        </p:blipFill>
        <p:spPr bwMode="auto">
          <a:xfrm>
            <a:off x="0" y="1524000"/>
            <a:ext cx="3509963" cy="2286000"/>
          </a:xfrm>
          <a:prstGeom prst="rect">
            <a:avLst/>
          </a:prstGeom>
          <a:noFill/>
          <a:ln w="9525">
            <a:noFill/>
            <a:miter lim="800000"/>
            <a:headEnd/>
            <a:tailEnd/>
          </a:ln>
        </p:spPr>
      </p:pic>
      <p:sp>
        <p:nvSpPr>
          <p:cNvPr id="57357" name="Date Placeholder 13"/>
          <p:cNvSpPr>
            <a:spLocks noGrp="1"/>
          </p:cNvSpPr>
          <p:nvPr>
            <p:ph type="dt" sz="quarter" idx="10"/>
          </p:nvPr>
        </p:nvSpPr>
        <p:spPr>
          <a:noFill/>
        </p:spPr>
        <p:txBody>
          <a:bodyPr/>
          <a:lstStyle/>
          <a:p>
            <a:r>
              <a:rPr lang="en-US" smtClean="0"/>
              <a:t>October 2010</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48131" name="Slide Number Placeholder 5"/>
          <p:cNvSpPr>
            <a:spLocks noGrp="1"/>
          </p:cNvSpPr>
          <p:nvPr>
            <p:ph type="sldNum" sz="quarter" idx="11"/>
          </p:nvPr>
        </p:nvSpPr>
        <p:spPr>
          <a:xfrm>
            <a:off x="6553200" y="6248400"/>
            <a:ext cx="1905000" cy="457200"/>
          </a:xfrm>
          <a:noFill/>
        </p:spPr>
        <p:txBody>
          <a:bodyPr/>
          <a:lstStyle/>
          <a:p>
            <a:fld id="{A4784064-CEBF-45D2-A214-CEB2D7DC8A99}" type="slidenum">
              <a:rPr lang="en-US" smtClean="0"/>
              <a:pPr/>
              <a:t>47</a:t>
            </a:fld>
            <a:endParaRPr lang="en-US" smtClean="0"/>
          </a:p>
        </p:txBody>
      </p:sp>
      <p:sp>
        <p:nvSpPr>
          <p:cNvPr id="48132" name="Rectangle 2"/>
          <p:cNvSpPr>
            <a:spLocks noGrp="1" noChangeArrowheads="1"/>
          </p:cNvSpPr>
          <p:nvPr>
            <p:ph type="title"/>
          </p:nvPr>
        </p:nvSpPr>
        <p:spPr>
          <a:xfrm>
            <a:off x="1981200" y="152400"/>
            <a:ext cx="6553200" cy="990600"/>
          </a:xfrm>
        </p:spPr>
        <p:txBody>
          <a:bodyPr/>
          <a:lstStyle/>
          <a:p>
            <a:pPr eaLnBrk="1" hangingPunct="1"/>
            <a:r>
              <a:rPr lang="en-US" smtClean="0"/>
              <a:t>CERN CMS Detector</a:t>
            </a:r>
          </a:p>
        </p:txBody>
      </p:sp>
      <p:sp>
        <p:nvSpPr>
          <p:cNvPr id="48133" name="Rectangle 3"/>
          <p:cNvSpPr>
            <a:spLocks noGrp="1" noChangeArrowheads="1"/>
          </p:cNvSpPr>
          <p:nvPr>
            <p:ph type="body" idx="1"/>
          </p:nvPr>
        </p:nvSpPr>
        <p:spPr/>
        <p:txBody>
          <a:bodyPr/>
          <a:lstStyle/>
          <a:p>
            <a:pPr eaLnBrk="1" hangingPunct="1"/>
            <a:endParaRPr lang="en-US" smtClean="0"/>
          </a:p>
        </p:txBody>
      </p:sp>
      <p:pic>
        <p:nvPicPr>
          <p:cNvPr id="48134" name="Picture 6" descr="CMS_3D_Detector"/>
          <p:cNvPicPr>
            <a:picLocks noChangeAspect="1" noChangeArrowheads="1"/>
          </p:cNvPicPr>
          <p:nvPr/>
        </p:nvPicPr>
        <p:blipFill>
          <a:blip r:embed="rId2" cstate="print"/>
          <a:srcRect/>
          <a:stretch>
            <a:fillRect/>
          </a:stretch>
        </p:blipFill>
        <p:spPr bwMode="auto">
          <a:xfrm>
            <a:off x="533400" y="1295400"/>
            <a:ext cx="8077200" cy="5029200"/>
          </a:xfrm>
          <a:prstGeom prst="rect">
            <a:avLst/>
          </a:prstGeom>
          <a:noFill/>
          <a:ln w="9525">
            <a:noFill/>
            <a:miter lim="800000"/>
            <a:headEnd/>
            <a:tailEnd/>
          </a:ln>
        </p:spPr>
      </p:pic>
      <p:sp>
        <p:nvSpPr>
          <p:cNvPr id="48135" name="Date Placeholder 7"/>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Footer Placeholder 5"/>
          <p:cNvSpPr>
            <a:spLocks noGrp="1"/>
          </p:cNvSpPr>
          <p:nvPr>
            <p:ph type="ftr" sz="quarter" idx="11"/>
          </p:nvPr>
        </p:nvSpPr>
        <p:spPr>
          <a:noFill/>
        </p:spPr>
        <p:txBody>
          <a:bodyPr/>
          <a:lstStyle/>
          <a:p>
            <a:r>
              <a:rPr lang="en-US" dirty="0" smtClean="0"/>
              <a:t>Saclay, France</a:t>
            </a:r>
          </a:p>
        </p:txBody>
      </p:sp>
      <p:sp>
        <p:nvSpPr>
          <p:cNvPr id="59395" name="Slide Number Placeholder 6"/>
          <p:cNvSpPr>
            <a:spLocks noGrp="1"/>
          </p:cNvSpPr>
          <p:nvPr>
            <p:ph type="sldNum" sz="quarter" idx="12"/>
          </p:nvPr>
        </p:nvSpPr>
        <p:spPr>
          <a:noFill/>
        </p:spPr>
        <p:txBody>
          <a:bodyPr/>
          <a:lstStyle/>
          <a:p>
            <a:fld id="{33685EEE-C529-4D5A-83E8-295090CAA536}" type="slidenum">
              <a:rPr lang="en-US" smtClean="0"/>
              <a:pPr/>
              <a:t>48</a:t>
            </a:fld>
            <a:endParaRPr lang="en-US" smtClean="0"/>
          </a:p>
        </p:txBody>
      </p:sp>
      <p:pic>
        <p:nvPicPr>
          <p:cNvPr id="59396" name="Picture 7" descr="CMS09.jpg"/>
          <p:cNvPicPr>
            <a:picLocks noChangeAspect="1"/>
          </p:cNvPicPr>
          <p:nvPr/>
        </p:nvPicPr>
        <p:blipFill>
          <a:blip r:embed="rId2" cstate="print"/>
          <a:srcRect/>
          <a:stretch>
            <a:fillRect/>
          </a:stretch>
        </p:blipFill>
        <p:spPr bwMode="auto">
          <a:xfrm>
            <a:off x="0" y="533400"/>
            <a:ext cx="9144000" cy="5719763"/>
          </a:xfrm>
          <a:prstGeom prst="rect">
            <a:avLst/>
          </a:prstGeom>
          <a:noFill/>
          <a:ln w="9525">
            <a:noFill/>
            <a:miter lim="800000"/>
            <a:headEnd/>
            <a:tailEnd/>
          </a:ln>
        </p:spPr>
      </p:pic>
      <p:sp>
        <p:nvSpPr>
          <p:cNvPr id="59397" name="Date Placeholder 5"/>
          <p:cNvSpPr>
            <a:spLocks noGrp="1"/>
          </p:cNvSpPr>
          <p:nvPr>
            <p:ph type="dt" sz="quarter" idx="10"/>
          </p:nvPr>
        </p:nvSpPr>
        <p:spPr>
          <a:noFill/>
        </p:spPr>
        <p:txBody>
          <a:bodyPr/>
          <a:lstStyle/>
          <a:p>
            <a:r>
              <a:rPr lang="en-US" smtClean="0"/>
              <a:t>October 2010</a:t>
            </a:r>
          </a:p>
        </p:txBody>
      </p:sp>
      <p:sp>
        <p:nvSpPr>
          <p:cNvPr id="6" name="TextBox 5"/>
          <p:cNvSpPr txBox="1"/>
          <p:nvPr/>
        </p:nvSpPr>
        <p:spPr>
          <a:xfrm>
            <a:off x="3657600" y="76200"/>
            <a:ext cx="1826142" cy="461665"/>
          </a:xfrm>
          <a:prstGeom prst="rect">
            <a:avLst/>
          </a:prstGeom>
          <a:noFill/>
        </p:spPr>
        <p:txBody>
          <a:bodyPr wrap="none" rtlCol="0">
            <a:spAutoFit/>
          </a:bodyPr>
          <a:lstStyle/>
          <a:p>
            <a:r>
              <a:rPr lang="en-US" dirty="0" smtClean="0"/>
              <a:t>CMS at LHC</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752600" y="152400"/>
            <a:ext cx="6781800" cy="914400"/>
          </a:xfrm>
          <a:gradFill flip="none" rotWithShape="1">
            <a:gsLst>
              <a:gs pos="0">
                <a:srgbClr val="FF00FF"/>
              </a:gs>
              <a:gs pos="100000">
                <a:srgbClr val="FF3300"/>
              </a:gs>
            </a:gsLst>
            <a:lin ang="0" scaled="1"/>
            <a:tileRect/>
          </a:gradFill>
        </p:spPr>
        <p:txBody>
          <a:bodyPr/>
          <a:lstStyle/>
          <a:p>
            <a:r>
              <a:rPr lang="en-US" dirty="0" smtClean="0"/>
              <a:t>CMS Events are “busy”</a:t>
            </a:r>
            <a:endParaRPr lang="en-US" dirty="0"/>
          </a:p>
        </p:txBody>
      </p:sp>
      <p:sp>
        <p:nvSpPr>
          <p:cNvPr id="4" name="Date Placeholder 3"/>
          <p:cNvSpPr>
            <a:spLocks noGrp="1"/>
          </p:cNvSpPr>
          <p:nvPr>
            <p:ph type="dt" sz="half" idx="10"/>
          </p:nvPr>
        </p:nvSpPr>
        <p:spPr/>
        <p:txBody>
          <a:bodyPr/>
          <a:lstStyle/>
          <a:p>
            <a:pPr>
              <a:defRPr/>
            </a:pPr>
            <a:r>
              <a:rPr lang="en-US" smtClean="0"/>
              <a:t>October 2010</a:t>
            </a:r>
            <a:endParaRPr lang="en-US" dirty="0"/>
          </a:p>
        </p:txBody>
      </p:sp>
      <p:sp>
        <p:nvSpPr>
          <p:cNvPr id="6" name="Footer Placeholder 5"/>
          <p:cNvSpPr>
            <a:spLocks noGrp="1"/>
          </p:cNvSpPr>
          <p:nvPr>
            <p:ph type="ftr" sz="quarter" idx="11"/>
          </p:nvPr>
        </p:nvSpPr>
        <p:spPr/>
        <p:txBody>
          <a:bodyPr/>
          <a:lstStyle/>
          <a:p>
            <a:pPr>
              <a:defRPr/>
            </a:pPr>
            <a:r>
              <a:rPr lang="en-US" dirty="0" smtClean="0"/>
              <a:t>Saclay, France</a:t>
            </a:r>
            <a:endParaRPr lang="en-US" dirty="0"/>
          </a:p>
        </p:txBody>
      </p:sp>
      <p:sp>
        <p:nvSpPr>
          <p:cNvPr id="5" name="Slide Number Placeholder 4"/>
          <p:cNvSpPr>
            <a:spLocks noGrp="1"/>
          </p:cNvSpPr>
          <p:nvPr>
            <p:ph type="sldNum" sz="quarter" idx="12"/>
          </p:nvPr>
        </p:nvSpPr>
        <p:spPr/>
        <p:txBody>
          <a:bodyPr/>
          <a:lstStyle/>
          <a:p>
            <a:pPr>
              <a:defRPr/>
            </a:pPr>
            <a:fld id="{887A1695-D436-4BC3-8AA4-3DC5D8887B13}" type="slidenum">
              <a:rPr lang="en-US" smtClean="0"/>
              <a:pPr>
                <a:defRPr/>
              </a:pPr>
              <a:t>49</a:t>
            </a:fld>
            <a:endParaRPr lang="en-US"/>
          </a:p>
        </p:txBody>
      </p:sp>
      <p:pic>
        <p:nvPicPr>
          <p:cNvPr id="7" name="Picture 6" descr="CMXEvt05.bmp"/>
          <p:cNvPicPr>
            <a:picLocks noChangeAspect="1"/>
          </p:cNvPicPr>
          <p:nvPr/>
        </p:nvPicPr>
        <p:blipFill>
          <a:blip r:embed="rId2" cstate="print"/>
          <a:stretch>
            <a:fillRect/>
          </a:stretch>
        </p:blipFill>
        <p:spPr>
          <a:xfrm>
            <a:off x="609600" y="1287455"/>
            <a:ext cx="8001000" cy="4996935"/>
          </a:xfrm>
          <a:prstGeom prst="rect">
            <a:avLst/>
          </a:prstGeom>
        </p:spPr>
      </p:pic>
      <p:pic>
        <p:nvPicPr>
          <p:cNvPr id="10" name="Picture 9" descr="FSU_Seal_(1851)_.jpg"/>
          <p:cNvPicPr>
            <a:picLocks noChangeAspect="1"/>
          </p:cNvPicPr>
          <p:nvPr/>
        </p:nvPicPr>
        <p:blipFill>
          <a:blip r:embed="rId3" cstate="print"/>
          <a:stretch>
            <a:fillRect/>
          </a:stretch>
        </p:blipFill>
        <p:spPr>
          <a:xfrm>
            <a:off x="609600" y="76200"/>
            <a:ext cx="1143000" cy="1127125"/>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Luminosity</a:t>
            </a:r>
            <a:endParaRPr lang="en-US" dirty="0"/>
          </a:p>
        </p:txBody>
      </p:sp>
      <p:sp>
        <p:nvSpPr>
          <p:cNvPr id="3" name="Content Placeholder 2"/>
          <p:cNvSpPr>
            <a:spLocks noGrp="1"/>
          </p:cNvSpPr>
          <p:nvPr>
            <p:ph idx="1"/>
          </p:nvPr>
        </p:nvSpPr>
        <p:spPr/>
        <p:txBody>
          <a:bodyPr/>
          <a:lstStyle/>
          <a:p>
            <a:endParaRPr lang="en-US" dirty="0" smtClean="0"/>
          </a:p>
          <a:p>
            <a:endParaRPr lang="en-US" dirty="0"/>
          </a:p>
        </p:txBody>
      </p:sp>
      <p:sp>
        <p:nvSpPr>
          <p:cNvPr id="4" name="Date Placeholder 3"/>
          <p:cNvSpPr>
            <a:spLocks noGrp="1"/>
          </p:cNvSpPr>
          <p:nvPr>
            <p:ph type="dt" sz="half" idx="10"/>
          </p:nvPr>
        </p:nvSpPr>
        <p:spPr/>
        <p:txBody>
          <a:bodyPr/>
          <a:lstStyle/>
          <a:p>
            <a:pPr>
              <a:defRPr/>
            </a:pPr>
            <a:r>
              <a:rPr lang="en-US" smtClean="0"/>
              <a:t>October 2010</a:t>
            </a:r>
            <a:endParaRPr lang="en-US" dirty="0"/>
          </a:p>
        </p:txBody>
      </p:sp>
      <p:sp>
        <p:nvSpPr>
          <p:cNvPr id="5" name="Slide Number Placeholder 4"/>
          <p:cNvSpPr>
            <a:spLocks noGrp="1"/>
          </p:cNvSpPr>
          <p:nvPr>
            <p:ph type="sldNum" sz="quarter" idx="11"/>
          </p:nvPr>
        </p:nvSpPr>
        <p:spPr/>
        <p:txBody>
          <a:bodyPr/>
          <a:lstStyle/>
          <a:p>
            <a:pPr>
              <a:defRPr/>
            </a:pPr>
            <a:fld id="{887A1695-D436-4BC3-8AA4-3DC5D8887B13}" type="slidenum">
              <a:rPr lang="en-US" smtClean="0"/>
              <a:pPr>
                <a:defRPr/>
              </a:pPr>
              <a:t>50</a:t>
            </a:fld>
            <a:endParaRPr lang="en-US"/>
          </a:p>
        </p:txBody>
      </p:sp>
      <p:sp>
        <p:nvSpPr>
          <p:cNvPr id="6" name="Footer Placeholder 5"/>
          <p:cNvSpPr>
            <a:spLocks noGrp="1"/>
          </p:cNvSpPr>
          <p:nvPr>
            <p:ph type="ftr" sz="quarter" idx="12"/>
          </p:nvPr>
        </p:nvSpPr>
        <p:spPr/>
        <p:txBody>
          <a:bodyPr/>
          <a:lstStyle/>
          <a:p>
            <a:pPr>
              <a:defRPr/>
            </a:pPr>
            <a:r>
              <a:rPr lang="en-US" smtClean="0"/>
              <a:t>Saclay, France</a:t>
            </a:r>
            <a:endParaRPr lang="en-US" dirty="0"/>
          </a:p>
        </p:txBody>
      </p:sp>
      <p:pic>
        <p:nvPicPr>
          <p:cNvPr id="7" name="Picture 6"/>
          <p:cNvPicPr>
            <a:picLocks noChangeAspect="1"/>
          </p:cNvPicPr>
          <p:nvPr/>
        </p:nvPicPr>
        <p:blipFill>
          <a:blip r:embed="rId2" cstate="print"/>
          <a:stretch>
            <a:fillRect/>
          </a:stretch>
        </p:blipFill>
        <p:spPr>
          <a:xfrm>
            <a:off x="1752600" y="1524001"/>
            <a:ext cx="6096000" cy="4787348"/>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228600"/>
            <a:ext cx="6553200" cy="990600"/>
          </a:xfrm>
        </p:spPr>
        <p:txBody>
          <a:bodyPr/>
          <a:lstStyle/>
          <a:p>
            <a:r>
              <a:rPr lang="en-US" dirty="0" smtClean="0"/>
              <a:t>Muons, electrons</a:t>
            </a:r>
            <a:endParaRPr lang="en-US" dirty="0"/>
          </a:p>
        </p:txBody>
      </p:sp>
      <p:sp>
        <p:nvSpPr>
          <p:cNvPr id="4" name="Date Placeholder 3"/>
          <p:cNvSpPr>
            <a:spLocks noGrp="1"/>
          </p:cNvSpPr>
          <p:nvPr>
            <p:ph type="dt" sz="half" idx="10"/>
          </p:nvPr>
        </p:nvSpPr>
        <p:spPr/>
        <p:txBody>
          <a:bodyPr/>
          <a:lstStyle/>
          <a:p>
            <a:pPr>
              <a:defRPr/>
            </a:pPr>
            <a:r>
              <a:rPr lang="en-US" smtClean="0"/>
              <a:t>October 2010</a:t>
            </a:r>
            <a:endParaRPr lang="en-US" dirty="0"/>
          </a:p>
        </p:txBody>
      </p:sp>
      <p:sp>
        <p:nvSpPr>
          <p:cNvPr id="5" name="Slide Number Placeholder 4"/>
          <p:cNvSpPr>
            <a:spLocks noGrp="1"/>
          </p:cNvSpPr>
          <p:nvPr>
            <p:ph type="sldNum" sz="quarter" idx="11"/>
          </p:nvPr>
        </p:nvSpPr>
        <p:spPr/>
        <p:txBody>
          <a:bodyPr/>
          <a:lstStyle/>
          <a:p>
            <a:pPr>
              <a:defRPr/>
            </a:pPr>
            <a:fld id="{887A1695-D436-4BC3-8AA4-3DC5D8887B13}" type="slidenum">
              <a:rPr lang="en-US" smtClean="0"/>
              <a:pPr>
                <a:defRPr/>
              </a:pPr>
              <a:t>51</a:t>
            </a:fld>
            <a:endParaRPr lang="en-US"/>
          </a:p>
        </p:txBody>
      </p:sp>
      <p:sp>
        <p:nvSpPr>
          <p:cNvPr id="6" name="Footer Placeholder 5"/>
          <p:cNvSpPr>
            <a:spLocks noGrp="1"/>
          </p:cNvSpPr>
          <p:nvPr>
            <p:ph type="ftr" sz="quarter" idx="12"/>
          </p:nvPr>
        </p:nvSpPr>
        <p:spPr/>
        <p:txBody>
          <a:bodyPr/>
          <a:lstStyle/>
          <a:p>
            <a:pPr>
              <a:defRPr/>
            </a:pPr>
            <a:r>
              <a:rPr lang="en-US" smtClean="0"/>
              <a:t>Saclay, France</a:t>
            </a:r>
            <a:endParaRPr lang="en-US" dirty="0"/>
          </a:p>
        </p:txBody>
      </p:sp>
      <p:pic>
        <p:nvPicPr>
          <p:cNvPr id="7" name="Content Placeholder 6"/>
          <p:cNvPicPr>
            <a:picLocks noGrp="1" noChangeAspect="1"/>
          </p:cNvPicPr>
          <p:nvPr>
            <p:ph idx="1"/>
          </p:nvPr>
        </p:nvPicPr>
        <p:blipFill>
          <a:blip r:embed="rId2" cstate="print"/>
          <a:stretch>
            <a:fillRect/>
          </a:stretch>
        </p:blipFill>
        <p:spPr>
          <a:xfrm>
            <a:off x="228600" y="2819400"/>
            <a:ext cx="4271649" cy="3048000"/>
          </a:xfrm>
          <a:prstGeom prst="rect">
            <a:avLst/>
          </a:prstGeom>
        </p:spPr>
      </p:pic>
      <p:pic>
        <p:nvPicPr>
          <p:cNvPr id="8" name="Picture 3" descr="eeMassCorrected.png"/>
          <p:cNvPicPr>
            <a:picLocks noChangeAspect="1"/>
          </p:cNvPicPr>
          <p:nvPr/>
        </p:nvPicPr>
        <p:blipFill>
          <a:blip r:embed="rId3" cstate="print"/>
          <a:srcRect/>
          <a:stretch>
            <a:fillRect/>
          </a:stretch>
        </p:blipFill>
        <p:spPr bwMode="auto">
          <a:xfrm>
            <a:off x="4495800" y="1295400"/>
            <a:ext cx="4536240" cy="2895600"/>
          </a:xfrm>
          <a:prstGeom prst="rect">
            <a:avLst/>
          </a:prstGeom>
          <a:noFill/>
          <a:ln w="9525">
            <a:noFill/>
            <a:miter lim="800000"/>
            <a:headEnd/>
            <a:tailEnd/>
          </a:ln>
        </p:spPr>
      </p:pic>
      <p:pic>
        <p:nvPicPr>
          <p:cNvPr id="9" name="Picture 8" descr="Zee_lin.gif"/>
          <p:cNvPicPr>
            <a:picLocks noChangeAspect="1"/>
          </p:cNvPicPr>
          <p:nvPr/>
        </p:nvPicPr>
        <p:blipFill>
          <a:blip r:embed="rId4" cstate="print"/>
          <a:stretch>
            <a:fillRect/>
          </a:stretch>
        </p:blipFill>
        <p:spPr>
          <a:xfrm>
            <a:off x="5920272" y="4038600"/>
            <a:ext cx="2461728" cy="22860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smtClean="0"/>
              <a:t>October 2010</a:t>
            </a:r>
            <a:endParaRPr lang="en-US"/>
          </a:p>
        </p:txBody>
      </p:sp>
      <p:sp>
        <p:nvSpPr>
          <p:cNvPr id="3" name="Footer Placeholder 2"/>
          <p:cNvSpPr>
            <a:spLocks noGrp="1"/>
          </p:cNvSpPr>
          <p:nvPr>
            <p:ph type="ftr" sz="quarter" idx="11"/>
          </p:nvPr>
        </p:nvSpPr>
        <p:spPr/>
        <p:txBody>
          <a:bodyPr/>
          <a:lstStyle/>
          <a:p>
            <a:pPr>
              <a:defRPr/>
            </a:pPr>
            <a:r>
              <a:rPr lang="en-US" dirty="0" smtClean="0"/>
              <a:t>Saclay, France</a:t>
            </a:r>
            <a:endParaRPr lang="en-US" dirty="0"/>
          </a:p>
        </p:txBody>
      </p:sp>
      <p:sp>
        <p:nvSpPr>
          <p:cNvPr id="4" name="Slide Number Placeholder 3"/>
          <p:cNvSpPr>
            <a:spLocks noGrp="1"/>
          </p:cNvSpPr>
          <p:nvPr>
            <p:ph type="sldNum" sz="quarter" idx="12"/>
          </p:nvPr>
        </p:nvSpPr>
        <p:spPr/>
        <p:txBody>
          <a:bodyPr/>
          <a:lstStyle/>
          <a:p>
            <a:pPr>
              <a:defRPr/>
            </a:pPr>
            <a:fld id="{9309F967-C7B5-471F-8CE7-CA51CFCC5D08}" type="slidenum">
              <a:rPr lang="en-US" smtClean="0"/>
              <a:pPr>
                <a:defRPr/>
              </a:pPr>
              <a:t>52</a:t>
            </a:fld>
            <a:endParaRPr lang="en-US"/>
          </a:p>
        </p:txBody>
      </p:sp>
      <p:pic>
        <p:nvPicPr>
          <p:cNvPr id="5" name="Picture 4" descr="CMXEvt04.bmp"/>
          <p:cNvPicPr>
            <a:picLocks noChangeAspect="1"/>
          </p:cNvPicPr>
          <p:nvPr/>
        </p:nvPicPr>
        <p:blipFill>
          <a:blip r:embed="rId2" cstate="print"/>
          <a:stretch>
            <a:fillRect/>
          </a:stretch>
        </p:blipFill>
        <p:spPr>
          <a:xfrm>
            <a:off x="742415" y="347232"/>
            <a:ext cx="7659169" cy="6163536"/>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quark pair event</a:t>
            </a:r>
            <a:endParaRPr lang="en-US" dirty="0"/>
          </a:p>
        </p:txBody>
      </p:sp>
      <p:pic>
        <p:nvPicPr>
          <p:cNvPr id="7" name="Content Placeholder 6" descr="CMS top events.bmp"/>
          <p:cNvPicPr>
            <a:picLocks noGrp="1" noChangeAspect="1"/>
          </p:cNvPicPr>
          <p:nvPr>
            <p:ph idx="1"/>
          </p:nvPr>
        </p:nvPicPr>
        <p:blipFill>
          <a:blip r:embed="rId2" cstate="print"/>
          <a:stretch>
            <a:fillRect/>
          </a:stretch>
        </p:blipFill>
        <p:spPr>
          <a:xfrm>
            <a:off x="457200" y="1905000"/>
            <a:ext cx="5434469" cy="4114800"/>
          </a:xfrm>
        </p:spPr>
      </p:pic>
      <p:sp>
        <p:nvSpPr>
          <p:cNvPr id="4" name="Date Placeholder 3"/>
          <p:cNvSpPr>
            <a:spLocks noGrp="1"/>
          </p:cNvSpPr>
          <p:nvPr>
            <p:ph type="dt" sz="half" idx="10"/>
          </p:nvPr>
        </p:nvSpPr>
        <p:spPr/>
        <p:txBody>
          <a:bodyPr/>
          <a:lstStyle/>
          <a:p>
            <a:pPr>
              <a:defRPr/>
            </a:pPr>
            <a:r>
              <a:rPr lang="en-US" smtClean="0"/>
              <a:t>October 2010</a:t>
            </a:r>
            <a:endParaRPr lang="en-US" dirty="0"/>
          </a:p>
        </p:txBody>
      </p:sp>
      <p:sp>
        <p:nvSpPr>
          <p:cNvPr id="5" name="Slide Number Placeholder 4"/>
          <p:cNvSpPr>
            <a:spLocks noGrp="1"/>
          </p:cNvSpPr>
          <p:nvPr>
            <p:ph type="sldNum" sz="quarter" idx="11"/>
          </p:nvPr>
        </p:nvSpPr>
        <p:spPr/>
        <p:txBody>
          <a:bodyPr/>
          <a:lstStyle/>
          <a:p>
            <a:pPr>
              <a:defRPr/>
            </a:pPr>
            <a:fld id="{887A1695-D436-4BC3-8AA4-3DC5D8887B13}" type="slidenum">
              <a:rPr lang="en-US" smtClean="0"/>
              <a:pPr>
                <a:defRPr/>
              </a:pPr>
              <a:t>53</a:t>
            </a:fld>
            <a:endParaRPr lang="en-US"/>
          </a:p>
        </p:txBody>
      </p:sp>
      <p:sp>
        <p:nvSpPr>
          <p:cNvPr id="6" name="Footer Placeholder 5"/>
          <p:cNvSpPr>
            <a:spLocks noGrp="1"/>
          </p:cNvSpPr>
          <p:nvPr>
            <p:ph type="ftr" sz="quarter" idx="12"/>
          </p:nvPr>
        </p:nvSpPr>
        <p:spPr/>
        <p:txBody>
          <a:bodyPr/>
          <a:lstStyle/>
          <a:p>
            <a:pPr>
              <a:defRPr/>
            </a:pPr>
            <a:r>
              <a:rPr lang="en-US" smtClean="0"/>
              <a:t>Saclay, France</a:t>
            </a:r>
            <a:endParaRPr lang="en-US" dirty="0"/>
          </a:p>
        </p:txBody>
      </p:sp>
      <p:grpSp>
        <p:nvGrpSpPr>
          <p:cNvPr id="8" name="Group 5"/>
          <p:cNvGrpSpPr>
            <a:grpSpLocks/>
          </p:cNvGrpSpPr>
          <p:nvPr/>
        </p:nvGrpSpPr>
        <p:grpSpPr bwMode="auto">
          <a:xfrm>
            <a:off x="5943600" y="1447801"/>
            <a:ext cx="3035300" cy="2819400"/>
            <a:chOff x="0" y="0"/>
            <a:chExt cx="2056" cy="1960"/>
          </a:xfrm>
        </p:grpSpPr>
        <p:pic>
          <p:nvPicPr>
            <p:cNvPr id="9" name="Picture 6"/>
            <p:cNvPicPr>
              <a:picLocks noChangeAspect="1" noChangeArrowheads="1"/>
            </p:cNvPicPr>
            <p:nvPr/>
          </p:nvPicPr>
          <p:blipFill>
            <a:blip r:embed="rId3" cstate="print"/>
            <a:srcRect/>
            <a:stretch>
              <a:fillRect/>
            </a:stretch>
          </p:blipFill>
          <p:spPr bwMode="auto">
            <a:xfrm>
              <a:off x="152" y="0"/>
              <a:ext cx="1904" cy="1960"/>
            </a:xfrm>
            <a:prstGeom prst="rect">
              <a:avLst/>
            </a:prstGeom>
            <a:noFill/>
            <a:ln w="12700" cap="flat">
              <a:noFill/>
              <a:miter lim="800000"/>
              <a:headEnd/>
              <a:tailEnd/>
            </a:ln>
          </p:spPr>
        </p:pic>
        <p:sp>
          <p:nvSpPr>
            <p:cNvPr id="10" name="Rectangle 7"/>
            <p:cNvSpPr>
              <a:spLocks/>
            </p:cNvSpPr>
            <p:nvPr/>
          </p:nvSpPr>
          <p:spPr bwMode="auto">
            <a:xfrm>
              <a:off x="0" y="152"/>
              <a:ext cx="432" cy="480"/>
            </a:xfrm>
            <a:prstGeom prst="rect">
              <a:avLst/>
            </a:prstGeom>
            <a:solidFill>
              <a:srgbClr val="FEFFFE"/>
            </a:solidFill>
            <a:ln w="25400" cap="flat">
              <a:solidFill>
                <a:srgbClr val="FEFFFE"/>
              </a:solidFill>
              <a:prstDash val="solid"/>
              <a:miter lim="800000"/>
              <a:headEnd type="none" w="med" len="med"/>
              <a:tailEnd type="none" w="med" len="med"/>
            </a:ln>
          </p:spPr>
          <p:txBody>
            <a:bodyPr lIns="0" tIns="0" rIns="0" bIns="0">
              <a:prstTxWarp prst="textNoShape">
                <a:avLst/>
              </a:prstTxWarp>
            </a:bodyPr>
            <a:lstStyle/>
            <a:p>
              <a:endParaRPr lang="en-US"/>
            </a:p>
          </p:txBody>
        </p:sp>
      </p:grpSp>
      <p:pic>
        <p:nvPicPr>
          <p:cNvPr id="11" name="Picture 4"/>
          <p:cNvPicPr>
            <a:picLocks noChangeAspect="1" noChangeArrowheads="1"/>
          </p:cNvPicPr>
          <p:nvPr/>
        </p:nvPicPr>
        <p:blipFill>
          <a:blip r:embed="rId4" cstate="print"/>
          <a:srcRect/>
          <a:stretch>
            <a:fillRect/>
          </a:stretch>
        </p:blipFill>
        <p:spPr bwMode="auto">
          <a:xfrm>
            <a:off x="5486400" y="4343400"/>
            <a:ext cx="3230562" cy="2311400"/>
          </a:xfrm>
          <a:prstGeom prst="rect">
            <a:avLst/>
          </a:prstGeom>
          <a:noFill/>
          <a:ln w="12700" cap="flat">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 for SUSY and</a:t>
            </a:r>
            <a:br>
              <a:rPr lang="en-US" dirty="0" smtClean="0"/>
            </a:br>
            <a:r>
              <a:rPr lang="en-US" dirty="0" smtClean="0"/>
              <a:t>Extra Dimensions at LHC</a:t>
            </a:r>
            <a:endParaRPr lang="en-US" dirty="0"/>
          </a:p>
        </p:txBody>
      </p:sp>
      <p:sp>
        <p:nvSpPr>
          <p:cNvPr id="3" name="Content Placeholder 2"/>
          <p:cNvSpPr>
            <a:spLocks noGrp="1"/>
          </p:cNvSpPr>
          <p:nvPr>
            <p:ph idx="1"/>
          </p:nvPr>
        </p:nvSpPr>
        <p:spPr>
          <a:xfrm>
            <a:off x="685800" y="1676400"/>
            <a:ext cx="8153400" cy="4038600"/>
          </a:xfrm>
        </p:spPr>
        <p:txBody>
          <a:bodyPr/>
          <a:lstStyle/>
          <a:p>
            <a:r>
              <a:rPr lang="en-US" sz="3000" dirty="0" smtClean="0"/>
              <a:t>Events are complex with many decay products.</a:t>
            </a:r>
          </a:p>
          <a:p>
            <a:r>
              <a:rPr lang="en-US" sz="3000" dirty="0" smtClean="0"/>
              <a:t>Look for multi-jet events with large missing E</a:t>
            </a:r>
            <a:r>
              <a:rPr lang="en-US" sz="3000" baseline="-25000" dirty="0" smtClean="0"/>
              <a:t>T</a:t>
            </a:r>
            <a:r>
              <a:rPr lang="en-US" sz="3000" dirty="0" smtClean="0"/>
              <a:t>.</a:t>
            </a:r>
          </a:p>
          <a:p>
            <a:r>
              <a:rPr lang="en-US" sz="3000" dirty="0" smtClean="0"/>
              <a:t>Look for multi-lepton events with large missing E</a:t>
            </a:r>
            <a:r>
              <a:rPr lang="en-US" sz="3000" baseline="-25000" dirty="0" smtClean="0"/>
              <a:t>T</a:t>
            </a:r>
            <a:r>
              <a:rPr lang="en-US" sz="3000" dirty="0" smtClean="0"/>
              <a:t>.</a:t>
            </a:r>
          </a:p>
          <a:p>
            <a:r>
              <a:rPr lang="en-US" sz="3000" dirty="0" smtClean="0"/>
              <a:t>Look for excess in multi lepton distributions. Single leptons with large missing E</a:t>
            </a:r>
            <a:r>
              <a:rPr lang="en-US" sz="3000" baseline="-25000" dirty="0" smtClean="0"/>
              <a:t>T</a:t>
            </a:r>
            <a:r>
              <a:rPr lang="en-US" sz="3000" dirty="0" smtClean="0"/>
              <a:t>.</a:t>
            </a:r>
          </a:p>
          <a:p>
            <a:r>
              <a:rPr lang="en-US" sz="3000" dirty="0" smtClean="0"/>
              <a:t>Etc.</a:t>
            </a:r>
            <a:endParaRPr lang="en-US" sz="3000" dirty="0"/>
          </a:p>
        </p:txBody>
      </p:sp>
      <p:sp>
        <p:nvSpPr>
          <p:cNvPr id="4" name="Date Placeholder 3"/>
          <p:cNvSpPr>
            <a:spLocks noGrp="1"/>
          </p:cNvSpPr>
          <p:nvPr>
            <p:ph type="dt" sz="half" idx="10"/>
          </p:nvPr>
        </p:nvSpPr>
        <p:spPr/>
        <p:txBody>
          <a:bodyPr/>
          <a:lstStyle/>
          <a:p>
            <a:pPr>
              <a:defRPr/>
            </a:pPr>
            <a:r>
              <a:rPr lang="en-US" smtClean="0"/>
              <a:t>October 2010</a:t>
            </a:r>
            <a:endParaRPr lang="en-US" dirty="0"/>
          </a:p>
        </p:txBody>
      </p:sp>
      <p:sp>
        <p:nvSpPr>
          <p:cNvPr id="5" name="Slide Number Placeholder 4"/>
          <p:cNvSpPr>
            <a:spLocks noGrp="1"/>
          </p:cNvSpPr>
          <p:nvPr>
            <p:ph type="sldNum" sz="quarter" idx="11"/>
          </p:nvPr>
        </p:nvSpPr>
        <p:spPr/>
        <p:txBody>
          <a:bodyPr/>
          <a:lstStyle/>
          <a:p>
            <a:pPr>
              <a:defRPr/>
            </a:pPr>
            <a:fld id="{887A1695-D436-4BC3-8AA4-3DC5D8887B13}" type="slidenum">
              <a:rPr lang="en-US" smtClean="0"/>
              <a:pPr>
                <a:defRPr/>
              </a:pPr>
              <a:t>54</a:t>
            </a:fld>
            <a:endParaRPr lang="en-US"/>
          </a:p>
        </p:txBody>
      </p:sp>
      <p:sp>
        <p:nvSpPr>
          <p:cNvPr id="6" name="Footer Placeholder 5"/>
          <p:cNvSpPr>
            <a:spLocks noGrp="1"/>
          </p:cNvSpPr>
          <p:nvPr>
            <p:ph type="ftr" sz="quarter" idx="12"/>
          </p:nvPr>
        </p:nvSpPr>
        <p:spPr/>
        <p:txBody>
          <a:bodyPr/>
          <a:lstStyle/>
          <a:p>
            <a:pPr>
              <a:defRPr/>
            </a:pPr>
            <a:r>
              <a:rPr lang="en-US" smtClean="0"/>
              <a:t>Saclay, France</a:t>
            </a: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smtClean="0"/>
              <a:t>October 2010</a:t>
            </a:r>
            <a:endParaRPr lang="en-US"/>
          </a:p>
        </p:txBody>
      </p:sp>
      <p:sp>
        <p:nvSpPr>
          <p:cNvPr id="3" name="Footer Placeholder 2"/>
          <p:cNvSpPr>
            <a:spLocks noGrp="1"/>
          </p:cNvSpPr>
          <p:nvPr>
            <p:ph type="ftr" sz="quarter" idx="11"/>
          </p:nvPr>
        </p:nvSpPr>
        <p:spPr/>
        <p:txBody>
          <a:bodyPr/>
          <a:lstStyle/>
          <a:p>
            <a:pPr>
              <a:defRPr/>
            </a:pPr>
            <a:r>
              <a:rPr lang="en-US" dirty="0" smtClean="0"/>
              <a:t>Saclay, France</a:t>
            </a:r>
            <a:endParaRPr lang="en-US" dirty="0"/>
          </a:p>
        </p:txBody>
      </p:sp>
      <p:sp>
        <p:nvSpPr>
          <p:cNvPr id="4" name="Slide Number Placeholder 3"/>
          <p:cNvSpPr>
            <a:spLocks noGrp="1"/>
          </p:cNvSpPr>
          <p:nvPr>
            <p:ph type="sldNum" sz="quarter" idx="12"/>
          </p:nvPr>
        </p:nvSpPr>
        <p:spPr/>
        <p:txBody>
          <a:bodyPr/>
          <a:lstStyle/>
          <a:p>
            <a:pPr>
              <a:defRPr/>
            </a:pPr>
            <a:fld id="{9309F967-C7B5-471F-8CE7-CA51CFCC5D08}" type="slidenum">
              <a:rPr lang="en-US" smtClean="0"/>
              <a:pPr>
                <a:defRPr/>
              </a:pPr>
              <a:t>55</a:t>
            </a:fld>
            <a:endParaRPr lang="en-US"/>
          </a:p>
        </p:txBody>
      </p:sp>
      <p:pic>
        <p:nvPicPr>
          <p:cNvPr id="5" name="Picture 4" descr="CMXEvt03.bmp"/>
          <p:cNvPicPr>
            <a:picLocks noChangeAspect="1"/>
          </p:cNvPicPr>
          <p:nvPr/>
        </p:nvPicPr>
        <p:blipFill>
          <a:blip r:embed="rId2" cstate="print"/>
          <a:stretch>
            <a:fillRect/>
          </a:stretch>
        </p:blipFill>
        <p:spPr>
          <a:xfrm>
            <a:off x="2784" y="0"/>
            <a:ext cx="9138431" cy="68580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a:t>
            </a:r>
            <a:r>
              <a:rPr lang="en-US" dirty="0" err="1" smtClean="0"/>
              <a:t>di-muon</a:t>
            </a:r>
            <a:r>
              <a:rPr lang="en-US" dirty="0" smtClean="0"/>
              <a:t> events</a:t>
            </a:r>
            <a:br>
              <a:rPr lang="en-US" dirty="0" smtClean="0"/>
            </a:br>
            <a:r>
              <a:rPr lang="en-US" dirty="0" smtClean="0"/>
              <a:t>with large missing E</a:t>
            </a:r>
            <a:r>
              <a:rPr lang="en-US" baseline="-25000" dirty="0" smtClean="0"/>
              <a:t>T</a:t>
            </a:r>
            <a:endParaRPr lang="en-US" dirty="0"/>
          </a:p>
        </p:txBody>
      </p:sp>
      <p:pic>
        <p:nvPicPr>
          <p:cNvPr id="7" name="Content Placeholder 6" descr="doublejpsi1w-crop.jpg"/>
          <p:cNvPicPr>
            <a:picLocks noGrp="1" noChangeAspect="1"/>
          </p:cNvPicPr>
          <p:nvPr>
            <p:ph idx="1"/>
          </p:nvPr>
        </p:nvPicPr>
        <p:blipFill>
          <a:blip r:embed="rId2" cstate="print"/>
          <a:stretch>
            <a:fillRect/>
          </a:stretch>
        </p:blipFill>
        <p:spPr>
          <a:xfrm>
            <a:off x="381000" y="2057400"/>
            <a:ext cx="4174033" cy="3124200"/>
          </a:xfrm>
        </p:spPr>
      </p:pic>
      <p:sp>
        <p:nvSpPr>
          <p:cNvPr id="4" name="Date Placeholder 3"/>
          <p:cNvSpPr>
            <a:spLocks noGrp="1"/>
          </p:cNvSpPr>
          <p:nvPr>
            <p:ph type="dt" sz="half" idx="10"/>
          </p:nvPr>
        </p:nvSpPr>
        <p:spPr/>
        <p:txBody>
          <a:bodyPr/>
          <a:lstStyle/>
          <a:p>
            <a:pPr>
              <a:defRPr/>
            </a:pPr>
            <a:r>
              <a:rPr lang="en-US" smtClean="0"/>
              <a:t>October 2010</a:t>
            </a:r>
            <a:endParaRPr lang="en-US" dirty="0"/>
          </a:p>
        </p:txBody>
      </p:sp>
      <p:sp>
        <p:nvSpPr>
          <p:cNvPr id="5" name="Slide Number Placeholder 4"/>
          <p:cNvSpPr>
            <a:spLocks noGrp="1"/>
          </p:cNvSpPr>
          <p:nvPr>
            <p:ph type="sldNum" sz="quarter" idx="11"/>
          </p:nvPr>
        </p:nvSpPr>
        <p:spPr/>
        <p:txBody>
          <a:bodyPr/>
          <a:lstStyle/>
          <a:p>
            <a:pPr>
              <a:defRPr/>
            </a:pPr>
            <a:fld id="{887A1695-D436-4BC3-8AA4-3DC5D8887B13}" type="slidenum">
              <a:rPr lang="en-US" smtClean="0"/>
              <a:pPr>
                <a:defRPr/>
              </a:pPr>
              <a:t>56</a:t>
            </a:fld>
            <a:endParaRPr lang="en-US"/>
          </a:p>
        </p:txBody>
      </p:sp>
      <p:sp>
        <p:nvSpPr>
          <p:cNvPr id="6" name="Footer Placeholder 5"/>
          <p:cNvSpPr>
            <a:spLocks noGrp="1"/>
          </p:cNvSpPr>
          <p:nvPr>
            <p:ph type="ftr" sz="quarter" idx="12"/>
          </p:nvPr>
        </p:nvSpPr>
        <p:spPr/>
        <p:txBody>
          <a:bodyPr/>
          <a:lstStyle/>
          <a:p>
            <a:pPr>
              <a:defRPr/>
            </a:pPr>
            <a:r>
              <a:rPr lang="en-US" smtClean="0"/>
              <a:t>Saclay, France</a:t>
            </a:r>
            <a:endParaRPr lang="en-US" dirty="0"/>
          </a:p>
        </p:txBody>
      </p:sp>
      <p:pic>
        <p:nvPicPr>
          <p:cNvPr id="8" name="Picture 7" descr="doublejpsi2w-crop.jpg"/>
          <p:cNvPicPr>
            <a:picLocks noChangeAspect="1"/>
          </p:cNvPicPr>
          <p:nvPr/>
        </p:nvPicPr>
        <p:blipFill>
          <a:blip r:embed="rId3" cstate="print"/>
          <a:stretch>
            <a:fillRect/>
          </a:stretch>
        </p:blipFill>
        <p:spPr>
          <a:xfrm>
            <a:off x="4635182" y="1981200"/>
            <a:ext cx="3854768" cy="3551417"/>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Footer Placeholder 2"/>
          <p:cNvSpPr>
            <a:spLocks noGrp="1"/>
          </p:cNvSpPr>
          <p:nvPr>
            <p:ph type="ftr" sz="quarter" idx="11"/>
          </p:nvPr>
        </p:nvSpPr>
        <p:spPr>
          <a:noFill/>
        </p:spPr>
        <p:txBody>
          <a:bodyPr/>
          <a:lstStyle/>
          <a:p>
            <a:r>
              <a:rPr lang="en-US" dirty="0" smtClean="0">
                <a:latin typeface="Arial" pitchFamily="34" charset="0"/>
              </a:rPr>
              <a:t>Saclay, France</a:t>
            </a:r>
          </a:p>
        </p:txBody>
      </p:sp>
      <p:sp>
        <p:nvSpPr>
          <p:cNvPr id="87043" name="Slide Number Placeholder 3"/>
          <p:cNvSpPr>
            <a:spLocks noGrp="1"/>
          </p:cNvSpPr>
          <p:nvPr>
            <p:ph type="sldNum" sz="quarter" idx="12"/>
          </p:nvPr>
        </p:nvSpPr>
        <p:spPr>
          <a:noFill/>
        </p:spPr>
        <p:txBody>
          <a:bodyPr/>
          <a:lstStyle/>
          <a:p>
            <a:fld id="{39986A6F-0845-4581-8FD9-0E9386AE1E57}" type="slidenum">
              <a:rPr lang="en-US" smtClean="0">
                <a:latin typeface="Arial" pitchFamily="34" charset="0"/>
              </a:rPr>
              <a:pPr/>
              <a:t>57</a:t>
            </a:fld>
            <a:endParaRPr lang="en-US" smtClean="0">
              <a:latin typeface="Arial" pitchFamily="34" charset="0"/>
            </a:endParaRPr>
          </a:p>
        </p:txBody>
      </p:sp>
      <p:pic>
        <p:nvPicPr>
          <p:cNvPr id="87044" name="Picture 2" descr="SusyAny"/>
          <p:cNvPicPr>
            <a:picLocks noChangeAspect="1" noChangeArrowheads="1"/>
          </p:cNvPicPr>
          <p:nvPr/>
        </p:nvPicPr>
        <p:blipFill>
          <a:blip r:embed="rId2" cstate="print"/>
          <a:srcRect/>
          <a:stretch>
            <a:fillRect/>
          </a:stretch>
        </p:blipFill>
        <p:spPr bwMode="auto">
          <a:xfrm>
            <a:off x="2742902" y="304800"/>
            <a:ext cx="5996286" cy="6019800"/>
          </a:xfrm>
          <a:prstGeom prst="rect">
            <a:avLst/>
          </a:prstGeom>
          <a:noFill/>
          <a:ln w="9525">
            <a:noFill/>
            <a:miter lim="800000"/>
            <a:headEnd/>
            <a:tailEnd/>
          </a:ln>
        </p:spPr>
      </p:pic>
      <p:pic>
        <p:nvPicPr>
          <p:cNvPr id="87045" name="Picture 3"/>
          <p:cNvPicPr>
            <a:picLocks noChangeAspect="1" noChangeArrowheads="1"/>
          </p:cNvPicPr>
          <p:nvPr/>
        </p:nvPicPr>
        <p:blipFill>
          <a:blip r:embed="rId3" cstate="print"/>
          <a:srcRect t="42294" r="61667"/>
          <a:stretch>
            <a:fillRect/>
          </a:stretch>
        </p:blipFill>
        <p:spPr bwMode="auto">
          <a:xfrm>
            <a:off x="381000" y="228600"/>
            <a:ext cx="2498725" cy="3810000"/>
          </a:xfrm>
          <a:prstGeom prst="rect">
            <a:avLst/>
          </a:prstGeom>
          <a:noFill/>
          <a:ln w="9525">
            <a:noFill/>
            <a:miter lim="800000"/>
            <a:headEnd/>
            <a:tailEnd/>
          </a:ln>
        </p:spPr>
      </p:pic>
      <p:sp>
        <p:nvSpPr>
          <p:cNvPr id="87046" name="Date Placeholder 6"/>
          <p:cNvSpPr>
            <a:spLocks noGrp="1"/>
          </p:cNvSpPr>
          <p:nvPr>
            <p:ph type="dt" sz="quarter" idx="10"/>
          </p:nvPr>
        </p:nvSpPr>
        <p:spPr>
          <a:noFill/>
        </p:spPr>
        <p:txBody>
          <a:bodyPr/>
          <a:lstStyle/>
          <a:p>
            <a:r>
              <a:rPr lang="en-US" smtClean="0"/>
              <a:t>October 2010</a:t>
            </a:r>
          </a:p>
        </p:txBody>
      </p:sp>
      <p:sp>
        <p:nvSpPr>
          <p:cNvPr id="7" name="TextBox 6"/>
          <p:cNvSpPr txBox="1"/>
          <p:nvPr/>
        </p:nvSpPr>
        <p:spPr>
          <a:xfrm>
            <a:off x="609600" y="4114800"/>
            <a:ext cx="1532792" cy="830997"/>
          </a:xfrm>
          <a:prstGeom prst="rect">
            <a:avLst/>
          </a:prstGeom>
          <a:solidFill>
            <a:srgbClr val="FFFF00"/>
          </a:solidFill>
        </p:spPr>
        <p:txBody>
          <a:bodyPr wrap="none" rtlCol="0">
            <a:spAutoFit/>
          </a:bodyPr>
          <a:lstStyle/>
          <a:p>
            <a:r>
              <a:rPr lang="en-US" dirty="0" smtClean="0"/>
              <a:t>Simulation</a:t>
            </a:r>
          </a:p>
          <a:p>
            <a:r>
              <a:rPr lang="en-US" dirty="0" smtClean="0"/>
              <a:t>SUSY</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63491" name="Slide Number Placeholder 5"/>
          <p:cNvSpPr>
            <a:spLocks noGrp="1"/>
          </p:cNvSpPr>
          <p:nvPr>
            <p:ph type="sldNum" sz="quarter" idx="11"/>
          </p:nvPr>
        </p:nvSpPr>
        <p:spPr>
          <a:xfrm>
            <a:off x="6553200" y="6248400"/>
            <a:ext cx="1905000" cy="457200"/>
          </a:xfrm>
          <a:noFill/>
        </p:spPr>
        <p:txBody>
          <a:bodyPr/>
          <a:lstStyle/>
          <a:p>
            <a:fld id="{C22311E4-2CC4-4EFF-810F-B08F9660F7F2}" type="slidenum">
              <a:rPr lang="en-US" smtClean="0"/>
              <a:pPr/>
              <a:t>58</a:t>
            </a:fld>
            <a:endParaRPr lang="en-US" smtClean="0"/>
          </a:p>
        </p:txBody>
      </p:sp>
      <p:sp>
        <p:nvSpPr>
          <p:cNvPr id="63492" name="Rectangle 2"/>
          <p:cNvSpPr>
            <a:spLocks noGrp="1" noChangeArrowheads="1"/>
          </p:cNvSpPr>
          <p:nvPr>
            <p:ph type="title"/>
          </p:nvPr>
        </p:nvSpPr>
        <p:spPr>
          <a:xfrm>
            <a:off x="2209800" y="228600"/>
            <a:ext cx="6096000" cy="1066800"/>
          </a:xfrm>
        </p:spPr>
        <p:txBody>
          <a:bodyPr/>
          <a:lstStyle/>
          <a:p>
            <a:pPr eaLnBrk="1" hangingPunct="1"/>
            <a:r>
              <a:rPr lang="en-US" b="1" dirty="0" smtClean="0"/>
              <a:t>Summary</a:t>
            </a:r>
          </a:p>
        </p:txBody>
      </p:sp>
      <p:sp>
        <p:nvSpPr>
          <p:cNvPr id="19459" name="Rectangle 3"/>
          <p:cNvSpPr>
            <a:spLocks noGrp="1" noChangeArrowheads="1"/>
          </p:cNvSpPr>
          <p:nvPr>
            <p:ph type="body" idx="1"/>
          </p:nvPr>
        </p:nvSpPr>
        <p:spPr>
          <a:xfrm>
            <a:off x="609600" y="1752600"/>
            <a:ext cx="7772400" cy="4495800"/>
          </a:xfrm>
        </p:spPr>
        <p:txBody>
          <a:bodyPr/>
          <a:lstStyle/>
          <a:p>
            <a:pPr eaLnBrk="1" hangingPunct="1">
              <a:lnSpc>
                <a:spcPct val="90000"/>
              </a:lnSpc>
              <a:defRPr/>
            </a:pPr>
            <a:r>
              <a:rPr lang="en-US" b="1" dirty="0" smtClean="0">
                <a:solidFill>
                  <a:srgbClr val="0000CC"/>
                </a:solidFill>
                <a:effectLst>
                  <a:outerShdw blurRad="38100" dist="38100" dir="2700000" algn="tl">
                    <a:srgbClr val="C0C0C0"/>
                  </a:outerShdw>
                </a:effectLst>
              </a:rPr>
              <a:t>Dark matter</a:t>
            </a:r>
            <a:r>
              <a:rPr lang="en-US" b="1" dirty="0" smtClean="0">
                <a:solidFill>
                  <a:srgbClr val="0000CC"/>
                </a:solidFill>
              </a:rPr>
              <a:t> should exist.</a:t>
            </a:r>
          </a:p>
          <a:p>
            <a:pPr eaLnBrk="1" hangingPunct="1">
              <a:lnSpc>
                <a:spcPct val="90000"/>
              </a:lnSpc>
              <a:defRPr/>
            </a:pPr>
            <a:r>
              <a:rPr lang="en-US" b="1" dirty="0" smtClean="0">
                <a:solidFill>
                  <a:srgbClr val="0000CC"/>
                </a:solidFill>
              </a:rPr>
              <a:t>Expect to discover Dark Matter using LHC Particle Accelerator and CMS detector, if mass is below several TeV.</a:t>
            </a:r>
          </a:p>
          <a:p>
            <a:pPr eaLnBrk="1" hangingPunct="1">
              <a:lnSpc>
                <a:spcPct val="90000"/>
              </a:lnSpc>
              <a:defRPr/>
            </a:pPr>
            <a:r>
              <a:rPr lang="en-US" b="1" dirty="0" smtClean="0">
                <a:solidFill>
                  <a:srgbClr val="FF0000"/>
                </a:solidFill>
              </a:rPr>
              <a:t>Lowest mass neutral SUSY particle is a good candidate of Dark Matter. Neutralino (a majorana </a:t>
            </a:r>
            <a:r>
              <a:rPr lang="en-US" b="1" dirty="0" err="1" smtClean="0">
                <a:solidFill>
                  <a:srgbClr val="FF0000"/>
                </a:solidFill>
              </a:rPr>
              <a:t>fermion</a:t>
            </a:r>
            <a:r>
              <a:rPr lang="en-US" b="1" dirty="0" smtClean="0">
                <a:solidFill>
                  <a:srgbClr val="FF0000"/>
                </a:solidFill>
              </a:rPr>
              <a:t>)?</a:t>
            </a:r>
          </a:p>
          <a:p>
            <a:pPr eaLnBrk="1" hangingPunct="1">
              <a:lnSpc>
                <a:spcPct val="90000"/>
              </a:lnSpc>
              <a:defRPr/>
            </a:pPr>
            <a:r>
              <a:rPr lang="en-US" b="1" dirty="0" smtClean="0">
                <a:solidFill>
                  <a:srgbClr val="FF0000"/>
                </a:solidFill>
              </a:rPr>
              <a:t>What is Dark Matter. </a:t>
            </a:r>
            <a:r>
              <a:rPr lang="en-US" b="1" dirty="0" smtClean="0">
                <a:solidFill>
                  <a:srgbClr val="00B050"/>
                </a:solidFill>
              </a:rPr>
              <a:t>Not yet known.</a:t>
            </a:r>
            <a:endParaRPr lang="en-US" b="1" dirty="0" smtClean="0">
              <a:solidFill>
                <a:srgbClr val="FF0000"/>
              </a:solidFill>
            </a:endParaRPr>
          </a:p>
          <a:p>
            <a:pPr eaLnBrk="1" hangingPunct="1">
              <a:lnSpc>
                <a:spcPct val="90000"/>
              </a:lnSpc>
              <a:defRPr/>
            </a:pPr>
            <a:r>
              <a:rPr lang="en-US" b="1" dirty="0" smtClean="0">
                <a:solidFill>
                  <a:srgbClr val="FF0000"/>
                </a:solidFill>
              </a:rPr>
              <a:t>When was it produced? </a:t>
            </a:r>
            <a:r>
              <a:rPr lang="en-US" b="1" dirty="0" smtClean="0">
                <a:solidFill>
                  <a:srgbClr val="00B050"/>
                </a:solidFill>
              </a:rPr>
              <a:t>Early universe(?)</a:t>
            </a:r>
          </a:p>
        </p:txBody>
      </p:sp>
      <p:sp>
        <p:nvSpPr>
          <p:cNvPr id="63494" name="Date Placeholder 6"/>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endParaRPr lang="en-US" smtClean="0"/>
          </a:p>
        </p:txBody>
      </p:sp>
      <p:sp>
        <p:nvSpPr>
          <p:cNvPr id="68611" name="Content Placeholder 2"/>
          <p:cNvSpPr>
            <a:spLocks noGrp="1"/>
          </p:cNvSpPr>
          <p:nvPr>
            <p:ph idx="1"/>
          </p:nvPr>
        </p:nvSpPr>
        <p:spPr/>
        <p:txBody>
          <a:bodyPr/>
          <a:lstStyle/>
          <a:p>
            <a:pPr>
              <a:buFontTx/>
              <a:buNone/>
            </a:pPr>
            <a:r>
              <a:rPr lang="en-US" smtClean="0"/>
              <a:t>BACKUP</a:t>
            </a:r>
          </a:p>
        </p:txBody>
      </p:sp>
      <p:sp>
        <p:nvSpPr>
          <p:cNvPr id="68612"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68613" name="Slide Number Placeholder 5"/>
          <p:cNvSpPr>
            <a:spLocks noGrp="1"/>
          </p:cNvSpPr>
          <p:nvPr>
            <p:ph type="sldNum" sz="quarter" idx="11"/>
          </p:nvPr>
        </p:nvSpPr>
        <p:spPr>
          <a:xfrm>
            <a:off x="6553200" y="6248400"/>
            <a:ext cx="1905000" cy="457200"/>
          </a:xfrm>
          <a:noFill/>
        </p:spPr>
        <p:txBody>
          <a:bodyPr/>
          <a:lstStyle/>
          <a:p>
            <a:fld id="{0BBA0763-FE72-45E2-AE53-B8323DB2021C}" type="slidenum">
              <a:rPr lang="en-US" smtClean="0"/>
              <a:pPr/>
              <a:t>59</a:t>
            </a:fld>
            <a:endParaRPr lang="en-US" smtClean="0"/>
          </a:p>
        </p:txBody>
      </p:sp>
      <p:sp>
        <p:nvSpPr>
          <p:cNvPr id="68614" name="Date Placeholder 6"/>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smtClean="0"/>
              <a:t>Can the LHC make black holes?</a:t>
            </a:r>
          </a:p>
        </p:txBody>
      </p:sp>
      <p:sp>
        <p:nvSpPr>
          <p:cNvPr id="64515" name="Content Placeholder 2"/>
          <p:cNvSpPr>
            <a:spLocks noGrp="1"/>
          </p:cNvSpPr>
          <p:nvPr>
            <p:ph idx="1"/>
          </p:nvPr>
        </p:nvSpPr>
        <p:spPr>
          <a:xfrm>
            <a:off x="152400" y="1981200"/>
            <a:ext cx="8839200" cy="4114800"/>
          </a:xfrm>
        </p:spPr>
        <p:txBody>
          <a:bodyPr/>
          <a:lstStyle/>
          <a:p>
            <a:r>
              <a:rPr lang="en-US" smtClean="0"/>
              <a:t>What is a black hole?</a:t>
            </a:r>
          </a:p>
          <a:p>
            <a:r>
              <a:rPr lang="en-US" smtClean="0"/>
              <a:t>When escape velocity is larger than velocity of light, then not even light can escape.</a:t>
            </a:r>
          </a:p>
          <a:p>
            <a:r>
              <a:rPr lang="en-US" smtClean="0"/>
              <a:t>Escape velocity = </a:t>
            </a:r>
            <a:r>
              <a:rPr lang="en-US" smtClean="0">
                <a:cs typeface="Times New Roman" pitchFamily="18" charset="0"/>
              </a:rPr>
              <a:t>√(2GM/R)</a:t>
            </a:r>
          </a:p>
          <a:p>
            <a:r>
              <a:rPr lang="en-US" smtClean="0">
                <a:cs typeface="Times New Roman" pitchFamily="18" charset="0"/>
              </a:rPr>
              <a:t>The larger the mass, the larger the escape velocity</a:t>
            </a:r>
          </a:p>
          <a:p>
            <a:r>
              <a:rPr lang="en-US" smtClean="0">
                <a:cs typeface="Times New Roman" pitchFamily="18" charset="0"/>
              </a:rPr>
              <a:t>The smaller the size (R) the larger the escape velocity</a:t>
            </a:r>
            <a:endParaRPr lang="en-US" smtClean="0"/>
          </a:p>
          <a:p>
            <a:pPr algn="ctr"/>
            <a:endParaRPr lang="en-US" smtClean="0"/>
          </a:p>
        </p:txBody>
      </p:sp>
      <p:sp>
        <p:nvSpPr>
          <p:cNvPr id="64516"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64517" name="Slide Number Placeholder 5"/>
          <p:cNvSpPr>
            <a:spLocks noGrp="1"/>
          </p:cNvSpPr>
          <p:nvPr>
            <p:ph type="sldNum" sz="quarter" idx="11"/>
          </p:nvPr>
        </p:nvSpPr>
        <p:spPr>
          <a:xfrm>
            <a:off x="6553200" y="6248400"/>
            <a:ext cx="1905000" cy="457200"/>
          </a:xfrm>
          <a:noFill/>
        </p:spPr>
        <p:txBody>
          <a:bodyPr/>
          <a:lstStyle/>
          <a:p>
            <a:fld id="{16EE5039-DD9C-448D-B243-D8A8318BB58E}" type="slidenum">
              <a:rPr lang="en-US" smtClean="0"/>
              <a:pPr/>
              <a:t>60</a:t>
            </a:fld>
            <a:endParaRPr lang="en-US" smtClean="0"/>
          </a:p>
        </p:txBody>
      </p:sp>
      <p:sp>
        <p:nvSpPr>
          <p:cNvPr id="64518" name="Date Placeholder 6"/>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smtClean="0"/>
              <a:t>Black Holes</a:t>
            </a:r>
            <a:br>
              <a:rPr lang="en-US" smtClean="0"/>
            </a:br>
            <a:r>
              <a:rPr lang="en-US" smtClean="0"/>
              <a:t>Let us do the numbers</a:t>
            </a:r>
          </a:p>
        </p:txBody>
      </p:sp>
      <p:sp>
        <p:nvSpPr>
          <p:cNvPr id="65539" name="Content Placeholder 2"/>
          <p:cNvSpPr>
            <a:spLocks noGrp="1"/>
          </p:cNvSpPr>
          <p:nvPr>
            <p:ph idx="1"/>
          </p:nvPr>
        </p:nvSpPr>
        <p:spPr/>
        <p:txBody>
          <a:bodyPr/>
          <a:lstStyle/>
          <a:p>
            <a:r>
              <a:rPr lang="en-US" smtClean="0"/>
              <a:t>Escape velocity of Earth = 11 km/sec</a:t>
            </a:r>
          </a:p>
          <a:p>
            <a:r>
              <a:rPr lang="en-US" smtClean="0"/>
              <a:t>Escape velocity of Sun = 610 km/sec</a:t>
            </a:r>
          </a:p>
          <a:p>
            <a:r>
              <a:rPr lang="en-US" smtClean="0"/>
              <a:t>When escape velocity = velocity of light</a:t>
            </a:r>
          </a:p>
          <a:p>
            <a:r>
              <a:rPr lang="en-US" smtClean="0"/>
              <a:t>R = 3 km for Sun     [Sun R = 700,000 km]</a:t>
            </a:r>
          </a:p>
          <a:p>
            <a:r>
              <a:rPr lang="en-US" smtClean="0"/>
              <a:t>For 14 TeV proton, R = 3 </a:t>
            </a:r>
            <a:r>
              <a:rPr lang="en-US" smtClean="0">
                <a:cs typeface="Arial" pitchFamily="34" charset="0"/>
              </a:rPr>
              <a:t>× 10</a:t>
            </a:r>
            <a:r>
              <a:rPr lang="en-US" baseline="30000" smtClean="0">
                <a:cs typeface="Arial" pitchFamily="34" charset="0"/>
              </a:rPr>
              <a:t>-50</a:t>
            </a:r>
            <a:r>
              <a:rPr lang="en-US" smtClean="0"/>
              <a:t> meter</a:t>
            </a:r>
          </a:p>
          <a:p>
            <a:r>
              <a:rPr lang="en-US" smtClean="0">
                <a:cs typeface="Arial" pitchFamily="34" charset="0"/>
              </a:rPr>
              <a:t>Or squeeze the two protons </a:t>
            </a:r>
            <a:r>
              <a:rPr lang="en-US" sz="2400" smtClean="0">
                <a:cs typeface="Arial" pitchFamily="34" charset="0"/>
              </a:rPr>
              <a:t>100,000,000,000,000,000,000,000,000,000,000,000 times</a:t>
            </a:r>
          </a:p>
        </p:txBody>
      </p:sp>
      <p:sp>
        <p:nvSpPr>
          <p:cNvPr id="65540"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65541" name="Slide Number Placeholder 5"/>
          <p:cNvSpPr>
            <a:spLocks noGrp="1"/>
          </p:cNvSpPr>
          <p:nvPr>
            <p:ph type="sldNum" sz="quarter" idx="11"/>
          </p:nvPr>
        </p:nvSpPr>
        <p:spPr>
          <a:xfrm>
            <a:off x="6553200" y="6248400"/>
            <a:ext cx="1905000" cy="457200"/>
          </a:xfrm>
          <a:noFill/>
        </p:spPr>
        <p:txBody>
          <a:bodyPr/>
          <a:lstStyle/>
          <a:p>
            <a:fld id="{CFD69DD1-0086-4253-ADF9-1002D87FC4A2}" type="slidenum">
              <a:rPr lang="en-US" smtClean="0"/>
              <a:pPr/>
              <a:t>61</a:t>
            </a:fld>
            <a:endParaRPr lang="en-US" smtClean="0"/>
          </a:p>
        </p:txBody>
      </p:sp>
      <p:sp>
        <p:nvSpPr>
          <p:cNvPr id="65542" name="Date Placeholder 6"/>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19459" name="Slide Number Placeholder 5"/>
          <p:cNvSpPr>
            <a:spLocks noGrp="1"/>
          </p:cNvSpPr>
          <p:nvPr>
            <p:ph type="sldNum" sz="quarter" idx="11"/>
          </p:nvPr>
        </p:nvSpPr>
        <p:spPr>
          <a:xfrm>
            <a:off x="6553200" y="6248400"/>
            <a:ext cx="1905000" cy="457200"/>
          </a:xfrm>
          <a:noFill/>
        </p:spPr>
        <p:txBody>
          <a:bodyPr/>
          <a:lstStyle/>
          <a:p>
            <a:fld id="{93837EC8-2577-44CD-B2D0-09610A409C81}" type="slidenum">
              <a:rPr lang="en-US" smtClean="0"/>
              <a:pPr/>
              <a:t>62</a:t>
            </a:fld>
            <a:endParaRPr lang="en-US" smtClean="0"/>
          </a:p>
        </p:txBody>
      </p:sp>
      <p:sp>
        <p:nvSpPr>
          <p:cNvPr id="19460" name="Rectangle 2"/>
          <p:cNvSpPr>
            <a:spLocks noGrp="1" noChangeArrowheads="1"/>
          </p:cNvSpPr>
          <p:nvPr>
            <p:ph type="title"/>
          </p:nvPr>
        </p:nvSpPr>
        <p:spPr/>
        <p:txBody>
          <a:bodyPr/>
          <a:lstStyle/>
          <a:p>
            <a:pPr eaLnBrk="1" hangingPunct="1"/>
            <a:r>
              <a:rPr lang="en-US" b="1" smtClean="0"/>
              <a:t>Mass of Spiral Galaxies</a:t>
            </a:r>
          </a:p>
        </p:txBody>
      </p:sp>
      <p:sp>
        <p:nvSpPr>
          <p:cNvPr id="19461" name="Rectangle 3"/>
          <p:cNvSpPr>
            <a:spLocks noGrp="1" noChangeArrowheads="1"/>
          </p:cNvSpPr>
          <p:nvPr>
            <p:ph type="body" idx="1"/>
          </p:nvPr>
        </p:nvSpPr>
        <p:spPr/>
        <p:txBody>
          <a:bodyPr/>
          <a:lstStyle/>
          <a:p>
            <a:pPr marL="609600" indent="-609600" eaLnBrk="1" hangingPunct="1"/>
            <a:r>
              <a:rPr lang="en-US" b="1" dirty="0" smtClean="0">
                <a:solidFill>
                  <a:schemeClr val="accent2"/>
                </a:solidFill>
              </a:rPr>
              <a:t>Composition of Galaxies</a:t>
            </a:r>
            <a:r>
              <a:rPr lang="en-US" dirty="0" smtClean="0"/>
              <a:t> </a:t>
            </a:r>
          </a:p>
          <a:p>
            <a:pPr marL="609600" indent="-609600" eaLnBrk="1" hangingPunct="1">
              <a:buFontTx/>
              <a:buAutoNum type="arabicPeriod"/>
            </a:pPr>
            <a:r>
              <a:rPr lang="en-US" dirty="0" smtClean="0"/>
              <a:t>Stars            </a:t>
            </a:r>
          </a:p>
          <a:p>
            <a:pPr marL="609600" indent="-609600" eaLnBrk="1" hangingPunct="1">
              <a:buFontTx/>
              <a:buAutoNum type="arabicPeriod"/>
            </a:pPr>
            <a:r>
              <a:rPr lang="en-US" dirty="0" smtClean="0"/>
              <a:t>Nebula </a:t>
            </a:r>
            <a:r>
              <a:rPr lang="en-US" sz="2400" dirty="0" smtClean="0"/>
              <a:t>(~25% of visible mass)</a:t>
            </a:r>
          </a:p>
          <a:p>
            <a:pPr marL="609600" indent="-609600" eaLnBrk="1" hangingPunct="1">
              <a:buFontTx/>
              <a:buAutoNum type="arabicPeriod" startAt="3"/>
            </a:pPr>
            <a:r>
              <a:rPr lang="en-US" dirty="0" smtClean="0"/>
              <a:t>Planets  (&lt;&lt; 1%)</a:t>
            </a:r>
          </a:p>
          <a:p>
            <a:pPr marL="609600" indent="-609600" eaLnBrk="1" hangingPunct="1">
              <a:buFontTx/>
              <a:buAutoNum type="arabicPeriod" startAt="3"/>
            </a:pPr>
            <a:r>
              <a:rPr lang="en-US" dirty="0" smtClean="0"/>
              <a:t>Other non luminous “stars” &lt; 1%.</a:t>
            </a:r>
          </a:p>
          <a:p>
            <a:pPr marL="609600" indent="-609600" eaLnBrk="1" hangingPunct="1">
              <a:buFontTx/>
              <a:buAutoNum type="arabicPeriod" startAt="5"/>
            </a:pPr>
            <a:r>
              <a:rPr lang="en-US" dirty="0" smtClean="0"/>
              <a:t>Black holes  &lt;1%</a:t>
            </a:r>
          </a:p>
          <a:p>
            <a:pPr marL="609600" indent="-609600" eaLnBrk="1" hangingPunct="1">
              <a:buFontTx/>
              <a:buAutoNum type="arabicPeriod" startAt="5"/>
            </a:pPr>
            <a:r>
              <a:rPr lang="en-US" dirty="0" smtClean="0"/>
              <a:t>Dark matter (~50%)</a:t>
            </a:r>
          </a:p>
          <a:p>
            <a:pPr marL="609600" indent="-609600" eaLnBrk="1" hangingPunct="1">
              <a:buFontTx/>
              <a:buNone/>
            </a:pPr>
            <a:r>
              <a:rPr lang="en-US" dirty="0" smtClean="0"/>
              <a:t>       </a:t>
            </a:r>
          </a:p>
        </p:txBody>
      </p:sp>
      <p:sp>
        <p:nvSpPr>
          <p:cNvPr id="19462" name="Date Placeholder 6"/>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20483" name="Slide Number Placeholder 5"/>
          <p:cNvSpPr>
            <a:spLocks noGrp="1"/>
          </p:cNvSpPr>
          <p:nvPr>
            <p:ph type="sldNum" sz="quarter" idx="11"/>
          </p:nvPr>
        </p:nvSpPr>
        <p:spPr>
          <a:xfrm>
            <a:off x="6553200" y="6248400"/>
            <a:ext cx="1905000" cy="457200"/>
          </a:xfrm>
          <a:noFill/>
        </p:spPr>
        <p:txBody>
          <a:bodyPr/>
          <a:lstStyle/>
          <a:p>
            <a:fld id="{3FA2E0FE-EF5D-4066-A3A8-30893769D2CE}" type="slidenum">
              <a:rPr lang="en-US" smtClean="0"/>
              <a:pPr/>
              <a:t>63</a:t>
            </a:fld>
            <a:endParaRPr lang="en-US" smtClean="0"/>
          </a:p>
        </p:txBody>
      </p:sp>
      <p:sp>
        <p:nvSpPr>
          <p:cNvPr id="20484" name="Rectangle 2"/>
          <p:cNvSpPr>
            <a:spLocks noGrp="1" noChangeArrowheads="1"/>
          </p:cNvSpPr>
          <p:nvPr>
            <p:ph type="title"/>
          </p:nvPr>
        </p:nvSpPr>
        <p:spPr>
          <a:xfrm>
            <a:off x="685800" y="228600"/>
            <a:ext cx="7772400" cy="1143000"/>
          </a:xfrm>
        </p:spPr>
        <p:txBody>
          <a:bodyPr/>
          <a:lstStyle/>
          <a:p>
            <a:pPr eaLnBrk="1" hangingPunct="1"/>
            <a:r>
              <a:rPr lang="en-US" smtClean="0"/>
              <a:t>Horsehead Nebula</a:t>
            </a:r>
          </a:p>
        </p:txBody>
      </p:sp>
      <p:pic>
        <p:nvPicPr>
          <p:cNvPr id="20485" name="Picture 4" descr="Horsehead copy"/>
          <p:cNvPicPr>
            <a:picLocks noGrp="1" noChangeAspect="1" noChangeArrowheads="1"/>
          </p:cNvPicPr>
          <p:nvPr>
            <p:ph idx="1"/>
          </p:nvPr>
        </p:nvPicPr>
        <p:blipFill>
          <a:blip r:embed="rId2" cstate="print"/>
          <a:srcRect/>
          <a:stretch>
            <a:fillRect/>
          </a:stretch>
        </p:blipFill>
        <p:spPr>
          <a:xfrm>
            <a:off x="1066800" y="1444625"/>
            <a:ext cx="7086600" cy="4806950"/>
          </a:xfrm>
          <a:noFill/>
        </p:spPr>
      </p:pic>
      <p:sp>
        <p:nvSpPr>
          <p:cNvPr id="20486" name="Date Placeholder 6"/>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26627" name="Slide Number Placeholder 5"/>
          <p:cNvSpPr>
            <a:spLocks noGrp="1"/>
          </p:cNvSpPr>
          <p:nvPr>
            <p:ph type="sldNum" sz="quarter" idx="11"/>
          </p:nvPr>
        </p:nvSpPr>
        <p:spPr>
          <a:xfrm>
            <a:off x="6553200" y="6248400"/>
            <a:ext cx="1905000" cy="457200"/>
          </a:xfrm>
          <a:noFill/>
        </p:spPr>
        <p:txBody>
          <a:bodyPr/>
          <a:lstStyle/>
          <a:p>
            <a:fld id="{CFD3E1B8-7A27-41D4-9FE7-7423676E4249}" type="slidenum">
              <a:rPr lang="en-US" smtClean="0"/>
              <a:pPr/>
              <a:t>64</a:t>
            </a:fld>
            <a:endParaRPr lang="en-US" smtClean="0"/>
          </a:p>
        </p:txBody>
      </p:sp>
      <p:sp>
        <p:nvSpPr>
          <p:cNvPr id="26628" name="Rectangle 2"/>
          <p:cNvSpPr>
            <a:spLocks noGrp="1" noChangeArrowheads="1"/>
          </p:cNvSpPr>
          <p:nvPr>
            <p:ph type="title"/>
          </p:nvPr>
        </p:nvSpPr>
        <p:spPr/>
        <p:txBody>
          <a:bodyPr/>
          <a:lstStyle/>
          <a:p>
            <a:pPr eaLnBrk="1" hangingPunct="1"/>
            <a:r>
              <a:rPr lang="en-US" smtClean="0"/>
              <a:t>Mass of Galactic Clusters</a:t>
            </a:r>
            <a:br>
              <a:rPr lang="en-US" smtClean="0"/>
            </a:br>
            <a:r>
              <a:rPr lang="en-US" smtClean="0"/>
              <a:t>Gravitationally Bound</a:t>
            </a:r>
          </a:p>
        </p:txBody>
      </p:sp>
      <p:sp>
        <p:nvSpPr>
          <p:cNvPr id="14339" name="Rectangle 3"/>
          <p:cNvSpPr>
            <a:spLocks noGrp="1" noChangeArrowheads="1"/>
          </p:cNvSpPr>
          <p:nvPr>
            <p:ph type="body" idx="1"/>
          </p:nvPr>
        </p:nvSpPr>
        <p:spPr/>
        <p:txBody>
          <a:bodyPr/>
          <a:lstStyle/>
          <a:p>
            <a:pPr algn="ctr" eaLnBrk="1" hangingPunct="1">
              <a:lnSpc>
                <a:spcPct val="90000"/>
              </a:lnSpc>
              <a:buFontTx/>
              <a:buNone/>
              <a:defRPr/>
            </a:pPr>
            <a:r>
              <a:rPr lang="en-US" b="1" dirty="0" smtClean="0">
                <a:solidFill>
                  <a:schemeClr val="accent2"/>
                </a:solidFill>
              </a:rPr>
              <a:t>Viral Theorem</a:t>
            </a:r>
            <a:endParaRPr lang="en-US" dirty="0" smtClean="0"/>
          </a:p>
          <a:p>
            <a:pPr eaLnBrk="1" hangingPunct="1">
              <a:lnSpc>
                <a:spcPct val="90000"/>
              </a:lnSpc>
              <a:defRPr/>
            </a:pPr>
            <a:r>
              <a:rPr lang="en-US" dirty="0" smtClean="0"/>
              <a:t>Potential energy = - GM</a:t>
            </a:r>
            <a:r>
              <a:rPr lang="en-US" baseline="30000" dirty="0" smtClean="0"/>
              <a:t>2</a:t>
            </a:r>
            <a:r>
              <a:rPr lang="en-US" dirty="0" smtClean="0"/>
              <a:t> / R.</a:t>
            </a:r>
          </a:p>
          <a:p>
            <a:pPr eaLnBrk="1" hangingPunct="1">
              <a:lnSpc>
                <a:spcPct val="90000"/>
              </a:lnSpc>
              <a:defRPr/>
            </a:pPr>
            <a:r>
              <a:rPr lang="en-US" dirty="0" smtClean="0"/>
              <a:t>Kinetic energy = </a:t>
            </a:r>
            <a:r>
              <a:rPr lang="en-US" dirty="0" smtClean="0">
                <a:cs typeface="Arial" pitchFamily="34" charset="0"/>
              </a:rPr>
              <a:t>½M&lt;v&gt;</a:t>
            </a:r>
            <a:r>
              <a:rPr lang="en-US" baseline="30000" dirty="0" smtClean="0"/>
              <a:t>2</a:t>
            </a:r>
            <a:r>
              <a:rPr lang="en-US" dirty="0" smtClean="0">
                <a:cs typeface="Arial" pitchFamily="34" charset="0"/>
              </a:rPr>
              <a:t>.</a:t>
            </a:r>
          </a:p>
          <a:p>
            <a:pPr eaLnBrk="1" hangingPunct="1">
              <a:lnSpc>
                <a:spcPct val="90000"/>
              </a:lnSpc>
              <a:defRPr/>
            </a:pPr>
            <a:r>
              <a:rPr lang="en-US" dirty="0" smtClean="0">
                <a:cs typeface="Arial" pitchFamily="34" charset="0"/>
              </a:rPr>
              <a:t>Gravitationally bound |PE| = 2</a:t>
            </a:r>
            <a:r>
              <a:rPr lang="en-US" dirty="0" smtClean="0">
                <a:cs typeface="Times New Roman" pitchFamily="18" charset="0"/>
              </a:rPr>
              <a:t>×KE</a:t>
            </a:r>
          </a:p>
          <a:p>
            <a:pPr eaLnBrk="1" hangingPunct="1">
              <a:lnSpc>
                <a:spcPct val="90000"/>
              </a:lnSpc>
              <a:defRPr/>
            </a:pPr>
            <a:r>
              <a:rPr lang="en-US" dirty="0" smtClean="0">
                <a:cs typeface="Times New Roman" pitchFamily="18" charset="0"/>
              </a:rPr>
              <a:t>Compute mass M.</a:t>
            </a:r>
          </a:p>
          <a:p>
            <a:pPr eaLnBrk="1" hangingPunct="1">
              <a:lnSpc>
                <a:spcPct val="90000"/>
              </a:lnSpc>
              <a:defRPr/>
            </a:pPr>
            <a:r>
              <a:rPr lang="en-US" b="1" dirty="0" smtClean="0">
                <a:solidFill>
                  <a:srgbClr val="FF0000"/>
                </a:solidFill>
                <a:cs typeface="Times New Roman" pitchFamily="18" charset="0"/>
              </a:rPr>
              <a:t>Typically M is several times the sum of the masses of galaxies. The rest is </a:t>
            </a:r>
            <a:r>
              <a:rPr lang="en-US" b="1" dirty="0" smtClean="0">
                <a:effectLst>
                  <a:outerShdw blurRad="38100" dist="38100" dir="2700000" algn="tl">
                    <a:srgbClr val="C0C0C0"/>
                  </a:outerShdw>
                </a:effectLst>
                <a:cs typeface="Times New Roman" pitchFamily="18" charset="0"/>
              </a:rPr>
              <a:t>dark matter.</a:t>
            </a:r>
            <a:endParaRPr lang="en-US" b="1" dirty="0" smtClean="0">
              <a:solidFill>
                <a:srgbClr val="FF0000"/>
              </a:solidFill>
              <a:cs typeface="Times New Roman" pitchFamily="18" charset="0"/>
            </a:endParaRPr>
          </a:p>
        </p:txBody>
      </p:sp>
      <p:sp>
        <p:nvSpPr>
          <p:cNvPr id="26630" name="Date Placeholder 6"/>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smtClean="0"/>
              <a:t>WMAP</a:t>
            </a:r>
          </a:p>
        </p:txBody>
      </p:sp>
      <p:pic>
        <p:nvPicPr>
          <p:cNvPr id="69635" name="Content Placeholder 6" descr="PowerSpectrumS.jpg"/>
          <p:cNvPicPr>
            <a:picLocks noGrp="1" noChangeAspect="1"/>
          </p:cNvPicPr>
          <p:nvPr>
            <p:ph idx="1"/>
          </p:nvPr>
        </p:nvPicPr>
        <p:blipFill>
          <a:blip r:embed="rId2" cstate="print"/>
          <a:srcRect/>
          <a:stretch>
            <a:fillRect/>
          </a:stretch>
        </p:blipFill>
        <p:spPr>
          <a:xfrm>
            <a:off x="2767013" y="2752725"/>
            <a:ext cx="3609975" cy="2571750"/>
          </a:xfrm>
        </p:spPr>
      </p:pic>
      <p:sp>
        <p:nvSpPr>
          <p:cNvPr id="69636"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69637" name="Slide Number Placeholder 5"/>
          <p:cNvSpPr>
            <a:spLocks noGrp="1"/>
          </p:cNvSpPr>
          <p:nvPr>
            <p:ph type="sldNum" sz="quarter" idx="11"/>
          </p:nvPr>
        </p:nvSpPr>
        <p:spPr>
          <a:xfrm>
            <a:off x="6553200" y="6248400"/>
            <a:ext cx="1905000" cy="457200"/>
          </a:xfrm>
          <a:noFill/>
        </p:spPr>
        <p:txBody>
          <a:bodyPr/>
          <a:lstStyle/>
          <a:p>
            <a:fld id="{B27E063B-EA84-435A-BF23-705BAE122CE3}" type="slidenum">
              <a:rPr lang="en-US" smtClean="0"/>
              <a:pPr/>
              <a:t>65</a:t>
            </a:fld>
            <a:endParaRPr lang="en-US" smtClean="0"/>
          </a:p>
        </p:txBody>
      </p:sp>
      <p:sp>
        <p:nvSpPr>
          <p:cNvPr id="69638" name="Date Placeholder 6"/>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35843" name="Slide Number Placeholder 5"/>
          <p:cNvSpPr>
            <a:spLocks noGrp="1"/>
          </p:cNvSpPr>
          <p:nvPr>
            <p:ph type="sldNum" sz="quarter" idx="11"/>
          </p:nvPr>
        </p:nvSpPr>
        <p:spPr>
          <a:xfrm>
            <a:off x="6553200" y="6248400"/>
            <a:ext cx="1905000" cy="457200"/>
          </a:xfrm>
          <a:noFill/>
        </p:spPr>
        <p:txBody>
          <a:bodyPr/>
          <a:lstStyle/>
          <a:p>
            <a:fld id="{31FC6EA5-BAFE-4967-B02E-8238964C8C2B}" type="slidenum">
              <a:rPr lang="en-US" smtClean="0"/>
              <a:pPr/>
              <a:t>66</a:t>
            </a:fld>
            <a:endParaRPr lang="en-US" smtClean="0"/>
          </a:p>
        </p:txBody>
      </p:sp>
      <p:sp>
        <p:nvSpPr>
          <p:cNvPr id="49154" name="Rectangle 2"/>
          <p:cNvSpPr>
            <a:spLocks noGrp="1" noChangeArrowheads="1"/>
          </p:cNvSpPr>
          <p:nvPr>
            <p:ph type="title"/>
          </p:nvPr>
        </p:nvSpPr>
        <p:spPr/>
        <p:txBody>
          <a:bodyPr/>
          <a:lstStyle/>
          <a:p>
            <a:pPr eaLnBrk="1" hangingPunct="1">
              <a:defRPr/>
            </a:pPr>
            <a:r>
              <a:rPr lang="en-US" b="1" smtClean="0">
                <a:effectLst>
                  <a:outerShdw blurRad="38100" dist="38100" dir="2700000" algn="tl">
                    <a:srgbClr val="FFFFFF"/>
                  </a:outerShdw>
                </a:effectLst>
              </a:rPr>
              <a:t>Evidence of Dark Energy</a:t>
            </a:r>
          </a:p>
        </p:txBody>
      </p:sp>
      <p:sp>
        <p:nvSpPr>
          <p:cNvPr id="35845" name="Rectangle 3"/>
          <p:cNvSpPr>
            <a:spLocks noGrp="1" noChangeArrowheads="1"/>
          </p:cNvSpPr>
          <p:nvPr>
            <p:ph type="body" idx="1"/>
          </p:nvPr>
        </p:nvSpPr>
        <p:spPr/>
        <p:txBody>
          <a:bodyPr/>
          <a:lstStyle/>
          <a:p>
            <a:pPr eaLnBrk="1" hangingPunct="1"/>
            <a:r>
              <a:rPr lang="en-US" dirty="0" smtClean="0"/>
              <a:t>Edge of Universe is expanding faster than predicted by the Big Bang. This mysterious force is due to Dark Energy!</a:t>
            </a:r>
          </a:p>
          <a:p>
            <a:pPr eaLnBrk="1" hangingPunct="1"/>
            <a:r>
              <a:rPr lang="en-US" b="1" dirty="0" smtClean="0">
                <a:solidFill>
                  <a:schemeClr val="accent1"/>
                </a:solidFill>
                <a:cs typeface="Times New Roman" pitchFamily="18" charset="0"/>
              </a:rPr>
              <a:t>Evidence from</a:t>
            </a:r>
          </a:p>
          <a:p>
            <a:pPr eaLnBrk="1" hangingPunct="1">
              <a:buFontTx/>
              <a:buNone/>
            </a:pPr>
            <a:r>
              <a:rPr lang="en-US" b="1" dirty="0" smtClean="0">
                <a:solidFill>
                  <a:schemeClr val="accent1"/>
                </a:solidFill>
                <a:cs typeface="Times New Roman" pitchFamily="18" charset="0"/>
              </a:rPr>
              <a:t>    Type 1a</a:t>
            </a:r>
          </a:p>
          <a:p>
            <a:pPr eaLnBrk="1" hangingPunct="1">
              <a:buFontTx/>
              <a:buNone/>
            </a:pPr>
            <a:r>
              <a:rPr lang="en-US" b="1" dirty="0" smtClean="0">
                <a:solidFill>
                  <a:schemeClr val="accent1"/>
                </a:solidFill>
                <a:cs typeface="Times New Roman" pitchFamily="18" charset="0"/>
              </a:rPr>
              <a:t>    supernova</a:t>
            </a:r>
          </a:p>
          <a:p>
            <a:pPr eaLnBrk="1" hangingPunct="1">
              <a:buFontTx/>
              <a:buNone/>
            </a:pPr>
            <a:r>
              <a:rPr lang="en-US" b="1" dirty="0" smtClean="0">
                <a:solidFill>
                  <a:schemeClr val="accent1"/>
                </a:solidFill>
                <a:cs typeface="Times New Roman" pitchFamily="18" charset="0"/>
              </a:rPr>
              <a:t>    Standard candle</a:t>
            </a:r>
          </a:p>
        </p:txBody>
      </p:sp>
      <p:pic>
        <p:nvPicPr>
          <p:cNvPr id="35846" name="Picture 4" descr="Expansion of Universe"/>
          <p:cNvPicPr>
            <a:picLocks noChangeAspect="1" noChangeArrowheads="1"/>
          </p:cNvPicPr>
          <p:nvPr/>
        </p:nvPicPr>
        <p:blipFill>
          <a:blip r:embed="rId2" cstate="print"/>
          <a:srcRect/>
          <a:stretch>
            <a:fillRect/>
          </a:stretch>
        </p:blipFill>
        <p:spPr bwMode="auto">
          <a:xfrm>
            <a:off x="4191000" y="3621088"/>
            <a:ext cx="4191000" cy="2435225"/>
          </a:xfrm>
          <a:prstGeom prst="rect">
            <a:avLst/>
          </a:prstGeom>
          <a:noFill/>
          <a:ln w="9525">
            <a:noFill/>
            <a:miter lim="800000"/>
            <a:headEnd/>
            <a:tailEnd/>
          </a:ln>
        </p:spPr>
      </p:pic>
      <p:sp>
        <p:nvSpPr>
          <p:cNvPr id="35847" name="Date Placeholder 7"/>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40963" name="Slide Number Placeholder 5"/>
          <p:cNvSpPr>
            <a:spLocks noGrp="1"/>
          </p:cNvSpPr>
          <p:nvPr>
            <p:ph type="sldNum" sz="quarter" idx="11"/>
          </p:nvPr>
        </p:nvSpPr>
        <p:spPr>
          <a:xfrm>
            <a:off x="6553200" y="6248400"/>
            <a:ext cx="1905000" cy="457200"/>
          </a:xfrm>
          <a:noFill/>
        </p:spPr>
        <p:txBody>
          <a:bodyPr/>
          <a:lstStyle/>
          <a:p>
            <a:fld id="{1160BB48-3131-4A06-BEAC-552FBF0567CD}" type="slidenum">
              <a:rPr lang="en-US" smtClean="0"/>
              <a:pPr/>
              <a:t>67</a:t>
            </a:fld>
            <a:endParaRPr lang="en-US" smtClean="0"/>
          </a:p>
        </p:txBody>
      </p:sp>
      <p:sp>
        <p:nvSpPr>
          <p:cNvPr id="40964" name="Rectangle 2"/>
          <p:cNvSpPr>
            <a:spLocks noGrp="1" noChangeArrowheads="1"/>
          </p:cNvSpPr>
          <p:nvPr>
            <p:ph type="title"/>
          </p:nvPr>
        </p:nvSpPr>
        <p:spPr>
          <a:xfrm>
            <a:off x="2057400" y="152400"/>
            <a:ext cx="7086600" cy="1143000"/>
          </a:xfrm>
        </p:spPr>
        <p:txBody>
          <a:bodyPr/>
          <a:lstStyle/>
          <a:p>
            <a:pPr eaLnBrk="1" hangingPunct="1"/>
            <a:r>
              <a:rPr lang="en-US" sz="3200" dirty="0" smtClean="0"/>
              <a:t>MACHO’s </a:t>
            </a:r>
            <a:br>
              <a:rPr lang="en-US" sz="3200" dirty="0" smtClean="0"/>
            </a:br>
            <a:r>
              <a:rPr lang="en-US" sz="3200" dirty="0" smtClean="0"/>
              <a:t>Observed by the lensing effect of gravity</a:t>
            </a:r>
          </a:p>
        </p:txBody>
      </p:sp>
      <p:sp>
        <p:nvSpPr>
          <p:cNvPr id="40965" name="Rectangle 3"/>
          <p:cNvSpPr>
            <a:spLocks noGrp="1" noChangeArrowheads="1"/>
          </p:cNvSpPr>
          <p:nvPr>
            <p:ph type="body" idx="1"/>
          </p:nvPr>
        </p:nvSpPr>
        <p:spPr/>
        <p:txBody>
          <a:bodyPr/>
          <a:lstStyle/>
          <a:p>
            <a:pPr eaLnBrk="1" hangingPunct="1"/>
            <a:endParaRPr lang="en-US" smtClean="0"/>
          </a:p>
        </p:txBody>
      </p:sp>
      <p:pic>
        <p:nvPicPr>
          <p:cNvPr id="40966" name="Picture 4" descr="Macho-Light_Curve"/>
          <p:cNvPicPr>
            <a:picLocks noChangeAspect="1" noChangeArrowheads="1"/>
          </p:cNvPicPr>
          <p:nvPr/>
        </p:nvPicPr>
        <p:blipFill>
          <a:blip r:embed="rId2" cstate="print"/>
          <a:srcRect/>
          <a:stretch>
            <a:fillRect/>
          </a:stretch>
        </p:blipFill>
        <p:spPr bwMode="auto">
          <a:xfrm>
            <a:off x="152400" y="1404938"/>
            <a:ext cx="8686800" cy="4873625"/>
          </a:xfrm>
          <a:prstGeom prst="rect">
            <a:avLst/>
          </a:prstGeom>
          <a:noFill/>
          <a:ln w="9525">
            <a:noFill/>
            <a:miter lim="800000"/>
            <a:headEnd/>
            <a:tailEnd/>
          </a:ln>
        </p:spPr>
      </p:pic>
      <p:sp>
        <p:nvSpPr>
          <p:cNvPr id="40967" name="Date Placeholder 7"/>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41987" name="Slide Number Placeholder 5"/>
          <p:cNvSpPr>
            <a:spLocks noGrp="1"/>
          </p:cNvSpPr>
          <p:nvPr>
            <p:ph type="sldNum" sz="quarter" idx="11"/>
          </p:nvPr>
        </p:nvSpPr>
        <p:spPr>
          <a:xfrm>
            <a:off x="6553200" y="6248400"/>
            <a:ext cx="1905000" cy="457200"/>
          </a:xfrm>
          <a:noFill/>
        </p:spPr>
        <p:txBody>
          <a:bodyPr/>
          <a:lstStyle/>
          <a:p>
            <a:fld id="{96194977-78CC-44DA-A979-D9228BCDB01B}" type="slidenum">
              <a:rPr lang="en-US" smtClean="0"/>
              <a:pPr/>
              <a:t>68</a:t>
            </a:fld>
            <a:endParaRPr lang="en-US" smtClean="0"/>
          </a:p>
        </p:txBody>
      </p:sp>
      <p:sp>
        <p:nvSpPr>
          <p:cNvPr id="41988" name="Rectangle 2"/>
          <p:cNvSpPr>
            <a:spLocks noGrp="1" noChangeArrowheads="1"/>
          </p:cNvSpPr>
          <p:nvPr>
            <p:ph type="title"/>
          </p:nvPr>
        </p:nvSpPr>
        <p:spPr>
          <a:xfrm>
            <a:off x="2057400" y="304800"/>
            <a:ext cx="6248400" cy="990600"/>
          </a:xfrm>
        </p:spPr>
        <p:txBody>
          <a:bodyPr/>
          <a:lstStyle/>
          <a:p>
            <a:pPr eaLnBrk="1" hangingPunct="1"/>
            <a:r>
              <a:rPr lang="en-US" sz="3200" b="1" dirty="0" smtClean="0"/>
              <a:t>Black Holes (&lt;&lt; 1% of mass of galaxies)</a:t>
            </a:r>
          </a:p>
        </p:txBody>
      </p:sp>
      <p:sp>
        <p:nvSpPr>
          <p:cNvPr id="41989" name="Rectangle 3"/>
          <p:cNvSpPr>
            <a:spLocks noGrp="1" noChangeArrowheads="1"/>
          </p:cNvSpPr>
          <p:nvPr>
            <p:ph type="body" idx="1"/>
          </p:nvPr>
        </p:nvSpPr>
        <p:spPr/>
        <p:txBody>
          <a:bodyPr/>
          <a:lstStyle/>
          <a:p>
            <a:pPr eaLnBrk="1" hangingPunct="1"/>
            <a:endParaRPr lang="en-US" smtClean="0"/>
          </a:p>
        </p:txBody>
      </p:sp>
      <p:pic>
        <p:nvPicPr>
          <p:cNvPr id="41990" name="Picture 4" descr="NGC4261C-Black Hole"/>
          <p:cNvPicPr>
            <a:picLocks noChangeAspect="1" noChangeArrowheads="1"/>
          </p:cNvPicPr>
          <p:nvPr/>
        </p:nvPicPr>
        <p:blipFill>
          <a:blip r:embed="rId2" cstate="print"/>
          <a:srcRect/>
          <a:stretch>
            <a:fillRect/>
          </a:stretch>
        </p:blipFill>
        <p:spPr bwMode="auto">
          <a:xfrm>
            <a:off x="164568" y="1371600"/>
            <a:ext cx="5245631" cy="4857750"/>
          </a:xfrm>
          <a:prstGeom prst="rect">
            <a:avLst/>
          </a:prstGeom>
          <a:noFill/>
          <a:ln w="9525">
            <a:noFill/>
            <a:miter lim="800000"/>
            <a:headEnd/>
            <a:tailEnd/>
          </a:ln>
        </p:spPr>
      </p:pic>
      <p:pic>
        <p:nvPicPr>
          <p:cNvPr id="41991" name="Picture 5" descr="M87Disk"/>
          <p:cNvPicPr>
            <a:picLocks noChangeAspect="1" noChangeArrowheads="1"/>
          </p:cNvPicPr>
          <p:nvPr/>
        </p:nvPicPr>
        <p:blipFill>
          <a:blip r:embed="rId3" cstate="print"/>
          <a:srcRect/>
          <a:stretch>
            <a:fillRect/>
          </a:stretch>
        </p:blipFill>
        <p:spPr bwMode="auto">
          <a:xfrm>
            <a:off x="5486400" y="1371600"/>
            <a:ext cx="3657600" cy="3544888"/>
          </a:xfrm>
          <a:prstGeom prst="rect">
            <a:avLst/>
          </a:prstGeom>
          <a:noFill/>
          <a:ln w="9525">
            <a:noFill/>
            <a:miter lim="800000"/>
            <a:headEnd/>
            <a:tailEnd/>
          </a:ln>
        </p:spPr>
      </p:pic>
      <p:sp>
        <p:nvSpPr>
          <p:cNvPr id="41992" name="Text Box 6"/>
          <p:cNvSpPr txBox="1">
            <a:spLocks noChangeArrowheads="1"/>
          </p:cNvSpPr>
          <p:nvPr/>
        </p:nvSpPr>
        <p:spPr bwMode="auto">
          <a:xfrm>
            <a:off x="5638800" y="5105400"/>
            <a:ext cx="3124200" cy="1187450"/>
          </a:xfrm>
          <a:prstGeom prst="rect">
            <a:avLst/>
          </a:prstGeom>
          <a:solidFill>
            <a:srgbClr val="FFFF00"/>
          </a:solidFill>
          <a:ln w="9525">
            <a:noFill/>
            <a:miter lim="800000"/>
            <a:headEnd/>
            <a:tailEnd/>
          </a:ln>
        </p:spPr>
        <p:txBody>
          <a:bodyPr>
            <a:spAutoFit/>
          </a:bodyPr>
          <a:lstStyle/>
          <a:p>
            <a:r>
              <a:rPr lang="en-US" dirty="0"/>
              <a:t>Left – 10</a:t>
            </a:r>
            <a:r>
              <a:rPr lang="en-US" baseline="30000" dirty="0"/>
              <a:t>9</a:t>
            </a:r>
            <a:r>
              <a:rPr lang="en-US" dirty="0"/>
              <a:t> </a:t>
            </a:r>
            <a:r>
              <a:rPr lang="en-US" dirty="0">
                <a:sym typeface="Wingdings" pitchFamily="2" charset="2"/>
              </a:rPr>
              <a:t>M</a:t>
            </a:r>
            <a:r>
              <a:rPr lang="en-US" baseline="-25000" dirty="0">
                <a:sym typeface="Wingdings 2" pitchFamily="18" charset="2"/>
              </a:rPr>
              <a:t></a:t>
            </a:r>
            <a:r>
              <a:rPr lang="en-US" dirty="0">
                <a:sym typeface="Wingdings" pitchFamily="2" charset="2"/>
              </a:rPr>
              <a:t> </a:t>
            </a:r>
            <a:endParaRPr lang="en-US" dirty="0"/>
          </a:p>
          <a:p>
            <a:r>
              <a:rPr lang="en-US" dirty="0"/>
              <a:t>Top – 3</a:t>
            </a:r>
            <a:r>
              <a:rPr lang="en-US" dirty="0">
                <a:cs typeface="Times New Roman" pitchFamily="18" charset="0"/>
              </a:rPr>
              <a:t>×</a:t>
            </a:r>
            <a:r>
              <a:rPr lang="en-US" dirty="0"/>
              <a:t>10</a:t>
            </a:r>
            <a:r>
              <a:rPr lang="en-US" baseline="30000" dirty="0"/>
              <a:t>9</a:t>
            </a:r>
            <a:r>
              <a:rPr lang="en-US" dirty="0"/>
              <a:t> </a:t>
            </a:r>
            <a:r>
              <a:rPr lang="en-US" dirty="0">
                <a:sym typeface="Wingdings" pitchFamily="2" charset="2"/>
              </a:rPr>
              <a:t>M</a:t>
            </a:r>
            <a:r>
              <a:rPr lang="en-US" baseline="-25000" dirty="0">
                <a:sym typeface="Wingdings 2" pitchFamily="18" charset="2"/>
              </a:rPr>
              <a:t></a:t>
            </a:r>
            <a:r>
              <a:rPr lang="en-US" dirty="0">
                <a:sym typeface="Wingdings" pitchFamily="2" charset="2"/>
              </a:rPr>
              <a:t> </a:t>
            </a:r>
          </a:p>
          <a:p>
            <a:r>
              <a:rPr lang="en-US" dirty="0">
                <a:sym typeface="Wingdings" pitchFamily="2" charset="2"/>
              </a:rPr>
              <a:t>M</a:t>
            </a:r>
            <a:r>
              <a:rPr lang="en-US" baseline="-25000" dirty="0">
                <a:sym typeface="Wingdings 2" pitchFamily="18" charset="2"/>
              </a:rPr>
              <a:t></a:t>
            </a:r>
            <a:r>
              <a:rPr lang="en-US" dirty="0">
                <a:sym typeface="Wingdings" pitchFamily="2" charset="2"/>
              </a:rPr>
              <a:t> = 1 Solar </a:t>
            </a:r>
            <a:r>
              <a:rPr lang="en-US" dirty="0"/>
              <a:t>mass</a:t>
            </a:r>
          </a:p>
        </p:txBody>
      </p:sp>
      <p:sp>
        <p:nvSpPr>
          <p:cNvPr id="41993" name="Date Placeholder 9"/>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Footer Placeholder 3"/>
          <p:cNvSpPr>
            <a:spLocks noGrp="1"/>
          </p:cNvSpPr>
          <p:nvPr>
            <p:ph type="ftr" sz="quarter" idx="11"/>
          </p:nvPr>
        </p:nvSpPr>
        <p:spPr>
          <a:noFill/>
        </p:spPr>
        <p:txBody>
          <a:bodyPr/>
          <a:lstStyle/>
          <a:p>
            <a:r>
              <a:rPr lang="en-US" dirty="0" smtClean="0">
                <a:latin typeface="Arial" pitchFamily="34" charset="0"/>
              </a:rPr>
              <a:t>Saclay, France</a:t>
            </a:r>
          </a:p>
        </p:txBody>
      </p:sp>
      <p:sp>
        <p:nvSpPr>
          <p:cNvPr id="74755" name="Slide Number Placeholder 4"/>
          <p:cNvSpPr>
            <a:spLocks noGrp="1"/>
          </p:cNvSpPr>
          <p:nvPr>
            <p:ph type="sldNum" sz="quarter" idx="12"/>
          </p:nvPr>
        </p:nvSpPr>
        <p:spPr>
          <a:noFill/>
        </p:spPr>
        <p:txBody>
          <a:bodyPr/>
          <a:lstStyle/>
          <a:p>
            <a:fld id="{CA40A94B-2BB8-4FF9-81C6-F473CD564A14}" type="slidenum">
              <a:rPr lang="en-US" smtClean="0">
                <a:latin typeface="Arial" pitchFamily="34" charset="0"/>
              </a:rPr>
              <a:pPr/>
              <a:t>69</a:t>
            </a:fld>
            <a:endParaRPr lang="en-US" smtClean="0">
              <a:latin typeface="Arial" pitchFamily="34" charset="0"/>
            </a:endParaRPr>
          </a:p>
        </p:txBody>
      </p:sp>
      <p:sp>
        <p:nvSpPr>
          <p:cNvPr id="74756" name="Rectangle 2"/>
          <p:cNvSpPr>
            <a:spLocks noGrp="1" noChangeArrowheads="1"/>
          </p:cNvSpPr>
          <p:nvPr>
            <p:ph type="title"/>
          </p:nvPr>
        </p:nvSpPr>
        <p:spPr>
          <a:xfrm>
            <a:off x="457200" y="0"/>
            <a:ext cx="8229600" cy="1143000"/>
          </a:xfrm>
        </p:spPr>
        <p:txBody>
          <a:bodyPr/>
          <a:lstStyle/>
          <a:p>
            <a:pPr eaLnBrk="1" hangingPunct="1"/>
            <a:r>
              <a:rPr lang="en-US" smtClean="0"/>
              <a:t>Schematic View of CMS</a:t>
            </a:r>
          </a:p>
        </p:txBody>
      </p:sp>
      <p:pic>
        <p:nvPicPr>
          <p:cNvPr id="74757" name="Picture 3" descr="Insert"/>
          <p:cNvPicPr>
            <a:picLocks noChangeAspect="1" noChangeArrowheads="1"/>
          </p:cNvPicPr>
          <p:nvPr/>
        </p:nvPicPr>
        <p:blipFill>
          <a:blip r:embed="rId3" cstate="print"/>
          <a:srcRect/>
          <a:stretch>
            <a:fillRect/>
          </a:stretch>
        </p:blipFill>
        <p:spPr bwMode="auto">
          <a:xfrm>
            <a:off x="152400" y="1066800"/>
            <a:ext cx="8763000" cy="5416550"/>
          </a:xfrm>
          <a:prstGeom prst="rect">
            <a:avLst/>
          </a:prstGeom>
          <a:noFill/>
          <a:ln w="9525">
            <a:noFill/>
            <a:miter lim="800000"/>
            <a:headEnd/>
            <a:tailEnd/>
          </a:ln>
        </p:spPr>
      </p:pic>
      <p:sp>
        <p:nvSpPr>
          <p:cNvPr id="74758" name="Rectangle 4"/>
          <p:cNvSpPr>
            <a:spLocks noChangeArrowheads="1"/>
          </p:cNvSpPr>
          <p:nvPr/>
        </p:nvSpPr>
        <p:spPr bwMode="auto">
          <a:xfrm>
            <a:off x="4572000" y="1106488"/>
            <a:ext cx="1752600" cy="369887"/>
          </a:xfrm>
          <a:prstGeom prst="rect">
            <a:avLst/>
          </a:prstGeom>
          <a:noFill/>
          <a:ln w="9525">
            <a:solidFill>
              <a:schemeClr val="bg1"/>
            </a:solidFill>
            <a:miter lim="800000"/>
            <a:headEnd/>
            <a:tailEnd/>
          </a:ln>
        </p:spPr>
        <p:txBody>
          <a:bodyPr lIns="0" tIns="0" rIns="0" bIns="0">
            <a:spAutoFit/>
          </a:bodyPr>
          <a:lstStyle/>
          <a:p>
            <a:pPr eaLnBrk="0" hangingPunct="0"/>
            <a:r>
              <a:rPr lang="en-US" b="1">
                <a:solidFill>
                  <a:schemeClr val="bg1"/>
                </a:solidFill>
                <a:latin typeface="Helvetica" pitchFamily="84" charset="0"/>
              </a:rPr>
              <a:t>Minus Side</a:t>
            </a:r>
            <a:endParaRPr lang="en-US" sz="2800">
              <a:solidFill>
                <a:schemeClr val="bg1"/>
              </a:solidFill>
              <a:latin typeface="Times" pitchFamily="84" charset="0"/>
            </a:endParaRPr>
          </a:p>
        </p:txBody>
      </p:sp>
      <p:sp>
        <p:nvSpPr>
          <p:cNvPr id="74759" name="Rectangle 5"/>
          <p:cNvSpPr>
            <a:spLocks noChangeArrowheads="1"/>
          </p:cNvSpPr>
          <p:nvPr/>
        </p:nvSpPr>
        <p:spPr bwMode="auto">
          <a:xfrm>
            <a:off x="2438400" y="1143000"/>
            <a:ext cx="1419225" cy="369888"/>
          </a:xfrm>
          <a:prstGeom prst="rect">
            <a:avLst/>
          </a:prstGeom>
          <a:noFill/>
          <a:ln w="9525">
            <a:solidFill>
              <a:schemeClr val="bg1"/>
            </a:solidFill>
            <a:miter lim="800000"/>
            <a:headEnd/>
            <a:tailEnd/>
          </a:ln>
        </p:spPr>
        <p:txBody>
          <a:bodyPr lIns="0" tIns="0" rIns="0" bIns="0">
            <a:spAutoFit/>
          </a:bodyPr>
          <a:lstStyle/>
          <a:p>
            <a:pPr eaLnBrk="0" hangingPunct="0"/>
            <a:r>
              <a:rPr lang="en-US" b="1">
                <a:solidFill>
                  <a:schemeClr val="bg1"/>
                </a:solidFill>
                <a:latin typeface="Helvetica" pitchFamily="84" charset="0"/>
              </a:rPr>
              <a:t>Plus Side</a:t>
            </a:r>
            <a:endParaRPr lang="en-US" sz="2800">
              <a:solidFill>
                <a:schemeClr val="bg1"/>
              </a:solidFill>
              <a:latin typeface="Times" pitchFamily="84" charset="0"/>
            </a:endParaRPr>
          </a:p>
        </p:txBody>
      </p:sp>
      <p:sp>
        <p:nvSpPr>
          <p:cNvPr id="74760" name="Line 6"/>
          <p:cNvSpPr>
            <a:spLocks noChangeShapeType="1"/>
          </p:cNvSpPr>
          <p:nvPr/>
        </p:nvSpPr>
        <p:spPr bwMode="auto">
          <a:xfrm flipH="1">
            <a:off x="4305300" y="1066800"/>
            <a:ext cx="0" cy="1114425"/>
          </a:xfrm>
          <a:prstGeom prst="line">
            <a:avLst/>
          </a:prstGeom>
          <a:noFill/>
          <a:ln w="28575">
            <a:solidFill>
              <a:schemeClr val="bg1"/>
            </a:solidFill>
            <a:round/>
            <a:headEnd/>
            <a:tailEnd/>
          </a:ln>
        </p:spPr>
        <p:txBody>
          <a:bodyPr/>
          <a:lstStyle/>
          <a:p>
            <a:endParaRPr lang="en-US"/>
          </a:p>
        </p:txBody>
      </p:sp>
      <p:sp>
        <p:nvSpPr>
          <p:cNvPr id="74761" name="Date Placeholder 9"/>
          <p:cNvSpPr>
            <a:spLocks noGrp="1"/>
          </p:cNvSpPr>
          <p:nvPr>
            <p:ph type="dt" sz="quarter" idx="10"/>
          </p:nvPr>
        </p:nvSpPr>
        <p:spPr>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Footer Placeholder 2"/>
          <p:cNvSpPr>
            <a:spLocks noGrp="1"/>
          </p:cNvSpPr>
          <p:nvPr>
            <p:ph type="ftr" sz="quarter" idx="11"/>
          </p:nvPr>
        </p:nvSpPr>
        <p:spPr>
          <a:noFill/>
        </p:spPr>
        <p:txBody>
          <a:bodyPr/>
          <a:lstStyle/>
          <a:p>
            <a:r>
              <a:rPr lang="en-US" dirty="0" smtClean="0"/>
              <a:t>Saclay, France</a:t>
            </a:r>
          </a:p>
        </p:txBody>
      </p:sp>
      <p:sp>
        <p:nvSpPr>
          <p:cNvPr id="79875" name="Slide Number Placeholder 3"/>
          <p:cNvSpPr>
            <a:spLocks noGrp="1"/>
          </p:cNvSpPr>
          <p:nvPr>
            <p:ph type="sldNum" sz="quarter" idx="12"/>
          </p:nvPr>
        </p:nvSpPr>
        <p:spPr>
          <a:noFill/>
        </p:spPr>
        <p:txBody>
          <a:bodyPr/>
          <a:lstStyle/>
          <a:p>
            <a:fld id="{6D33854E-2B25-4898-ACED-418A79C3F55E}" type="slidenum">
              <a:rPr lang="en-US" smtClean="0"/>
              <a:pPr/>
              <a:t>70</a:t>
            </a:fld>
            <a:endParaRPr lang="en-US" smtClean="0"/>
          </a:p>
        </p:txBody>
      </p:sp>
      <p:pic>
        <p:nvPicPr>
          <p:cNvPr id="79876" name="Picture 4" descr="YE1_landing_at_CMS"/>
          <p:cNvPicPr>
            <a:picLocks noChangeAspect="1" noChangeArrowheads="1"/>
          </p:cNvPicPr>
          <p:nvPr/>
        </p:nvPicPr>
        <p:blipFill>
          <a:blip r:embed="rId2" cstate="print"/>
          <a:srcRect/>
          <a:stretch>
            <a:fillRect/>
          </a:stretch>
        </p:blipFill>
        <p:spPr bwMode="auto">
          <a:xfrm>
            <a:off x="152400" y="381000"/>
            <a:ext cx="8839200" cy="5753100"/>
          </a:xfrm>
          <a:prstGeom prst="rect">
            <a:avLst/>
          </a:prstGeom>
          <a:noFill/>
          <a:ln w="9525">
            <a:noFill/>
            <a:miter lim="800000"/>
            <a:headEnd/>
            <a:tailEnd/>
          </a:ln>
        </p:spPr>
      </p:pic>
      <p:sp>
        <p:nvSpPr>
          <p:cNvPr id="79877" name="Date Placeholder 5"/>
          <p:cNvSpPr>
            <a:spLocks noGrp="1"/>
          </p:cNvSpPr>
          <p:nvPr>
            <p:ph type="dt" sz="quarter" idx="10"/>
          </p:nvPr>
        </p:nvSpPr>
        <p:spPr>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7"/>
          <p:cNvSpPr>
            <a:spLocks noGrp="1"/>
          </p:cNvSpPr>
          <p:nvPr>
            <p:ph type="title"/>
          </p:nvPr>
        </p:nvSpPr>
        <p:spPr>
          <a:xfrm>
            <a:off x="762000" y="0"/>
            <a:ext cx="7772400" cy="457200"/>
          </a:xfrm>
        </p:spPr>
        <p:txBody>
          <a:bodyPr/>
          <a:lstStyle/>
          <a:p>
            <a:r>
              <a:rPr lang="en-US" smtClean="0"/>
              <a:t>CMS during installation</a:t>
            </a:r>
          </a:p>
        </p:txBody>
      </p:sp>
      <p:sp>
        <p:nvSpPr>
          <p:cNvPr id="80899" name="Footer Placeholder 5"/>
          <p:cNvSpPr>
            <a:spLocks noGrp="1"/>
          </p:cNvSpPr>
          <p:nvPr>
            <p:ph type="ftr" sz="quarter" idx="11"/>
          </p:nvPr>
        </p:nvSpPr>
        <p:spPr>
          <a:noFill/>
        </p:spPr>
        <p:txBody>
          <a:bodyPr/>
          <a:lstStyle/>
          <a:p>
            <a:r>
              <a:rPr lang="en-US" dirty="0" smtClean="0"/>
              <a:t>Saclay, France</a:t>
            </a:r>
          </a:p>
        </p:txBody>
      </p:sp>
      <p:sp>
        <p:nvSpPr>
          <p:cNvPr id="80900" name="Slide Number Placeholder 6"/>
          <p:cNvSpPr>
            <a:spLocks noGrp="1"/>
          </p:cNvSpPr>
          <p:nvPr>
            <p:ph type="sldNum" sz="quarter" idx="12"/>
          </p:nvPr>
        </p:nvSpPr>
        <p:spPr>
          <a:noFill/>
        </p:spPr>
        <p:txBody>
          <a:bodyPr/>
          <a:lstStyle/>
          <a:p>
            <a:fld id="{3354E2CB-BCDC-4105-9C91-59C15F18188C}" type="slidenum">
              <a:rPr lang="en-US" smtClean="0"/>
              <a:pPr/>
              <a:t>71</a:t>
            </a:fld>
            <a:endParaRPr lang="en-US" smtClean="0"/>
          </a:p>
        </p:txBody>
      </p:sp>
      <p:pic>
        <p:nvPicPr>
          <p:cNvPr id="80901" name="Picture 3" descr="IMG_3611r"/>
          <p:cNvPicPr>
            <a:picLocks noChangeAspect="1" noChangeArrowheads="1"/>
          </p:cNvPicPr>
          <p:nvPr/>
        </p:nvPicPr>
        <p:blipFill>
          <a:blip r:embed="rId2" cstate="print"/>
          <a:srcRect/>
          <a:stretch>
            <a:fillRect/>
          </a:stretch>
        </p:blipFill>
        <p:spPr bwMode="auto">
          <a:xfrm>
            <a:off x="228600" y="533400"/>
            <a:ext cx="4343400" cy="5791200"/>
          </a:xfrm>
          <a:prstGeom prst="rect">
            <a:avLst/>
          </a:prstGeom>
          <a:noFill/>
          <a:ln w="9525">
            <a:noFill/>
            <a:miter lim="800000"/>
            <a:headEnd/>
            <a:tailEnd/>
          </a:ln>
        </p:spPr>
      </p:pic>
      <p:pic>
        <p:nvPicPr>
          <p:cNvPr id="80902" name="Picture 4" descr="IMG_3641r"/>
          <p:cNvPicPr>
            <a:picLocks noChangeAspect="1" noChangeArrowheads="1"/>
          </p:cNvPicPr>
          <p:nvPr/>
        </p:nvPicPr>
        <p:blipFill>
          <a:blip r:embed="rId3" cstate="print"/>
          <a:srcRect/>
          <a:stretch>
            <a:fillRect/>
          </a:stretch>
        </p:blipFill>
        <p:spPr bwMode="auto">
          <a:xfrm>
            <a:off x="4648200" y="533400"/>
            <a:ext cx="4343400" cy="5791200"/>
          </a:xfrm>
          <a:prstGeom prst="rect">
            <a:avLst/>
          </a:prstGeom>
          <a:noFill/>
          <a:ln w="9525">
            <a:noFill/>
            <a:miter lim="800000"/>
            <a:headEnd/>
            <a:tailEnd/>
          </a:ln>
        </p:spPr>
      </p:pic>
      <p:sp>
        <p:nvSpPr>
          <p:cNvPr id="80903" name="Date Placeholder 7"/>
          <p:cNvSpPr>
            <a:spLocks noGrp="1"/>
          </p:cNvSpPr>
          <p:nvPr>
            <p:ph type="dt" sz="quarter" idx="10"/>
          </p:nvPr>
        </p:nvSpPr>
        <p:spPr>
          <a:noFill/>
        </p:spPr>
        <p:txBody>
          <a:bodyPr/>
          <a:lstStyle/>
          <a:p>
            <a:r>
              <a:rPr lang="en-US" smtClean="0"/>
              <a:t>October 2010</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Footer Placeholder 4"/>
          <p:cNvSpPr>
            <a:spLocks noGrp="1"/>
          </p:cNvSpPr>
          <p:nvPr>
            <p:ph type="ftr" sz="quarter" idx="12"/>
          </p:nvPr>
        </p:nvSpPr>
        <p:spPr>
          <a:xfrm>
            <a:off x="2895600" y="6248400"/>
            <a:ext cx="3124200" cy="457200"/>
          </a:xfrm>
          <a:noFill/>
        </p:spPr>
        <p:txBody>
          <a:bodyPr/>
          <a:lstStyle/>
          <a:p>
            <a:r>
              <a:rPr lang="en-US" dirty="0" smtClean="0"/>
              <a:t>Saclay, France</a:t>
            </a:r>
          </a:p>
        </p:txBody>
      </p:sp>
      <p:sp>
        <p:nvSpPr>
          <p:cNvPr id="83971" name="Slide Number Placeholder 5"/>
          <p:cNvSpPr>
            <a:spLocks noGrp="1"/>
          </p:cNvSpPr>
          <p:nvPr>
            <p:ph type="sldNum" sz="quarter" idx="11"/>
          </p:nvPr>
        </p:nvSpPr>
        <p:spPr>
          <a:xfrm>
            <a:off x="6553200" y="6248400"/>
            <a:ext cx="1905000" cy="457200"/>
          </a:xfrm>
          <a:noFill/>
        </p:spPr>
        <p:txBody>
          <a:bodyPr/>
          <a:lstStyle/>
          <a:p>
            <a:fld id="{B672F77C-FAD2-4022-8AC3-9DEF8A55B8E0}" type="slidenum">
              <a:rPr lang="en-US" smtClean="0"/>
              <a:pPr/>
              <a:t>72</a:t>
            </a:fld>
            <a:endParaRPr lang="en-US" smtClean="0"/>
          </a:p>
        </p:txBody>
      </p:sp>
      <p:sp>
        <p:nvSpPr>
          <p:cNvPr id="83972" name="Rectangle 2"/>
          <p:cNvSpPr>
            <a:spLocks noGrp="1" noChangeArrowheads="1"/>
          </p:cNvSpPr>
          <p:nvPr>
            <p:ph type="title"/>
          </p:nvPr>
        </p:nvSpPr>
        <p:spPr>
          <a:xfrm>
            <a:off x="685800" y="0"/>
            <a:ext cx="7772400" cy="762000"/>
          </a:xfrm>
        </p:spPr>
        <p:txBody>
          <a:bodyPr/>
          <a:lstStyle/>
          <a:p>
            <a:pPr eaLnBrk="1" hangingPunct="1"/>
            <a:r>
              <a:rPr lang="en-GB" sz="2800" smtClean="0"/>
              <a:t>Data Taking</a:t>
            </a:r>
          </a:p>
        </p:txBody>
      </p:sp>
      <p:pic>
        <p:nvPicPr>
          <p:cNvPr id="83973" name="Picture 3" descr="Picture 77"/>
          <p:cNvPicPr>
            <a:picLocks noChangeAspect="1" noChangeArrowheads="1"/>
          </p:cNvPicPr>
          <p:nvPr/>
        </p:nvPicPr>
        <p:blipFill>
          <a:blip r:embed="rId3" cstate="print"/>
          <a:srcRect/>
          <a:stretch>
            <a:fillRect/>
          </a:stretch>
        </p:blipFill>
        <p:spPr bwMode="auto">
          <a:xfrm>
            <a:off x="4343400" y="762000"/>
            <a:ext cx="4265613" cy="4211638"/>
          </a:xfrm>
          <a:prstGeom prst="rect">
            <a:avLst/>
          </a:prstGeom>
          <a:noFill/>
          <a:ln w="9525">
            <a:noFill/>
            <a:miter lim="800000"/>
            <a:headEnd/>
            <a:tailEnd/>
          </a:ln>
        </p:spPr>
      </p:pic>
      <p:pic>
        <p:nvPicPr>
          <p:cNvPr id="83974" name="Picture 4"/>
          <p:cNvPicPr>
            <a:picLocks noChangeAspect="1" noChangeArrowheads="1"/>
          </p:cNvPicPr>
          <p:nvPr/>
        </p:nvPicPr>
        <p:blipFill>
          <a:blip r:embed="rId4" cstate="print"/>
          <a:srcRect/>
          <a:stretch>
            <a:fillRect/>
          </a:stretch>
        </p:blipFill>
        <p:spPr bwMode="auto">
          <a:xfrm>
            <a:off x="228600" y="762000"/>
            <a:ext cx="4108450" cy="4211638"/>
          </a:xfrm>
          <a:prstGeom prst="rect">
            <a:avLst/>
          </a:prstGeom>
          <a:noFill/>
          <a:ln w="9525">
            <a:noFill/>
            <a:miter lim="800000"/>
            <a:headEnd/>
            <a:tailEnd/>
          </a:ln>
        </p:spPr>
      </p:pic>
      <p:sp>
        <p:nvSpPr>
          <p:cNvPr id="83975" name="Rectangle 5"/>
          <p:cNvSpPr>
            <a:spLocks noChangeArrowheads="1"/>
          </p:cNvSpPr>
          <p:nvPr/>
        </p:nvSpPr>
        <p:spPr bwMode="auto">
          <a:xfrm>
            <a:off x="533400" y="4648200"/>
            <a:ext cx="3427413" cy="366713"/>
          </a:xfrm>
          <a:prstGeom prst="rect">
            <a:avLst/>
          </a:prstGeom>
          <a:noFill/>
          <a:ln w="9525">
            <a:noFill/>
            <a:miter lim="800000"/>
            <a:headEnd/>
            <a:tailEnd/>
          </a:ln>
        </p:spPr>
        <p:txBody>
          <a:bodyPr>
            <a:spAutoFit/>
          </a:bodyPr>
          <a:lstStyle/>
          <a:p>
            <a:pPr>
              <a:lnSpc>
                <a:spcPct val="90000"/>
              </a:lnSpc>
              <a:spcBef>
                <a:spcPct val="20000"/>
              </a:spcBef>
              <a:buSzPct val="60000"/>
              <a:buFont typeface="Monotype Sorts"/>
              <a:buNone/>
            </a:pPr>
            <a:r>
              <a:rPr lang="en-US" sz="2000" b="1">
                <a:solidFill>
                  <a:srgbClr val="FF0000"/>
                </a:solidFill>
                <a:latin typeface="Calibri" pitchFamily="34" charset="0"/>
                <a:ea typeface="ＭＳ Ｐゴシック" pitchFamily="34" charset="-128"/>
              </a:rPr>
              <a:t>First LHC Beam</a:t>
            </a:r>
            <a:r>
              <a:rPr lang="en-US" sz="2000">
                <a:solidFill>
                  <a:schemeClr val="accent2"/>
                </a:solidFill>
                <a:latin typeface="Calibri" pitchFamily="34" charset="0"/>
                <a:ea typeface="ＭＳ Ｐゴシック" pitchFamily="34" charset="-128"/>
              </a:rPr>
              <a:t> </a:t>
            </a:r>
            <a:r>
              <a:rPr lang="en-US" sz="2000" b="1">
                <a:solidFill>
                  <a:srgbClr val="FF0000"/>
                </a:solidFill>
                <a:latin typeface="Calibri" pitchFamily="34" charset="0"/>
                <a:ea typeface="ＭＳ Ｐゴシック" pitchFamily="34" charset="-128"/>
              </a:rPr>
              <a:t>(10 Sept)</a:t>
            </a:r>
          </a:p>
        </p:txBody>
      </p:sp>
      <p:sp>
        <p:nvSpPr>
          <p:cNvPr id="83976" name="Rectangle 6"/>
          <p:cNvSpPr>
            <a:spLocks noChangeArrowheads="1"/>
          </p:cNvSpPr>
          <p:nvPr/>
        </p:nvSpPr>
        <p:spPr bwMode="auto">
          <a:xfrm>
            <a:off x="304800" y="5029200"/>
            <a:ext cx="8612188" cy="1341438"/>
          </a:xfrm>
          <a:prstGeom prst="rect">
            <a:avLst/>
          </a:prstGeom>
          <a:noFill/>
          <a:ln w="9525">
            <a:noFill/>
            <a:miter lim="800000"/>
            <a:headEnd/>
            <a:tailEnd/>
          </a:ln>
        </p:spPr>
        <p:txBody>
          <a:bodyPr>
            <a:spAutoFit/>
          </a:bodyPr>
          <a:lstStyle/>
          <a:p>
            <a:r>
              <a:rPr lang="en-US" sz="2000" b="1">
                <a:solidFill>
                  <a:srgbClr val="FF0000"/>
                </a:solidFill>
                <a:latin typeface="Calibri" pitchFamily="34" charset="0"/>
              </a:rPr>
              <a:t>From Sept CMS Week (two goals - now DONE):</a:t>
            </a:r>
            <a:r>
              <a:rPr lang="en-US" sz="2000">
                <a:solidFill>
                  <a:srgbClr val="FF0000"/>
                </a:solidFill>
                <a:latin typeface="Symbol" pitchFamily="18" charset="2"/>
                <a:sym typeface="Symbol" pitchFamily="18" charset="2"/>
              </a:rPr>
              <a:t></a:t>
            </a:r>
          </a:p>
          <a:p>
            <a:pPr>
              <a:buFontTx/>
              <a:buChar char="-"/>
            </a:pPr>
            <a:r>
              <a:rPr lang="en-US" sz="2000">
                <a:solidFill>
                  <a:schemeClr val="accent2"/>
                </a:solidFill>
                <a:latin typeface="Calibri" pitchFamily="34" charset="0"/>
                <a:sym typeface="Symbol" pitchFamily="18" charset="2"/>
              </a:rPr>
              <a:t> take solenoid to operating field (and 4T to test margin, fast dump etc..)</a:t>
            </a:r>
          </a:p>
          <a:p>
            <a:r>
              <a:rPr lang="en-US" sz="2000">
                <a:solidFill>
                  <a:schemeClr val="accent2"/>
                </a:solidFill>
                <a:latin typeface="Calibri" pitchFamily="34" charset="0"/>
                <a:sym typeface="Symbol" pitchFamily="18" charset="2"/>
              </a:rPr>
              <a:t>- take an adequately long CRAFT run and better understand the detector.</a:t>
            </a:r>
            <a:endParaRPr lang="en-US">
              <a:solidFill>
                <a:srgbClr val="FF0000"/>
              </a:solidFill>
              <a:latin typeface="Calibri" pitchFamily="34" charset="0"/>
              <a:sym typeface="Symbol" pitchFamily="18" charset="2"/>
            </a:endParaRPr>
          </a:p>
          <a:p>
            <a:pPr>
              <a:lnSpc>
                <a:spcPct val="90000"/>
              </a:lnSpc>
              <a:spcBef>
                <a:spcPct val="20000"/>
              </a:spcBef>
              <a:buSzPct val="60000"/>
              <a:buFont typeface="Monotype Sorts"/>
              <a:buNone/>
            </a:pPr>
            <a:r>
              <a:rPr lang="en-US" sz="2000" b="1">
                <a:solidFill>
                  <a:srgbClr val="FF0000"/>
                </a:solidFill>
                <a:latin typeface="Calibri" pitchFamily="34" charset="0"/>
                <a:ea typeface="ＭＳ Ｐゴシック" pitchFamily="34" charset="-128"/>
              </a:rPr>
              <a:t>CRAFT (17 Oct - 11 Nov @3.8T) </a:t>
            </a:r>
            <a:r>
              <a:rPr lang="en-US" sz="2000">
                <a:solidFill>
                  <a:schemeClr val="accent2"/>
                </a:solidFill>
                <a:latin typeface="Calibri" pitchFamily="34" charset="0"/>
                <a:ea typeface="ＭＳ Ｐゴシック" pitchFamily="34" charset="-128"/>
              </a:rPr>
              <a:t>~ 300 M cosmic triggers recorded.</a:t>
            </a:r>
            <a:endParaRPr lang="en-US" sz="2000">
              <a:solidFill>
                <a:schemeClr val="tx2"/>
              </a:solidFill>
              <a:latin typeface="Calibri" pitchFamily="34" charset="0"/>
              <a:ea typeface="ＭＳ Ｐゴシック" pitchFamily="34" charset="-128"/>
            </a:endParaRPr>
          </a:p>
        </p:txBody>
      </p:sp>
      <p:sp>
        <p:nvSpPr>
          <p:cNvPr id="83977" name="Date Placeholder 9"/>
          <p:cNvSpPr>
            <a:spLocks noGrp="1"/>
          </p:cNvSpPr>
          <p:nvPr>
            <p:ph type="dt" sz="quarter" idx="10"/>
          </p:nvPr>
        </p:nvSpPr>
        <p:spPr>
          <a:xfrm>
            <a:off x="609600" y="6248400"/>
            <a:ext cx="1905000" cy="457200"/>
          </a:xfrm>
          <a:noFill/>
        </p:spPr>
        <p:txBody>
          <a:bodyPr/>
          <a:lstStyle/>
          <a:p>
            <a:r>
              <a:rPr lang="en-US" smtClean="0"/>
              <a:t>October 2010</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4718</TotalTime>
  <Words>2852</Words>
  <Application>Microsoft Office PowerPoint</Application>
  <PresentationFormat>On-screen Show (4:3)</PresentationFormat>
  <Paragraphs>524</Paragraphs>
  <Slides>72</Slides>
  <Notes>4</Notes>
  <HiddenSlides>0</HiddenSlides>
  <MMClips>0</MMClips>
  <ScaleCrop>false</ScaleCrop>
  <HeadingPairs>
    <vt:vector size="4" baseType="variant">
      <vt:variant>
        <vt:lpstr>Theme</vt:lpstr>
      </vt:variant>
      <vt:variant>
        <vt:i4>6</vt:i4>
      </vt:variant>
      <vt:variant>
        <vt:lpstr>Slide Titles</vt:lpstr>
      </vt:variant>
      <vt:variant>
        <vt:i4>72</vt:i4>
      </vt:variant>
    </vt:vector>
  </HeadingPairs>
  <TitlesOfParts>
    <vt:vector size="78" baseType="lpstr">
      <vt:lpstr>Default Design</vt:lpstr>
      <vt:lpstr>4_Custom Design</vt:lpstr>
      <vt:lpstr>3_Custom Design</vt:lpstr>
      <vt:lpstr>1_Custom Design</vt:lpstr>
      <vt:lpstr>2_Custom Design</vt:lpstr>
      <vt:lpstr>Custom Design</vt:lpstr>
      <vt:lpstr> Search for Dark Matter Using The CMS Detector  at CERN</vt:lpstr>
      <vt:lpstr>Google:  Astronomy – Dark Matter 2 million hits!!!</vt:lpstr>
      <vt:lpstr>Dark Matter</vt:lpstr>
      <vt:lpstr>Slide 4</vt:lpstr>
      <vt:lpstr>Slide 5</vt:lpstr>
      <vt:lpstr>What is Dark Matter?</vt:lpstr>
      <vt:lpstr>What is Dark Matter?</vt:lpstr>
      <vt:lpstr>The Evidence of Dark Matter From Astronomical Observations</vt:lpstr>
      <vt:lpstr>1st Evidence of Dark Matter Mass of Spiral Galaxies </vt:lpstr>
      <vt:lpstr>Mass of stars</vt:lpstr>
      <vt:lpstr>Dark Matter in Spiral Galaxy First announcement by Vera Rubin in 1975 </vt:lpstr>
      <vt:lpstr>Mass of a typical spiral galaxy</vt:lpstr>
      <vt:lpstr>Recent result--Dwarf galaxies</vt:lpstr>
      <vt:lpstr>2nd Evidence of Dark Matter In Galactic Clusters (1934)</vt:lpstr>
      <vt:lpstr>Galaxy Clusters</vt:lpstr>
      <vt:lpstr>Dark matter between Galaxies in Cluster of Galaxies</vt:lpstr>
      <vt:lpstr>3rd Evidence of Dark Matter Colliding galaxies</vt:lpstr>
      <vt:lpstr>Bullet cluster</vt:lpstr>
      <vt:lpstr>4th Evidence of Dark Matter Structure of Universe</vt:lpstr>
      <vt:lpstr>Big Bang Model of Universe</vt:lpstr>
      <vt:lpstr>5th Evidence of Dark Matter. (WMAP) Microwave Anisotropy Probe</vt:lpstr>
      <vt:lpstr>WMAP (From Fitting Distribution) Energy Balance of the Universe</vt:lpstr>
      <vt:lpstr>Dark  Matter</vt:lpstr>
      <vt:lpstr>What is Dark Energy?</vt:lpstr>
      <vt:lpstr>Slide 25</vt:lpstr>
      <vt:lpstr>Dark Matter Searches and Candidates</vt:lpstr>
      <vt:lpstr>Cold Dark Matter Searches</vt:lpstr>
      <vt:lpstr>Latest results from CDMS II Soudan mine (3/2010)</vt:lpstr>
      <vt:lpstr>Xenon 100 – Grand Sasso PRL 24 September 2010</vt:lpstr>
      <vt:lpstr>Two recent space experiments</vt:lpstr>
      <vt:lpstr>Slide 31</vt:lpstr>
      <vt:lpstr>Slide 32</vt:lpstr>
      <vt:lpstr>Search for Dark Matter using Particle Accelerators</vt:lpstr>
      <vt:lpstr>How to search for dark matter</vt:lpstr>
      <vt:lpstr>Particle Accelerators  and Detectors</vt:lpstr>
      <vt:lpstr>Standard Model</vt:lpstr>
      <vt:lpstr>“Theoretical” dark matter candidates (beyond standard model)</vt:lpstr>
      <vt:lpstr>How to Search for Dark Matter in colliders</vt:lpstr>
      <vt:lpstr>Dark matter signals</vt:lpstr>
      <vt:lpstr>Tevatron Searches</vt:lpstr>
      <vt:lpstr>Extra Dimensions One and Two dimensions </vt:lpstr>
      <vt:lpstr>Extra Dimensions has dark matter candidate</vt:lpstr>
      <vt:lpstr>Kaluza-Klein Extra dimension</vt:lpstr>
      <vt:lpstr>Slide 44</vt:lpstr>
      <vt:lpstr>CERN in Geneva, Switzerland</vt:lpstr>
      <vt:lpstr>Slide 46</vt:lpstr>
      <vt:lpstr>CERN CMS Detector</vt:lpstr>
      <vt:lpstr>Slide 48</vt:lpstr>
      <vt:lpstr>CMS Events are “busy”</vt:lpstr>
      <vt:lpstr>Luminosity</vt:lpstr>
      <vt:lpstr>Muons, electrons</vt:lpstr>
      <vt:lpstr>Slide 52</vt:lpstr>
      <vt:lpstr>Top quark pair event</vt:lpstr>
      <vt:lpstr>Search for SUSY and Extra Dimensions at LHC</vt:lpstr>
      <vt:lpstr>Slide 55</vt:lpstr>
      <vt:lpstr>Two di-muon events with large missing ET</vt:lpstr>
      <vt:lpstr>Slide 57</vt:lpstr>
      <vt:lpstr>Summary</vt:lpstr>
      <vt:lpstr>Slide 59</vt:lpstr>
      <vt:lpstr>Can the LHC make black holes?</vt:lpstr>
      <vt:lpstr>Black Holes Let us do the numbers</vt:lpstr>
      <vt:lpstr>Mass of Spiral Galaxies</vt:lpstr>
      <vt:lpstr>Horsehead Nebula</vt:lpstr>
      <vt:lpstr>Mass of Galactic Clusters Gravitationally Bound</vt:lpstr>
      <vt:lpstr>WMAP</vt:lpstr>
      <vt:lpstr>Evidence of Dark Energy</vt:lpstr>
      <vt:lpstr>MACHO’s  Observed by the lensing effect of gravity</vt:lpstr>
      <vt:lpstr>Black Holes (&lt;&lt; 1% of mass of galaxies)</vt:lpstr>
      <vt:lpstr>Schematic View of CMS</vt:lpstr>
      <vt:lpstr>Slide 70</vt:lpstr>
      <vt:lpstr>CMS during installation</vt:lpstr>
      <vt:lpstr>Data Taking</vt:lpstr>
    </vt:vector>
  </TitlesOfParts>
  <Company>HEP Florida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Dark Matter</dc:title>
  <dc:creator>Vasken Hagopian</dc:creator>
  <cp:lastModifiedBy>Vasken</cp:lastModifiedBy>
  <cp:revision>246</cp:revision>
  <dcterms:created xsi:type="dcterms:W3CDTF">2000-12-31T15:49:21Z</dcterms:created>
  <dcterms:modified xsi:type="dcterms:W3CDTF">2010-10-01T11:32:15Z</dcterms:modified>
</cp:coreProperties>
</file>