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48" r:id="rId1"/>
  </p:sldMasterIdLst>
  <p:notesMasterIdLst>
    <p:notesMasterId r:id="rId89"/>
  </p:notesMasterIdLst>
  <p:sldIdLst>
    <p:sldId id="491" r:id="rId2"/>
    <p:sldId id="492" r:id="rId3"/>
    <p:sldId id="412" r:id="rId4"/>
    <p:sldId id="366" r:id="rId5"/>
    <p:sldId id="368" r:id="rId6"/>
    <p:sldId id="369" r:id="rId7"/>
    <p:sldId id="413" r:id="rId8"/>
    <p:sldId id="262" r:id="rId9"/>
    <p:sldId id="263" r:id="rId10"/>
    <p:sldId id="264" r:id="rId11"/>
    <p:sldId id="265" r:id="rId12"/>
    <p:sldId id="266" r:id="rId13"/>
    <p:sldId id="372" r:id="rId14"/>
    <p:sldId id="267" r:id="rId15"/>
    <p:sldId id="355" r:id="rId16"/>
    <p:sldId id="269" r:id="rId17"/>
    <p:sldId id="280" r:id="rId18"/>
    <p:sldId id="282" r:id="rId19"/>
    <p:sldId id="493" r:id="rId20"/>
    <p:sldId id="283" r:id="rId21"/>
    <p:sldId id="284" r:id="rId22"/>
    <p:sldId id="494" r:id="rId23"/>
    <p:sldId id="286" r:id="rId24"/>
    <p:sldId id="290" r:id="rId25"/>
    <p:sldId id="444" r:id="rId26"/>
    <p:sldId id="504" r:id="rId27"/>
    <p:sldId id="452" r:id="rId28"/>
    <p:sldId id="454" r:id="rId29"/>
    <p:sldId id="455" r:id="rId30"/>
    <p:sldId id="499" r:id="rId31"/>
    <p:sldId id="456" r:id="rId32"/>
    <p:sldId id="487" r:id="rId33"/>
    <p:sldId id="457" r:id="rId34"/>
    <p:sldId id="458" r:id="rId35"/>
    <p:sldId id="495" r:id="rId36"/>
    <p:sldId id="478" r:id="rId37"/>
    <p:sldId id="497" r:id="rId38"/>
    <p:sldId id="480" r:id="rId39"/>
    <p:sldId id="421" r:id="rId40"/>
    <p:sldId id="422" r:id="rId41"/>
    <p:sldId id="423" r:id="rId42"/>
    <p:sldId id="424" r:id="rId43"/>
    <p:sldId id="425" r:id="rId44"/>
    <p:sldId id="426" r:id="rId45"/>
    <p:sldId id="427" r:id="rId46"/>
    <p:sldId id="428" r:id="rId47"/>
    <p:sldId id="429" r:id="rId48"/>
    <p:sldId id="430" r:id="rId49"/>
    <p:sldId id="431" r:id="rId50"/>
    <p:sldId id="432" r:id="rId51"/>
    <p:sldId id="433" r:id="rId52"/>
    <p:sldId id="434" r:id="rId53"/>
    <p:sldId id="435" r:id="rId54"/>
    <p:sldId id="436" r:id="rId55"/>
    <p:sldId id="437" r:id="rId56"/>
    <p:sldId id="439" r:id="rId57"/>
    <p:sldId id="440" r:id="rId58"/>
    <p:sldId id="441" r:id="rId59"/>
    <p:sldId id="442" r:id="rId60"/>
    <p:sldId id="443" r:id="rId61"/>
    <p:sldId id="468" r:id="rId62"/>
    <p:sldId id="293" r:id="rId63"/>
    <p:sldId id="473" r:id="rId64"/>
    <p:sldId id="474" r:id="rId65"/>
    <p:sldId id="476" r:id="rId66"/>
    <p:sldId id="475" r:id="rId67"/>
    <p:sldId id="384" r:id="rId68"/>
    <p:sldId id="386" r:id="rId69"/>
    <p:sldId id="505" r:id="rId70"/>
    <p:sldId id="395" r:id="rId71"/>
    <p:sldId id="402" r:id="rId72"/>
    <p:sldId id="396" r:id="rId73"/>
    <p:sldId id="399" r:id="rId74"/>
    <p:sldId id="463" r:id="rId75"/>
    <p:sldId id="447" r:id="rId76"/>
    <p:sldId id="409" r:id="rId77"/>
    <p:sldId id="407" r:id="rId78"/>
    <p:sldId id="472" r:id="rId79"/>
    <p:sldId id="483" r:id="rId80"/>
    <p:sldId id="484" r:id="rId81"/>
    <p:sldId id="501" r:id="rId82"/>
    <p:sldId id="538" r:id="rId83"/>
    <p:sldId id="500" r:id="rId84"/>
    <p:sldId id="503" r:id="rId85"/>
    <p:sldId id="336" r:id="rId86"/>
    <p:sldId id="338" r:id="rId87"/>
    <p:sldId id="339" r:id="rId88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230D"/>
    <a:srgbClr val="5700AE"/>
    <a:srgbClr val="FA1DAE"/>
    <a:srgbClr val="F23729"/>
    <a:srgbClr val="87878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81" autoAdjust="0"/>
    <p:restoredTop sz="90929"/>
  </p:normalViewPr>
  <p:slideViewPr>
    <p:cSldViewPr>
      <p:cViewPr varScale="1">
        <p:scale>
          <a:sx n="50" d="100"/>
          <a:sy n="50" d="100"/>
        </p:scale>
        <p:origin x="-372" y="-90"/>
      </p:cViewPr>
      <p:guideLst>
        <p:guide orient="horz" pos="24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4" Type="http://schemas.openxmlformats.org/officeDocument/2006/relationships/image" Target="../media/image8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5.wmf"/><Relationship Id="rId4" Type="http://schemas.openxmlformats.org/officeDocument/2006/relationships/image" Target="../media/image10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Click to edit Master text styles</a:t>
            </a:r>
          </a:p>
          <a:p>
            <a:pPr lvl="1"/>
            <a:r>
              <a:rPr lang="fr-FR" noProof="0" smtClean="0"/>
              <a:t>Second level</a:t>
            </a:r>
          </a:p>
          <a:p>
            <a:pPr lvl="2"/>
            <a:r>
              <a:rPr lang="fr-FR" noProof="0" smtClean="0"/>
              <a:t>Third level</a:t>
            </a:r>
          </a:p>
          <a:p>
            <a:pPr lvl="3"/>
            <a:r>
              <a:rPr lang="fr-FR" noProof="0" smtClean="0"/>
              <a:t>Fourth level</a:t>
            </a:r>
          </a:p>
          <a:p>
            <a:pPr lvl="4"/>
            <a:r>
              <a:rPr lang="fr-FR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" charset="0"/>
              </a:defRPr>
            </a:lvl1pPr>
          </a:lstStyle>
          <a:p>
            <a:pPr>
              <a:defRPr/>
            </a:pPr>
            <a:fld id="{F2BE2FF7-D690-4372-B948-BC6EBEAD47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4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0AB4228-BD05-4E28-B914-3449C523D0D1}" type="slidenum">
              <a:rPr lang="fr-FR" sz="1200" b="0"/>
              <a:pPr algn="r"/>
              <a:t>7</a:t>
            </a:fld>
            <a:endParaRPr lang="fr-FR" sz="1200" b="0"/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75F450-9349-4D68-9396-A947823F70C7}" type="slidenum">
              <a:rPr lang="fr-FR">
                <a:latin typeface="Times"/>
              </a:rPr>
              <a:pPr/>
              <a:t>8</a:t>
            </a:fld>
            <a:endParaRPr lang="fr-FR">
              <a:latin typeface="Times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A88546-1BF8-4562-AE02-575E7EE4FE4D}" type="slidenum">
              <a:rPr lang="fr-FR">
                <a:latin typeface="Times"/>
              </a:rPr>
              <a:pPr/>
              <a:t>9</a:t>
            </a:fld>
            <a:endParaRPr lang="fr-FR">
              <a:latin typeface="Times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2C407F-F96D-4E36-B47D-E6D5F1D5C2D3}" type="slidenum">
              <a:rPr lang="fr-FR">
                <a:latin typeface="Times"/>
              </a:rPr>
              <a:pPr/>
              <a:t>10</a:t>
            </a:fld>
            <a:endParaRPr lang="fr-FR">
              <a:latin typeface="Times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A8AFBF-F83E-4DC5-9E00-C665B974E4CA}" type="slidenum">
              <a:rPr lang="fr-FR">
                <a:latin typeface="Times"/>
              </a:rPr>
              <a:pPr/>
              <a:t>11</a:t>
            </a:fld>
            <a:endParaRPr lang="fr-FR">
              <a:latin typeface="Times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EC7103-936E-4CA3-800E-5294111A83EC}" type="slidenum">
              <a:rPr lang="fr-FR">
                <a:latin typeface="Times"/>
              </a:rPr>
              <a:pPr/>
              <a:t>12</a:t>
            </a:fld>
            <a:endParaRPr lang="fr-FR">
              <a:latin typeface="Times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062DE5-8E1F-4A18-9960-0695D80F0A34}" type="slidenum">
              <a:rPr lang="fr-FR">
                <a:latin typeface="Times"/>
              </a:rPr>
              <a:pPr/>
              <a:t>14</a:t>
            </a:fld>
            <a:endParaRPr lang="fr-FR">
              <a:latin typeface="Times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A88BE2-40FD-4BD2-A668-A6304E2BB1F7}" type="slidenum">
              <a:rPr lang="fr-FR">
                <a:latin typeface="Times"/>
              </a:rPr>
              <a:pPr/>
              <a:t>16</a:t>
            </a:fld>
            <a:endParaRPr lang="fr-FR">
              <a:latin typeface="Times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2447C-6F1C-4641-ACCA-F1DDA7776E44}" type="slidenum">
              <a:rPr lang="fr-FR">
                <a:latin typeface="Times"/>
              </a:rPr>
              <a:pPr/>
              <a:t>17</a:t>
            </a:fld>
            <a:endParaRPr lang="fr-FR">
              <a:latin typeface="Times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F2A684-5B7E-4F03-A770-333AF36F6D6B}" type="slidenum">
              <a:rPr lang="fr-FR">
                <a:latin typeface="Times"/>
              </a:rPr>
              <a:pPr/>
              <a:t>18</a:t>
            </a:fld>
            <a:endParaRPr lang="fr-FR">
              <a:latin typeface="Times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3021B-D18A-45DA-B1CA-280729C7684C}" type="slidenum">
              <a:rPr lang="fr-FR">
                <a:latin typeface="Times"/>
              </a:rPr>
              <a:pPr/>
              <a:t>20</a:t>
            </a:fld>
            <a:endParaRPr lang="fr-FR">
              <a:latin typeface="Times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AA85B-8389-4B35-BDF8-870976DC0482}" type="slidenum">
              <a:rPr lang="fr-FR">
                <a:latin typeface="Times"/>
              </a:rPr>
              <a:pPr/>
              <a:t>21</a:t>
            </a:fld>
            <a:endParaRPr lang="fr-FR">
              <a:latin typeface="Times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407ADA-2B6D-431A-B6F2-1EA802A8707B}" type="slidenum">
              <a:rPr lang="fr-FR">
                <a:latin typeface="Times"/>
              </a:rPr>
              <a:pPr/>
              <a:t>23</a:t>
            </a:fld>
            <a:endParaRPr lang="fr-FR">
              <a:latin typeface="Times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3DFC0D-07FE-4EDB-8837-1E4AD7F4520B}" type="slidenum">
              <a:rPr lang="fr-FR">
                <a:latin typeface="Times"/>
              </a:rPr>
              <a:pPr/>
              <a:t>24</a:t>
            </a:fld>
            <a:endParaRPr lang="fr-FR">
              <a:latin typeface="Times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C2986AB-8B6C-46C7-8FB4-A9B9846CCC58}" type="slidenum">
              <a:rPr lang="fr-FR" sz="1200" b="0"/>
              <a:pPr algn="r"/>
              <a:t>25</a:t>
            </a:fld>
            <a:endParaRPr lang="fr-FR" sz="1200" b="0"/>
          </a:p>
        </p:txBody>
      </p:sp>
      <p:sp>
        <p:nvSpPr>
          <p:cNvPr id="382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29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0FA084D-527A-466E-975C-CCC67C9BFC53}" type="slidenum">
              <a:rPr lang="fr-FR" sz="1200" b="0"/>
              <a:pPr algn="r"/>
              <a:t>27</a:t>
            </a:fld>
            <a:endParaRPr lang="fr-FR" sz="1200" b="0"/>
          </a:p>
        </p:txBody>
      </p:sp>
      <p:sp>
        <p:nvSpPr>
          <p:cNvPr id="401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1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EFA5D8C-FDF1-443A-93F9-638D2743770A}" type="slidenum">
              <a:rPr lang="fr-FR" sz="1200" b="0"/>
              <a:pPr algn="r"/>
              <a:t>28</a:t>
            </a:fld>
            <a:endParaRPr lang="fr-FR" sz="1200" b="0"/>
          </a:p>
        </p:txBody>
      </p:sp>
      <p:sp>
        <p:nvSpPr>
          <p:cNvPr id="405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5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127C94-0E5E-43FA-ABD1-38144D778A89}" type="slidenum">
              <a:rPr lang="fr-FR" sz="1200" b="0"/>
              <a:pPr algn="r"/>
              <a:t>29</a:t>
            </a:fld>
            <a:endParaRPr lang="fr-FR" sz="1200" b="0"/>
          </a:p>
        </p:txBody>
      </p:sp>
      <p:sp>
        <p:nvSpPr>
          <p:cNvPr id="407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75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8717C87-612E-4E88-902B-FB48DB930B7A}" type="slidenum">
              <a:rPr lang="fr-FR" sz="1200" b="0"/>
              <a:pPr algn="r"/>
              <a:t>31</a:t>
            </a:fld>
            <a:endParaRPr lang="fr-FR" sz="1200" b="0"/>
          </a:p>
        </p:txBody>
      </p:sp>
      <p:sp>
        <p:nvSpPr>
          <p:cNvPr id="409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CB5F37A-9158-45E5-9A95-C8311422D9BE}" type="slidenum">
              <a:rPr lang="fr-FR" sz="1200" b="0"/>
              <a:pPr algn="r"/>
              <a:t>32</a:t>
            </a:fld>
            <a:endParaRPr lang="fr-FR" sz="1200" b="0"/>
          </a:p>
        </p:txBody>
      </p:sp>
      <p:sp>
        <p:nvSpPr>
          <p:cNvPr id="481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2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4A398FC-2A94-4422-9D45-5B5E17D9C527}" type="slidenum">
              <a:rPr lang="fr-FR" sz="1200" b="0"/>
              <a:pPr algn="r"/>
              <a:t>33</a:t>
            </a:fld>
            <a:endParaRPr lang="fr-FR" sz="1200" b="0"/>
          </a:p>
        </p:txBody>
      </p:sp>
      <p:sp>
        <p:nvSpPr>
          <p:cNvPr id="411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16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835683C-606C-4D71-AB33-AABFA8E09607}" type="slidenum">
              <a:rPr lang="fr-FR" sz="1200" b="0"/>
              <a:pPr algn="r"/>
              <a:t>34</a:t>
            </a:fld>
            <a:endParaRPr lang="fr-FR" sz="1200" b="0"/>
          </a:p>
        </p:txBody>
      </p:sp>
      <p:sp>
        <p:nvSpPr>
          <p:cNvPr id="413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3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08B18B-C506-4D3D-9D53-EB3C1F0AF2D8}" type="slidenum">
              <a:rPr lang="fr-FR"/>
              <a:pPr/>
              <a:t>35</a:t>
            </a:fld>
            <a:endParaRPr lang="fr-FR"/>
          </a:p>
        </p:txBody>
      </p:sp>
      <p:sp>
        <p:nvSpPr>
          <p:cNvPr id="974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4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1AD51D3-5597-4B03-9D81-9E8C0C17D5B3}" type="slidenum">
              <a:rPr lang="fr-FR" sz="1200" b="0"/>
              <a:pPr algn="r"/>
              <a:t>36</a:t>
            </a:fld>
            <a:endParaRPr lang="fr-FR" sz="1200" b="0"/>
          </a:p>
        </p:txBody>
      </p:sp>
      <p:sp>
        <p:nvSpPr>
          <p:cNvPr id="458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87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627D9E-7687-44FD-BB13-0026E85F8F4F}" type="slidenum">
              <a:rPr lang="fr-FR"/>
              <a:pPr/>
              <a:t>37</a:t>
            </a:fld>
            <a:endParaRPr lang="fr-FR"/>
          </a:p>
        </p:txBody>
      </p:sp>
      <p:sp>
        <p:nvSpPr>
          <p:cNvPr id="978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8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D784F41-BF77-42A0-882B-8E09C85BA817}" type="slidenum">
              <a:rPr lang="fr-FR" sz="1200" b="0"/>
              <a:pPr algn="r"/>
              <a:t>38</a:t>
            </a:fld>
            <a:endParaRPr lang="fr-FR" sz="1200" b="0"/>
          </a:p>
        </p:txBody>
      </p:sp>
      <p:sp>
        <p:nvSpPr>
          <p:cNvPr id="462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28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8125136-D747-4494-8567-154339A09E7C}" type="slidenum">
              <a:rPr lang="fr-FR" sz="1200" b="0"/>
              <a:pPr algn="r"/>
              <a:t>39</a:t>
            </a:fld>
            <a:endParaRPr lang="fr-FR" sz="1200" b="0"/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CABBFBC-FB03-472E-A06C-A9B8B5ABEA7D}" type="slidenum">
              <a:rPr lang="fr-FR" sz="1200" b="0"/>
              <a:pPr algn="r"/>
              <a:t>40</a:t>
            </a:fld>
            <a:endParaRPr lang="fr-FR" sz="1200" b="0"/>
          </a:p>
        </p:txBody>
      </p:sp>
      <p:sp>
        <p:nvSpPr>
          <p:cNvPr id="337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C78E05-F367-4F77-A8B4-DFAB2B6C6422}" type="slidenum">
              <a:rPr lang="fr-FR" sz="1200" b="0"/>
              <a:pPr algn="r"/>
              <a:t>41</a:t>
            </a:fld>
            <a:endParaRPr lang="fr-FR" sz="1200" b="0"/>
          </a:p>
        </p:txBody>
      </p:sp>
      <p:sp>
        <p:nvSpPr>
          <p:cNvPr id="339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99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6A3BD6E-8C66-4E15-99BC-97673A5034FA}" type="slidenum">
              <a:rPr lang="fr-FR" sz="1200" b="0"/>
              <a:pPr algn="r"/>
              <a:t>42</a:t>
            </a:fld>
            <a:endParaRPr lang="fr-FR" sz="1200" b="0"/>
          </a:p>
        </p:txBody>
      </p:sp>
      <p:sp>
        <p:nvSpPr>
          <p:cNvPr id="342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20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B84C877-6A65-4031-B62A-F9A948732B68}" type="slidenum">
              <a:rPr lang="fr-FR" sz="1200" b="0"/>
              <a:pPr algn="r"/>
              <a:t>43</a:t>
            </a:fld>
            <a:endParaRPr lang="fr-FR" sz="1200" b="0"/>
          </a:p>
        </p:txBody>
      </p:sp>
      <p:sp>
        <p:nvSpPr>
          <p:cNvPr id="344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4CA9E25-A304-4FB7-B26C-2ED7548E80B5}" type="slidenum">
              <a:rPr lang="fr-FR" sz="1200" b="0"/>
              <a:pPr algn="r"/>
              <a:t>44</a:t>
            </a:fld>
            <a:endParaRPr lang="fr-FR" sz="1200" b="0"/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E593409-B5B5-41F1-9DF7-3729388CDF8A}" type="slidenum">
              <a:rPr lang="fr-FR" sz="1200" b="0"/>
              <a:pPr algn="r"/>
              <a:t>45</a:t>
            </a:fld>
            <a:endParaRPr lang="fr-FR" sz="1200" b="0"/>
          </a:p>
        </p:txBody>
      </p:sp>
      <p:sp>
        <p:nvSpPr>
          <p:cNvPr id="348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6A46F1-4646-45D7-B483-34C45807622C}" type="slidenum">
              <a:rPr lang="fr-FR" sz="1200" b="0"/>
              <a:pPr algn="r"/>
              <a:t>46</a:t>
            </a:fld>
            <a:endParaRPr lang="fr-FR" sz="1200" b="0"/>
          </a:p>
        </p:txBody>
      </p:sp>
      <p:sp>
        <p:nvSpPr>
          <p:cNvPr id="350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02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430F011-8346-4805-BC9C-6FCCF45F32CE}" type="slidenum">
              <a:rPr lang="fr-FR" sz="1200" b="0"/>
              <a:pPr algn="r"/>
              <a:t>47</a:t>
            </a:fld>
            <a:endParaRPr lang="fr-FR" sz="1200" b="0"/>
          </a:p>
        </p:txBody>
      </p:sp>
      <p:sp>
        <p:nvSpPr>
          <p:cNvPr id="352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22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F0B5350-E11B-47F3-A813-A78DD858CCDB}" type="slidenum">
              <a:rPr lang="fr-FR" sz="1200" b="0"/>
              <a:pPr algn="r"/>
              <a:t>48</a:t>
            </a:fld>
            <a:endParaRPr lang="fr-FR" sz="1200" b="0"/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96B6737-D5A2-4717-9A48-259BF04D99DB}" type="slidenum">
              <a:rPr lang="fr-FR" sz="1200" b="0"/>
              <a:pPr algn="r"/>
              <a:t>49</a:t>
            </a:fld>
            <a:endParaRPr lang="fr-FR" sz="1200" b="0"/>
          </a:p>
        </p:txBody>
      </p:sp>
      <p:sp>
        <p:nvSpPr>
          <p:cNvPr id="356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63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82DC8B0-4C21-456E-9EEC-CB0527A4F3FB}" type="slidenum">
              <a:rPr lang="fr-FR" sz="1200" b="0"/>
              <a:pPr algn="r"/>
              <a:t>50</a:t>
            </a:fld>
            <a:endParaRPr lang="fr-FR" sz="1200" b="0"/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DD45195-E083-4E96-902B-57FA54792D67}" type="slidenum">
              <a:rPr lang="fr-FR" sz="1200" b="0"/>
              <a:pPr algn="r"/>
              <a:t>51</a:t>
            </a:fld>
            <a:endParaRPr lang="fr-FR" sz="1200" b="0"/>
          </a:p>
        </p:txBody>
      </p:sp>
      <p:sp>
        <p:nvSpPr>
          <p:cNvPr id="360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04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F56CB86-4D33-4259-8945-938D3C1523B8}" type="slidenum">
              <a:rPr lang="fr-FR" sz="1200" b="0"/>
              <a:pPr algn="r"/>
              <a:t>52</a:t>
            </a:fld>
            <a:endParaRPr lang="fr-FR" sz="1200" b="0"/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15B6D8B-5993-4511-BDBE-F7996B620A78}" type="slidenum">
              <a:rPr lang="fr-FR" sz="1200" b="0"/>
              <a:pPr algn="r"/>
              <a:t>53</a:t>
            </a:fld>
            <a:endParaRPr lang="fr-FR" sz="1200" b="0"/>
          </a:p>
        </p:txBody>
      </p:sp>
      <p:sp>
        <p:nvSpPr>
          <p:cNvPr id="364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45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0109527-DD30-4E19-959E-3C428897AE5C}" type="slidenum">
              <a:rPr lang="fr-FR" sz="1200" b="0"/>
              <a:pPr algn="r"/>
              <a:t>54</a:t>
            </a:fld>
            <a:endParaRPr lang="fr-FR" sz="1200" b="0"/>
          </a:p>
        </p:txBody>
      </p:sp>
      <p:sp>
        <p:nvSpPr>
          <p:cNvPr id="366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6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D977192-6BAB-4F61-BD31-83086BDEEA80}" type="slidenum">
              <a:rPr lang="fr-FR" sz="1200" b="0"/>
              <a:pPr algn="r"/>
              <a:t>55</a:t>
            </a:fld>
            <a:endParaRPr lang="fr-FR" sz="1200" b="0"/>
          </a:p>
        </p:txBody>
      </p:sp>
      <p:sp>
        <p:nvSpPr>
          <p:cNvPr id="368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56C08D1-DD09-40AC-97E6-58F547E9D4F0}" type="slidenum">
              <a:rPr lang="fr-FR" sz="1200" b="0"/>
              <a:pPr algn="r"/>
              <a:t>56</a:t>
            </a:fld>
            <a:endParaRPr lang="fr-FR" sz="1200" b="0"/>
          </a:p>
        </p:txBody>
      </p:sp>
      <p:sp>
        <p:nvSpPr>
          <p:cNvPr id="372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27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0F0871B-1590-4535-952F-E7F8267AB774}" type="slidenum">
              <a:rPr lang="fr-FR" sz="1200" b="0"/>
              <a:pPr algn="r"/>
              <a:t>57</a:t>
            </a:fld>
            <a:endParaRPr lang="fr-FR" sz="1200" b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76E9123-4840-4A64-8C16-73ACEF0135ED}" type="slidenum">
              <a:rPr lang="fr-FR" sz="1200" b="0"/>
              <a:pPr algn="r"/>
              <a:t>58</a:t>
            </a:fld>
            <a:endParaRPr lang="fr-FR" sz="1200" b="0"/>
          </a:p>
        </p:txBody>
      </p:sp>
      <p:sp>
        <p:nvSpPr>
          <p:cNvPr id="376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68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71347F1-A68E-4CF1-9F6C-12D30EE3497D}" type="slidenum">
              <a:rPr lang="fr-FR" sz="1200" b="0"/>
              <a:pPr algn="r"/>
              <a:t>59</a:t>
            </a:fld>
            <a:endParaRPr lang="fr-FR" sz="1200" b="0"/>
          </a:p>
        </p:txBody>
      </p:sp>
      <p:sp>
        <p:nvSpPr>
          <p:cNvPr id="378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8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B5E3DC8-1B17-40EE-B3A6-7F028F89A6E0}" type="slidenum">
              <a:rPr lang="fr-FR" sz="1200" b="0"/>
              <a:pPr algn="r"/>
              <a:t>60</a:t>
            </a:fld>
            <a:endParaRPr lang="fr-FR" sz="1200" b="0"/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DD8D140-C51A-4D03-82F3-9C0FDA2BA2CA}" type="slidenum">
              <a:rPr lang="fr-FR" sz="1200" b="0"/>
              <a:pPr algn="r"/>
              <a:t>61</a:t>
            </a:fld>
            <a:endParaRPr lang="fr-FR" sz="1200" b="0"/>
          </a:p>
        </p:txBody>
      </p:sp>
      <p:sp>
        <p:nvSpPr>
          <p:cNvPr id="438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82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1807FB-F57C-4773-9D2C-4C66F7AC4439}" type="slidenum">
              <a:rPr lang="fr-FR">
                <a:latin typeface="Times"/>
              </a:rPr>
              <a:pPr/>
              <a:t>62</a:t>
            </a:fld>
            <a:endParaRPr lang="fr-FR">
              <a:latin typeface="Times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63</a:t>
            </a:fld>
            <a:endParaRPr lang="fr-F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EBE7414-0585-44E1-9CB7-CE20E62FA75F}" type="slidenum">
              <a:rPr lang="fr-FR" sz="1200" b="0"/>
              <a:pPr algn="r"/>
              <a:t>64</a:t>
            </a:fld>
            <a:endParaRPr lang="fr-FR" sz="1200" b="0"/>
          </a:p>
        </p:txBody>
      </p:sp>
      <p:sp>
        <p:nvSpPr>
          <p:cNvPr id="448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85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83F9B1C-DF37-4CB3-9200-AA38E2A26650}" type="slidenum">
              <a:rPr lang="fr-FR" sz="1200" b="0"/>
              <a:pPr algn="r"/>
              <a:t>65</a:t>
            </a:fld>
            <a:endParaRPr lang="fr-FR" sz="1200" b="0"/>
          </a:p>
        </p:txBody>
      </p:sp>
      <p:sp>
        <p:nvSpPr>
          <p:cNvPr id="454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46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7C39B3C-9172-49C4-A538-7E714377DA5C}" type="slidenum">
              <a:rPr lang="fr-FR" sz="1200" b="0"/>
              <a:pPr algn="r"/>
              <a:t>66</a:t>
            </a:fld>
            <a:endParaRPr lang="fr-FR" sz="1200" b="0"/>
          </a:p>
        </p:txBody>
      </p:sp>
      <p:sp>
        <p:nvSpPr>
          <p:cNvPr id="450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06F29B-4A65-4F06-9FFD-A87A2C3168C4}" type="slidenum">
              <a:rPr lang="fr-FR" sz="1200" b="0"/>
              <a:pPr algn="r"/>
              <a:t>67</a:t>
            </a:fld>
            <a:endParaRPr lang="fr-FR" sz="1200" b="0"/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407EA52-BE82-492C-865F-C5D32D550806}" type="slidenum">
              <a:rPr lang="fr-FR" sz="1200" b="0"/>
              <a:pPr algn="r"/>
              <a:t>68</a:t>
            </a:fld>
            <a:endParaRPr lang="fr-FR" sz="1200" b="0"/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69</a:t>
            </a:fld>
            <a:endParaRPr lang="fr-F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EF7A8AE-1916-44D1-A55C-B7EB35F9E1A8}" type="slidenum">
              <a:rPr lang="fr-FR" sz="1200" b="0"/>
              <a:pPr algn="r"/>
              <a:t>70</a:t>
            </a:fld>
            <a:endParaRPr lang="fr-FR" sz="1200" b="0"/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52A47D-0924-4AAB-8ACE-16492992C3EE}" type="slidenum">
              <a:rPr lang="fr-FR" sz="1200" b="0"/>
              <a:pPr algn="r"/>
              <a:t>71</a:t>
            </a:fld>
            <a:endParaRPr lang="fr-FR" sz="1200" b="0"/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36A42C-A806-42D2-8C6D-A8FB50B7AA70}" type="slidenum">
              <a:rPr lang="fr-FR" sz="1200" b="0"/>
              <a:pPr algn="r"/>
              <a:t>72</a:t>
            </a:fld>
            <a:endParaRPr lang="fr-FR" sz="1200" b="0"/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CE7D2A2-A421-41A0-B64F-5B6259C5751A}" type="slidenum">
              <a:rPr lang="fr-FR" sz="1200" b="0"/>
              <a:pPr algn="r"/>
              <a:t>73</a:t>
            </a:fld>
            <a:endParaRPr lang="fr-FR" sz="1200" b="0"/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FE7C412-0D41-4C5E-B09C-9C8CC6DBC401}" type="slidenum">
              <a:rPr lang="fr-FR" sz="1200" b="0"/>
              <a:pPr algn="r"/>
              <a:t>74</a:t>
            </a:fld>
            <a:endParaRPr lang="fr-FR" sz="1200" b="0"/>
          </a:p>
        </p:txBody>
      </p:sp>
      <p:sp>
        <p:nvSpPr>
          <p:cNvPr id="425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59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852EA27-236F-4F4D-A119-1EAF5D779698}" type="slidenum">
              <a:rPr lang="fr-FR" sz="1200" b="0"/>
              <a:pPr algn="r"/>
              <a:t>75</a:t>
            </a:fld>
            <a:endParaRPr lang="fr-FR" sz="1200" b="0"/>
          </a:p>
        </p:txBody>
      </p:sp>
      <p:sp>
        <p:nvSpPr>
          <p:cNvPr id="390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0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0005288-102B-4D8E-A436-4C3C533A22B3}" type="slidenum">
              <a:rPr lang="fr-FR" sz="1200" b="0"/>
              <a:pPr algn="r"/>
              <a:t>76</a:t>
            </a:fld>
            <a:endParaRPr lang="fr-FR" sz="1200" b="0"/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18D992C-55CB-49C1-BA2D-A6A29CA54C4C}" type="slidenum">
              <a:rPr lang="fr-FR" sz="1200" b="0"/>
              <a:pPr algn="r"/>
              <a:t>77</a:t>
            </a:fld>
            <a:endParaRPr lang="fr-FR" sz="1200" b="0"/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36F9680-B7F3-4C91-814A-7428027EB752}" type="slidenum">
              <a:rPr lang="fr-FR" sz="1200" b="0"/>
              <a:pPr algn="r"/>
              <a:t>78</a:t>
            </a:fld>
            <a:endParaRPr lang="fr-FR" sz="1200" b="0"/>
          </a:p>
        </p:txBody>
      </p:sp>
      <p:sp>
        <p:nvSpPr>
          <p:cNvPr id="445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54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60E0A86-6EE4-4803-9929-5D7051F40AEC}" type="slidenum">
              <a:rPr lang="fr-FR" sz="1200" b="0"/>
              <a:pPr algn="r"/>
              <a:t>79</a:t>
            </a:fld>
            <a:endParaRPr lang="fr-FR" sz="1200" b="0"/>
          </a:p>
        </p:txBody>
      </p:sp>
      <p:sp>
        <p:nvSpPr>
          <p:cNvPr id="473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3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0EE44D6-3E44-49EA-97D2-B8E562C7116D}" type="slidenum">
              <a:rPr lang="fr-FR" sz="1200" b="0"/>
              <a:pPr algn="r"/>
              <a:t>80</a:t>
            </a:fld>
            <a:endParaRPr lang="fr-FR" sz="1200" b="0"/>
          </a:p>
        </p:txBody>
      </p:sp>
      <p:sp>
        <p:nvSpPr>
          <p:cNvPr id="475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51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81</a:t>
            </a:fld>
            <a:endParaRPr lang="fr-F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82</a:t>
            </a:fld>
            <a:endParaRPr lang="fr-F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83</a:t>
            </a:fld>
            <a:endParaRPr lang="fr-F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E2FF7-D690-4372-B948-BC6EBEAD47C1}" type="slidenum">
              <a:rPr lang="fr-FR" smtClean="0"/>
              <a:pPr>
                <a:defRPr/>
              </a:pPr>
              <a:t>84</a:t>
            </a:fld>
            <a:endParaRPr lang="fr-F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D505F6-1673-46E3-942F-75959F5A70F1}" type="slidenum">
              <a:rPr lang="fr-FR">
                <a:latin typeface="Times"/>
              </a:rPr>
              <a:pPr/>
              <a:t>85</a:t>
            </a:fld>
            <a:endParaRPr lang="fr-FR">
              <a:latin typeface="Times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75BAA4-E7E2-4F11-9D3F-4F2DA867115D}" type="slidenum">
              <a:rPr lang="fr-FR">
                <a:latin typeface="Times"/>
              </a:rPr>
              <a:pPr/>
              <a:t>86</a:t>
            </a:fld>
            <a:endParaRPr lang="fr-FR">
              <a:latin typeface="Time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04756F-B126-4C85-82AD-18250E6D6E9E}" type="slidenum">
              <a:rPr lang="fr-FR">
                <a:latin typeface="Times"/>
              </a:rPr>
              <a:pPr/>
              <a:t>87</a:t>
            </a:fld>
            <a:endParaRPr lang="fr-FR">
              <a:latin typeface="Times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>
              <a:latin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5A54E-859F-45D5-BA0C-368B34276F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7E777-36AB-4F21-B6CE-B7F67C9D68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2CAFD-869F-409B-8347-CF358DC10E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AB640-88D4-49A1-B198-94DF4F9ECD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D21ED-EB0F-44BE-982A-7BD901455C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609C9-4458-47BD-A185-0D8CA0A18F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1C6A0-C5FA-468B-B48E-5B651155F9F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1052F-0BE1-4955-BF70-DE42D0E414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38040-EC20-40A8-968F-AD450E176F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E36B8-CF28-4FCD-9081-04E91BBFC0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2F097-EA3E-4339-A251-CEAB88001A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D6CD6-35AF-4010-A636-9B4705CDC7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Time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Time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latin typeface="Times" charset="0"/>
              </a:defRPr>
            </a:lvl1pPr>
          </a:lstStyle>
          <a:p>
            <a:pPr>
              <a:defRPr/>
            </a:pPr>
            <a:fld id="{1C5F66DB-069A-483D-9EC4-ED7F2D1F42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Documents\Conf\SeminaireISMO\1%20REBONDsimple%20632mV.avi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1.bin"/><Relationship Id="rId2" Type="http://schemas.openxmlformats.org/officeDocument/2006/relationships/video" Target="file:///D:\Documents\Conf\SeminaireISMO\Faraday.avi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Documents\Conf\SeminaireISMO\Billardcourt.avi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Documents\Conf\SeminaireISMO\Collisiondirecte.avi" TargetMode="Externa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Documents\Conf\SeminaireISMO\collisionattracn2.avi" TargetMode="Externa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Documents\Conf\SeminaireISMO\orb0P5" TargetMode="Externa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Documents\Conf\SeminaireISMO\marcheurdessus" TargetMode="Externa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9.jpeg"/><Relationship Id="rId5" Type="http://schemas.openxmlformats.org/officeDocument/2006/relationships/oleObject" Target="../embeddings/oleObject3.bin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Documents\Conf\SeminaireISMO\tunnel" TargetMode="External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65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Documents\Conf\SeminaireISMO\Landau" TargetMode="External"/><Relationship Id="rId4" Type="http://schemas.openxmlformats.org/officeDocument/2006/relationships/image" Target="../media/image8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4.wmf"/><Relationship Id="rId4" Type="http://schemas.openxmlformats.org/officeDocument/2006/relationships/oleObject" Target="../embeddings/oleObject18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2.wmf"/><Relationship Id="rId4" Type="http://schemas.openxmlformats.org/officeDocument/2006/relationships/oleObject" Target="../embeddings/oleObject19.bin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78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79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80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6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D:\Documents\Conf\SeminaireISMO\16%20chaos%20ds%20cavite%20bis_L.avi" TargetMode="External"/><Relationship Id="rId1" Type="http://schemas.openxmlformats.org/officeDocument/2006/relationships/video" Target="file:///D:\Documents\Conf\SeminaireISMO\15%20billard%20ds%20cavite%20cour_bis.avi" TargetMode="Externa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5786" y="1714488"/>
            <a:ext cx="7772400" cy="1143000"/>
          </a:xfrm>
        </p:spPr>
        <p:txBody>
          <a:bodyPr/>
          <a:lstStyle/>
          <a:p>
            <a:r>
              <a:rPr lang="fr-FR" sz="2400" b="1" dirty="0" smtClean="0">
                <a:solidFill>
                  <a:srgbClr val="5700AE"/>
                </a:solidFill>
              </a:rPr>
              <a:t/>
            </a:r>
            <a:br>
              <a:rPr lang="fr-FR" sz="2400" b="1" dirty="0" smtClean="0">
                <a:solidFill>
                  <a:srgbClr val="5700AE"/>
                </a:solidFill>
              </a:rPr>
            </a:br>
            <a:r>
              <a:rPr lang="fr-FR" sz="2400" b="1" dirty="0" smtClean="0">
                <a:solidFill>
                  <a:srgbClr val="5700AE"/>
                </a:solidFill>
              </a:rPr>
              <a:t/>
            </a:r>
            <a:br>
              <a:rPr lang="fr-FR" sz="2400" b="1" dirty="0" smtClean="0">
                <a:solidFill>
                  <a:srgbClr val="5700AE"/>
                </a:solidFill>
              </a:rPr>
            </a:br>
            <a:r>
              <a:rPr lang="fr-FR" sz="2400" b="1" dirty="0" smtClean="0">
                <a:solidFill>
                  <a:srgbClr val="5700AE"/>
                </a:solidFill>
              </a:rPr>
              <a:t>Dynamique de mémoire de chemin: </a:t>
            </a:r>
            <a:r>
              <a:rPr lang="fr-FR" sz="2400" dirty="0" smtClean="0">
                <a:solidFill>
                  <a:srgbClr val="5700AE"/>
                </a:solidFill>
              </a:rPr>
              <a:t/>
            </a:r>
            <a:br>
              <a:rPr lang="fr-FR" sz="2400" dirty="0" smtClean="0">
                <a:solidFill>
                  <a:srgbClr val="5700AE"/>
                </a:solidFill>
              </a:rPr>
            </a:br>
            <a:r>
              <a:rPr lang="fr-FR" sz="2400" b="1" dirty="0" smtClean="0">
                <a:solidFill>
                  <a:srgbClr val="5700AE"/>
                </a:solidFill>
              </a:rPr>
              <a:t>des propriétés « quantiques » d'un objet classique</a:t>
            </a:r>
            <a:r>
              <a:rPr lang="fr-FR" sz="2400" dirty="0" smtClean="0">
                <a:solidFill>
                  <a:srgbClr val="5700AE"/>
                </a:solidFill>
              </a:rPr>
              <a:t/>
            </a:r>
            <a:br>
              <a:rPr lang="fr-FR" sz="2400" dirty="0" smtClean="0">
                <a:solidFill>
                  <a:srgbClr val="5700AE"/>
                </a:solidFill>
              </a:rPr>
            </a:br>
            <a:r>
              <a:rPr lang="fr-FR" sz="2400" b="1" dirty="0" smtClean="0"/>
              <a:t> 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b="1" dirty="0" smtClean="0">
                <a:solidFill>
                  <a:srgbClr val="5700AE"/>
                </a:solidFill>
                <a:latin typeface="+mj-lt"/>
                <a:ea typeface="+mj-ea"/>
                <a:cs typeface="+mj-cs"/>
              </a:rPr>
              <a:t> </a:t>
            </a:r>
            <a:endParaRPr lang="fr-FR" dirty="0">
              <a:solidFill>
                <a:srgbClr val="5700AE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-357222" y="2555878"/>
            <a:ext cx="8991600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fr-FR" sz="24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32" descr="Logo_UPD_rvb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669925" cy="1665287"/>
          </a:xfrm>
          <a:prstGeom prst="rect">
            <a:avLst/>
          </a:prstGeom>
          <a:noFill/>
        </p:spPr>
      </p:pic>
      <p:pic>
        <p:nvPicPr>
          <p:cNvPr id="10" name="Picture 3" descr="CNRSfr-gra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476672"/>
            <a:ext cx="104457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1600" y="2924944"/>
            <a:ext cx="72771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fr-FR" sz="1800" dirty="0">
                <a:solidFill>
                  <a:srgbClr val="FF0000"/>
                </a:solidFill>
              </a:rPr>
              <a:t>Arezki Boudaoud, </a:t>
            </a:r>
            <a:r>
              <a:rPr lang="fr-FR" sz="1800" dirty="0" smtClean="0">
                <a:solidFill>
                  <a:srgbClr val="FF0000"/>
                </a:solidFill>
              </a:rPr>
              <a:t>Yves Couder, </a:t>
            </a:r>
            <a:r>
              <a:rPr lang="fr-FR" sz="1800" dirty="0">
                <a:solidFill>
                  <a:srgbClr val="FF0000"/>
                </a:solidFill>
              </a:rPr>
              <a:t>Antonin </a:t>
            </a:r>
            <a:r>
              <a:rPr lang="fr-FR" sz="1800" dirty="0" err="1">
                <a:solidFill>
                  <a:srgbClr val="FF0000"/>
                </a:solidFill>
              </a:rPr>
              <a:t>Eddi</a:t>
            </a:r>
            <a:r>
              <a:rPr lang="fr-FR" sz="1800" dirty="0">
                <a:solidFill>
                  <a:srgbClr val="FF0000"/>
                </a:solidFill>
              </a:rPr>
              <a:t>, </a:t>
            </a:r>
          </a:p>
          <a:p>
            <a:pPr algn="ctr" eaLnBrk="1" hangingPunct="1">
              <a:spcBef>
                <a:spcPct val="20000"/>
              </a:spcBef>
            </a:pPr>
            <a:r>
              <a:rPr lang="fr-FR" sz="1800" dirty="0" smtClean="0">
                <a:solidFill>
                  <a:srgbClr val="FF0000"/>
                </a:solidFill>
              </a:rPr>
              <a:t>Emmanuel Fort, Charles </a:t>
            </a:r>
            <a:r>
              <a:rPr lang="fr-FR" sz="1800" dirty="0">
                <a:solidFill>
                  <a:srgbClr val="FF0000"/>
                </a:solidFill>
              </a:rPr>
              <a:t>Henri Gautier, Frédéric </a:t>
            </a:r>
            <a:r>
              <a:rPr lang="fr-FR" sz="1800" dirty="0" err="1">
                <a:solidFill>
                  <a:srgbClr val="FF0000"/>
                </a:solidFill>
              </a:rPr>
              <a:t>Moisy</a:t>
            </a:r>
            <a:r>
              <a:rPr lang="fr-FR" sz="1800" dirty="0">
                <a:solidFill>
                  <a:srgbClr val="FF0000"/>
                </a:solidFill>
              </a:rPr>
              <a:t>, </a:t>
            </a:r>
            <a:endParaRPr lang="fr-FR" sz="1800" dirty="0" smtClean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fr-FR" sz="1800" dirty="0" smtClean="0">
                <a:solidFill>
                  <a:srgbClr val="FF0000"/>
                </a:solidFill>
              </a:rPr>
              <a:t>Julien </a:t>
            </a:r>
            <a:r>
              <a:rPr lang="fr-FR" sz="1800" dirty="0" err="1" smtClean="0">
                <a:solidFill>
                  <a:srgbClr val="FF0000"/>
                </a:solidFill>
              </a:rPr>
              <a:t>Moukhtar</a:t>
            </a:r>
            <a:r>
              <a:rPr lang="fr-FR" sz="1800" dirty="0" smtClean="0">
                <a:solidFill>
                  <a:srgbClr val="FF0000"/>
                </a:solidFill>
              </a:rPr>
              <a:t>, Suzie </a:t>
            </a:r>
            <a:r>
              <a:rPr lang="fr-FR" sz="1800" dirty="0" err="1">
                <a:solidFill>
                  <a:srgbClr val="FF0000"/>
                </a:solidFill>
              </a:rPr>
              <a:t>Protière</a:t>
            </a:r>
            <a:endParaRPr lang="fr-FR" sz="1800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endParaRPr lang="fr-FR" dirty="0">
              <a:solidFill>
                <a:srgbClr val="FF0000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fr-FR" b="0" dirty="0">
                <a:solidFill>
                  <a:srgbClr val="FF0000"/>
                </a:solidFill>
              </a:rPr>
              <a:t>- Enseignement </a:t>
            </a:r>
            <a:r>
              <a:rPr lang="fr-FR" b="0" dirty="0" smtClean="0">
                <a:solidFill>
                  <a:srgbClr val="FF0000"/>
                </a:solidFill>
              </a:rPr>
              <a:t>de Licence, Initiation </a:t>
            </a:r>
            <a:r>
              <a:rPr lang="fr-FR" b="0" dirty="0">
                <a:solidFill>
                  <a:srgbClr val="FF0000"/>
                </a:solidFill>
              </a:rPr>
              <a:t>à la Physique Expérimentale (Paris 7 Denis Diderot)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fr-FR" b="0" dirty="0" smtClean="0">
                <a:solidFill>
                  <a:srgbClr val="FF0000"/>
                </a:solidFill>
              </a:rPr>
              <a:t> Laboratoire </a:t>
            </a:r>
            <a:r>
              <a:rPr lang="fr-FR" b="0" dirty="0">
                <a:solidFill>
                  <a:srgbClr val="FF0000"/>
                </a:solidFill>
              </a:rPr>
              <a:t>de Physique Statistique (ENS</a:t>
            </a:r>
            <a:r>
              <a:rPr lang="fr-FR" b="0" dirty="0" smtClean="0">
                <a:solidFill>
                  <a:srgbClr val="FF0000"/>
                </a:solidFill>
              </a:rPr>
              <a:t>)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fr-FR" b="0" dirty="0">
                <a:solidFill>
                  <a:srgbClr val="FF0000"/>
                </a:solidFill>
              </a:rPr>
              <a:t> </a:t>
            </a:r>
            <a:r>
              <a:rPr lang="fr-FR" b="0" dirty="0" smtClean="0">
                <a:solidFill>
                  <a:srgbClr val="FF0000"/>
                </a:solidFill>
              </a:rPr>
              <a:t>FAST (Orsay)</a:t>
            </a:r>
            <a:endParaRPr lang="fr-FR" b="0" dirty="0">
              <a:solidFill>
                <a:srgbClr val="FF0000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fr-FR" b="0" dirty="0">
                <a:solidFill>
                  <a:srgbClr val="FF0000"/>
                </a:solidFill>
              </a:rPr>
              <a:t> Matières et Systèmes Complexes </a:t>
            </a:r>
            <a:r>
              <a:rPr lang="fr-FR" b="0" dirty="0" smtClean="0">
                <a:solidFill>
                  <a:srgbClr val="FF0000"/>
                </a:solidFill>
              </a:rPr>
              <a:t>(CNRS / Paris Diderot)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fr-FR" b="0" kern="0" dirty="0" smtClean="0">
                <a:solidFill>
                  <a:srgbClr val="FF0000"/>
                </a:solidFill>
              </a:rPr>
              <a:t>Institut Langevin, ESPCI </a:t>
            </a:r>
            <a:r>
              <a:rPr lang="fr-FR" b="0" kern="0" dirty="0" err="1" smtClean="0">
                <a:solidFill>
                  <a:srgbClr val="FF0000"/>
                </a:solidFill>
              </a:rPr>
              <a:t>ParisTech</a:t>
            </a:r>
            <a:endParaRPr lang="fr-FR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28662" y="1100149"/>
            <a:ext cx="73152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 sz="2000" dirty="0">
              <a:solidFill>
                <a:srgbClr val="430699"/>
              </a:solidFill>
            </a:endParaRPr>
          </a:p>
          <a:p>
            <a:r>
              <a:rPr lang="fr-FR" sz="2000" dirty="0">
                <a:solidFill>
                  <a:srgbClr val="430699"/>
                </a:solidFill>
              </a:rPr>
              <a:t>Part I : </a:t>
            </a:r>
            <a:r>
              <a:rPr lang="en-GB" sz="2000" dirty="0">
                <a:solidFill>
                  <a:srgbClr val="5700AE"/>
                </a:solidFill>
              </a:rPr>
              <a:t>Our tool: the bouncing droplets and their coupling to the surface wave they generate</a:t>
            </a:r>
          </a:p>
          <a:p>
            <a:r>
              <a:rPr lang="en-GB" sz="2000" dirty="0">
                <a:solidFill>
                  <a:srgbClr val="5700AE"/>
                </a:solidFill>
              </a:rPr>
              <a:t>	(a) </a:t>
            </a:r>
            <a:r>
              <a:rPr lang="en-GB" sz="2000" dirty="0" smtClean="0">
                <a:solidFill>
                  <a:srgbClr val="5700AE"/>
                </a:solidFill>
              </a:rPr>
              <a:t>The “walkers”</a:t>
            </a:r>
            <a:endParaRPr lang="en-GB" sz="2000" dirty="0">
              <a:solidFill>
                <a:srgbClr val="5700AE"/>
              </a:solidFill>
            </a:endParaRPr>
          </a:p>
          <a:p>
            <a:r>
              <a:rPr lang="en-GB" sz="2000" dirty="0">
                <a:solidFill>
                  <a:srgbClr val="5700AE"/>
                </a:solidFill>
              </a:rPr>
              <a:t>	(b) Their non-local interaction</a:t>
            </a:r>
          </a:p>
          <a:p>
            <a:r>
              <a:rPr lang="en-GB" sz="2000" dirty="0">
                <a:solidFill>
                  <a:srgbClr val="5700AE"/>
                </a:solidFill>
              </a:rPr>
              <a:t> </a:t>
            </a:r>
            <a:r>
              <a:rPr lang="fr-FR" sz="2000" dirty="0">
                <a:solidFill>
                  <a:srgbClr val="5700AE"/>
                </a:solidFill>
              </a:rPr>
              <a:t> </a:t>
            </a:r>
          </a:p>
          <a:p>
            <a:r>
              <a:rPr lang="fr-FR" sz="2000" dirty="0">
                <a:solidFill>
                  <a:srgbClr val="430699"/>
                </a:solidFill>
              </a:rPr>
              <a:t>Part II : The </a:t>
            </a:r>
            <a:r>
              <a:rPr lang="fr-FR" sz="2000" dirty="0" err="1">
                <a:solidFill>
                  <a:srgbClr val="430699"/>
                </a:solidFill>
              </a:rPr>
              <a:t>wave</a:t>
            </a:r>
            <a:r>
              <a:rPr lang="fr-FR" sz="2000" dirty="0">
                <a:solidFill>
                  <a:srgbClr val="430699"/>
                </a:solidFill>
              </a:rPr>
              <a:t>-</a:t>
            </a:r>
            <a:r>
              <a:rPr lang="fr-FR" sz="2000" dirty="0" err="1">
                <a:solidFill>
                  <a:srgbClr val="430699"/>
                </a:solidFill>
              </a:rPr>
              <a:t>particle</a:t>
            </a:r>
            <a:r>
              <a:rPr lang="fr-FR" sz="2000" dirty="0">
                <a:solidFill>
                  <a:srgbClr val="430699"/>
                </a:solidFill>
              </a:rPr>
              <a:t> </a:t>
            </a:r>
            <a:r>
              <a:rPr lang="fr-FR" sz="2000" dirty="0" err="1">
                <a:solidFill>
                  <a:srgbClr val="430699"/>
                </a:solidFill>
              </a:rPr>
              <a:t>problem</a:t>
            </a:r>
            <a:endParaRPr lang="fr-FR" sz="2000" dirty="0">
              <a:solidFill>
                <a:srgbClr val="430699"/>
              </a:solidFill>
            </a:endParaRPr>
          </a:p>
          <a:p>
            <a:r>
              <a:rPr lang="fr-FR" sz="2000" dirty="0">
                <a:solidFill>
                  <a:srgbClr val="430699"/>
                </a:solidFill>
              </a:rPr>
              <a:t>	(a) The structure of the </a:t>
            </a:r>
            <a:r>
              <a:rPr lang="fr-FR" sz="2000" dirty="0" err="1">
                <a:solidFill>
                  <a:srgbClr val="430699"/>
                </a:solidFill>
              </a:rPr>
              <a:t>wave</a:t>
            </a:r>
            <a:r>
              <a:rPr lang="fr-FR" sz="2000" dirty="0">
                <a:solidFill>
                  <a:srgbClr val="430699"/>
                </a:solidFill>
              </a:rPr>
              <a:t>: </a:t>
            </a:r>
            <a:r>
              <a:rPr lang="fr-FR" sz="2000" dirty="0" err="1">
                <a:solidFill>
                  <a:srgbClr val="430699"/>
                </a:solidFill>
              </a:rPr>
              <a:t>path</a:t>
            </a:r>
            <a:r>
              <a:rPr lang="fr-FR" sz="2000" dirty="0">
                <a:solidFill>
                  <a:srgbClr val="430699"/>
                </a:solidFill>
              </a:rPr>
              <a:t> </a:t>
            </a:r>
            <a:r>
              <a:rPr lang="fr-FR" sz="2000" dirty="0" err="1" smtClean="0">
                <a:solidFill>
                  <a:srgbClr val="430699"/>
                </a:solidFill>
              </a:rPr>
              <a:t>memory</a:t>
            </a:r>
            <a:r>
              <a:rPr lang="fr-FR" sz="2000" dirty="0" smtClean="0">
                <a:solidFill>
                  <a:srgbClr val="430699"/>
                </a:solidFill>
              </a:rPr>
              <a:t> </a:t>
            </a:r>
            <a:r>
              <a:rPr lang="fr-FR" sz="2000" dirty="0" err="1" smtClean="0">
                <a:solidFill>
                  <a:srgbClr val="430699"/>
                </a:solidFill>
              </a:rPr>
              <a:t>dynamics</a:t>
            </a:r>
            <a:endParaRPr lang="fr-FR" sz="2000" dirty="0">
              <a:solidFill>
                <a:srgbClr val="430699"/>
              </a:solidFill>
            </a:endParaRPr>
          </a:p>
          <a:p>
            <a:r>
              <a:rPr lang="fr-FR" sz="2000" dirty="0">
                <a:solidFill>
                  <a:srgbClr val="430699"/>
                </a:solidFill>
              </a:rPr>
              <a:t>	(b) Single </a:t>
            </a:r>
            <a:r>
              <a:rPr lang="fr-FR" sz="2000" dirty="0" err="1">
                <a:solidFill>
                  <a:srgbClr val="430699"/>
                </a:solidFill>
              </a:rPr>
              <a:t>particle</a:t>
            </a:r>
            <a:r>
              <a:rPr lang="fr-FR" sz="2000" dirty="0">
                <a:solidFill>
                  <a:srgbClr val="430699"/>
                </a:solidFill>
              </a:rPr>
              <a:t> diffraction and </a:t>
            </a:r>
            <a:r>
              <a:rPr lang="fr-FR" sz="2000" dirty="0" err="1">
                <a:solidFill>
                  <a:srgbClr val="430699"/>
                </a:solidFill>
              </a:rPr>
              <a:t>interferences</a:t>
            </a:r>
            <a:r>
              <a:rPr lang="fr-FR" sz="2000" dirty="0">
                <a:solidFill>
                  <a:srgbClr val="430699"/>
                </a:solidFill>
              </a:rPr>
              <a:t> </a:t>
            </a:r>
          </a:p>
          <a:p>
            <a:r>
              <a:rPr lang="fr-FR" sz="2000" dirty="0">
                <a:solidFill>
                  <a:srgbClr val="430699"/>
                </a:solidFill>
              </a:rPr>
              <a:t>	(c) Tunnel </a:t>
            </a:r>
            <a:r>
              <a:rPr lang="fr-FR" sz="2000" dirty="0" err="1">
                <a:solidFill>
                  <a:srgbClr val="430699"/>
                </a:solidFill>
              </a:rPr>
              <a:t>effect</a:t>
            </a:r>
            <a:endParaRPr lang="fr-FR" sz="2000" dirty="0">
              <a:solidFill>
                <a:srgbClr val="430699"/>
              </a:solidFill>
            </a:endParaRPr>
          </a:p>
          <a:p>
            <a:endParaRPr lang="fr-FR" sz="2000" dirty="0">
              <a:solidFill>
                <a:srgbClr val="430699"/>
              </a:solidFill>
            </a:endParaRPr>
          </a:p>
          <a:p>
            <a:r>
              <a:rPr lang="fr-FR" sz="2000" dirty="0">
                <a:solidFill>
                  <a:srgbClr val="430699"/>
                </a:solidFill>
              </a:rPr>
              <a:t>Part III: </a:t>
            </a:r>
            <a:r>
              <a:rPr lang="en-GB" sz="2000" dirty="0">
                <a:solidFill>
                  <a:srgbClr val="5700AE"/>
                </a:solidFill>
              </a:rPr>
              <a:t>Can path-memory </a:t>
            </a:r>
            <a:r>
              <a:rPr lang="en-GB" sz="2000" dirty="0" smtClean="0">
                <a:solidFill>
                  <a:srgbClr val="5700AE"/>
                </a:solidFill>
              </a:rPr>
              <a:t>dynamics lead </a:t>
            </a:r>
            <a:r>
              <a:rPr lang="en-GB" sz="2000" dirty="0">
                <a:solidFill>
                  <a:srgbClr val="5700AE"/>
                </a:solidFill>
              </a:rPr>
              <a:t>to a kind of </a:t>
            </a:r>
            <a:r>
              <a:rPr lang="en-GB" sz="2000" dirty="0" smtClean="0">
                <a:solidFill>
                  <a:srgbClr val="5700AE"/>
                </a:solidFill>
              </a:rPr>
              <a:t>	quantization</a:t>
            </a:r>
            <a:r>
              <a:rPr lang="en-GB" sz="2000" dirty="0">
                <a:solidFill>
                  <a:srgbClr val="5700AE"/>
                </a:solidFill>
              </a:rPr>
              <a:t>?</a:t>
            </a:r>
            <a:r>
              <a:rPr lang="fr-FR" sz="2000" dirty="0">
                <a:solidFill>
                  <a:srgbClr val="5700AE"/>
                </a:solidFill>
              </a:rPr>
              <a:t> </a:t>
            </a:r>
          </a:p>
          <a:p>
            <a:r>
              <a:rPr lang="fr-FR" sz="2000" dirty="0">
                <a:solidFill>
                  <a:srgbClr val="430699"/>
                </a:solidFill>
              </a:rPr>
              <a:t>	The </a:t>
            </a:r>
            <a:r>
              <a:rPr lang="fr-FR" sz="2000" dirty="0" err="1">
                <a:solidFill>
                  <a:srgbClr val="430699"/>
                </a:solidFill>
              </a:rPr>
              <a:t>walkers</a:t>
            </a:r>
            <a:r>
              <a:rPr lang="fr-FR" sz="2000" dirty="0">
                <a:solidFill>
                  <a:srgbClr val="430699"/>
                </a:solidFill>
              </a:rPr>
              <a:t> </a:t>
            </a:r>
            <a:r>
              <a:rPr lang="fr-FR" sz="2000" dirty="0" err="1">
                <a:solidFill>
                  <a:srgbClr val="430699"/>
                </a:solidFill>
              </a:rPr>
              <a:t>orbits</a:t>
            </a:r>
            <a:r>
              <a:rPr lang="fr-FR" sz="2000" dirty="0">
                <a:solidFill>
                  <a:srgbClr val="430699"/>
                </a:solidFill>
              </a:rPr>
              <a:t> in a </a:t>
            </a:r>
            <a:r>
              <a:rPr lang="fr-FR" sz="2000" dirty="0" err="1">
                <a:solidFill>
                  <a:srgbClr val="430699"/>
                </a:solidFill>
              </a:rPr>
              <a:t>rotating</a:t>
            </a:r>
            <a:r>
              <a:rPr lang="fr-FR" sz="2000" dirty="0">
                <a:solidFill>
                  <a:srgbClr val="430699"/>
                </a:solidFill>
              </a:rPr>
              <a:t> system </a:t>
            </a:r>
          </a:p>
          <a:p>
            <a:endParaRPr lang="fr-FR" sz="2000" dirty="0">
              <a:solidFill>
                <a:srgbClr val="430699"/>
              </a:solidFill>
            </a:endParaRPr>
          </a:p>
          <a:p>
            <a:endParaRPr lang="fr-FR" sz="2000" dirty="0">
              <a:solidFill>
                <a:srgbClr val="430699"/>
              </a:solidFill>
            </a:endParaRPr>
          </a:p>
          <a:p>
            <a:r>
              <a:rPr lang="fr-FR" sz="2000" b="0" dirty="0">
                <a:solidFill>
                  <a:srgbClr val="430699"/>
                </a:solidFill>
              </a:rPr>
              <a:t>	</a:t>
            </a:r>
            <a:endParaRPr lang="fr-FR" sz="2000" b="0" dirty="0">
              <a:solidFill>
                <a:srgbClr val="FF4156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20" y="-71462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" charset="0"/>
                <a:ea typeface="+mj-ea"/>
                <a:cs typeface="+mj-cs"/>
              </a:rPr>
              <a:t>Outline</a:t>
            </a:r>
            <a:endParaRPr kumimoji="0" lang="fr-FR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smtClean="0">
                <a:solidFill>
                  <a:srgbClr val="F0230D"/>
                </a:solidFill>
              </a:rPr>
              <a:t>Part I</a:t>
            </a:r>
            <a:r>
              <a:rPr lang="en-US" sz="2800" smtClean="0">
                <a:solidFill>
                  <a:schemeClr val="tx1"/>
                </a:solidFill>
              </a:rPr>
              <a:t/>
            </a:r>
            <a:br>
              <a:rPr lang="en-US" sz="2800" smtClean="0">
                <a:solidFill>
                  <a:schemeClr val="tx1"/>
                </a:solidFill>
              </a:rPr>
            </a:br>
            <a:r>
              <a:rPr lang="en-US" sz="2400" b="1" smtClean="0">
                <a:solidFill>
                  <a:schemeClr val="tx1"/>
                </a:solidFill>
              </a:rPr>
              <a:t>The bouncing droplets and their coupling to the surface waves they emit</a:t>
            </a:r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316420" name="Text Box 4"/>
          <p:cNvSpPr txBox="1">
            <a:spLocks noChangeArrowheads="1"/>
          </p:cNvSpPr>
          <p:nvPr/>
        </p:nvSpPr>
        <p:spPr bwMode="auto">
          <a:xfrm>
            <a:off x="457200" y="6248400"/>
            <a:ext cx="868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 algn="just"/>
            <a:r>
              <a:rPr lang="en-GB" b="0">
                <a:solidFill>
                  <a:srgbClr val="0807F4"/>
                </a:solidFill>
              </a:rPr>
              <a:t>Couder Y., Fort E., Gautier C.H. &amp; Boudaoud A., </a:t>
            </a:r>
            <a:r>
              <a:rPr lang="fr-FR" b="0">
                <a:solidFill>
                  <a:srgbClr val="0807F4"/>
                </a:solidFill>
              </a:rPr>
              <a:t> </a:t>
            </a:r>
            <a:r>
              <a:rPr lang="fr-FR" b="0" i="1">
                <a:solidFill>
                  <a:srgbClr val="0807F4"/>
                </a:solidFill>
              </a:rPr>
              <a:t>Phys. Rev. Lett.</a:t>
            </a:r>
            <a:r>
              <a:rPr lang="fr-FR" b="0">
                <a:solidFill>
                  <a:srgbClr val="0807F4"/>
                </a:solidFill>
              </a:rPr>
              <a:t> </a:t>
            </a:r>
            <a:r>
              <a:rPr lang="fr-FR">
                <a:solidFill>
                  <a:srgbClr val="0807F4"/>
                </a:solidFill>
              </a:rPr>
              <a:t>94, </a:t>
            </a:r>
            <a:r>
              <a:rPr lang="fr-FR" b="0">
                <a:solidFill>
                  <a:srgbClr val="0807F4"/>
                </a:solidFill>
              </a:rPr>
              <a:t>177801, (</a:t>
            </a:r>
            <a:r>
              <a:rPr lang="en-GB" b="0">
                <a:solidFill>
                  <a:srgbClr val="0807F4"/>
                </a:solidFill>
              </a:rPr>
              <a:t>2005)</a:t>
            </a:r>
          </a:p>
        </p:txBody>
      </p:sp>
      <p:sp>
        <p:nvSpPr>
          <p:cNvPr id="316421" name="Rectangle 5"/>
          <p:cNvSpPr>
            <a:spLocks noChangeArrowheads="1"/>
          </p:cNvSpPr>
          <p:nvPr/>
        </p:nvSpPr>
        <p:spPr bwMode="auto">
          <a:xfrm>
            <a:off x="5741988" y="11525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40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13889" t="66965" r="11458" b="6249"/>
          <a:stretch>
            <a:fillRect/>
          </a:stretch>
        </p:blipFill>
        <p:spPr bwMode="auto">
          <a:xfrm>
            <a:off x="3000364" y="3286124"/>
            <a:ext cx="3071834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94" y="238108"/>
            <a:ext cx="4953000" cy="762000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Coalescence or non-coalescence of a drop deposited on the surface of the same fluid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1143000" y="4267200"/>
            <a:ext cx="1981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b="0"/>
              <a:t>Lasts approximately</a:t>
            </a:r>
            <a:r>
              <a:rPr lang="fr-FR" sz="1800" b="0"/>
              <a:t> </a:t>
            </a:r>
          </a:p>
          <a:p>
            <a:r>
              <a:rPr lang="fr-FR" sz="1800" b="0"/>
              <a:t> </a:t>
            </a:r>
            <a:r>
              <a:rPr lang="fr-FR" b="0">
                <a:latin typeface="Symbol" pitchFamily="1" charset="2"/>
              </a:rPr>
              <a:t>t</a:t>
            </a:r>
            <a:r>
              <a:rPr lang="fr-FR" b="0"/>
              <a:t>=1/10s</a:t>
            </a:r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4648200" y="4114800"/>
            <a:ext cx="4343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1800" b="0"/>
              <a:t>Near a hydraulic jump </a:t>
            </a:r>
          </a:p>
          <a:p>
            <a:r>
              <a:rPr lang="fr-FR" b="0">
                <a:solidFill>
                  <a:srgbClr val="0807F4"/>
                </a:solidFill>
              </a:rPr>
              <a:t>(Sreenivas </a:t>
            </a:r>
            <a:r>
              <a:rPr lang="fr-FR" b="0" i="1">
                <a:solidFill>
                  <a:srgbClr val="0807F4"/>
                </a:solidFill>
              </a:rPr>
              <a:t>et al</a:t>
            </a:r>
            <a:r>
              <a:rPr lang="fr-FR" b="0">
                <a:solidFill>
                  <a:srgbClr val="0807F4"/>
                </a:solidFill>
              </a:rPr>
              <a:t>,  J. Fluid Mech. </a:t>
            </a:r>
            <a:r>
              <a:rPr lang="fr-FR">
                <a:solidFill>
                  <a:srgbClr val="0807F4"/>
                </a:solidFill>
              </a:rPr>
              <a:t>380</a:t>
            </a:r>
            <a:r>
              <a:rPr lang="fr-FR" b="0">
                <a:solidFill>
                  <a:srgbClr val="0807F4"/>
                </a:solidFill>
              </a:rPr>
              <a:t>, 297-307, (1999).</a:t>
            </a:r>
          </a:p>
        </p:txBody>
      </p:sp>
      <p:pic>
        <p:nvPicPr>
          <p:cNvPr id="21504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14600"/>
            <a:ext cx="3505200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4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209800"/>
            <a:ext cx="31623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42852"/>
            <a:ext cx="4038600" cy="914400"/>
          </a:xfrm>
        </p:spPr>
        <p:txBody>
          <a:bodyPr/>
          <a:lstStyle/>
          <a:p>
            <a:r>
              <a:rPr lang="en-US" sz="2000" b="1" dirty="0" smtClean="0"/>
              <a:t>The basic experimental set-up</a:t>
            </a:r>
            <a:endParaRPr lang="en-US" dirty="0" smtClean="0"/>
          </a:p>
        </p:txBody>
      </p:sp>
      <p:pic>
        <p:nvPicPr>
          <p:cNvPr id="219139" name="Picture 10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286000"/>
            <a:ext cx="4530725" cy="1920875"/>
          </a:xfrm>
          <a:prstGeom prst="rect">
            <a:avLst/>
          </a:prstGeom>
          <a:noFill/>
        </p:spPr>
      </p:pic>
      <p:sp>
        <p:nvSpPr>
          <p:cNvPr id="219140" name="Rectangle 1028"/>
          <p:cNvSpPr>
            <a:spLocks noChangeArrowheads="1"/>
          </p:cNvSpPr>
          <p:nvPr/>
        </p:nvSpPr>
        <p:spPr bwMode="auto">
          <a:xfrm>
            <a:off x="5867400" y="2209800"/>
            <a:ext cx="32766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fr-FR" sz="1800" b="0">
                <a:solidFill>
                  <a:srgbClr val="F0230D"/>
                </a:solidFill>
              </a:rPr>
              <a:t>Vertical acceleration 		</a:t>
            </a:r>
            <a:r>
              <a:rPr lang="fr-FR" sz="1800" b="0">
                <a:solidFill>
                  <a:srgbClr val="F0230D"/>
                </a:solidFill>
                <a:latin typeface="Symbol" pitchFamily="1" charset="2"/>
              </a:rPr>
              <a:t>g = g</a:t>
            </a:r>
            <a:r>
              <a:rPr lang="fr-FR" sz="1800" b="0" baseline="-25000">
                <a:solidFill>
                  <a:srgbClr val="F0230D"/>
                </a:solidFill>
              </a:rPr>
              <a:t>m</a:t>
            </a:r>
            <a:r>
              <a:rPr lang="fr-FR" sz="1800" b="0">
                <a:solidFill>
                  <a:srgbClr val="F0230D"/>
                </a:solidFill>
              </a:rPr>
              <a:t>cos(</a:t>
            </a:r>
            <a:r>
              <a:rPr lang="fr-FR" sz="1800" b="0">
                <a:solidFill>
                  <a:srgbClr val="F0230D"/>
                </a:solidFill>
                <a:latin typeface="Symbol" pitchFamily="1" charset="2"/>
              </a:rPr>
              <a:t>w</a:t>
            </a:r>
            <a:r>
              <a:rPr lang="fr-FR" sz="1800" b="0">
                <a:solidFill>
                  <a:srgbClr val="F0230D"/>
                </a:solidFill>
              </a:rPr>
              <a:t>t) </a:t>
            </a:r>
          </a:p>
          <a:p>
            <a:pPr>
              <a:lnSpc>
                <a:spcPct val="140000"/>
              </a:lnSpc>
            </a:pPr>
            <a:r>
              <a:rPr lang="fr-FR" sz="1800" b="0">
                <a:solidFill>
                  <a:srgbClr val="F0230D"/>
                </a:solidFill>
              </a:rPr>
              <a:t>with </a:t>
            </a:r>
            <a:r>
              <a:rPr lang="fr-FR" sz="1800" b="0">
                <a:solidFill>
                  <a:srgbClr val="F0230D"/>
                </a:solidFill>
                <a:latin typeface="Symbol" pitchFamily="1" charset="2"/>
              </a:rPr>
              <a:t>g</a:t>
            </a:r>
            <a:r>
              <a:rPr lang="fr-FR" sz="1800" b="0" baseline="-25000">
                <a:solidFill>
                  <a:srgbClr val="F0230D"/>
                </a:solidFill>
              </a:rPr>
              <a:t>m</a:t>
            </a:r>
            <a:r>
              <a:rPr lang="fr-FR" sz="1800" b="0">
                <a:solidFill>
                  <a:srgbClr val="F0230D"/>
                </a:solidFill>
              </a:rPr>
              <a:t> ranging from to 0 to 5 g</a:t>
            </a:r>
          </a:p>
          <a:p>
            <a:pPr>
              <a:lnSpc>
                <a:spcPct val="140000"/>
              </a:lnSpc>
            </a:pPr>
            <a:endParaRPr lang="fr-FR" sz="1800" b="0">
              <a:solidFill>
                <a:srgbClr val="F0230D"/>
              </a:solidFill>
            </a:endParaRPr>
          </a:p>
          <a:p>
            <a:pPr>
              <a:lnSpc>
                <a:spcPct val="140000"/>
              </a:lnSpc>
            </a:pPr>
            <a:r>
              <a:rPr lang="fr-FR" sz="1800" b="0">
                <a:solidFill>
                  <a:srgbClr val="F0230D"/>
                </a:solidFill>
              </a:rPr>
              <a:t>Forcing frequency range: </a:t>
            </a:r>
          </a:p>
          <a:p>
            <a:pPr>
              <a:lnSpc>
                <a:spcPct val="140000"/>
              </a:lnSpc>
            </a:pPr>
            <a:r>
              <a:rPr lang="fr-FR" sz="1800" b="0">
                <a:solidFill>
                  <a:srgbClr val="F0230D"/>
                </a:solidFill>
              </a:rPr>
              <a:t>       10 &lt; </a:t>
            </a:r>
            <a:r>
              <a:rPr lang="fr-FR" sz="1800" b="0">
                <a:solidFill>
                  <a:srgbClr val="F0230D"/>
                </a:solidFill>
                <a:latin typeface="Symbol" pitchFamily="1" charset="2"/>
              </a:rPr>
              <a:t>w/2p</a:t>
            </a:r>
            <a:r>
              <a:rPr lang="fr-FR" sz="1800" b="0">
                <a:solidFill>
                  <a:srgbClr val="F0230D"/>
                </a:solidFill>
              </a:rPr>
              <a:t> &lt; 300 Hz</a:t>
            </a:r>
          </a:p>
          <a:p>
            <a:pPr>
              <a:lnSpc>
                <a:spcPct val="140000"/>
              </a:lnSpc>
            </a:pPr>
            <a:endParaRPr lang="fr-FR" sz="1800" b="0">
              <a:solidFill>
                <a:srgbClr val="FA1D0B"/>
              </a:solidFill>
            </a:endParaRPr>
          </a:p>
        </p:txBody>
      </p:sp>
      <p:sp>
        <p:nvSpPr>
          <p:cNvPr id="219141" name="Text Box 1029"/>
          <p:cNvSpPr txBox="1">
            <a:spLocks noChangeArrowheads="1"/>
          </p:cNvSpPr>
          <p:nvPr/>
        </p:nvSpPr>
        <p:spPr bwMode="auto">
          <a:xfrm>
            <a:off x="1905000" y="4724400"/>
            <a:ext cx="313213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800" b="0" dirty="0" err="1">
                <a:solidFill>
                  <a:srgbClr val="03B300"/>
                </a:solidFill>
              </a:rPr>
              <a:t>Fluids</a:t>
            </a:r>
            <a:r>
              <a:rPr lang="fr-FR" sz="1800" b="0" dirty="0">
                <a:solidFill>
                  <a:srgbClr val="03B300"/>
                </a:solidFill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fr-FR" sz="1800" b="0" dirty="0" err="1">
                <a:solidFill>
                  <a:srgbClr val="03B300"/>
                </a:solidFill>
              </a:rPr>
              <a:t>Silicon</a:t>
            </a:r>
            <a:r>
              <a:rPr lang="fr-FR" sz="1800" b="0" dirty="0">
                <a:solidFill>
                  <a:srgbClr val="03B300"/>
                </a:solidFill>
              </a:rPr>
              <a:t> </a:t>
            </a:r>
            <a:r>
              <a:rPr lang="fr-FR" sz="1800" b="0" dirty="0" err="1">
                <a:solidFill>
                  <a:srgbClr val="03B300"/>
                </a:solidFill>
              </a:rPr>
              <a:t>oils</a:t>
            </a:r>
            <a:r>
              <a:rPr lang="fr-FR" sz="1800" b="0" dirty="0">
                <a:solidFill>
                  <a:srgbClr val="03B300"/>
                </a:solidFill>
              </a:rPr>
              <a:t> </a:t>
            </a:r>
            <a:r>
              <a:rPr lang="fr-FR" sz="1800" b="0" dirty="0" err="1">
                <a:solidFill>
                  <a:srgbClr val="03B300"/>
                </a:solidFill>
              </a:rPr>
              <a:t>with</a:t>
            </a:r>
            <a:r>
              <a:rPr lang="fr-FR" sz="1800" b="0" dirty="0">
                <a:solidFill>
                  <a:srgbClr val="03B300"/>
                </a:solidFill>
              </a:rPr>
              <a:t> </a:t>
            </a:r>
            <a:r>
              <a:rPr lang="fr-FR" sz="1800" b="0" dirty="0" err="1">
                <a:solidFill>
                  <a:srgbClr val="03B300"/>
                </a:solidFill>
              </a:rPr>
              <a:t>viscosities</a:t>
            </a:r>
            <a:r>
              <a:rPr lang="fr-FR" sz="1800" b="0" dirty="0">
                <a:solidFill>
                  <a:srgbClr val="03B300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fr-FR" sz="1800" b="0" dirty="0">
                <a:solidFill>
                  <a:srgbClr val="03B300"/>
                </a:solidFill>
              </a:rPr>
              <a:t>5 10</a:t>
            </a:r>
            <a:r>
              <a:rPr lang="fr-FR" sz="1800" b="0" baseline="30000" dirty="0">
                <a:solidFill>
                  <a:srgbClr val="03B300"/>
                </a:solidFill>
              </a:rPr>
              <a:t>-3</a:t>
            </a:r>
            <a:r>
              <a:rPr lang="fr-FR" sz="1800" b="0" dirty="0">
                <a:solidFill>
                  <a:srgbClr val="03B300"/>
                </a:solidFill>
              </a:rPr>
              <a:t> </a:t>
            </a:r>
            <a:r>
              <a:rPr lang="fr-FR" sz="1800" b="0" dirty="0" err="1">
                <a:solidFill>
                  <a:srgbClr val="03B300"/>
                </a:solidFill>
              </a:rPr>
              <a:t>Pa.s</a:t>
            </a:r>
            <a:r>
              <a:rPr lang="fr-FR" sz="1800" b="0" dirty="0">
                <a:solidFill>
                  <a:srgbClr val="03B300"/>
                </a:solidFill>
              </a:rPr>
              <a:t> &lt; </a:t>
            </a:r>
            <a:r>
              <a:rPr lang="fr-FR" sz="1800" b="0" dirty="0">
                <a:solidFill>
                  <a:srgbClr val="03B300"/>
                </a:solidFill>
                <a:latin typeface="Symbol" pitchFamily="1" charset="2"/>
              </a:rPr>
              <a:t>m</a:t>
            </a:r>
            <a:r>
              <a:rPr lang="fr-FR" sz="1800" b="0" dirty="0">
                <a:solidFill>
                  <a:srgbClr val="03B300"/>
                </a:solidFill>
              </a:rPr>
              <a:t> &lt; 500 10</a:t>
            </a:r>
            <a:r>
              <a:rPr lang="fr-FR" sz="1800" b="0" baseline="30000" dirty="0">
                <a:solidFill>
                  <a:srgbClr val="03B300"/>
                </a:solidFill>
              </a:rPr>
              <a:t>-3</a:t>
            </a:r>
            <a:r>
              <a:rPr lang="fr-FR" sz="1800" b="0" dirty="0">
                <a:solidFill>
                  <a:srgbClr val="03B300"/>
                </a:solidFill>
              </a:rPr>
              <a:t> </a:t>
            </a:r>
            <a:r>
              <a:rPr lang="fr-FR" sz="1800" b="0" dirty="0" err="1">
                <a:solidFill>
                  <a:srgbClr val="03B300"/>
                </a:solidFill>
              </a:rPr>
              <a:t>Pa.s</a:t>
            </a:r>
            <a:r>
              <a:rPr lang="fr-FR" sz="1800" b="0" dirty="0">
                <a:solidFill>
                  <a:srgbClr val="03B300"/>
                </a:solidFill>
              </a:rPr>
              <a:t> </a:t>
            </a:r>
          </a:p>
          <a:p>
            <a:endParaRPr lang="fr-FR" sz="2400" dirty="0"/>
          </a:p>
          <a:p>
            <a:endParaRPr lang="fr-FR" sz="12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7" name="Rectangle 3"/>
          <p:cNvSpPr>
            <a:spLocks noGrp="1" noChangeArrowheads="1"/>
          </p:cNvSpPr>
          <p:nvPr>
            <p:ph type="title"/>
          </p:nvPr>
        </p:nvSpPr>
        <p:spPr>
          <a:xfrm>
            <a:off x="571472" y="5033986"/>
            <a:ext cx="3505200" cy="1752600"/>
          </a:xfrm>
        </p:spPr>
        <p:txBody>
          <a:bodyPr/>
          <a:lstStyle/>
          <a:p>
            <a:r>
              <a:rPr lang="fr-FR" sz="2000" b="1" i="1" dirty="0" smtClean="0">
                <a:solidFill>
                  <a:schemeClr val="tx1"/>
                </a:solidFill>
              </a:rPr>
              <a:t>Can </a:t>
            </a:r>
            <a:r>
              <a:rPr lang="fr-FR" sz="2000" b="1" i="1" dirty="0" err="1" smtClean="0">
                <a:solidFill>
                  <a:schemeClr val="tx1"/>
                </a:solidFill>
              </a:rPr>
              <a:t>bounce</a:t>
            </a:r>
            <a:r>
              <a:rPr lang="fr-FR" sz="2000" b="1" i="1" dirty="0" smtClean="0">
                <a:solidFill>
                  <a:schemeClr val="tx1"/>
                </a:solidFill>
              </a:rPr>
              <a:t> for </a:t>
            </a:r>
            <a:r>
              <a:rPr lang="fr-FR" sz="2000" b="1" i="1" dirty="0" err="1" smtClean="0">
                <a:solidFill>
                  <a:schemeClr val="tx1"/>
                </a:solidFill>
              </a:rPr>
              <a:t>days</a:t>
            </a:r>
            <a:r>
              <a:rPr lang="fr-FR" sz="2000" b="1" i="1" dirty="0" smtClean="0">
                <a:solidFill>
                  <a:schemeClr val="tx1"/>
                </a:solidFill>
              </a:rPr>
              <a:t>!</a:t>
            </a:r>
            <a:br>
              <a:rPr lang="fr-FR" sz="2000" b="1" i="1" dirty="0" smtClean="0">
                <a:solidFill>
                  <a:schemeClr val="tx1"/>
                </a:solidFill>
              </a:rPr>
            </a:br>
            <a:endParaRPr lang="fr-FR" sz="2000" b="1" i="1" dirty="0" smtClean="0">
              <a:solidFill>
                <a:schemeClr val="tx1"/>
              </a:solidFill>
            </a:endParaRPr>
          </a:p>
        </p:txBody>
      </p:sp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2295525" y="4365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000" i="1"/>
          </a:p>
        </p:txBody>
      </p:sp>
      <p:pic>
        <p:nvPicPr>
          <p:cNvPr id="5" name="1 REBONDsimple 632mV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57158" y="1142984"/>
            <a:ext cx="8434364" cy="4220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smtClean="0">
                <a:solidFill>
                  <a:srgbClr val="F0230D"/>
                </a:solidFill>
              </a:rPr>
              <a:t>Part I (a)</a:t>
            </a:r>
            <a:br>
              <a:rPr lang="en-GB" sz="2400" smtClean="0">
                <a:solidFill>
                  <a:srgbClr val="F0230D"/>
                </a:solidFill>
              </a:rPr>
            </a:br>
            <a:r>
              <a:rPr lang="en-GB" sz="2400" smtClean="0">
                <a:solidFill>
                  <a:schemeClr val="tx1"/>
                </a:solidFill>
              </a:rPr>
              <a:t/>
            </a:r>
            <a:br>
              <a:rPr lang="en-GB" sz="2400" smtClean="0">
                <a:solidFill>
                  <a:schemeClr val="tx1"/>
                </a:solidFill>
              </a:rPr>
            </a:br>
            <a:r>
              <a:rPr lang="en-GB" sz="2400" smtClean="0">
                <a:solidFill>
                  <a:schemeClr val="tx1"/>
                </a:solidFill>
              </a:rPr>
              <a:t> </a:t>
            </a:r>
            <a:r>
              <a:rPr lang="en-GB" sz="2400" b="1" smtClean="0">
                <a:solidFill>
                  <a:schemeClr val="tx1"/>
                </a:solidFill>
              </a:rPr>
              <a:t>The walkers</a:t>
            </a:r>
            <a:endParaRPr lang="en-GB" sz="2800" smtClean="0">
              <a:solidFill>
                <a:schemeClr val="tx1"/>
              </a:solidFill>
            </a:endParaRPr>
          </a:p>
        </p:txBody>
      </p:sp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228600" y="5257800"/>
            <a:ext cx="86868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just"/>
            <a:r>
              <a:rPr lang="en-GB" sz="1600" b="0">
                <a:solidFill>
                  <a:schemeClr val="accent2"/>
                </a:solidFill>
              </a:rPr>
              <a:t>Couder Y., Fort E., Gautier C.H. &amp; Boudaoud A., </a:t>
            </a:r>
            <a:r>
              <a:rPr lang="fr-FR" sz="1600" b="0">
                <a:solidFill>
                  <a:schemeClr val="accent2"/>
                </a:solidFill>
              </a:rPr>
              <a:t> </a:t>
            </a:r>
            <a:r>
              <a:rPr lang="fr-FR" sz="1600" b="0" i="1">
                <a:solidFill>
                  <a:schemeClr val="accent2"/>
                </a:solidFill>
              </a:rPr>
              <a:t>Phys. Rev. Lett.</a:t>
            </a:r>
            <a:r>
              <a:rPr lang="fr-FR" sz="1600" b="0">
                <a:solidFill>
                  <a:schemeClr val="accent2"/>
                </a:solidFill>
              </a:rPr>
              <a:t> </a:t>
            </a:r>
            <a:r>
              <a:rPr lang="fr-FR" sz="1600">
                <a:solidFill>
                  <a:schemeClr val="accent2"/>
                </a:solidFill>
              </a:rPr>
              <a:t>94, </a:t>
            </a:r>
            <a:r>
              <a:rPr lang="fr-FR" sz="1600" b="0">
                <a:solidFill>
                  <a:schemeClr val="accent2"/>
                </a:solidFill>
              </a:rPr>
              <a:t>177801, (</a:t>
            </a:r>
            <a:r>
              <a:rPr lang="en-GB" sz="1600" b="0">
                <a:solidFill>
                  <a:schemeClr val="accent2"/>
                </a:solidFill>
              </a:rPr>
              <a:t>2005) Couder Y., Protière S., Fort E. &amp; Boudaoud A.,</a:t>
            </a:r>
            <a:r>
              <a:rPr lang="fr-FR" sz="1600" b="0">
                <a:solidFill>
                  <a:schemeClr val="accent2"/>
                </a:solidFill>
              </a:rPr>
              <a:t> </a:t>
            </a:r>
            <a:r>
              <a:rPr lang="fr-FR" sz="1600" b="0" i="1">
                <a:solidFill>
                  <a:schemeClr val="accent2"/>
                </a:solidFill>
              </a:rPr>
              <a:t>Nature</a:t>
            </a:r>
            <a:r>
              <a:rPr lang="fr-FR" sz="1600" b="0">
                <a:solidFill>
                  <a:schemeClr val="accent2"/>
                </a:solidFill>
              </a:rPr>
              <a:t> </a:t>
            </a:r>
            <a:r>
              <a:rPr lang="fr-FR" sz="1600">
                <a:solidFill>
                  <a:schemeClr val="accent2"/>
                </a:solidFill>
              </a:rPr>
              <a:t>437</a:t>
            </a:r>
            <a:r>
              <a:rPr lang="fr-FR" sz="1600" b="0">
                <a:solidFill>
                  <a:schemeClr val="accent2"/>
                </a:solidFill>
              </a:rPr>
              <a:t>, 208. (</a:t>
            </a:r>
            <a:r>
              <a:rPr lang="en-GB" sz="1600" b="0">
                <a:solidFill>
                  <a:schemeClr val="accent2"/>
                </a:solidFill>
              </a:rPr>
              <a:t>2005)</a:t>
            </a:r>
          </a:p>
          <a:p>
            <a:pPr lvl="2" algn="just"/>
            <a:r>
              <a:rPr lang="en-GB" sz="1600" b="0">
                <a:solidFill>
                  <a:schemeClr val="accent2"/>
                </a:solidFill>
              </a:rPr>
              <a:t>Protière S., Boudaoud A. &amp; Couder Y.</a:t>
            </a:r>
            <a:r>
              <a:rPr lang="en-GB" sz="1600">
                <a:solidFill>
                  <a:schemeClr val="accent2"/>
                </a:solidFill>
              </a:rPr>
              <a:t>, </a:t>
            </a:r>
            <a:r>
              <a:rPr lang="en-GB" sz="1600" b="0" i="1">
                <a:solidFill>
                  <a:schemeClr val="accent2"/>
                </a:solidFill>
              </a:rPr>
              <a:t>J. Fluid Mech</a:t>
            </a:r>
            <a:r>
              <a:rPr lang="en-GB" sz="1600" b="0">
                <a:solidFill>
                  <a:schemeClr val="accent2"/>
                </a:solidFill>
              </a:rPr>
              <a:t>. </a:t>
            </a:r>
            <a:r>
              <a:rPr lang="en-GB" sz="1600">
                <a:solidFill>
                  <a:schemeClr val="accent2"/>
                </a:solidFill>
              </a:rPr>
              <a:t>554</a:t>
            </a:r>
            <a:r>
              <a:rPr lang="en-GB" sz="1600" b="0">
                <a:solidFill>
                  <a:schemeClr val="accent2"/>
                </a:solidFill>
              </a:rPr>
              <a:t>, 85-108, (2006)</a:t>
            </a:r>
            <a:endParaRPr lang="fr-FR" sz="1600" b="0">
              <a:solidFill>
                <a:schemeClr val="accent2"/>
              </a:solidFill>
            </a:endParaRPr>
          </a:p>
          <a:p>
            <a:pPr lvl="2">
              <a:lnSpc>
                <a:spcPct val="120000"/>
              </a:lnSpc>
            </a:pPr>
            <a:endParaRPr lang="en-GB" sz="1600" b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077200" cy="533400"/>
          </a:xfrm>
        </p:spPr>
        <p:txBody>
          <a:bodyPr/>
          <a:lstStyle/>
          <a:p>
            <a:pPr eaLnBrk="1" hangingPunct="1"/>
            <a:r>
              <a:rPr lang="en-GB" sz="2400" smtClean="0"/>
              <a:t>The various types of bouncing</a:t>
            </a:r>
            <a:r>
              <a:rPr lang="en-GB" sz="2000" b="1" i="1" smtClean="0">
                <a:solidFill>
                  <a:schemeClr val="tx1"/>
                </a:solidFill>
              </a:rPr>
              <a:t> </a:t>
            </a:r>
            <a:endParaRPr lang="en-GB" sz="24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2910" y="1857364"/>
            <a:ext cx="3505200" cy="3048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fr-FR" sz="1800" dirty="0" smtClean="0">
              <a:solidFill>
                <a:srgbClr val="F23729"/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GB" sz="1400" dirty="0" smtClean="0">
                <a:solidFill>
                  <a:schemeClr val="accent2"/>
                </a:solidFill>
                <a:latin typeface="Symbol" pitchFamily="1" charset="2"/>
              </a:rPr>
              <a:t>m</a:t>
            </a:r>
            <a:r>
              <a:rPr lang="en-GB" sz="1400" baseline="-25000" dirty="0" smtClean="0">
                <a:solidFill>
                  <a:schemeClr val="accent2"/>
                </a:solidFill>
              </a:rPr>
              <a:t>g</a:t>
            </a:r>
            <a:r>
              <a:rPr lang="en-GB" sz="1400" dirty="0" smtClean="0">
                <a:solidFill>
                  <a:schemeClr val="accent2"/>
                </a:solidFill>
              </a:rPr>
              <a:t> viscosity of the gas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GB" sz="1400" dirty="0" err="1" smtClean="0">
                <a:solidFill>
                  <a:schemeClr val="accent2"/>
                </a:solidFill>
                <a:latin typeface="Symbol" pitchFamily="1" charset="2"/>
              </a:rPr>
              <a:t>m</a:t>
            </a:r>
            <a:r>
              <a:rPr lang="en-GB" sz="1400" baseline="-25000" dirty="0" err="1" smtClean="0">
                <a:solidFill>
                  <a:schemeClr val="accent2"/>
                </a:solidFill>
              </a:rPr>
              <a:t>L</a:t>
            </a:r>
            <a:r>
              <a:rPr lang="en-GB" sz="1400" dirty="0" smtClean="0">
                <a:solidFill>
                  <a:schemeClr val="accent2"/>
                </a:solidFill>
              </a:rPr>
              <a:t> viscosity of the fluid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GB" sz="1400" i="1" dirty="0" smtClean="0">
                <a:solidFill>
                  <a:schemeClr val="accent2"/>
                </a:solidFill>
                <a:latin typeface="Symbol" pitchFamily="1" charset="2"/>
              </a:rPr>
              <a:t>w/2p</a:t>
            </a:r>
            <a:r>
              <a:rPr lang="en-GB" sz="1400" i="1" dirty="0" smtClean="0">
                <a:solidFill>
                  <a:schemeClr val="accent2"/>
                </a:solidFill>
              </a:rPr>
              <a:t> </a:t>
            </a:r>
            <a:r>
              <a:rPr lang="en-GB" sz="1400" dirty="0" smtClean="0">
                <a:solidFill>
                  <a:schemeClr val="accent2"/>
                </a:solidFill>
              </a:rPr>
              <a:t> frequency of forcing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GB" sz="1400" b="1" dirty="0" smtClean="0">
                <a:solidFill>
                  <a:schemeClr val="accent2"/>
                </a:solidFill>
                <a:latin typeface="Symbol" pitchFamily="1" charset="2"/>
              </a:rPr>
              <a:t>g</a:t>
            </a:r>
            <a:r>
              <a:rPr lang="en-GB" sz="1400" b="1" baseline="-25000" dirty="0" smtClean="0">
                <a:solidFill>
                  <a:schemeClr val="accent2"/>
                </a:solidFill>
              </a:rPr>
              <a:t>m</a:t>
            </a:r>
            <a:r>
              <a:rPr lang="en-GB" sz="1400" b="1" dirty="0" smtClean="0">
                <a:solidFill>
                  <a:schemeClr val="accent2"/>
                </a:solidFill>
              </a:rPr>
              <a:t> amplitude of forcing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GB" sz="1400" b="1" dirty="0" smtClean="0">
                <a:solidFill>
                  <a:schemeClr val="accent2"/>
                </a:solidFill>
              </a:rPr>
              <a:t>D diameter of the drop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GB" sz="1400" b="1" dirty="0" smtClean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1400" dirty="0" err="1" smtClean="0"/>
              <a:t>Three</a:t>
            </a:r>
            <a:r>
              <a:rPr lang="fr-FR" sz="1400" dirty="0" smtClean="0"/>
              <a:t> are </a:t>
            </a:r>
            <a:r>
              <a:rPr lang="fr-FR" sz="1400" dirty="0" err="1" smtClean="0"/>
              <a:t>fixed</a:t>
            </a:r>
            <a:r>
              <a:rPr lang="fr-FR" sz="1400" dirty="0" smtClean="0"/>
              <a:t> :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fr-FR" sz="1400" dirty="0" smtClean="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1400" dirty="0" smtClean="0"/>
              <a:t>-  The </a:t>
            </a:r>
            <a:r>
              <a:rPr lang="fr-FR" sz="1400" dirty="0" err="1" smtClean="0"/>
              <a:t>gas</a:t>
            </a:r>
            <a:r>
              <a:rPr lang="fr-FR" sz="1400" dirty="0" smtClean="0"/>
              <a:t> </a:t>
            </a:r>
            <a:r>
              <a:rPr lang="fr-FR" sz="1400" dirty="0" err="1" smtClean="0"/>
              <a:t>is</a:t>
            </a:r>
            <a:r>
              <a:rPr lang="fr-FR" sz="1400" dirty="0" smtClean="0"/>
              <a:t> air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-"/>
            </a:pPr>
            <a:endParaRPr lang="fr-FR" sz="1400" dirty="0" smtClean="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1400" dirty="0" smtClean="0"/>
              <a:t>- </a:t>
            </a:r>
            <a:r>
              <a:rPr lang="fr-FR" sz="1400" dirty="0" err="1" smtClean="0"/>
              <a:t>We</a:t>
            </a:r>
            <a:r>
              <a:rPr lang="fr-FR" sz="1400" dirty="0" smtClean="0"/>
              <a:t> use </a:t>
            </a:r>
            <a:r>
              <a:rPr lang="fr-FR" sz="1400" dirty="0" err="1" smtClean="0"/>
              <a:t>silicon</a:t>
            </a:r>
            <a:r>
              <a:rPr lang="fr-FR" sz="1400" dirty="0" smtClean="0"/>
              <a:t> </a:t>
            </a:r>
            <a:r>
              <a:rPr lang="fr-FR" sz="1400" dirty="0" err="1" smtClean="0"/>
              <a:t>oil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  </a:t>
            </a:r>
            <a:r>
              <a:rPr lang="fr-FR" sz="1400" dirty="0" err="1" smtClean="0">
                <a:latin typeface="Symbol" pitchFamily="1" charset="2"/>
              </a:rPr>
              <a:t>m</a:t>
            </a:r>
            <a:r>
              <a:rPr lang="fr-FR" sz="1400" baseline="-25000" dirty="0" err="1" smtClean="0"/>
              <a:t>L</a:t>
            </a:r>
            <a:r>
              <a:rPr lang="fr-FR" sz="1400" dirty="0" smtClean="0"/>
              <a:t>= 50 10</a:t>
            </a:r>
            <a:r>
              <a:rPr lang="fr-FR" sz="1400" baseline="30000" dirty="0" smtClean="0"/>
              <a:t>-3</a:t>
            </a:r>
            <a:r>
              <a:rPr lang="fr-FR" sz="1400" dirty="0" smtClean="0"/>
              <a:t> Pa s 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Symbol" pitchFamily="1" charset="2"/>
              <a:buChar char=" "/>
            </a:pPr>
            <a:endParaRPr lang="fr-FR" sz="1400" dirty="0" smtClean="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1400" dirty="0" smtClean="0"/>
              <a:t>- The forcing </a:t>
            </a:r>
            <a:r>
              <a:rPr lang="fr-FR" sz="1400" dirty="0" err="1" smtClean="0"/>
              <a:t>frequency</a:t>
            </a:r>
            <a:r>
              <a:rPr lang="fr-FR" sz="1400" dirty="0" smtClean="0"/>
              <a:t> ; </a:t>
            </a:r>
            <a:r>
              <a:rPr lang="en-US" sz="1400" i="1" dirty="0" smtClean="0">
                <a:latin typeface="Symbol" pitchFamily="1" charset="2"/>
              </a:rPr>
              <a:t>w/2p</a:t>
            </a:r>
            <a:r>
              <a:rPr lang="en-US" sz="1400" i="1" dirty="0" smtClean="0">
                <a:solidFill>
                  <a:srgbClr val="FA1D0B"/>
                </a:solidFill>
              </a:rPr>
              <a:t> </a:t>
            </a:r>
            <a:r>
              <a:rPr lang="fr-FR" sz="1400" dirty="0" smtClean="0"/>
              <a:t>=50 Hz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GB" sz="1400" b="1" dirty="0" smtClean="0">
              <a:solidFill>
                <a:schemeClr val="accent2"/>
              </a:solidFill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860925" y="54705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b="0"/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1066800" y="14478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b="0">
                <a:solidFill>
                  <a:schemeClr val="tx2"/>
                </a:solidFill>
              </a:rPr>
              <a:t>The relevant parameters</a:t>
            </a:r>
            <a:endParaRPr lang="fr-FR" sz="2400" b="0">
              <a:solidFill>
                <a:schemeClr val="tx2"/>
              </a:solidFill>
            </a:endParaRPr>
          </a:p>
        </p:txBody>
      </p:sp>
      <p:pic>
        <p:nvPicPr>
          <p:cNvPr id="16390" name="Picture 7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6314" y="1027962"/>
            <a:ext cx="3505199" cy="5449038"/>
          </a:xfrm>
        </p:spPr>
      </p:pic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4116388" y="42132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2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1000"/>
            <a:ext cx="8229600" cy="5334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sz="2000" b="1" smtClean="0"/>
              <a:t>Phase diagram of the different types of bouncing 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sz="1800" smtClean="0"/>
              <a:t>(as a function of the droplet size and the amplitude of the forcing</a:t>
            </a:r>
            <a:r>
              <a:rPr lang="en-GB" sz="1800" smtClean="0">
                <a:solidFill>
                  <a:srgbClr val="FA1D0B"/>
                </a:solidFill>
              </a:rPr>
              <a:t>)</a:t>
            </a:r>
            <a:endParaRPr lang="en-GB" sz="1800" b="1" smtClean="0">
              <a:solidFill>
                <a:srgbClr val="FA1D0B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GB" sz="1400" b="1" smtClean="0">
              <a:solidFill>
                <a:srgbClr val="FA1D0B"/>
              </a:solidFill>
            </a:endParaRP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 cstate="print"/>
          <a:srcRect l="4733" t="11075" r="2840" b="4984"/>
          <a:stretch>
            <a:fillRect/>
          </a:stretch>
        </p:blipFill>
        <p:spPr>
          <a:xfrm>
            <a:off x="3429000" y="1447800"/>
            <a:ext cx="5715000" cy="4438650"/>
          </a:xfrm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010400" y="5867400"/>
            <a:ext cx="18605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solidFill>
                  <a:srgbClr val="FA1D0B"/>
                </a:solidFill>
              </a:rPr>
              <a:t>Faraday Instability</a:t>
            </a:r>
          </a:p>
          <a:p>
            <a:r>
              <a:rPr lang="fr-FR" sz="1600">
                <a:solidFill>
                  <a:srgbClr val="FA1D0B"/>
                </a:solidFill>
              </a:rPr>
              <a:t>threshold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114800" y="5867400"/>
            <a:ext cx="1884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solidFill>
                  <a:srgbClr val="FA1D0B"/>
                </a:solidFill>
              </a:rPr>
              <a:t>Bouncing threshold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57200" y="1905000"/>
            <a:ext cx="2895600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 dirty="0">
                <a:solidFill>
                  <a:srgbClr val="FA1D0B"/>
                </a:solidFill>
              </a:rPr>
              <a:t>B : simple bouncing at the forcing frequency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 dirty="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 dirty="0">
                <a:solidFill>
                  <a:srgbClr val="FA1D0B"/>
                </a:solidFill>
              </a:rPr>
              <a:t>PDB : Period doubling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 dirty="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 dirty="0">
                <a:solidFill>
                  <a:srgbClr val="FA1D0B"/>
                </a:solidFill>
              </a:rPr>
              <a:t>PDC: Chaos through a </a:t>
            </a:r>
          </a:p>
          <a:p>
            <a:pPr eaLnBrk="1" hangingPunct="1">
              <a:spcBef>
                <a:spcPct val="20000"/>
              </a:spcBef>
            </a:pPr>
            <a:r>
              <a:rPr lang="en-US" sz="1600" dirty="0">
                <a:solidFill>
                  <a:srgbClr val="FA1D0B"/>
                </a:solidFill>
              </a:rPr>
              <a:t>    sequence of period doubling</a:t>
            </a:r>
          </a:p>
          <a:p>
            <a:pPr eaLnBrk="1" hangingPunct="1">
              <a:spcBef>
                <a:spcPct val="20000"/>
              </a:spcBef>
            </a:pPr>
            <a:endParaRPr lang="en-US" sz="1600" dirty="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 dirty="0">
                <a:solidFill>
                  <a:srgbClr val="FA1D0B"/>
                </a:solidFill>
              </a:rPr>
              <a:t>W : “</a:t>
            </a:r>
            <a:r>
              <a:rPr lang="en-US" sz="1600" dirty="0" smtClean="0">
                <a:solidFill>
                  <a:srgbClr val="FA1D0B"/>
                </a:solidFill>
              </a:rPr>
              <a:t>walkers”</a:t>
            </a:r>
            <a:endParaRPr lang="en-US" sz="1600" dirty="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 dirty="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 dirty="0" err="1">
                <a:solidFill>
                  <a:srgbClr val="FA1D0B"/>
                </a:solidFill>
              </a:rPr>
              <a:t>Int</a:t>
            </a:r>
            <a:r>
              <a:rPr lang="en-US" sz="1600" dirty="0">
                <a:solidFill>
                  <a:srgbClr val="FA1D0B"/>
                </a:solidFill>
              </a:rPr>
              <a:t> : Intermittent behavior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 dirty="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 dirty="0">
                <a:solidFill>
                  <a:srgbClr val="FA1D0B"/>
                </a:solidFill>
              </a:rPr>
              <a:t>F :  Faraday instability</a:t>
            </a:r>
            <a:endParaRPr lang="fr-FR" sz="20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181600" cy="1524000"/>
          </a:xfrm>
        </p:spPr>
        <p:txBody>
          <a:bodyPr/>
          <a:lstStyle/>
          <a:p>
            <a:pPr eaLnBrk="1" hangingPunct="1"/>
            <a:r>
              <a:rPr lang="en-GB" sz="1800" b="1" i="1" smtClean="0"/>
              <a:t>Parenthesis on the Faraday instability </a:t>
            </a:r>
            <a:br>
              <a:rPr lang="en-GB" sz="1800" b="1" i="1" smtClean="0"/>
            </a:br>
            <a:r>
              <a:rPr lang="en-GB" sz="1800" b="1" i="1" smtClean="0"/>
              <a:t>(</a:t>
            </a:r>
            <a:r>
              <a:rPr lang="en-GB" sz="1800" b="1" i="1" smtClean="0">
                <a:solidFill>
                  <a:schemeClr val="tx1"/>
                </a:solidFill>
              </a:rPr>
              <a:t>parametric forcing of surface waves)</a:t>
            </a:r>
            <a:br>
              <a:rPr lang="en-GB" sz="1800" b="1" i="1" smtClean="0">
                <a:solidFill>
                  <a:schemeClr val="tx1"/>
                </a:solidFill>
              </a:rPr>
            </a:br>
            <a:r>
              <a:rPr lang="en-GB" sz="1600" smtClean="0">
                <a:solidFill>
                  <a:srgbClr val="0807F4"/>
                </a:solidFill>
              </a:rPr>
              <a:t>From Stéphane Douady, </a:t>
            </a:r>
            <a:r>
              <a:rPr lang="en-GB" sz="1600" i="1" smtClean="0">
                <a:solidFill>
                  <a:srgbClr val="0807F4"/>
                </a:solidFill>
              </a:rPr>
              <a:t>Thesis</a:t>
            </a:r>
            <a:r>
              <a:rPr lang="en-GB" sz="1600" smtClean="0">
                <a:solidFill>
                  <a:srgbClr val="0807F4"/>
                </a:solidFill>
              </a:rPr>
              <a:t> (1989)</a:t>
            </a:r>
            <a:br>
              <a:rPr lang="en-GB" sz="1600" smtClean="0">
                <a:solidFill>
                  <a:srgbClr val="0807F4"/>
                </a:solidFill>
              </a:rPr>
            </a:br>
            <a:endParaRPr lang="en-GB" sz="1400" smtClean="0">
              <a:solidFill>
                <a:srgbClr val="0807F4"/>
              </a:solidFill>
            </a:endParaRPr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133600"/>
            <a:ext cx="2438400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5334000" y="228600"/>
            <a:ext cx="2895600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0"/>
              <a:t>Occurs in a fluid submitted to a vertical acceleration</a:t>
            </a:r>
          </a:p>
          <a:p>
            <a:r>
              <a:rPr lang="fr-FR" sz="1600"/>
              <a:t>	</a:t>
            </a:r>
            <a:r>
              <a:rPr lang="fr-FR" sz="1800" b="0">
                <a:latin typeface="Symbol" pitchFamily="1" charset="2"/>
              </a:rPr>
              <a:t>g=g</a:t>
            </a:r>
            <a:r>
              <a:rPr lang="fr-FR" sz="1800" b="0" baseline="-25000"/>
              <a:t>m</a:t>
            </a:r>
            <a:r>
              <a:rPr lang="fr-FR" sz="1800" b="0"/>
              <a:t>cos(</a:t>
            </a:r>
            <a:r>
              <a:rPr lang="fr-FR" sz="1800" b="0">
                <a:latin typeface="Symbol" pitchFamily="1" charset="2"/>
              </a:rPr>
              <a:t>w</a:t>
            </a:r>
            <a:r>
              <a:rPr lang="fr-FR" sz="1800" b="0"/>
              <a:t>t) </a:t>
            </a:r>
          </a:p>
          <a:p>
            <a:r>
              <a:rPr lang="en-US" sz="1600" b="0"/>
              <a:t>Over a threshold value </a:t>
            </a:r>
            <a:r>
              <a:rPr lang="en-US" sz="1600" b="0">
                <a:latin typeface="Symbol" pitchFamily="1" charset="2"/>
              </a:rPr>
              <a:t>g</a:t>
            </a:r>
            <a:r>
              <a:rPr lang="en-US" sz="1600" b="0" baseline="-25000"/>
              <a:t>m</a:t>
            </a:r>
            <a:r>
              <a:rPr lang="en-US" sz="1600" b="0" baseline="30000"/>
              <a:t>F</a:t>
            </a:r>
            <a:r>
              <a:rPr lang="en-US" sz="1600" b="0"/>
              <a:t> of the excitation, there is formation of standing surface waves with half the frequency of forcing </a:t>
            </a:r>
          </a:p>
        </p:txBody>
      </p:sp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609600" y="1500174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 dirty="0"/>
              <a:t>Analogous to the parametric forcing of a rigid pendulum</a:t>
            </a:r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133600"/>
            <a:ext cx="3429000" cy="1752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457200" y="3962400"/>
          <a:ext cx="3276600" cy="1843088"/>
        </p:xfrm>
        <a:graphic>
          <a:graphicData uri="http://schemas.openxmlformats.org/presentationml/2006/ole">
            <p:oleObj spid="_x0000_s1026" name="Equation" r:id="rId7" imgW="2324100" imgH="130810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566863" y="59737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2000" b="0" i="1"/>
          </a:p>
        </p:txBody>
      </p:sp>
      <p:pic>
        <p:nvPicPr>
          <p:cNvPr id="12" name="Faraday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5143504" y="4429156"/>
            <a:ext cx="3143240" cy="2357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1000"/>
            <a:ext cx="8229600" cy="5334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sz="2000" b="1" smtClean="0">
                <a:solidFill>
                  <a:srgbClr val="430699"/>
                </a:solidFill>
              </a:rPr>
              <a:t>Phase diagram of the different types of bouncing 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sz="1800" smtClean="0">
                <a:solidFill>
                  <a:srgbClr val="430699"/>
                </a:solidFill>
              </a:rPr>
              <a:t>(as a function of the droplet size and the amplitude of the forcing)</a:t>
            </a:r>
            <a:endParaRPr lang="en-GB" sz="1400" b="1" smtClean="0">
              <a:solidFill>
                <a:srgbClr val="FA1D0B"/>
              </a:solidFill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 cstate="print"/>
          <a:srcRect l="4733" t="11075" r="2840" b="4984"/>
          <a:stretch>
            <a:fillRect/>
          </a:stretch>
        </p:blipFill>
        <p:spPr>
          <a:xfrm>
            <a:off x="3429000" y="1447800"/>
            <a:ext cx="5715000" cy="4438650"/>
          </a:xfrm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010400" y="5867400"/>
            <a:ext cx="18605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solidFill>
                  <a:srgbClr val="FA1D0B"/>
                </a:solidFill>
              </a:rPr>
              <a:t>Faraday Instability</a:t>
            </a:r>
          </a:p>
          <a:p>
            <a:r>
              <a:rPr lang="fr-FR" sz="1600">
                <a:solidFill>
                  <a:srgbClr val="FA1D0B"/>
                </a:solidFill>
              </a:rPr>
              <a:t>threshold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4114800" y="5867400"/>
            <a:ext cx="1884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solidFill>
                  <a:srgbClr val="FA1D0B"/>
                </a:solidFill>
              </a:rPr>
              <a:t>Bouncing threshold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57200" y="1905000"/>
            <a:ext cx="2895600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FA1D0B"/>
                </a:solidFill>
              </a:rPr>
              <a:t>B : simple bouncing at the forcing frequency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FA1D0B"/>
                </a:solidFill>
              </a:rPr>
              <a:t>PDB : Period doubling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FA1D0B"/>
                </a:solidFill>
              </a:rPr>
              <a:t>PDC: Chaos through a </a:t>
            </a:r>
          </a:p>
          <a:p>
            <a:pPr eaLnBrk="1" hangingPunct="1">
              <a:spcBef>
                <a:spcPct val="20000"/>
              </a:spcBef>
            </a:pPr>
            <a:r>
              <a:rPr lang="en-US" sz="1600">
                <a:solidFill>
                  <a:srgbClr val="FA1D0B"/>
                </a:solidFill>
              </a:rPr>
              <a:t>    sequence of period doubling</a:t>
            </a:r>
          </a:p>
          <a:p>
            <a:pPr eaLnBrk="1" hangingPunct="1">
              <a:spcBef>
                <a:spcPct val="20000"/>
              </a:spcBef>
            </a:pPr>
            <a:endParaRPr lang="en-US" sz="160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FA1D0B"/>
                </a:solidFill>
              </a:rPr>
              <a:t>W : “walkers“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FA1D0B"/>
                </a:solidFill>
              </a:rPr>
              <a:t>Int : Intermittent behavior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600">
              <a:solidFill>
                <a:srgbClr val="FA1D0B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FA1D0B"/>
                </a:solidFill>
              </a:rPr>
              <a:t>F :  Faraday instability</a:t>
            </a:r>
            <a:endParaRPr lang="fr-FR" sz="2000" b="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14290"/>
            <a:ext cx="7620000" cy="762000"/>
          </a:xfrm>
        </p:spPr>
        <p:txBody>
          <a:bodyPr/>
          <a:lstStyle/>
          <a:p>
            <a:pPr eaLnBrk="1" hangingPunct="1"/>
            <a:r>
              <a:rPr lang="en-GB" sz="1800" dirty="0" smtClean="0"/>
              <a:t>The drop’s bouncing: </a:t>
            </a:r>
            <a:br>
              <a:rPr lang="en-GB" sz="1800" dirty="0" smtClean="0"/>
            </a:br>
            <a:r>
              <a:rPr lang="en-GB" sz="1800" dirty="0" err="1" smtClean="0"/>
              <a:t>Spatio</a:t>
            </a:r>
            <a:r>
              <a:rPr lang="en-GB" sz="1800" dirty="0" smtClean="0"/>
              <a:t>-temporal diagrams of the vertical motion of a small drop (D &lt; 0.6 mm)</a:t>
            </a:r>
            <a:endParaRPr lang="en-GB" dirty="0" smtClean="0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28600" y="1752600"/>
            <a:ext cx="18288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F4156"/>
                </a:solidFill>
                <a:latin typeface="Symbol" pitchFamily="1" charset="2"/>
              </a:rPr>
              <a:t>g</a:t>
            </a:r>
            <a:r>
              <a:rPr lang="fr-FR" sz="1800" b="0" baseline="-25000">
                <a:solidFill>
                  <a:srgbClr val="FF4156"/>
                </a:solidFill>
              </a:rPr>
              <a:t>m</a:t>
            </a:r>
            <a:r>
              <a:rPr lang="fr-FR" sz="1800" b="0">
                <a:solidFill>
                  <a:srgbClr val="FF4156"/>
                </a:solidFill>
              </a:rPr>
              <a:t>=1.5g</a:t>
            </a:r>
          </a:p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F4156"/>
                </a:solidFill>
              </a:rPr>
              <a:t>Bouncing at the forcing frequency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28600" y="3581400"/>
            <a:ext cx="19812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F4156"/>
                </a:solidFill>
                <a:latin typeface="Symbol" pitchFamily="1" charset="2"/>
              </a:rPr>
              <a:t>g</a:t>
            </a:r>
            <a:r>
              <a:rPr lang="fr-FR" sz="1800" b="0" baseline="-25000">
                <a:solidFill>
                  <a:srgbClr val="FF4156"/>
                </a:solidFill>
              </a:rPr>
              <a:t>m</a:t>
            </a:r>
            <a:r>
              <a:rPr lang="fr-FR" sz="1800" b="0">
                <a:solidFill>
                  <a:srgbClr val="FF4156"/>
                </a:solidFill>
              </a:rPr>
              <a:t>= 3g</a:t>
            </a:r>
          </a:p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F4156"/>
                </a:solidFill>
              </a:rPr>
              <a:t>Period doubling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28600" y="5105400"/>
            <a:ext cx="1768475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endParaRPr lang="fr-FR" sz="1600">
              <a:solidFill>
                <a:srgbClr val="FF4156"/>
              </a:solidFill>
            </a:endParaRPr>
          </a:p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F4156"/>
                </a:solidFill>
                <a:latin typeface="Symbol" pitchFamily="1" charset="2"/>
              </a:rPr>
              <a:t>g</a:t>
            </a:r>
            <a:r>
              <a:rPr lang="fr-FR" sz="1800" b="0" baseline="-25000">
                <a:solidFill>
                  <a:srgbClr val="FF4156"/>
                </a:solidFill>
              </a:rPr>
              <a:t>m</a:t>
            </a:r>
            <a:r>
              <a:rPr lang="fr-FR" sz="1800" b="0">
                <a:solidFill>
                  <a:srgbClr val="FF4156"/>
                </a:solidFill>
              </a:rPr>
              <a:t>= 3.2 g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FR" sz="1600">
                <a:solidFill>
                  <a:srgbClr val="FF4156"/>
                </a:solidFill>
              </a:rPr>
              <a:t>Temporal Chaos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fr-FR" sz="1800">
              <a:solidFill>
                <a:srgbClr val="FF4156"/>
              </a:solidFill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384925" y="5889625"/>
            <a:ext cx="55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0"/>
              <a:t>Time</a:t>
            </a:r>
          </a:p>
        </p:txBody>
      </p:sp>
      <p:pic>
        <p:nvPicPr>
          <p:cNvPr id="19463" name="Picture 7" descr="3spatiosCHAOS etendu - copie"/>
          <p:cNvPicPr>
            <a:picLocks noChangeAspect="1" noChangeArrowheads="1"/>
          </p:cNvPicPr>
          <p:nvPr/>
        </p:nvPicPr>
        <p:blipFill>
          <a:blip r:embed="rId3" cstate="print"/>
          <a:srcRect l="11911" t="22249" r="11911" b="21574"/>
          <a:stretch>
            <a:fillRect/>
          </a:stretch>
        </p:blipFill>
        <p:spPr bwMode="auto">
          <a:xfrm>
            <a:off x="3124200" y="1295400"/>
            <a:ext cx="50927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 descr="expspatio copi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371600"/>
            <a:ext cx="1493838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4876800" cy="685800"/>
          </a:xfrm>
        </p:spPr>
        <p:txBody>
          <a:bodyPr/>
          <a:lstStyle/>
          <a:p>
            <a:r>
              <a:rPr lang="fr-FR" sz="2000" b="1" smtClean="0">
                <a:solidFill>
                  <a:schemeClr val="accent2"/>
                </a:solidFill>
              </a:rPr>
              <a:t>Small drops (D &lt; 0,7mm) behave as solid balls bouncing on a solid substrate</a:t>
            </a:r>
            <a:r>
              <a:rPr lang="fr-FR" sz="2400" smtClean="0">
                <a:solidFill>
                  <a:schemeClr val="accent2"/>
                </a:solidFill>
              </a:rPr>
              <a:t> </a:t>
            </a:r>
            <a:br>
              <a:rPr lang="fr-FR" sz="2400" smtClean="0">
                <a:solidFill>
                  <a:schemeClr val="accent2"/>
                </a:solidFill>
              </a:rPr>
            </a:br>
            <a:r>
              <a:rPr lang="fr-FR" sz="2400" smtClean="0">
                <a:solidFill>
                  <a:schemeClr val="accent2"/>
                </a:solidFill>
              </a:rPr>
              <a:t> </a:t>
            </a:r>
            <a:r>
              <a:rPr lang="fr-FR" sz="2000" i="1" smtClean="0">
                <a:solidFill>
                  <a:schemeClr val="accent2"/>
                </a:solidFill>
              </a:rPr>
              <a:t>(Piotr Pieranski’s experiment)</a:t>
            </a:r>
          </a:p>
        </p:txBody>
      </p:sp>
      <p:sp>
        <p:nvSpPr>
          <p:cNvPr id="227331" name="Rectangle 3"/>
          <p:cNvSpPr>
            <a:spLocks noChangeArrowheads="1"/>
          </p:cNvSpPr>
          <p:nvPr/>
        </p:nvSpPr>
        <p:spPr bwMode="auto">
          <a:xfrm>
            <a:off x="1066800" y="5943600"/>
            <a:ext cx="6781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1200" b="0">
                <a:solidFill>
                  <a:srgbClr val="0807F4"/>
                </a:solidFill>
              </a:rPr>
              <a:t>P. Pieranski, Z. Kowalik and M. Franaszek,</a:t>
            </a:r>
            <a:r>
              <a:rPr lang="fr-FR" sz="1200" b="0" i="1">
                <a:solidFill>
                  <a:srgbClr val="0807F4"/>
                </a:solidFill>
              </a:rPr>
              <a:t> </a:t>
            </a:r>
            <a:r>
              <a:rPr lang="fr-FR" sz="1200" b="0">
                <a:solidFill>
                  <a:srgbClr val="0807F4"/>
                </a:solidFill>
              </a:rPr>
              <a:t>J. Phys. (Paris), 46, 681 (1985).</a:t>
            </a:r>
          </a:p>
        </p:txBody>
      </p:sp>
      <p:sp>
        <p:nvSpPr>
          <p:cNvPr id="227332" name="Rectangle 4"/>
          <p:cNvSpPr>
            <a:spLocks noChangeArrowheads="1"/>
          </p:cNvSpPr>
          <p:nvPr/>
        </p:nvSpPr>
        <p:spPr bwMode="auto">
          <a:xfrm>
            <a:off x="228600" y="3581400"/>
            <a:ext cx="39147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Times"/>
              <a:buAutoNum type="arabicPeriod"/>
            </a:pPr>
            <a:r>
              <a:rPr lang="fr-FR" b="0" dirty="0">
                <a:solidFill>
                  <a:srgbClr val="333300"/>
                </a:solidFill>
              </a:rPr>
              <a:t>a </a:t>
            </a:r>
            <a:r>
              <a:rPr lang="fr-FR" b="0" dirty="0" err="1">
                <a:solidFill>
                  <a:srgbClr val="333300"/>
                </a:solidFill>
              </a:rPr>
              <a:t>steel</a:t>
            </a:r>
            <a:r>
              <a:rPr lang="fr-FR" b="0" dirty="0">
                <a:solidFill>
                  <a:srgbClr val="333300"/>
                </a:solidFill>
              </a:rPr>
              <a:t> </a:t>
            </a:r>
            <a:r>
              <a:rPr lang="fr-FR" b="0" dirty="0" err="1">
                <a:solidFill>
                  <a:srgbClr val="333300"/>
                </a:solidFill>
              </a:rPr>
              <a:t>ball</a:t>
            </a:r>
            <a:r>
              <a:rPr lang="fr-FR" b="0" dirty="0">
                <a:solidFill>
                  <a:srgbClr val="333300"/>
                </a:solidFill>
              </a:rPr>
              <a:t> of </a:t>
            </a:r>
            <a:r>
              <a:rPr lang="fr-FR" b="0" dirty="0" err="1">
                <a:solidFill>
                  <a:srgbClr val="333300"/>
                </a:solidFill>
              </a:rPr>
              <a:t>diameter</a:t>
            </a:r>
            <a:r>
              <a:rPr lang="fr-FR" b="0" dirty="0">
                <a:solidFill>
                  <a:srgbClr val="333300"/>
                </a:solidFill>
              </a:rPr>
              <a:t> </a:t>
            </a:r>
            <a:r>
              <a:rPr lang="fr-FR" b="0" dirty="0" err="1">
                <a:solidFill>
                  <a:srgbClr val="333300"/>
                </a:solidFill>
              </a:rPr>
              <a:t>around</a:t>
            </a:r>
            <a:r>
              <a:rPr lang="fr-FR" b="0" dirty="0">
                <a:solidFill>
                  <a:srgbClr val="333300"/>
                </a:solidFill>
              </a:rPr>
              <a:t> 4 mm</a:t>
            </a:r>
            <a:r>
              <a:rPr lang="fr-FR" b="0" dirty="0">
                <a:solidFill>
                  <a:srgbClr val="FFFF22"/>
                </a:solidFill>
              </a:rPr>
              <a:t> </a:t>
            </a:r>
          </a:p>
          <a:p>
            <a:pPr marL="457200" indent="-457200">
              <a:buFont typeface="Times"/>
              <a:buAutoNum type="arabicPeriod" startAt="2"/>
            </a:pPr>
            <a:r>
              <a:rPr lang="fr-FR" b="0" dirty="0">
                <a:solidFill>
                  <a:srgbClr val="333300"/>
                </a:solidFill>
              </a:rPr>
              <a:t>a glass or plastic concave </a:t>
            </a:r>
            <a:r>
              <a:rPr lang="fr-FR" b="0" dirty="0" err="1">
                <a:solidFill>
                  <a:srgbClr val="333300"/>
                </a:solidFill>
              </a:rPr>
              <a:t>lens</a:t>
            </a:r>
            <a:r>
              <a:rPr lang="fr-FR" b="0" dirty="0">
                <a:solidFill>
                  <a:srgbClr val="FFFF22"/>
                </a:solidFill>
              </a:rPr>
              <a:t> </a:t>
            </a:r>
          </a:p>
          <a:p>
            <a:pPr marL="457200" indent="-457200">
              <a:buFont typeface="Times"/>
              <a:buAutoNum type="arabicPeriod" startAt="3"/>
            </a:pPr>
            <a:r>
              <a:rPr lang="fr-FR" b="0" dirty="0">
                <a:solidFill>
                  <a:srgbClr val="333300"/>
                </a:solidFill>
              </a:rPr>
              <a:t>a </a:t>
            </a:r>
            <a:r>
              <a:rPr lang="fr-FR" b="0" dirty="0" err="1">
                <a:solidFill>
                  <a:srgbClr val="333300"/>
                </a:solidFill>
              </a:rPr>
              <a:t>loudspeaker</a:t>
            </a:r>
            <a:r>
              <a:rPr lang="fr-FR" b="0" dirty="0">
                <a:solidFill>
                  <a:srgbClr val="FFFF22"/>
                </a:solidFill>
              </a:rPr>
              <a:t> </a:t>
            </a:r>
          </a:p>
          <a:p>
            <a:pPr marL="457200" indent="-457200">
              <a:buFont typeface="Times"/>
              <a:buNone/>
            </a:pPr>
            <a:r>
              <a:rPr lang="fr-FR" b="0" dirty="0">
                <a:solidFill>
                  <a:srgbClr val="333300"/>
                </a:solidFill>
              </a:rPr>
              <a:t>4. 	an audio </a:t>
            </a:r>
            <a:r>
              <a:rPr lang="fr-FR" b="0" dirty="0" err="1">
                <a:solidFill>
                  <a:srgbClr val="333300"/>
                </a:solidFill>
              </a:rPr>
              <a:t>frequency</a:t>
            </a:r>
            <a:r>
              <a:rPr lang="fr-FR" b="0" dirty="0">
                <a:solidFill>
                  <a:srgbClr val="333300"/>
                </a:solidFill>
              </a:rPr>
              <a:t> </a:t>
            </a:r>
            <a:r>
              <a:rPr lang="fr-FR" b="0" dirty="0" err="1">
                <a:solidFill>
                  <a:srgbClr val="333300"/>
                </a:solidFill>
              </a:rPr>
              <a:t>generator</a:t>
            </a:r>
            <a:endParaRPr lang="fr-FR" b="0" dirty="0">
              <a:solidFill>
                <a:srgbClr val="333300"/>
              </a:solidFill>
            </a:endParaRPr>
          </a:p>
        </p:txBody>
      </p:sp>
      <p:pic>
        <p:nvPicPr>
          <p:cNvPr id="227333" name="Picture 5"/>
          <p:cNvPicPr>
            <a:picLocks noChangeAspect="1" noChangeArrowheads="1"/>
          </p:cNvPicPr>
          <p:nvPr/>
        </p:nvPicPr>
        <p:blipFill>
          <a:blip r:embed="rId3" cstate="print"/>
          <a:srcRect t="27588" b="31091"/>
          <a:stretch>
            <a:fillRect/>
          </a:stretch>
        </p:blipFill>
        <p:spPr bwMode="auto">
          <a:xfrm>
            <a:off x="376238" y="1142984"/>
            <a:ext cx="3910010" cy="2286016"/>
          </a:xfrm>
          <a:prstGeom prst="rect">
            <a:avLst/>
          </a:prstGeom>
          <a:noFill/>
        </p:spPr>
      </p:pic>
      <p:sp>
        <p:nvSpPr>
          <p:cNvPr id="227334" name="Text Box 6"/>
          <p:cNvSpPr txBox="1">
            <a:spLocks noChangeArrowheads="1"/>
          </p:cNvSpPr>
          <p:nvPr/>
        </p:nvSpPr>
        <p:spPr bwMode="auto">
          <a:xfrm>
            <a:off x="5105400" y="990600"/>
            <a:ext cx="403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A1D0B"/>
                </a:solidFill>
              </a:rPr>
              <a:t>Transition to chaotic bouncing by the period doubling scenario</a:t>
            </a:r>
          </a:p>
        </p:txBody>
      </p:sp>
      <p:pic>
        <p:nvPicPr>
          <p:cNvPr id="227335" name="Picture 7"/>
          <p:cNvPicPr>
            <a:picLocks noChangeAspect="1" noChangeArrowheads="1"/>
          </p:cNvPicPr>
          <p:nvPr/>
        </p:nvPicPr>
        <p:blipFill>
          <a:blip r:embed="rId4" cstate="print"/>
          <a:srcRect t="24242" b="16835"/>
          <a:stretch>
            <a:fillRect/>
          </a:stretch>
        </p:blipFill>
        <p:spPr bwMode="auto">
          <a:xfrm>
            <a:off x="4732338" y="1676400"/>
            <a:ext cx="4411662" cy="3678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6248400" cy="838200"/>
          </a:xfrm>
        </p:spPr>
        <p:txBody>
          <a:bodyPr/>
          <a:lstStyle/>
          <a:p>
            <a:pPr eaLnBrk="1" hangingPunct="1"/>
            <a:r>
              <a:rPr lang="en-GB" sz="2000" smtClean="0"/>
              <a:t>The drop’s bouncing: (for 0.6 &lt; D &lt; 1.1mm)</a:t>
            </a:r>
            <a:r>
              <a:rPr lang="en-GB" sz="1800" smtClean="0"/>
              <a:t> </a:t>
            </a:r>
            <a:br>
              <a:rPr lang="en-GB" sz="1800" smtClean="0"/>
            </a:br>
            <a:r>
              <a:rPr lang="en-GB" sz="1800" smtClean="0"/>
              <a:t>Spatio-temporal diagrams of the vertical motion 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0"/>
            <a:ext cx="47244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18288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8B009D"/>
                </a:solidFill>
                <a:latin typeface="Symbol" pitchFamily="1" charset="2"/>
              </a:rPr>
              <a:t>g</a:t>
            </a:r>
            <a:r>
              <a:rPr lang="fr-FR" sz="1800" b="0" baseline="-25000">
                <a:solidFill>
                  <a:srgbClr val="8B009D"/>
                </a:solidFill>
              </a:rPr>
              <a:t>m</a:t>
            </a:r>
            <a:r>
              <a:rPr lang="fr-FR" sz="1800" b="0">
                <a:solidFill>
                  <a:srgbClr val="8B009D"/>
                </a:solidFill>
              </a:rPr>
              <a:t>=1.5g</a:t>
            </a:r>
          </a:p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8B009D"/>
                </a:solidFill>
              </a:rPr>
              <a:t>Bouncing at the forcing frequency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79425" y="3497263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0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3200400"/>
            <a:ext cx="19812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8B009D"/>
                </a:solidFill>
                <a:latin typeface="Symbol" pitchFamily="1" charset="2"/>
              </a:rPr>
              <a:t>g</a:t>
            </a:r>
            <a:r>
              <a:rPr lang="fr-FR" sz="1800" b="0" baseline="-25000">
                <a:solidFill>
                  <a:srgbClr val="8B009D"/>
                </a:solidFill>
              </a:rPr>
              <a:t>m</a:t>
            </a:r>
            <a:r>
              <a:rPr lang="fr-FR" sz="1800" b="0">
                <a:solidFill>
                  <a:srgbClr val="8B009D"/>
                </a:solidFill>
              </a:rPr>
              <a:t>= 3g</a:t>
            </a:r>
          </a:p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8B009D"/>
                </a:solidFill>
              </a:rPr>
              <a:t>Period doubling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609600" y="4648200"/>
            <a:ext cx="17684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FR" sz="1600">
                <a:solidFill>
                  <a:srgbClr val="8B009D"/>
                </a:solidFill>
                <a:latin typeface="Symbol" pitchFamily="1" charset="2"/>
              </a:rPr>
              <a:t>g</a:t>
            </a:r>
            <a:r>
              <a:rPr lang="fr-FR" sz="1600" baseline="-25000">
                <a:solidFill>
                  <a:srgbClr val="8B009D"/>
                </a:solidFill>
              </a:rPr>
              <a:t>m</a:t>
            </a:r>
            <a:r>
              <a:rPr lang="fr-FR" sz="1600">
                <a:solidFill>
                  <a:srgbClr val="8B009D"/>
                </a:solidFill>
              </a:rPr>
              <a:t>= 4g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FR" sz="1600">
                <a:solidFill>
                  <a:srgbClr val="8B009D"/>
                </a:solidFill>
              </a:rPr>
              <a:t>no chaos and complete period doubling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384925" y="5889625"/>
            <a:ext cx="55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0"/>
              <a:t>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ardcourt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485775"/>
            <a:ext cx="7620000" cy="588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457200"/>
            <a:ext cx="8763000" cy="762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1800" i="1" smtClean="0">
                <a:solidFill>
                  <a:srgbClr val="430699"/>
                </a:solidFill>
              </a:rPr>
              <a:t>Near the Faraday instability onset, the droplets with 0.7 &lt; D &lt; 1.2 mm, become local emitters of Faraday waves.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1800" i="1" smtClean="0">
                <a:solidFill>
                  <a:srgbClr val="430699"/>
                </a:solidFill>
              </a:rPr>
              <a:t> </a:t>
            </a:r>
            <a:r>
              <a:rPr lang="en-GB" sz="1800" smtClean="0">
                <a:solidFill>
                  <a:srgbClr val="430699"/>
                </a:solidFill>
              </a:rPr>
              <a:t>(because their bouncing period has doubled),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1800" i="1" smtClean="0">
                <a:solidFill>
                  <a:srgbClr val="430699"/>
                </a:solidFill>
              </a:rPr>
              <a:t>Correlatively they become “walkers”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800" b="1" smtClean="0">
              <a:solidFill>
                <a:srgbClr val="430699"/>
              </a:solidFill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7010400" y="5486400"/>
            <a:ext cx="18605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solidFill>
                  <a:srgbClr val="FA1D0B"/>
                </a:solidFill>
              </a:rPr>
              <a:t>Faraday Instability</a:t>
            </a:r>
          </a:p>
          <a:p>
            <a:r>
              <a:rPr lang="fr-FR" sz="1600">
                <a:solidFill>
                  <a:srgbClr val="FA1D0B"/>
                </a:solidFill>
              </a:rPr>
              <a:t>threshold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733800" y="5486400"/>
            <a:ext cx="1765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solidFill>
                  <a:srgbClr val="FA1D0B"/>
                </a:solidFill>
              </a:rPr>
              <a:t>Onset of bouncing</a:t>
            </a:r>
          </a:p>
        </p:txBody>
      </p:sp>
      <p:pic>
        <p:nvPicPr>
          <p:cNvPr id="21509" name="Picture 5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 cstate="print"/>
          <a:srcRect l="5592" t="16330" r="5592" b="3920"/>
          <a:stretch>
            <a:fillRect/>
          </a:stretch>
        </p:blipFill>
        <p:spPr>
          <a:xfrm>
            <a:off x="2743200" y="1905000"/>
            <a:ext cx="6019800" cy="46275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GB" sz="2400" dirty="0" smtClean="0">
                <a:solidFill>
                  <a:srgbClr val="F0230D"/>
                </a:solidFill>
              </a:rPr>
              <a:t>Part I (b)</a:t>
            </a:r>
            <a:r>
              <a:rPr lang="en-GB" sz="2400" dirty="0" smtClean="0">
                <a:solidFill>
                  <a:schemeClr val="tx1"/>
                </a:solidFill>
              </a:rPr>
              <a:t/>
            </a:r>
            <a:br>
              <a:rPr lang="en-GB" sz="2400" dirty="0" smtClean="0">
                <a:solidFill>
                  <a:schemeClr val="tx1"/>
                </a:solidFill>
              </a:rPr>
            </a:br>
            <a:r>
              <a:rPr lang="en-GB" sz="2000" b="1" dirty="0" smtClean="0">
                <a:solidFill>
                  <a:schemeClr val="tx1"/>
                </a:solidFill>
              </a:rPr>
              <a:t>The non-local interaction of walkers</a:t>
            </a:r>
            <a:br>
              <a:rPr lang="en-GB" sz="2000" b="1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219200" y="5486400"/>
            <a:ext cx="739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990600" y="5029200"/>
            <a:ext cx="7162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/>
              <a:t>We organize collisions of identical walkers with a parameter of impact </a:t>
            </a:r>
            <a:r>
              <a:rPr lang="en-US" sz="1600" i="1"/>
              <a:t>a</a:t>
            </a:r>
            <a:br>
              <a:rPr lang="en-US" sz="1600" i="1"/>
            </a:br>
            <a:endParaRPr lang="fr-FR" sz="1600" i="1"/>
          </a:p>
          <a:p>
            <a:endParaRPr lang="fr-FR" sz="2400"/>
          </a:p>
        </p:txBody>
      </p:sp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3" cstate="print"/>
          <a:srcRect l="6194" t="26936" r="14771" b="61617"/>
          <a:stretch>
            <a:fillRect/>
          </a:stretch>
        </p:blipFill>
        <p:spPr bwMode="auto">
          <a:xfrm>
            <a:off x="1447800" y="3505200"/>
            <a:ext cx="56388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llisiondirect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7224" y="1000108"/>
            <a:ext cx="7096148" cy="54817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43108" y="357166"/>
            <a:ext cx="2783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Collision </a:t>
            </a:r>
            <a:r>
              <a:rPr lang="en-GB" sz="2400" dirty="0"/>
              <a:t>of walkers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llisionattracn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14348" y="928670"/>
            <a:ext cx="7239024" cy="55921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43108" y="357166"/>
            <a:ext cx="2783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Collision </a:t>
            </a:r>
            <a:r>
              <a:rPr lang="en-GB" sz="2400" dirty="0"/>
              <a:t>of walkers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6629400" cy="533400"/>
          </a:xfrm>
        </p:spPr>
        <p:txBody>
          <a:bodyPr/>
          <a:lstStyle/>
          <a:p>
            <a:pPr eaLnBrk="1" hangingPunct="1"/>
            <a:r>
              <a:rPr lang="en-GB" sz="1800" b="1" smtClean="0"/>
              <a:t>The output of organized collisions 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895600"/>
            <a:ext cx="5181600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00034" y="5786454"/>
            <a:ext cx="716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800" b="0" dirty="0" err="1">
                <a:solidFill>
                  <a:srgbClr val="FA1D0B"/>
                </a:solidFill>
              </a:rPr>
              <a:t>Walkers</a:t>
            </a:r>
            <a:r>
              <a:rPr lang="fr-FR" sz="1800" b="0" dirty="0">
                <a:solidFill>
                  <a:srgbClr val="FA1D0B"/>
                </a:solidFill>
              </a:rPr>
              <a:t> have a non local interaction due to the </a:t>
            </a:r>
            <a:r>
              <a:rPr lang="fr-FR" sz="1800" b="0" dirty="0" err="1">
                <a:solidFill>
                  <a:srgbClr val="FA1D0B"/>
                </a:solidFill>
              </a:rPr>
              <a:t>overlap</a:t>
            </a:r>
            <a:r>
              <a:rPr lang="fr-FR" sz="1800" b="0" dirty="0">
                <a:solidFill>
                  <a:srgbClr val="FA1D0B"/>
                </a:solidFill>
              </a:rPr>
              <a:t> of </a:t>
            </a:r>
            <a:r>
              <a:rPr lang="fr-FR" sz="1800" b="0" dirty="0" err="1">
                <a:solidFill>
                  <a:srgbClr val="FA1D0B"/>
                </a:solidFill>
              </a:rPr>
              <a:t>their</a:t>
            </a:r>
            <a:r>
              <a:rPr lang="fr-FR" sz="1800" b="0" dirty="0">
                <a:solidFill>
                  <a:srgbClr val="FA1D0B"/>
                </a:solidFill>
              </a:rPr>
              <a:t> </a:t>
            </a:r>
            <a:r>
              <a:rPr lang="fr-FR" sz="1800" b="0" dirty="0" err="1">
                <a:solidFill>
                  <a:srgbClr val="FA1D0B"/>
                </a:solidFill>
              </a:rPr>
              <a:t>waves</a:t>
            </a:r>
            <a:r>
              <a:rPr lang="fr-FR" sz="1800" b="0" dirty="0">
                <a:solidFill>
                  <a:srgbClr val="FA1D0B"/>
                </a:solidFill>
              </a:rPr>
              <a:t>. </a:t>
            </a:r>
          </a:p>
          <a:p>
            <a:r>
              <a:rPr lang="fr-FR" sz="1800" b="0" dirty="0" err="1">
                <a:solidFill>
                  <a:srgbClr val="FA1D0B"/>
                </a:solidFill>
              </a:rPr>
              <a:t>Depending</a:t>
            </a:r>
            <a:r>
              <a:rPr lang="fr-FR" sz="1800" b="0" dirty="0">
                <a:solidFill>
                  <a:srgbClr val="FA1D0B"/>
                </a:solidFill>
              </a:rPr>
              <a:t> on the value of</a:t>
            </a:r>
            <a:r>
              <a:rPr lang="fr-FR" sz="1800" i="1" dirty="0">
                <a:solidFill>
                  <a:srgbClr val="FA1D0B"/>
                </a:solidFill>
              </a:rPr>
              <a:t> a</a:t>
            </a:r>
            <a:r>
              <a:rPr lang="fr-FR" sz="1800" b="0" dirty="0">
                <a:solidFill>
                  <a:srgbClr val="FA1D0B"/>
                </a:solidFill>
              </a:rPr>
              <a:t> </a:t>
            </a:r>
            <a:r>
              <a:rPr lang="fr-FR" sz="1800" b="0" dirty="0" err="1">
                <a:solidFill>
                  <a:srgbClr val="FA1D0B"/>
                </a:solidFill>
              </a:rPr>
              <a:t>it</a:t>
            </a:r>
            <a:r>
              <a:rPr lang="fr-FR" sz="1800" b="0" dirty="0">
                <a:solidFill>
                  <a:srgbClr val="FA1D0B"/>
                </a:solidFill>
              </a:rPr>
              <a:t> </a:t>
            </a:r>
            <a:r>
              <a:rPr lang="fr-FR" sz="1800" b="0" dirty="0" err="1">
                <a:solidFill>
                  <a:srgbClr val="FA1D0B"/>
                </a:solidFill>
              </a:rPr>
              <a:t>can</a:t>
            </a:r>
            <a:r>
              <a:rPr lang="fr-FR" sz="1800" b="0" dirty="0">
                <a:solidFill>
                  <a:srgbClr val="FA1D0B"/>
                </a:solidFill>
              </a:rPr>
              <a:t> </a:t>
            </a:r>
            <a:r>
              <a:rPr lang="fr-FR" sz="1800" b="0" dirty="0" err="1">
                <a:solidFill>
                  <a:srgbClr val="FA1D0B"/>
                </a:solidFill>
              </a:rPr>
              <a:t>be</a:t>
            </a:r>
            <a:r>
              <a:rPr lang="fr-FR" sz="1800" b="0" dirty="0">
                <a:solidFill>
                  <a:srgbClr val="FA1D0B"/>
                </a:solidFill>
              </a:rPr>
              <a:t> </a:t>
            </a:r>
            <a:r>
              <a:rPr lang="fr-FR" sz="1800" b="0" dirty="0" err="1">
                <a:solidFill>
                  <a:srgbClr val="FA1D0B"/>
                </a:solidFill>
              </a:rPr>
              <a:t>either</a:t>
            </a:r>
            <a:r>
              <a:rPr lang="fr-FR" sz="1800" b="0" dirty="0">
                <a:solidFill>
                  <a:srgbClr val="FA1D0B"/>
                </a:solidFill>
              </a:rPr>
              <a:t> </a:t>
            </a:r>
            <a:r>
              <a:rPr lang="fr-FR" sz="1800" b="0" dirty="0" err="1">
                <a:solidFill>
                  <a:srgbClr val="FA1D0B"/>
                </a:solidFill>
              </a:rPr>
              <a:t>repulsive</a:t>
            </a:r>
            <a:r>
              <a:rPr lang="fr-FR" sz="1800" b="0" dirty="0">
                <a:solidFill>
                  <a:srgbClr val="FA1D0B"/>
                </a:solidFill>
              </a:rPr>
              <a:t> or attractive</a:t>
            </a: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 l="6194" t="26936" r="14771" b="61617"/>
          <a:stretch>
            <a:fillRect/>
          </a:stretch>
        </p:blipFill>
        <p:spPr bwMode="auto">
          <a:xfrm>
            <a:off x="1981200" y="1447800"/>
            <a:ext cx="4572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824046"/>
            <a:ext cx="2209800" cy="2819400"/>
          </a:xfrm>
        </p:spPr>
        <p:txBody>
          <a:bodyPr/>
          <a:lstStyle/>
          <a:p>
            <a:pPr eaLnBrk="1" hangingPunct="1"/>
            <a:r>
              <a:rPr lang="en-GB" sz="1800" b="1" dirty="0" smtClean="0"/>
              <a:t>The first four orbits: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>
                <a:solidFill>
                  <a:srgbClr val="FA1D0B"/>
                </a:solidFill>
              </a:rPr>
              <a:t>In (a) and (c) the drops bounce with opposite phases, (n=1/2 and 3/2)</a:t>
            </a:r>
            <a:r>
              <a:rPr lang="en-GB" sz="1800" dirty="0" smtClean="0">
                <a:solidFill>
                  <a:srgbClr val="0807F4"/>
                </a:solidFill>
              </a:rPr>
              <a:t/>
            </a:r>
            <a:br>
              <a:rPr lang="en-GB" sz="1800" dirty="0" smtClean="0">
                <a:solidFill>
                  <a:srgbClr val="0807F4"/>
                </a:solidFill>
              </a:rPr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>
                <a:solidFill>
                  <a:srgbClr val="0807F4"/>
                </a:solidFill>
              </a:rPr>
              <a:t>In (b) and (d) they are in phase</a:t>
            </a:r>
            <a:r>
              <a:rPr lang="en-GB" sz="2000" dirty="0" smtClean="0">
                <a:solidFill>
                  <a:srgbClr val="0807F4"/>
                </a:solidFill>
              </a:rPr>
              <a:t> </a:t>
            </a:r>
            <a:r>
              <a:rPr lang="en-GB" sz="1800" dirty="0" smtClean="0">
                <a:solidFill>
                  <a:srgbClr val="0807F4"/>
                </a:solidFill>
              </a:rPr>
              <a:t>(n=1 and 2)</a:t>
            </a:r>
            <a:br>
              <a:rPr lang="en-GB" sz="1800" dirty="0" smtClean="0">
                <a:solidFill>
                  <a:srgbClr val="0807F4"/>
                </a:solidFill>
              </a:rPr>
            </a:br>
            <a:r>
              <a:rPr lang="en-GB" sz="2000" dirty="0" smtClean="0"/>
              <a:t> 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19084"/>
            <a:ext cx="6477000" cy="645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71670" y="500042"/>
            <a:ext cx="2563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First orbit (n=1/2)</a:t>
            </a:r>
            <a:endParaRPr lang="fr-FR" sz="2400" dirty="0"/>
          </a:p>
        </p:txBody>
      </p:sp>
      <p:pic>
        <p:nvPicPr>
          <p:cNvPr id="6" name="orb0P5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85786" y="1285860"/>
            <a:ext cx="7734300" cy="4324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pPr eaLnBrk="1" hangingPunct="1"/>
            <a:r>
              <a:rPr lang="en-GB" sz="2000" b="1" smtClean="0">
                <a:solidFill>
                  <a:srgbClr val="FA1D0B"/>
                </a:solidFill>
              </a:rPr>
              <a:t>The discrete values of the possible orbits diameters</a:t>
            </a:r>
            <a:endParaRPr lang="en-GB" smtClean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4478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685800" y="1524000"/>
            <a:ext cx="29718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fr-FR" sz="2400" b="0">
                <a:solidFill>
                  <a:srgbClr val="080095"/>
                </a:solidFill>
              </a:rPr>
              <a:t>•</a:t>
            </a:r>
            <a:r>
              <a:rPr lang="fr-FR" sz="3200" b="0">
                <a:solidFill>
                  <a:srgbClr val="080095"/>
                </a:solidFill>
              </a:rPr>
              <a:t> </a:t>
            </a:r>
            <a:r>
              <a:rPr lang="fr-FR" sz="1800" b="0">
                <a:solidFill>
                  <a:srgbClr val="080095"/>
                </a:solidFill>
              </a:rPr>
              <a:t>Drops bouncing in phase:       </a:t>
            </a:r>
          </a:p>
          <a:p>
            <a:pPr>
              <a:lnSpc>
                <a:spcPct val="110000"/>
              </a:lnSpc>
            </a:pPr>
            <a:r>
              <a:rPr lang="fr-FR" sz="1800" b="0">
                <a:solidFill>
                  <a:srgbClr val="080095"/>
                </a:solidFill>
              </a:rPr>
              <a:t> </a:t>
            </a:r>
            <a:r>
              <a:rPr lang="fr-FR" sz="2000" b="0" i="1">
                <a:solidFill>
                  <a:srgbClr val="080095"/>
                </a:solidFill>
              </a:rPr>
              <a:t>d</a:t>
            </a:r>
            <a:r>
              <a:rPr lang="fr-FR" sz="2000" b="0" i="1" baseline="-25000">
                <a:solidFill>
                  <a:srgbClr val="080095"/>
                </a:solidFill>
              </a:rPr>
              <a:t>n</a:t>
            </a:r>
            <a:r>
              <a:rPr lang="fr-FR" sz="2000" b="0" i="1" baseline="30000">
                <a:solidFill>
                  <a:srgbClr val="080095"/>
                </a:solidFill>
              </a:rPr>
              <a:t>orb</a:t>
            </a:r>
            <a:r>
              <a:rPr lang="fr-FR" sz="2000" b="0" i="1">
                <a:solidFill>
                  <a:srgbClr val="080095"/>
                </a:solidFill>
              </a:rPr>
              <a:t>= (n-</a:t>
            </a:r>
            <a:r>
              <a:rPr lang="fr-FR" sz="2000" b="0" i="1">
                <a:solidFill>
                  <a:srgbClr val="080095"/>
                </a:solidFill>
                <a:latin typeface="Symbol" pitchFamily="1" charset="2"/>
              </a:rPr>
              <a:t>e</a:t>
            </a:r>
            <a:r>
              <a:rPr lang="fr-FR" sz="2000" b="0" i="1">
                <a:solidFill>
                  <a:srgbClr val="080095"/>
                </a:solidFill>
              </a:rPr>
              <a:t>) </a:t>
            </a:r>
            <a:r>
              <a:rPr lang="fr-FR" sz="2000" b="0" i="1">
                <a:solidFill>
                  <a:srgbClr val="080095"/>
                </a:solidFill>
                <a:latin typeface="Symbol" pitchFamily="1" charset="2"/>
              </a:rPr>
              <a:t>l</a:t>
            </a:r>
            <a:r>
              <a:rPr lang="fr-FR" sz="2000" b="0" i="1" baseline="-25000">
                <a:solidFill>
                  <a:srgbClr val="080095"/>
                </a:solidFill>
              </a:rPr>
              <a:t>F</a:t>
            </a:r>
          </a:p>
          <a:p>
            <a:pPr>
              <a:lnSpc>
                <a:spcPct val="110000"/>
              </a:lnSpc>
            </a:pPr>
            <a:endParaRPr lang="fr-FR" sz="2000" b="0" i="1" baseline="-25000">
              <a:solidFill>
                <a:srgbClr val="080095"/>
              </a:solidFill>
            </a:endParaRPr>
          </a:p>
          <a:p>
            <a:pPr>
              <a:lnSpc>
                <a:spcPct val="90000"/>
              </a:lnSpc>
            </a:pPr>
            <a:r>
              <a:rPr lang="fr-FR" sz="2400" b="0">
                <a:solidFill>
                  <a:srgbClr val="080095"/>
                </a:solidFill>
              </a:rPr>
              <a:t>•</a:t>
            </a:r>
            <a:r>
              <a:rPr lang="fr-FR" sz="3200" b="0">
                <a:solidFill>
                  <a:srgbClr val="080095"/>
                </a:solidFill>
              </a:rPr>
              <a:t> </a:t>
            </a:r>
            <a:r>
              <a:rPr lang="fr-FR" sz="1800" b="0">
                <a:solidFill>
                  <a:srgbClr val="A407AE"/>
                </a:solidFill>
              </a:rPr>
              <a:t>Drops bouncing </a:t>
            </a:r>
          </a:p>
          <a:p>
            <a:pPr>
              <a:lnSpc>
                <a:spcPct val="130000"/>
              </a:lnSpc>
            </a:pPr>
            <a:r>
              <a:rPr lang="fr-FR" sz="1800" b="0">
                <a:solidFill>
                  <a:srgbClr val="A407AE"/>
                </a:solidFill>
              </a:rPr>
              <a:t>with opposite phases    </a:t>
            </a:r>
          </a:p>
          <a:p>
            <a:pPr>
              <a:lnSpc>
                <a:spcPct val="130000"/>
              </a:lnSpc>
            </a:pPr>
            <a:r>
              <a:rPr lang="fr-FR" sz="1800" b="0">
                <a:solidFill>
                  <a:srgbClr val="A407AE"/>
                </a:solidFill>
              </a:rPr>
              <a:t> </a:t>
            </a:r>
            <a:r>
              <a:rPr lang="fr-FR" sz="2000" b="0" i="1">
                <a:solidFill>
                  <a:srgbClr val="A407AE"/>
                </a:solidFill>
              </a:rPr>
              <a:t>d'</a:t>
            </a:r>
            <a:r>
              <a:rPr lang="fr-FR" sz="2000" b="0" i="1" baseline="-25000">
                <a:solidFill>
                  <a:srgbClr val="A407AE"/>
                </a:solidFill>
              </a:rPr>
              <a:t>n</a:t>
            </a:r>
            <a:r>
              <a:rPr lang="fr-FR" sz="2000" b="0" i="1" baseline="30000">
                <a:solidFill>
                  <a:srgbClr val="A407AE"/>
                </a:solidFill>
              </a:rPr>
              <a:t>orb</a:t>
            </a:r>
            <a:r>
              <a:rPr lang="fr-FR" sz="2000" b="0" i="1">
                <a:solidFill>
                  <a:srgbClr val="A407AE"/>
                </a:solidFill>
              </a:rPr>
              <a:t>= (n+1/2-</a:t>
            </a:r>
            <a:r>
              <a:rPr lang="fr-FR" sz="2000" b="0" i="1">
                <a:solidFill>
                  <a:srgbClr val="A407AE"/>
                </a:solidFill>
                <a:latin typeface="Symbol" pitchFamily="1" charset="2"/>
              </a:rPr>
              <a:t>e</a:t>
            </a:r>
            <a:r>
              <a:rPr lang="fr-FR" sz="2000" b="0" i="1">
                <a:solidFill>
                  <a:srgbClr val="A407AE"/>
                </a:solidFill>
              </a:rPr>
              <a:t>) </a:t>
            </a:r>
            <a:r>
              <a:rPr lang="fr-FR" sz="2000" b="0" i="1">
                <a:solidFill>
                  <a:srgbClr val="A407AE"/>
                </a:solidFill>
                <a:latin typeface="Symbol" pitchFamily="1" charset="2"/>
              </a:rPr>
              <a:t>l</a:t>
            </a:r>
            <a:r>
              <a:rPr lang="fr-FR" sz="2000" b="0" i="1" baseline="-25000">
                <a:solidFill>
                  <a:srgbClr val="A407AE"/>
                </a:solidFill>
              </a:rPr>
              <a:t>F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81000" y="4267200"/>
            <a:ext cx="3863975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0"/>
              <a:t>The Faraday wavelength</a:t>
            </a:r>
            <a:r>
              <a:rPr lang="fr-FR" sz="1600">
                <a:latin typeface="Symbol" pitchFamily="1" charset="2"/>
              </a:rPr>
              <a:t> </a:t>
            </a:r>
            <a:r>
              <a:rPr lang="fr-FR" sz="1600" b="0">
                <a:latin typeface="Symbol" pitchFamily="1" charset="2"/>
              </a:rPr>
              <a:t>l</a:t>
            </a:r>
            <a:r>
              <a:rPr lang="fr-FR" sz="1600" b="0" baseline="-25000"/>
              <a:t>F</a:t>
            </a:r>
            <a:endParaRPr lang="fr-FR" sz="1600" b="0"/>
          </a:p>
          <a:p>
            <a:r>
              <a:rPr lang="fr-FR" sz="1600" b="0"/>
              <a:t>can be computed from the dispersion relation</a:t>
            </a:r>
          </a:p>
          <a:p>
            <a:endParaRPr lang="fr-FR" sz="1600" b="0"/>
          </a:p>
          <a:p>
            <a:pPr>
              <a:buFont typeface="Symbol" pitchFamily="1" charset="2"/>
              <a:buChar char=" "/>
            </a:pPr>
            <a:r>
              <a:rPr lang="fr-FR" sz="1800" b="0" i="1">
                <a:latin typeface="Symbol" pitchFamily="1" charset="2"/>
              </a:rPr>
              <a:t>w</a:t>
            </a:r>
            <a:r>
              <a:rPr lang="fr-FR" sz="1800" b="0" i="1" baseline="30000"/>
              <a:t>2</a:t>
            </a:r>
            <a:r>
              <a:rPr lang="fr-FR" sz="1800" b="0" i="1"/>
              <a:t> = (gk + </a:t>
            </a:r>
            <a:r>
              <a:rPr lang="fr-FR" sz="1800" b="0" i="1">
                <a:latin typeface="Symbol" pitchFamily="1" charset="2"/>
              </a:rPr>
              <a:t>s</a:t>
            </a:r>
            <a:r>
              <a:rPr lang="fr-FR" sz="1800" b="0" i="1"/>
              <a:t>/</a:t>
            </a:r>
            <a:r>
              <a:rPr lang="fr-FR" sz="1800" b="0" i="1">
                <a:latin typeface="Symbol" pitchFamily="1" charset="2"/>
              </a:rPr>
              <a:t>r</a:t>
            </a:r>
            <a:r>
              <a:rPr lang="fr-FR" sz="1800" b="0" i="1"/>
              <a:t> k</a:t>
            </a:r>
            <a:r>
              <a:rPr lang="fr-FR" sz="1800" b="0" i="1" baseline="30000"/>
              <a:t>3</a:t>
            </a:r>
            <a:r>
              <a:rPr lang="fr-FR" sz="1800" b="0" i="1"/>
              <a:t>)</a:t>
            </a:r>
          </a:p>
          <a:p>
            <a:pPr>
              <a:buFont typeface="Symbol" pitchFamily="1" charset="2"/>
              <a:buChar char=" "/>
            </a:pPr>
            <a:endParaRPr lang="fr-FR" sz="2000" b="0"/>
          </a:p>
          <a:p>
            <a:pPr>
              <a:buFont typeface="Symbol" pitchFamily="1" charset="2"/>
              <a:buChar char=" "/>
            </a:pPr>
            <a:r>
              <a:rPr lang="en-GB" sz="1600" b="0" i="1">
                <a:latin typeface="Symbol" pitchFamily="1" charset="2"/>
                <a:sym typeface="Symbol" pitchFamily="1" charset="2"/>
              </a:rPr>
              <a:t></a:t>
            </a:r>
            <a:r>
              <a:rPr lang="en-GB" sz="1600" b="0" i="1" baseline="-25000"/>
              <a:t>F</a:t>
            </a:r>
            <a:r>
              <a:rPr lang="en-GB" sz="1600" b="0"/>
              <a:t>= 4.75 mm for </a:t>
            </a:r>
            <a:r>
              <a:rPr lang="en-GB" sz="1600" b="0" i="1">
                <a:latin typeface="Symbol" pitchFamily="1" charset="2"/>
              </a:rPr>
              <a:t>w/2p</a:t>
            </a:r>
            <a:r>
              <a:rPr lang="en-GB" sz="1600" b="0"/>
              <a:t> =40 Hz</a:t>
            </a:r>
            <a:endParaRPr lang="fr-FR" sz="1600" b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28600" y="6172200"/>
            <a:ext cx="716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b="0">
                <a:solidFill>
                  <a:srgbClr val="FF4156"/>
                </a:solidFill>
              </a:rPr>
              <a:t>The offset</a:t>
            </a:r>
            <a:r>
              <a:rPr lang="en-GB" sz="1800" b="0">
                <a:solidFill>
                  <a:srgbClr val="FF4156"/>
                </a:solidFill>
                <a:latin typeface="Symbol" pitchFamily="1" charset="2"/>
                <a:sym typeface="Symbol" pitchFamily="1" charset="2"/>
              </a:rPr>
              <a:t></a:t>
            </a:r>
            <a:r>
              <a:rPr lang="en-GB" sz="1800" b="0" i="1">
                <a:solidFill>
                  <a:srgbClr val="FF4156"/>
                </a:solidFill>
                <a:latin typeface="Symbol" pitchFamily="1" charset="2"/>
                <a:sym typeface="Symbol" pitchFamily="1" charset="2"/>
              </a:rPr>
              <a:t></a:t>
            </a:r>
            <a:r>
              <a:rPr lang="en-GB" sz="1800" b="0">
                <a:solidFill>
                  <a:srgbClr val="FF4156"/>
                </a:solidFill>
              </a:rPr>
              <a:t>  is the same for all orbits. </a:t>
            </a:r>
            <a:endParaRPr lang="fr-FR" sz="1800" b="0">
              <a:solidFill>
                <a:srgbClr val="FF4156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2136775" y="585628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6172200" cy="838200"/>
          </a:xfrm>
        </p:spPr>
        <p:txBody>
          <a:bodyPr/>
          <a:lstStyle/>
          <a:p>
            <a:pPr eaLnBrk="1" hangingPunct="1"/>
            <a:r>
              <a:rPr lang="en-GB" sz="2000" smtClean="0">
                <a:solidFill>
                  <a:srgbClr val="FA1D0B"/>
                </a:solidFill>
              </a:rPr>
              <a:t>Principle of the interaction</a:t>
            </a:r>
            <a:endParaRPr lang="en-GB" smtClean="0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295400"/>
            <a:ext cx="5532438" cy="294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057400" y="4505325"/>
            <a:ext cx="4643438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tx2"/>
                </a:solidFill>
              </a:rPr>
              <a:t>For two drops bouncing in phase we have </a:t>
            </a:r>
          </a:p>
          <a:p>
            <a:pPr>
              <a:lnSpc>
                <a:spcPct val="200000"/>
              </a:lnSpc>
            </a:pPr>
            <a:r>
              <a:rPr lang="fr-FR" sz="1600">
                <a:solidFill>
                  <a:srgbClr val="0807F4"/>
                </a:solidFill>
              </a:rPr>
              <a:t>- repulsive collisions when  :   </a:t>
            </a:r>
          </a:p>
          <a:p>
            <a:r>
              <a:rPr lang="fr-FR" sz="1600">
                <a:solidFill>
                  <a:srgbClr val="0807F4"/>
                </a:solidFill>
              </a:rPr>
              <a:t>         n</a:t>
            </a:r>
            <a:r>
              <a:rPr lang="fr-FR" sz="1600">
                <a:solidFill>
                  <a:srgbClr val="0807F4"/>
                </a:solidFill>
                <a:latin typeface="Symbol" pitchFamily="1" charset="2"/>
              </a:rPr>
              <a:t>l</a:t>
            </a:r>
            <a:r>
              <a:rPr lang="fr-FR" sz="1600" baseline="-25000">
                <a:solidFill>
                  <a:srgbClr val="0807F4"/>
                </a:solidFill>
              </a:rPr>
              <a:t>F </a:t>
            </a:r>
            <a:r>
              <a:rPr lang="fr-FR" sz="1600">
                <a:solidFill>
                  <a:srgbClr val="0807F4"/>
                </a:solidFill>
              </a:rPr>
              <a:t> &lt; d</a:t>
            </a:r>
            <a:r>
              <a:rPr lang="fr-FR" sz="1600" baseline="-25000">
                <a:solidFill>
                  <a:srgbClr val="0807F4"/>
                </a:solidFill>
              </a:rPr>
              <a:t>min</a:t>
            </a:r>
            <a:r>
              <a:rPr lang="fr-FR" sz="1600">
                <a:solidFill>
                  <a:srgbClr val="0807F4"/>
                </a:solidFill>
              </a:rPr>
              <a:t> &lt;  (n+1/2) </a:t>
            </a:r>
            <a:r>
              <a:rPr lang="fr-FR" sz="1600">
                <a:solidFill>
                  <a:srgbClr val="0807F4"/>
                </a:solidFill>
                <a:latin typeface="Symbol" pitchFamily="1" charset="2"/>
              </a:rPr>
              <a:t>l</a:t>
            </a:r>
            <a:r>
              <a:rPr lang="fr-FR" sz="1600" baseline="-25000">
                <a:solidFill>
                  <a:srgbClr val="0807F4"/>
                </a:solidFill>
              </a:rPr>
              <a:t>F</a:t>
            </a:r>
          </a:p>
          <a:p>
            <a:endParaRPr lang="fr-FR" sz="1600" baseline="-25000">
              <a:solidFill>
                <a:srgbClr val="0807F4"/>
              </a:solidFill>
            </a:endParaRPr>
          </a:p>
          <a:p>
            <a:r>
              <a:rPr lang="fr-FR" sz="1600">
                <a:solidFill>
                  <a:srgbClr val="FA1D0B"/>
                </a:solidFill>
              </a:rPr>
              <a:t>- attractive collisions when   :  </a:t>
            </a:r>
          </a:p>
          <a:p>
            <a:r>
              <a:rPr lang="fr-FR" sz="1600">
                <a:solidFill>
                  <a:srgbClr val="FA1D0B"/>
                </a:solidFill>
              </a:rPr>
              <a:t>        (n-1/2) </a:t>
            </a:r>
            <a:r>
              <a:rPr lang="fr-FR" sz="1600">
                <a:solidFill>
                  <a:srgbClr val="FA1D0B"/>
                </a:solidFill>
                <a:latin typeface="Symbol" pitchFamily="1" charset="2"/>
              </a:rPr>
              <a:t>l</a:t>
            </a:r>
            <a:r>
              <a:rPr lang="fr-FR" sz="1600" baseline="-25000">
                <a:solidFill>
                  <a:srgbClr val="FA1D0B"/>
                </a:solidFill>
              </a:rPr>
              <a:t>F</a:t>
            </a:r>
            <a:r>
              <a:rPr lang="fr-FR" sz="1600">
                <a:solidFill>
                  <a:srgbClr val="FA1D0B"/>
                </a:solidFill>
              </a:rPr>
              <a:t> &lt; d</a:t>
            </a:r>
            <a:r>
              <a:rPr lang="fr-FR" sz="1600" baseline="-25000">
                <a:solidFill>
                  <a:srgbClr val="FA1D0B"/>
                </a:solidFill>
              </a:rPr>
              <a:t>min</a:t>
            </a:r>
            <a:r>
              <a:rPr lang="fr-FR" sz="1600">
                <a:solidFill>
                  <a:srgbClr val="FA1D0B"/>
                </a:solidFill>
              </a:rPr>
              <a:t> &lt; n </a:t>
            </a:r>
            <a:r>
              <a:rPr lang="fr-FR" sz="1600">
                <a:solidFill>
                  <a:srgbClr val="FA1D0B"/>
                </a:solidFill>
                <a:latin typeface="Symbol" pitchFamily="1" charset="2"/>
              </a:rPr>
              <a:t>l</a:t>
            </a:r>
            <a:r>
              <a:rPr lang="fr-FR" sz="1600" baseline="-25000">
                <a:solidFill>
                  <a:srgbClr val="FA1D0B"/>
                </a:solidFill>
              </a:rPr>
              <a:t>F</a:t>
            </a:r>
          </a:p>
          <a:p>
            <a:endParaRPr lang="fr-FR" sz="1600">
              <a:solidFill>
                <a:srgbClr val="FA1D0B"/>
              </a:solidFill>
            </a:endParaRPr>
          </a:p>
          <a:p>
            <a:r>
              <a:rPr lang="fr-FR"/>
              <a:t>The latter lead to capture when the velocity is not too large</a:t>
            </a:r>
          </a:p>
          <a:p>
            <a:endParaRPr lang="fr-FR" sz="1600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667000"/>
            <a:ext cx="8534400" cy="9906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GB" sz="2400" b="1" smtClean="0">
                <a:solidFill>
                  <a:srgbClr val="F0230D"/>
                </a:solidFill>
              </a:rPr>
              <a:t>Part II </a:t>
            </a:r>
            <a:r>
              <a:rPr lang="en-GB" sz="2400" b="1" smtClean="0">
                <a:solidFill>
                  <a:schemeClr val="tx1"/>
                </a:solidFill>
              </a:rPr>
              <a:t/>
            </a:r>
            <a:br>
              <a:rPr lang="en-GB" sz="2400" b="1" smtClean="0">
                <a:solidFill>
                  <a:schemeClr val="tx1"/>
                </a:solidFill>
              </a:rPr>
            </a:br>
            <a:r>
              <a:rPr lang="en-GB" sz="2400" b="1" smtClean="0">
                <a:solidFill>
                  <a:schemeClr val="tx1"/>
                </a:solidFill>
              </a:rPr>
              <a:t>The wave-particle problem:</a:t>
            </a:r>
            <a:br>
              <a:rPr lang="en-GB" sz="2400" b="1" smtClean="0">
                <a:solidFill>
                  <a:schemeClr val="tx1"/>
                </a:solidFill>
              </a:rPr>
            </a:br>
            <a:r>
              <a:rPr lang="en-GB" sz="2400" b="1" smtClean="0">
                <a:solidFill>
                  <a:schemeClr val="tx1"/>
                </a:solidFill>
              </a:rPr>
              <a:t>(a) the structure of the wave: path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71538" y="714356"/>
            <a:ext cx="1373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A </a:t>
            </a:r>
            <a:r>
              <a:rPr lang="fr-FR" sz="2400" dirty="0" err="1" smtClean="0"/>
              <a:t>walker</a:t>
            </a:r>
            <a:endParaRPr lang="fr-FR" sz="2400" dirty="0"/>
          </a:p>
        </p:txBody>
      </p:sp>
      <p:pic>
        <p:nvPicPr>
          <p:cNvPr id="4" name="marcheurdessus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57158" y="1428736"/>
            <a:ext cx="8520138" cy="42600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0"/>
            <a:ext cx="4419600" cy="3352800"/>
          </a:xfrm>
        </p:spPr>
        <p:txBody>
          <a:bodyPr/>
          <a:lstStyle/>
          <a:p>
            <a:pPr algn="l" eaLnBrk="1" hangingPunct="1">
              <a:lnSpc>
                <a:spcPct val="130000"/>
              </a:lnSpc>
            </a:pPr>
            <a:r>
              <a:rPr lang="en-GB" sz="1800" b="1" smtClean="0">
                <a:solidFill>
                  <a:srgbClr val="FA1D0B"/>
                </a:solidFill>
              </a:rPr>
              <a:t/>
            </a:r>
            <a:br>
              <a:rPr lang="en-GB" sz="1800" b="1" smtClean="0">
                <a:solidFill>
                  <a:srgbClr val="FA1D0B"/>
                </a:solidFill>
              </a:rPr>
            </a:br>
            <a:r>
              <a:rPr lang="en-GB" sz="1800" b="1" smtClean="0">
                <a:solidFill>
                  <a:srgbClr val="FA1D0B"/>
                </a:solidFill>
              </a:rPr>
              <a:t> </a:t>
            </a:r>
            <a:r>
              <a:rPr lang="en-US" sz="1800" smtClean="0">
                <a:solidFill>
                  <a:schemeClr val="tx1"/>
                </a:solidFill>
              </a:rPr>
              <a:t>A walker is a “symbiotic" association of a particle with a wave:</a:t>
            </a:r>
            <a:br>
              <a:rPr lang="en-US" sz="1800" smtClean="0">
                <a:solidFill>
                  <a:schemeClr val="tx1"/>
                </a:solidFill>
              </a:rPr>
            </a:br>
            <a:r>
              <a:rPr lang="en-US" sz="1800" smtClean="0">
                <a:solidFill>
                  <a:schemeClr val="tx1"/>
                </a:solidFill>
              </a:rPr>
              <a:t>If the particle vanishes, so does the wave,</a:t>
            </a:r>
            <a:br>
              <a:rPr lang="en-US" sz="1800" smtClean="0">
                <a:solidFill>
                  <a:schemeClr val="tx1"/>
                </a:solidFill>
              </a:rPr>
            </a:br>
            <a:r>
              <a:rPr lang="en-US" sz="1800" smtClean="0">
                <a:solidFill>
                  <a:schemeClr val="tx1"/>
                </a:solidFill>
              </a:rPr>
              <a:t>If the wave is damped, the droplet stops</a:t>
            </a:r>
            <a:r>
              <a:rPr lang="en-GB" sz="1800" b="1" smtClean="0">
                <a:solidFill>
                  <a:srgbClr val="FA1D0B"/>
                </a:solidFill>
              </a:rPr>
              <a:t> </a:t>
            </a:r>
            <a:br>
              <a:rPr lang="en-GB" sz="1800" b="1" smtClean="0">
                <a:solidFill>
                  <a:srgbClr val="FA1D0B"/>
                </a:solidFill>
              </a:rPr>
            </a:br>
            <a:r>
              <a:rPr lang="en-GB" sz="1800" b="1" smtClean="0">
                <a:solidFill>
                  <a:srgbClr val="FA1D0B"/>
                </a:solidFill>
              </a:rPr>
              <a:t/>
            </a:r>
            <a:br>
              <a:rPr lang="en-GB" sz="1800" b="1" smtClean="0">
                <a:solidFill>
                  <a:srgbClr val="FA1D0B"/>
                </a:solidFill>
              </a:rPr>
            </a:br>
            <a:r>
              <a:rPr lang="en-GB" sz="1800" b="1" smtClean="0">
                <a:solidFill>
                  <a:srgbClr val="FA1D0B"/>
                </a:solidFill>
              </a:rPr>
              <a:t>What is the structure of the wave field?  </a:t>
            </a:r>
            <a:br>
              <a:rPr lang="en-GB" sz="1800" b="1" smtClean="0">
                <a:solidFill>
                  <a:srgbClr val="FA1D0B"/>
                </a:solidFill>
              </a:rPr>
            </a:br>
            <a:r>
              <a:rPr lang="en-GB" sz="1800" b="1" smtClean="0">
                <a:solidFill>
                  <a:srgbClr val="FA1D0B"/>
                </a:solidFill>
              </a:rPr>
              <a:t>- Its characterisation </a:t>
            </a:r>
            <a:br>
              <a:rPr lang="en-GB" sz="1800" b="1" smtClean="0">
                <a:solidFill>
                  <a:srgbClr val="FA1D0B"/>
                </a:solidFill>
              </a:rPr>
            </a:br>
            <a:r>
              <a:rPr lang="en-GB" sz="1800" b="1" smtClean="0">
                <a:solidFill>
                  <a:srgbClr val="FA1D0B"/>
                </a:solidFill>
              </a:rPr>
              <a:t>- The need for a second model</a:t>
            </a:r>
          </a:p>
        </p:txBody>
      </p:sp>
      <p:pic>
        <p:nvPicPr>
          <p:cNvPr id="400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4800"/>
            <a:ext cx="434498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19600" y="0"/>
            <a:ext cx="3657600" cy="914400"/>
          </a:xfrm>
        </p:spPr>
        <p:txBody>
          <a:bodyPr/>
          <a:lstStyle/>
          <a:p>
            <a:pPr eaLnBrk="1" hangingPunct="1"/>
            <a:r>
              <a:rPr lang="en-GB" sz="2000" b="1" smtClean="0">
                <a:solidFill>
                  <a:schemeClr val="tx1"/>
                </a:solidFill>
              </a:rPr>
              <a:t>The measured wave field</a:t>
            </a:r>
            <a:br>
              <a:rPr lang="en-GB" sz="2000" b="1" smtClean="0">
                <a:solidFill>
                  <a:schemeClr val="tx1"/>
                </a:solidFill>
              </a:rPr>
            </a:br>
            <a:endParaRPr lang="en-GB" sz="1800" smtClean="0">
              <a:solidFill>
                <a:schemeClr val="tx1"/>
              </a:solidFill>
            </a:endParaRPr>
          </a:p>
        </p:txBody>
      </p:sp>
      <p:pic>
        <p:nvPicPr>
          <p:cNvPr id="404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762000"/>
            <a:ext cx="4572000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4484" name="Picture 4"/>
          <p:cNvPicPr>
            <a:picLocks noChangeAspect="1" noChangeArrowheads="1"/>
          </p:cNvPicPr>
          <p:nvPr/>
        </p:nvPicPr>
        <p:blipFill>
          <a:blip r:embed="rId4" cstate="print"/>
          <a:srcRect t="18970"/>
          <a:stretch>
            <a:fillRect/>
          </a:stretch>
        </p:blipFill>
        <p:spPr bwMode="auto">
          <a:xfrm>
            <a:off x="4648200" y="3224213"/>
            <a:ext cx="3886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4485" name="Text Box 5"/>
          <p:cNvSpPr txBox="1">
            <a:spLocks noChangeArrowheads="1"/>
          </p:cNvSpPr>
          <p:nvPr/>
        </p:nvSpPr>
        <p:spPr bwMode="auto">
          <a:xfrm>
            <a:off x="228600" y="4860925"/>
            <a:ext cx="426720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sz="1600" b="0">
                <a:solidFill>
                  <a:srgbClr val="8B009D"/>
                </a:solidFill>
              </a:rPr>
              <a:t>Obtained by an adaptation of a particle image velocimetry technique (PIV) to measure the shape of the interface, a technique due to</a:t>
            </a:r>
            <a:br>
              <a:rPr lang="fr-FR" sz="1600" b="0">
                <a:solidFill>
                  <a:srgbClr val="8B009D"/>
                </a:solidFill>
              </a:rPr>
            </a:br>
            <a:r>
              <a:rPr lang="fr-FR" sz="1600">
                <a:solidFill>
                  <a:srgbClr val="8B009D"/>
                </a:solidFill>
              </a:rPr>
              <a:t>Frédéric Moisy and Marc Rabaud (FAST Orsay)</a:t>
            </a:r>
          </a:p>
        </p:txBody>
      </p:sp>
      <p:pic>
        <p:nvPicPr>
          <p:cNvPr id="40448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0"/>
            <a:ext cx="34305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"/>
            <a:ext cx="7239000" cy="381000"/>
          </a:xfrm>
        </p:spPr>
        <p:txBody>
          <a:bodyPr/>
          <a:lstStyle/>
          <a:p>
            <a:pPr eaLnBrk="1" hangingPunct="1"/>
            <a:r>
              <a:rPr lang="en-GB" sz="2400" b="1" dirty="0" smtClean="0">
                <a:solidFill>
                  <a:srgbClr val="FA1D0B"/>
                </a:solidFill>
              </a:rPr>
              <a:t>The path memory model</a:t>
            </a:r>
          </a:p>
        </p:txBody>
      </p:sp>
      <p:sp>
        <p:nvSpPr>
          <p:cNvPr id="406531" name="Text Box 3"/>
          <p:cNvSpPr txBox="1">
            <a:spLocks noChangeArrowheads="1"/>
          </p:cNvSpPr>
          <p:nvPr/>
        </p:nvSpPr>
        <p:spPr bwMode="auto">
          <a:xfrm>
            <a:off x="152400" y="838200"/>
            <a:ext cx="8305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371600" lvl="2" indent="-457200" algn="just"/>
            <a:r>
              <a:rPr lang="en-GB" sz="1800" dirty="0">
                <a:solidFill>
                  <a:schemeClr val="accent2"/>
                </a:solidFill>
              </a:rPr>
              <a:t>Simplifying approximations:</a:t>
            </a:r>
          </a:p>
          <a:p>
            <a:pPr marL="1371600" lvl="2" indent="-457200" algn="just"/>
            <a:endParaRPr lang="en-GB" sz="1800" dirty="0">
              <a:solidFill>
                <a:schemeClr val="accent2"/>
              </a:solidFill>
            </a:endParaRPr>
          </a:p>
          <a:p>
            <a:pPr marL="1371600" lvl="2" indent="-457200" algn="just">
              <a:buFont typeface="Times"/>
              <a:buAutoNum type="arabicParenBoth"/>
            </a:pPr>
            <a:r>
              <a:rPr lang="en-GB" sz="1800" b="0" dirty="0">
                <a:solidFill>
                  <a:schemeClr val="accent2"/>
                </a:solidFill>
              </a:rPr>
              <a:t>Decoupled vertical and horizontal motions. Take-off and landing times are determined only by the forcing oscillations. </a:t>
            </a:r>
          </a:p>
          <a:p>
            <a:pPr marL="1371600" lvl="2" indent="-457200" algn="just">
              <a:buFont typeface="Times"/>
              <a:buAutoNum type="arabicParenBoth"/>
            </a:pPr>
            <a:endParaRPr lang="en-GB" sz="1800" b="0" dirty="0">
              <a:solidFill>
                <a:schemeClr val="accent2"/>
              </a:solidFill>
            </a:endParaRPr>
          </a:p>
          <a:p>
            <a:pPr marL="1371600" lvl="2" indent="-457200" algn="just"/>
            <a:r>
              <a:rPr lang="en-GB" sz="1800" b="0" dirty="0">
                <a:solidFill>
                  <a:schemeClr val="accent2"/>
                </a:solidFill>
              </a:rPr>
              <a:t>(2) The elementary displacement </a:t>
            </a:r>
            <a:r>
              <a:rPr lang="en-GB" sz="1800" b="0" dirty="0">
                <a:solidFill>
                  <a:schemeClr val="accent2"/>
                </a:solidFill>
                <a:latin typeface="Symbol" pitchFamily="1" charset="2"/>
                <a:sym typeface="Symbol" pitchFamily="1" charset="2"/>
              </a:rPr>
              <a:t></a:t>
            </a:r>
            <a:r>
              <a:rPr lang="en-GB" sz="1800" dirty="0" err="1">
                <a:solidFill>
                  <a:schemeClr val="accent2"/>
                </a:solidFill>
              </a:rPr>
              <a:t>r</a:t>
            </a:r>
            <a:r>
              <a:rPr lang="en-GB" sz="1800" b="0" baseline="-25000" dirty="0" err="1">
                <a:solidFill>
                  <a:schemeClr val="accent2"/>
                </a:solidFill>
              </a:rPr>
              <a:t>n</a:t>
            </a:r>
            <a:r>
              <a:rPr lang="en-GB" sz="1800" b="0" baseline="-25000" dirty="0">
                <a:solidFill>
                  <a:schemeClr val="accent2"/>
                </a:solidFill>
              </a:rPr>
              <a:t> </a:t>
            </a:r>
            <a:r>
              <a:rPr lang="en-GB" sz="1800" b="0" dirty="0">
                <a:solidFill>
                  <a:schemeClr val="accent2"/>
                </a:solidFill>
              </a:rPr>
              <a:t>of the droplet results from three processes. </a:t>
            </a:r>
          </a:p>
          <a:p>
            <a:pPr marL="1828800" lvl="3" indent="-457200" algn="just"/>
            <a:r>
              <a:rPr lang="en-GB" sz="1800" b="0" dirty="0">
                <a:solidFill>
                  <a:schemeClr val="accent2"/>
                </a:solidFill>
              </a:rPr>
              <a:t>- 	After take-off:  free parabolic motion with constant horizontal velocity. </a:t>
            </a:r>
          </a:p>
          <a:p>
            <a:pPr marL="1828800" lvl="3" indent="-457200" algn="just">
              <a:buFontTx/>
              <a:buChar char="-"/>
            </a:pPr>
            <a:r>
              <a:rPr lang="en-GB" sz="1800" b="0" dirty="0">
                <a:solidFill>
                  <a:schemeClr val="accent2"/>
                </a:solidFill>
              </a:rPr>
              <a:t>At each bounce, the droplet is given a momentum increment by its inelastic shock on the surface. The direction of this kick depends on the local surface slope. </a:t>
            </a:r>
          </a:p>
          <a:p>
            <a:pPr marL="1828800" lvl="3" indent="-457200" algn="just">
              <a:buFontTx/>
              <a:buChar char="-"/>
            </a:pPr>
            <a:r>
              <a:rPr lang="en-GB" sz="1800" b="0" dirty="0" smtClean="0">
                <a:solidFill>
                  <a:schemeClr val="accent2"/>
                </a:solidFill>
              </a:rPr>
              <a:t>During </a:t>
            </a:r>
            <a:r>
              <a:rPr lang="en-GB" sz="1800" b="0" dirty="0">
                <a:solidFill>
                  <a:schemeClr val="accent2"/>
                </a:solidFill>
              </a:rPr>
              <a:t>the contact time, viscous damping of the horizontal velocity due to the shearing of the air layer between the drop and the bath. </a:t>
            </a:r>
          </a:p>
          <a:p>
            <a:pPr marL="1828800" lvl="3" indent="-457200" algn="just">
              <a:buFontTx/>
              <a:buChar char="-"/>
            </a:pPr>
            <a:endParaRPr lang="en-GB" sz="1800" b="0" dirty="0">
              <a:solidFill>
                <a:schemeClr val="accent2"/>
              </a:solidFill>
            </a:endParaRPr>
          </a:p>
          <a:p>
            <a:pPr marL="1371600" lvl="2" indent="-457200" algn="just">
              <a:buFont typeface="Arial" charset="0"/>
              <a:buAutoNum type="arabicParenBoth" startAt="3"/>
            </a:pPr>
            <a:r>
              <a:rPr lang="en-GB" sz="1800" b="0" dirty="0">
                <a:solidFill>
                  <a:schemeClr val="accent2"/>
                </a:solidFill>
              </a:rPr>
              <a:t>The local slope of the interface results from the accumulation of the waves emitted by the points recently visited, with a </a:t>
            </a:r>
            <a:r>
              <a:rPr lang="en-GB" sz="1800" b="0" dirty="0" err="1">
                <a:solidFill>
                  <a:schemeClr val="accent2"/>
                </a:solidFill>
              </a:rPr>
              <a:t>tunable</a:t>
            </a:r>
            <a:r>
              <a:rPr lang="en-GB" sz="1800" b="0" dirty="0">
                <a:solidFill>
                  <a:schemeClr val="accent2"/>
                </a:solidFill>
              </a:rPr>
              <a:t> damping </a:t>
            </a:r>
          </a:p>
          <a:p>
            <a:pPr marL="1371600" lvl="2" indent="-457200" algn="just"/>
            <a:endParaRPr lang="en-GB" sz="1800" b="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3" y="1643050"/>
            <a:ext cx="49434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4"/>
          <p:cNvGrpSpPr/>
          <p:nvPr/>
        </p:nvGrpSpPr>
        <p:grpSpPr>
          <a:xfrm>
            <a:off x="4533937" y="1000108"/>
            <a:ext cx="4538657" cy="4105272"/>
            <a:chOff x="2826568" y="411497"/>
            <a:chExt cx="5554783" cy="4596786"/>
          </a:xfrm>
        </p:grpSpPr>
        <p:pic>
          <p:nvPicPr>
            <p:cNvPr id="56934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14000" y="411497"/>
              <a:ext cx="5467351" cy="4596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3"/>
            <p:cNvSpPr/>
            <p:nvPr/>
          </p:nvSpPr>
          <p:spPr bwMode="auto">
            <a:xfrm>
              <a:off x="2826568" y="411497"/>
              <a:ext cx="785818" cy="7143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2500298" y="214290"/>
            <a:ext cx="3424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FA1D0B"/>
                </a:solidFill>
              </a:rPr>
              <a:t>The path memory model</a:t>
            </a:r>
            <a:endParaRPr lang="fr-FR" sz="2400" dirty="0"/>
          </a:p>
        </p:txBody>
      </p:sp>
      <p:pic>
        <p:nvPicPr>
          <p:cNvPr id="569355" name="Picture 11"/>
          <p:cNvPicPr>
            <a:picLocks noChangeAspect="1" noChangeArrowheads="1"/>
          </p:cNvPicPr>
          <p:nvPr/>
        </p:nvPicPr>
        <p:blipFill>
          <a:blip r:embed="rId5" cstate="print"/>
          <a:srcRect r="48979"/>
          <a:stretch>
            <a:fillRect/>
          </a:stretch>
        </p:blipFill>
        <p:spPr bwMode="auto">
          <a:xfrm>
            <a:off x="214282" y="3357562"/>
            <a:ext cx="428628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5" cstate="print"/>
          <a:srcRect l="50170"/>
          <a:stretch>
            <a:fillRect/>
          </a:stretch>
        </p:blipFill>
        <p:spPr bwMode="auto">
          <a:xfrm>
            <a:off x="242916" y="3786190"/>
            <a:ext cx="4186208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285720" y="5177395"/>
            <a:ext cx="7358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The spatial </a:t>
            </a:r>
            <a:r>
              <a:rPr lang="fr-FR" sz="2000" dirty="0" err="1" smtClean="0"/>
              <a:t>damping</a:t>
            </a:r>
            <a:r>
              <a:rPr lang="fr-FR" sz="2000" dirty="0" smtClean="0"/>
              <a:t>, </a:t>
            </a:r>
            <a:r>
              <a:rPr lang="fr-FR" sz="2000" i="1" dirty="0" smtClean="0">
                <a:latin typeface="Symbol" pitchFamily="18" charset="2"/>
              </a:rPr>
              <a:t>d</a:t>
            </a:r>
            <a:r>
              <a:rPr lang="fr-FR" sz="2000" dirty="0" smtClean="0"/>
              <a:t> : </a:t>
            </a:r>
            <a:r>
              <a:rPr lang="fr-FR" sz="2000" b="0" dirty="0" smtClean="0"/>
              <a:t>of travelling </a:t>
            </a:r>
            <a:r>
              <a:rPr lang="en-US" sz="2000" b="0" dirty="0" smtClean="0"/>
              <a:t>waves is fixed and related to the fluid viscosity. </a:t>
            </a:r>
          </a:p>
          <a:p>
            <a:r>
              <a:rPr lang="en-US" sz="2000" dirty="0" smtClean="0"/>
              <a:t>The damping time, </a:t>
            </a:r>
            <a:r>
              <a:rPr lang="en-US" sz="2000" i="1" dirty="0" smtClean="0">
                <a:latin typeface="Symbol" pitchFamily="18" charset="2"/>
              </a:rPr>
              <a:t>t </a:t>
            </a:r>
            <a:r>
              <a:rPr lang="en-US" sz="2000" dirty="0" smtClean="0">
                <a:latin typeface="Symbol" pitchFamily="18" charset="2"/>
              </a:rPr>
              <a:t>: </a:t>
            </a:r>
            <a:r>
              <a:rPr lang="en-US" sz="2000" b="0" dirty="0" smtClean="0"/>
              <a:t>the path memory parameter, is tunable, being determined by the distance to the Faraday instability threshold.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2844" y="857232"/>
            <a:ext cx="73581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The relative surface </a:t>
            </a:r>
            <a:r>
              <a:rPr lang="fr-FR" sz="2000" dirty="0" err="1" smtClean="0"/>
              <a:t>height</a:t>
            </a:r>
            <a:endParaRPr lang="fr-FR" sz="2000" dirty="0" smtClean="0"/>
          </a:p>
          <a:p>
            <a:r>
              <a:rPr lang="en-US" sz="2000" b="0" i="1" dirty="0" smtClean="0"/>
              <a:t>        </a:t>
            </a:r>
            <a:r>
              <a:rPr lang="en-US" sz="2000" dirty="0" smtClean="0"/>
              <a:t>at position    and time     is given by:</a:t>
            </a:r>
          </a:p>
          <a:p>
            <a:endParaRPr lang="en-US" sz="2000" b="0" dirty="0" smtClean="0"/>
          </a:p>
        </p:txBody>
      </p:sp>
      <p:pic>
        <p:nvPicPr>
          <p:cNvPr id="56935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1214422"/>
            <a:ext cx="733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9357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28794" y="1214422"/>
            <a:ext cx="1905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935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1242999"/>
            <a:ext cx="2000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52400" y="0"/>
            <a:ext cx="8534400" cy="914400"/>
          </a:xfrm>
        </p:spPr>
        <p:txBody>
          <a:bodyPr/>
          <a:lstStyle/>
          <a:p>
            <a:pPr eaLnBrk="1" hangingPunct="1"/>
            <a:r>
              <a:rPr lang="en-GB" sz="2000" b="1" smtClean="0">
                <a:solidFill>
                  <a:srgbClr val="FA1D0B"/>
                </a:solidFill>
              </a:rPr>
              <a:t>A wave field structure dominated by a “path memory” effect</a:t>
            </a:r>
          </a:p>
        </p:txBody>
      </p:sp>
      <p:sp>
        <p:nvSpPr>
          <p:cNvPr id="408579" name="Text Box 3"/>
          <p:cNvSpPr txBox="1">
            <a:spLocks noChangeArrowheads="1"/>
          </p:cNvSpPr>
          <p:nvPr/>
        </p:nvSpPr>
        <p:spPr bwMode="auto">
          <a:xfrm>
            <a:off x="533400" y="838200"/>
            <a:ext cx="80772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0" i="1"/>
              <a:t>- At each bounce, a circular wave packet is emitted</a:t>
            </a:r>
          </a:p>
          <a:p>
            <a:pPr>
              <a:spcBef>
                <a:spcPct val="50000"/>
              </a:spcBef>
            </a:pPr>
            <a:r>
              <a:rPr lang="en-GB" sz="1800" b="0" i="1"/>
              <a:t>- The points of the surface recently visited by the droplet keep emitting waves (2D)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GB" sz="1800" b="0" i="1"/>
              <a:t> The wave field results  from the superposition of the waves emitted by these points, hence the </a:t>
            </a:r>
            <a:r>
              <a:rPr lang="en-GB" sz="1800" i="1">
                <a:solidFill>
                  <a:srgbClr val="430699"/>
                </a:solidFill>
              </a:rPr>
              <a:t>Fresnel interferences</a:t>
            </a:r>
            <a:r>
              <a:rPr lang="en-GB" sz="1800" b="0" i="1">
                <a:solidFill>
                  <a:srgbClr val="430699"/>
                </a:solidFill>
              </a:rPr>
              <a:t> </a:t>
            </a:r>
          </a:p>
        </p:txBody>
      </p:sp>
      <p:sp>
        <p:nvSpPr>
          <p:cNvPr id="408580" name="Text Box 4"/>
          <p:cNvSpPr txBox="1">
            <a:spLocks noChangeArrowheads="1"/>
          </p:cNvSpPr>
          <p:nvPr/>
        </p:nvSpPr>
        <p:spPr bwMode="auto">
          <a:xfrm>
            <a:off x="1447800" y="59436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 i="1">
                <a:solidFill>
                  <a:srgbClr val="FA1D0B"/>
                </a:solidFill>
              </a:rPr>
              <a:t>The measured field</a:t>
            </a:r>
          </a:p>
        </p:txBody>
      </p:sp>
      <p:sp>
        <p:nvSpPr>
          <p:cNvPr id="408581" name="Text Box 5"/>
          <p:cNvSpPr txBox="1">
            <a:spLocks noChangeArrowheads="1"/>
          </p:cNvSpPr>
          <p:nvPr/>
        </p:nvSpPr>
        <p:spPr bwMode="auto">
          <a:xfrm>
            <a:off x="5562600" y="594360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 i="1">
                <a:solidFill>
                  <a:srgbClr val="FA1D0B"/>
                </a:solidFill>
              </a:rPr>
              <a:t>Its simulation</a:t>
            </a:r>
          </a:p>
          <a:p>
            <a:pPr>
              <a:spcBef>
                <a:spcPct val="50000"/>
              </a:spcBef>
            </a:pPr>
            <a:endParaRPr lang="fr-FR" sz="1200" b="0" i="1">
              <a:solidFill>
                <a:srgbClr val="FA1D0B"/>
              </a:solidFill>
            </a:endParaRPr>
          </a:p>
        </p:txBody>
      </p:sp>
      <p:pic>
        <p:nvPicPr>
          <p:cNvPr id="408582" name="Picture 6" descr="ondes mesurees centre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374900"/>
            <a:ext cx="366395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8583" name="Picture 7"/>
          <p:cNvPicPr>
            <a:picLocks noChangeAspect="1" noChangeArrowheads="1"/>
          </p:cNvPicPr>
          <p:nvPr/>
        </p:nvPicPr>
        <p:blipFill>
          <a:blip r:embed="rId4" cstate="print"/>
          <a:srcRect t="7922" r="13412" b="7922"/>
          <a:stretch>
            <a:fillRect/>
          </a:stretch>
        </p:blipFill>
        <p:spPr bwMode="auto">
          <a:xfrm>
            <a:off x="4648200" y="2381250"/>
            <a:ext cx="3484563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8584" name="Line 8"/>
          <p:cNvSpPr>
            <a:spLocks noChangeShapeType="1"/>
          </p:cNvSpPr>
          <p:nvPr/>
        </p:nvSpPr>
        <p:spPr bwMode="auto">
          <a:xfrm flipV="1">
            <a:off x="2667000" y="2286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52400"/>
            <a:ext cx="8491566" cy="914400"/>
          </a:xfrm>
        </p:spPr>
        <p:txBody>
          <a:bodyPr/>
          <a:lstStyle/>
          <a:p>
            <a:r>
              <a:rPr lang="fr-FR" sz="2000" b="1" dirty="0" err="1" smtClean="0">
                <a:solidFill>
                  <a:srgbClr val="FF0000"/>
                </a:solidFill>
              </a:rPr>
              <a:t>Path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memory</a:t>
            </a:r>
            <a:r>
              <a:rPr lang="fr-FR" sz="2000" b="1" dirty="0" smtClean="0">
                <a:solidFill>
                  <a:srgbClr val="FF0000"/>
                </a:solidFill>
              </a:rPr>
              <a:t> model and Huygens-Fresnel </a:t>
            </a:r>
            <a:r>
              <a:rPr lang="fr-FR" sz="2000" b="1" dirty="0" err="1" smtClean="0">
                <a:solidFill>
                  <a:srgbClr val="FF0000"/>
                </a:solidFill>
              </a:rPr>
              <a:t>theory</a:t>
            </a:r>
            <a:r>
              <a:rPr lang="fr-FR" sz="2000" b="1" dirty="0" smtClean="0">
                <a:solidFill>
                  <a:srgbClr val="FF0000"/>
                </a:solidFill>
              </a:rPr>
              <a:t> of diffraction</a:t>
            </a:r>
          </a:p>
        </p:txBody>
      </p:sp>
      <p:sp>
        <p:nvSpPr>
          <p:cNvPr id="480264" name="Line 8"/>
          <p:cNvSpPr>
            <a:spLocks noChangeShapeType="1"/>
          </p:cNvSpPr>
          <p:nvPr/>
        </p:nvSpPr>
        <p:spPr bwMode="auto">
          <a:xfrm flipV="1">
            <a:off x="2667000" y="2286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80268" name="Picture 12" descr="FRESNEL - 1.pdf                                                00244A77G4portYves                     BC94303A:"/>
          <p:cNvPicPr>
            <a:picLocks noChangeAspect="1" noChangeArrowheads="1"/>
          </p:cNvPicPr>
          <p:nvPr/>
        </p:nvPicPr>
        <p:blipFill>
          <a:blip r:embed="rId3" cstate="print"/>
          <a:srcRect t="4094"/>
          <a:stretch>
            <a:fillRect/>
          </a:stretch>
        </p:blipFill>
        <p:spPr bwMode="auto">
          <a:xfrm>
            <a:off x="304800" y="1066800"/>
            <a:ext cx="4497388" cy="4572000"/>
          </a:xfrm>
          <a:prstGeom prst="rect">
            <a:avLst/>
          </a:prstGeom>
          <a:noFill/>
        </p:spPr>
      </p:pic>
      <p:sp>
        <p:nvSpPr>
          <p:cNvPr id="480272" name="Rectangle 16"/>
          <p:cNvSpPr>
            <a:spLocks noChangeArrowheads="1"/>
          </p:cNvSpPr>
          <p:nvPr/>
        </p:nvSpPr>
        <p:spPr bwMode="auto">
          <a:xfrm>
            <a:off x="5105400" y="5715000"/>
            <a:ext cx="4038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solidFill>
                  <a:srgbClr val="FA1D0B"/>
                </a:solidFill>
              </a:rPr>
              <a:t>Fresnel diffraction behind an edge</a:t>
            </a:r>
          </a:p>
          <a:p>
            <a:r>
              <a:rPr lang="en-GB" sz="1200">
                <a:solidFill>
                  <a:srgbClr val="FA1D0B"/>
                </a:solidFill>
              </a:rPr>
              <a:t>(</a:t>
            </a:r>
            <a:r>
              <a:rPr lang="en-GB" sz="1200" b="0">
                <a:solidFill>
                  <a:srgbClr val="FA1D0B"/>
                </a:solidFill>
              </a:rPr>
              <a:t>simulation John Talbot 1997)</a:t>
            </a:r>
            <a:endParaRPr lang="fr-FR" sz="1200" b="0">
              <a:solidFill>
                <a:srgbClr val="FA1D0B"/>
              </a:solidFill>
            </a:endParaRPr>
          </a:p>
        </p:txBody>
      </p:sp>
      <p:sp>
        <p:nvSpPr>
          <p:cNvPr id="480273" name="Rectangle 17"/>
          <p:cNvSpPr>
            <a:spLocks noChangeArrowheads="1"/>
          </p:cNvSpPr>
          <p:nvPr/>
        </p:nvSpPr>
        <p:spPr bwMode="auto">
          <a:xfrm>
            <a:off x="7396163" y="565308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  <p:pic>
        <p:nvPicPr>
          <p:cNvPr id="480276" name="Picture 20" descr="franges fresnel.jpg                                            00244A77G4portYves                     BC94303A:"/>
          <p:cNvPicPr>
            <a:picLocks noChangeAspect="1" noChangeArrowheads="1"/>
          </p:cNvPicPr>
          <p:nvPr/>
        </p:nvPicPr>
        <p:blipFill>
          <a:blip r:embed="rId4" cstate="print"/>
          <a:srcRect l="5663" r="31142"/>
          <a:stretch>
            <a:fillRect/>
          </a:stretch>
        </p:blipFill>
        <p:spPr bwMode="auto">
          <a:xfrm>
            <a:off x="4953000" y="3200400"/>
            <a:ext cx="3622675" cy="2311400"/>
          </a:xfrm>
          <a:prstGeom prst="rect">
            <a:avLst/>
          </a:prstGeom>
          <a:noFill/>
        </p:spPr>
      </p:pic>
      <p:pic>
        <p:nvPicPr>
          <p:cNvPr id="480277" name="Picture 21" descr="Fresnel laser.jpg                                              00244A77G4portYves                     BC94303A:"/>
          <p:cNvPicPr>
            <a:picLocks noChangeAspect="1" noChangeArrowheads="1"/>
          </p:cNvPicPr>
          <p:nvPr/>
        </p:nvPicPr>
        <p:blipFill>
          <a:blip r:embed="rId5" cstate="print"/>
          <a:srcRect l="27849"/>
          <a:stretch>
            <a:fillRect/>
          </a:stretch>
        </p:blipFill>
        <p:spPr bwMode="auto">
          <a:xfrm>
            <a:off x="4876800" y="1219200"/>
            <a:ext cx="3124200" cy="1812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8534400" cy="990600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GB" sz="2400" b="1" smtClean="0">
                <a:solidFill>
                  <a:schemeClr val="tx1"/>
                </a:solidFill>
              </a:rPr>
              <a:t>The wave-particle problem</a:t>
            </a:r>
          </a:p>
        </p:txBody>
      </p:sp>
      <p:sp>
        <p:nvSpPr>
          <p:cNvPr id="410628" name="Rectangle 4"/>
          <p:cNvSpPr>
            <a:spLocks noChangeArrowheads="1"/>
          </p:cNvSpPr>
          <p:nvPr/>
        </p:nvSpPr>
        <p:spPr bwMode="auto">
          <a:xfrm>
            <a:off x="1219200" y="1752600"/>
            <a:ext cx="67056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0" i="1">
                <a:solidFill>
                  <a:srgbClr val="FA1D0B"/>
                </a:solidFill>
              </a:rPr>
              <a:t>A walker is formed of: </a:t>
            </a:r>
          </a:p>
          <a:p>
            <a:r>
              <a:rPr lang="en-US" sz="2000" b="0" i="1">
                <a:solidFill>
                  <a:srgbClr val="FA1D0B"/>
                </a:solidFill>
              </a:rPr>
              <a:t>- A spread-out and continuous wave</a:t>
            </a:r>
          </a:p>
          <a:p>
            <a:r>
              <a:rPr lang="en-US" sz="2000" b="0" i="1">
                <a:solidFill>
                  <a:srgbClr val="FA1D0B"/>
                </a:solidFill>
              </a:rPr>
              <a:t>- A discrete and localized droplet </a:t>
            </a:r>
          </a:p>
          <a:p>
            <a:r>
              <a:rPr lang="en-US" sz="2000" i="1">
                <a:solidFill>
                  <a:srgbClr val="FA1D0B"/>
                </a:solidFill>
              </a:rPr>
              <a:t>How can they have a common dynamics?</a:t>
            </a:r>
          </a:p>
          <a:p>
            <a:endParaRPr lang="en-US" sz="2000" b="0" i="1"/>
          </a:p>
          <a:p>
            <a:r>
              <a:rPr lang="en-US" sz="2000" b="0" i="1">
                <a:solidFill>
                  <a:srgbClr val="A407AE"/>
                </a:solidFill>
              </a:rPr>
              <a:t>1/ What happens if the wave passes through a diaphragm? </a:t>
            </a:r>
          </a:p>
          <a:p>
            <a:endParaRPr lang="en-US" sz="2000" b="0" i="1">
              <a:solidFill>
                <a:srgbClr val="A407AE"/>
              </a:solidFill>
            </a:endParaRPr>
          </a:p>
          <a:p>
            <a:r>
              <a:rPr lang="en-US" sz="2000" b="0" i="1">
                <a:solidFill>
                  <a:srgbClr val="A407AE"/>
                </a:solidFill>
              </a:rPr>
              <a:t>2/ What happens if the wave is partly reflected?</a:t>
            </a:r>
          </a:p>
          <a:p>
            <a:r>
              <a:rPr lang="en-GB" sz="2000" b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1785926"/>
            <a:ext cx="8077200" cy="1600200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400" b="1" dirty="0" smtClean="0">
                <a:solidFill>
                  <a:srgbClr val="F0230D"/>
                </a:solidFill>
              </a:rPr>
              <a:t>Part II (b)</a:t>
            </a:r>
            <a:r>
              <a:rPr lang="en-GB" sz="2800" dirty="0" smtClean="0">
                <a:solidFill>
                  <a:schemeClr val="tx1"/>
                </a:solidFill>
              </a:rPr>
              <a:t/>
            </a:r>
            <a:br>
              <a:rPr lang="en-GB" sz="2800" dirty="0" smtClean="0">
                <a:solidFill>
                  <a:schemeClr val="tx1"/>
                </a:solidFill>
              </a:rPr>
            </a:br>
            <a:r>
              <a:rPr lang="en-GB" sz="2400" b="1" dirty="0" smtClean="0">
                <a:solidFill>
                  <a:schemeClr val="tx1"/>
                </a:solidFill>
              </a:rPr>
              <a:t>Single particles diffraction and interference</a:t>
            </a:r>
            <a:endParaRPr lang="en-GB" sz="2400" dirty="0" smtClean="0">
              <a:solidFill>
                <a:schemeClr val="tx1"/>
              </a:solidFill>
            </a:endParaRPr>
          </a:p>
        </p:txBody>
      </p:sp>
      <p:sp>
        <p:nvSpPr>
          <p:cNvPr id="412675" name="Rectangle 3"/>
          <p:cNvSpPr>
            <a:spLocks noChangeArrowheads="1"/>
          </p:cNvSpPr>
          <p:nvPr/>
        </p:nvSpPr>
        <p:spPr bwMode="auto">
          <a:xfrm>
            <a:off x="0" y="5181600"/>
            <a:ext cx="8229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just"/>
            <a:r>
              <a:rPr lang="en-US" sz="1600" b="0" dirty="0" err="1">
                <a:solidFill>
                  <a:srgbClr val="8B009D"/>
                </a:solidFill>
              </a:rPr>
              <a:t>Couder</a:t>
            </a:r>
            <a:r>
              <a:rPr lang="en-US" sz="1600" b="0" dirty="0">
                <a:solidFill>
                  <a:srgbClr val="8B009D"/>
                </a:solidFill>
              </a:rPr>
              <a:t> Y. &amp; Fort E.</a:t>
            </a:r>
          </a:p>
          <a:p>
            <a:pPr lvl="2" algn="just"/>
            <a:r>
              <a:rPr lang="en-US" sz="1600" b="0" dirty="0">
                <a:solidFill>
                  <a:srgbClr val="8B009D"/>
                </a:solidFill>
              </a:rPr>
              <a:t>Single-particle diffraction and interference at a macroscopic scale</a:t>
            </a:r>
          </a:p>
          <a:p>
            <a:pPr lvl="2" algn="just"/>
            <a:r>
              <a:rPr lang="fr-FR" sz="1600" b="0" i="1" dirty="0">
                <a:solidFill>
                  <a:srgbClr val="8B009D"/>
                </a:solidFill>
              </a:rPr>
              <a:t>Phys. </a:t>
            </a:r>
            <a:r>
              <a:rPr lang="fr-FR" sz="1600" b="0" i="1" dirty="0" err="1">
                <a:solidFill>
                  <a:srgbClr val="8B009D"/>
                </a:solidFill>
              </a:rPr>
              <a:t>Rev</a:t>
            </a:r>
            <a:r>
              <a:rPr lang="fr-FR" sz="1600" b="0" i="1" dirty="0">
                <a:solidFill>
                  <a:srgbClr val="8B009D"/>
                </a:solidFill>
              </a:rPr>
              <a:t>. </a:t>
            </a:r>
            <a:r>
              <a:rPr lang="fr-FR" sz="1600" b="0" i="1" dirty="0" err="1">
                <a:solidFill>
                  <a:srgbClr val="8B009D"/>
                </a:solidFill>
              </a:rPr>
              <a:t>Lett</a:t>
            </a:r>
            <a:r>
              <a:rPr lang="fr-FR" sz="1600" b="0" i="1" dirty="0">
                <a:solidFill>
                  <a:srgbClr val="8B009D"/>
                </a:solidFill>
              </a:rPr>
              <a:t>.</a:t>
            </a:r>
            <a:r>
              <a:rPr lang="fr-FR" sz="1600" b="0" dirty="0">
                <a:solidFill>
                  <a:srgbClr val="8B009D"/>
                </a:solidFill>
              </a:rPr>
              <a:t> </a:t>
            </a:r>
            <a:r>
              <a:rPr lang="fr-FR" sz="1600" dirty="0">
                <a:solidFill>
                  <a:srgbClr val="8B009D"/>
                </a:solidFill>
              </a:rPr>
              <a:t>97</a:t>
            </a:r>
            <a:r>
              <a:rPr lang="fr-FR" sz="1600" b="0" dirty="0">
                <a:solidFill>
                  <a:srgbClr val="8B009D"/>
                </a:solidFill>
              </a:rPr>
              <a:t>, 15101, (</a:t>
            </a:r>
            <a:r>
              <a:rPr lang="en-GB" sz="1600" b="0" dirty="0">
                <a:solidFill>
                  <a:srgbClr val="8B009D"/>
                </a:solidFill>
              </a:rPr>
              <a:t>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457200"/>
          </a:xfrm>
        </p:spPr>
        <p:txBody>
          <a:bodyPr/>
          <a:lstStyle/>
          <a:p>
            <a:r>
              <a:rPr lang="en-US" sz="2400" dirty="0">
                <a:solidFill>
                  <a:srgbClr val="5700AE"/>
                </a:solidFill>
              </a:rPr>
              <a:t>A modern version: single photon interference </a:t>
            </a:r>
            <a:r>
              <a:rPr lang="en-US" sz="2400" dirty="0" smtClean="0">
                <a:solidFill>
                  <a:srgbClr val="5700AE"/>
                </a:solidFill>
              </a:rPr>
              <a:t/>
            </a:r>
            <a:br>
              <a:rPr lang="en-US" sz="2400" dirty="0" smtClean="0">
                <a:solidFill>
                  <a:srgbClr val="5700AE"/>
                </a:solidFill>
              </a:rPr>
            </a:br>
            <a:r>
              <a:rPr lang="en-US" sz="2400" dirty="0" smtClean="0">
                <a:solidFill>
                  <a:srgbClr val="5700AE"/>
                </a:solidFill>
              </a:rPr>
              <a:t>with </a:t>
            </a:r>
            <a:r>
              <a:rPr lang="en-US" sz="2400" dirty="0">
                <a:solidFill>
                  <a:srgbClr val="5700AE"/>
                </a:solidFill>
              </a:rPr>
              <a:t>a Fresnel </a:t>
            </a:r>
            <a:r>
              <a:rPr lang="en-US" sz="2400" dirty="0" err="1">
                <a:solidFill>
                  <a:srgbClr val="5700AE"/>
                </a:solidFill>
              </a:rPr>
              <a:t>biprism</a:t>
            </a:r>
            <a:endParaRPr lang="en-US" sz="2400" dirty="0">
              <a:solidFill>
                <a:srgbClr val="5700AE"/>
              </a:solidFill>
            </a:endParaRPr>
          </a:p>
        </p:txBody>
      </p:sp>
      <p:sp>
        <p:nvSpPr>
          <p:cNvPr id="973827" name="Text Box 3"/>
          <p:cNvSpPr txBox="1">
            <a:spLocks noChangeArrowheads="1"/>
          </p:cNvSpPr>
          <p:nvPr/>
        </p:nvSpPr>
        <p:spPr bwMode="auto">
          <a:xfrm>
            <a:off x="685800" y="2057400"/>
            <a:ext cx="80168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  <a:p>
            <a:r>
              <a:rPr lang="en-US" sz="1300" i="0">
                <a:solidFill>
                  <a:srgbClr val="000000"/>
                </a:solidFill>
                <a:latin typeface="Lucida Grande" pitchFamily="1" charset="0"/>
              </a:rPr>
              <a:t> 	</a:t>
            </a:r>
          </a:p>
          <a:p>
            <a:r>
              <a:rPr lang="en-US" sz="1300" i="0">
                <a:solidFill>
                  <a:srgbClr val="000000"/>
                </a:solidFill>
                <a:latin typeface="Lucida Grande" pitchFamily="1" charset="0"/>
              </a:rPr>
              <a:t>	</a:t>
            </a:r>
          </a:p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  <a:p>
            <a:endParaRPr lang="fr-FR" sz="1400" i="0"/>
          </a:p>
        </p:txBody>
      </p:sp>
      <p:sp>
        <p:nvSpPr>
          <p:cNvPr id="973828" name="Rectangle 4"/>
          <p:cNvSpPr>
            <a:spLocks noChangeArrowheads="1"/>
          </p:cNvSpPr>
          <p:nvPr/>
        </p:nvSpPr>
        <p:spPr bwMode="auto">
          <a:xfrm>
            <a:off x="1990725" y="47180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300" i="0">
                <a:solidFill>
                  <a:srgbClr val="000000"/>
                </a:solidFill>
                <a:latin typeface="Lucida Grande" pitchFamily="1" charset="0"/>
              </a:rPr>
              <a:t> </a:t>
            </a:r>
          </a:p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</p:txBody>
      </p:sp>
      <p:sp>
        <p:nvSpPr>
          <p:cNvPr id="973829" name="Rectangle 5"/>
          <p:cNvSpPr>
            <a:spLocks noChangeArrowheads="1"/>
          </p:cNvSpPr>
          <p:nvPr/>
        </p:nvSpPr>
        <p:spPr bwMode="auto">
          <a:xfrm>
            <a:off x="571472" y="3214686"/>
            <a:ext cx="170110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0" dirty="0">
                <a:solidFill>
                  <a:srgbClr val="0807F4"/>
                </a:solidFill>
              </a:rPr>
              <a:t>Jean François </a:t>
            </a:r>
            <a:r>
              <a:rPr lang="en-US" sz="1400" i="0" dirty="0" err="1">
                <a:solidFill>
                  <a:srgbClr val="0807F4"/>
                </a:solidFill>
              </a:rPr>
              <a:t>Roch</a:t>
            </a:r>
            <a:endParaRPr lang="en-US" sz="1400" i="0" dirty="0">
              <a:solidFill>
                <a:srgbClr val="0807F4"/>
              </a:solidFill>
            </a:endParaRPr>
          </a:p>
          <a:p>
            <a:r>
              <a:rPr lang="en-US" sz="1400" i="0" dirty="0">
                <a:solidFill>
                  <a:srgbClr val="0807F4"/>
                </a:solidFill>
              </a:rPr>
              <a:t>François </a:t>
            </a:r>
            <a:r>
              <a:rPr lang="en-US" sz="1400" i="0" dirty="0" err="1">
                <a:solidFill>
                  <a:srgbClr val="0807F4"/>
                </a:solidFill>
              </a:rPr>
              <a:t>Treussard</a:t>
            </a:r>
            <a:endParaRPr lang="en-US" sz="1400" i="0" dirty="0">
              <a:solidFill>
                <a:srgbClr val="0807F4"/>
              </a:solidFill>
            </a:endParaRPr>
          </a:p>
          <a:p>
            <a:r>
              <a:rPr lang="en-US" sz="1400" i="0" dirty="0">
                <a:solidFill>
                  <a:srgbClr val="0807F4"/>
                </a:solidFill>
              </a:rPr>
              <a:t>Philippe </a:t>
            </a:r>
            <a:r>
              <a:rPr lang="en-US" sz="1400" i="0" dirty="0" err="1" smtClean="0">
                <a:solidFill>
                  <a:srgbClr val="0807F4"/>
                </a:solidFill>
              </a:rPr>
              <a:t>Grangier</a:t>
            </a:r>
            <a:endParaRPr lang="en-US" sz="1400" i="0" dirty="0">
              <a:solidFill>
                <a:srgbClr val="0807F4"/>
              </a:solidFill>
            </a:endParaRPr>
          </a:p>
        </p:txBody>
      </p:sp>
      <p:pic>
        <p:nvPicPr>
          <p:cNvPr id="9738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124200"/>
            <a:ext cx="403860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38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4343400"/>
            <a:ext cx="4038600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38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295400"/>
            <a:ext cx="43434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38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1828800"/>
            <a:ext cx="40386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pPr eaLnBrk="1" hangingPunct="1"/>
            <a:r>
              <a:rPr lang="en-GB" sz="1800" smtClean="0">
                <a:solidFill>
                  <a:srgbClr val="FA1D0B"/>
                </a:solidFill>
                <a:latin typeface="Lucida Grande" pitchFamily="1" charset="0"/>
              </a:rPr>
              <a:t>Single photon interference  (</a:t>
            </a:r>
            <a:r>
              <a:rPr lang="en-GB" sz="1400" smtClean="0">
                <a:solidFill>
                  <a:srgbClr val="FA1D0B"/>
                </a:solidFill>
                <a:latin typeface="Lucida Grande" pitchFamily="1" charset="0"/>
              </a:rPr>
              <a:t>a concise article!)</a:t>
            </a:r>
            <a:r>
              <a:rPr lang="en-GB" sz="1800" smtClean="0">
                <a:solidFill>
                  <a:srgbClr val="FA1D0B"/>
                </a:solidFill>
                <a:latin typeface="Lucida Grande" pitchFamily="1" charset="0"/>
              </a:rPr>
              <a:t> </a:t>
            </a:r>
            <a:br>
              <a:rPr lang="en-GB" sz="1800" smtClean="0">
                <a:solidFill>
                  <a:srgbClr val="FA1D0B"/>
                </a:solidFill>
                <a:latin typeface="Lucida Grande" pitchFamily="1" charset="0"/>
              </a:rPr>
            </a:br>
            <a:r>
              <a:rPr lang="en-GB" sz="1400" smtClean="0">
                <a:solidFill>
                  <a:srgbClr val="0807F4"/>
                </a:solidFill>
              </a:rPr>
              <a:t>G.I. Taylor, </a:t>
            </a:r>
            <a:r>
              <a:rPr lang="en-GB" sz="1400" i="1" smtClean="0">
                <a:solidFill>
                  <a:srgbClr val="0807F4"/>
                </a:solidFill>
              </a:rPr>
              <a:t>Proc. Camb. Phil.  Soc.</a:t>
            </a:r>
            <a:r>
              <a:rPr lang="en-GB" sz="1400" smtClean="0">
                <a:solidFill>
                  <a:srgbClr val="0807F4"/>
                </a:solidFill>
              </a:rPr>
              <a:t>, </a:t>
            </a:r>
            <a:r>
              <a:rPr lang="en-GB" sz="1400" b="1" smtClean="0">
                <a:solidFill>
                  <a:srgbClr val="0807F4"/>
                </a:solidFill>
              </a:rPr>
              <a:t>15</a:t>
            </a:r>
            <a:r>
              <a:rPr lang="en-GB" sz="1400" smtClean="0">
                <a:solidFill>
                  <a:srgbClr val="0807F4"/>
                </a:solidFill>
              </a:rPr>
              <a:t>, 114-115, (1909)</a:t>
            </a:r>
          </a:p>
        </p:txBody>
      </p:sp>
      <p:sp>
        <p:nvSpPr>
          <p:cNvPr id="457731" name="Text Box 3"/>
          <p:cNvSpPr txBox="1">
            <a:spLocks noChangeArrowheads="1"/>
          </p:cNvSpPr>
          <p:nvPr/>
        </p:nvSpPr>
        <p:spPr bwMode="auto">
          <a:xfrm>
            <a:off x="685800" y="2057400"/>
            <a:ext cx="80168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300" b="0">
              <a:solidFill>
                <a:srgbClr val="000000"/>
              </a:solidFill>
              <a:latin typeface="Lucida Grande" pitchFamily="1" charset="0"/>
            </a:endParaRPr>
          </a:p>
          <a:p>
            <a:endParaRPr lang="en-US" sz="1300" b="0">
              <a:solidFill>
                <a:srgbClr val="000000"/>
              </a:solidFill>
              <a:latin typeface="Lucida Grande" pitchFamily="1" charset="0"/>
            </a:endParaRPr>
          </a:p>
          <a:p>
            <a:r>
              <a:rPr lang="en-US" sz="1300" b="0">
                <a:solidFill>
                  <a:srgbClr val="000000"/>
                </a:solidFill>
                <a:latin typeface="Lucida Grande" pitchFamily="1" charset="0"/>
              </a:rPr>
              <a:t> 	</a:t>
            </a:r>
          </a:p>
          <a:p>
            <a:r>
              <a:rPr lang="en-US" sz="1300" b="0">
                <a:solidFill>
                  <a:srgbClr val="000000"/>
                </a:solidFill>
                <a:latin typeface="Lucida Grande" pitchFamily="1" charset="0"/>
              </a:rPr>
              <a:t>	</a:t>
            </a:r>
          </a:p>
          <a:p>
            <a:endParaRPr lang="en-US" sz="1300" b="0">
              <a:solidFill>
                <a:srgbClr val="000000"/>
              </a:solidFill>
              <a:latin typeface="Lucida Grande" pitchFamily="1" charset="0"/>
            </a:endParaRPr>
          </a:p>
          <a:p>
            <a:endParaRPr lang="fr-FR" b="0"/>
          </a:p>
        </p:txBody>
      </p:sp>
      <p:sp>
        <p:nvSpPr>
          <p:cNvPr id="457732" name="Rectangle 4"/>
          <p:cNvSpPr>
            <a:spLocks noChangeArrowheads="1"/>
          </p:cNvSpPr>
          <p:nvPr/>
        </p:nvSpPr>
        <p:spPr bwMode="auto">
          <a:xfrm>
            <a:off x="1990725" y="47180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300" b="0">
                <a:solidFill>
                  <a:srgbClr val="000000"/>
                </a:solidFill>
                <a:latin typeface="Lucida Grande" pitchFamily="1" charset="0"/>
              </a:rPr>
              <a:t> </a:t>
            </a:r>
          </a:p>
          <a:p>
            <a:endParaRPr lang="en-US" sz="1300" b="0">
              <a:solidFill>
                <a:srgbClr val="000000"/>
              </a:solidFill>
              <a:latin typeface="Lucida Grande" pitchFamily="1" charset="0"/>
            </a:endParaRPr>
          </a:p>
        </p:txBody>
      </p:sp>
      <p:pic>
        <p:nvPicPr>
          <p:cNvPr id="457733" name="Picture 5"/>
          <p:cNvPicPr>
            <a:picLocks noChangeAspect="1" noChangeArrowheads="1"/>
          </p:cNvPicPr>
          <p:nvPr/>
        </p:nvPicPr>
        <p:blipFill>
          <a:blip r:embed="rId3" cstate="print"/>
          <a:srcRect l="1617"/>
          <a:stretch>
            <a:fillRect/>
          </a:stretch>
        </p:blipFill>
        <p:spPr bwMode="auto">
          <a:xfrm>
            <a:off x="820738" y="990600"/>
            <a:ext cx="3556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77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219200"/>
            <a:ext cx="34353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34400" cy="609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1800">
                <a:solidFill>
                  <a:srgbClr val="FA1D0B"/>
                </a:solidFill>
                <a:latin typeface="Lucida Grande" pitchFamily="1" charset="0"/>
              </a:rPr>
              <a:t>Single electron interference (</a:t>
            </a:r>
            <a:r>
              <a:rPr lang="en-US" sz="1400">
                <a:solidFill>
                  <a:srgbClr val="FA1D0B"/>
                </a:solidFill>
                <a:latin typeface="Lucida Grande" pitchFamily="1" charset="0"/>
              </a:rPr>
              <a:t>another concise article!)</a:t>
            </a:r>
            <a:r>
              <a:rPr lang="en-US" sz="1800">
                <a:solidFill>
                  <a:srgbClr val="FA1D0B"/>
                </a:solidFill>
                <a:latin typeface="Lucida Grande" pitchFamily="1" charset="0"/>
              </a:rPr>
              <a:t> </a:t>
            </a:r>
            <a:r>
              <a:rPr lang="en-US" sz="1800" i="1">
                <a:solidFill>
                  <a:srgbClr val="FA1D0B"/>
                </a:solidFill>
                <a:latin typeface="Lucida Grande" pitchFamily="1" charset="0"/>
              </a:rPr>
              <a:t/>
            </a:r>
            <a:br>
              <a:rPr lang="en-US" sz="1800" i="1">
                <a:solidFill>
                  <a:srgbClr val="FA1D0B"/>
                </a:solidFill>
                <a:latin typeface="Lucida Grande" pitchFamily="1" charset="0"/>
              </a:rPr>
            </a:br>
            <a:r>
              <a:rPr lang="en-US" sz="1400">
                <a:solidFill>
                  <a:srgbClr val="0807F4"/>
                </a:solidFill>
              </a:rPr>
              <a:t>P.G. Merli, G.F. Missiroli and G. Pozzi,  Am. J. Phys. </a:t>
            </a:r>
            <a:r>
              <a:rPr lang="en-US" sz="1400" b="1">
                <a:solidFill>
                  <a:srgbClr val="0807F4"/>
                </a:solidFill>
              </a:rPr>
              <a:t>44</a:t>
            </a:r>
            <a:r>
              <a:rPr lang="en-US" sz="1400">
                <a:solidFill>
                  <a:srgbClr val="0807F4"/>
                </a:solidFill>
              </a:rPr>
              <a:t>, 306-307, 1976.</a:t>
            </a:r>
          </a:p>
        </p:txBody>
      </p:sp>
      <p:sp>
        <p:nvSpPr>
          <p:cNvPr id="977923" name="Text Box 3"/>
          <p:cNvSpPr txBox="1">
            <a:spLocks noChangeArrowheads="1"/>
          </p:cNvSpPr>
          <p:nvPr/>
        </p:nvSpPr>
        <p:spPr bwMode="auto">
          <a:xfrm>
            <a:off x="685800" y="2057400"/>
            <a:ext cx="80168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  <a:p>
            <a:r>
              <a:rPr lang="en-US" sz="1300" i="0">
                <a:solidFill>
                  <a:srgbClr val="000000"/>
                </a:solidFill>
                <a:latin typeface="Lucida Grande" pitchFamily="1" charset="0"/>
              </a:rPr>
              <a:t> 	</a:t>
            </a:r>
          </a:p>
          <a:p>
            <a:r>
              <a:rPr lang="en-US" sz="1300" i="0">
                <a:solidFill>
                  <a:srgbClr val="000000"/>
                </a:solidFill>
                <a:latin typeface="Lucida Grande" pitchFamily="1" charset="0"/>
              </a:rPr>
              <a:t>	</a:t>
            </a:r>
          </a:p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  <a:p>
            <a:endParaRPr lang="fr-FR" sz="1400" i="0"/>
          </a:p>
        </p:txBody>
      </p:sp>
      <p:sp>
        <p:nvSpPr>
          <p:cNvPr id="977924" name="Rectangle 4"/>
          <p:cNvSpPr>
            <a:spLocks noChangeArrowheads="1"/>
          </p:cNvSpPr>
          <p:nvPr/>
        </p:nvSpPr>
        <p:spPr bwMode="auto">
          <a:xfrm>
            <a:off x="1990725" y="47180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300" i="0">
                <a:solidFill>
                  <a:srgbClr val="000000"/>
                </a:solidFill>
                <a:latin typeface="Lucida Grande" pitchFamily="1" charset="0"/>
              </a:rPr>
              <a:t> </a:t>
            </a:r>
          </a:p>
          <a:p>
            <a:endParaRPr lang="en-US" sz="1300" i="0">
              <a:solidFill>
                <a:srgbClr val="000000"/>
              </a:solidFill>
              <a:latin typeface="Lucida Grande" pitchFamily="1" charset="0"/>
            </a:endParaRPr>
          </a:p>
        </p:txBody>
      </p:sp>
      <p:pic>
        <p:nvPicPr>
          <p:cNvPr id="9779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426243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79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676400"/>
            <a:ext cx="4114800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57356" y="285728"/>
            <a:ext cx="5643602" cy="1752600"/>
          </a:xfrm>
        </p:spPr>
        <p:txBody>
          <a:bodyPr/>
          <a:lstStyle/>
          <a:p>
            <a:pPr eaLnBrk="1" hangingPunct="1"/>
            <a:r>
              <a:rPr lang="en-GB" sz="2400" dirty="0" smtClean="0">
                <a:solidFill>
                  <a:srgbClr val="430699"/>
                </a:solidFill>
              </a:rPr>
              <a:t>The build-up of the interference pattern </a:t>
            </a:r>
            <a:br>
              <a:rPr lang="en-GB" sz="2400" dirty="0" smtClean="0">
                <a:solidFill>
                  <a:srgbClr val="430699"/>
                </a:solidFill>
              </a:rPr>
            </a:br>
            <a:r>
              <a:rPr lang="en-GB" sz="2400" dirty="0" smtClean="0">
                <a:solidFill>
                  <a:srgbClr val="430699"/>
                </a:solidFill>
              </a:rPr>
              <a:t>with single particle</a:t>
            </a:r>
            <a:endParaRPr lang="en-GB" sz="2400" dirty="0" smtClean="0"/>
          </a:p>
        </p:txBody>
      </p:sp>
      <p:sp>
        <p:nvSpPr>
          <p:cNvPr id="461827" name="Rectangle 3"/>
          <p:cNvSpPr>
            <a:spLocks noChangeArrowheads="1"/>
          </p:cNvSpPr>
          <p:nvPr/>
        </p:nvSpPr>
        <p:spPr bwMode="auto">
          <a:xfrm>
            <a:off x="3429000" y="25717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1800" b="0" i="1"/>
          </a:p>
        </p:txBody>
      </p:sp>
      <p:sp>
        <p:nvSpPr>
          <p:cNvPr id="461829" name="Rectangle 5"/>
          <p:cNvSpPr>
            <a:spLocks noChangeArrowheads="1"/>
          </p:cNvSpPr>
          <p:nvPr/>
        </p:nvSpPr>
        <p:spPr bwMode="auto">
          <a:xfrm>
            <a:off x="1357290" y="2143116"/>
            <a:ext cx="5786478" cy="427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800" b="0" i="1" dirty="0">
                <a:solidFill>
                  <a:schemeClr val="accent2"/>
                </a:solidFill>
              </a:rPr>
              <a:t>R. </a:t>
            </a:r>
            <a:r>
              <a:rPr lang="fr-FR" sz="1800" b="0" i="1" dirty="0" err="1">
                <a:solidFill>
                  <a:schemeClr val="accent2"/>
                </a:solidFill>
              </a:rPr>
              <a:t>Feynman’s</a:t>
            </a:r>
            <a:r>
              <a:rPr lang="fr-FR" sz="1800" b="0" i="1" dirty="0">
                <a:solidFill>
                  <a:schemeClr val="accent2"/>
                </a:solidFill>
              </a:rPr>
              <a:t>, Lectures on </a:t>
            </a:r>
            <a:r>
              <a:rPr lang="fr-FR" sz="1800" b="0" i="1" dirty="0" err="1">
                <a:solidFill>
                  <a:schemeClr val="accent2"/>
                </a:solidFill>
              </a:rPr>
              <a:t>Physics</a:t>
            </a:r>
            <a:r>
              <a:rPr lang="fr-FR" sz="1800" b="0" i="1" dirty="0">
                <a:solidFill>
                  <a:schemeClr val="accent2"/>
                </a:solidFill>
              </a:rPr>
              <a:t>, vol. 3, Quantum </a:t>
            </a:r>
            <a:r>
              <a:rPr lang="fr-FR" sz="1800" b="0" i="1" dirty="0" err="1">
                <a:solidFill>
                  <a:schemeClr val="accent2"/>
                </a:solidFill>
              </a:rPr>
              <a:t>Mechanics</a:t>
            </a:r>
            <a:r>
              <a:rPr lang="fr-FR" sz="1800" b="0" i="1" dirty="0">
                <a:solidFill>
                  <a:schemeClr val="accent2"/>
                </a:solidFill>
              </a:rPr>
              <a:t>, (</a:t>
            </a:r>
            <a:r>
              <a:rPr lang="fr-FR" sz="1800" b="0" dirty="0">
                <a:solidFill>
                  <a:schemeClr val="accent2"/>
                </a:solidFill>
              </a:rPr>
              <a:t>First </a:t>
            </a:r>
            <a:r>
              <a:rPr lang="fr-FR" sz="1800" b="0" dirty="0" err="1">
                <a:solidFill>
                  <a:schemeClr val="accent2"/>
                </a:solidFill>
              </a:rPr>
              <a:t>chapter</a:t>
            </a:r>
            <a:r>
              <a:rPr lang="fr-FR" sz="1800" b="0" dirty="0">
                <a:solidFill>
                  <a:schemeClr val="accent2"/>
                </a:solidFill>
              </a:rPr>
              <a:t>)</a:t>
            </a:r>
          </a:p>
          <a:p>
            <a:pPr algn="just">
              <a:lnSpc>
                <a:spcPct val="140000"/>
              </a:lnSpc>
              <a:spcBef>
                <a:spcPct val="50000"/>
              </a:spcBef>
            </a:pPr>
            <a:r>
              <a:rPr lang="fr-FR" sz="1800" i="1" dirty="0">
                <a:solidFill>
                  <a:srgbClr val="FF4156"/>
                </a:solidFill>
              </a:rPr>
              <a:t>«</a:t>
            </a:r>
            <a:r>
              <a:rPr lang="fr-FR" sz="1800" i="1" dirty="0">
                <a:solidFill>
                  <a:srgbClr val="F0230D"/>
                </a:solidFill>
              </a:rPr>
              <a:t> … In </a:t>
            </a:r>
            <a:r>
              <a:rPr lang="fr-FR" sz="1800" i="1" dirty="0" err="1">
                <a:solidFill>
                  <a:srgbClr val="F0230D"/>
                </a:solidFill>
              </a:rPr>
              <a:t>this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chapter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we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shall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tackle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immediately</a:t>
            </a:r>
            <a:r>
              <a:rPr lang="fr-FR" sz="1800" i="1" dirty="0">
                <a:solidFill>
                  <a:srgbClr val="F0230D"/>
                </a:solidFill>
              </a:rPr>
              <a:t> the basic </a:t>
            </a:r>
            <a:r>
              <a:rPr lang="fr-FR" sz="1800" i="1" dirty="0" err="1">
                <a:solidFill>
                  <a:srgbClr val="F0230D"/>
                </a:solidFill>
              </a:rPr>
              <a:t>element</a:t>
            </a:r>
            <a:r>
              <a:rPr lang="fr-FR" sz="1800" i="1" dirty="0">
                <a:solidFill>
                  <a:srgbClr val="F0230D"/>
                </a:solidFill>
              </a:rPr>
              <a:t> of the </a:t>
            </a:r>
            <a:r>
              <a:rPr lang="fr-FR" sz="1800" i="1" dirty="0" err="1">
                <a:solidFill>
                  <a:srgbClr val="F0230D"/>
                </a:solidFill>
              </a:rPr>
              <a:t>mysterious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behavior</a:t>
            </a:r>
            <a:r>
              <a:rPr lang="fr-FR" sz="1800" i="1" dirty="0">
                <a:solidFill>
                  <a:srgbClr val="F0230D"/>
                </a:solidFill>
              </a:rPr>
              <a:t> in </a:t>
            </a:r>
            <a:r>
              <a:rPr lang="fr-FR" sz="1800" i="1" dirty="0" err="1">
                <a:solidFill>
                  <a:srgbClr val="F0230D"/>
                </a:solidFill>
              </a:rPr>
              <a:t>its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most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strange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form</a:t>
            </a:r>
            <a:r>
              <a:rPr lang="fr-FR" sz="1800" i="1" dirty="0">
                <a:solidFill>
                  <a:srgbClr val="F0230D"/>
                </a:solidFill>
              </a:rPr>
              <a:t>. </a:t>
            </a:r>
            <a:r>
              <a:rPr lang="fr-FR" sz="1800" i="1" dirty="0" err="1">
                <a:solidFill>
                  <a:srgbClr val="F0230D"/>
                </a:solidFill>
              </a:rPr>
              <a:t>We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choose</a:t>
            </a:r>
            <a:r>
              <a:rPr lang="fr-FR" sz="1800" i="1" dirty="0">
                <a:solidFill>
                  <a:srgbClr val="F0230D"/>
                </a:solidFill>
              </a:rPr>
              <a:t> to </a:t>
            </a:r>
            <a:r>
              <a:rPr lang="fr-FR" sz="1800" i="1" dirty="0" err="1">
                <a:solidFill>
                  <a:srgbClr val="F0230D"/>
                </a:solidFill>
              </a:rPr>
              <a:t>examin</a:t>
            </a:r>
            <a:r>
              <a:rPr lang="fr-FR" sz="1800" i="1" dirty="0">
                <a:solidFill>
                  <a:srgbClr val="F0230D"/>
                </a:solidFill>
              </a:rPr>
              <a:t> a </a:t>
            </a:r>
            <a:r>
              <a:rPr lang="fr-FR" sz="1800" i="1" dirty="0" err="1">
                <a:solidFill>
                  <a:srgbClr val="F0230D"/>
                </a:solidFill>
              </a:rPr>
              <a:t>phenomenon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which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is</a:t>
            </a:r>
            <a:r>
              <a:rPr lang="fr-FR" sz="1800" i="1" dirty="0">
                <a:solidFill>
                  <a:srgbClr val="F0230D"/>
                </a:solidFill>
              </a:rPr>
              <a:t> impossible, </a:t>
            </a:r>
            <a:r>
              <a:rPr lang="fr-FR" sz="1800" i="1" dirty="0" err="1">
                <a:solidFill>
                  <a:srgbClr val="F0230D"/>
                </a:solidFill>
              </a:rPr>
              <a:t>absolutely</a:t>
            </a:r>
            <a:r>
              <a:rPr lang="fr-FR" sz="1800" i="1" dirty="0">
                <a:solidFill>
                  <a:srgbClr val="F0230D"/>
                </a:solidFill>
              </a:rPr>
              <a:t> impossible, to </a:t>
            </a:r>
            <a:r>
              <a:rPr lang="fr-FR" sz="1800" i="1" dirty="0" err="1">
                <a:solidFill>
                  <a:srgbClr val="F0230D"/>
                </a:solidFill>
              </a:rPr>
              <a:t>explain</a:t>
            </a:r>
            <a:r>
              <a:rPr lang="fr-FR" sz="1800" i="1" dirty="0">
                <a:solidFill>
                  <a:srgbClr val="F0230D"/>
                </a:solidFill>
              </a:rPr>
              <a:t> in </a:t>
            </a:r>
            <a:r>
              <a:rPr lang="fr-FR" sz="1800" i="1" dirty="0" err="1">
                <a:solidFill>
                  <a:srgbClr val="F0230D"/>
                </a:solidFill>
              </a:rPr>
              <a:t>any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classical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way</a:t>
            </a:r>
            <a:r>
              <a:rPr lang="fr-FR" sz="1800" i="1" dirty="0">
                <a:solidFill>
                  <a:srgbClr val="F0230D"/>
                </a:solidFill>
              </a:rPr>
              <a:t> and </a:t>
            </a:r>
            <a:r>
              <a:rPr lang="fr-FR" sz="1800" i="1" dirty="0" err="1">
                <a:solidFill>
                  <a:srgbClr val="F0230D"/>
                </a:solidFill>
              </a:rPr>
              <a:t>which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is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at</a:t>
            </a:r>
            <a:r>
              <a:rPr lang="fr-FR" sz="1800" i="1" dirty="0">
                <a:solidFill>
                  <a:srgbClr val="F0230D"/>
                </a:solidFill>
              </a:rPr>
              <a:t> the </a:t>
            </a:r>
            <a:r>
              <a:rPr lang="fr-FR" sz="1800" i="1" dirty="0" err="1">
                <a:solidFill>
                  <a:srgbClr val="F0230D"/>
                </a:solidFill>
              </a:rPr>
              <a:t>heart</a:t>
            </a:r>
            <a:r>
              <a:rPr lang="fr-FR" sz="1800" i="1" dirty="0">
                <a:solidFill>
                  <a:srgbClr val="F0230D"/>
                </a:solidFill>
              </a:rPr>
              <a:t> of quantum </a:t>
            </a:r>
            <a:r>
              <a:rPr lang="fr-FR" sz="1800" i="1" dirty="0" err="1">
                <a:solidFill>
                  <a:srgbClr val="F0230D"/>
                </a:solidFill>
              </a:rPr>
              <a:t>mechanics</a:t>
            </a:r>
            <a:r>
              <a:rPr lang="fr-FR" sz="1800" i="1" dirty="0">
                <a:solidFill>
                  <a:srgbClr val="F0230D"/>
                </a:solidFill>
              </a:rPr>
              <a:t>. In reality </a:t>
            </a:r>
            <a:r>
              <a:rPr lang="fr-FR" sz="1800" i="1" dirty="0" err="1">
                <a:solidFill>
                  <a:srgbClr val="F0230D"/>
                </a:solidFill>
              </a:rPr>
              <a:t>it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contains</a:t>
            </a:r>
            <a:r>
              <a:rPr lang="fr-FR" sz="1800" i="1" dirty="0">
                <a:solidFill>
                  <a:srgbClr val="F0230D"/>
                </a:solidFill>
              </a:rPr>
              <a:t> the </a:t>
            </a:r>
            <a:r>
              <a:rPr lang="fr-FR" sz="1800" i="1" dirty="0" err="1">
                <a:solidFill>
                  <a:srgbClr val="F0230D"/>
                </a:solidFill>
              </a:rPr>
              <a:t>only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mystery</a:t>
            </a:r>
            <a:r>
              <a:rPr lang="fr-FR" sz="1800" i="1" dirty="0">
                <a:solidFill>
                  <a:srgbClr val="F0230D"/>
                </a:solidFill>
              </a:rPr>
              <a:t>. </a:t>
            </a:r>
            <a:r>
              <a:rPr lang="fr-FR" sz="1800" i="1" dirty="0" err="1">
                <a:solidFill>
                  <a:srgbClr val="F0230D"/>
                </a:solidFill>
              </a:rPr>
              <a:t>We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cannot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make</a:t>
            </a:r>
            <a:r>
              <a:rPr lang="fr-FR" sz="1800" i="1" dirty="0">
                <a:solidFill>
                  <a:srgbClr val="F0230D"/>
                </a:solidFill>
              </a:rPr>
              <a:t> the </a:t>
            </a:r>
            <a:r>
              <a:rPr lang="fr-FR" sz="1800" i="1" dirty="0" err="1">
                <a:solidFill>
                  <a:srgbClr val="F0230D"/>
                </a:solidFill>
              </a:rPr>
              <a:t>mystery</a:t>
            </a:r>
            <a:r>
              <a:rPr lang="fr-FR" sz="1800" i="1" dirty="0">
                <a:solidFill>
                  <a:srgbClr val="F0230D"/>
                </a:solidFill>
              </a:rPr>
              <a:t> go </a:t>
            </a:r>
            <a:r>
              <a:rPr lang="fr-FR" sz="1800" i="1" dirty="0" err="1">
                <a:solidFill>
                  <a:srgbClr val="F0230D"/>
                </a:solidFill>
              </a:rPr>
              <a:t>away</a:t>
            </a:r>
            <a:r>
              <a:rPr lang="fr-FR" sz="1800" i="1" dirty="0">
                <a:solidFill>
                  <a:srgbClr val="F0230D"/>
                </a:solidFill>
              </a:rPr>
              <a:t> by </a:t>
            </a:r>
            <a:r>
              <a:rPr lang="fr-FR" sz="1800" i="1" dirty="0" err="1">
                <a:solidFill>
                  <a:srgbClr val="F0230D"/>
                </a:solidFill>
              </a:rPr>
              <a:t>explaining</a:t>
            </a:r>
            <a:r>
              <a:rPr lang="fr-FR" sz="1800" i="1" dirty="0">
                <a:solidFill>
                  <a:srgbClr val="F0230D"/>
                </a:solidFill>
              </a:rPr>
              <a:t> how </a:t>
            </a:r>
            <a:r>
              <a:rPr lang="fr-FR" sz="1800" i="1" dirty="0" err="1">
                <a:solidFill>
                  <a:srgbClr val="F0230D"/>
                </a:solidFill>
              </a:rPr>
              <a:t>it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works</a:t>
            </a:r>
            <a:r>
              <a:rPr lang="fr-FR" sz="1800" i="1" dirty="0">
                <a:solidFill>
                  <a:srgbClr val="F0230D"/>
                </a:solidFill>
              </a:rPr>
              <a:t> . </a:t>
            </a:r>
            <a:r>
              <a:rPr lang="fr-FR" sz="1800" i="1" dirty="0" err="1">
                <a:solidFill>
                  <a:srgbClr val="F0230D"/>
                </a:solidFill>
              </a:rPr>
              <a:t>We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will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just</a:t>
            </a:r>
            <a:r>
              <a:rPr lang="fr-FR" sz="1800" i="1" dirty="0">
                <a:solidFill>
                  <a:srgbClr val="F0230D"/>
                </a:solidFill>
              </a:rPr>
              <a:t> tell </a:t>
            </a:r>
            <a:r>
              <a:rPr lang="fr-FR" sz="1800" i="1" dirty="0" err="1">
                <a:solidFill>
                  <a:srgbClr val="F0230D"/>
                </a:solidFill>
              </a:rPr>
              <a:t>you</a:t>
            </a:r>
            <a:r>
              <a:rPr lang="fr-FR" sz="1800" i="1" dirty="0">
                <a:solidFill>
                  <a:srgbClr val="F0230D"/>
                </a:solidFill>
              </a:rPr>
              <a:t> how </a:t>
            </a:r>
            <a:r>
              <a:rPr lang="fr-FR" sz="1800" i="1" dirty="0" err="1">
                <a:solidFill>
                  <a:srgbClr val="F0230D"/>
                </a:solidFill>
              </a:rPr>
              <a:t>it</a:t>
            </a:r>
            <a:r>
              <a:rPr lang="fr-FR" sz="1800" i="1" dirty="0">
                <a:solidFill>
                  <a:srgbClr val="F0230D"/>
                </a:solidFill>
              </a:rPr>
              <a:t> </a:t>
            </a:r>
            <a:r>
              <a:rPr lang="fr-FR" sz="1800" i="1" dirty="0" err="1">
                <a:solidFill>
                  <a:srgbClr val="F0230D"/>
                </a:solidFill>
              </a:rPr>
              <a:t>works</a:t>
            </a:r>
            <a:r>
              <a:rPr lang="fr-FR" sz="1800" i="1" dirty="0">
                <a:solidFill>
                  <a:srgbClr val="F0230D"/>
                </a:solidFill>
              </a:rPr>
              <a:t>.… »</a:t>
            </a:r>
          </a:p>
          <a:p>
            <a:pPr algn="just">
              <a:lnSpc>
                <a:spcPct val="140000"/>
              </a:lnSpc>
            </a:pPr>
            <a:endParaRPr lang="fr-FR" sz="1800" i="1" dirty="0">
              <a:solidFill>
                <a:srgbClr val="FF415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1800" b="1" smtClean="0">
                <a:solidFill>
                  <a:srgbClr val="FA1D0B"/>
                </a:solidFill>
              </a:rPr>
              <a:t>The experimental set up for diffraction and interference experiments</a:t>
            </a:r>
          </a:p>
        </p:txBody>
      </p:sp>
      <p:pic>
        <p:nvPicPr>
          <p:cNvPr id="334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447800"/>
            <a:ext cx="416718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533400" y="3048000"/>
            <a:ext cx="22098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0"/>
              <a:t>In the grey regions the fluid layer thickness is reduced to h</a:t>
            </a:r>
            <a:r>
              <a:rPr lang="fr-FR" sz="1600" b="0" baseline="-25000"/>
              <a:t>1</a:t>
            </a:r>
            <a:r>
              <a:rPr lang="fr-FR" sz="1600" b="0"/>
              <a:t>=1mm</a:t>
            </a:r>
          </a:p>
          <a:p>
            <a:r>
              <a:rPr lang="fr-FR" sz="1600" b="0"/>
              <a:t>(h</a:t>
            </a:r>
            <a:r>
              <a:rPr lang="fr-FR" sz="1600" b="0" baseline="-25000"/>
              <a:t>0</a:t>
            </a:r>
            <a:r>
              <a:rPr lang="fr-FR" sz="1600" b="0"/>
              <a:t>=4mm elsewhere)</a:t>
            </a:r>
          </a:p>
          <a:p>
            <a:endParaRPr lang="fr-FR" sz="1600" b="0"/>
          </a:p>
          <a:p>
            <a:r>
              <a:rPr lang="fr-FR" sz="1600" b="0"/>
              <a:t>In these regions the Faraday threshold being shifted, the walkers do not propagate</a:t>
            </a: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7467600" y="55626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/>
              <a:t>Cross 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38200"/>
            <a:ext cx="1752600" cy="2971800"/>
          </a:xfrm>
        </p:spPr>
        <p:txBody>
          <a:bodyPr/>
          <a:lstStyle/>
          <a:p>
            <a:pPr eaLnBrk="1" hangingPunct="1"/>
            <a:r>
              <a:rPr lang="en-GB" sz="2000" smtClean="0"/>
              <a:t>Four photographs of the </a:t>
            </a:r>
            <a:br>
              <a:rPr lang="en-GB" sz="2000" smtClean="0"/>
            </a:br>
            <a:r>
              <a:rPr lang="en-GB" sz="2000" smtClean="0"/>
              <a:t>wave pattern during the diffraction </a:t>
            </a:r>
            <a:br>
              <a:rPr lang="en-GB" sz="2000" smtClean="0"/>
            </a:br>
            <a:r>
              <a:rPr lang="en-GB" sz="2000" smtClean="0"/>
              <a:t>of a walker</a:t>
            </a:r>
            <a:endParaRPr lang="en-GB" smtClean="0"/>
          </a:p>
        </p:txBody>
      </p:sp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81000"/>
            <a:ext cx="6019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8077200" cy="1066800"/>
          </a:xfrm>
        </p:spPr>
        <p:txBody>
          <a:bodyPr/>
          <a:lstStyle/>
          <a:p>
            <a:pPr algn="l" eaLnBrk="1" hangingPunct="1"/>
            <a:r>
              <a:rPr lang="en-GB" sz="2000" b="1" smtClean="0">
                <a:solidFill>
                  <a:srgbClr val="F23729"/>
                </a:solidFill>
              </a:rPr>
              <a:t> Measurements on  the droplet’s trajectory</a:t>
            </a:r>
            <a:endParaRPr lang="en-GB" smtClean="0"/>
          </a:p>
        </p:txBody>
      </p:sp>
      <p:sp>
        <p:nvSpPr>
          <p:cNvPr id="338947" name="Text Box 3"/>
          <p:cNvSpPr txBox="1">
            <a:spLocks noChangeArrowheads="1"/>
          </p:cNvSpPr>
          <p:nvPr/>
        </p:nvSpPr>
        <p:spPr bwMode="auto">
          <a:xfrm>
            <a:off x="228600" y="1763713"/>
            <a:ext cx="4114800" cy="32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The relevant parameters:</a:t>
            </a:r>
          </a:p>
          <a:p>
            <a:pPr>
              <a:spcBef>
                <a:spcPct val="50000"/>
              </a:spcBef>
            </a:pPr>
            <a:endParaRPr lang="en-US" sz="2000">
              <a:solidFill>
                <a:srgbClr val="F23729"/>
              </a:solidFill>
            </a:endParaRPr>
          </a:p>
          <a:p>
            <a:pPr>
              <a:spcBef>
                <a:spcPct val="50000"/>
              </a:spcBef>
            </a:pPr>
            <a:r>
              <a:rPr lang="fr-FR" sz="1800" b="0">
                <a:latin typeface="Symbol" pitchFamily="1" charset="2"/>
              </a:rPr>
              <a:t>  </a:t>
            </a:r>
            <a:r>
              <a:rPr lang="fr-FR" sz="1800" b="0">
                <a:solidFill>
                  <a:srgbClr val="430699"/>
                </a:solidFill>
              </a:rPr>
              <a:t>L :  the width of the slit,</a:t>
            </a:r>
          </a:p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430699"/>
                </a:solidFill>
                <a:latin typeface="Symbol" pitchFamily="1" charset="2"/>
              </a:rPr>
              <a:t>  q</a:t>
            </a:r>
            <a:r>
              <a:rPr lang="fr-FR" sz="1800" b="0" baseline="-25000">
                <a:solidFill>
                  <a:srgbClr val="430699"/>
                </a:solidFill>
              </a:rPr>
              <a:t>i </a:t>
            </a:r>
            <a:r>
              <a:rPr lang="fr-FR" sz="1800" b="0">
                <a:solidFill>
                  <a:srgbClr val="430699"/>
                </a:solidFill>
              </a:rPr>
              <a:t> : angle</a:t>
            </a:r>
            <a:r>
              <a:rPr lang="fr-FR" sz="1800" b="0" baseline="-25000">
                <a:solidFill>
                  <a:srgbClr val="430699"/>
                </a:solidFill>
              </a:rPr>
              <a:t> </a:t>
            </a:r>
            <a:r>
              <a:rPr lang="fr-FR" sz="1800" b="0">
                <a:solidFill>
                  <a:srgbClr val="430699"/>
                </a:solidFill>
              </a:rPr>
              <a:t>of incidence (chosen </a:t>
            </a:r>
            <a:r>
              <a:rPr lang="fr-FR" sz="1800" b="0">
                <a:solidFill>
                  <a:srgbClr val="430699"/>
                </a:solidFill>
                <a:latin typeface="Symbol" pitchFamily="1" charset="2"/>
              </a:rPr>
              <a:t>q</a:t>
            </a:r>
            <a:r>
              <a:rPr lang="fr-FR" sz="1800" b="0" baseline="-25000">
                <a:solidFill>
                  <a:srgbClr val="430699"/>
                </a:solidFill>
              </a:rPr>
              <a:t>i</a:t>
            </a:r>
            <a:r>
              <a:rPr lang="fr-FR" sz="1800" b="0">
                <a:solidFill>
                  <a:srgbClr val="430699"/>
                </a:solidFill>
              </a:rPr>
              <a:t>= </a:t>
            </a:r>
            <a:r>
              <a:rPr lang="fr-FR" sz="1800" b="0">
                <a:solidFill>
                  <a:srgbClr val="430699"/>
                </a:solidFill>
                <a:latin typeface="Symbol" pitchFamily="1" charset="2"/>
              </a:rPr>
              <a:t>p</a:t>
            </a:r>
            <a:r>
              <a:rPr lang="fr-FR" sz="1800" b="0">
                <a:solidFill>
                  <a:srgbClr val="430699"/>
                </a:solidFill>
              </a:rPr>
              <a:t>/2),</a:t>
            </a:r>
            <a:endParaRPr lang="fr-FR" sz="1800" b="0">
              <a:solidFill>
                <a:srgbClr val="430699"/>
              </a:solidFill>
              <a:latin typeface="Symbol" pitchFamily="1" charset="2"/>
            </a:endParaRPr>
          </a:p>
          <a:p>
            <a:pPr>
              <a:spcBef>
                <a:spcPct val="50000"/>
              </a:spcBef>
              <a:buFont typeface="Symbol" pitchFamily="1" charset="2"/>
              <a:buNone/>
            </a:pPr>
            <a:r>
              <a:rPr lang="fr-FR" sz="1800" b="0">
                <a:solidFill>
                  <a:srgbClr val="430699"/>
                </a:solidFill>
              </a:rPr>
              <a:t>  </a:t>
            </a:r>
            <a:r>
              <a:rPr lang="fr-FR" sz="1800" b="0">
                <a:solidFill>
                  <a:srgbClr val="430699"/>
                </a:solidFill>
                <a:latin typeface="Symbol" pitchFamily="1" charset="2"/>
              </a:rPr>
              <a:t>a</a:t>
            </a:r>
            <a:r>
              <a:rPr lang="fr-FR" sz="1800" b="0">
                <a:solidFill>
                  <a:srgbClr val="430699"/>
                </a:solidFill>
              </a:rPr>
              <a:t>  : the angle of deviation</a:t>
            </a:r>
          </a:p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430699"/>
                </a:solidFill>
              </a:rPr>
              <a:t>  Y</a:t>
            </a:r>
            <a:r>
              <a:rPr lang="fr-FR" sz="1800" b="0" baseline="-25000">
                <a:solidFill>
                  <a:srgbClr val="430699"/>
                </a:solidFill>
              </a:rPr>
              <a:t>i </a:t>
            </a:r>
            <a:r>
              <a:rPr lang="fr-FR" sz="1800" b="0">
                <a:solidFill>
                  <a:srgbClr val="430699"/>
                </a:solidFill>
              </a:rPr>
              <a:t>= y</a:t>
            </a:r>
            <a:r>
              <a:rPr lang="fr-FR" sz="1800" b="0" baseline="-25000">
                <a:solidFill>
                  <a:srgbClr val="430699"/>
                </a:solidFill>
              </a:rPr>
              <a:t>i</a:t>
            </a:r>
            <a:r>
              <a:rPr lang="fr-FR" sz="1800" b="0">
                <a:solidFill>
                  <a:srgbClr val="430699"/>
                </a:solidFill>
              </a:rPr>
              <a:t>/L : the impact parameter</a:t>
            </a:r>
          </a:p>
          <a:p>
            <a:pPr>
              <a:spcBef>
                <a:spcPct val="50000"/>
              </a:spcBef>
            </a:pPr>
            <a:r>
              <a:rPr lang="fr-FR" b="0">
                <a:solidFill>
                  <a:srgbClr val="430699"/>
                </a:solidFill>
              </a:rPr>
              <a:t>	(With -0.5 &lt; Y</a:t>
            </a:r>
            <a:r>
              <a:rPr lang="fr-FR" b="0" baseline="-25000">
                <a:solidFill>
                  <a:srgbClr val="430699"/>
                </a:solidFill>
              </a:rPr>
              <a:t>i </a:t>
            </a:r>
            <a:r>
              <a:rPr lang="fr-FR" b="0">
                <a:solidFill>
                  <a:srgbClr val="430699"/>
                </a:solidFill>
              </a:rPr>
              <a:t>&lt;  0.5)</a:t>
            </a:r>
          </a:p>
          <a:p>
            <a:pPr>
              <a:spcBef>
                <a:spcPct val="50000"/>
              </a:spcBef>
              <a:buFont typeface="Symbol" pitchFamily="1" charset="2"/>
              <a:buChar char="a"/>
            </a:pPr>
            <a:endParaRPr lang="fr-FR" sz="1800" b="0"/>
          </a:p>
        </p:txBody>
      </p:sp>
      <p:pic>
        <p:nvPicPr>
          <p:cNvPr id="3389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143000"/>
            <a:ext cx="48387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28600"/>
            <a:ext cx="7772400" cy="457200"/>
          </a:xfrm>
        </p:spPr>
        <p:txBody>
          <a:bodyPr/>
          <a:lstStyle/>
          <a:p>
            <a:pPr eaLnBrk="1" hangingPunct="1"/>
            <a:r>
              <a:rPr lang="en-GB" sz="2000" b="1" smtClean="0">
                <a:solidFill>
                  <a:srgbClr val="FA1D0B"/>
                </a:solidFill>
              </a:rPr>
              <a:t>Is there a link between the far field deviation </a:t>
            </a:r>
            <a:r>
              <a:rPr lang="en-GB" sz="2000" b="1" smtClean="0">
                <a:solidFill>
                  <a:srgbClr val="FA1D0B"/>
                </a:solidFill>
                <a:latin typeface="Symbol" pitchFamily="1" charset="2"/>
                <a:sym typeface="Symbol" pitchFamily="1" charset="2"/>
              </a:rPr>
              <a:t></a:t>
            </a:r>
            <a:r>
              <a:rPr lang="en-GB" sz="2000" b="1" smtClean="0">
                <a:solidFill>
                  <a:srgbClr val="FA1D0B"/>
                </a:solidFill>
              </a:rPr>
              <a:t> </a:t>
            </a:r>
            <a:br>
              <a:rPr lang="en-GB" sz="2000" b="1" smtClean="0">
                <a:solidFill>
                  <a:srgbClr val="FA1D0B"/>
                </a:solidFill>
              </a:rPr>
            </a:br>
            <a:r>
              <a:rPr lang="en-GB" sz="2000" b="1" smtClean="0">
                <a:solidFill>
                  <a:srgbClr val="FA1D0B"/>
                </a:solidFill>
              </a:rPr>
              <a:t>and the impact parameter</a:t>
            </a:r>
            <a:r>
              <a:rPr lang="en-GB" sz="2000" b="1" i="1" smtClean="0">
                <a:solidFill>
                  <a:srgbClr val="FA1D0B"/>
                </a:solidFill>
              </a:rPr>
              <a:t> Y</a:t>
            </a:r>
            <a:r>
              <a:rPr lang="en-GB" sz="2000" b="1" i="1" baseline="-25000" smtClean="0">
                <a:solidFill>
                  <a:srgbClr val="FA1D0B"/>
                </a:solidFill>
              </a:rPr>
              <a:t>i </a:t>
            </a:r>
            <a:r>
              <a:rPr lang="en-GB" sz="2000" b="1" smtClean="0">
                <a:solidFill>
                  <a:srgbClr val="FA1D0B"/>
                </a:solidFill>
              </a:rPr>
              <a:t>?</a:t>
            </a:r>
            <a:r>
              <a:rPr lang="en-GB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40995" name="Picture 3"/>
          <p:cNvPicPr>
            <a:picLocks noChangeAspect="1" noChangeArrowheads="1"/>
          </p:cNvPicPr>
          <p:nvPr/>
        </p:nvPicPr>
        <p:blipFill>
          <a:blip r:embed="rId3" cstate="print">
            <a:lum contrast="-2000"/>
          </a:blip>
          <a:srcRect l="8504"/>
          <a:stretch>
            <a:fillRect/>
          </a:stretch>
        </p:blipFill>
        <p:spPr bwMode="auto">
          <a:xfrm>
            <a:off x="225425" y="1143000"/>
            <a:ext cx="4879975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0996" name="Text Box 4"/>
          <p:cNvSpPr txBox="1">
            <a:spLocks noChangeArrowheads="1"/>
          </p:cNvSpPr>
          <p:nvPr/>
        </p:nvSpPr>
        <p:spPr bwMode="auto">
          <a:xfrm>
            <a:off x="1600200" y="838200"/>
            <a:ext cx="60991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0" i="1"/>
              <a:t>The measured deviation in experiments performed with the same walker,</a:t>
            </a:r>
          </a:p>
          <a:p>
            <a:pPr algn="ctr"/>
            <a:r>
              <a:rPr lang="fr-FR" sz="1600" b="0" i="1"/>
              <a:t> the same angle of incidence, but various impact parameters</a:t>
            </a:r>
          </a:p>
          <a:p>
            <a:pPr algn="ctr"/>
            <a:endParaRPr lang="fr-FR" sz="1600" b="0" i="1"/>
          </a:p>
          <a:p>
            <a:pPr algn="ctr"/>
            <a:r>
              <a:rPr lang="en-US" sz="1600" b="0">
                <a:solidFill>
                  <a:schemeClr val="tx2"/>
                </a:solidFill>
              </a:rPr>
              <a:t>L/</a:t>
            </a:r>
            <a:r>
              <a:rPr lang="en-US" sz="1600" b="0">
                <a:solidFill>
                  <a:schemeClr val="tx2"/>
                </a:solidFill>
                <a:latin typeface="Symbol" pitchFamily="1" charset="2"/>
              </a:rPr>
              <a:t>l</a:t>
            </a:r>
            <a:r>
              <a:rPr lang="en-US" sz="1600" b="0" baseline="-25000">
                <a:solidFill>
                  <a:schemeClr val="tx2"/>
                </a:solidFill>
              </a:rPr>
              <a:t>F</a:t>
            </a:r>
            <a:r>
              <a:rPr lang="en-US" sz="1600" b="0">
                <a:solidFill>
                  <a:schemeClr val="tx2"/>
                </a:solidFill>
              </a:rPr>
              <a:t>=3.1 (L=14.7mm and  </a:t>
            </a:r>
            <a:r>
              <a:rPr lang="en-US" sz="1600" b="0">
                <a:solidFill>
                  <a:schemeClr val="tx2"/>
                </a:solidFill>
                <a:latin typeface="Symbol" pitchFamily="1" charset="2"/>
              </a:rPr>
              <a:t>l</a:t>
            </a:r>
            <a:r>
              <a:rPr lang="en-US" sz="1600" b="0" baseline="-25000">
                <a:solidFill>
                  <a:schemeClr val="tx2"/>
                </a:solidFill>
              </a:rPr>
              <a:t>F</a:t>
            </a:r>
            <a:r>
              <a:rPr lang="en-US" sz="1600" b="0">
                <a:solidFill>
                  <a:schemeClr val="tx2"/>
                </a:solidFill>
              </a:rPr>
              <a:t>= 4.75 mm).</a:t>
            </a:r>
            <a:endParaRPr lang="fr-FR" sz="1600" b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28600"/>
            <a:ext cx="7772400" cy="457200"/>
          </a:xfrm>
        </p:spPr>
        <p:txBody>
          <a:bodyPr/>
          <a:lstStyle/>
          <a:p>
            <a:pPr eaLnBrk="1" hangingPunct="1"/>
            <a:r>
              <a:rPr lang="en-GB" sz="2000" b="1" smtClean="0">
                <a:solidFill>
                  <a:srgbClr val="FA1D0B"/>
                </a:solidFill>
              </a:rPr>
              <a:t>Is there a link between the far field deviation </a:t>
            </a:r>
            <a:r>
              <a:rPr lang="en-GB" sz="2000" b="1" smtClean="0">
                <a:solidFill>
                  <a:srgbClr val="FA1D0B"/>
                </a:solidFill>
                <a:latin typeface="Symbol" pitchFamily="1" charset="2"/>
                <a:sym typeface="Symbol" pitchFamily="1" charset="2"/>
              </a:rPr>
              <a:t></a:t>
            </a:r>
            <a:r>
              <a:rPr lang="en-GB" sz="2000" b="1" smtClean="0">
                <a:solidFill>
                  <a:srgbClr val="FA1D0B"/>
                </a:solidFill>
              </a:rPr>
              <a:t> </a:t>
            </a:r>
            <a:br>
              <a:rPr lang="en-GB" sz="2000" b="1" smtClean="0">
                <a:solidFill>
                  <a:srgbClr val="FA1D0B"/>
                </a:solidFill>
              </a:rPr>
            </a:br>
            <a:r>
              <a:rPr lang="en-GB" sz="2000" b="1" smtClean="0">
                <a:solidFill>
                  <a:srgbClr val="FA1D0B"/>
                </a:solidFill>
              </a:rPr>
              <a:t>and the impact parameter</a:t>
            </a:r>
            <a:r>
              <a:rPr lang="en-GB" sz="2000" b="1" i="1" smtClean="0">
                <a:solidFill>
                  <a:srgbClr val="FA1D0B"/>
                </a:solidFill>
              </a:rPr>
              <a:t> Y</a:t>
            </a:r>
            <a:r>
              <a:rPr lang="en-GB" sz="2000" b="1" i="1" baseline="-25000" smtClean="0">
                <a:solidFill>
                  <a:srgbClr val="FA1D0B"/>
                </a:solidFill>
              </a:rPr>
              <a:t>i </a:t>
            </a:r>
            <a:r>
              <a:rPr lang="en-GB" sz="2000" b="1" smtClean="0">
                <a:solidFill>
                  <a:srgbClr val="FA1D0B"/>
                </a:solidFill>
              </a:rPr>
              <a:t>?</a:t>
            </a:r>
            <a:r>
              <a:rPr lang="en-GB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43043" name="Picture 3"/>
          <p:cNvPicPr>
            <a:picLocks noChangeAspect="1" noChangeArrowheads="1"/>
          </p:cNvPicPr>
          <p:nvPr/>
        </p:nvPicPr>
        <p:blipFill>
          <a:blip r:embed="rId3" cstate="print">
            <a:lum contrast="-2000"/>
          </a:blip>
          <a:srcRect l="8504"/>
          <a:stretch>
            <a:fillRect/>
          </a:stretch>
        </p:blipFill>
        <p:spPr bwMode="auto">
          <a:xfrm>
            <a:off x="225425" y="1143000"/>
            <a:ext cx="4879975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3044" name="Text Box 4"/>
          <p:cNvSpPr txBox="1">
            <a:spLocks noChangeArrowheads="1"/>
          </p:cNvSpPr>
          <p:nvPr/>
        </p:nvSpPr>
        <p:spPr bwMode="auto">
          <a:xfrm>
            <a:off x="1600200" y="838200"/>
            <a:ext cx="60991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0" i="1"/>
              <a:t>The measured deviation in experiments performed with the same walker,</a:t>
            </a:r>
          </a:p>
          <a:p>
            <a:pPr algn="ctr"/>
            <a:r>
              <a:rPr lang="fr-FR" sz="1600" b="0" i="1"/>
              <a:t> the same angle of incidence, but various impact parameters</a:t>
            </a:r>
          </a:p>
          <a:p>
            <a:pPr algn="ctr"/>
            <a:endParaRPr lang="fr-FR" sz="1600" b="0" i="1"/>
          </a:p>
          <a:p>
            <a:pPr algn="ctr"/>
            <a:r>
              <a:rPr lang="en-US" sz="1600" b="0">
                <a:solidFill>
                  <a:schemeClr val="tx2"/>
                </a:solidFill>
              </a:rPr>
              <a:t>L/</a:t>
            </a:r>
            <a:r>
              <a:rPr lang="en-US" sz="1600" b="0">
                <a:solidFill>
                  <a:schemeClr val="tx2"/>
                </a:solidFill>
                <a:latin typeface="Symbol" pitchFamily="1" charset="2"/>
              </a:rPr>
              <a:t>l</a:t>
            </a:r>
            <a:r>
              <a:rPr lang="en-US" sz="1600" b="0" baseline="-25000">
                <a:solidFill>
                  <a:schemeClr val="tx2"/>
                </a:solidFill>
              </a:rPr>
              <a:t>F</a:t>
            </a:r>
            <a:r>
              <a:rPr lang="en-US" sz="1600" b="0">
                <a:solidFill>
                  <a:schemeClr val="tx2"/>
                </a:solidFill>
              </a:rPr>
              <a:t>=3.1 (L=14.7mm and  </a:t>
            </a:r>
            <a:r>
              <a:rPr lang="en-US" sz="1600" b="0">
                <a:solidFill>
                  <a:schemeClr val="tx2"/>
                </a:solidFill>
                <a:latin typeface="Symbol" pitchFamily="1" charset="2"/>
              </a:rPr>
              <a:t>l</a:t>
            </a:r>
            <a:r>
              <a:rPr lang="en-US" sz="1600" b="0" baseline="-25000">
                <a:solidFill>
                  <a:schemeClr val="tx2"/>
                </a:solidFill>
              </a:rPr>
              <a:t>F</a:t>
            </a:r>
            <a:r>
              <a:rPr lang="en-US" sz="1600" b="0">
                <a:solidFill>
                  <a:schemeClr val="tx2"/>
                </a:solidFill>
              </a:rPr>
              <a:t>= 4.75 mm).</a:t>
            </a:r>
            <a:endParaRPr lang="fr-FR" sz="1600" b="0">
              <a:solidFill>
                <a:schemeClr val="tx2"/>
              </a:solidFill>
            </a:endParaRPr>
          </a:p>
        </p:txBody>
      </p:sp>
      <p:pic>
        <p:nvPicPr>
          <p:cNvPr id="3430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819400"/>
            <a:ext cx="2819400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3046" name="Text Box 6"/>
          <p:cNvSpPr txBox="1">
            <a:spLocks noChangeArrowheads="1"/>
          </p:cNvSpPr>
          <p:nvPr/>
        </p:nvSpPr>
        <p:spPr bwMode="auto">
          <a:xfrm>
            <a:off x="5105400" y="2133600"/>
            <a:ext cx="4038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</a:rPr>
              <a:t>Three independent trajectories with the same initial conditions (within experimental accuracy)</a:t>
            </a:r>
            <a:endParaRPr lang="fr-FR" b="0">
              <a:solidFill>
                <a:schemeClr val="accent2"/>
              </a:solidFill>
            </a:endParaRPr>
          </a:p>
        </p:txBody>
      </p:sp>
      <p:sp>
        <p:nvSpPr>
          <p:cNvPr id="343047" name="Text Box 7"/>
          <p:cNvSpPr txBox="1">
            <a:spLocks noChangeArrowheads="1"/>
          </p:cNvSpPr>
          <p:nvPr/>
        </p:nvSpPr>
        <p:spPr bwMode="auto">
          <a:xfrm>
            <a:off x="2286000" y="6248400"/>
            <a:ext cx="502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>
                <a:solidFill>
                  <a:srgbClr val="FA1D0B"/>
                </a:solidFill>
              </a:rPr>
              <a:t>What about statistical properties?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4419600" cy="7620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GB" sz="2000" smtClean="0"/>
              <a:t>Cumulative histograms of the observed deviations in N independent crossings</a:t>
            </a:r>
            <a:br>
              <a:rPr lang="en-GB" sz="2000" smtClean="0"/>
            </a:br>
            <a:endParaRPr lang="en-GB" sz="2000" smtClean="0"/>
          </a:p>
        </p:txBody>
      </p:sp>
      <p:pic>
        <p:nvPicPr>
          <p:cNvPr id="345091" name="Picture 3"/>
          <p:cNvPicPr>
            <a:picLocks noChangeAspect="1" noChangeArrowheads="1"/>
          </p:cNvPicPr>
          <p:nvPr/>
        </p:nvPicPr>
        <p:blipFill>
          <a:blip r:embed="rId4" cstate="print"/>
          <a:srcRect l="6615" t="11848" r="4724" b="2370"/>
          <a:stretch>
            <a:fillRect/>
          </a:stretch>
        </p:blipFill>
        <p:spPr bwMode="auto">
          <a:xfrm>
            <a:off x="5105400" y="0"/>
            <a:ext cx="358140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1066800" y="2590800"/>
            <a:ext cx="3733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0">
                <a:solidFill>
                  <a:schemeClr val="accent2"/>
                </a:solidFill>
              </a:rPr>
              <a:t>The curve is the modulus of the amplitude of diffraction of a plane wave with </a:t>
            </a:r>
          </a:p>
          <a:p>
            <a:r>
              <a:rPr lang="fr-FR" sz="1600" b="0">
                <a:solidFill>
                  <a:schemeClr val="accent2"/>
                </a:solidFill>
              </a:rPr>
              <a:t>L/</a:t>
            </a:r>
            <a:r>
              <a:rPr lang="fr-FR" sz="1600" b="0">
                <a:solidFill>
                  <a:schemeClr val="accent2"/>
                </a:solidFill>
                <a:latin typeface="Symbol" pitchFamily="1" charset="2"/>
              </a:rPr>
              <a:t>l</a:t>
            </a:r>
            <a:r>
              <a:rPr lang="fr-FR" sz="1600" b="0" baseline="-25000">
                <a:solidFill>
                  <a:schemeClr val="accent2"/>
                </a:solidFill>
              </a:rPr>
              <a:t>F</a:t>
            </a:r>
            <a:r>
              <a:rPr lang="fr-FR" sz="1600" b="0">
                <a:solidFill>
                  <a:schemeClr val="accent2"/>
                </a:solidFill>
              </a:rPr>
              <a:t> =1.96. </a:t>
            </a:r>
          </a:p>
        </p:txBody>
      </p:sp>
      <p:graphicFrame>
        <p:nvGraphicFramePr>
          <p:cNvPr id="345093" name="Object 5"/>
          <p:cNvGraphicFramePr>
            <a:graphicFrameLocks noChangeAspect="1"/>
          </p:cNvGraphicFramePr>
          <p:nvPr/>
        </p:nvGraphicFramePr>
        <p:xfrm>
          <a:off x="1219200" y="3429000"/>
          <a:ext cx="2438400" cy="646113"/>
        </p:xfrm>
        <a:graphic>
          <a:graphicData uri="http://schemas.openxmlformats.org/presentationml/2006/ole">
            <p:oleObj spid="_x0000_s345093" name="Équation" r:id="rId5" imgW="1727200" imgH="457200" progId="Equation.3">
              <p:embed/>
            </p:oleObj>
          </a:graphicData>
        </a:graphic>
      </p:graphicFrame>
      <p:sp>
        <p:nvSpPr>
          <p:cNvPr id="345094" name="Rectangle 6"/>
          <p:cNvSpPr>
            <a:spLocks noChangeArrowheads="1"/>
          </p:cNvSpPr>
          <p:nvPr/>
        </p:nvSpPr>
        <p:spPr bwMode="auto">
          <a:xfrm>
            <a:off x="1676400" y="1447800"/>
            <a:ext cx="36576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b="0">
                <a:solidFill>
                  <a:schemeClr val="tx2"/>
                </a:solidFill>
                <a:latin typeface="Symbol" pitchFamily="1" charset="2"/>
              </a:rPr>
              <a:t>	w/2p</a:t>
            </a:r>
            <a:r>
              <a:rPr lang="en-US" b="0">
                <a:solidFill>
                  <a:schemeClr val="tx2"/>
                </a:solidFill>
              </a:rPr>
              <a:t>= 50Hz, </a:t>
            </a:r>
          </a:p>
          <a:p>
            <a:pPr>
              <a:lnSpc>
                <a:spcPct val="110000"/>
              </a:lnSpc>
            </a:pPr>
            <a:r>
              <a:rPr lang="en-US" b="0">
                <a:solidFill>
                  <a:schemeClr val="tx2"/>
                </a:solidFill>
              </a:rPr>
              <a:t> </a:t>
            </a:r>
            <a:r>
              <a:rPr lang="en-US" sz="1600">
                <a:solidFill>
                  <a:srgbClr val="430699"/>
                </a:solidFill>
              </a:rPr>
              <a:t>L/</a:t>
            </a:r>
            <a:r>
              <a:rPr lang="en-US" sz="1600">
                <a:solidFill>
                  <a:srgbClr val="430699"/>
                </a:solidFill>
                <a:latin typeface="Symbol" pitchFamily="1" charset="2"/>
              </a:rPr>
              <a:t>l</a:t>
            </a:r>
            <a:r>
              <a:rPr lang="en-US" sz="1600" baseline="-25000">
                <a:solidFill>
                  <a:srgbClr val="430699"/>
                </a:solidFill>
              </a:rPr>
              <a:t>F</a:t>
            </a:r>
            <a:r>
              <a:rPr lang="en-US" sz="1600">
                <a:solidFill>
                  <a:srgbClr val="430699"/>
                </a:solidFill>
              </a:rPr>
              <a:t>=2.11</a:t>
            </a:r>
            <a:r>
              <a:rPr lang="en-US" b="0">
                <a:solidFill>
                  <a:schemeClr val="tx2"/>
                </a:solidFill>
              </a:rPr>
              <a:t> (L=14.7mm and  </a:t>
            </a:r>
            <a:r>
              <a:rPr lang="en-US" b="0">
                <a:solidFill>
                  <a:schemeClr val="tx2"/>
                </a:solidFill>
                <a:latin typeface="Symbol" pitchFamily="1" charset="2"/>
              </a:rPr>
              <a:t>l</a:t>
            </a:r>
            <a:r>
              <a:rPr lang="en-US" b="0" baseline="-25000">
                <a:solidFill>
                  <a:schemeClr val="tx2"/>
                </a:solidFill>
              </a:rPr>
              <a:t>F</a:t>
            </a:r>
            <a:r>
              <a:rPr lang="en-US" b="0">
                <a:solidFill>
                  <a:schemeClr val="tx2"/>
                </a:solidFill>
              </a:rPr>
              <a:t>= 6.95 mm).</a:t>
            </a:r>
            <a:endParaRPr lang="fr-FR" b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4419600" cy="7620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GB" sz="2000" smtClean="0"/>
              <a:t>Cumulative histograms of the observed deviations in N independent crossings</a:t>
            </a:r>
            <a:br>
              <a:rPr lang="en-GB" sz="2000" smtClean="0"/>
            </a:br>
            <a:endParaRPr lang="en-GB" sz="2000" smtClean="0"/>
          </a:p>
        </p:txBody>
      </p:sp>
      <p:pic>
        <p:nvPicPr>
          <p:cNvPr id="347139" name="Picture 3"/>
          <p:cNvPicPr>
            <a:picLocks noChangeAspect="1" noChangeArrowheads="1"/>
          </p:cNvPicPr>
          <p:nvPr/>
        </p:nvPicPr>
        <p:blipFill>
          <a:blip r:embed="rId4" cstate="print"/>
          <a:srcRect l="6615" t="11848" r="4724" b="2370"/>
          <a:stretch>
            <a:fillRect/>
          </a:stretch>
        </p:blipFill>
        <p:spPr bwMode="auto">
          <a:xfrm>
            <a:off x="5105400" y="0"/>
            <a:ext cx="358140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7140" name="Text Box 4"/>
          <p:cNvSpPr txBox="1">
            <a:spLocks noChangeArrowheads="1"/>
          </p:cNvSpPr>
          <p:nvPr/>
        </p:nvSpPr>
        <p:spPr bwMode="auto">
          <a:xfrm>
            <a:off x="1295400" y="5257800"/>
            <a:ext cx="40386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b="0">
                <a:solidFill>
                  <a:schemeClr val="tx2"/>
                </a:solidFill>
              </a:rPr>
              <a:t>Same with </a:t>
            </a:r>
            <a:r>
              <a:rPr lang="en-US" b="0">
                <a:solidFill>
                  <a:schemeClr val="tx2"/>
                </a:solidFill>
                <a:latin typeface="Symbol" pitchFamily="1" charset="2"/>
              </a:rPr>
              <a:t>w/2p</a:t>
            </a:r>
            <a:r>
              <a:rPr lang="en-US" b="0">
                <a:solidFill>
                  <a:schemeClr val="tx2"/>
                </a:solidFill>
              </a:rPr>
              <a:t>= 80Hz , </a:t>
            </a:r>
          </a:p>
          <a:p>
            <a:pPr algn="ctr">
              <a:lnSpc>
                <a:spcPct val="110000"/>
              </a:lnSpc>
            </a:pPr>
            <a:r>
              <a:rPr lang="en-US" b="0">
                <a:solidFill>
                  <a:schemeClr val="tx2"/>
                </a:solidFill>
              </a:rPr>
              <a:t> </a:t>
            </a:r>
            <a:r>
              <a:rPr lang="en-US" sz="1600">
                <a:solidFill>
                  <a:srgbClr val="430699"/>
                </a:solidFill>
              </a:rPr>
              <a:t>L/</a:t>
            </a:r>
            <a:r>
              <a:rPr lang="en-US" sz="1600">
                <a:solidFill>
                  <a:srgbClr val="430699"/>
                </a:solidFill>
                <a:latin typeface="Symbol" pitchFamily="1" charset="2"/>
              </a:rPr>
              <a:t>l</a:t>
            </a:r>
            <a:r>
              <a:rPr lang="en-US" sz="1600" baseline="-25000">
                <a:solidFill>
                  <a:srgbClr val="430699"/>
                </a:solidFill>
              </a:rPr>
              <a:t>F</a:t>
            </a:r>
            <a:r>
              <a:rPr lang="en-US" sz="1600">
                <a:solidFill>
                  <a:srgbClr val="430699"/>
                </a:solidFill>
              </a:rPr>
              <a:t>=3.1</a:t>
            </a:r>
            <a:r>
              <a:rPr lang="en-US" b="0">
                <a:solidFill>
                  <a:schemeClr val="tx2"/>
                </a:solidFill>
              </a:rPr>
              <a:t>  (L=14.7mm and  </a:t>
            </a:r>
            <a:r>
              <a:rPr lang="en-US" b="0">
                <a:solidFill>
                  <a:schemeClr val="tx2"/>
                </a:solidFill>
                <a:latin typeface="Symbol" pitchFamily="1" charset="2"/>
              </a:rPr>
              <a:t>l</a:t>
            </a:r>
            <a:r>
              <a:rPr lang="en-US" b="0" baseline="-25000">
                <a:solidFill>
                  <a:schemeClr val="tx2"/>
                </a:solidFill>
              </a:rPr>
              <a:t>F</a:t>
            </a:r>
            <a:r>
              <a:rPr lang="en-US" b="0">
                <a:solidFill>
                  <a:schemeClr val="tx2"/>
                </a:solidFill>
              </a:rPr>
              <a:t>= 4.75 mm). </a:t>
            </a:r>
            <a:br>
              <a:rPr lang="en-US" b="0">
                <a:solidFill>
                  <a:schemeClr val="tx2"/>
                </a:solidFill>
              </a:rPr>
            </a:br>
            <a:endParaRPr lang="fr-FR" sz="1800" b="0">
              <a:solidFill>
                <a:schemeClr val="tx2"/>
              </a:solidFill>
            </a:endParaRPr>
          </a:p>
        </p:txBody>
      </p:sp>
      <p:sp>
        <p:nvSpPr>
          <p:cNvPr id="347141" name="Rectangle 5"/>
          <p:cNvSpPr>
            <a:spLocks noChangeArrowheads="1"/>
          </p:cNvSpPr>
          <p:nvPr/>
        </p:nvSpPr>
        <p:spPr bwMode="auto">
          <a:xfrm>
            <a:off x="1066800" y="2590800"/>
            <a:ext cx="3733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0">
                <a:solidFill>
                  <a:schemeClr val="accent2"/>
                </a:solidFill>
              </a:rPr>
              <a:t>The curve is the modulus of the amplitude of diffraction of a plane wave with </a:t>
            </a:r>
          </a:p>
          <a:p>
            <a:r>
              <a:rPr lang="fr-FR" sz="1600" b="0">
                <a:solidFill>
                  <a:schemeClr val="accent2"/>
                </a:solidFill>
              </a:rPr>
              <a:t>L/</a:t>
            </a:r>
            <a:r>
              <a:rPr lang="fr-FR" sz="1600" b="0">
                <a:solidFill>
                  <a:schemeClr val="accent2"/>
                </a:solidFill>
                <a:latin typeface="Symbol" pitchFamily="1" charset="2"/>
              </a:rPr>
              <a:t>l</a:t>
            </a:r>
            <a:r>
              <a:rPr lang="fr-FR" sz="1600" b="0" baseline="-25000">
                <a:solidFill>
                  <a:schemeClr val="accent2"/>
                </a:solidFill>
              </a:rPr>
              <a:t>F</a:t>
            </a:r>
            <a:r>
              <a:rPr lang="fr-FR" sz="1600" b="0">
                <a:solidFill>
                  <a:schemeClr val="accent2"/>
                </a:solidFill>
              </a:rPr>
              <a:t> =1.96. </a:t>
            </a:r>
          </a:p>
        </p:txBody>
      </p:sp>
      <p:graphicFrame>
        <p:nvGraphicFramePr>
          <p:cNvPr id="347142" name="Object 6"/>
          <p:cNvGraphicFramePr>
            <a:graphicFrameLocks noChangeAspect="1"/>
          </p:cNvGraphicFramePr>
          <p:nvPr/>
        </p:nvGraphicFramePr>
        <p:xfrm>
          <a:off x="1219200" y="3429000"/>
          <a:ext cx="2438400" cy="646113"/>
        </p:xfrm>
        <a:graphic>
          <a:graphicData uri="http://schemas.openxmlformats.org/presentationml/2006/ole">
            <p:oleObj spid="_x0000_s347142" name="Équation" r:id="rId5" imgW="1727200" imgH="457200" progId="Equation.3">
              <p:embed/>
            </p:oleObj>
          </a:graphicData>
        </a:graphic>
      </p:graphicFrame>
      <p:pic>
        <p:nvPicPr>
          <p:cNvPr id="347143" name="Picture 7"/>
          <p:cNvPicPr>
            <a:picLocks noChangeAspect="1" noChangeArrowheads="1"/>
          </p:cNvPicPr>
          <p:nvPr/>
        </p:nvPicPr>
        <p:blipFill>
          <a:blip r:embed="rId6" cstate="print"/>
          <a:srcRect l="7086" t="14218" r="4724" b="4739"/>
          <a:stretch>
            <a:fillRect/>
          </a:stretch>
        </p:blipFill>
        <p:spPr bwMode="auto">
          <a:xfrm>
            <a:off x="5181600" y="3429000"/>
            <a:ext cx="3505200" cy="321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7144" name="Rectangle 8"/>
          <p:cNvSpPr>
            <a:spLocks noChangeArrowheads="1"/>
          </p:cNvSpPr>
          <p:nvPr/>
        </p:nvSpPr>
        <p:spPr bwMode="auto">
          <a:xfrm>
            <a:off x="1676400" y="1447800"/>
            <a:ext cx="36576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b="0">
                <a:solidFill>
                  <a:schemeClr val="tx2"/>
                </a:solidFill>
                <a:latin typeface="Symbol" pitchFamily="1" charset="2"/>
              </a:rPr>
              <a:t>	w/2p</a:t>
            </a:r>
            <a:r>
              <a:rPr lang="en-US" b="0">
                <a:solidFill>
                  <a:schemeClr val="tx2"/>
                </a:solidFill>
              </a:rPr>
              <a:t>= 50Hz, </a:t>
            </a:r>
          </a:p>
          <a:p>
            <a:pPr>
              <a:lnSpc>
                <a:spcPct val="110000"/>
              </a:lnSpc>
            </a:pPr>
            <a:r>
              <a:rPr lang="en-US" b="0">
                <a:solidFill>
                  <a:schemeClr val="tx2"/>
                </a:solidFill>
              </a:rPr>
              <a:t> </a:t>
            </a:r>
            <a:r>
              <a:rPr lang="en-US" sz="1600">
                <a:solidFill>
                  <a:srgbClr val="430699"/>
                </a:solidFill>
              </a:rPr>
              <a:t>L/</a:t>
            </a:r>
            <a:r>
              <a:rPr lang="en-US" sz="1600">
                <a:solidFill>
                  <a:srgbClr val="430699"/>
                </a:solidFill>
                <a:latin typeface="Symbol" pitchFamily="1" charset="2"/>
              </a:rPr>
              <a:t>l</a:t>
            </a:r>
            <a:r>
              <a:rPr lang="en-US" sz="1600" baseline="-25000">
                <a:solidFill>
                  <a:srgbClr val="430699"/>
                </a:solidFill>
              </a:rPr>
              <a:t>F</a:t>
            </a:r>
            <a:r>
              <a:rPr lang="en-US" sz="1600">
                <a:solidFill>
                  <a:srgbClr val="430699"/>
                </a:solidFill>
              </a:rPr>
              <a:t>=2.11</a:t>
            </a:r>
            <a:r>
              <a:rPr lang="en-US" b="0">
                <a:solidFill>
                  <a:schemeClr val="tx2"/>
                </a:solidFill>
              </a:rPr>
              <a:t> (L=14.7mm and  </a:t>
            </a:r>
            <a:r>
              <a:rPr lang="en-US" b="0">
                <a:solidFill>
                  <a:schemeClr val="tx2"/>
                </a:solidFill>
                <a:latin typeface="Symbol" pitchFamily="1" charset="2"/>
              </a:rPr>
              <a:t>l</a:t>
            </a:r>
            <a:r>
              <a:rPr lang="en-US" b="0" baseline="-25000">
                <a:solidFill>
                  <a:schemeClr val="tx2"/>
                </a:solidFill>
              </a:rPr>
              <a:t>F</a:t>
            </a:r>
            <a:r>
              <a:rPr lang="en-US" b="0">
                <a:solidFill>
                  <a:schemeClr val="tx2"/>
                </a:solidFill>
              </a:rPr>
              <a:t>= 6.95 mm).</a:t>
            </a:r>
            <a:endParaRPr lang="fr-FR" b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4419600" cy="1143000"/>
          </a:xfrm>
        </p:spPr>
        <p:txBody>
          <a:bodyPr/>
          <a:lstStyle/>
          <a:p>
            <a:pPr eaLnBrk="1" hangingPunct="1"/>
            <a:r>
              <a:rPr lang="en-GB" sz="2400" smtClean="0"/>
              <a:t>Young’s two slits experiment</a:t>
            </a:r>
            <a:endParaRPr lang="en-GB" smtClean="0"/>
          </a:p>
        </p:txBody>
      </p:sp>
      <p:pic>
        <p:nvPicPr>
          <p:cNvPr id="3491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371600"/>
            <a:ext cx="366553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3200400" cy="1143000"/>
          </a:xfrm>
        </p:spPr>
        <p:txBody>
          <a:bodyPr/>
          <a:lstStyle/>
          <a:p>
            <a:pPr eaLnBrk="1" hangingPunct="1"/>
            <a:r>
              <a:rPr lang="en-GB" sz="2400" smtClean="0"/>
              <a:t>Interference: histogram for 75 realizations</a:t>
            </a:r>
          </a:p>
        </p:txBody>
      </p:sp>
      <p:pic>
        <p:nvPicPr>
          <p:cNvPr id="351235" name="Picture 3"/>
          <p:cNvPicPr>
            <a:picLocks noChangeAspect="1" noChangeArrowheads="1"/>
          </p:cNvPicPr>
          <p:nvPr/>
        </p:nvPicPr>
        <p:blipFill>
          <a:blip r:embed="rId4" cstate="print"/>
          <a:srcRect l="7086" t="14174" r="8032" b="5669"/>
          <a:stretch>
            <a:fillRect/>
          </a:stretch>
        </p:blipFill>
        <p:spPr bwMode="auto">
          <a:xfrm>
            <a:off x="4114800" y="1143000"/>
            <a:ext cx="4265613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1236" name="Object 4"/>
          <p:cNvGraphicFramePr>
            <a:graphicFrameLocks noChangeAspect="1"/>
          </p:cNvGraphicFramePr>
          <p:nvPr/>
        </p:nvGraphicFramePr>
        <p:xfrm>
          <a:off x="304800" y="5029200"/>
          <a:ext cx="4114800" cy="625475"/>
        </p:xfrm>
        <a:graphic>
          <a:graphicData uri="http://schemas.openxmlformats.org/presentationml/2006/ole">
            <p:oleObj spid="_x0000_s351236" name="Equation" r:id="rId5" imgW="3009900" imgH="457200" progId="Equation.3">
              <p:embed/>
            </p:oleObj>
          </a:graphicData>
        </a:graphic>
      </p:graphicFrame>
      <p:sp>
        <p:nvSpPr>
          <p:cNvPr id="351237" name="Rectangle 5"/>
          <p:cNvSpPr>
            <a:spLocks noChangeArrowheads="1"/>
          </p:cNvSpPr>
          <p:nvPr/>
        </p:nvSpPr>
        <p:spPr bwMode="auto">
          <a:xfrm>
            <a:off x="457200" y="3352800"/>
            <a:ext cx="30480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0">
                <a:solidFill>
                  <a:schemeClr val="tx2"/>
                </a:solidFill>
              </a:rPr>
              <a:t>The curve is the modulus of the amplitude of the interference of a plane wave through two slits with </a:t>
            </a:r>
          </a:p>
          <a:p>
            <a:r>
              <a:rPr lang="en-GB" sz="1800" b="0" i="1"/>
              <a:t>L/</a:t>
            </a:r>
            <a:r>
              <a:rPr lang="en-GB" sz="1800" b="0" i="1">
                <a:latin typeface="Symbol" pitchFamily="1" charset="2"/>
                <a:sym typeface="Symbol" pitchFamily="1" charset="2"/>
              </a:rPr>
              <a:t></a:t>
            </a:r>
            <a:r>
              <a:rPr lang="en-GB" sz="1800" b="0" i="1" baseline="-25000"/>
              <a:t>F</a:t>
            </a:r>
            <a:r>
              <a:rPr lang="en-GB" sz="1800" b="0"/>
              <a:t>= 0.9 and </a:t>
            </a:r>
            <a:r>
              <a:rPr lang="en-GB" sz="1800" b="0" i="1"/>
              <a:t> d/</a:t>
            </a:r>
            <a:r>
              <a:rPr lang="en-GB" sz="1800" b="0" i="1">
                <a:latin typeface="Symbol" pitchFamily="1" charset="2"/>
                <a:sym typeface="Symbol" pitchFamily="1" charset="2"/>
              </a:rPr>
              <a:t></a:t>
            </a:r>
            <a:r>
              <a:rPr lang="en-GB" sz="1800" b="0" i="1" baseline="-25000"/>
              <a:t>F</a:t>
            </a:r>
            <a:r>
              <a:rPr lang="en-GB" sz="1800" b="0"/>
              <a:t>=1.7</a:t>
            </a:r>
            <a:r>
              <a:rPr lang="fr-FR" sz="1800" b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28604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b="1" dirty="0" smtClean="0">
                <a:solidFill>
                  <a:srgbClr val="FA1D0B"/>
                </a:solidFill>
              </a:rPr>
              <a:t>The simulation of the diffraction </a:t>
            </a:r>
            <a:br>
              <a:rPr lang="en-GB" sz="2400" b="1" dirty="0" smtClean="0">
                <a:solidFill>
                  <a:srgbClr val="FA1D0B"/>
                </a:solidFill>
              </a:rPr>
            </a:br>
            <a:r>
              <a:rPr lang="en-GB" sz="2400" b="1" dirty="0" smtClean="0">
                <a:solidFill>
                  <a:srgbClr val="FA1D0B"/>
                </a:solidFill>
              </a:rPr>
              <a:t>using path-memory model</a:t>
            </a:r>
            <a:endParaRPr lang="en-GB" sz="2400" dirty="0" smtClean="0"/>
          </a:p>
        </p:txBody>
      </p:sp>
      <p:sp>
        <p:nvSpPr>
          <p:cNvPr id="353283" name="Text Box 3"/>
          <p:cNvSpPr txBox="1">
            <a:spLocks noChangeArrowheads="1"/>
          </p:cNvSpPr>
          <p:nvPr/>
        </p:nvSpPr>
        <p:spPr bwMode="auto">
          <a:xfrm>
            <a:off x="385762" y="2209800"/>
            <a:ext cx="8186766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lvl="2" algn="just"/>
            <a:r>
              <a:rPr lang="en-GB" sz="1800" b="0" dirty="0"/>
              <a:t>- Iterative computation of the trajectory: each displacement </a:t>
            </a:r>
            <a:r>
              <a:rPr lang="en-GB" sz="1800" b="0" dirty="0">
                <a:latin typeface="Symbol" pitchFamily="1" charset="2"/>
                <a:sym typeface="Symbol" pitchFamily="1" charset="2"/>
              </a:rPr>
              <a:t></a:t>
            </a:r>
            <a:r>
              <a:rPr lang="en-GB" sz="1800" dirty="0" err="1"/>
              <a:t>r</a:t>
            </a:r>
            <a:r>
              <a:rPr lang="en-GB" sz="1800" b="0" baseline="-25000" dirty="0" err="1"/>
              <a:t>n</a:t>
            </a:r>
            <a:r>
              <a:rPr lang="en-GB" sz="1800" b="0" dirty="0"/>
              <a:t> is determined by the local slope of the interface. This slope results of the interfering waves due both to previous bounces and to the scattering by the walls </a:t>
            </a:r>
          </a:p>
          <a:p>
            <a:pPr marL="358775" lvl="2" algn="just"/>
            <a:endParaRPr lang="en-GB" sz="1800" b="0" dirty="0"/>
          </a:p>
          <a:p>
            <a:pPr marL="358775" lvl="2" algn="just"/>
            <a:r>
              <a:rPr lang="en-GB" sz="1800" b="0" dirty="0"/>
              <a:t>- The walls are modelled by secondary sources emitting waves with a phase opposite to the waves they receive. </a:t>
            </a:r>
          </a:p>
          <a:p>
            <a:pPr marL="358775" lvl="2" algn="just"/>
            <a:endParaRPr lang="en-GB" sz="1800" b="0" dirty="0"/>
          </a:p>
          <a:p>
            <a:pPr marL="358775" lvl="2" algn="just"/>
            <a:r>
              <a:rPr lang="en-GB" sz="1800" b="0" dirty="0"/>
              <a:t>- The computation takes into account the retardation effects due to the finite wave and droplet velocities</a:t>
            </a:r>
            <a:r>
              <a:rPr lang="en-US" sz="1800" b="0" dirty="0"/>
              <a:t>.</a:t>
            </a:r>
          </a:p>
          <a:p>
            <a:pPr lvl="2" algn="just"/>
            <a:r>
              <a:rPr lang="en-GB" sz="1600" b="0" dirty="0"/>
              <a:t> </a:t>
            </a:r>
          </a:p>
          <a:p>
            <a:pPr lvl="2" algn="just"/>
            <a:endParaRPr lang="en-GB" sz="1600" b="0" dirty="0"/>
          </a:p>
          <a:p>
            <a:pPr lvl="2" algn="just"/>
            <a:endParaRPr lang="en-GB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8153400" cy="685800"/>
          </a:xfrm>
        </p:spPr>
        <p:txBody>
          <a:bodyPr/>
          <a:lstStyle/>
          <a:p>
            <a:pPr eaLnBrk="1" hangingPunct="1"/>
            <a:r>
              <a:rPr lang="en-GB" sz="2400" dirty="0" smtClean="0">
                <a:solidFill>
                  <a:srgbClr val="5700AE"/>
                </a:solidFill>
              </a:rPr>
              <a:t>The results of the numerical simulation of the diffraction</a:t>
            </a:r>
            <a:br>
              <a:rPr lang="en-GB" sz="2400" dirty="0" smtClean="0">
                <a:solidFill>
                  <a:srgbClr val="5700AE"/>
                </a:solidFill>
              </a:rPr>
            </a:br>
            <a:r>
              <a:rPr lang="en-GB" sz="2400" dirty="0" smtClean="0">
                <a:solidFill>
                  <a:srgbClr val="5700AE"/>
                </a:solidFill>
              </a:rPr>
              <a:t> through a slit with L/</a:t>
            </a:r>
            <a:r>
              <a:rPr lang="en-GB" sz="2400" dirty="0" err="1" smtClean="0">
                <a:solidFill>
                  <a:srgbClr val="5700AE"/>
                </a:solidFill>
                <a:latin typeface="Symbol" pitchFamily="1" charset="2"/>
              </a:rPr>
              <a:t>l</a:t>
            </a:r>
            <a:r>
              <a:rPr lang="en-GB" sz="2400" baseline="-25000" dirty="0" err="1" smtClean="0">
                <a:solidFill>
                  <a:srgbClr val="5700AE"/>
                </a:solidFill>
              </a:rPr>
              <a:t>F</a:t>
            </a:r>
            <a:r>
              <a:rPr lang="en-GB" sz="2400" dirty="0" smtClean="0">
                <a:solidFill>
                  <a:srgbClr val="5700AE"/>
                </a:solidFill>
              </a:rPr>
              <a:t>=3 </a:t>
            </a:r>
          </a:p>
        </p:txBody>
      </p:sp>
      <p:pic>
        <p:nvPicPr>
          <p:cNvPr id="355331" name="Picture 3"/>
          <p:cNvPicPr>
            <a:picLocks noChangeAspect="1" noChangeArrowheads="1"/>
          </p:cNvPicPr>
          <p:nvPr/>
        </p:nvPicPr>
        <p:blipFill>
          <a:blip r:embed="rId3" cstate="print"/>
          <a:srcRect r="11339"/>
          <a:stretch>
            <a:fillRect/>
          </a:stretch>
        </p:blipFill>
        <p:spPr bwMode="auto">
          <a:xfrm>
            <a:off x="4572000" y="1752600"/>
            <a:ext cx="4054475" cy="40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332" name="Picture 4"/>
          <p:cNvPicPr>
            <a:picLocks noChangeAspect="1" noChangeArrowheads="1"/>
          </p:cNvPicPr>
          <p:nvPr/>
        </p:nvPicPr>
        <p:blipFill>
          <a:blip r:embed="rId4" cstate="print"/>
          <a:srcRect l="1537" r="3841"/>
          <a:stretch>
            <a:fillRect/>
          </a:stretch>
        </p:blipFill>
        <p:spPr bwMode="auto">
          <a:xfrm>
            <a:off x="304800" y="1905000"/>
            <a:ext cx="4035425" cy="37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0"/>
            <a:ext cx="7315200" cy="685800"/>
          </a:xfrm>
        </p:spPr>
        <p:txBody>
          <a:bodyPr/>
          <a:lstStyle/>
          <a:p>
            <a:pPr eaLnBrk="1" hangingPunct="1"/>
            <a:r>
              <a:rPr lang="en-GB" sz="2400" smtClean="0">
                <a:solidFill>
                  <a:srgbClr val="430699"/>
                </a:solidFill>
              </a:rPr>
              <a:t>Diffraction of waves…</a:t>
            </a:r>
            <a:endParaRPr lang="en-GB" smtClean="0"/>
          </a:p>
        </p:txBody>
      </p:sp>
      <p:sp>
        <p:nvSpPr>
          <p:cNvPr id="357379" name="Rectangle 3"/>
          <p:cNvSpPr>
            <a:spLocks noChangeArrowheads="1"/>
          </p:cNvSpPr>
          <p:nvPr/>
        </p:nvSpPr>
        <p:spPr bwMode="auto">
          <a:xfrm>
            <a:off x="762000" y="2667000"/>
            <a:ext cx="7772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GB" sz="1800" b="0" i="1" dirty="0">
                <a:solidFill>
                  <a:srgbClr val="F0230D"/>
                </a:solidFill>
              </a:rPr>
              <a:t>Here, however, we do not measure the wave field but the trajectories of successive particles. Their individual deviations are unpredictable, exhibiting an uncertainty linked with the spreading of the </a:t>
            </a:r>
            <a:r>
              <a:rPr lang="en-GB" sz="1800" b="0" i="1" dirty="0" smtClean="0">
                <a:solidFill>
                  <a:srgbClr val="F0230D"/>
                </a:solidFill>
              </a:rPr>
              <a:t>wave</a:t>
            </a:r>
            <a:endParaRPr lang="en-GB" sz="1800" b="0" i="1" dirty="0">
              <a:solidFill>
                <a:srgbClr val="F0230D"/>
              </a:solidFill>
              <a:latin typeface="Times New Roman" pitchFamily="1" charset="0"/>
            </a:endParaRPr>
          </a:p>
        </p:txBody>
      </p:sp>
      <p:sp>
        <p:nvSpPr>
          <p:cNvPr id="357380" name="Text Box 4"/>
          <p:cNvSpPr txBox="1">
            <a:spLocks noChangeArrowheads="1"/>
          </p:cNvSpPr>
          <p:nvPr/>
        </p:nvSpPr>
        <p:spPr bwMode="auto">
          <a:xfrm>
            <a:off x="1219200" y="762000"/>
            <a:ext cx="69342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0"/>
              <a:t>It is not a surprise that a wave passing through a slit is diffracted. This is the standard result from Fourier transform. The wave truncation results in its spreading in the transverse direction.</a:t>
            </a:r>
          </a:p>
          <a:p>
            <a:pPr>
              <a:spcBef>
                <a:spcPct val="50000"/>
              </a:spcBef>
            </a:pPr>
            <a:endParaRPr lang="en-GB" sz="1800" b="0"/>
          </a:p>
        </p:txBody>
      </p:sp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1143000" y="2133600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0">
                <a:solidFill>
                  <a:srgbClr val="430699"/>
                </a:solidFill>
              </a:rPr>
              <a:t>… or diffraction of particules? </a:t>
            </a:r>
            <a:endParaRPr lang="fr-FR" sz="4400" b="0">
              <a:solidFill>
                <a:srgbClr val="430699"/>
              </a:solidFill>
            </a:endParaRPr>
          </a:p>
        </p:txBody>
      </p:sp>
      <p:sp>
        <p:nvSpPr>
          <p:cNvPr id="357382" name="Rectangle 6"/>
          <p:cNvSpPr>
            <a:spLocks noChangeArrowheads="1"/>
          </p:cNvSpPr>
          <p:nvPr/>
        </p:nvSpPr>
        <p:spPr bwMode="auto">
          <a:xfrm>
            <a:off x="692150" y="4191000"/>
            <a:ext cx="67763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0" i="1" dirty="0" smtClean="0">
                <a:solidFill>
                  <a:srgbClr val="430699"/>
                </a:solidFill>
              </a:rPr>
              <a:t>The </a:t>
            </a:r>
            <a:r>
              <a:rPr lang="fr-FR" sz="2000" b="0" i="1" dirty="0">
                <a:solidFill>
                  <a:srgbClr val="430699"/>
                </a:solidFill>
              </a:rPr>
              <a:t>Fourier </a:t>
            </a:r>
            <a:r>
              <a:rPr lang="fr-FR" sz="2000" b="0" i="1" dirty="0" err="1">
                <a:solidFill>
                  <a:srgbClr val="430699"/>
                </a:solidFill>
              </a:rPr>
              <a:t>spreading</a:t>
            </a:r>
            <a:r>
              <a:rPr lang="fr-FR" sz="2000" b="0" i="1" dirty="0">
                <a:solidFill>
                  <a:srgbClr val="430699"/>
                </a:solidFill>
              </a:rPr>
              <a:t> of the </a:t>
            </a:r>
            <a:r>
              <a:rPr lang="fr-FR" sz="2000" b="0" i="1" dirty="0" err="1">
                <a:solidFill>
                  <a:srgbClr val="430699"/>
                </a:solidFill>
              </a:rPr>
              <a:t>wave</a:t>
            </a:r>
            <a:r>
              <a:rPr lang="fr-FR" sz="2000" b="0" i="1" dirty="0">
                <a:solidFill>
                  <a:srgbClr val="430699"/>
                </a:solidFill>
              </a:rPr>
              <a:t> </a:t>
            </a:r>
            <a:r>
              <a:rPr lang="fr-FR" sz="2000" b="0" i="1" dirty="0" err="1">
                <a:solidFill>
                  <a:srgbClr val="430699"/>
                </a:solidFill>
              </a:rPr>
              <a:t>generates</a:t>
            </a:r>
            <a:r>
              <a:rPr lang="fr-FR" sz="2000" b="0" i="1" dirty="0">
                <a:solidFill>
                  <a:srgbClr val="430699"/>
                </a:solidFill>
              </a:rPr>
              <a:t> an </a:t>
            </a:r>
            <a:r>
              <a:rPr lang="fr-FR" sz="2000" b="0" i="1" dirty="0" err="1">
                <a:solidFill>
                  <a:srgbClr val="430699"/>
                </a:solidFill>
              </a:rPr>
              <a:t>uncertainty</a:t>
            </a:r>
            <a:r>
              <a:rPr lang="fr-FR" sz="2000" b="0" i="1" dirty="0">
                <a:solidFill>
                  <a:srgbClr val="430699"/>
                </a:solidFill>
              </a:rPr>
              <a:t> for </a:t>
            </a:r>
          </a:p>
          <a:p>
            <a:r>
              <a:rPr lang="fr-FR" sz="2000" b="0" i="1" dirty="0">
                <a:solidFill>
                  <a:srgbClr val="430699"/>
                </a:solidFill>
              </a:rPr>
              <a:t>the direction of the </a:t>
            </a:r>
            <a:r>
              <a:rPr lang="fr-FR" sz="2000" b="0" i="1" dirty="0" err="1">
                <a:solidFill>
                  <a:srgbClr val="430699"/>
                </a:solidFill>
              </a:rPr>
              <a:t>velocity</a:t>
            </a:r>
            <a:r>
              <a:rPr lang="fr-FR" sz="2000" b="0" i="1" dirty="0">
                <a:solidFill>
                  <a:srgbClr val="430699"/>
                </a:solidFill>
              </a:rPr>
              <a:t> of the </a:t>
            </a:r>
            <a:r>
              <a:rPr lang="fr-FR" sz="2000" b="0" i="1" dirty="0" err="1" smtClean="0">
                <a:solidFill>
                  <a:srgbClr val="430699"/>
                </a:solidFill>
              </a:rPr>
              <a:t>particle</a:t>
            </a:r>
            <a:r>
              <a:rPr lang="fr-FR" sz="2000" b="0" i="1" dirty="0" smtClean="0">
                <a:solidFill>
                  <a:srgbClr val="430699"/>
                </a:solidFill>
              </a:rPr>
              <a:t>.</a:t>
            </a:r>
            <a:endParaRPr lang="fr-FR" sz="2000" b="0" i="1" dirty="0">
              <a:solidFill>
                <a:srgbClr val="430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42900" y="2057400"/>
            <a:ext cx="8458200" cy="13716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GB" sz="2400" b="1" dirty="0" smtClean="0">
                <a:solidFill>
                  <a:srgbClr val="F0230D"/>
                </a:solidFill>
              </a:rPr>
              <a:t>Part II (b)</a:t>
            </a:r>
            <a:r>
              <a:rPr lang="en-GB" sz="2800" b="1" dirty="0" smtClean="0">
                <a:solidFill>
                  <a:schemeClr val="tx1"/>
                </a:solidFill>
              </a:rPr>
              <a:t/>
            </a:r>
            <a:br>
              <a:rPr lang="en-GB" sz="2800" b="1" dirty="0" smtClean="0">
                <a:solidFill>
                  <a:schemeClr val="tx1"/>
                </a:solidFill>
              </a:rPr>
            </a:br>
            <a:r>
              <a:rPr lang="en-GB" sz="2400" b="1" dirty="0" err="1" smtClean="0">
                <a:solidFill>
                  <a:schemeClr val="tx1"/>
                </a:solidFill>
              </a:rPr>
              <a:t>Tunneling</a:t>
            </a:r>
            <a:r>
              <a:rPr lang="en-GB" sz="2400" b="1" dirty="0" smtClean="0">
                <a:solidFill>
                  <a:schemeClr val="tx1"/>
                </a:solidFill>
              </a:rPr>
              <a:t> through a barrier</a:t>
            </a:r>
            <a:r>
              <a:rPr lang="en-GB" sz="2800" dirty="0" smtClean="0"/>
              <a:t> 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000" b="1" i="1" dirty="0" smtClean="0">
                <a:solidFill>
                  <a:srgbClr val="430699"/>
                </a:solidFill>
              </a:rPr>
              <a:t>(with </a:t>
            </a:r>
            <a:r>
              <a:rPr lang="en-GB" sz="2000" b="1" i="1" dirty="0" err="1" smtClean="0">
                <a:solidFill>
                  <a:srgbClr val="430699"/>
                </a:solidFill>
              </a:rPr>
              <a:t>Antonin</a:t>
            </a:r>
            <a:r>
              <a:rPr lang="en-GB" sz="2000" b="1" i="1" dirty="0" smtClean="0">
                <a:solidFill>
                  <a:srgbClr val="430699"/>
                </a:solidFill>
              </a:rPr>
              <a:t> </a:t>
            </a:r>
            <a:r>
              <a:rPr lang="en-GB" sz="2000" b="1" i="1" dirty="0" err="1" smtClean="0">
                <a:solidFill>
                  <a:srgbClr val="430699"/>
                </a:solidFill>
              </a:rPr>
              <a:t>Eddi</a:t>
            </a:r>
            <a:r>
              <a:rPr lang="en-GB" sz="2000" b="1" i="1" dirty="0" smtClean="0">
                <a:solidFill>
                  <a:srgbClr val="430699"/>
                </a:solidFill>
              </a:rPr>
              <a:t>)</a:t>
            </a:r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533400" y="5562600"/>
            <a:ext cx="5826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371600" lvl="2" indent="-457200" algn="just">
              <a:buFont typeface="Times"/>
              <a:buNone/>
            </a:pPr>
            <a:r>
              <a:rPr lang="en-US" b="0">
                <a:solidFill>
                  <a:srgbClr val="5700AE"/>
                </a:solidFill>
              </a:rPr>
              <a:t>A.Eddi, F. Moisy, E. Fort &amp; Y.Couder </a:t>
            </a:r>
          </a:p>
          <a:p>
            <a:pPr marL="1371600" lvl="2" indent="-457200" algn="just">
              <a:buFont typeface="Times"/>
              <a:buNone/>
            </a:pPr>
            <a:r>
              <a:rPr lang="en-GB" b="0">
                <a:solidFill>
                  <a:srgbClr val="5700AE"/>
                </a:solidFill>
              </a:rPr>
              <a:t>" </a:t>
            </a:r>
            <a:r>
              <a:rPr lang="en-US" b="0">
                <a:solidFill>
                  <a:srgbClr val="5700AE"/>
                </a:solidFill>
              </a:rPr>
              <a:t>Unpredictable tunneling of a classical wave-particle association”</a:t>
            </a:r>
          </a:p>
          <a:p>
            <a:pPr marL="1371600" lvl="2" indent="-457200" algn="just"/>
            <a:r>
              <a:rPr lang="fr-FR" b="0" i="1">
                <a:solidFill>
                  <a:srgbClr val="5700AE"/>
                </a:solidFill>
              </a:rPr>
              <a:t>Phys. Rev. Lett.</a:t>
            </a:r>
            <a:r>
              <a:rPr lang="fr-FR" b="0">
                <a:solidFill>
                  <a:srgbClr val="5700AE"/>
                </a:solidFill>
              </a:rPr>
              <a:t> </a:t>
            </a:r>
            <a:r>
              <a:rPr lang="fr-FR">
                <a:solidFill>
                  <a:srgbClr val="5700AE"/>
                </a:solidFill>
              </a:rPr>
              <a:t>102</a:t>
            </a:r>
            <a:r>
              <a:rPr lang="fr-FR" b="0">
                <a:solidFill>
                  <a:srgbClr val="5700AE"/>
                </a:solidFill>
              </a:rPr>
              <a:t>, 240401,</a:t>
            </a:r>
            <a:r>
              <a:rPr lang="en-GB" b="0">
                <a:solidFill>
                  <a:srgbClr val="5700AE"/>
                </a:solidFill>
              </a:rPr>
              <a:t> </a:t>
            </a:r>
            <a:r>
              <a:rPr lang="fr-FR" b="0">
                <a:solidFill>
                  <a:srgbClr val="5700AE"/>
                </a:solidFill>
              </a:rPr>
              <a:t>(</a:t>
            </a:r>
            <a:r>
              <a:rPr lang="en-GB" b="0">
                <a:solidFill>
                  <a:srgbClr val="5700AE"/>
                </a:solidFill>
              </a:rPr>
              <a:t>2009)</a:t>
            </a:r>
            <a:endParaRPr lang="fr-FR" b="0">
              <a:solidFill>
                <a:srgbClr val="5700A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0"/>
            <a:ext cx="6324600" cy="685800"/>
          </a:xfrm>
        </p:spPr>
        <p:txBody>
          <a:bodyPr/>
          <a:lstStyle/>
          <a:p>
            <a:pPr eaLnBrk="1" hangingPunct="1"/>
            <a:r>
              <a:rPr lang="en-GB" sz="2400" smtClean="0"/>
              <a:t>Principle</a:t>
            </a:r>
            <a:endParaRPr lang="en-GB" smtClean="0"/>
          </a:p>
        </p:txBody>
      </p:sp>
      <p:sp>
        <p:nvSpPr>
          <p:cNvPr id="361475" name="Rectangle 3"/>
          <p:cNvSpPr>
            <a:spLocks noChangeArrowheads="1"/>
          </p:cNvSpPr>
          <p:nvPr/>
        </p:nvSpPr>
        <p:spPr bwMode="auto">
          <a:xfrm>
            <a:off x="3429000" y="2251075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fr-FR" sz="4400" b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457200" y="990600"/>
            <a:ext cx="82296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GB" sz="1600" i="1"/>
              <a:t>Above a submerged barrier, the Faraday instability threshold is shifted, the wave is damped and the walking behaviour is evanescent.</a:t>
            </a:r>
          </a:p>
          <a:p>
            <a:pPr>
              <a:lnSpc>
                <a:spcPct val="120000"/>
              </a:lnSpc>
            </a:pPr>
            <a:r>
              <a:rPr lang="en-GB" sz="1600" i="1"/>
              <a:t> If its horizontal thickness is large, an impinging walker is reflected away.</a:t>
            </a:r>
          </a:p>
          <a:p>
            <a:pPr>
              <a:lnSpc>
                <a:spcPct val="120000"/>
              </a:lnSpc>
            </a:pPr>
            <a:r>
              <a:rPr lang="fr-FR" sz="1600" i="1">
                <a:solidFill>
                  <a:srgbClr val="FA1D0B"/>
                </a:solidFill>
              </a:rPr>
              <a:t>What happens if the barrier has a small horizontal thickness?</a:t>
            </a:r>
            <a:endParaRPr lang="en-GB" sz="1600" i="1"/>
          </a:p>
        </p:txBody>
      </p:sp>
      <p:pic>
        <p:nvPicPr>
          <p:cNvPr id="361477" name="Picture 5"/>
          <p:cNvPicPr>
            <a:picLocks noChangeAspect="1" noChangeArrowheads="1"/>
          </p:cNvPicPr>
          <p:nvPr/>
        </p:nvPicPr>
        <p:blipFill>
          <a:blip r:embed="rId3" cstate="print"/>
          <a:srcRect l="17152" t="31013" r="19536" b="31013"/>
          <a:stretch>
            <a:fillRect/>
          </a:stretch>
        </p:blipFill>
        <p:spPr bwMode="auto">
          <a:xfrm>
            <a:off x="0" y="2362200"/>
            <a:ext cx="4784725" cy="405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478" name="Picture 6"/>
          <p:cNvPicPr>
            <a:picLocks noChangeAspect="1" noChangeArrowheads="1"/>
          </p:cNvPicPr>
          <p:nvPr/>
        </p:nvPicPr>
        <p:blipFill>
          <a:blip r:embed="rId4" cstate="print"/>
          <a:srcRect t="11111" b="24579"/>
          <a:stretch>
            <a:fillRect/>
          </a:stretch>
        </p:blipFill>
        <p:spPr bwMode="auto">
          <a:xfrm>
            <a:off x="5257800" y="3048000"/>
            <a:ext cx="3048000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9700" y="381000"/>
            <a:ext cx="6324600" cy="685800"/>
          </a:xfrm>
        </p:spPr>
        <p:txBody>
          <a:bodyPr/>
          <a:lstStyle/>
          <a:p>
            <a:pPr eaLnBrk="1" hangingPunct="1"/>
            <a:r>
              <a:rPr lang="en-GB" sz="2800" smtClean="0"/>
              <a:t>The measured wave field of a walker impinging on a barrier of finite thickness</a:t>
            </a:r>
            <a:endParaRPr lang="en-GB" smtClean="0"/>
          </a:p>
        </p:txBody>
      </p:sp>
      <p:sp>
        <p:nvSpPr>
          <p:cNvPr id="363523" name="Rectangle 3"/>
          <p:cNvSpPr>
            <a:spLocks noChangeArrowheads="1"/>
          </p:cNvSpPr>
          <p:nvPr/>
        </p:nvSpPr>
        <p:spPr bwMode="auto">
          <a:xfrm>
            <a:off x="3429000" y="2251075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fr-FR" sz="4400" b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363524" name="Picture 4"/>
          <p:cNvPicPr>
            <a:picLocks noChangeAspect="1" noChangeArrowheads="1"/>
          </p:cNvPicPr>
          <p:nvPr/>
        </p:nvPicPr>
        <p:blipFill>
          <a:blip r:embed="rId3" cstate="print"/>
          <a:srcRect l="6194" t="10114" r="5241" b="55284"/>
          <a:stretch>
            <a:fillRect/>
          </a:stretch>
        </p:blipFill>
        <p:spPr bwMode="auto">
          <a:xfrm>
            <a:off x="1454150" y="1828800"/>
            <a:ext cx="6692900" cy="369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3525" name="Rectangle 5"/>
          <p:cNvSpPr>
            <a:spLocks noChangeArrowheads="1"/>
          </p:cNvSpPr>
          <p:nvPr/>
        </p:nvSpPr>
        <p:spPr bwMode="auto">
          <a:xfrm>
            <a:off x="0" y="5575300"/>
            <a:ext cx="27940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sz="1200" b="0">
                <a:solidFill>
                  <a:srgbClr val="8B009D"/>
                </a:solidFill>
              </a:rPr>
              <a:t>Obtained by an adaptation of a particle image velocimetry technique (PIV) to measure the shape of the interface</a:t>
            </a:r>
            <a:r>
              <a:rPr lang="fr-FR" sz="1200">
                <a:solidFill>
                  <a:srgbClr val="8B009D"/>
                </a:solidFill>
              </a:rPr>
              <a:t> </a:t>
            </a:r>
          </a:p>
          <a:p>
            <a:pPr eaLnBrk="1" hangingPunct="1">
              <a:lnSpc>
                <a:spcPct val="130000"/>
              </a:lnSpc>
            </a:pPr>
            <a:r>
              <a:rPr lang="fr-FR" sz="1200">
                <a:solidFill>
                  <a:srgbClr val="8B009D"/>
                </a:solidFill>
              </a:rPr>
              <a:t>Frédéric Moisy and Marc Rabaud (FAST Orsay)</a:t>
            </a:r>
          </a:p>
        </p:txBody>
      </p:sp>
      <p:sp>
        <p:nvSpPr>
          <p:cNvPr id="363526" name="Text Box 6"/>
          <p:cNvSpPr txBox="1">
            <a:spLocks noChangeArrowheads="1"/>
          </p:cNvSpPr>
          <p:nvPr/>
        </p:nvSpPr>
        <p:spPr bwMode="auto">
          <a:xfrm>
            <a:off x="4648200" y="6019800"/>
            <a:ext cx="4191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0" i="1"/>
              <a:t>A wave of weak amplitude is transmitted  on the other side of the barrier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0"/>
            <a:ext cx="5257800" cy="685800"/>
          </a:xfrm>
        </p:spPr>
        <p:txBody>
          <a:bodyPr/>
          <a:lstStyle/>
          <a:p>
            <a:pPr eaLnBrk="1" hangingPunct="1"/>
            <a:r>
              <a:rPr lang="en-GB" sz="2400" smtClean="0">
                <a:solidFill>
                  <a:schemeClr val="accent2"/>
                </a:solidFill>
              </a:rPr>
              <a:t>First experimental set-up</a:t>
            </a:r>
            <a:endParaRPr lang="en-GB" smtClean="0"/>
          </a:p>
        </p:txBody>
      </p:sp>
      <p:pic>
        <p:nvPicPr>
          <p:cNvPr id="365571" name="Picture 3" descr=" FIG 1 Schema tunnel c [Converti] - copie"/>
          <p:cNvPicPr>
            <a:picLocks noChangeAspect="1" noChangeArrowheads="1"/>
          </p:cNvPicPr>
          <p:nvPr/>
        </p:nvPicPr>
        <p:blipFill>
          <a:blip r:embed="rId3" cstate="print"/>
          <a:srcRect l="4765" t="17172" r="4765" b="16835"/>
          <a:stretch>
            <a:fillRect/>
          </a:stretch>
        </p:blipFill>
        <p:spPr bwMode="auto">
          <a:xfrm>
            <a:off x="2286000" y="533400"/>
            <a:ext cx="43021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5572" name="Text Box 4"/>
          <p:cNvSpPr txBox="1">
            <a:spLocks noChangeArrowheads="1"/>
          </p:cNvSpPr>
          <p:nvPr/>
        </p:nvSpPr>
        <p:spPr bwMode="auto">
          <a:xfrm>
            <a:off x="2743200" y="45720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FF0000"/>
                </a:solidFill>
                <a:ea typeface="ＭＳ Ｐゴシック" pitchFamily="1" charset="-128"/>
              </a:rPr>
              <a:t>Escape out of a closed cavity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57224" y="428604"/>
            <a:ext cx="7047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A </a:t>
            </a:r>
            <a:r>
              <a:rPr lang="fr-FR" sz="2400" dirty="0" err="1" smtClean="0"/>
              <a:t>walker</a:t>
            </a:r>
            <a:r>
              <a:rPr lang="fr-FR" sz="2400" dirty="0" smtClean="0"/>
              <a:t> </a:t>
            </a:r>
            <a:r>
              <a:rPr lang="fr-FR" sz="2400" dirty="0" err="1" smtClean="0"/>
              <a:t>confined</a:t>
            </a:r>
            <a:r>
              <a:rPr lang="fr-FR" sz="2400" dirty="0" smtClean="0"/>
              <a:t> in a square </a:t>
            </a:r>
            <a:r>
              <a:rPr lang="fr-FR" sz="2400" dirty="0" err="1" smtClean="0"/>
              <a:t>cavity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</a:t>
            </a:r>
            <a:r>
              <a:rPr lang="fr-FR" sz="2400" dirty="0" err="1" smtClean="0"/>
              <a:t>thin</a:t>
            </a:r>
            <a:r>
              <a:rPr lang="fr-FR" sz="2400" dirty="0" smtClean="0"/>
              <a:t> </a:t>
            </a:r>
            <a:r>
              <a:rPr lang="fr-FR" sz="2400" dirty="0" err="1" smtClean="0"/>
              <a:t>walls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pic>
        <p:nvPicPr>
          <p:cNvPr id="4" name="tunnel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571604" y="1000108"/>
            <a:ext cx="5648340" cy="5648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2895600" cy="2133600"/>
          </a:xfrm>
        </p:spPr>
        <p:txBody>
          <a:bodyPr/>
          <a:lstStyle/>
          <a:p>
            <a:pPr eaLnBrk="1" hangingPunct="1"/>
            <a:r>
              <a:rPr lang="en-GB" sz="2000" b="1" smtClean="0">
                <a:solidFill>
                  <a:srgbClr val="FA1D0B"/>
                </a:solidFill>
              </a:rPr>
              <a:t>The origin of the probabilistic behaviour: the trajectories inside the frame</a:t>
            </a:r>
            <a:r>
              <a:rPr lang="en-GB" sz="2400" smtClean="0"/>
              <a:t> </a:t>
            </a:r>
          </a:p>
        </p:txBody>
      </p:sp>
      <p:pic>
        <p:nvPicPr>
          <p:cNvPr id="371715" name="Picture 3"/>
          <p:cNvPicPr>
            <a:picLocks noChangeAspect="1" noChangeArrowheads="1"/>
          </p:cNvPicPr>
          <p:nvPr/>
        </p:nvPicPr>
        <p:blipFill>
          <a:blip r:embed="rId3" cstate="print">
            <a:lum bright="54000" contrast="66000"/>
          </a:blip>
          <a:srcRect/>
          <a:stretch>
            <a:fillRect/>
          </a:stretch>
        </p:blipFill>
        <p:spPr bwMode="auto">
          <a:xfrm>
            <a:off x="3429000" y="457200"/>
            <a:ext cx="548640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1716" name="Text Box 4"/>
          <p:cNvSpPr txBox="1">
            <a:spLocks noChangeArrowheads="1"/>
          </p:cNvSpPr>
          <p:nvPr/>
        </p:nvSpPr>
        <p:spPr bwMode="auto">
          <a:xfrm>
            <a:off x="381000" y="2438400"/>
            <a:ext cx="2971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i="1"/>
              <a:t>For thick walls the walker reaches a stable limit cycle</a:t>
            </a:r>
          </a:p>
          <a:p>
            <a:pPr>
              <a:spcBef>
                <a:spcPct val="50000"/>
              </a:spcBef>
            </a:pPr>
            <a:r>
              <a:rPr lang="en-US" sz="1800" b="0" i="1"/>
              <a:t>With thin walls the reflections are imperfect, leading to different types of collisions with the wall and to a probability of escape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85728"/>
            <a:ext cx="5257800" cy="685800"/>
          </a:xfrm>
        </p:spPr>
        <p:txBody>
          <a:bodyPr/>
          <a:lstStyle/>
          <a:p>
            <a:pPr eaLnBrk="1" hangingPunct="1"/>
            <a:r>
              <a:rPr lang="en-GB" sz="2400" dirty="0" smtClean="0">
                <a:solidFill>
                  <a:schemeClr val="accent2"/>
                </a:solidFill>
              </a:rPr>
              <a:t>Second experimental set-up</a:t>
            </a:r>
            <a:r>
              <a:rPr lang="en-GB" dirty="0" smtClean="0"/>
              <a:t> </a:t>
            </a:r>
          </a:p>
        </p:txBody>
      </p:sp>
      <p:sp>
        <p:nvSpPr>
          <p:cNvPr id="373763" name="Text Box 3"/>
          <p:cNvSpPr txBox="1">
            <a:spLocks noChangeArrowheads="1"/>
          </p:cNvSpPr>
          <p:nvPr/>
        </p:nvSpPr>
        <p:spPr bwMode="auto">
          <a:xfrm>
            <a:off x="533400" y="5791200"/>
            <a:ext cx="83058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fr-FR" sz="1800" b="0">
                <a:solidFill>
                  <a:srgbClr val="FF0000"/>
                </a:solidFill>
                <a:ea typeface="ＭＳ Ｐゴシック" pitchFamily="1" charset="-128"/>
              </a:rPr>
              <a:t>The particle is guided by the divergent walls so that it impiges perpendicularly on the barrier of thickness e.</a:t>
            </a:r>
          </a:p>
        </p:txBody>
      </p:sp>
      <p:pic>
        <p:nvPicPr>
          <p:cNvPr id="373764" name="Picture 4" descr=" FIG [Converti] - copie"/>
          <p:cNvPicPr>
            <a:picLocks noChangeAspect="1" noChangeArrowheads="1"/>
          </p:cNvPicPr>
          <p:nvPr/>
        </p:nvPicPr>
        <p:blipFill>
          <a:blip r:embed="rId3" cstate="print"/>
          <a:srcRect l="13341" t="18855" r="7623" b="20876"/>
          <a:stretch>
            <a:fillRect/>
          </a:stretch>
        </p:blipFill>
        <p:spPr bwMode="auto">
          <a:xfrm>
            <a:off x="2386013" y="990600"/>
            <a:ext cx="430688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19400" y="381000"/>
            <a:ext cx="3886200" cy="533400"/>
          </a:xfrm>
        </p:spPr>
        <p:txBody>
          <a:bodyPr/>
          <a:lstStyle/>
          <a:p>
            <a:pPr eaLnBrk="1" hangingPunct="1"/>
            <a:r>
              <a:rPr lang="fr-FR" sz="2400" smtClean="0"/>
              <a:t>Accumulation of events</a:t>
            </a:r>
            <a:endParaRPr lang="fr-FR" smtClean="0"/>
          </a:p>
        </p:txBody>
      </p:sp>
      <p:pic>
        <p:nvPicPr>
          <p:cNvPr id="375811" name="Picture 3" descr="accumulation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371600"/>
            <a:ext cx="6586538" cy="480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2400" smtClean="0"/>
              <a:t>Probability of crossing with normal incidence</a:t>
            </a:r>
            <a:r>
              <a:rPr lang="fr-FR" sz="1800" b="1" smtClean="0"/>
              <a:t> </a:t>
            </a:r>
            <a:br>
              <a:rPr lang="fr-FR" sz="1800" b="1" smtClean="0"/>
            </a:br>
            <a:endParaRPr lang="fr-FR" sz="1800" smtClean="0"/>
          </a:p>
        </p:txBody>
      </p:sp>
      <p:pic>
        <p:nvPicPr>
          <p:cNvPr id="3778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39909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7860" name="Text Box 4"/>
          <p:cNvSpPr txBox="1">
            <a:spLocks noChangeArrowheads="1"/>
          </p:cNvSpPr>
          <p:nvPr/>
        </p:nvSpPr>
        <p:spPr bwMode="auto">
          <a:xfrm>
            <a:off x="838200" y="5133975"/>
            <a:ext cx="3505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A1D0B"/>
                </a:solidFill>
              </a:rPr>
              <a:t>Semi-log plot of the probability of crossing as a function </a:t>
            </a:r>
            <a:br>
              <a:rPr lang="fr-FR" sz="1800" b="0">
                <a:solidFill>
                  <a:srgbClr val="FA1D0B"/>
                </a:solidFill>
              </a:rPr>
            </a:br>
            <a:r>
              <a:rPr lang="fr-FR" sz="1800" b="0">
                <a:solidFill>
                  <a:srgbClr val="FA1D0B"/>
                </a:solidFill>
              </a:rPr>
              <a:t>of the barrier’s tickness </a:t>
            </a:r>
            <a:br>
              <a:rPr lang="fr-FR" sz="1800" b="0">
                <a:solidFill>
                  <a:srgbClr val="FA1D0B"/>
                </a:solidFill>
              </a:rPr>
            </a:br>
            <a:endParaRPr lang="fr-FR" sz="1800" b="0">
              <a:solidFill>
                <a:schemeClr val="tx2"/>
              </a:solidFill>
            </a:endParaRPr>
          </a:p>
        </p:txBody>
      </p:sp>
      <p:pic>
        <p:nvPicPr>
          <p:cNvPr id="377861" name="Picture 5" descr="FIGURE ANTONIN bis - copie"/>
          <p:cNvPicPr>
            <a:picLocks noChangeAspect="1" noChangeArrowheads="1"/>
          </p:cNvPicPr>
          <p:nvPr/>
        </p:nvPicPr>
        <p:blipFill>
          <a:blip r:embed="rId4" cstate="print"/>
          <a:srcRect l="4765" t="13484" r="4765" b="32024"/>
          <a:stretch>
            <a:fillRect/>
          </a:stretch>
        </p:blipFill>
        <p:spPr bwMode="auto">
          <a:xfrm>
            <a:off x="4876800" y="1676400"/>
            <a:ext cx="365760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7862" name="Text Box 6"/>
          <p:cNvSpPr txBox="1">
            <a:spLocks noChangeArrowheads="1"/>
          </p:cNvSpPr>
          <p:nvPr/>
        </p:nvSpPr>
        <p:spPr bwMode="auto">
          <a:xfrm>
            <a:off x="5029200" y="5105400"/>
            <a:ext cx="3733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>
                <a:solidFill>
                  <a:srgbClr val="FA1D0B"/>
                </a:solidFill>
              </a:rPr>
              <a:t>Linear plot of the probability of crossing as a function walker’s velocity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52400"/>
            <a:ext cx="4953000" cy="685800"/>
          </a:xfrm>
        </p:spPr>
        <p:txBody>
          <a:bodyPr/>
          <a:lstStyle/>
          <a:p>
            <a:pPr eaLnBrk="1" hangingPunct="1"/>
            <a:r>
              <a:rPr lang="fr-FR" sz="2400" smtClean="0"/>
              <a:t>The relation to the incident trajectory</a:t>
            </a:r>
            <a:endParaRPr lang="fr-FR" smtClean="0"/>
          </a:p>
        </p:txBody>
      </p:sp>
      <p:pic>
        <p:nvPicPr>
          <p:cNvPr id="379907" name="Picture 3" descr="un  passage"/>
          <p:cNvPicPr>
            <a:picLocks noChangeAspect="1" noChangeArrowheads="1"/>
          </p:cNvPicPr>
          <p:nvPr/>
        </p:nvPicPr>
        <p:blipFill>
          <a:blip r:embed="rId3" cstate="print">
            <a:lum bright="38000" contrast="60000"/>
          </a:blip>
          <a:srcRect/>
          <a:stretch>
            <a:fillRect/>
          </a:stretch>
        </p:blipFill>
        <p:spPr bwMode="auto">
          <a:xfrm>
            <a:off x="1905000" y="762000"/>
            <a:ext cx="5105400" cy="354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908" name="Text Box 4"/>
          <p:cNvSpPr txBox="1">
            <a:spLocks noChangeArrowheads="1"/>
          </p:cNvSpPr>
          <p:nvPr/>
        </p:nvSpPr>
        <p:spPr bwMode="auto">
          <a:xfrm>
            <a:off x="914400" y="4648200"/>
            <a:ext cx="7772400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0" i="1"/>
              <a:t>Far from the barriers, all walkers have a normal incidence. </a:t>
            </a:r>
          </a:p>
          <a:p>
            <a:pPr>
              <a:spcBef>
                <a:spcPct val="50000"/>
              </a:spcBef>
            </a:pPr>
            <a:r>
              <a:rPr lang="en-GB" sz="1600" b="0" i="1"/>
              <a:t>They deviate because of the reflected waves</a:t>
            </a:r>
          </a:p>
          <a:p>
            <a:pPr>
              <a:spcBef>
                <a:spcPct val="50000"/>
              </a:spcBef>
            </a:pPr>
            <a:r>
              <a:rPr lang="en-GB" sz="1600" b="0" i="1"/>
              <a:t>Only those walkers which have had a weak deviation have a probability of crossing</a:t>
            </a:r>
          </a:p>
          <a:p>
            <a:pPr>
              <a:spcBef>
                <a:spcPct val="50000"/>
              </a:spcBef>
            </a:pPr>
            <a:r>
              <a:rPr lang="en-GB" sz="1600" b="0" i="1"/>
              <a:t>The walker deviates have a weaker probability of being deviated  when the reflected waves are weaker (thin barriers), hence a larger probability of crossing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8534400" cy="990600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GB" sz="2400" b="1" smtClean="0">
                <a:solidFill>
                  <a:schemeClr val="tx1"/>
                </a:solidFill>
              </a:rPr>
              <a:t>The wave-particle problem</a:t>
            </a:r>
          </a:p>
        </p:txBody>
      </p:sp>
      <p:sp>
        <p:nvSpPr>
          <p:cNvPr id="437251" name="Rectangle 4"/>
          <p:cNvSpPr>
            <a:spLocks noChangeArrowheads="1"/>
          </p:cNvSpPr>
          <p:nvPr/>
        </p:nvSpPr>
        <p:spPr bwMode="auto">
          <a:xfrm>
            <a:off x="1219200" y="1630363"/>
            <a:ext cx="67056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0" i="1">
                <a:solidFill>
                  <a:srgbClr val="FA1D0B"/>
                </a:solidFill>
              </a:rPr>
              <a:t>A walker is formed of: </a:t>
            </a:r>
          </a:p>
          <a:p>
            <a:r>
              <a:rPr lang="en-US" sz="2000" b="0" i="1">
                <a:solidFill>
                  <a:srgbClr val="FA1D0B"/>
                </a:solidFill>
              </a:rPr>
              <a:t>- A spread-out and continuous wave</a:t>
            </a:r>
          </a:p>
          <a:p>
            <a:r>
              <a:rPr lang="en-US" sz="2000" b="0" i="1">
                <a:solidFill>
                  <a:srgbClr val="FA1D0B"/>
                </a:solidFill>
              </a:rPr>
              <a:t>- A discrete and localized droplet </a:t>
            </a:r>
          </a:p>
          <a:p>
            <a:r>
              <a:rPr lang="en-US" sz="2000" i="1">
                <a:solidFill>
                  <a:srgbClr val="FA1D0B"/>
                </a:solidFill>
              </a:rPr>
              <a:t>How can they have a common dynamics?</a:t>
            </a:r>
          </a:p>
          <a:p>
            <a:endParaRPr lang="en-US" sz="2000" b="0" i="1"/>
          </a:p>
          <a:p>
            <a:r>
              <a:rPr lang="en-US" sz="2000" b="0" i="1">
                <a:solidFill>
                  <a:srgbClr val="A407AE"/>
                </a:solidFill>
              </a:rPr>
              <a:t>1/ What happens if the wave passes through a diaphragm? </a:t>
            </a:r>
          </a:p>
          <a:p>
            <a:endParaRPr lang="en-US" sz="2000" b="0" i="1">
              <a:solidFill>
                <a:srgbClr val="A407AE"/>
              </a:solidFill>
            </a:endParaRPr>
          </a:p>
          <a:p>
            <a:r>
              <a:rPr lang="en-US" sz="2000" b="0" i="1">
                <a:solidFill>
                  <a:srgbClr val="A407AE"/>
                </a:solidFill>
              </a:rPr>
              <a:t>2/ What happens if the wave is partly reflected?</a:t>
            </a:r>
          </a:p>
          <a:p>
            <a:r>
              <a:rPr lang="en-GB" sz="2000" b="0"/>
              <a:t>  </a:t>
            </a:r>
          </a:p>
          <a:p>
            <a:r>
              <a:rPr lang="en-GB" sz="2000" i="1"/>
              <a:t>In both cases the truncation of the wave leads, in the presence of path memory, to a form of chaos generating probabilistic behaviours for the particle. </a:t>
            </a:r>
            <a:endParaRPr lang="fr-FR" sz="20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286000"/>
            <a:ext cx="8610600" cy="14478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GB" sz="2800" smtClean="0">
                <a:solidFill>
                  <a:schemeClr val="tx1"/>
                </a:solidFill>
              </a:rPr>
              <a:t/>
            </a:r>
            <a:br>
              <a:rPr lang="en-GB" sz="2800" smtClean="0">
                <a:solidFill>
                  <a:schemeClr val="tx1"/>
                </a:solidFill>
              </a:rPr>
            </a:br>
            <a:r>
              <a:rPr lang="en-GB" sz="2800" smtClean="0">
                <a:solidFill>
                  <a:schemeClr val="tx1"/>
                </a:solidFill>
              </a:rPr>
              <a:t> </a:t>
            </a:r>
            <a:r>
              <a:rPr lang="en-GB" sz="2400" b="1" smtClean="0">
                <a:solidFill>
                  <a:srgbClr val="F0230D"/>
                </a:solidFill>
              </a:rPr>
              <a:t>Part III</a:t>
            </a:r>
            <a:r>
              <a:rPr lang="en-GB" sz="2400" b="1" smtClean="0">
                <a:solidFill>
                  <a:schemeClr val="tx1"/>
                </a:solidFill>
              </a:rPr>
              <a:t/>
            </a:r>
            <a:br>
              <a:rPr lang="en-GB" sz="2400" b="1" smtClean="0">
                <a:solidFill>
                  <a:schemeClr val="tx1"/>
                </a:solidFill>
              </a:rPr>
            </a:br>
            <a:r>
              <a:rPr lang="en-GB" sz="2400" smtClean="0">
                <a:solidFill>
                  <a:schemeClr val="tx1"/>
                </a:solidFill>
              </a:rPr>
              <a:t> </a:t>
            </a:r>
            <a:r>
              <a:rPr lang="en-GB" sz="2400" b="1" smtClean="0">
                <a:solidFill>
                  <a:schemeClr val="tx1"/>
                </a:solidFill>
              </a:rPr>
              <a:t>Can path-memory lead to a kind of quantization?</a:t>
            </a:r>
            <a:br>
              <a:rPr lang="en-GB" sz="2400" b="1" smtClean="0">
                <a:solidFill>
                  <a:schemeClr val="tx1"/>
                </a:solidFill>
              </a:rPr>
            </a:br>
            <a:r>
              <a:rPr lang="en-GB" sz="2400" smtClean="0">
                <a:solidFill>
                  <a:schemeClr val="tx1"/>
                </a:solidFill>
              </a:rPr>
              <a:t> </a:t>
            </a:r>
            <a:r>
              <a:rPr lang="en-GB" sz="2000" smtClean="0">
                <a:solidFill>
                  <a:schemeClr val="tx1"/>
                </a:solidFill>
              </a:rPr>
              <a:t>Experiments on the orbits of a walker in a rotating tank</a:t>
            </a:r>
            <a:br>
              <a:rPr lang="en-GB" sz="2000" smtClean="0">
                <a:solidFill>
                  <a:schemeClr val="tx1"/>
                </a:solidFill>
              </a:rPr>
            </a:br>
            <a:r>
              <a:rPr lang="en-GB" sz="2400" smtClean="0">
                <a:solidFill>
                  <a:schemeClr val="tx1"/>
                </a:solidFill>
              </a:rPr>
              <a:t> </a:t>
            </a:r>
            <a:r>
              <a:rPr lang="en-GB" sz="2000" smtClean="0">
                <a:solidFill>
                  <a:srgbClr val="430699"/>
                </a:solidFill>
              </a:rPr>
              <a:t>A classical analogue to Landau quantization?</a:t>
            </a:r>
            <a:br>
              <a:rPr lang="en-GB" sz="2000" smtClean="0">
                <a:solidFill>
                  <a:srgbClr val="430699"/>
                </a:solidFill>
              </a:rPr>
            </a:br>
            <a:endParaRPr lang="en-GB" sz="2000" smtClean="0">
              <a:solidFill>
                <a:srgbClr val="430699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5517232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0" dirty="0" smtClean="0">
                <a:solidFill>
                  <a:srgbClr val="5700AE"/>
                </a:solidFill>
              </a:rPr>
              <a:t>Fort E., </a:t>
            </a:r>
            <a:r>
              <a:rPr lang="fr-FR" sz="1600" b="0" dirty="0" err="1" smtClean="0">
                <a:solidFill>
                  <a:srgbClr val="5700AE"/>
                </a:solidFill>
              </a:rPr>
              <a:t>Eddi</a:t>
            </a:r>
            <a:r>
              <a:rPr lang="fr-FR" sz="1600" b="0" dirty="0" smtClean="0">
                <a:solidFill>
                  <a:srgbClr val="5700AE"/>
                </a:solidFill>
              </a:rPr>
              <a:t> A., Boudaoud A., </a:t>
            </a:r>
            <a:r>
              <a:rPr lang="fr-FR" sz="1600" b="0" dirty="0" err="1" smtClean="0">
                <a:solidFill>
                  <a:srgbClr val="5700AE"/>
                </a:solidFill>
              </a:rPr>
              <a:t>Moukhtar</a:t>
            </a:r>
            <a:r>
              <a:rPr lang="fr-FR" sz="1600" b="0" dirty="0" smtClean="0">
                <a:solidFill>
                  <a:srgbClr val="5700AE"/>
                </a:solidFill>
              </a:rPr>
              <a:t> J. &amp; Couder Y. </a:t>
            </a:r>
          </a:p>
          <a:p>
            <a:r>
              <a:rPr lang="en-US" sz="1600" b="0" dirty="0" smtClean="0">
                <a:solidFill>
                  <a:srgbClr val="5700AE"/>
                </a:solidFill>
              </a:rPr>
              <a:t>Path-memory induced quantization of classical orbits</a:t>
            </a:r>
          </a:p>
          <a:p>
            <a:r>
              <a:rPr lang="en-US" sz="1600" b="0" dirty="0" smtClean="0">
                <a:solidFill>
                  <a:srgbClr val="5700AE"/>
                </a:solidFill>
              </a:rPr>
              <a:t>to appear in PNAS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smtClean="0">
                <a:solidFill>
                  <a:srgbClr val="5700AE"/>
                </a:solidFill>
              </a:rPr>
              <a:t>What can be done?</a:t>
            </a:r>
            <a:endParaRPr lang="fr-FR" smtClean="0"/>
          </a:p>
        </p:txBody>
      </p:sp>
      <p:sp>
        <p:nvSpPr>
          <p:cNvPr id="446467" name="Rectangle 3"/>
          <p:cNvSpPr>
            <a:spLocks noChangeArrowheads="1"/>
          </p:cNvSpPr>
          <p:nvPr/>
        </p:nvSpPr>
        <p:spPr bwMode="auto">
          <a:xfrm>
            <a:off x="1082675" y="1712913"/>
            <a:ext cx="729590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800" dirty="0">
                <a:solidFill>
                  <a:schemeClr val="accent2"/>
                </a:solidFill>
              </a:rPr>
              <a:t>In </a:t>
            </a:r>
            <a:r>
              <a:rPr lang="fr-FR" sz="1800" dirty="0" err="1">
                <a:solidFill>
                  <a:schemeClr val="accent2"/>
                </a:solidFill>
              </a:rPr>
              <a:t>our</a:t>
            </a:r>
            <a:r>
              <a:rPr lang="fr-FR" sz="1800" dirty="0">
                <a:solidFill>
                  <a:schemeClr val="accent2"/>
                </a:solidFill>
              </a:rPr>
              <a:t> system the </a:t>
            </a:r>
            <a:r>
              <a:rPr lang="fr-FR" sz="1800" dirty="0" err="1">
                <a:solidFill>
                  <a:schemeClr val="accent2"/>
                </a:solidFill>
              </a:rPr>
              <a:t>frequency</a:t>
            </a:r>
            <a:r>
              <a:rPr lang="fr-FR" sz="1800" dirty="0">
                <a:solidFill>
                  <a:schemeClr val="accent2"/>
                </a:solidFill>
              </a:rPr>
              <a:t> and </a:t>
            </a:r>
            <a:r>
              <a:rPr lang="fr-FR" sz="1800" dirty="0" err="1">
                <a:solidFill>
                  <a:schemeClr val="accent2"/>
                </a:solidFill>
              </a:rPr>
              <a:t>thus</a:t>
            </a:r>
            <a:r>
              <a:rPr lang="fr-FR" sz="1800" dirty="0">
                <a:solidFill>
                  <a:schemeClr val="accent2"/>
                </a:solidFill>
              </a:rPr>
              <a:t> the </a:t>
            </a:r>
            <a:r>
              <a:rPr lang="fr-FR" sz="1800" dirty="0" smtClean="0">
                <a:solidFill>
                  <a:schemeClr val="accent2"/>
                </a:solidFill>
              </a:rPr>
              <a:t>"</a:t>
            </a:r>
            <a:r>
              <a:rPr lang="fr-FR" sz="1800" dirty="0" err="1" smtClean="0">
                <a:solidFill>
                  <a:schemeClr val="accent2"/>
                </a:solidFill>
              </a:rPr>
              <a:t>energy</a:t>
            </a:r>
            <a:r>
              <a:rPr lang="fr-FR" sz="1800" dirty="0" smtClean="0">
                <a:solidFill>
                  <a:schemeClr val="accent2"/>
                </a:solidFill>
              </a:rPr>
              <a:t>" </a:t>
            </a:r>
            <a:r>
              <a:rPr lang="fr-FR" sz="1800" dirty="0">
                <a:solidFill>
                  <a:schemeClr val="accent2"/>
                </a:solidFill>
              </a:rPr>
              <a:t>of the </a:t>
            </a:r>
            <a:r>
              <a:rPr lang="fr-FR" sz="1800" dirty="0" err="1">
                <a:solidFill>
                  <a:schemeClr val="accent2"/>
                </a:solidFill>
              </a:rPr>
              <a:t>walker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is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fixed</a:t>
            </a:r>
            <a:endParaRPr lang="fr-FR" sz="1800" dirty="0">
              <a:solidFill>
                <a:schemeClr val="accent2"/>
              </a:solidFill>
            </a:endParaRPr>
          </a:p>
          <a:p>
            <a:endParaRPr lang="fr-FR" sz="1800" dirty="0">
              <a:solidFill>
                <a:schemeClr val="accent2"/>
              </a:solidFill>
            </a:endParaRPr>
          </a:p>
          <a:p>
            <a:r>
              <a:rPr lang="fr-FR" sz="1800" dirty="0" err="1">
                <a:solidFill>
                  <a:schemeClr val="accent2"/>
                </a:solidFill>
              </a:rPr>
              <a:t>We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cannot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seek</a:t>
            </a:r>
            <a:r>
              <a:rPr lang="fr-FR" sz="1800" dirty="0">
                <a:solidFill>
                  <a:schemeClr val="accent2"/>
                </a:solidFill>
              </a:rPr>
              <a:t> a </a:t>
            </a:r>
            <a:r>
              <a:rPr lang="fr-FR" sz="1800" dirty="0" err="1">
                <a:solidFill>
                  <a:schemeClr val="accent2"/>
                </a:solidFill>
              </a:rPr>
              <a:t>quantization</a:t>
            </a:r>
            <a:r>
              <a:rPr lang="fr-FR" sz="1800" dirty="0">
                <a:solidFill>
                  <a:schemeClr val="accent2"/>
                </a:solidFill>
              </a:rPr>
              <a:t> of the </a:t>
            </a:r>
            <a:r>
              <a:rPr lang="fr-FR" sz="1800" dirty="0" err="1">
                <a:solidFill>
                  <a:schemeClr val="accent2"/>
                </a:solidFill>
              </a:rPr>
              <a:t>energy</a:t>
            </a:r>
            <a:r>
              <a:rPr lang="fr-FR" sz="1800" dirty="0">
                <a:solidFill>
                  <a:schemeClr val="accent2"/>
                </a:solidFill>
              </a:rPr>
              <a:t>…</a:t>
            </a:r>
          </a:p>
          <a:p>
            <a:r>
              <a:rPr lang="fr-FR" sz="1800" dirty="0">
                <a:solidFill>
                  <a:schemeClr val="accent2"/>
                </a:solidFill>
              </a:rPr>
              <a:t>but </a:t>
            </a:r>
            <a:r>
              <a:rPr lang="fr-FR" sz="1800" dirty="0" err="1">
                <a:solidFill>
                  <a:schemeClr val="accent2"/>
                </a:solidFill>
              </a:rPr>
              <a:t>we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could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seek</a:t>
            </a:r>
            <a:r>
              <a:rPr lang="fr-FR" sz="1800" dirty="0">
                <a:solidFill>
                  <a:schemeClr val="accent2"/>
                </a:solidFill>
              </a:rPr>
              <a:t> a </a:t>
            </a:r>
            <a:r>
              <a:rPr lang="fr-FR" sz="1800" dirty="0" err="1">
                <a:solidFill>
                  <a:schemeClr val="accent2"/>
                </a:solidFill>
              </a:rPr>
              <a:t>quantization</a:t>
            </a:r>
            <a:r>
              <a:rPr lang="fr-FR" sz="1800" dirty="0">
                <a:solidFill>
                  <a:schemeClr val="accent2"/>
                </a:solidFill>
              </a:rPr>
              <a:t> of the orbital motion </a:t>
            </a:r>
          </a:p>
          <a:p>
            <a:endParaRPr lang="fr-FR" sz="1800" dirty="0">
              <a:solidFill>
                <a:schemeClr val="accent2"/>
              </a:solidFill>
            </a:endParaRPr>
          </a:p>
          <a:p>
            <a:r>
              <a:rPr lang="fr-FR" sz="1800" dirty="0">
                <a:solidFill>
                  <a:schemeClr val="accent2"/>
                </a:solidFill>
              </a:rPr>
              <a:t>The first </a:t>
            </a:r>
            <a:r>
              <a:rPr lang="fr-FR" sz="1800" dirty="0" err="1">
                <a:solidFill>
                  <a:schemeClr val="accent2"/>
                </a:solidFill>
              </a:rPr>
              <a:t>idea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which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comes</a:t>
            </a:r>
            <a:r>
              <a:rPr lang="fr-FR" sz="1800" dirty="0">
                <a:solidFill>
                  <a:schemeClr val="accent2"/>
                </a:solidFill>
              </a:rPr>
              <a:t> to </a:t>
            </a:r>
            <a:r>
              <a:rPr lang="fr-FR" sz="1800" dirty="0" err="1">
                <a:solidFill>
                  <a:schemeClr val="accent2"/>
                </a:solidFill>
              </a:rPr>
              <a:t>mind</a:t>
            </a:r>
            <a:r>
              <a:rPr lang="fr-FR" sz="1800" dirty="0">
                <a:solidFill>
                  <a:schemeClr val="accent2"/>
                </a:solidFill>
              </a:rPr>
              <a:t> </a:t>
            </a:r>
            <a:r>
              <a:rPr lang="fr-FR" sz="1800" dirty="0" err="1">
                <a:solidFill>
                  <a:schemeClr val="accent2"/>
                </a:solidFill>
              </a:rPr>
              <a:t>is</a:t>
            </a:r>
            <a:r>
              <a:rPr lang="fr-FR" sz="1800" dirty="0">
                <a:solidFill>
                  <a:schemeClr val="accent2"/>
                </a:solidFill>
              </a:rPr>
              <a:t> to use </a:t>
            </a:r>
            <a:r>
              <a:rPr lang="fr-FR" sz="1800" dirty="0" err="1">
                <a:solidFill>
                  <a:schemeClr val="accent2"/>
                </a:solidFill>
              </a:rPr>
              <a:t>magnetic</a:t>
            </a:r>
            <a:r>
              <a:rPr lang="fr-FR" sz="1800" dirty="0">
                <a:solidFill>
                  <a:schemeClr val="accent2"/>
                </a:solidFill>
              </a:rPr>
              <a:t> forces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dirty="0" smtClean="0"/>
              <a:t>Classical orbiting motion in a magnetic field</a:t>
            </a:r>
          </a:p>
        </p:txBody>
      </p:sp>
      <p:graphicFrame>
        <p:nvGraphicFramePr>
          <p:cNvPr id="447516" name="Group 28"/>
          <p:cNvGraphicFramePr>
            <a:graphicFrameLocks noGrp="1"/>
          </p:cNvGraphicFramePr>
          <p:nvPr/>
        </p:nvGraphicFramePr>
        <p:xfrm>
          <a:off x="1066800" y="1905000"/>
          <a:ext cx="7467600" cy="3365818"/>
        </p:xfrm>
        <a:graphic>
          <a:graphicData uri="http://schemas.openxmlformats.org/drawingml/2006/table">
            <a:tbl>
              <a:tblPr/>
              <a:tblGrid>
                <a:gridCol w="3581400"/>
                <a:gridCol w="3886200"/>
              </a:tblGrid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In a magnetic field   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Orbital motion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Larmor angular velocity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4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Orbit radius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          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7505" name="Object 17"/>
          <p:cNvGraphicFramePr>
            <a:graphicFrameLocks noChangeAspect="1"/>
          </p:cNvGraphicFramePr>
          <p:nvPr/>
        </p:nvGraphicFramePr>
        <p:xfrm>
          <a:off x="2162175" y="2362200"/>
          <a:ext cx="1238250" cy="419100"/>
        </p:xfrm>
        <a:graphic>
          <a:graphicData uri="http://schemas.openxmlformats.org/presentationml/2006/ole">
            <p:oleObj spid="_x0000_s447505" name="Equation" r:id="rId4" imgW="825500" imgH="279400" progId="Equation.3">
              <p:embed/>
            </p:oleObj>
          </a:graphicData>
        </a:graphic>
      </p:graphicFrame>
      <p:graphicFrame>
        <p:nvGraphicFramePr>
          <p:cNvPr id="447508" name="Object 18"/>
          <p:cNvGraphicFramePr>
            <a:graphicFrameLocks noChangeAspect="1"/>
          </p:cNvGraphicFramePr>
          <p:nvPr/>
        </p:nvGraphicFramePr>
        <p:xfrm>
          <a:off x="2278063" y="3962400"/>
          <a:ext cx="1057275" cy="258763"/>
        </p:xfrm>
        <a:graphic>
          <a:graphicData uri="http://schemas.openxmlformats.org/presentationml/2006/ole">
            <p:oleObj spid="_x0000_s447508" name="Equation" r:id="rId5" imgW="723900" imgH="177800" progId="Equation.3">
              <p:embed/>
            </p:oleObj>
          </a:graphicData>
        </a:graphic>
      </p:graphicFrame>
      <p:graphicFrame>
        <p:nvGraphicFramePr>
          <p:cNvPr id="447509" name="Object 18"/>
          <p:cNvGraphicFramePr>
            <a:graphicFrameLocks noChangeAspect="1"/>
          </p:cNvGraphicFramePr>
          <p:nvPr/>
        </p:nvGraphicFramePr>
        <p:xfrm>
          <a:off x="2438400" y="4648200"/>
          <a:ext cx="893763" cy="258763"/>
        </p:xfrm>
        <a:graphic>
          <a:graphicData uri="http://schemas.openxmlformats.org/presentationml/2006/ole">
            <p:oleObj spid="_x0000_s447509" name="Equation" r:id="rId6" imgW="698500" imgH="177800" progId="Equation.3">
              <p:embed/>
            </p:oleObj>
          </a:graphicData>
        </a:graphic>
      </p:graphicFrame>
      <p:sp>
        <p:nvSpPr>
          <p:cNvPr id="447511" name="Rectangle 23"/>
          <p:cNvSpPr>
            <a:spLocks noChangeArrowheads="1"/>
          </p:cNvSpPr>
          <p:nvPr/>
        </p:nvSpPr>
        <p:spPr bwMode="auto">
          <a:xfrm>
            <a:off x="4940300" y="564038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dirty="0" smtClean="0"/>
              <a:t>Classical orbiting motion in a magnetic field </a:t>
            </a:r>
            <a:br>
              <a:rPr lang="en-GB" sz="2400" dirty="0" smtClean="0"/>
            </a:br>
            <a:r>
              <a:rPr lang="en-GB" sz="2400" dirty="0" smtClean="0"/>
              <a:t>and in a rotating system</a:t>
            </a:r>
          </a:p>
        </p:txBody>
      </p:sp>
      <p:graphicFrame>
        <p:nvGraphicFramePr>
          <p:cNvPr id="453635" name="Group 3"/>
          <p:cNvGraphicFramePr>
            <a:graphicFrameLocks noGrp="1"/>
          </p:cNvGraphicFramePr>
          <p:nvPr/>
        </p:nvGraphicFramePr>
        <p:xfrm>
          <a:off x="1066800" y="1905000"/>
          <a:ext cx="7467600" cy="3441383"/>
        </p:xfrm>
        <a:graphic>
          <a:graphicData uri="http://schemas.openxmlformats.org/drawingml/2006/table">
            <a:tbl>
              <a:tblPr/>
              <a:tblGrid>
                <a:gridCol w="3581400"/>
                <a:gridCol w="3886200"/>
              </a:tblGrid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In a magnetic field  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Orbital motion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On a surface rotating with angular velocity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Symbol" pitchFamily="1" charset="2"/>
                          <a:sym typeface="Symbol" pitchFamily="1" charset="2"/>
                        </a:rPr>
                        <a:t>W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Orbital motion in the rotating frame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Larmor angular velocity     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Orbital motion angular velocity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4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Orbit radius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Orbit radius 	           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3649" name="Object 17"/>
          <p:cNvGraphicFramePr>
            <a:graphicFrameLocks noChangeAspect="1"/>
          </p:cNvGraphicFramePr>
          <p:nvPr/>
        </p:nvGraphicFramePr>
        <p:xfrm>
          <a:off x="2162175" y="2362200"/>
          <a:ext cx="1238250" cy="419100"/>
        </p:xfrm>
        <a:graphic>
          <a:graphicData uri="http://schemas.openxmlformats.org/presentationml/2006/ole">
            <p:oleObj spid="_x0000_s453649" name="Equation" r:id="rId4" imgW="825500" imgH="279400" progId="Equation.3">
              <p:embed/>
            </p:oleObj>
          </a:graphicData>
        </a:graphic>
      </p:graphicFrame>
      <p:graphicFrame>
        <p:nvGraphicFramePr>
          <p:cNvPr id="453650" name="Object 18"/>
          <p:cNvGraphicFramePr>
            <a:graphicFrameLocks noChangeAspect="1"/>
          </p:cNvGraphicFramePr>
          <p:nvPr/>
        </p:nvGraphicFramePr>
        <p:xfrm>
          <a:off x="5411788" y="2362200"/>
          <a:ext cx="1670050" cy="407988"/>
        </p:xfrm>
        <a:graphic>
          <a:graphicData uri="http://schemas.openxmlformats.org/presentationml/2006/ole">
            <p:oleObj spid="_x0000_s453650" name="Equation" r:id="rId5" imgW="1143000" imgH="279400" progId="Equation.3">
              <p:embed/>
            </p:oleObj>
          </a:graphicData>
        </a:graphic>
      </p:graphicFrame>
      <p:graphicFrame>
        <p:nvGraphicFramePr>
          <p:cNvPr id="453651" name="Object 19"/>
          <p:cNvGraphicFramePr>
            <a:graphicFrameLocks noChangeAspect="1"/>
          </p:cNvGraphicFramePr>
          <p:nvPr/>
        </p:nvGraphicFramePr>
        <p:xfrm>
          <a:off x="6096000" y="3967163"/>
          <a:ext cx="381000" cy="223837"/>
        </p:xfrm>
        <a:graphic>
          <a:graphicData uri="http://schemas.openxmlformats.org/presentationml/2006/ole">
            <p:oleObj spid="_x0000_s453651" name="Equation" r:id="rId6" imgW="215900" imgH="127000" progId="Equation.3">
              <p:embed/>
            </p:oleObj>
          </a:graphicData>
        </a:graphic>
      </p:graphicFrame>
      <p:graphicFrame>
        <p:nvGraphicFramePr>
          <p:cNvPr id="453652" name="Object 18"/>
          <p:cNvGraphicFramePr>
            <a:graphicFrameLocks noChangeAspect="1"/>
          </p:cNvGraphicFramePr>
          <p:nvPr/>
        </p:nvGraphicFramePr>
        <p:xfrm>
          <a:off x="2278063" y="3962400"/>
          <a:ext cx="1057275" cy="258763"/>
        </p:xfrm>
        <a:graphic>
          <a:graphicData uri="http://schemas.openxmlformats.org/presentationml/2006/ole">
            <p:oleObj spid="_x0000_s453652" name="Equation" r:id="rId7" imgW="723900" imgH="177800" progId="Equation.3">
              <p:embed/>
            </p:oleObj>
          </a:graphicData>
        </a:graphic>
      </p:graphicFrame>
      <p:graphicFrame>
        <p:nvGraphicFramePr>
          <p:cNvPr id="453653" name="Object 18"/>
          <p:cNvGraphicFramePr>
            <a:graphicFrameLocks noChangeAspect="1"/>
          </p:cNvGraphicFramePr>
          <p:nvPr/>
        </p:nvGraphicFramePr>
        <p:xfrm>
          <a:off x="2438400" y="4648200"/>
          <a:ext cx="893763" cy="258763"/>
        </p:xfrm>
        <a:graphic>
          <a:graphicData uri="http://schemas.openxmlformats.org/presentationml/2006/ole">
            <p:oleObj spid="_x0000_s453653" name="Equation" r:id="rId8" imgW="698500" imgH="177800" progId="Equation.3">
              <p:embed/>
            </p:oleObj>
          </a:graphicData>
        </a:graphic>
      </p:graphicFrame>
      <p:graphicFrame>
        <p:nvGraphicFramePr>
          <p:cNvPr id="453654" name="Object 18"/>
          <p:cNvGraphicFramePr>
            <a:graphicFrameLocks noChangeAspect="1"/>
          </p:cNvGraphicFramePr>
          <p:nvPr/>
        </p:nvGraphicFramePr>
        <p:xfrm>
          <a:off x="5943600" y="4648200"/>
          <a:ext cx="909638" cy="258763"/>
        </p:xfrm>
        <a:graphic>
          <a:graphicData uri="http://schemas.openxmlformats.org/presentationml/2006/ole">
            <p:oleObj spid="_x0000_s453654" name="Equation" r:id="rId9" imgW="622300" imgH="177800" progId="Equation.3">
              <p:embed/>
            </p:oleObj>
          </a:graphicData>
        </a:graphic>
      </p:graphicFrame>
      <p:sp>
        <p:nvSpPr>
          <p:cNvPr id="453655" name="Rectangle 23"/>
          <p:cNvSpPr>
            <a:spLocks noChangeArrowheads="1"/>
          </p:cNvSpPr>
          <p:nvPr/>
        </p:nvSpPr>
        <p:spPr bwMode="auto">
          <a:xfrm>
            <a:off x="4940300" y="564038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smtClean="0"/>
              <a:t>Landau levels: </a:t>
            </a:r>
            <a:br>
              <a:rPr lang="en-GB" sz="2400" smtClean="0"/>
            </a:br>
            <a:r>
              <a:rPr lang="en-GB" sz="2400" smtClean="0"/>
              <a:t>the Bohr-Sommerfeld quantization in a magnetic field</a:t>
            </a:r>
            <a:r>
              <a:rPr lang="en-GB" smtClean="0"/>
              <a:t> </a:t>
            </a:r>
          </a:p>
        </p:txBody>
      </p:sp>
      <p:graphicFrame>
        <p:nvGraphicFramePr>
          <p:cNvPr id="449539" name="Object 3"/>
          <p:cNvGraphicFramePr>
            <a:graphicFrameLocks noChangeAspect="1"/>
          </p:cNvGraphicFramePr>
          <p:nvPr/>
        </p:nvGraphicFramePr>
        <p:xfrm>
          <a:off x="2819400" y="2971800"/>
          <a:ext cx="2408238" cy="404813"/>
        </p:xfrm>
        <a:graphic>
          <a:graphicData uri="http://schemas.openxmlformats.org/presentationml/2006/ole">
            <p:oleObj spid="_x0000_s449539" name="Equation" r:id="rId4" imgW="1511300" imgH="254000" progId="Equation.3">
              <p:embed/>
            </p:oleObj>
          </a:graphicData>
        </a:graphic>
      </p:graphicFrame>
      <p:graphicFrame>
        <p:nvGraphicFramePr>
          <p:cNvPr id="449540" name="Object 4"/>
          <p:cNvGraphicFramePr>
            <a:graphicFrameLocks noChangeAspect="1"/>
          </p:cNvGraphicFramePr>
          <p:nvPr/>
        </p:nvGraphicFramePr>
        <p:xfrm>
          <a:off x="2971800" y="5562600"/>
          <a:ext cx="2117725" cy="696913"/>
        </p:xfrm>
        <a:graphic>
          <a:graphicData uri="http://schemas.openxmlformats.org/presentationml/2006/ole">
            <p:oleObj spid="_x0000_s449540" name="Equation" r:id="rId5" imgW="1460500" imgH="482600" progId="Equation.3">
              <p:embed/>
            </p:oleObj>
          </a:graphicData>
        </a:graphic>
      </p:graphicFrame>
      <p:sp>
        <p:nvSpPr>
          <p:cNvPr id="449541" name="Text Box 5"/>
          <p:cNvSpPr txBox="1">
            <a:spLocks noChangeArrowheads="1"/>
          </p:cNvSpPr>
          <p:nvPr/>
        </p:nvSpPr>
        <p:spPr bwMode="auto">
          <a:xfrm>
            <a:off x="838200" y="3533775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0"/>
              <a:t>Where </a:t>
            </a:r>
            <a:r>
              <a:rPr lang="fr-FR" sz="1600" b="0">
                <a:latin typeface="Symbol" pitchFamily="1" charset="2"/>
                <a:sym typeface="Symbol" pitchFamily="1" charset="2"/>
              </a:rPr>
              <a:t></a:t>
            </a:r>
            <a:r>
              <a:rPr lang="fr-FR" sz="1600" b="0"/>
              <a:t>= 1/2 in the semi-classical approach.</a:t>
            </a:r>
          </a:p>
          <a:p>
            <a:pPr>
              <a:spcBef>
                <a:spcPct val="50000"/>
              </a:spcBef>
            </a:pPr>
            <a:r>
              <a:rPr lang="fr-FR" sz="1600" b="0"/>
              <a:t>It results into a quantization of the orbits area </a:t>
            </a:r>
            <a:r>
              <a:rPr lang="fr-FR" sz="1600" b="0">
                <a:latin typeface="Symbol" pitchFamily="1" charset="2"/>
              </a:rPr>
              <a:t>S</a:t>
            </a:r>
            <a:r>
              <a:rPr lang="fr-FR" sz="1600" b="0" baseline="-25000"/>
              <a:t>n</a:t>
            </a:r>
            <a:r>
              <a:rPr lang="fr-FR" sz="1600" b="0"/>
              <a:t>: </a:t>
            </a:r>
          </a:p>
        </p:txBody>
      </p:sp>
      <p:sp>
        <p:nvSpPr>
          <p:cNvPr id="449542" name="Text Box 6"/>
          <p:cNvSpPr txBox="1">
            <a:spLocks noChangeArrowheads="1"/>
          </p:cNvSpPr>
          <p:nvPr/>
        </p:nvSpPr>
        <p:spPr bwMode="auto">
          <a:xfrm>
            <a:off x="914400" y="1371600"/>
            <a:ext cx="800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0"/>
              <a:t>In 2D </a:t>
            </a:r>
            <a:r>
              <a:rPr lang="en-US" sz="1600" b="0"/>
              <a:t>the energy of the particle is quantized into discrete Landau levels of energy :</a:t>
            </a:r>
            <a:r>
              <a:rPr lang="en-US" sz="2400" b="0"/>
              <a:t> </a:t>
            </a:r>
            <a:endParaRPr lang="fr-FR" sz="2400" b="0"/>
          </a:p>
        </p:txBody>
      </p:sp>
      <p:graphicFrame>
        <p:nvGraphicFramePr>
          <p:cNvPr id="449543" name="Object 7"/>
          <p:cNvGraphicFramePr>
            <a:graphicFrameLocks noChangeAspect="1"/>
          </p:cNvGraphicFramePr>
          <p:nvPr/>
        </p:nvGraphicFramePr>
        <p:xfrm>
          <a:off x="3276600" y="1981200"/>
          <a:ext cx="1676400" cy="311150"/>
        </p:xfrm>
        <a:graphic>
          <a:graphicData uri="http://schemas.openxmlformats.org/presentationml/2006/ole">
            <p:oleObj spid="_x0000_s449543" name="Equation" r:id="rId6" imgW="1092200" imgH="203200" progId="Equation.3">
              <p:embed/>
            </p:oleObj>
          </a:graphicData>
        </a:graphic>
      </p:graphicFrame>
      <p:sp>
        <p:nvSpPr>
          <p:cNvPr id="449544" name="Text Box 8"/>
          <p:cNvSpPr txBox="1">
            <a:spLocks noChangeArrowheads="1"/>
          </p:cNvSpPr>
          <p:nvPr/>
        </p:nvSpPr>
        <p:spPr bwMode="auto">
          <a:xfrm>
            <a:off x="5867400" y="1828800"/>
            <a:ext cx="162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0">
                <a:latin typeface="Times New Roman" pitchFamily="1" charset="0"/>
              </a:rPr>
              <a:t>where </a:t>
            </a:r>
            <a:r>
              <a:rPr lang="en-US" sz="1600" b="0" i="1">
                <a:latin typeface="Symbol" pitchFamily="1" charset="2"/>
                <a:sym typeface="Symbol" pitchFamily="1" charset="2"/>
              </a:rPr>
              <a:t>w</a:t>
            </a:r>
            <a:r>
              <a:rPr lang="en-US" sz="1600" b="0" i="1" baseline="-25000">
                <a:latin typeface="Times New Roman" pitchFamily="1" charset="0"/>
              </a:rPr>
              <a:t>c</a:t>
            </a:r>
            <a:r>
              <a:rPr lang="en-US" sz="1600" b="0" i="1">
                <a:latin typeface="Times New Roman" pitchFamily="1" charset="0"/>
              </a:rPr>
              <a:t>=qB/m</a:t>
            </a:r>
            <a:r>
              <a:rPr lang="en-US" sz="1600" b="0">
                <a:latin typeface="Times New Roman" pitchFamily="1" charset="0"/>
              </a:rPr>
              <a:t>.</a:t>
            </a:r>
            <a:r>
              <a:rPr lang="en-US" sz="2400" b="0">
                <a:latin typeface="Times New Roman" pitchFamily="1" charset="0"/>
              </a:rPr>
              <a:t> </a:t>
            </a:r>
            <a:endParaRPr lang="fr-FR" sz="2400" b="0">
              <a:latin typeface="Times New Roman" pitchFamily="1" charset="0"/>
            </a:endParaRPr>
          </a:p>
        </p:txBody>
      </p:sp>
      <p:graphicFrame>
        <p:nvGraphicFramePr>
          <p:cNvPr id="449545" name="Object 4"/>
          <p:cNvGraphicFramePr>
            <a:graphicFrameLocks noChangeAspect="1"/>
          </p:cNvGraphicFramePr>
          <p:nvPr/>
        </p:nvGraphicFramePr>
        <p:xfrm>
          <a:off x="3200400" y="4343400"/>
          <a:ext cx="1620838" cy="641350"/>
        </p:xfrm>
        <a:graphic>
          <a:graphicData uri="http://schemas.openxmlformats.org/presentationml/2006/ole">
            <p:oleObj spid="_x0000_s449545" name="Equation" r:id="rId7" imgW="1117600" imgH="444500" progId="Equation.3">
              <p:embed/>
            </p:oleObj>
          </a:graphicData>
        </a:graphic>
      </p:graphicFrame>
      <p:sp>
        <p:nvSpPr>
          <p:cNvPr id="449546" name="Rectangle 10"/>
          <p:cNvSpPr>
            <a:spLocks noChangeArrowheads="1"/>
          </p:cNvSpPr>
          <p:nvPr/>
        </p:nvSpPr>
        <p:spPr bwMode="auto">
          <a:xfrm>
            <a:off x="1066800" y="5105400"/>
            <a:ext cx="4094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0"/>
              <a:t>The Larmor radius can only take discrete values</a:t>
            </a:r>
          </a:p>
        </p:txBody>
      </p:sp>
      <p:sp>
        <p:nvSpPr>
          <p:cNvPr id="449547" name="Rectangle 11"/>
          <p:cNvSpPr>
            <a:spLocks noChangeArrowheads="1"/>
          </p:cNvSpPr>
          <p:nvPr/>
        </p:nvSpPr>
        <p:spPr bwMode="auto">
          <a:xfrm>
            <a:off x="990600" y="2492375"/>
            <a:ext cx="283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800">
                <a:solidFill>
                  <a:srgbClr val="F0230D"/>
                </a:solidFill>
              </a:rPr>
              <a:t>Bohr Sommerfeld imposes:</a:t>
            </a:r>
            <a:endParaRPr lang="fr-FR" sz="1800" b="0">
              <a:solidFill>
                <a:srgbClr val="F023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dirty="0" smtClean="0">
                <a:solidFill>
                  <a:srgbClr val="430699"/>
                </a:solidFill>
              </a:rPr>
              <a:t>The analogy of the effect of rotation with that of a magnetic field used by Michael Berry</a:t>
            </a:r>
            <a:endParaRPr lang="en-GB" sz="2400" dirty="0" smtClean="0"/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3429000" y="2571750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2000" b="0" i="1"/>
          </a:p>
        </p:txBody>
      </p:sp>
      <p:pic>
        <p:nvPicPr>
          <p:cNvPr id="2549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500174"/>
            <a:ext cx="45720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4982" name="Picture 6"/>
          <p:cNvPicPr>
            <a:picLocks noChangeAspect="1" noChangeArrowheads="1"/>
          </p:cNvPicPr>
          <p:nvPr/>
        </p:nvPicPr>
        <p:blipFill>
          <a:blip r:embed="rId4" cstate="print"/>
          <a:srcRect t="8879" b="60178"/>
          <a:stretch>
            <a:fillRect/>
          </a:stretch>
        </p:blipFill>
        <p:spPr bwMode="auto">
          <a:xfrm>
            <a:off x="2285984" y="4071942"/>
            <a:ext cx="4989513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4983" name="Rectangle 7"/>
          <p:cNvSpPr>
            <a:spLocks noChangeArrowheads="1"/>
          </p:cNvSpPr>
          <p:nvPr/>
        </p:nvSpPr>
        <p:spPr bwMode="auto">
          <a:xfrm>
            <a:off x="4038600" y="6324600"/>
            <a:ext cx="433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0" i="1">
                <a:solidFill>
                  <a:srgbClr val="0807F4"/>
                </a:solidFill>
              </a:rPr>
              <a:t>C. Coste, F. Lund, M. Umeki, Phys Rev. E, 60, 4908, 1999</a:t>
            </a:r>
          </a:p>
        </p:txBody>
      </p:sp>
      <p:sp>
        <p:nvSpPr>
          <p:cNvPr id="254984" name="Rectangle 8"/>
          <p:cNvSpPr>
            <a:spLocks noChangeArrowheads="1"/>
          </p:cNvSpPr>
          <p:nvPr/>
        </p:nvSpPr>
        <p:spPr bwMode="auto">
          <a:xfrm>
            <a:off x="9180513" y="463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2400" smtClean="0">
                <a:solidFill>
                  <a:schemeClr val="accent2"/>
                </a:solidFill>
              </a:rPr>
              <a:t>The rotating Faraday experiment</a:t>
            </a:r>
            <a:endParaRPr lang="en-GB" smtClean="0"/>
          </a:p>
        </p:txBody>
      </p:sp>
      <p:pic>
        <p:nvPicPr>
          <p:cNvPr id="259075" name="Picture 3" descr="FIG shem exp land - copie"/>
          <p:cNvPicPr>
            <a:picLocks noChangeAspect="1" noChangeArrowheads="1"/>
          </p:cNvPicPr>
          <p:nvPr/>
        </p:nvPicPr>
        <p:blipFill>
          <a:blip r:embed="rId3" cstate="print"/>
          <a:srcRect l="9529" t="12810" r="20012" b="54610"/>
          <a:stretch>
            <a:fillRect/>
          </a:stretch>
        </p:blipFill>
        <p:spPr bwMode="auto">
          <a:xfrm>
            <a:off x="0" y="2438400"/>
            <a:ext cx="4703763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9076" name="Picture 4" descr="FIG shem exp land - copie"/>
          <p:cNvPicPr>
            <a:picLocks noChangeAspect="1" noChangeArrowheads="1"/>
          </p:cNvPicPr>
          <p:nvPr/>
        </p:nvPicPr>
        <p:blipFill>
          <a:blip r:embed="rId3" cstate="print"/>
          <a:srcRect l="19536" t="44498" r="23347" b="20900"/>
          <a:stretch>
            <a:fillRect/>
          </a:stretch>
        </p:blipFill>
        <p:spPr bwMode="auto">
          <a:xfrm>
            <a:off x="5029200" y="2362200"/>
            <a:ext cx="3200400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42976" y="571480"/>
            <a:ext cx="3925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A </a:t>
            </a:r>
            <a:r>
              <a:rPr lang="fr-FR" sz="2400" dirty="0" err="1" smtClean="0"/>
              <a:t>walker</a:t>
            </a:r>
            <a:r>
              <a:rPr lang="fr-FR" sz="2400" dirty="0" smtClean="0"/>
              <a:t> in a </a:t>
            </a:r>
            <a:r>
              <a:rPr lang="fr-FR" sz="2400" dirty="0" err="1" smtClean="0"/>
              <a:t>rotating</a:t>
            </a:r>
            <a:r>
              <a:rPr lang="fr-FR" sz="2400" dirty="0" smtClean="0"/>
              <a:t> frame</a:t>
            </a:r>
            <a:endParaRPr lang="fr-FR" sz="2400" dirty="0"/>
          </a:p>
        </p:txBody>
      </p:sp>
      <p:pic>
        <p:nvPicPr>
          <p:cNvPr id="3" name="Landau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071670" y="1285860"/>
            <a:ext cx="5172048" cy="5145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dirty="0" smtClean="0"/>
              <a:t>Measured trajectories</a:t>
            </a:r>
          </a:p>
        </p:txBody>
      </p:sp>
      <p:sp>
        <p:nvSpPr>
          <p:cNvPr id="281610" name="Rectangle 10"/>
          <p:cNvSpPr>
            <a:spLocks noChangeArrowheads="1"/>
          </p:cNvSpPr>
          <p:nvPr/>
        </p:nvSpPr>
        <p:spPr bwMode="auto">
          <a:xfrm>
            <a:off x="4532313" y="35734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400"/>
          </a:p>
        </p:txBody>
      </p:sp>
      <p:pic>
        <p:nvPicPr>
          <p:cNvPr id="281613" name="Picture 13"/>
          <p:cNvPicPr>
            <a:picLocks noChangeAspect="1" noChangeArrowheads="1"/>
          </p:cNvPicPr>
          <p:nvPr/>
        </p:nvPicPr>
        <p:blipFill>
          <a:blip r:embed="rId3" cstate="print"/>
          <a:srcRect b="5711"/>
          <a:stretch>
            <a:fillRect/>
          </a:stretch>
        </p:blipFill>
        <p:spPr bwMode="auto">
          <a:xfrm>
            <a:off x="457200" y="1524000"/>
            <a:ext cx="3867150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1616" name="Picture 16"/>
          <p:cNvPicPr>
            <a:picLocks noChangeAspect="1" noChangeArrowheads="1"/>
          </p:cNvPicPr>
          <p:nvPr/>
        </p:nvPicPr>
        <p:blipFill>
          <a:blip r:embed="rId4" cstate="print"/>
          <a:srcRect b="5722"/>
          <a:stretch>
            <a:fillRect/>
          </a:stretch>
        </p:blipFill>
        <p:spPr bwMode="auto">
          <a:xfrm>
            <a:off x="4876800" y="1524000"/>
            <a:ext cx="3810000" cy="370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1617" name="Rectangle 17"/>
          <p:cNvSpPr>
            <a:spLocks noChangeArrowheads="1"/>
          </p:cNvSpPr>
          <p:nvPr/>
        </p:nvSpPr>
        <p:spPr bwMode="auto">
          <a:xfrm>
            <a:off x="1219200" y="5502275"/>
            <a:ext cx="23764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GB">
                <a:solidFill>
                  <a:srgbClr val="F0230D"/>
                </a:solidFill>
              </a:rPr>
              <a:t>Trajectory in the laboratory </a:t>
            </a:r>
          </a:p>
          <a:p>
            <a:pPr algn="ctr" eaLnBrk="1" hangingPunct="1"/>
            <a:r>
              <a:rPr lang="en-GB">
                <a:solidFill>
                  <a:srgbClr val="F0230D"/>
                </a:solidFill>
              </a:rPr>
              <a:t>frame of reference</a:t>
            </a:r>
          </a:p>
        </p:txBody>
      </p:sp>
      <p:sp>
        <p:nvSpPr>
          <p:cNvPr id="281618" name="Rectangle 18"/>
          <p:cNvSpPr>
            <a:spLocks noChangeArrowheads="1"/>
          </p:cNvSpPr>
          <p:nvPr/>
        </p:nvSpPr>
        <p:spPr bwMode="auto">
          <a:xfrm>
            <a:off x="5638800" y="5410200"/>
            <a:ext cx="21351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GB">
                <a:solidFill>
                  <a:srgbClr val="F0230D"/>
                </a:solidFill>
              </a:rPr>
              <a:t>Trajectory in the rotating</a:t>
            </a:r>
          </a:p>
          <a:p>
            <a:pPr algn="ctr" eaLnBrk="1" hangingPunct="1"/>
            <a:r>
              <a:rPr lang="en-GB">
                <a:solidFill>
                  <a:srgbClr val="F0230D"/>
                </a:solidFill>
              </a:rPr>
              <a:t>frame of 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4953000" cy="609600"/>
          </a:xfrm>
        </p:spPr>
        <p:txBody>
          <a:bodyPr/>
          <a:lstStyle/>
          <a:p>
            <a:pPr eaLnBrk="1" hangingPunct="1"/>
            <a:r>
              <a:rPr lang="en-GB" sz="2400" smtClean="0"/>
              <a:t>Classical radius of the orbits</a:t>
            </a:r>
            <a:endParaRPr lang="en-GB" smtClean="0"/>
          </a:p>
        </p:txBody>
      </p:sp>
      <p:sp>
        <p:nvSpPr>
          <p:cNvPr id="296963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34290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/>
              <a:t>The “classical“ radius of the orbit observed in the rotating frame and due to Coriolis effect should be: </a:t>
            </a:r>
          </a:p>
          <a:p>
            <a:pPr>
              <a:spcBef>
                <a:spcPct val="50000"/>
              </a:spcBef>
            </a:pPr>
            <a:r>
              <a:rPr lang="fr-FR" sz="2400" b="0" i="1">
                <a:solidFill>
                  <a:srgbClr val="430699"/>
                </a:solidFill>
              </a:rPr>
              <a:t>             </a:t>
            </a:r>
            <a:r>
              <a:rPr lang="fr-FR" sz="2000" b="0" i="1">
                <a:solidFill>
                  <a:srgbClr val="430699"/>
                </a:solidFill>
              </a:rPr>
              <a:t>R=V/2</a:t>
            </a:r>
            <a:r>
              <a:rPr lang="fr-FR" sz="2000" b="0" i="1">
                <a:solidFill>
                  <a:srgbClr val="430699"/>
                </a:solidFill>
                <a:latin typeface="Symbol" pitchFamily="1" charset="2"/>
                <a:sym typeface="Symbol" pitchFamily="1" charset="2"/>
              </a:rPr>
              <a:t></a:t>
            </a:r>
          </a:p>
        </p:txBody>
      </p:sp>
      <p:pic>
        <p:nvPicPr>
          <p:cNvPr id="296965" name="Picture 5" descr="FIGURE R CLASS (2om-V)PCT.pct                                  00000002CLEF 3 YVES                    00000000:"/>
          <p:cNvPicPr>
            <a:picLocks noChangeAspect="1" noChangeArrowheads="1"/>
          </p:cNvPicPr>
          <p:nvPr/>
        </p:nvPicPr>
        <p:blipFill>
          <a:blip r:embed="rId3" cstate="print"/>
          <a:srcRect l="3674" t="15749" r="8923"/>
          <a:stretch>
            <a:fillRect/>
          </a:stretch>
        </p:blipFill>
        <p:spPr bwMode="auto">
          <a:xfrm>
            <a:off x="4114800" y="1100138"/>
            <a:ext cx="4953000" cy="4776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81000"/>
            <a:ext cx="4953000" cy="609600"/>
          </a:xfrm>
        </p:spPr>
        <p:txBody>
          <a:bodyPr/>
          <a:lstStyle/>
          <a:p>
            <a:pPr eaLnBrk="1" hangingPunct="1"/>
            <a:r>
              <a:rPr lang="en-GB" sz="2400" smtClean="0"/>
              <a:t>Measured radius of the orbits </a:t>
            </a:r>
            <a:br>
              <a:rPr lang="en-GB" sz="2400" smtClean="0"/>
            </a:br>
            <a:r>
              <a:rPr lang="en-GB" sz="2400" smtClean="0"/>
              <a:t>for walkers without path memory</a:t>
            </a:r>
            <a:br>
              <a:rPr lang="en-GB" sz="2400" smtClean="0"/>
            </a:br>
            <a:r>
              <a:rPr lang="en-GB" sz="2400" smtClean="0"/>
              <a:t> (far from the Faraday threshold)</a:t>
            </a:r>
          </a:p>
        </p:txBody>
      </p:sp>
      <p:sp>
        <p:nvSpPr>
          <p:cNvPr id="283651" name="Text Box 3"/>
          <p:cNvSpPr txBox="1">
            <a:spLocks noChangeArrowheads="1"/>
          </p:cNvSpPr>
          <p:nvPr/>
        </p:nvSpPr>
        <p:spPr bwMode="auto">
          <a:xfrm>
            <a:off x="762000" y="1674813"/>
            <a:ext cx="34290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b="0" dirty="0">
                <a:solidFill>
                  <a:schemeClr val="accent2"/>
                </a:solidFill>
              </a:rPr>
              <a:t>The radius of the </a:t>
            </a:r>
            <a:r>
              <a:rPr lang="fr-FR" sz="1800" b="0" dirty="0" err="1">
                <a:solidFill>
                  <a:schemeClr val="accent2"/>
                </a:solidFill>
              </a:rPr>
              <a:t>orbit</a:t>
            </a:r>
            <a:r>
              <a:rPr lang="fr-FR" sz="1800" b="0" dirty="0">
                <a:solidFill>
                  <a:schemeClr val="accent2"/>
                </a:solidFill>
              </a:rPr>
              <a:t> </a:t>
            </a:r>
            <a:r>
              <a:rPr lang="fr-FR" sz="1800" b="0" dirty="0" err="1">
                <a:solidFill>
                  <a:schemeClr val="accent2"/>
                </a:solidFill>
              </a:rPr>
              <a:t>observed</a:t>
            </a:r>
            <a:r>
              <a:rPr lang="fr-FR" sz="1800" b="0" dirty="0">
                <a:solidFill>
                  <a:schemeClr val="accent2"/>
                </a:solidFill>
              </a:rPr>
              <a:t> in the </a:t>
            </a:r>
            <a:r>
              <a:rPr lang="fr-FR" sz="1800" b="0" dirty="0" err="1">
                <a:solidFill>
                  <a:schemeClr val="accent2"/>
                </a:solidFill>
              </a:rPr>
              <a:t>rotating</a:t>
            </a:r>
            <a:r>
              <a:rPr lang="fr-FR" sz="1800" b="0" dirty="0">
                <a:solidFill>
                  <a:schemeClr val="accent2"/>
                </a:solidFill>
              </a:rPr>
              <a:t> frame has a “</a:t>
            </a:r>
            <a:r>
              <a:rPr lang="fr-FR" sz="1800" b="0" dirty="0" err="1">
                <a:solidFill>
                  <a:schemeClr val="accent2"/>
                </a:solidFill>
              </a:rPr>
              <a:t>classical</a:t>
            </a:r>
            <a:r>
              <a:rPr lang="fr-FR" sz="1800" b="0" dirty="0">
                <a:solidFill>
                  <a:schemeClr val="accent2"/>
                </a:solidFill>
              </a:rPr>
              <a:t>“ </a:t>
            </a:r>
            <a:r>
              <a:rPr lang="fr-FR" sz="1800" b="0" dirty="0" err="1">
                <a:solidFill>
                  <a:schemeClr val="accent2"/>
                </a:solidFill>
              </a:rPr>
              <a:t>dependance</a:t>
            </a:r>
            <a:r>
              <a:rPr lang="fr-FR" sz="1800" b="0" dirty="0">
                <a:solidFill>
                  <a:schemeClr val="accent2"/>
                </a:solidFill>
              </a:rPr>
              <a:t>, </a:t>
            </a:r>
            <a:r>
              <a:rPr lang="fr-FR" sz="1800" b="0" dirty="0">
                <a:solidFill>
                  <a:schemeClr val="accent2"/>
                </a:solidFill>
                <a:sym typeface="Symbol" pitchFamily="1" charset="2"/>
              </a:rPr>
              <a:t>but </a:t>
            </a:r>
            <a:r>
              <a:rPr lang="fr-FR" sz="1800" b="0" dirty="0" err="1">
                <a:solidFill>
                  <a:schemeClr val="accent2"/>
                </a:solidFill>
                <a:sym typeface="Symbol" pitchFamily="1" charset="2"/>
              </a:rPr>
              <a:t>slightly</a:t>
            </a:r>
            <a:r>
              <a:rPr lang="fr-FR" sz="1800" b="0" dirty="0">
                <a:solidFill>
                  <a:schemeClr val="accent2"/>
                </a:solidFill>
                <a:sym typeface="Symbol" pitchFamily="1" charset="2"/>
              </a:rPr>
              <a:t> </a:t>
            </a:r>
            <a:r>
              <a:rPr lang="fr-FR" sz="1800" b="0" dirty="0" err="1">
                <a:solidFill>
                  <a:schemeClr val="accent2"/>
                </a:solidFill>
                <a:sym typeface="Symbol" pitchFamily="1" charset="2"/>
              </a:rPr>
              <a:t>shifted</a:t>
            </a:r>
            <a:endParaRPr lang="fr-FR" sz="1800" b="0" dirty="0">
              <a:solidFill>
                <a:schemeClr val="accent2"/>
              </a:solidFill>
              <a:sym typeface="Symbol" pitchFamily="1" charset="2"/>
            </a:endParaRPr>
          </a:p>
          <a:p>
            <a:pPr>
              <a:spcBef>
                <a:spcPct val="50000"/>
              </a:spcBef>
            </a:pPr>
            <a:r>
              <a:rPr lang="fr-FR" sz="2000" b="0" i="1" dirty="0">
                <a:solidFill>
                  <a:srgbClr val="430699"/>
                </a:solidFill>
              </a:rPr>
              <a:t>R=a (V/2</a:t>
            </a:r>
            <a:r>
              <a:rPr lang="fr-FR" sz="2000" b="0" i="1" dirty="0">
                <a:solidFill>
                  <a:srgbClr val="430699"/>
                </a:solidFill>
                <a:latin typeface="Symbol" pitchFamily="1" charset="2"/>
                <a:sym typeface="Symbol" pitchFamily="1" charset="2"/>
              </a:rPr>
              <a:t>)</a:t>
            </a:r>
          </a:p>
          <a:p>
            <a:pPr>
              <a:spcBef>
                <a:spcPct val="50000"/>
              </a:spcBef>
            </a:pPr>
            <a:r>
              <a:rPr lang="fr-FR" sz="1800" b="0" dirty="0" err="1" smtClean="0">
                <a:solidFill>
                  <a:srgbClr val="430699"/>
                </a:solidFill>
                <a:sym typeface="Symbol" pitchFamily="1" charset="2"/>
              </a:rPr>
              <a:t>with</a:t>
            </a:r>
            <a:r>
              <a:rPr lang="fr-FR" sz="1800" b="0" dirty="0" smtClean="0">
                <a:solidFill>
                  <a:srgbClr val="430699"/>
                </a:solidFill>
                <a:sym typeface="Symbol" pitchFamily="1" charset="2"/>
              </a:rPr>
              <a:t> </a:t>
            </a:r>
            <a:endParaRPr lang="fr-FR" sz="1800" b="0" dirty="0">
              <a:solidFill>
                <a:srgbClr val="430699"/>
              </a:solidFill>
              <a:sym typeface="Symbol" pitchFamily="1" charset="2"/>
            </a:endParaRPr>
          </a:p>
        </p:txBody>
      </p:sp>
      <p:graphicFrame>
        <p:nvGraphicFramePr>
          <p:cNvPr id="283663" name="Object 15"/>
          <p:cNvGraphicFramePr>
            <a:graphicFrameLocks noChangeAspect="1"/>
          </p:cNvGraphicFramePr>
          <p:nvPr/>
        </p:nvGraphicFramePr>
        <p:xfrm>
          <a:off x="1475656" y="3140968"/>
          <a:ext cx="762000" cy="217488"/>
        </p:xfrm>
        <a:graphic>
          <a:graphicData uri="http://schemas.openxmlformats.org/presentationml/2006/ole">
            <p:oleObj spid="_x0000_s283663" name="Équation" r:id="rId4" imgW="444500" imgH="127000" progId="Equation.3">
              <p:embed/>
            </p:oleObj>
          </a:graphicData>
        </a:graphic>
      </p:graphicFrame>
      <p:pic>
        <p:nvPicPr>
          <p:cNvPr id="283666" name="Picture 18" descr="AAFIG ss Memoi (2omeg-V).pct                                   0023AFEDG4portYves                     BC94303A:"/>
          <p:cNvPicPr>
            <a:picLocks noChangeAspect="1" noChangeArrowheads="1"/>
          </p:cNvPicPr>
          <p:nvPr/>
        </p:nvPicPr>
        <p:blipFill>
          <a:blip r:embed="rId5" cstate="print"/>
          <a:srcRect l="5197" t="13747" r="7086" b="4741"/>
          <a:stretch>
            <a:fillRect/>
          </a:stretch>
        </p:blipFill>
        <p:spPr bwMode="auto">
          <a:xfrm>
            <a:off x="4191000" y="1054100"/>
            <a:ext cx="4953000" cy="4584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4114800" cy="990600"/>
          </a:xfrm>
        </p:spPr>
        <p:txBody>
          <a:bodyPr/>
          <a:lstStyle/>
          <a:p>
            <a:pPr algn="l" eaLnBrk="1" hangingPunct="1"/>
            <a:r>
              <a:rPr lang="en-GB" sz="2400" smtClean="0"/>
              <a:t>Measured radius of the orbits for walkers with path memory (near the Faraday threshold)</a:t>
            </a:r>
            <a:br>
              <a:rPr lang="en-GB" sz="2400" smtClean="0"/>
            </a:br>
            <a:endParaRPr lang="en-GB" sz="2400" smtClean="0"/>
          </a:p>
        </p:txBody>
      </p:sp>
      <p:pic>
        <p:nvPicPr>
          <p:cNvPr id="289801" name="Picture 9" descr="FIGURE W50 f(2Om-V).pct                                        00000002CLEF 3 YVES                    00000000:"/>
          <p:cNvPicPr>
            <a:picLocks noChangeAspect="1" noChangeArrowheads="1"/>
          </p:cNvPicPr>
          <p:nvPr/>
        </p:nvPicPr>
        <p:blipFill>
          <a:blip r:embed="rId3" cstate="print"/>
          <a:srcRect l="4199" t="15749" r="9973" b="5774"/>
          <a:stretch>
            <a:fillRect/>
          </a:stretch>
        </p:blipFill>
        <p:spPr bwMode="auto">
          <a:xfrm>
            <a:off x="4191000" y="1171575"/>
            <a:ext cx="4800600" cy="4391025"/>
          </a:xfrm>
          <a:prstGeom prst="rect">
            <a:avLst/>
          </a:prstGeom>
          <a:noFill/>
        </p:spPr>
      </p:pic>
      <p:sp>
        <p:nvSpPr>
          <p:cNvPr id="289802" name="Rectangle 10"/>
          <p:cNvSpPr>
            <a:spLocks noChangeArrowheads="1"/>
          </p:cNvSpPr>
          <p:nvPr/>
        </p:nvSpPr>
        <p:spPr bwMode="auto">
          <a:xfrm>
            <a:off x="609600" y="3336925"/>
            <a:ext cx="31686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 b="0" i="1">
                <a:solidFill>
                  <a:srgbClr val="5700AE"/>
                </a:solidFill>
              </a:rPr>
              <a:t>Near the Faraday instability threshold, </a:t>
            </a:r>
            <a:r>
              <a:rPr lang="fr-FR" sz="2000" b="0" i="1">
                <a:solidFill>
                  <a:srgbClr val="5700AE"/>
                </a:solidFill>
              </a:rPr>
              <a:t>the radius of the orbit evolves by discrete jumps when </a:t>
            </a:r>
            <a:r>
              <a:rPr lang="fr-FR" sz="2000" b="0" i="1">
                <a:solidFill>
                  <a:srgbClr val="5700AE"/>
                </a:solidFill>
                <a:latin typeface="Symbol" pitchFamily="1" charset="2"/>
              </a:rPr>
              <a:t>W</a:t>
            </a:r>
            <a:r>
              <a:rPr lang="fr-FR" sz="2000" b="0" i="1">
                <a:solidFill>
                  <a:srgbClr val="5700AE"/>
                </a:solidFill>
              </a:rPr>
              <a:t> is increased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990600"/>
            <a:ext cx="6858000" cy="533400"/>
          </a:xfrm>
        </p:spPr>
        <p:txBody>
          <a:bodyPr/>
          <a:lstStyle/>
          <a:p>
            <a:pPr algn="l" eaLnBrk="1" hangingPunct="1"/>
            <a:r>
              <a:rPr lang="en-GB" sz="2000" i="1" smtClean="0">
                <a:solidFill>
                  <a:srgbClr val="5700AE"/>
                </a:solidFill>
              </a:rPr>
              <a:t>A transition from the orbit n=2 to n=1</a:t>
            </a:r>
            <a:r>
              <a:rPr lang="fr-FR" sz="2000" i="1" smtClean="0">
                <a:solidFill>
                  <a:srgbClr val="5700AE"/>
                </a:solidFill>
              </a:rPr>
              <a:t> when </a:t>
            </a:r>
            <a:r>
              <a:rPr lang="fr-FR" sz="2000" i="1" smtClean="0">
                <a:solidFill>
                  <a:srgbClr val="5700AE"/>
                </a:solidFill>
                <a:latin typeface="Symbol" pitchFamily="1" charset="2"/>
              </a:rPr>
              <a:t>W</a:t>
            </a:r>
            <a:r>
              <a:rPr lang="fr-FR" sz="2000" i="1" smtClean="0">
                <a:solidFill>
                  <a:srgbClr val="5700AE"/>
                </a:solidFill>
              </a:rPr>
              <a:t> is increased</a:t>
            </a:r>
            <a:endParaRPr lang="en-GB" sz="2000" i="1" smtClean="0">
              <a:solidFill>
                <a:srgbClr val="430699"/>
              </a:solidFill>
            </a:endParaRPr>
          </a:p>
        </p:txBody>
      </p:sp>
      <p:pic>
        <p:nvPicPr>
          <p:cNvPr id="424963" name="Picture 3"/>
          <p:cNvPicPr>
            <a:picLocks noChangeAspect="1" noChangeArrowheads="1"/>
          </p:cNvPicPr>
          <p:nvPr/>
        </p:nvPicPr>
        <p:blipFill>
          <a:blip r:embed="rId3" cstate="print"/>
          <a:srcRect b="4724"/>
          <a:stretch>
            <a:fillRect/>
          </a:stretch>
        </p:blipFill>
        <p:spPr bwMode="auto">
          <a:xfrm>
            <a:off x="2819400" y="1752600"/>
            <a:ext cx="388620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4966" name="Rectangle 6"/>
          <p:cNvSpPr>
            <a:spLocks noChangeArrowheads="1"/>
          </p:cNvSpPr>
          <p:nvPr/>
        </p:nvSpPr>
        <p:spPr bwMode="auto">
          <a:xfrm>
            <a:off x="3503613" y="5638800"/>
            <a:ext cx="21351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GB">
                <a:solidFill>
                  <a:srgbClr val="F0230D"/>
                </a:solidFill>
              </a:rPr>
              <a:t>Trajectory in the rotating</a:t>
            </a:r>
          </a:p>
          <a:p>
            <a:pPr algn="ctr" eaLnBrk="1" hangingPunct="1"/>
            <a:r>
              <a:rPr lang="en-GB">
                <a:solidFill>
                  <a:srgbClr val="F0230D"/>
                </a:solidFill>
              </a:rPr>
              <a:t>frame of 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2819400" cy="4267200"/>
          </a:xfrm>
        </p:spPr>
        <p:txBody>
          <a:bodyPr/>
          <a:lstStyle/>
          <a:p>
            <a:pPr eaLnBrk="1" hangingPunct="1"/>
            <a:r>
              <a:rPr lang="en-GB" sz="1800" smtClean="0"/>
              <a:t>Photographs of the walker in a rotating Faraday cell for increasing rotation frequency</a:t>
            </a:r>
            <a:endParaRPr lang="en-GB" smtClean="0"/>
          </a:p>
        </p:txBody>
      </p:sp>
      <p:pic>
        <p:nvPicPr>
          <p:cNvPr id="389123" name="Picture 3"/>
          <p:cNvPicPr>
            <a:picLocks noChangeAspect="1" noChangeArrowheads="1"/>
          </p:cNvPicPr>
          <p:nvPr/>
        </p:nvPicPr>
        <p:blipFill>
          <a:blip r:embed="rId3" cstate="print">
            <a:lum bright="20000" contrast="30000"/>
          </a:blip>
          <a:srcRect/>
          <a:stretch>
            <a:fillRect/>
          </a:stretch>
        </p:blipFill>
        <p:spPr bwMode="auto">
          <a:xfrm>
            <a:off x="3200400" y="1524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24" name="Picture 4"/>
          <p:cNvPicPr>
            <a:picLocks noChangeAspect="1" noChangeArrowheads="1"/>
          </p:cNvPicPr>
          <p:nvPr/>
        </p:nvPicPr>
        <p:blipFill>
          <a:blip r:embed="rId4" cstate="print">
            <a:lum bright="28000" contrast="46000"/>
          </a:blip>
          <a:srcRect/>
          <a:stretch>
            <a:fillRect/>
          </a:stretch>
        </p:blipFill>
        <p:spPr bwMode="auto">
          <a:xfrm>
            <a:off x="3238500" y="35052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25" name="Picture 5"/>
          <p:cNvPicPr>
            <a:picLocks noChangeAspect="1" noChangeArrowheads="1"/>
          </p:cNvPicPr>
          <p:nvPr/>
        </p:nvPicPr>
        <p:blipFill>
          <a:blip r:embed="rId5" cstate="print">
            <a:lum bright="16000" contrast="24000"/>
          </a:blip>
          <a:srcRect/>
          <a:stretch>
            <a:fillRect/>
          </a:stretch>
        </p:blipFill>
        <p:spPr bwMode="auto">
          <a:xfrm>
            <a:off x="6172200" y="35052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26" name="Picture 6"/>
          <p:cNvPicPr>
            <a:picLocks noChangeAspect="1" noChangeArrowheads="1"/>
          </p:cNvPicPr>
          <p:nvPr/>
        </p:nvPicPr>
        <p:blipFill>
          <a:blip r:embed="rId6" cstate="print">
            <a:lum bright="30000" contrast="44000"/>
          </a:blip>
          <a:srcRect/>
          <a:stretch>
            <a:fillRect/>
          </a:stretch>
        </p:blipFill>
        <p:spPr bwMode="auto">
          <a:xfrm>
            <a:off x="6172200" y="1524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27" name="Text Box 7"/>
          <p:cNvSpPr txBox="1">
            <a:spLocks noChangeArrowheads="1"/>
          </p:cNvSpPr>
          <p:nvPr/>
        </p:nvSpPr>
        <p:spPr bwMode="auto">
          <a:xfrm>
            <a:off x="3886200" y="28956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0" i="1">
                <a:solidFill>
                  <a:srgbClr val="080095"/>
                </a:solidFill>
              </a:rPr>
              <a:t>d</a:t>
            </a:r>
            <a:r>
              <a:rPr lang="fr-FR" sz="2000" b="0" i="1" baseline="-25000">
                <a:solidFill>
                  <a:srgbClr val="080095"/>
                </a:solidFill>
              </a:rPr>
              <a:t>n</a:t>
            </a:r>
            <a:r>
              <a:rPr lang="fr-FR" sz="2000" b="0" i="1" baseline="30000">
                <a:solidFill>
                  <a:srgbClr val="080095"/>
                </a:solidFill>
              </a:rPr>
              <a:t>orb</a:t>
            </a:r>
            <a:r>
              <a:rPr lang="fr-FR" sz="2000" b="0" i="1">
                <a:solidFill>
                  <a:srgbClr val="080095"/>
                </a:solidFill>
              </a:rPr>
              <a:t>=7 </a:t>
            </a:r>
            <a:r>
              <a:rPr lang="fr-FR" sz="2000" b="0" i="1">
                <a:solidFill>
                  <a:srgbClr val="080095"/>
                </a:solidFill>
                <a:latin typeface="Symbol" pitchFamily="1" charset="2"/>
              </a:rPr>
              <a:t>l</a:t>
            </a:r>
            <a:r>
              <a:rPr lang="fr-FR" sz="2000" b="0" i="1" baseline="-25000">
                <a:solidFill>
                  <a:srgbClr val="080095"/>
                </a:solidFill>
              </a:rPr>
              <a:t>F</a:t>
            </a:r>
          </a:p>
        </p:txBody>
      </p:sp>
      <p:sp>
        <p:nvSpPr>
          <p:cNvPr id="389128" name="Rectangle 8"/>
          <p:cNvSpPr>
            <a:spLocks noChangeArrowheads="1"/>
          </p:cNvSpPr>
          <p:nvPr/>
        </p:nvSpPr>
        <p:spPr bwMode="auto">
          <a:xfrm>
            <a:off x="7086600" y="2895600"/>
            <a:ext cx="1225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0" i="1">
                <a:solidFill>
                  <a:srgbClr val="080095"/>
                </a:solidFill>
              </a:rPr>
              <a:t>d</a:t>
            </a:r>
            <a:r>
              <a:rPr lang="fr-FR" sz="2000" b="0" i="1" baseline="-25000">
                <a:solidFill>
                  <a:srgbClr val="080095"/>
                </a:solidFill>
              </a:rPr>
              <a:t>n</a:t>
            </a:r>
            <a:r>
              <a:rPr lang="fr-FR" sz="2000" b="0" i="1" baseline="30000">
                <a:solidFill>
                  <a:srgbClr val="080095"/>
                </a:solidFill>
              </a:rPr>
              <a:t>orb</a:t>
            </a:r>
            <a:r>
              <a:rPr lang="fr-FR" sz="2000" b="0" i="1">
                <a:solidFill>
                  <a:srgbClr val="080095"/>
                </a:solidFill>
              </a:rPr>
              <a:t>=3 </a:t>
            </a:r>
            <a:r>
              <a:rPr lang="fr-FR" sz="2000" b="0" i="1">
                <a:solidFill>
                  <a:srgbClr val="080095"/>
                </a:solidFill>
                <a:latin typeface="Symbol" pitchFamily="1" charset="2"/>
              </a:rPr>
              <a:t>l</a:t>
            </a:r>
            <a:r>
              <a:rPr lang="fr-FR" sz="2000" b="0" i="1" baseline="-25000">
                <a:solidFill>
                  <a:srgbClr val="080095"/>
                </a:solidFill>
              </a:rPr>
              <a:t>F</a:t>
            </a:r>
          </a:p>
        </p:txBody>
      </p:sp>
      <p:sp>
        <p:nvSpPr>
          <p:cNvPr id="389129" name="Rectangle 9"/>
          <p:cNvSpPr>
            <a:spLocks noChangeArrowheads="1"/>
          </p:cNvSpPr>
          <p:nvPr/>
        </p:nvSpPr>
        <p:spPr bwMode="auto">
          <a:xfrm>
            <a:off x="4038600" y="6172200"/>
            <a:ext cx="1225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0" i="1">
                <a:solidFill>
                  <a:srgbClr val="080095"/>
                </a:solidFill>
              </a:rPr>
              <a:t>d</a:t>
            </a:r>
            <a:r>
              <a:rPr lang="fr-FR" sz="2000" b="0" i="1" baseline="-25000">
                <a:solidFill>
                  <a:srgbClr val="080095"/>
                </a:solidFill>
              </a:rPr>
              <a:t>n</a:t>
            </a:r>
            <a:r>
              <a:rPr lang="fr-FR" sz="2000" b="0" i="1" baseline="30000">
                <a:solidFill>
                  <a:srgbClr val="080095"/>
                </a:solidFill>
              </a:rPr>
              <a:t>orb</a:t>
            </a:r>
            <a:r>
              <a:rPr lang="fr-FR" sz="2000" b="0" i="1">
                <a:solidFill>
                  <a:srgbClr val="080095"/>
                </a:solidFill>
              </a:rPr>
              <a:t>=2 </a:t>
            </a:r>
            <a:r>
              <a:rPr lang="fr-FR" sz="2000" b="0" i="1">
                <a:solidFill>
                  <a:srgbClr val="080095"/>
                </a:solidFill>
                <a:latin typeface="Symbol" pitchFamily="1" charset="2"/>
              </a:rPr>
              <a:t>l</a:t>
            </a:r>
            <a:r>
              <a:rPr lang="fr-FR" sz="2000" b="0" i="1" baseline="-25000">
                <a:solidFill>
                  <a:srgbClr val="080095"/>
                </a:solidFill>
              </a:rPr>
              <a:t>F</a:t>
            </a:r>
          </a:p>
        </p:txBody>
      </p:sp>
      <p:sp>
        <p:nvSpPr>
          <p:cNvPr id="389130" name="Rectangle 10"/>
          <p:cNvSpPr>
            <a:spLocks noChangeArrowheads="1"/>
          </p:cNvSpPr>
          <p:nvPr/>
        </p:nvSpPr>
        <p:spPr bwMode="auto">
          <a:xfrm>
            <a:off x="7010400" y="6183313"/>
            <a:ext cx="1035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0" i="1">
                <a:solidFill>
                  <a:srgbClr val="080095"/>
                </a:solidFill>
              </a:rPr>
              <a:t>d</a:t>
            </a:r>
            <a:r>
              <a:rPr lang="fr-FR" sz="2000" b="0" i="1" baseline="-25000">
                <a:solidFill>
                  <a:srgbClr val="080095"/>
                </a:solidFill>
              </a:rPr>
              <a:t>n</a:t>
            </a:r>
            <a:r>
              <a:rPr lang="fr-FR" sz="2000" b="0" i="1" baseline="30000">
                <a:solidFill>
                  <a:srgbClr val="080095"/>
                </a:solidFill>
              </a:rPr>
              <a:t>orb</a:t>
            </a:r>
            <a:r>
              <a:rPr lang="fr-FR" sz="2000" b="0" i="1">
                <a:solidFill>
                  <a:srgbClr val="080095"/>
                </a:solidFill>
              </a:rPr>
              <a:t>=</a:t>
            </a:r>
            <a:r>
              <a:rPr lang="fr-FR" sz="2000" b="0" i="1">
                <a:solidFill>
                  <a:srgbClr val="080095"/>
                </a:solidFill>
                <a:latin typeface="Symbol" pitchFamily="1" charset="2"/>
              </a:rPr>
              <a:t>l</a:t>
            </a:r>
            <a:r>
              <a:rPr lang="fr-FR" sz="2000" b="0" i="1" baseline="-25000">
                <a:solidFill>
                  <a:srgbClr val="080095"/>
                </a:solidFill>
              </a:rPr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6858000" cy="762000"/>
          </a:xfrm>
        </p:spPr>
        <p:txBody>
          <a:bodyPr/>
          <a:lstStyle/>
          <a:p>
            <a:pPr eaLnBrk="1" hangingPunct="1"/>
            <a:r>
              <a:rPr lang="en-GB" sz="2400" smtClean="0"/>
              <a:t>The experiments done to obtain a scaling law</a:t>
            </a:r>
            <a:endParaRPr lang="en-GB" smtClean="0"/>
          </a:p>
        </p:txBody>
      </p:sp>
      <p:sp>
        <p:nvSpPr>
          <p:cNvPr id="311299" name="Rectangle 3"/>
          <p:cNvSpPr>
            <a:spLocks noChangeArrowheads="1"/>
          </p:cNvSpPr>
          <p:nvPr/>
        </p:nvSpPr>
        <p:spPr bwMode="auto">
          <a:xfrm>
            <a:off x="4843463" y="54784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400"/>
          </a:p>
        </p:txBody>
      </p:sp>
      <p:sp>
        <p:nvSpPr>
          <p:cNvPr id="311300" name="Rectangle 4"/>
          <p:cNvSpPr>
            <a:spLocks noChangeArrowheads="1"/>
          </p:cNvSpPr>
          <p:nvPr/>
        </p:nvSpPr>
        <p:spPr bwMode="auto">
          <a:xfrm>
            <a:off x="231775" y="11414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400"/>
          </a:p>
        </p:txBody>
      </p:sp>
      <p:graphicFrame>
        <p:nvGraphicFramePr>
          <p:cNvPr id="311301" name="Group 5"/>
          <p:cNvGraphicFramePr>
            <a:graphicFrameLocks noGrp="1"/>
          </p:cNvGraphicFramePr>
          <p:nvPr/>
        </p:nvGraphicFramePr>
        <p:xfrm>
          <a:off x="762000" y="2057400"/>
          <a:ext cx="7391400" cy="1863344"/>
        </p:xfrm>
        <a:graphic>
          <a:graphicData uri="http://schemas.openxmlformats.org/drawingml/2006/table">
            <a:tbl>
              <a:tblPr/>
              <a:tblGrid>
                <a:gridCol w="1477963"/>
                <a:gridCol w="1477962"/>
                <a:gridCol w="1479550"/>
                <a:gridCol w="1477963"/>
                <a:gridCol w="1477962"/>
              </a:tblGrid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Silicon oil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" charset="2"/>
                        </a:rPr>
                        <a:t>m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=10 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-3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 Pa 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" charset="2"/>
                        </a:rPr>
                        <a:t>m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=20 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-3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 Pa 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" charset="2"/>
                        </a:rPr>
                        <a:t>m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=50 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-3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 Pa 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" charset="2"/>
                        </a:rPr>
                        <a:t>m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=100 10</a:t>
                      </a:r>
                      <a:r>
                        <a:rPr kumimoji="0" lang="fr-F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-3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 Pa 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Faraday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</a:t>
                      </a:r>
                      <a:r>
                        <a:rPr kumimoji="0" lang="fr-F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 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= 55 Hz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</a:t>
                      </a:r>
                      <a:r>
                        <a:rPr kumimoji="0" lang="fr-F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 = 40 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</a:t>
                      </a:r>
                      <a:r>
                        <a:rPr kumimoji="0" lang="fr-F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 F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= 25 Hz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</a:t>
                      </a:r>
                      <a:r>
                        <a:rPr kumimoji="0" lang="fr-F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F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 = 19 Hz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/>
                        </a:rPr>
                        <a:t>Wavelength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ymbol" pitchFamily="1" charset="2"/>
                        </a:rPr>
                        <a:t>l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F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= 3.74mm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ymbol" pitchFamily="1" charset="2"/>
                        </a:rPr>
                        <a:t>l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F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= 4.75mm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ymbol" pitchFamily="1" charset="2"/>
                        </a:rPr>
                        <a:t>l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F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= 6.97 mm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ymbol" pitchFamily="1" charset="2"/>
                        </a:rPr>
                        <a:t>l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F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= 8.99mm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1327" name="Rectangle 31"/>
          <p:cNvSpPr>
            <a:spLocks noChangeArrowheads="1"/>
          </p:cNvSpPr>
          <p:nvPr/>
        </p:nvSpPr>
        <p:spPr bwMode="auto">
          <a:xfrm>
            <a:off x="665163" y="1143000"/>
            <a:ext cx="795972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fr-FR" sz="1600" b="0"/>
              <a:t>Four different oils were used for which walkers were obtained for different forcing frequencies </a:t>
            </a:r>
          </a:p>
        </p:txBody>
      </p:sp>
      <p:sp>
        <p:nvSpPr>
          <p:cNvPr id="311328" name="Rectangle 32"/>
          <p:cNvSpPr>
            <a:spLocks noChangeArrowheads="1"/>
          </p:cNvSpPr>
          <p:nvPr/>
        </p:nvSpPr>
        <p:spPr bwMode="auto">
          <a:xfrm>
            <a:off x="762000" y="4572000"/>
            <a:ext cx="77343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sz="1600" b="0"/>
              <a:t>In each case, walkers of various velocities were obtained with droplets of different diameters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sz="1600" b="0"/>
              <a:t>e.g. for </a:t>
            </a:r>
            <a:r>
              <a:rPr lang="fr-FR" sz="1600" b="0">
                <a:latin typeface="Symbol" pitchFamily="1" charset="2"/>
              </a:rPr>
              <a:t>m</a:t>
            </a:r>
            <a:r>
              <a:rPr lang="fr-FR" sz="1600" b="0"/>
              <a:t>= 20 10</a:t>
            </a:r>
            <a:r>
              <a:rPr lang="fr-FR" sz="1600" b="0" baseline="30000"/>
              <a:t>-3</a:t>
            </a:r>
            <a:r>
              <a:rPr lang="fr-FR" sz="1600" b="0"/>
              <a:t> Pa s, we investigated drops having velocities ranging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fr-FR" sz="1800">
                <a:solidFill>
                  <a:schemeClr val="accent2"/>
                </a:solidFill>
              </a:rPr>
              <a:t>5 mm/s &lt; V</a:t>
            </a:r>
            <a:r>
              <a:rPr lang="fr-FR" sz="1800" baseline="-25000">
                <a:solidFill>
                  <a:schemeClr val="accent2"/>
                </a:solidFill>
              </a:rPr>
              <a:t>w</a:t>
            </a:r>
            <a:r>
              <a:rPr lang="fr-FR" sz="1800">
                <a:solidFill>
                  <a:schemeClr val="accent2"/>
                </a:solidFill>
              </a:rPr>
              <a:t>&lt; 15 mm/s</a:t>
            </a:r>
          </a:p>
        </p:txBody>
      </p:sp>
      <p:sp>
        <p:nvSpPr>
          <p:cNvPr id="311329" name="Rectangle 33"/>
          <p:cNvSpPr>
            <a:spLocks noChangeArrowheads="1"/>
          </p:cNvSpPr>
          <p:nvPr/>
        </p:nvSpPr>
        <p:spPr bwMode="auto">
          <a:xfrm>
            <a:off x="3694113" y="40052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0"/>
            <a:ext cx="6858000" cy="762000"/>
          </a:xfrm>
        </p:spPr>
        <p:txBody>
          <a:bodyPr/>
          <a:lstStyle/>
          <a:p>
            <a:pPr eaLnBrk="1" hangingPunct="1"/>
            <a:r>
              <a:rPr lang="en-GB" sz="2400" smtClean="0"/>
              <a:t>Dimensionless radius of the orbits</a:t>
            </a:r>
            <a:endParaRPr lang="en-GB" smtClean="0"/>
          </a:p>
        </p:txBody>
      </p:sp>
      <p:sp>
        <p:nvSpPr>
          <p:cNvPr id="307203" name="Text Box 3"/>
          <p:cNvSpPr txBox="1">
            <a:spLocks noChangeArrowheads="1"/>
          </p:cNvSpPr>
          <p:nvPr/>
        </p:nvSpPr>
        <p:spPr bwMode="auto">
          <a:xfrm>
            <a:off x="152400" y="1295400"/>
            <a:ext cx="41910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fr-FR" sz="1600" b="0"/>
              <a:t>The radii of the orbits obtained at various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fr-FR" sz="1600" b="0"/>
              <a:t>frequencies and for walkers of various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fr-FR" sz="1600" b="0"/>
              <a:t>velocities are all rescaled by expressing: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endParaRPr lang="fr-FR" sz="1600" b="0"/>
          </a:p>
          <a:p>
            <a:pPr>
              <a:lnSpc>
                <a:spcPct val="110000"/>
              </a:lnSpc>
              <a:spcBef>
                <a:spcPct val="50000"/>
              </a:spcBef>
            </a:pPr>
            <a:endParaRPr lang="fr-FR" sz="1600" b="0"/>
          </a:p>
        </p:txBody>
      </p:sp>
      <p:graphicFrame>
        <p:nvGraphicFramePr>
          <p:cNvPr id="307205" name="Object 5"/>
          <p:cNvGraphicFramePr>
            <a:graphicFrameLocks noChangeAspect="1"/>
          </p:cNvGraphicFramePr>
          <p:nvPr/>
        </p:nvGraphicFramePr>
        <p:xfrm>
          <a:off x="198438" y="2693988"/>
          <a:ext cx="3694112" cy="1211262"/>
        </p:xfrm>
        <a:graphic>
          <a:graphicData uri="http://schemas.openxmlformats.org/presentationml/2006/ole">
            <p:oleObj spid="_x0000_s307205" name="Équation" r:id="rId4" imgW="2679480" imgH="914400" progId="Equation.3">
              <p:embed/>
            </p:oleObj>
          </a:graphicData>
        </a:graphic>
      </p:graphicFrame>
      <p:pic>
        <p:nvPicPr>
          <p:cNvPr id="307211" name="Picture 11" descr="FIG TS sqrt SS class-qu.pct                                    00000002CLEF 3 YVES                    00000000:"/>
          <p:cNvPicPr>
            <a:picLocks noChangeAspect="1" noChangeArrowheads="1"/>
          </p:cNvPicPr>
          <p:nvPr/>
        </p:nvPicPr>
        <p:blipFill>
          <a:blip r:embed="rId5" cstate="print"/>
          <a:srcRect l="8504" t="14694" r="10394" b="3319"/>
          <a:stretch>
            <a:fillRect/>
          </a:stretch>
        </p:blipFill>
        <p:spPr bwMode="auto">
          <a:xfrm>
            <a:off x="3733800" y="838200"/>
            <a:ext cx="50673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smtClean="0"/>
              <a:t>Returning to 2D Landau orbits in a magnetic field</a:t>
            </a:r>
            <a:r>
              <a:rPr lang="en-GB" smtClean="0"/>
              <a:t> </a:t>
            </a:r>
          </a:p>
        </p:txBody>
      </p:sp>
      <p:graphicFrame>
        <p:nvGraphicFramePr>
          <p:cNvPr id="444420" name="Object 4"/>
          <p:cNvGraphicFramePr>
            <a:graphicFrameLocks noChangeAspect="1"/>
          </p:cNvGraphicFramePr>
          <p:nvPr/>
        </p:nvGraphicFramePr>
        <p:xfrm>
          <a:off x="3322638" y="1379538"/>
          <a:ext cx="2025650" cy="679450"/>
        </p:xfrm>
        <a:graphic>
          <a:graphicData uri="http://schemas.openxmlformats.org/presentationml/2006/ole">
            <p:oleObj spid="_x0000_s444420" name="Équation" r:id="rId4" imgW="1397000" imgH="469900" progId="Equation.3">
              <p:embed/>
            </p:oleObj>
          </a:graphicData>
        </a:graphic>
      </p:graphicFrame>
      <p:sp>
        <p:nvSpPr>
          <p:cNvPr id="444426" name="Rectangle 10"/>
          <p:cNvSpPr>
            <a:spLocks noChangeArrowheads="1"/>
          </p:cNvSpPr>
          <p:nvPr/>
        </p:nvSpPr>
        <p:spPr bwMode="auto">
          <a:xfrm>
            <a:off x="914400" y="914400"/>
            <a:ext cx="4187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0"/>
              <a:t>The quantized Larmor radius is usually given by:</a:t>
            </a:r>
          </a:p>
        </p:txBody>
      </p:sp>
      <p:sp>
        <p:nvSpPr>
          <p:cNvPr id="444428" name="Rectangle 12"/>
          <p:cNvSpPr>
            <a:spLocks noChangeArrowheads="1"/>
          </p:cNvSpPr>
          <p:nvPr/>
        </p:nvSpPr>
        <p:spPr bwMode="auto">
          <a:xfrm>
            <a:off x="990600" y="2133600"/>
            <a:ext cx="506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0">
                <a:latin typeface="Times New Roman" pitchFamily="1" charset="0"/>
              </a:rPr>
              <a:t>It can be expressed as a function of de Broglie wavelength </a:t>
            </a:r>
            <a:r>
              <a:rPr lang="en-US" sz="2400" b="0">
                <a:latin typeface="Times New Roman" pitchFamily="1" charset="0"/>
              </a:rPr>
              <a:t> </a:t>
            </a:r>
            <a:endParaRPr lang="fr-FR" sz="2400" b="0">
              <a:latin typeface="Times New Roman" pitchFamily="1" charset="0"/>
            </a:endParaRPr>
          </a:p>
        </p:txBody>
      </p:sp>
      <p:graphicFrame>
        <p:nvGraphicFramePr>
          <p:cNvPr id="444429" name="Object 4"/>
          <p:cNvGraphicFramePr>
            <a:graphicFrameLocks noChangeAspect="1"/>
          </p:cNvGraphicFramePr>
          <p:nvPr/>
        </p:nvGraphicFramePr>
        <p:xfrm>
          <a:off x="6019800" y="2057400"/>
          <a:ext cx="1066800" cy="592138"/>
        </p:xfrm>
        <a:graphic>
          <a:graphicData uri="http://schemas.openxmlformats.org/presentationml/2006/ole">
            <p:oleObj spid="_x0000_s444429" name="Equation" r:id="rId5" imgW="660400" imgH="368300" progId="Equation.3">
              <p:embed/>
            </p:oleObj>
          </a:graphicData>
        </a:graphic>
      </p:graphicFrame>
      <p:graphicFrame>
        <p:nvGraphicFramePr>
          <p:cNvPr id="444430" name="Object 14"/>
          <p:cNvGraphicFramePr>
            <a:graphicFrameLocks noChangeAspect="1"/>
          </p:cNvGraphicFramePr>
          <p:nvPr/>
        </p:nvGraphicFramePr>
        <p:xfrm>
          <a:off x="2881313" y="3511550"/>
          <a:ext cx="3073400" cy="749300"/>
        </p:xfrm>
        <a:graphic>
          <a:graphicData uri="http://schemas.openxmlformats.org/presentationml/2006/ole">
            <p:oleObj spid="_x0000_s444430" name="Équation" r:id="rId6" imgW="1879600" imgH="457200" progId="Equation.3">
              <p:embed/>
            </p:oleObj>
          </a:graphicData>
        </a:graphic>
      </p:graphicFrame>
      <p:graphicFrame>
        <p:nvGraphicFramePr>
          <p:cNvPr id="444431" name="Object 15"/>
          <p:cNvGraphicFramePr>
            <a:graphicFrameLocks noChangeAspect="1"/>
          </p:cNvGraphicFramePr>
          <p:nvPr/>
        </p:nvGraphicFramePr>
        <p:xfrm>
          <a:off x="3127375" y="2659063"/>
          <a:ext cx="2419350" cy="636587"/>
        </p:xfrm>
        <a:graphic>
          <a:graphicData uri="http://schemas.openxmlformats.org/presentationml/2006/ole">
            <p:oleObj spid="_x0000_s444431" name="Équation" r:id="rId7" imgW="1739900" imgH="457200" progId="Equation.3">
              <p:embed/>
            </p:oleObj>
          </a:graphicData>
        </a:graphic>
      </p:graphicFrame>
      <p:sp>
        <p:nvSpPr>
          <p:cNvPr id="444432" name="Rectangle 16"/>
          <p:cNvSpPr>
            <a:spLocks noChangeArrowheads="1"/>
          </p:cNvSpPr>
          <p:nvPr/>
        </p:nvSpPr>
        <p:spPr bwMode="auto">
          <a:xfrm>
            <a:off x="1066800" y="3200400"/>
            <a:ext cx="963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0">
                <a:latin typeface="Times New Roman" pitchFamily="1" charset="0"/>
              </a:rPr>
              <a:t>  So that: </a:t>
            </a:r>
            <a:endParaRPr lang="fr-FR" sz="1600" b="0">
              <a:latin typeface="Times New Roman" pitchFamily="1" charset="0"/>
            </a:endParaRPr>
          </a:p>
        </p:txBody>
      </p:sp>
      <p:graphicFrame>
        <p:nvGraphicFramePr>
          <p:cNvPr id="444437" name="Object 21"/>
          <p:cNvGraphicFramePr>
            <a:graphicFrameLocks noChangeAspect="1"/>
          </p:cNvGraphicFramePr>
          <p:nvPr/>
        </p:nvGraphicFramePr>
        <p:xfrm>
          <a:off x="3581400" y="4572000"/>
          <a:ext cx="1371600" cy="300038"/>
        </p:xfrm>
        <a:graphic>
          <a:graphicData uri="http://schemas.openxmlformats.org/presentationml/2006/ole">
            <p:oleObj spid="_x0000_s444437" name="Equation" r:id="rId8" imgW="876300" imgH="190500" progId="Equation.3">
              <p:embed/>
            </p:oleObj>
          </a:graphicData>
        </a:graphic>
      </p:graphicFrame>
      <p:sp>
        <p:nvSpPr>
          <p:cNvPr id="444439" name="Rectangle 23"/>
          <p:cNvSpPr>
            <a:spLocks noChangeArrowheads="1"/>
          </p:cNvSpPr>
          <p:nvPr/>
        </p:nvSpPr>
        <p:spPr bwMode="auto">
          <a:xfrm>
            <a:off x="3502025" y="5940425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1800" smtClean="0"/>
              <a:t>Classical orbiting motion in a magnetic field and in a rotating system</a:t>
            </a:r>
            <a:endParaRPr lang="en-GB" smtClean="0"/>
          </a:p>
        </p:txBody>
      </p:sp>
      <p:graphicFrame>
        <p:nvGraphicFramePr>
          <p:cNvPr id="472067" name="Group 3"/>
          <p:cNvGraphicFramePr>
            <a:graphicFrameLocks noGrp="1"/>
          </p:cNvGraphicFramePr>
          <p:nvPr/>
        </p:nvGraphicFramePr>
        <p:xfrm>
          <a:off x="1066800" y="1905000"/>
          <a:ext cx="7467600" cy="3441383"/>
        </p:xfrm>
        <a:graphic>
          <a:graphicData uri="http://schemas.openxmlformats.org/drawingml/2006/table">
            <a:tbl>
              <a:tblPr/>
              <a:tblGrid>
                <a:gridCol w="3581400"/>
                <a:gridCol w="3886200"/>
              </a:tblGrid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In a magnetic field   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Orbital motion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On a surface rotating with angular velocity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Symbol" pitchFamily="1" charset="2"/>
                          <a:sym typeface="Symbol" pitchFamily="1" charset="2"/>
                        </a:rPr>
                        <a:t>W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Orbital motion in the rotating frame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A1D0B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Larmor angular velocity     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Orbital motion angular velocity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4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/>
                        </a:rPr>
                        <a:t>Orbit radius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A1D0B"/>
                          </a:solidFill>
                          <a:effectLst/>
                          <a:latin typeface="Times"/>
                        </a:rPr>
                        <a:t>Orbit radius 	           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2081" name="Object 17"/>
          <p:cNvGraphicFramePr>
            <a:graphicFrameLocks noChangeAspect="1"/>
          </p:cNvGraphicFramePr>
          <p:nvPr/>
        </p:nvGraphicFramePr>
        <p:xfrm>
          <a:off x="2162175" y="2362200"/>
          <a:ext cx="1238250" cy="419100"/>
        </p:xfrm>
        <a:graphic>
          <a:graphicData uri="http://schemas.openxmlformats.org/presentationml/2006/ole">
            <p:oleObj spid="_x0000_s472081" name="Equation" r:id="rId4" imgW="825500" imgH="279400" progId="Equation.3">
              <p:embed/>
            </p:oleObj>
          </a:graphicData>
        </a:graphic>
      </p:graphicFrame>
      <p:graphicFrame>
        <p:nvGraphicFramePr>
          <p:cNvPr id="472082" name="Object 18"/>
          <p:cNvGraphicFramePr>
            <a:graphicFrameLocks noChangeAspect="1"/>
          </p:cNvGraphicFramePr>
          <p:nvPr/>
        </p:nvGraphicFramePr>
        <p:xfrm>
          <a:off x="5411788" y="2362200"/>
          <a:ext cx="1670050" cy="407988"/>
        </p:xfrm>
        <a:graphic>
          <a:graphicData uri="http://schemas.openxmlformats.org/presentationml/2006/ole">
            <p:oleObj spid="_x0000_s472082" name="Equation" r:id="rId5" imgW="1143000" imgH="279400" progId="Equation.3">
              <p:embed/>
            </p:oleObj>
          </a:graphicData>
        </a:graphic>
      </p:graphicFrame>
      <p:graphicFrame>
        <p:nvGraphicFramePr>
          <p:cNvPr id="472083" name="Object 19"/>
          <p:cNvGraphicFramePr>
            <a:graphicFrameLocks noChangeAspect="1"/>
          </p:cNvGraphicFramePr>
          <p:nvPr/>
        </p:nvGraphicFramePr>
        <p:xfrm>
          <a:off x="6096000" y="3967163"/>
          <a:ext cx="381000" cy="223837"/>
        </p:xfrm>
        <a:graphic>
          <a:graphicData uri="http://schemas.openxmlformats.org/presentationml/2006/ole">
            <p:oleObj spid="_x0000_s472083" name="Equation" r:id="rId6" imgW="215900" imgH="127000" progId="Equation.3">
              <p:embed/>
            </p:oleObj>
          </a:graphicData>
        </a:graphic>
      </p:graphicFrame>
      <p:graphicFrame>
        <p:nvGraphicFramePr>
          <p:cNvPr id="472084" name="Object 18"/>
          <p:cNvGraphicFramePr>
            <a:graphicFrameLocks noChangeAspect="1"/>
          </p:cNvGraphicFramePr>
          <p:nvPr/>
        </p:nvGraphicFramePr>
        <p:xfrm>
          <a:off x="2278063" y="3962400"/>
          <a:ext cx="1057275" cy="258763"/>
        </p:xfrm>
        <a:graphic>
          <a:graphicData uri="http://schemas.openxmlformats.org/presentationml/2006/ole">
            <p:oleObj spid="_x0000_s472084" name="Equation" r:id="rId7" imgW="723900" imgH="177800" progId="Equation.3">
              <p:embed/>
            </p:oleObj>
          </a:graphicData>
        </a:graphic>
      </p:graphicFrame>
      <p:graphicFrame>
        <p:nvGraphicFramePr>
          <p:cNvPr id="472085" name="Object 18"/>
          <p:cNvGraphicFramePr>
            <a:graphicFrameLocks noChangeAspect="1"/>
          </p:cNvGraphicFramePr>
          <p:nvPr/>
        </p:nvGraphicFramePr>
        <p:xfrm>
          <a:off x="2438400" y="4648200"/>
          <a:ext cx="893763" cy="258763"/>
        </p:xfrm>
        <a:graphic>
          <a:graphicData uri="http://schemas.openxmlformats.org/presentationml/2006/ole">
            <p:oleObj spid="_x0000_s472085" name="Equation" r:id="rId8" imgW="698500" imgH="177800" progId="Equation.3">
              <p:embed/>
            </p:oleObj>
          </a:graphicData>
        </a:graphic>
      </p:graphicFrame>
      <p:graphicFrame>
        <p:nvGraphicFramePr>
          <p:cNvPr id="472086" name="Object 18"/>
          <p:cNvGraphicFramePr>
            <a:graphicFrameLocks noChangeAspect="1"/>
          </p:cNvGraphicFramePr>
          <p:nvPr/>
        </p:nvGraphicFramePr>
        <p:xfrm>
          <a:off x="5943600" y="4648200"/>
          <a:ext cx="909638" cy="258763"/>
        </p:xfrm>
        <a:graphic>
          <a:graphicData uri="http://schemas.openxmlformats.org/presentationml/2006/ole">
            <p:oleObj spid="_x0000_s472086" name="Equation" r:id="rId9" imgW="622300" imgH="177800" progId="Equation.3">
              <p:embed/>
            </p:oleObj>
          </a:graphicData>
        </a:graphic>
      </p:graphicFrame>
      <p:sp>
        <p:nvSpPr>
          <p:cNvPr id="472087" name="Rectangle 23"/>
          <p:cNvSpPr>
            <a:spLocks noChangeArrowheads="1"/>
          </p:cNvSpPr>
          <p:nvPr/>
        </p:nvSpPr>
        <p:spPr bwMode="auto">
          <a:xfrm>
            <a:off x="4940300" y="564038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2400" smtClean="0"/>
              <a:t>Dimensionless radius of the orbits</a:t>
            </a:r>
          </a:p>
        </p:txBody>
      </p:sp>
      <p:graphicFrame>
        <p:nvGraphicFramePr>
          <p:cNvPr id="474119" name="Object 7"/>
          <p:cNvGraphicFramePr>
            <a:graphicFrameLocks noChangeAspect="1"/>
          </p:cNvGraphicFramePr>
          <p:nvPr/>
        </p:nvGraphicFramePr>
        <p:xfrm>
          <a:off x="290513" y="1219200"/>
          <a:ext cx="3074987" cy="749300"/>
        </p:xfrm>
        <a:graphic>
          <a:graphicData uri="http://schemas.openxmlformats.org/presentationml/2006/ole">
            <p:oleObj spid="_x0000_s474119" name="Équation" r:id="rId4" imgW="1879600" imgH="457200" progId="Equation.3">
              <p:embed/>
            </p:oleObj>
          </a:graphicData>
        </a:graphic>
      </p:graphicFrame>
      <p:graphicFrame>
        <p:nvGraphicFramePr>
          <p:cNvPr id="474122" name="Object 10"/>
          <p:cNvGraphicFramePr>
            <a:graphicFrameLocks noChangeAspect="1"/>
          </p:cNvGraphicFramePr>
          <p:nvPr/>
        </p:nvGraphicFramePr>
        <p:xfrm>
          <a:off x="304800" y="2743200"/>
          <a:ext cx="3117850" cy="785813"/>
        </p:xfrm>
        <a:graphic>
          <a:graphicData uri="http://schemas.openxmlformats.org/presentationml/2006/ole">
            <p:oleObj spid="_x0000_s474122" name="Équation" r:id="rId5" imgW="1816100" imgH="457200" progId="Equation.3">
              <p:embed/>
            </p:oleObj>
          </a:graphicData>
        </a:graphic>
      </p:graphicFrame>
      <p:sp>
        <p:nvSpPr>
          <p:cNvPr id="474126" name="Rectangle 14"/>
          <p:cNvSpPr>
            <a:spLocks noChangeArrowheads="1"/>
          </p:cNvSpPr>
          <p:nvPr/>
        </p:nvSpPr>
        <p:spPr bwMode="auto">
          <a:xfrm>
            <a:off x="3502025" y="5940425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474127" name="Rectangle 15"/>
          <p:cNvSpPr>
            <a:spLocks noChangeArrowheads="1"/>
          </p:cNvSpPr>
          <p:nvPr/>
        </p:nvSpPr>
        <p:spPr bwMode="auto">
          <a:xfrm>
            <a:off x="609600" y="2209800"/>
            <a:ext cx="231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800">
                <a:solidFill>
                  <a:srgbClr val="F0230D"/>
                </a:solidFill>
              </a:rPr>
              <a:t>The analogy suggests:</a:t>
            </a:r>
            <a:endParaRPr lang="fr-FR">
              <a:solidFill>
                <a:srgbClr val="F0230D"/>
              </a:solidFill>
            </a:endParaRPr>
          </a:p>
        </p:txBody>
      </p:sp>
      <p:pic>
        <p:nvPicPr>
          <p:cNvPr id="474128" name="Picture 16"/>
          <p:cNvPicPr>
            <a:picLocks noChangeAspect="1" noChangeArrowheads="1"/>
          </p:cNvPicPr>
          <p:nvPr/>
        </p:nvPicPr>
        <p:blipFill>
          <a:blip r:embed="rId6" cstate="print"/>
          <a:srcRect l="8977" t="15643" r="9448" b="5214"/>
          <a:stretch>
            <a:fillRect/>
          </a:stretch>
        </p:blipFill>
        <p:spPr bwMode="auto">
          <a:xfrm>
            <a:off x="3810000" y="838200"/>
            <a:ext cx="5072063" cy="4906963"/>
          </a:xfrm>
          <a:prstGeom prst="rect">
            <a:avLst/>
          </a:prstGeom>
          <a:noFill/>
        </p:spPr>
      </p:pic>
      <p:graphicFrame>
        <p:nvGraphicFramePr>
          <p:cNvPr id="474129" name="Object 17"/>
          <p:cNvGraphicFramePr>
            <a:graphicFrameLocks noChangeAspect="1"/>
          </p:cNvGraphicFramePr>
          <p:nvPr/>
        </p:nvGraphicFramePr>
        <p:xfrm>
          <a:off x="685800" y="5410200"/>
          <a:ext cx="2724150" cy="785813"/>
        </p:xfrm>
        <a:graphic>
          <a:graphicData uri="http://schemas.openxmlformats.org/presentationml/2006/ole">
            <p:oleObj spid="_x0000_s474129" name="Équation" r:id="rId7" imgW="1587500" imgH="457200" progId="Equation.3">
              <p:embed/>
            </p:oleObj>
          </a:graphicData>
        </a:graphic>
      </p:graphicFrame>
      <p:graphicFrame>
        <p:nvGraphicFramePr>
          <p:cNvPr id="474130" name="Object 18"/>
          <p:cNvGraphicFramePr>
            <a:graphicFrameLocks noChangeAspect="1"/>
          </p:cNvGraphicFramePr>
          <p:nvPr/>
        </p:nvGraphicFramePr>
        <p:xfrm>
          <a:off x="1143000" y="3735388"/>
          <a:ext cx="1371600" cy="300037"/>
        </p:xfrm>
        <a:graphic>
          <a:graphicData uri="http://schemas.openxmlformats.org/presentationml/2006/ole">
            <p:oleObj spid="_x0000_s474130" name="Equation" r:id="rId8" imgW="876300" imgH="190500" progId="Equation.3">
              <p:embed/>
            </p:oleObj>
          </a:graphicData>
        </a:graphic>
      </p:graphicFrame>
      <p:sp>
        <p:nvSpPr>
          <p:cNvPr id="474131" name="Rectangle 19"/>
          <p:cNvSpPr>
            <a:spLocks noChangeArrowheads="1"/>
          </p:cNvSpPr>
          <p:nvPr/>
        </p:nvSpPr>
        <p:spPr bwMode="auto">
          <a:xfrm>
            <a:off x="1447800" y="4800600"/>
            <a:ext cx="102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800">
                <a:solidFill>
                  <a:srgbClr val="F0230D"/>
                </a:solidFill>
              </a:rPr>
              <a:t>We find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26" grpId="0"/>
      <p:bldP spid="474131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375820"/>
            <a:ext cx="5579144" cy="548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642910" y="1928802"/>
            <a:ext cx="1225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0" i="1" dirty="0" err="1">
                <a:solidFill>
                  <a:srgbClr val="080095"/>
                </a:solidFill>
              </a:rPr>
              <a:t>d</a:t>
            </a:r>
            <a:r>
              <a:rPr lang="fr-FR" sz="2000" b="0" i="1" baseline="-25000" dirty="0" err="1">
                <a:solidFill>
                  <a:srgbClr val="080095"/>
                </a:solidFill>
              </a:rPr>
              <a:t>n</a:t>
            </a:r>
            <a:r>
              <a:rPr lang="fr-FR" sz="2000" b="0" i="1" baseline="30000" dirty="0" err="1">
                <a:solidFill>
                  <a:srgbClr val="080095"/>
                </a:solidFill>
              </a:rPr>
              <a:t>orb</a:t>
            </a:r>
            <a:r>
              <a:rPr lang="fr-FR" sz="2000" b="0" i="1" dirty="0">
                <a:solidFill>
                  <a:srgbClr val="080095"/>
                </a:solidFill>
              </a:rPr>
              <a:t>=2 </a:t>
            </a:r>
            <a:r>
              <a:rPr lang="fr-FR" sz="2000" b="0" i="1" dirty="0" err="1">
                <a:solidFill>
                  <a:srgbClr val="080095"/>
                </a:solidFill>
                <a:latin typeface="Symbol" pitchFamily="1" charset="2"/>
              </a:rPr>
              <a:t>l</a:t>
            </a:r>
            <a:r>
              <a:rPr lang="fr-FR" sz="2000" b="0" i="1" baseline="-25000" dirty="0" err="1">
                <a:solidFill>
                  <a:srgbClr val="080095"/>
                </a:solidFill>
              </a:rPr>
              <a:t>F</a:t>
            </a:r>
            <a:endParaRPr lang="fr-FR" sz="2000" b="0" i="1" baseline="-25000" dirty="0">
              <a:solidFill>
                <a:srgbClr val="080095"/>
              </a:solidFill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85786" y="5072074"/>
            <a:ext cx="1035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0" i="1" dirty="0" err="1">
                <a:solidFill>
                  <a:srgbClr val="080095"/>
                </a:solidFill>
              </a:rPr>
              <a:t>d</a:t>
            </a:r>
            <a:r>
              <a:rPr lang="fr-FR" sz="2000" b="0" i="1" baseline="-25000" dirty="0" err="1">
                <a:solidFill>
                  <a:srgbClr val="080095"/>
                </a:solidFill>
              </a:rPr>
              <a:t>n</a:t>
            </a:r>
            <a:r>
              <a:rPr lang="fr-FR" sz="2000" b="0" i="1" baseline="30000" dirty="0" err="1">
                <a:solidFill>
                  <a:srgbClr val="080095"/>
                </a:solidFill>
              </a:rPr>
              <a:t>orb</a:t>
            </a:r>
            <a:r>
              <a:rPr lang="fr-FR" sz="2000" b="0" i="1" dirty="0">
                <a:solidFill>
                  <a:srgbClr val="080095"/>
                </a:solidFill>
              </a:rPr>
              <a:t>=</a:t>
            </a:r>
            <a:r>
              <a:rPr lang="fr-FR" sz="2000" b="0" i="1" dirty="0" err="1">
                <a:solidFill>
                  <a:srgbClr val="080095"/>
                </a:solidFill>
                <a:latin typeface="Symbol" pitchFamily="1" charset="2"/>
              </a:rPr>
              <a:t>l</a:t>
            </a:r>
            <a:r>
              <a:rPr lang="fr-FR" sz="2000" b="0" i="1" baseline="-25000" dirty="0" err="1">
                <a:solidFill>
                  <a:srgbClr val="080095"/>
                </a:solidFill>
              </a:rPr>
              <a:t>F</a:t>
            </a:r>
            <a:endParaRPr lang="fr-FR" sz="2000" b="0" i="1" baseline="-25000" dirty="0">
              <a:solidFill>
                <a:srgbClr val="080095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836712"/>
            <a:ext cx="61269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0" dirty="0" smtClean="0"/>
              <a:t>The first two modes experiment and simulations</a:t>
            </a:r>
            <a:endParaRPr lang="fr-FR" sz="2400" b="0" dirty="0"/>
          </a:p>
        </p:txBody>
      </p:sp>
      <p:sp>
        <p:nvSpPr>
          <p:cNvPr id="6" name="Rectangle 5"/>
          <p:cNvSpPr/>
          <p:nvPr/>
        </p:nvSpPr>
        <p:spPr>
          <a:xfrm>
            <a:off x="827584" y="0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rgbClr val="430699"/>
                </a:solidFill>
              </a:rPr>
              <a:t>Evolution of orbit diameters using the path-memory model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348" y="142852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rgbClr val="430699"/>
                </a:solidFill>
              </a:rPr>
              <a:t>Evolution of orbit diameters using the path-memory model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860032" y="1628800"/>
            <a:ext cx="576064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2051720" y="836712"/>
            <a:ext cx="5724380" cy="5322896"/>
            <a:chOff x="2051720" y="836712"/>
            <a:chExt cx="5724380" cy="5322896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1720" y="836712"/>
              <a:ext cx="5724380" cy="5322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/>
          </p:nvSpPr>
          <p:spPr bwMode="auto">
            <a:xfrm>
              <a:off x="2771800" y="1196752"/>
              <a:ext cx="864096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40005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14348" y="142852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rgbClr val="430699"/>
                </a:solidFill>
              </a:rPr>
              <a:t>Evolution of orbit diameters using the path-memory model</a:t>
            </a:r>
            <a:endParaRPr lang="fr-FR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556792"/>
            <a:ext cx="43434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4643438" y="1129874"/>
            <a:ext cx="3136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smtClean="0"/>
              <a:t>Radial Force due to the </a:t>
            </a:r>
            <a:r>
              <a:rPr lang="fr-FR" sz="1800" dirty="0" err="1" smtClean="0"/>
              <a:t>waves</a:t>
            </a: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4348" y="142852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400" dirty="0" smtClean="0">
              <a:solidFill>
                <a:srgbClr val="430699"/>
              </a:solidFill>
            </a:endParaRPr>
          </a:p>
          <a:p>
            <a:pPr algn="ctr"/>
            <a:endParaRPr lang="en-GB" sz="2400" dirty="0" smtClean="0">
              <a:solidFill>
                <a:srgbClr val="430699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857224" y="1571612"/>
            <a:ext cx="428628" cy="3571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579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582" y="1988840"/>
            <a:ext cx="4673890" cy="467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5286380" y="1643050"/>
            <a:ext cx="428628" cy="3571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5795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124744"/>
            <a:ext cx="4267209" cy="10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251520" y="1412776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err="1" smtClean="0"/>
              <a:t>Fund</a:t>
            </a:r>
            <a:r>
              <a:rPr lang="fr-FR" sz="1800" dirty="0" smtClean="0"/>
              <a:t>. Rel. of Dynamics : radial component</a:t>
            </a:r>
            <a:endParaRPr lang="fr-FR" sz="1800" dirty="0"/>
          </a:p>
        </p:txBody>
      </p:sp>
      <p:sp>
        <p:nvSpPr>
          <p:cNvPr id="12" name="Rectangle 11"/>
          <p:cNvSpPr/>
          <p:nvPr/>
        </p:nvSpPr>
        <p:spPr>
          <a:xfrm>
            <a:off x="179512" y="142852"/>
            <a:ext cx="8035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rgbClr val="430699"/>
                </a:solidFill>
              </a:rPr>
              <a:t>Evolution of orbit diameters using the path-memory model: </a:t>
            </a:r>
          </a:p>
          <a:p>
            <a:pPr algn="ctr"/>
            <a:r>
              <a:rPr lang="en-GB" sz="2400" dirty="0" smtClean="0">
                <a:solidFill>
                  <a:srgbClr val="430699"/>
                </a:solidFill>
              </a:rPr>
              <a:t>a virtual memory droplet</a:t>
            </a:r>
            <a:endParaRPr lang="fr-FR" sz="2400" dirty="0" smtClean="0"/>
          </a:p>
          <a:p>
            <a:pPr algn="ctr"/>
            <a:endParaRPr lang="fr-FR" sz="240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4860032" y="2276872"/>
            <a:ext cx="576064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912590"/>
            <a:ext cx="40005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Ellipse 14"/>
          <p:cNvSpPr/>
          <p:nvPr/>
        </p:nvSpPr>
        <p:spPr bwMode="auto">
          <a:xfrm>
            <a:off x="251520" y="3573016"/>
            <a:ext cx="216024" cy="216024"/>
          </a:xfrm>
          <a:prstGeom prst="ellipse">
            <a:avLst/>
          </a:prstGeom>
          <a:solidFill>
            <a:srgbClr val="F0230D"/>
          </a:solidFill>
          <a:ln w="9525" cap="flat" cmpd="sng" algn="ctr">
            <a:solidFill>
              <a:srgbClr val="F0230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0"/>
            <a:ext cx="6172200" cy="914400"/>
          </a:xfrm>
        </p:spPr>
        <p:txBody>
          <a:bodyPr/>
          <a:lstStyle/>
          <a:p>
            <a:pPr eaLnBrk="1" hangingPunct="1"/>
            <a:r>
              <a:rPr lang="en-GB" sz="2400" smtClean="0">
                <a:solidFill>
                  <a:srgbClr val="FA1D0B"/>
                </a:solidFill>
              </a:rPr>
              <a:t>Remarks and conclusions </a:t>
            </a:r>
            <a:br>
              <a:rPr lang="en-GB" sz="2400" smtClean="0">
                <a:solidFill>
                  <a:srgbClr val="FA1D0B"/>
                </a:solidFill>
              </a:rPr>
            </a:br>
            <a:endParaRPr lang="en-GB" sz="1600" b="1" smtClean="0">
              <a:solidFill>
                <a:srgbClr val="FA1D0B"/>
              </a:solidFill>
            </a:endParaRP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47700" y="914400"/>
            <a:ext cx="7848600" cy="531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fr-FR" sz="1800" b="0" dirty="0"/>
              <a:t>The </a:t>
            </a:r>
            <a:r>
              <a:rPr lang="fr-FR" sz="1800" b="0" dirty="0" err="1"/>
              <a:t>echo-location</a:t>
            </a:r>
            <a:r>
              <a:rPr lang="fr-FR" sz="1800" b="0" dirty="0"/>
              <a:t> of the </a:t>
            </a:r>
            <a:r>
              <a:rPr lang="fr-FR" sz="1800" b="0" dirty="0" err="1"/>
              <a:t>droplets</a:t>
            </a:r>
            <a:r>
              <a:rPr lang="fr-FR" sz="1800" b="0" dirty="0"/>
              <a:t>, by the </a:t>
            </a:r>
            <a:r>
              <a:rPr lang="fr-FR" sz="1800" b="0" dirty="0" err="1"/>
              <a:t>waves</a:t>
            </a:r>
            <a:r>
              <a:rPr lang="fr-FR" sz="1800" b="0" dirty="0"/>
              <a:t> </a:t>
            </a:r>
            <a:r>
              <a:rPr lang="fr-FR" sz="1800" b="0" dirty="0" err="1"/>
              <a:t>they</a:t>
            </a:r>
            <a:r>
              <a:rPr lang="fr-FR" sz="1800" b="0" dirty="0"/>
              <a:t> </a:t>
            </a:r>
            <a:r>
              <a:rPr lang="fr-FR" sz="1800" b="0" dirty="0" err="1"/>
              <a:t>emit</a:t>
            </a:r>
            <a:r>
              <a:rPr lang="fr-FR" sz="1800" b="0" dirty="0"/>
              <a:t>, </a:t>
            </a:r>
            <a:r>
              <a:rPr lang="fr-FR" sz="1800" b="0" dirty="0" err="1"/>
              <a:t>is</a:t>
            </a:r>
            <a:r>
              <a:rPr lang="fr-FR" sz="1800" b="0" dirty="0"/>
              <a:t> </a:t>
            </a:r>
            <a:r>
              <a:rPr lang="fr-FR" sz="1800" b="0" dirty="0" err="1"/>
              <a:t>reminiscent</a:t>
            </a:r>
            <a:r>
              <a:rPr lang="fr-FR" sz="1800" b="0" dirty="0"/>
              <a:t> of the </a:t>
            </a:r>
            <a:r>
              <a:rPr lang="fr-FR" sz="1800" b="0" dirty="0" err="1"/>
              <a:t>guiding</a:t>
            </a:r>
            <a:r>
              <a:rPr lang="fr-FR" sz="1800" b="0" dirty="0"/>
              <a:t> </a:t>
            </a:r>
            <a:r>
              <a:rPr lang="fr-FR" sz="1800" b="0" dirty="0" err="1"/>
              <a:t>wave</a:t>
            </a:r>
            <a:r>
              <a:rPr lang="fr-FR" sz="1800" b="0" dirty="0"/>
              <a:t> </a:t>
            </a:r>
            <a:r>
              <a:rPr lang="fr-FR" sz="1800" b="0" dirty="0" err="1"/>
              <a:t>proposed</a:t>
            </a:r>
            <a:r>
              <a:rPr lang="fr-FR" sz="1800" b="0" dirty="0"/>
              <a:t> by de Broglie in an </a:t>
            </a:r>
            <a:r>
              <a:rPr lang="fr-FR" sz="1800" b="0" dirty="0" err="1"/>
              <a:t>early</a:t>
            </a:r>
            <a:r>
              <a:rPr lang="fr-FR" sz="1800" b="0" dirty="0"/>
              <a:t> model of quantum </a:t>
            </a:r>
            <a:r>
              <a:rPr lang="fr-FR" sz="1800" b="0" dirty="0" err="1"/>
              <a:t>mechanics</a:t>
            </a:r>
            <a:r>
              <a:rPr lang="fr-FR" sz="1800" b="0" dirty="0"/>
              <a:t>.</a:t>
            </a:r>
          </a:p>
          <a:p>
            <a:pPr>
              <a:lnSpc>
                <a:spcPct val="110000"/>
              </a:lnSpc>
            </a:pPr>
            <a:endParaRPr lang="fr-FR" sz="1800" b="0" dirty="0"/>
          </a:p>
          <a:p>
            <a:pPr>
              <a:lnSpc>
                <a:spcPct val="110000"/>
              </a:lnSpc>
            </a:pPr>
            <a:r>
              <a:rPr lang="fr-FR" b="0" dirty="0">
                <a:solidFill>
                  <a:schemeClr val="accent2"/>
                </a:solidFill>
              </a:rPr>
              <a:t>	L. de Broglie, </a:t>
            </a:r>
            <a:r>
              <a:rPr lang="fr-FR" b="0" i="1" dirty="0">
                <a:solidFill>
                  <a:schemeClr val="accent2"/>
                </a:solidFill>
              </a:rPr>
              <a:t>Ondes et mouvements</a:t>
            </a:r>
            <a:r>
              <a:rPr lang="fr-FR" b="0" dirty="0">
                <a:solidFill>
                  <a:schemeClr val="accent2"/>
                </a:solidFill>
              </a:rPr>
              <a:t>,  (Gautier Villars Paris) (1926).</a:t>
            </a:r>
            <a:r>
              <a:rPr lang="fr-FR" sz="1600" b="0" dirty="0"/>
              <a:t> </a:t>
            </a:r>
          </a:p>
          <a:p>
            <a:pPr>
              <a:lnSpc>
                <a:spcPct val="110000"/>
              </a:lnSpc>
            </a:pPr>
            <a:r>
              <a:rPr lang="fr-FR" sz="1600" b="0" dirty="0"/>
              <a:t>	</a:t>
            </a:r>
          </a:p>
          <a:p>
            <a:pPr>
              <a:lnSpc>
                <a:spcPct val="110000"/>
              </a:lnSpc>
            </a:pPr>
            <a:r>
              <a:rPr lang="fr-FR" sz="1800" b="0" dirty="0"/>
              <a:t>The de Broglie model </a:t>
            </a:r>
            <a:r>
              <a:rPr lang="fr-FR" sz="1800" b="0" dirty="0" err="1"/>
              <a:t>was</a:t>
            </a:r>
            <a:r>
              <a:rPr lang="fr-FR" sz="1800" b="0" dirty="0"/>
              <a:t> </a:t>
            </a:r>
            <a:r>
              <a:rPr lang="fr-FR" sz="1800" b="0" dirty="0" err="1"/>
              <a:t>revisited</a:t>
            </a:r>
            <a:r>
              <a:rPr lang="fr-FR" sz="1800" b="0" dirty="0"/>
              <a:t> by D. </a:t>
            </a:r>
            <a:r>
              <a:rPr lang="fr-FR" sz="1800" b="0" dirty="0" err="1"/>
              <a:t>Bohm</a:t>
            </a:r>
            <a:r>
              <a:rPr lang="fr-FR" sz="1800" b="0" dirty="0"/>
              <a:t> </a:t>
            </a:r>
            <a:r>
              <a:rPr lang="fr-FR" sz="1800" b="0" dirty="0" err="1"/>
              <a:t>who</a:t>
            </a:r>
            <a:r>
              <a:rPr lang="fr-FR" sz="1800" b="0" dirty="0"/>
              <a:t> </a:t>
            </a:r>
            <a:r>
              <a:rPr lang="fr-FR" sz="1800" b="0" dirty="0" err="1"/>
              <a:t>demonstrated</a:t>
            </a:r>
            <a:r>
              <a:rPr lang="fr-FR" sz="1800" b="0" dirty="0"/>
              <a:t> the </a:t>
            </a:r>
            <a:r>
              <a:rPr lang="fr-FR" sz="1800" b="0" dirty="0" err="1"/>
              <a:t>possibility</a:t>
            </a:r>
            <a:r>
              <a:rPr lang="fr-FR" sz="1800" b="0" dirty="0"/>
              <a:t> of an </a:t>
            </a:r>
            <a:r>
              <a:rPr lang="fr-FR" sz="1800" b="0" dirty="0" err="1"/>
              <a:t>interpretation</a:t>
            </a:r>
            <a:r>
              <a:rPr lang="fr-FR" sz="1800" b="0" dirty="0"/>
              <a:t> of quantum </a:t>
            </a:r>
            <a:r>
              <a:rPr lang="fr-FR" sz="1800" b="0" dirty="0" err="1"/>
              <a:t>mechanics</a:t>
            </a:r>
            <a:r>
              <a:rPr lang="fr-FR" sz="1800" b="0" dirty="0"/>
              <a:t> </a:t>
            </a:r>
            <a:r>
              <a:rPr lang="fr-FR" sz="1800" b="0" dirty="0" err="1"/>
              <a:t>with</a:t>
            </a:r>
            <a:r>
              <a:rPr lang="fr-FR" sz="1800" b="0" dirty="0"/>
              <a:t> a coexistence of a </a:t>
            </a:r>
            <a:r>
              <a:rPr lang="fr-FR" sz="1800" b="0" dirty="0" err="1"/>
              <a:t>wave</a:t>
            </a:r>
            <a:r>
              <a:rPr lang="fr-FR" sz="1800" b="0" dirty="0"/>
              <a:t> and a </a:t>
            </a:r>
            <a:r>
              <a:rPr lang="fr-FR" sz="1800" b="0" dirty="0" err="1"/>
              <a:t>particle</a:t>
            </a:r>
            <a:r>
              <a:rPr lang="fr-FR" sz="1800" b="0" dirty="0"/>
              <a:t>.</a:t>
            </a:r>
          </a:p>
          <a:p>
            <a:pPr>
              <a:lnSpc>
                <a:spcPct val="110000"/>
              </a:lnSpc>
            </a:pPr>
            <a:r>
              <a:rPr lang="fr-FR" sz="1600" b="0" dirty="0">
                <a:solidFill>
                  <a:schemeClr val="accent2"/>
                </a:solidFill>
              </a:rPr>
              <a:t>	</a:t>
            </a:r>
            <a:r>
              <a:rPr lang="fr-FR" b="0" dirty="0">
                <a:solidFill>
                  <a:schemeClr val="accent2"/>
                </a:solidFill>
              </a:rPr>
              <a:t>L. de Broglie, </a:t>
            </a:r>
            <a:r>
              <a:rPr lang="fr-FR" b="0" i="1" dirty="0">
                <a:solidFill>
                  <a:schemeClr val="accent2"/>
                </a:solidFill>
              </a:rPr>
              <a:t>Ondes et mouvements</a:t>
            </a:r>
            <a:r>
              <a:rPr lang="fr-FR" b="0" dirty="0">
                <a:solidFill>
                  <a:schemeClr val="accent2"/>
                </a:solidFill>
              </a:rPr>
              <a:t>,  (Gautier Villars Paris) (1926).</a:t>
            </a:r>
            <a:endParaRPr lang="fr-FR" b="0" dirty="0"/>
          </a:p>
          <a:p>
            <a:pPr lvl="2">
              <a:lnSpc>
                <a:spcPct val="110000"/>
              </a:lnSpc>
            </a:pPr>
            <a:r>
              <a:rPr lang="en-US" b="0" dirty="0">
                <a:solidFill>
                  <a:schemeClr val="accent2"/>
                </a:solidFill>
              </a:rPr>
              <a:t>D. </a:t>
            </a:r>
            <a:r>
              <a:rPr lang="en-US" b="0" dirty="0" err="1">
                <a:solidFill>
                  <a:schemeClr val="accent2"/>
                </a:solidFill>
              </a:rPr>
              <a:t>Bohm</a:t>
            </a:r>
            <a:r>
              <a:rPr lang="en-US" b="0" dirty="0">
                <a:solidFill>
                  <a:schemeClr val="accent2"/>
                </a:solidFill>
              </a:rPr>
              <a:t>, </a:t>
            </a:r>
            <a:r>
              <a:rPr lang="en-US" b="0" i="1" dirty="0">
                <a:solidFill>
                  <a:schemeClr val="accent2"/>
                </a:solidFill>
              </a:rPr>
              <a:t>Phys. Rev. </a:t>
            </a:r>
            <a:r>
              <a:rPr lang="en-US" b="0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85</a:t>
            </a:r>
            <a:r>
              <a:rPr lang="en-US" b="0" dirty="0">
                <a:solidFill>
                  <a:schemeClr val="accent2"/>
                </a:solidFill>
              </a:rPr>
              <a:t>: 166-179, and 180-193, (1952), </a:t>
            </a:r>
          </a:p>
          <a:p>
            <a:pPr lvl="2">
              <a:lnSpc>
                <a:spcPct val="110000"/>
              </a:lnSpc>
            </a:pPr>
            <a:r>
              <a:rPr lang="en-US" b="0" i="1" dirty="0">
                <a:solidFill>
                  <a:schemeClr val="accent2"/>
                </a:solidFill>
              </a:rPr>
              <a:t>Phys. Rev. </a:t>
            </a:r>
            <a:r>
              <a:rPr lang="en-US" b="0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89</a:t>
            </a:r>
            <a:r>
              <a:rPr lang="en-US" b="0" dirty="0">
                <a:solidFill>
                  <a:schemeClr val="accent2"/>
                </a:solidFill>
              </a:rPr>
              <a:t>: 458-466 (1953),</a:t>
            </a:r>
            <a:r>
              <a:rPr lang="en-US" sz="1600" b="0" dirty="0">
                <a:solidFill>
                  <a:schemeClr val="accent2"/>
                </a:solidFill>
              </a:rPr>
              <a:t> </a:t>
            </a:r>
          </a:p>
          <a:p>
            <a:pPr lvl="2">
              <a:lnSpc>
                <a:spcPct val="110000"/>
              </a:lnSpc>
            </a:pPr>
            <a:endParaRPr lang="en-US" sz="1600" b="0" dirty="0">
              <a:solidFill>
                <a:schemeClr val="accent2"/>
              </a:solidFill>
            </a:endParaRPr>
          </a:p>
          <a:p>
            <a:pPr>
              <a:lnSpc>
                <a:spcPct val="110000"/>
              </a:lnSpc>
            </a:pPr>
            <a:r>
              <a:rPr lang="fr-FR" sz="1800" dirty="0">
                <a:solidFill>
                  <a:srgbClr val="430699"/>
                </a:solidFill>
              </a:rPr>
              <a:t>Our system </a:t>
            </a:r>
            <a:r>
              <a:rPr lang="fr-FR" sz="1800" dirty="0" err="1">
                <a:solidFill>
                  <a:srgbClr val="430699"/>
                </a:solidFill>
              </a:rPr>
              <a:t>is</a:t>
            </a:r>
            <a:r>
              <a:rPr lang="fr-FR" sz="1800" dirty="0">
                <a:solidFill>
                  <a:srgbClr val="430699"/>
                </a:solidFill>
              </a:rPr>
              <a:t> not an </a:t>
            </a:r>
            <a:r>
              <a:rPr lang="fr-FR" sz="1800" dirty="0" err="1">
                <a:solidFill>
                  <a:srgbClr val="430699"/>
                </a:solidFill>
              </a:rPr>
              <a:t>implementation</a:t>
            </a:r>
            <a:r>
              <a:rPr lang="fr-FR" sz="1800" dirty="0">
                <a:solidFill>
                  <a:srgbClr val="430699"/>
                </a:solidFill>
              </a:rPr>
              <a:t> of a </a:t>
            </a:r>
            <a:r>
              <a:rPr lang="fr-FR" sz="1800" dirty="0" err="1">
                <a:solidFill>
                  <a:srgbClr val="430699"/>
                </a:solidFill>
              </a:rPr>
              <a:t>guiding</a:t>
            </a:r>
            <a:r>
              <a:rPr lang="fr-FR" sz="1800" dirty="0">
                <a:solidFill>
                  <a:srgbClr val="430699"/>
                </a:solidFill>
              </a:rPr>
              <a:t> </a:t>
            </a:r>
            <a:r>
              <a:rPr lang="fr-FR" sz="1800" dirty="0" err="1">
                <a:solidFill>
                  <a:srgbClr val="430699"/>
                </a:solidFill>
              </a:rPr>
              <a:t>wave</a:t>
            </a:r>
            <a:r>
              <a:rPr lang="fr-FR" sz="1800" dirty="0">
                <a:solidFill>
                  <a:srgbClr val="430699"/>
                </a:solidFill>
              </a:rPr>
              <a:t> of </a:t>
            </a:r>
            <a:r>
              <a:rPr lang="fr-FR" sz="1800" dirty="0" err="1">
                <a:solidFill>
                  <a:srgbClr val="430699"/>
                </a:solidFill>
              </a:rPr>
              <a:t>this</a:t>
            </a:r>
            <a:r>
              <a:rPr lang="fr-FR" sz="1800" dirty="0">
                <a:solidFill>
                  <a:srgbClr val="430699"/>
                </a:solidFill>
              </a:rPr>
              <a:t> type. </a:t>
            </a:r>
            <a:endParaRPr lang="fr-FR" sz="1800" dirty="0" smtClean="0">
              <a:solidFill>
                <a:srgbClr val="430699"/>
              </a:solidFill>
            </a:endParaRPr>
          </a:p>
          <a:p>
            <a:pPr>
              <a:lnSpc>
                <a:spcPct val="110000"/>
              </a:lnSpc>
            </a:pPr>
            <a:r>
              <a:rPr lang="fr-FR" sz="1800" dirty="0" smtClean="0">
                <a:solidFill>
                  <a:srgbClr val="430699"/>
                </a:solidFill>
              </a:rPr>
              <a:t>It </a:t>
            </a:r>
            <a:r>
              <a:rPr lang="fr-FR" sz="1800" dirty="0">
                <a:solidFill>
                  <a:srgbClr val="430699"/>
                </a:solidFill>
              </a:rPr>
              <a:t>has a new </a:t>
            </a:r>
            <a:r>
              <a:rPr lang="fr-FR" sz="1800" dirty="0" err="1">
                <a:solidFill>
                  <a:srgbClr val="430699"/>
                </a:solidFill>
              </a:rPr>
              <a:t>ingredient</a:t>
            </a:r>
            <a:r>
              <a:rPr lang="fr-FR" sz="1800" dirty="0">
                <a:solidFill>
                  <a:srgbClr val="430699"/>
                </a:solidFill>
              </a:rPr>
              <a:t>, </a:t>
            </a:r>
            <a:r>
              <a:rPr lang="fr-FR" sz="1800" dirty="0" err="1">
                <a:solidFill>
                  <a:srgbClr val="430699"/>
                </a:solidFill>
              </a:rPr>
              <a:t>its</a:t>
            </a:r>
            <a:r>
              <a:rPr lang="fr-FR" sz="1800" dirty="0">
                <a:solidFill>
                  <a:srgbClr val="430699"/>
                </a:solidFill>
              </a:rPr>
              <a:t> </a:t>
            </a:r>
            <a:r>
              <a:rPr lang="fr-FR" sz="1800" dirty="0" smtClean="0">
                <a:solidFill>
                  <a:srgbClr val="430699"/>
                </a:solidFill>
              </a:rPr>
              <a:t>“</a:t>
            </a:r>
            <a:r>
              <a:rPr lang="fr-FR" sz="1800" dirty="0" err="1" smtClean="0">
                <a:solidFill>
                  <a:srgbClr val="430699"/>
                </a:solidFill>
              </a:rPr>
              <a:t>path</a:t>
            </a:r>
            <a:r>
              <a:rPr lang="fr-FR" sz="1800" dirty="0" smtClean="0">
                <a:solidFill>
                  <a:srgbClr val="430699"/>
                </a:solidFill>
              </a:rPr>
              <a:t> </a:t>
            </a:r>
            <a:r>
              <a:rPr lang="fr-FR" sz="1800" dirty="0" err="1" smtClean="0">
                <a:solidFill>
                  <a:srgbClr val="430699"/>
                </a:solidFill>
              </a:rPr>
              <a:t>memory</a:t>
            </a:r>
            <a:r>
              <a:rPr lang="fr-FR" sz="1800" dirty="0" smtClean="0">
                <a:solidFill>
                  <a:srgbClr val="430699"/>
                </a:solidFill>
              </a:rPr>
              <a:t>’’ </a:t>
            </a:r>
            <a:r>
              <a:rPr lang="fr-FR" sz="1800" dirty="0" err="1">
                <a:solidFill>
                  <a:srgbClr val="430699"/>
                </a:solidFill>
              </a:rPr>
              <a:t>which</a:t>
            </a:r>
            <a:r>
              <a:rPr lang="fr-FR" sz="1800" dirty="0">
                <a:solidFill>
                  <a:srgbClr val="430699"/>
                </a:solidFill>
              </a:rPr>
              <a:t> </a:t>
            </a:r>
            <a:r>
              <a:rPr lang="fr-FR" sz="1800" dirty="0" err="1">
                <a:solidFill>
                  <a:srgbClr val="430699"/>
                </a:solidFill>
              </a:rPr>
              <a:t>is</a:t>
            </a:r>
            <a:r>
              <a:rPr lang="fr-FR" sz="1800" dirty="0">
                <a:solidFill>
                  <a:srgbClr val="430699"/>
                </a:solidFill>
              </a:rPr>
              <a:t> </a:t>
            </a:r>
            <a:r>
              <a:rPr lang="fr-FR" sz="1800" dirty="0" err="1">
                <a:solidFill>
                  <a:srgbClr val="430699"/>
                </a:solidFill>
              </a:rPr>
              <a:t>responsible</a:t>
            </a:r>
            <a:r>
              <a:rPr lang="fr-FR" sz="1800" dirty="0">
                <a:solidFill>
                  <a:srgbClr val="430699"/>
                </a:solidFill>
              </a:rPr>
              <a:t> :</a:t>
            </a:r>
          </a:p>
          <a:p>
            <a:pPr>
              <a:lnSpc>
                <a:spcPct val="110000"/>
              </a:lnSpc>
            </a:pPr>
            <a:r>
              <a:rPr lang="fr-FR" sz="1800" dirty="0">
                <a:solidFill>
                  <a:srgbClr val="430699"/>
                </a:solidFill>
              </a:rPr>
              <a:t>- for the </a:t>
            </a:r>
            <a:r>
              <a:rPr lang="fr-FR" sz="1800" dirty="0" err="1">
                <a:solidFill>
                  <a:srgbClr val="430699"/>
                </a:solidFill>
              </a:rPr>
              <a:t>chaotic</a:t>
            </a:r>
            <a:r>
              <a:rPr lang="fr-FR" sz="1800" dirty="0">
                <a:solidFill>
                  <a:srgbClr val="430699"/>
                </a:solidFill>
              </a:rPr>
              <a:t> </a:t>
            </a:r>
            <a:r>
              <a:rPr lang="fr-FR" sz="1800" dirty="0" err="1">
                <a:solidFill>
                  <a:srgbClr val="430699"/>
                </a:solidFill>
              </a:rPr>
              <a:t>trajectories</a:t>
            </a:r>
            <a:r>
              <a:rPr lang="fr-FR" sz="1800" dirty="0">
                <a:solidFill>
                  <a:srgbClr val="430699"/>
                </a:solidFill>
              </a:rPr>
              <a:t> </a:t>
            </a:r>
            <a:r>
              <a:rPr lang="fr-FR" sz="1800" dirty="0" err="1">
                <a:solidFill>
                  <a:srgbClr val="430699"/>
                </a:solidFill>
              </a:rPr>
              <a:t>leading</a:t>
            </a:r>
            <a:r>
              <a:rPr lang="fr-FR" sz="1800" dirty="0">
                <a:solidFill>
                  <a:srgbClr val="430699"/>
                </a:solidFill>
              </a:rPr>
              <a:t> to </a:t>
            </a:r>
            <a:r>
              <a:rPr lang="fr-FR" sz="1800" dirty="0" err="1">
                <a:solidFill>
                  <a:srgbClr val="430699"/>
                </a:solidFill>
              </a:rPr>
              <a:t>probability</a:t>
            </a:r>
            <a:r>
              <a:rPr lang="fr-FR" sz="1800" dirty="0">
                <a:solidFill>
                  <a:srgbClr val="430699"/>
                </a:solidFill>
              </a:rPr>
              <a:t> distributions in the diffraction and tunneling </a:t>
            </a:r>
            <a:r>
              <a:rPr lang="fr-FR" sz="1800" dirty="0" err="1">
                <a:solidFill>
                  <a:srgbClr val="430699"/>
                </a:solidFill>
              </a:rPr>
              <a:t>effect</a:t>
            </a:r>
            <a:endParaRPr lang="fr-FR" sz="1800" dirty="0">
              <a:solidFill>
                <a:srgbClr val="430699"/>
              </a:solidFill>
            </a:endParaRPr>
          </a:p>
          <a:p>
            <a:pPr>
              <a:lnSpc>
                <a:spcPct val="110000"/>
              </a:lnSpc>
              <a:buFontTx/>
              <a:buChar char="-"/>
            </a:pPr>
            <a:r>
              <a:rPr lang="fr-FR" sz="1800" dirty="0">
                <a:solidFill>
                  <a:srgbClr val="430699"/>
                </a:solidFill>
              </a:rPr>
              <a:t> for the </a:t>
            </a:r>
            <a:r>
              <a:rPr lang="fr-FR" sz="1800" dirty="0" err="1">
                <a:solidFill>
                  <a:srgbClr val="430699"/>
                </a:solidFill>
              </a:rPr>
              <a:t>quantization</a:t>
            </a:r>
            <a:r>
              <a:rPr lang="fr-FR" sz="1800" dirty="0">
                <a:solidFill>
                  <a:srgbClr val="430699"/>
                </a:solidFill>
              </a:rPr>
              <a:t> of the </a:t>
            </a:r>
            <a:r>
              <a:rPr lang="fr-FR" sz="1800" dirty="0" err="1">
                <a:solidFill>
                  <a:srgbClr val="430699"/>
                </a:solidFill>
              </a:rPr>
              <a:t>orbits</a:t>
            </a:r>
            <a:r>
              <a:rPr lang="fr-FR" sz="1800" dirty="0">
                <a:solidFill>
                  <a:srgbClr val="430699"/>
                </a:solidFill>
              </a:rPr>
              <a:t> in a </a:t>
            </a:r>
            <a:r>
              <a:rPr lang="fr-FR" sz="1800" dirty="0" err="1">
                <a:solidFill>
                  <a:srgbClr val="430699"/>
                </a:solidFill>
              </a:rPr>
              <a:t>rotating</a:t>
            </a:r>
            <a:r>
              <a:rPr lang="fr-FR" sz="1800" dirty="0">
                <a:solidFill>
                  <a:srgbClr val="430699"/>
                </a:solidFill>
              </a:rPr>
              <a:t> system </a:t>
            </a:r>
            <a:endParaRPr lang="en-US" sz="1800" b="0" dirty="0">
              <a:solidFill>
                <a:schemeClr val="accent2"/>
              </a:solidFill>
            </a:endParaRPr>
          </a:p>
          <a:p>
            <a:endParaRPr lang="fr-FR" sz="1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dirty="0" smtClean="0"/>
              <a:t>Outlook...</a:t>
            </a:r>
            <a:endParaRPr lang="en-GB" dirty="0" smtClean="0"/>
          </a:p>
        </p:txBody>
      </p:sp>
      <p:pic>
        <p:nvPicPr>
          <p:cNvPr id="3" name="15 billard ds cavite cour_bis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52545" y="1714488"/>
            <a:ext cx="4143372" cy="3501441"/>
          </a:xfrm>
          <a:prstGeom prst="rect">
            <a:avLst/>
          </a:prstGeom>
        </p:spPr>
      </p:pic>
      <p:pic>
        <p:nvPicPr>
          <p:cNvPr id="4" name="16 chaos ds cavite bis_L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567387" y="1714489"/>
            <a:ext cx="4076579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20000" cy="685800"/>
          </a:xfrm>
        </p:spPr>
        <p:txBody>
          <a:bodyPr/>
          <a:lstStyle/>
          <a:p>
            <a:pPr eaLnBrk="1" hangingPunct="1"/>
            <a:r>
              <a:rPr lang="en-GB" sz="2400" smtClean="0"/>
              <a:t>References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212725" y="3230563"/>
            <a:ext cx="115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000" b="0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1295400" y="838200"/>
            <a:ext cx="7391400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371600" lvl="2" indent="-457200" algn="just"/>
            <a:r>
              <a:rPr lang="en-GB" b="0" dirty="0" err="1" smtClean="0">
                <a:solidFill>
                  <a:srgbClr val="430699"/>
                </a:solidFill>
              </a:rPr>
              <a:t>Couder</a:t>
            </a:r>
            <a:r>
              <a:rPr lang="en-GB" b="0" dirty="0" smtClean="0">
                <a:solidFill>
                  <a:srgbClr val="430699"/>
                </a:solidFill>
              </a:rPr>
              <a:t> </a:t>
            </a:r>
            <a:r>
              <a:rPr lang="en-GB" b="0" dirty="0">
                <a:solidFill>
                  <a:srgbClr val="430699"/>
                </a:solidFill>
              </a:rPr>
              <a:t>Y., Fort E., Gautier C.H. &amp; </a:t>
            </a:r>
            <a:r>
              <a:rPr lang="en-GB" b="0" dirty="0" err="1">
                <a:solidFill>
                  <a:srgbClr val="430699"/>
                </a:solidFill>
              </a:rPr>
              <a:t>Boudaoud</a:t>
            </a:r>
            <a:r>
              <a:rPr lang="en-GB" b="0" dirty="0">
                <a:solidFill>
                  <a:srgbClr val="430699"/>
                </a:solidFill>
              </a:rPr>
              <a:t> A., </a:t>
            </a:r>
          </a:p>
          <a:p>
            <a:pPr marL="1371600" lvl="2" indent="-457200" algn="just"/>
            <a:r>
              <a:rPr lang="en-GB" b="0" dirty="0">
                <a:solidFill>
                  <a:srgbClr val="430699"/>
                </a:solidFill>
              </a:rPr>
              <a:t>From bouncing to floating drops: non-coalescence of drops on a fluid bath, </a:t>
            </a:r>
            <a:r>
              <a:rPr lang="fr-FR" b="0" dirty="0">
                <a:solidFill>
                  <a:srgbClr val="430699"/>
                </a:solidFill>
              </a:rPr>
              <a:t> </a:t>
            </a:r>
          </a:p>
          <a:p>
            <a:pPr marL="1371600" lvl="2" indent="-457200" algn="just"/>
            <a:r>
              <a:rPr lang="fr-FR" b="0" i="1" dirty="0">
                <a:solidFill>
                  <a:srgbClr val="430699"/>
                </a:solidFill>
              </a:rPr>
              <a:t>Phys. </a:t>
            </a:r>
            <a:r>
              <a:rPr lang="fr-FR" b="0" i="1" dirty="0" err="1">
                <a:solidFill>
                  <a:srgbClr val="430699"/>
                </a:solidFill>
              </a:rPr>
              <a:t>Rev</a:t>
            </a:r>
            <a:r>
              <a:rPr lang="fr-FR" b="0" i="1" dirty="0">
                <a:solidFill>
                  <a:srgbClr val="430699"/>
                </a:solidFill>
              </a:rPr>
              <a:t>. </a:t>
            </a:r>
            <a:r>
              <a:rPr lang="fr-FR" b="0" i="1" dirty="0" err="1">
                <a:solidFill>
                  <a:srgbClr val="430699"/>
                </a:solidFill>
              </a:rPr>
              <a:t>Lett</a:t>
            </a:r>
            <a:r>
              <a:rPr lang="fr-FR" b="0" i="1" dirty="0">
                <a:solidFill>
                  <a:srgbClr val="430699"/>
                </a:solidFill>
              </a:rPr>
              <a:t>.</a:t>
            </a:r>
            <a:r>
              <a:rPr lang="fr-FR" b="0" dirty="0">
                <a:solidFill>
                  <a:srgbClr val="430699"/>
                </a:solidFill>
              </a:rPr>
              <a:t> </a:t>
            </a:r>
            <a:r>
              <a:rPr lang="fr-FR" dirty="0">
                <a:solidFill>
                  <a:srgbClr val="430699"/>
                </a:solidFill>
              </a:rPr>
              <a:t>94, </a:t>
            </a:r>
            <a:r>
              <a:rPr lang="fr-FR" b="0" dirty="0">
                <a:solidFill>
                  <a:srgbClr val="430699"/>
                </a:solidFill>
              </a:rPr>
              <a:t>177801, (</a:t>
            </a:r>
            <a:r>
              <a:rPr lang="en-GB" b="0" dirty="0">
                <a:solidFill>
                  <a:srgbClr val="430699"/>
                </a:solidFill>
              </a:rPr>
              <a:t>2005)</a:t>
            </a:r>
          </a:p>
          <a:p>
            <a:pPr marL="1371600" lvl="2" indent="-457200" algn="just"/>
            <a:endParaRPr lang="fr-FR" b="0" dirty="0">
              <a:solidFill>
                <a:srgbClr val="430699"/>
              </a:solidFill>
            </a:endParaRPr>
          </a:p>
          <a:p>
            <a:pPr marL="1371600" lvl="2" indent="-457200" algn="just"/>
            <a:r>
              <a:rPr lang="en-GB" b="0" dirty="0" err="1">
                <a:solidFill>
                  <a:srgbClr val="430699"/>
                </a:solidFill>
              </a:rPr>
              <a:t>Couder</a:t>
            </a:r>
            <a:r>
              <a:rPr lang="en-GB" b="0" dirty="0">
                <a:solidFill>
                  <a:srgbClr val="430699"/>
                </a:solidFill>
              </a:rPr>
              <a:t> Y., </a:t>
            </a:r>
            <a:r>
              <a:rPr lang="en-GB" b="0" dirty="0" err="1">
                <a:solidFill>
                  <a:srgbClr val="430699"/>
                </a:solidFill>
              </a:rPr>
              <a:t>Protière</a:t>
            </a:r>
            <a:r>
              <a:rPr lang="en-GB" b="0" dirty="0">
                <a:solidFill>
                  <a:srgbClr val="430699"/>
                </a:solidFill>
              </a:rPr>
              <a:t> S., Fort E. &amp; </a:t>
            </a:r>
            <a:r>
              <a:rPr lang="en-GB" b="0" dirty="0" err="1">
                <a:solidFill>
                  <a:srgbClr val="430699"/>
                </a:solidFill>
              </a:rPr>
              <a:t>Boudaoud</a:t>
            </a:r>
            <a:r>
              <a:rPr lang="en-GB" b="0" dirty="0">
                <a:solidFill>
                  <a:srgbClr val="430699"/>
                </a:solidFill>
              </a:rPr>
              <a:t> A., , </a:t>
            </a:r>
          </a:p>
          <a:p>
            <a:pPr marL="1371600" lvl="2" indent="-457200" algn="just"/>
            <a:r>
              <a:rPr lang="fr-FR" b="0" dirty="0" err="1">
                <a:solidFill>
                  <a:srgbClr val="430699"/>
                </a:solidFill>
              </a:rPr>
              <a:t>Dynamical</a:t>
            </a:r>
            <a:r>
              <a:rPr lang="fr-FR" b="0" dirty="0">
                <a:solidFill>
                  <a:srgbClr val="430699"/>
                </a:solidFill>
              </a:rPr>
              <a:t> </a:t>
            </a:r>
            <a:r>
              <a:rPr lang="fr-FR" b="0" dirty="0" err="1">
                <a:solidFill>
                  <a:srgbClr val="430699"/>
                </a:solidFill>
              </a:rPr>
              <a:t>phenomena</a:t>
            </a:r>
            <a:r>
              <a:rPr lang="fr-FR" b="0" dirty="0">
                <a:solidFill>
                  <a:srgbClr val="430699"/>
                </a:solidFill>
              </a:rPr>
              <a:t>: </a:t>
            </a:r>
            <a:r>
              <a:rPr lang="fr-FR" b="0" dirty="0" err="1">
                <a:solidFill>
                  <a:srgbClr val="430699"/>
                </a:solidFill>
              </a:rPr>
              <a:t>Walking</a:t>
            </a:r>
            <a:r>
              <a:rPr lang="fr-FR" b="0" dirty="0">
                <a:solidFill>
                  <a:srgbClr val="430699"/>
                </a:solidFill>
              </a:rPr>
              <a:t> and </a:t>
            </a:r>
            <a:r>
              <a:rPr lang="fr-FR" b="0" dirty="0" err="1">
                <a:solidFill>
                  <a:srgbClr val="430699"/>
                </a:solidFill>
              </a:rPr>
              <a:t>orbiting</a:t>
            </a:r>
            <a:r>
              <a:rPr lang="fr-FR" b="0" dirty="0">
                <a:solidFill>
                  <a:srgbClr val="430699"/>
                </a:solidFill>
              </a:rPr>
              <a:t> </a:t>
            </a:r>
            <a:r>
              <a:rPr lang="fr-FR" b="0" dirty="0" err="1">
                <a:solidFill>
                  <a:srgbClr val="430699"/>
                </a:solidFill>
              </a:rPr>
              <a:t>droplets</a:t>
            </a:r>
            <a:r>
              <a:rPr lang="fr-FR" b="0" dirty="0">
                <a:solidFill>
                  <a:srgbClr val="430699"/>
                </a:solidFill>
              </a:rPr>
              <a:t>,</a:t>
            </a:r>
          </a:p>
          <a:p>
            <a:pPr marL="1371600" lvl="2" indent="-457200" algn="just"/>
            <a:r>
              <a:rPr lang="fr-FR" b="0" dirty="0">
                <a:solidFill>
                  <a:srgbClr val="430699"/>
                </a:solidFill>
              </a:rPr>
              <a:t> </a:t>
            </a:r>
            <a:r>
              <a:rPr lang="fr-FR" b="0" i="1" dirty="0">
                <a:solidFill>
                  <a:srgbClr val="430699"/>
                </a:solidFill>
              </a:rPr>
              <a:t>Nature</a:t>
            </a:r>
            <a:r>
              <a:rPr lang="fr-FR" b="0" dirty="0">
                <a:solidFill>
                  <a:srgbClr val="430699"/>
                </a:solidFill>
              </a:rPr>
              <a:t> </a:t>
            </a:r>
            <a:r>
              <a:rPr lang="fr-FR" dirty="0">
                <a:solidFill>
                  <a:srgbClr val="430699"/>
                </a:solidFill>
              </a:rPr>
              <a:t>437</a:t>
            </a:r>
            <a:r>
              <a:rPr lang="fr-FR" b="0" dirty="0">
                <a:solidFill>
                  <a:srgbClr val="430699"/>
                </a:solidFill>
              </a:rPr>
              <a:t>, 208. (</a:t>
            </a:r>
            <a:r>
              <a:rPr lang="en-GB" b="0" dirty="0">
                <a:solidFill>
                  <a:srgbClr val="430699"/>
                </a:solidFill>
              </a:rPr>
              <a:t>2005)</a:t>
            </a:r>
          </a:p>
          <a:p>
            <a:pPr marL="1371600" lvl="2" indent="-457200" algn="just"/>
            <a:endParaRPr lang="en-GB" b="0" dirty="0">
              <a:solidFill>
                <a:srgbClr val="430699"/>
              </a:solidFill>
            </a:endParaRPr>
          </a:p>
          <a:p>
            <a:pPr marL="1371600" lvl="2" indent="-457200" algn="just"/>
            <a:r>
              <a:rPr lang="en-GB" b="0" dirty="0" err="1">
                <a:solidFill>
                  <a:srgbClr val="430699"/>
                </a:solidFill>
              </a:rPr>
              <a:t>Protière</a:t>
            </a:r>
            <a:r>
              <a:rPr lang="en-GB" b="0" dirty="0">
                <a:solidFill>
                  <a:srgbClr val="430699"/>
                </a:solidFill>
              </a:rPr>
              <a:t> S., </a:t>
            </a:r>
            <a:r>
              <a:rPr lang="en-GB" b="0" dirty="0" err="1">
                <a:solidFill>
                  <a:srgbClr val="430699"/>
                </a:solidFill>
              </a:rPr>
              <a:t>Couder</a:t>
            </a:r>
            <a:r>
              <a:rPr lang="en-GB" b="0" dirty="0">
                <a:solidFill>
                  <a:srgbClr val="430699"/>
                </a:solidFill>
              </a:rPr>
              <a:t> Y., Fort E., &amp; </a:t>
            </a:r>
            <a:r>
              <a:rPr lang="en-GB" b="0" dirty="0" err="1">
                <a:solidFill>
                  <a:srgbClr val="430699"/>
                </a:solidFill>
              </a:rPr>
              <a:t>Boudaoud</a:t>
            </a:r>
            <a:r>
              <a:rPr lang="en-GB" b="0" dirty="0">
                <a:solidFill>
                  <a:srgbClr val="430699"/>
                </a:solidFill>
              </a:rPr>
              <a:t> A., , </a:t>
            </a:r>
          </a:p>
          <a:p>
            <a:pPr marL="1371600" lvl="2" indent="-457200" algn="just"/>
            <a:r>
              <a:rPr lang="en-GB" b="0" dirty="0">
                <a:solidFill>
                  <a:srgbClr val="430699"/>
                </a:solidFill>
              </a:rPr>
              <a:t>The self-organization of capillary waves sources</a:t>
            </a:r>
            <a:r>
              <a:rPr lang="fr-FR" b="0" dirty="0">
                <a:solidFill>
                  <a:srgbClr val="430699"/>
                </a:solidFill>
              </a:rPr>
              <a:t>, </a:t>
            </a:r>
          </a:p>
          <a:p>
            <a:pPr marL="1371600" lvl="2" indent="-457200" algn="just"/>
            <a:r>
              <a:rPr lang="fr-FR" b="0" i="1" dirty="0">
                <a:solidFill>
                  <a:srgbClr val="430699"/>
                </a:solidFill>
              </a:rPr>
              <a:t>J. Phys.</a:t>
            </a:r>
            <a:r>
              <a:rPr lang="fr-FR" b="0" dirty="0">
                <a:solidFill>
                  <a:srgbClr val="430699"/>
                </a:solidFill>
              </a:rPr>
              <a:t>:</a:t>
            </a:r>
            <a:r>
              <a:rPr lang="fr-FR" b="0" i="1" dirty="0">
                <a:solidFill>
                  <a:srgbClr val="430699"/>
                </a:solidFill>
              </a:rPr>
              <a:t> </a:t>
            </a:r>
            <a:r>
              <a:rPr lang="fr-FR" b="0" i="1" dirty="0" err="1">
                <a:solidFill>
                  <a:srgbClr val="430699"/>
                </a:solidFill>
              </a:rPr>
              <a:t>Condens</a:t>
            </a:r>
            <a:r>
              <a:rPr lang="fr-FR" b="0" i="1" dirty="0">
                <a:solidFill>
                  <a:srgbClr val="430699"/>
                </a:solidFill>
              </a:rPr>
              <a:t>. </a:t>
            </a:r>
            <a:r>
              <a:rPr lang="fr-FR" b="0" i="1" dirty="0" err="1">
                <a:solidFill>
                  <a:srgbClr val="430699"/>
                </a:solidFill>
              </a:rPr>
              <a:t>Matter</a:t>
            </a:r>
            <a:r>
              <a:rPr lang="fr-FR" b="0" dirty="0">
                <a:solidFill>
                  <a:srgbClr val="430699"/>
                </a:solidFill>
              </a:rPr>
              <a:t>.</a:t>
            </a:r>
            <a:r>
              <a:rPr lang="fr-FR" b="0" i="1" dirty="0">
                <a:solidFill>
                  <a:srgbClr val="430699"/>
                </a:solidFill>
              </a:rPr>
              <a:t> </a:t>
            </a:r>
            <a:r>
              <a:rPr lang="fr-FR" dirty="0">
                <a:solidFill>
                  <a:srgbClr val="430699"/>
                </a:solidFill>
              </a:rPr>
              <a:t>17</a:t>
            </a:r>
            <a:r>
              <a:rPr lang="fr-FR" b="0" dirty="0">
                <a:solidFill>
                  <a:srgbClr val="430699"/>
                </a:solidFill>
              </a:rPr>
              <a:t>, S3529-S3535.</a:t>
            </a:r>
            <a:r>
              <a:rPr lang="en-GB" b="0" dirty="0">
                <a:solidFill>
                  <a:srgbClr val="430699"/>
                </a:solidFill>
              </a:rPr>
              <a:t> (2005)</a:t>
            </a:r>
          </a:p>
          <a:p>
            <a:pPr marL="1371600" lvl="2" indent="-457200" algn="just"/>
            <a:endParaRPr lang="fr-FR" b="0" dirty="0">
              <a:solidFill>
                <a:srgbClr val="430699"/>
              </a:solidFill>
            </a:endParaRPr>
          </a:p>
          <a:p>
            <a:pPr marL="1371600" lvl="2" indent="-457200" algn="just"/>
            <a:r>
              <a:rPr lang="en-GB" b="0" dirty="0" err="1">
                <a:solidFill>
                  <a:srgbClr val="430699"/>
                </a:solidFill>
              </a:rPr>
              <a:t>Protière</a:t>
            </a:r>
            <a:r>
              <a:rPr lang="en-GB" b="0" dirty="0">
                <a:solidFill>
                  <a:srgbClr val="430699"/>
                </a:solidFill>
              </a:rPr>
              <a:t> S., </a:t>
            </a:r>
            <a:r>
              <a:rPr lang="en-GB" b="0" dirty="0" err="1">
                <a:solidFill>
                  <a:srgbClr val="430699"/>
                </a:solidFill>
              </a:rPr>
              <a:t>Boudaoud</a:t>
            </a:r>
            <a:r>
              <a:rPr lang="en-GB" b="0" dirty="0">
                <a:solidFill>
                  <a:srgbClr val="430699"/>
                </a:solidFill>
              </a:rPr>
              <a:t> A. &amp; </a:t>
            </a:r>
            <a:r>
              <a:rPr lang="en-GB" b="0" dirty="0" err="1">
                <a:solidFill>
                  <a:srgbClr val="430699"/>
                </a:solidFill>
              </a:rPr>
              <a:t>Couder</a:t>
            </a:r>
            <a:r>
              <a:rPr lang="en-GB" b="0" dirty="0">
                <a:solidFill>
                  <a:srgbClr val="430699"/>
                </a:solidFill>
              </a:rPr>
              <a:t> Y.</a:t>
            </a:r>
            <a:r>
              <a:rPr lang="en-GB" dirty="0">
                <a:solidFill>
                  <a:srgbClr val="430699"/>
                </a:solidFill>
              </a:rPr>
              <a:t> </a:t>
            </a:r>
          </a:p>
          <a:p>
            <a:pPr marL="1371600" lvl="2" indent="-457200" algn="just"/>
            <a:r>
              <a:rPr lang="en-GB" b="0" dirty="0">
                <a:solidFill>
                  <a:srgbClr val="430699"/>
                </a:solidFill>
              </a:rPr>
              <a:t>A particle-wave association on a fluid interface, </a:t>
            </a:r>
          </a:p>
          <a:p>
            <a:pPr marL="1371600" lvl="2" indent="-457200" algn="just"/>
            <a:r>
              <a:rPr lang="en-GB" b="0" i="1" dirty="0">
                <a:solidFill>
                  <a:srgbClr val="430699"/>
                </a:solidFill>
              </a:rPr>
              <a:t>J. Fluid Mech</a:t>
            </a:r>
            <a:r>
              <a:rPr lang="en-GB" b="0" dirty="0">
                <a:solidFill>
                  <a:srgbClr val="430699"/>
                </a:solidFill>
              </a:rPr>
              <a:t>. </a:t>
            </a:r>
            <a:r>
              <a:rPr lang="en-GB" dirty="0">
                <a:solidFill>
                  <a:srgbClr val="430699"/>
                </a:solidFill>
              </a:rPr>
              <a:t>554</a:t>
            </a:r>
            <a:r>
              <a:rPr lang="en-GB" b="0" dirty="0">
                <a:solidFill>
                  <a:srgbClr val="430699"/>
                </a:solidFill>
              </a:rPr>
              <a:t>, 85-108, (2006)</a:t>
            </a:r>
          </a:p>
          <a:p>
            <a:pPr marL="1371600" lvl="2" indent="-457200" algn="just"/>
            <a:endParaRPr lang="en-GB" b="0" dirty="0">
              <a:solidFill>
                <a:srgbClr val="430699"/>
              </a:solidFill>
            </a:endParaRPr>
          </a:p>
          <a:p>
            <a:pPr marL="1371600" lvl="2" indent="-457200" algn="just"/>
            <a:r>
              <a:rPr lang="en-US" b="0" dirty="0" err="1">
                <a:solidFill>
                  <a:srgbClr val="430699"/>
                </a:solidFill>
              </a:rPr>
              <a:t>Couder</a:t>
            </a:r>
            <a:r>
              <a:rPr lang="en-US" b="0" dirty="0">
                <a:solidFill>
                  <a:srgbClr val="430699"/>
                </a:solidFill>
              </a:rPr>
              <a:t> Y. &amp; Fort E.</a:t>
            </a:r>
          </a:p>
          <a:p>
            <a:pPr marL="1371600" lvl="2" indent="-457200" algn="just"/>
            <a:r>
              <a:rPr lang="en-US" b="0" dirty="0">
                <a:solidFill>
                  <a:srgbClr val="430699"/>
                </a:solidFill>
              </a:rPr>
              <a:t>Single-particle </a:t>
            </a:r>
            <a:r>
              <a:rPr lang="en-US" b="0" dirty="0">
                <a:solidFill>
                  <a:srgbClr val="5700AE"/>
                </a:solidFill>
              </a:rPr>
              <a:t>diffraction and interference at a macroscopic scale</a:t>
            </a:r>
          </a:p>
          <a:p>
            <a:pPr marL="1371600" lvl="2" indent="-457200" algn="just"/>
            <a:r>
              <a:rPr lang="fr-FR" b="0" i="1" dirty="0">
                <a:solidFill>
                  <a:srgbClr val="5700AE"/>
                </a:solidFill>
              </a:rPr>
              <a:t>Phys. </a:t>
            </a:r>
            <a:r>
              <a:rPr lang="fr-FR" b="0" i="1" dirty="0" err="1">
                <a:solidFill>
                  <a:srgbClr val="5700AE"/>
                </a:solidFill>
              </a:rPr>
              <a:t>Rev</a:t>
            </a:r>
            <a:r>
              <a:rPr lang="fr-FR" b="0" i="1" dirty="0">
                <a:solidFill>
                  <a:srgbClr val="5700AE"/>
                </a:solidFill>
              </a:rPr>
              <a:t>. </a:t>
            </a:r>
            <a:r>
              <a:rPr lang="fr-FR" b="0" i="1" dirty="0" err="1">
                <a:solidFill>
                  <a:srgbClr val="5700AE"/>
                </a:solidFill>
              </a:rPr>
              <a:t>Lett</a:t>
            </a:r>
            <a:r>
              <a:rPr lang="fr-FR" b="0" i="1" dirty="0">
                <a:solidFill>
                  <a:srgbClr val="5700AE"/>
                </a:solidFill>
              </a:rPr>
              <a:t>.</a:t>
            </a:r>
            <a:r>
              <a:rPr lang="fr-FR" b="0" dirty="0">
                <a:solidFill>
                  <a:srgbClr val="5700AE"/>
                </a:solidFill>
              </a:rPr>
              <a:t> </a:t>
            </a:r>
            <a:r>
              <a:rPr lang="fr-FR" dirty="0">
                <a:solidFill>
                  <a:srgbClr val="5700AE"/>
                </a:solidFill>
              </a:rPr>
              <a:t>97</a:t>
            </a:r>
            <a:r>
              <a:rPr lang="fr-FR" b="0" dirty="0">
                <a:solidFill>
                  <a:srgbClr val="5700AE"/>
                </a:solidFill>
              </a:rPr>
              <a:t>, 15101, (</a:t>
            </a:r>
            <a:r>
              <a:rPr lang="en-GB" b="0" dirty="0">
                <a:solidFill>
                  <a:srgbClr val="5700AE"/>
                </a:solidFill>
              </a:rPr>
              <a:t>2006)</a:t>
            </a:r>
          </a:p>
          <a:p>
            <a:pPr marL="1371600" lvl="2" indent="-457200" algn="just"/>
            <a:endParaRPr lang="en-GB" b="0" dirty="0">
              <a:solidFill>
                <a:srgbClr val="5700AE"/>
              </a:solidFill>
            </a:endParaRPr>
          </a:p>
          <a:p>
            <a:pPr marL="1371600" lvl="2" indent="-457200" algn="just"/>
            <a:r>
              <a:rPr lang="en-US" b="0" dirty="0" err="1" smtClean="0">
                <a:solidFill>
                  <a:srgbClr val="5700AE"/>
                </a:solidFill>
              </a:rPr>
              <a:t>Eddi</a:t>
            </a:r>
            <a:r>
              <a:rPr lang="en-US" b="0" dirty="0" smtClean="0">
                <a:solidFill>
                  <a:srgbClr val="5700AE"/>
                </a:solidFill>
              </a:rPr>
              <a:t> A., Fort E., </a:t>
            </a:r>
            <a:r>
              <a:rPr lang="en-US" b="0" dirty="0" err="1" smtClean="0">
                <a:solidFill>
                  <a:srgbClr val="5700AE"/>
                </a:solidFill>
              </a:rPr>
              <a:t>Moisy</a:t>
            </a:r>
            <a:r>
              <a:rPr lang="en-US" b="0" dirty="0" smtClean="0">
                <a:solidFill>
                  <a:srgbClr val="5700AE"/>
                </a:solidFill>
              </a:rPr>
              <a:t> F., &amp; </a:t>
            </a:r>
            <a:r>
              <a:rPr lang="en-US" b="0" dirty="0" err="1" smtClean="0">
                <a:solidFill>
                  <a:srgbClr val="5700AE"/>
                </a:solidFill>
              </a:rPr>
              <a:t>Couder</a:t>
            </a:r>
            <a:r>
              <a:rPr lang="en-US" b="0" dirty="0" smtClean="0">
                <a:solidFill>
                  <a:srgbClr val="5700AE"/>
                </a:solidFill>
              </a:rPr>
              <a:t> Y.</a:t>
            </a:r>
          </a:p>
          <a:p>
            <a:pPr marL="1371600" lvl="2" indent="-457200" algn="just"/>
            <a:r>
              <a:rPr lang="en-US" b="0" dirty="0" smtClean="0">
                <a:solidFill>
                  <a:srgbClr val="5700AE"/>
                </a:solidFill>
              </a:rPr>
              <a:t>Unpredictable </a:t>
            </a:r>
            <a:r>
              <a:rPr lang="en-US" b="0" dirty="0">
                <a:solidFill>
                  <a:srgbClr val="5700AE"/>
                </a:solidFill>
              </a:rPr>
              <a:t>tunneling of a classical wave-particle association</a:t>
            </a:r>
          </a:p>
          <a:p>
            <a:pPr marL="1371600" lvl="2" indent="-457200" algn="just"/>
            <a:r>
              <a:rPr lang="fr-FR" b="0" i="1" dirty="0">
                <a:solidFill>
                  <a:srgbClr val="5700AE"/>
                </a:solidFill>
              </a:rPr>
              <a:t>Phys. </a:t>
            </a:r>
            <a:r>
              <a:rPr lang="fr-FR" b="0" i="1" dirty="0" err="1">
                <a:solidFill>
                  <a:srgbClr val="5700AE"/>
                </a:solidFill>
              </a:rPr>
              <a:t>Rev</a:t>
            </a:r>
            <a:r>
              <a:rPr lang="fr-FR" b="0" i="1" dirty="0">
                <a:solidFill>
                  <a:srgbClr val="5700AE"/>
                </a:solidFill>
              </a:rPr>
              <a:t>. </a:t>
            </a:r>
            <a:r>
              <a:rPr lang="fr-FR" b="0" i="1" dirty="0" err="1">
                <a:solidFill>
                  <a:srgbClr val="5700AE"/>
                </a:solidFill>
              </a:rPr>
              <a:t>Lett</a:t>
            </a:r>
            <a:r>
              <a:rPr lang="fr-FR" b="0" i="1" dirty="0">
                <a:solidFill>
                  <a:srgbClr val="5700AE"/>
                </a:solidFill>
              </a:rPr>
              <a:t>.</a:t>
            </a:r>
            <a:r>
              <a:rPr lang="fr-FR" b="0" dirty="0">
                <a:solidFill>
                  <a:srgbClr val="5700AE"/>
                </a:solidFill>
              </a:rPr>
              <a:t> 102, 240401,</a:t>
            </a:r>
            <a:r>
              <a:rPr lang="en-GB" b="0" dirty="0">
                <a:solidFill>
                  <a:srgbClr val="5700AE"/>
                </a:solidFill>
              </a:rPr>
              <a:t> </a:t>
            </a:r>
            <a:r>
              <a:rPr lang="fr-FR" b="0" dirty="0">
                <a:solidFill>
                  <a:srgbClr val="5700AE"/>
                </a:solidFill>
              </a:rPr>
              <a:t>(</a:t>
            </a:r>
            <a:r>
              <a:rPr lang="en-GB" b="0" dirty="0">
                <a:solidFill>
                  <a:srgbClr val="5700AE"/>
                </a:solidFill>
              </a:rPr>
              <a:t>2009</a:t>
            </a:r>
            <a:r>
              <a:rPr lang="en-GB" b="0" dirty="0" smtClean="0">
                <a:solidFill>
                  <a:srgbClr val="5700AE"/>
                </a:solidFill>
              </a:rPr>
              <a:t>)</a:t>
            </a:r>
          </a:p>
          <a:p>
            <a:pPr marL="1371600" lvl="2" indent="-457200" algn="just"/>
            <a:endParaRPr lang="en-GB" b="0" dirty="0" smtClean="0">
              <a:solidFill>
                <a:srgbClr val="5700AE"/>
              </a:solidFill>
            </a:endParaRPr>
          </a:p>
          <a:p>
            <a:r>
              <a:rPr lang="fr-FR" b="0" dirty="0" smtClean="0">
                <a:solidFill>
                  <a:srgbClr val="5700AE"/>
                </a:solidFill>
              </a:rPr>
              <a:t>	Fort E., </a:t>
            </a:r>
            <a:r>
              <a:rPr lang="fr-FR" b="0" dirty="0" err="1" smtClean="0">
                <a:solidFill>
                  <a:srgbClr val="5700AE"/>
                </a:solidFill>
              </a:rPr>
              <a:t>Eddi</a:t>
            </a:r>
            <a:r>
              <a:rPr lang="fr-FR" b="0" dirty="0" smtClean="0">
                <a:solidFill>
                  <a:srgbClr val="5700AE"/>
                </a:solidFill>
              </a:rPr>
              <a:t> A., Boudaoud A., </a:t>
            </a:r>
            <a:r>
              <a:rPr lang="fr-FR" b="0" dirty="0" err="1" smtClean="0">
                <a:solidFill>
                  <a:srgbClr val="5700AE"/>
                </a:solidFill>
              </a:rPr>
              <a:t>Moukhtar</a:t>
            </a:r>
            <a:r>
              <a:rPr lang="fr-FR" b="0" dirty="0" smtClean="0">
                <a:solidFill>
                  <a:srgbClr val="5700AE"/>
                </a:solidFill>
              </a:rPr>
              <a:t> J. &amp; Couder Y. </a:t>
            </a:r>
          </a:p>
          <a:p>
            <a:r>
              <a:rPr lang="en-US" b="0" dirty="0" smtClean="0">
                <a:solidFill>
                  <a:srgbClr val="5700AE"/>
                </a:solidFill>
              </a:rPr>
              <a:t>	Path-memory induced quantization of classical orbits</a:t>
            </a:r>
          </a:p>
          <a:p>
            <a:r>
              <a:rPr lang="en-US" b="0" dirty="0" smtClean="0">
                <a:solidFill>
                  <a:srgbClr val="5700AE"/>
                </a:solidFill>
              </a:rPr>
              <a:t>	To appear in PNAS</a:t>
            </a:r>
          </a:p>
          <a:p>
            <a:pPr marL="1371600" lvl="2" indent="-457200" algn="just"/>
            <a:endParaRPr lang="fr-FR" b="0" dirty="0">
              <a:solidFill>
                <a:srgbClr val="430699"/>
              </a:solidFill>
            </a:endParaRPr>
          </a:p>
          <a:p>
            <a:pPr marL="1371600" lvl="2" indent="-457200" algn="just"/>
            <a:endParaRPr lang="en-US" b="0" dirty="0">
              <a:solidFill>
                <a:srgbClr val="430699"/>
              </a:solidFill>
            </a:endParaRPr>
          </a:p>
          <a:p>
            <a:pPr marL="1371600" lvl="2" indent="-457200" algn="just"/>
            <a:endParaRPr lang="en-GB" b="0" dirty="0">
              <a:solidFill>
                <a:srgbClr val="A407AE"/>
              </a:solidFill>
            </a:endParaRPr>
          </a:p>
          <a:p>
            <a:pPr marL="457200" indent="-457200" algn="just"/>
            <a:endParaRPr lang="fr-FR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10711</TotalTime>
  <Words>3045</Words>
  <Application>Microsoft Office PowerPoint</Application>
  <PresentationFormat>Affichage à l'écran (4:3)</PresentationFormat>
  <Paragraphs>582</Paragraphs>
  <Slides>87</Slides>
  <Notes>87</Notes>
  <HiddenSlides>0</HiddenSlides>
  <MMClips>11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87</vt:i4>
      </vt:variant>
    </vt:vector>
  </HeadingPairs>
  <TitlesOfParts>
    <vt:vector size="90" baseType="lpstr">
      <vt:lpstr>Blank Presentation</vt:lpstr>
      <vt:lpstr>Equation</vt:lpstr>
      <vt:lpstr>Équation</vt:lpstr>
      <vt:lpstr>  Dynamique de mémoire de chemin:  des propriétés « quantiques » d'un objet classique    </vt:lpstr>
      <vt:lpstr>Diapositive 2</vt:lpstr>
      <vt:lpstr>Part I The bouncing droplets and their coupling to the surface waves they emit</vt:lpstr>
      <vt:lpstr>Coalescence or non-coalescence of a drop deposited on the surface of the same fluid</vt:lpstr>
      <vt:lpstr>The basic experimental set-up</vt:lpstr>
      <vt:lpstr>Can bounce for days! </vt:lpstr>
      <vt:lpstr>Part I (a)   The walkers</vt:lpstr>
      <vt:lpstr>The various types of bouncing </vt:lpstr>
      <vt:lpstr>Diapositive 9</vt:lpstr>
      <vt:lpstr>Parenthesis on the Faraday instability  (parametric forcing of surface waves) From Stéphane Douady, Thesis (1989) </vt:lpstr>
      <vt:lpstr>Diapositive 11</vt:lpstr>
      <vt:lpstr>The drop’s bouncing:  Spatio-temporal diagrams of the vertical motion of a small drop (D &lt; 0.6 mm)</vt:lpstr>
      <vt:lpstr>Small drops (D &lt; 0,7mm) behave as solid balls bouncing on a solid substrate   (Piotr Pieranski’s experiment)</vt:lpstr>
      <vt:lpstr>The drop’s bouncing: (for 0.6 &lt; D &lt; 1.1mm)  Spatio-temporal diagrams of the vertical motion </vt:lpstr>
      <vt:lpstr>Diapositive 15</vt:lpstr>
      <vt:lpstr>Diapositive 16</vt:lpstr>
      <vt:lpstr>Part I (b) The non-local interaction of walkers  </vt:lpstr>
      <vt:lpstr>Diapositive 18</vt:lpstr>
      <vt:lpstr>Diapositive 19</vt:lpstr>
      <vt:lpstr>The output of organized collisions </vt:lpstr>
      <vt:lpstr>The first four orbits:  In (a) and (c) the drops bounce with opposite phases, (n=1/2 and 3/2)  In (b) and (d) they are in phase (n=1 and 2)  </vt:lpstr>
      <vt:lpstr>Diapositive 22</vt:lpstr>
      <vt:lpstr>The discrete values of the possible orbits diameters</vt:lpstr>
      <vt:lpstr>Principle of the interaction</vt:lpstr>
      <vt:lpstr>Part II  The wave-particle problem: (a) the structure of the wave: path memory</vt:lpstr>
      <vt:lpstr>Diapositive 26</vt:lpstr>
      <vt:lpstr>  A walker is a “symbiotic" association of a particle with a wave: If the particle vanishes, so does the wave, If the wave is damped, the droplet stops   What is the structure of the wave field?   - Its characterisation  - The need for a second model</vt:lpstr>
      <vt:lpstr>The measured wave field </vt:lpstr>
      <vt:lpstr>The path memory model</vt:lpstr>
      <vt:lpstr>Diapositive 30</vt:lpstr>
      <vt:lpstr>A wave field structure dominated by a “path memory” effect</vt:lpstr>
      <vt:lpstr>Path memory model and Huygens-Fresnel theory of diffraction</vt:lpstr>
      <vt:lpstr>The wave-particle problem</vt:lpstr>
      <vt:lpstr> Part II (b) Single particles diffraction and interference</vt:lpstr>
      <vt:lpstr>A modern version: single photon interference  with a Fresnel biprism</vt:lpstr>
      <vt:lpstr>Single photon interference  (a concise article!)  G.I. Taylor, Proc. Camb. Phil.  Soc., 15, 114-115, (1909)</vt:lpstr>
      <vt:lpstr>Single electron interference (another concise article!)  P.G. Merli, G.F. Missiroli and G. Pozzi,  Am. J. Phys. 44, 306-307, 1976.</vt:lpstr>
      <vt:lpstr>The build-up of the interference pattern  with single particle</vt:lpstr>
      <vt:lpstr>The experimental set up for diffraction and interference experiments</vt:lpstr>
      <vt:lpstr>Four photographs of the  wave pattern during the diffraction  of a walker</vt:lpstr>
      <vt:lpstr> Measurements on  the droplet’s trajectory</vt:lpstr>
      <vt:lpstr>Is there a link between the far field deviation   and the impact parameter Yi ? </vt:lpstr>
      <vt:lpstr>Is there a link between the far field deviation   and the impact parameter Yi ? </vt:lpstr>
      <vt:lpstr>Cumulative histograms of the observed deviations in N independent crossings </vt:lpstr>
      <vt:lpstr>Cumulative histograms of the observed deviations in N independent crossings </vt:lpstr>
      <vt:lpstr>Young’s two slits experiment</vt:lpstr>
      <vt:lpstr>Interference: histogram for 75 realizations</vt:lpstr>
      <vt:lpstr>The simulation of the diffraction  using path-memory model</vt:lpstr>
      <vt:lpstr>The results of the numerical simulation of the diffraction  through a slit with L/lF=3 </vt:lpstr>
      <vt:lpstr>Diffraction of waves…</vt:lpstr>
      <vt:lpstr>Part II (b) Tunneling through a barrier   (with Antonin Eddi)</vt:lpstr>
      <vt:lpstr>Principle</vt:lpstr>
      <vt:lpstr>The measured wave field of a walker impinging on a barrier of finite thickness</vt:lpstr>
      <vt:lpstr>First experimental set-up</vt:lpstr>
      <vt:lpstr>Diapositive 55</vt:lpstr>
      <vt:lpstr>The origin of the probabilistic behaviour: the trajectories inside the frame </vt:lpstr>
      <vt:lpstr>Second experimental set-up </vt:lpstr>
      <vt:lpstr>Accumulation of events</vt:lpstr>
      <vt:lpstr>Probability of crossing with normal incidence  </vt:lpstr>
      <vt:lpstr>The relation to the incident trajectory</vt:lpstr>
      <vt:lpstr>The wave-particle problem</vt:lpstr>
      <vt:lpstr>  Part III  Can path-memory lead to a kind of quantization?  Experiments on the orbits of a walker in a rotating tank  A classical analogue to Landau quantization? </vt:lpstr>
      <vt:lpstr>What can be done?</vt:lpstr>
      <vt:lpstr>Classical orbiting motion in a magnetic field</vt:lpstr>
      <vt:lpstr>Classical orbiting motion in a magnetic field  and in a rotating system</vt:lpstr>
      <vt:lpstr>Landau levels:  the Bohr-Sommerfeld quantization in a magnetic field </vt:lpstr>
      <vt:lpstr>The analogy of the effect of rotation with that of a magnetic field used by Michael Berry</vt:lpstr>
      <vt:lpstr>The rotating Faraday experiment</vt:lpstr>
      <vt:lpstr>Diapositive 69</vt:lpstr>
      <vt:lpstr>Measured trajectories</vt:lpstr>
      <vt:lpstr>Classical radius of the orbits</vt:lpstr>
      <vt:lpstr>Measured radius of the orbits  for walkers without path memory  (far from the Faraday threshold)</vt:lpstr>
      <vt:lpstr>Measured radius of the orbits for walkers with path memory (near the Faraday threshold) </vt:lpstr>
      <vt:lpstr>A transition from the orbit n=2 to n=1 when W is increased</vt:lpstr>
      <vt:lpstr>Photographs of the walker in a rotating Faraday cell for increasing rotation frequency</vt:lpstr>
      <vt:lpstr>The experiments done to obtain a scaling law</vt:lpstr>
      <vt:lpstr>Dimensionless radius of the orbits</vt:lpstr>
      <vt:lpstr>Returning to 2D Landau orbits in a magnetic field </vt:lpstr>
      <vt:lpstr>Classical orbiting motion in a magnetic field and in a rotating system</vt:lpstr>
      <vt:lpstr>Dimensionless radius of the orbits</vt:lpstr>
      <vt:lpstr>Diapositive 81</vt:lpstr>
      <vt:lpstr>Diapositive 82</vt:lpstr>
      <vt:lpstr>Diapositive 83</vt:lpstr>
      <vt:lpstr>Diapositive 84</vt:lpstr>
      <vt:lpstr>Remarks and conclusions  </vt:lpstr>
      <vt:lpstr>Outlook...</vt:lpstr>
      <vt:lpstr>References</vt:lpstr>
    </vt:vector>
  </TitlesOfParts>
  <Company>bu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xwcVGSDF</dc:title>
  <dc:creator>babe bibo</dc:creator>
  <cp:lastModifiedBy>Emmanuel</cp:lastModifiedBy>
  <cp:revision>199</cp:revision>
  <dcterms:created xsi:type="dcterms:W3CDTF">2009-06-04T16:38:47Z</dcterms:created>
  <dcterms:modified xsi:type="dcterms:W3CDTF">2010-09-13T10:24:37Z</dcterms:modified>
</cp:coreProperties>
</file>