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735" r:id="rId2"/>
    <p:sldMasterId id="2147483723" r:id="rId3"/>
  </p:sldMasterIdLst>
  <p:notesMasterIdLst>
    <p:notesMasterId r:id="rId44"/>
  </p:notesMasterIdLst>
  <p:handoutMasterIdLst>
    <p:handoutMasterId r:id="rId45"/>
  </p:handoutMasterIdLst>
  <p:sldIdLst>
    <p:sldId id="329" r:id="rId4"/>
    <p:sldId id="392" r:id="rId5"/>
    <p:sldId id="393" r:id="rId6"/>
    <p:sldId id="394" r:id="rId7"/>
    <p:sldId id="395" r:id="rId8"/>
    <p:sldId id="364" r:id="rId9"/>
    <p:sldId id="396" r:id="rId10"/>
    <p:sldId id="397" r:id="rId11"/>
    <p:sldId id="398" r:id="rId12"/>
    <p:sldId id="399" r:id="rId13"/>
    <p:sldId id="400" r:id="rId14"/>
    <p:sldId id="370" r:id="rId15"/>
    <p:sldId id="371" r:id="rId16"/>
    <p:sldId id="405" r:id="rId17"/>
    <p:sldId id="373" r:id="rId18"/>
    <p:sldId id="375" r:id="rId19"/>
    <p:sldId id="401" r:id="rId20"/>
    <p:sldId id="376" r:id="rId21"/>
    <p:sldId id="377" r:id="rId22"/>
    <p:sldId id="378" r:id="rId23"/>
    <p:sldId id="379" r:id="rId24"/>
    <p:sldId id="411" r:id="rId25"/>
    <p:sldId id="402" r:id="rId26"/>
    <p:sldId id="381" r:id="rId27"/>
    <p:sldId id="404" r:id="rId28"/>
    <p:sldId id="383" r:id="rId29"/>
    <p:sldId id="412" r:id="rId30"/>
    <p:sldId id="413" r:id="rId31"/>
    <p:sldId id="414" r:id="rId32"/>
    <p:sldId id="384" r:id="rId33"/>
    <p:sldId id="387" r:id="rId34"/>
    <p:sldId id="388" r:id="rId35"/>
    <p:sldId id="390" r:id="rId36"/>
    <p:sldId id="389" r:id="rId37"/>
    <p:sldId id="410" r:id="rId38"/>
    <p:sldId id="391" r:id="rId39"/>
    <p:sldId id="409" r:id="rId40"/>
    <p:sldId id="406" r:id="rId41"/>
    <p:sldId id="407" r:id="rId42"/>
    <p:sldId id="408" r:id="rId43"/>
  </p:sldIdLst>
  <p:sldSz cx="9906000" cy="6858000" type="A4"/>
  <p:notesSz cx="6669088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  <a:srgbClr val="009999"/>
    <a:srgbClr val="006666"/>
    <a:srgbClr val="FF9933"/>
    <a:srgbClr val="FF0000"/>
    <a:srgbClr val="CC0000"/>
    <a:srgbClr val="FFFFFF"/>
    <a:srgbClr val="0000FF"/>
    <a:srgbClr val="F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8" autoAdjust="0"/>
    <p:restoredTop sz="99885" autoAdjust="0"/>
  </p:normalViewPr>
  <p:slideViewPr>
    <p:cSldViewPr snapToGrid="0">
      <p:cViewPr varScale="1">
        <p:scale>
          <a:sx n="116" d="100"/>
          <a:sy n="116" d="100"/>
        </p:scale>
        <p:origin x="1194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" d="100"/>
          <a:sy n="10" d="100"/>
        </p:scale>
        <p:origin x="-3681" y="-2105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40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t" anchorCtr="0" compatLnSpc="1">
            <a:prstTxWarp prst="textNoShape">
              <a:avLst/>
            </a:prstTxWarp>
          </a:bodyPr>
          <a:lstStyle>
            <a:lvl1pPr defTabSz="91281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0000" y="0"/>
            <a:ext cx="28924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94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b" anchorCtr="0" compatLnSpc="1">
            <a:prstTxWarp prst="textNoShape">
              <a:avLst/>
            </a:prstTxWarp>
          </a:bodyPr>
          <a:lstStyle>
            <a:lvl1pPr defTabSz="91281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0000" y="9451975"/>
            <a:ext cx="2892425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7ADF2530-9665-43B3-8F67-B9825FE350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262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6702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t" anchorCtr="0" compatLnSpc="1">
            <a:prstTxWarp prst="textNoShape">
              <a:avLst/>
            </a:prstTxWarp>
          </a:bodyPr>
          <a:lstStyle>
            <a:lvl1pPr defTabSz="912813">
              <a:defRPr sz="1200" b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89363" y="0"/>
            <a:ext cx="28654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 b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5013" y="793750"/>
            <a:ext cx="5241925" cy="3629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71538" y="4764088"/>
            <a:ext cx="4913312" cy="442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5463"/>
            <a:ext cx="28670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b" anchorCtr="0" compatLnSpc="1">
            <a:prstTxWarp prst="textNoShape">
              <a:avLst/>
            </a:prstTxWarp>
          </a:bodyPr>
          <a:lstStyle>
            <a:lvl1pPr defTabSz="912813">
              <a:defRPr sz="1200" b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89363" y="9415463"/>
            <a:ext cx="28654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9" tIns="45650" rIns="91299" bIns="45650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 b="0"/>
            </a:lvl1pPr>
          </a:lstStyle>
          <a:p>
            <a:pPr>
              <a:defRPr/>
            </a:pPr>
            <a:fld id="{6926D709-3D01-4609-AFBC-5DC189D983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440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F16304-6418-4160-B97E-998B9E62F4FA}" type="slidenum">
              <a:rPr lang="fr-FR" smtClean="0"/>
              <a:pPr/>
              <a:t>1</a:t>
            </a:fld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386216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D0515-8F3B-467C-9E98-B27CDF1F92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F17F9-5126-4D15-B654-F9F66671AA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D63AA-3F51-4AC0-9421-C8282D0237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87475" y="1306513"/>
            <a:ext cx="3802063" cy="4767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1938" y="1306513"/>
            <a:ext cx="3802062" cy="4767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B5268-E276-44BE-9545-85A78FDCE5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1F934-5C6B-4EE8-AF5B-17B85893C0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95F1D-522C-4DD2-8D62-44BA705DC3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9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64550" y="6437313"/>
            <a:ext cx="790575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79C76C74-8835-4D95-A0A5-80ECAE9C97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ZoneTexte 5"/>
          <p:cNvSpPr txBox="1"/>
          <p:nvPr userDrawn="1"/>
        </p:nvSpPr>
        <p:spPr>
          <a:xfrm>
            <a:off x="6400800" y="6452559"/>
            <a:ext cx="1639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smtClean="0">
                <a:solidFill>
                  <a:schemeClr val="bg2"/>
                </a:solidFill>
                <a:latin typeface="+mn-lt"/>
              </a:rPr>
              <a:t>May, 2016</a:t>
            </a:r>
            <a:endParaRPr lang="en-US" sz="1200" b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1271312" y="6469812"/>
            <a:ext cx="1530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P.A.P. Nghiem et al.</a:t>
            </a:r>
            <a:endParaRPr lang="fr-FR" sz="1200" b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B2082-B0D6-4EEE-B23B-4A169B0340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0AD1-0CE6-47B6-A2C0-06047D95AE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F8321-72FF-4AE9-A6A1-FE62B8A11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39025" y="533400"/>
            <a:ext cx="2022475" cy="55403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71600" y="533400"/>
            <a:ext cx="5915025" cy="55403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071355" y="6446838"/>
            <a:ext cx="1139417" cy="263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2010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55700" y="6440488"/>
            <a:ext cx="4622800" cy="284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IFMIF-EVEDA - Accelerator System Group – Beam Dynamics</a:t>
            </a:r>
            <a:endParaRPr lang="fr-FR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64550" y="6437313"/>
            <a:ext cx="790575" cy="2968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BB431-754B-4715-B644-52CF08625C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7475" y="1306513"/>
            <a:ext cx="7756525" cy="476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533400"/>
            <a:ext cx="8089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034" name="Line 10"/>
          <p:cNvSpPr>
            <a:spLocks noChangeShapeType="1"/>
          </p:cNvSpPr>
          <p:nvPr userDrawn="1"/>
        </p:nvSpPr>
        <p:spPr bwMode="auto">
          <a:xfrm>
            <a:off x="1353786" y="6377049"/>
            <a:ext cx="7974363" cy="26926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 flipV="1">
            <a:off x="1133856" y="438150"/>
            <a:ext cx="7679944" cy="19944"/>
          </a:xfrm>
          <a:prstGeom prst="line">
            <a:avLst/>
          </a:prstGeom>
          <a:noFill/>
          <a:ln w="28575">
            <a:solidFill>
              <a:srgbClr val="FFB30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2050" name="Picture 2" descr="D:\CEA_GB_log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44" y="105146"/>
            <a:ext cx="875043" cy="71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2" r:id="rId7"/>
    <p:sldLayoutId id="2147483719" r:id="rId8"/>
    <p:sldLayoutId id="2147483720" r:id="rId9"/>
    <p:sldLayoutId id="2147483721" r:id="rId10"/>
    <p:sldLayoutId id="214748372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rgbClr val="5E5C5E"/>
          </a:solidFill>
          <a:latin typeface="Arial" pitchFamily="34" charset="0"/>
        </a:defRPr>
      </a:lvl9pPr>
    </p:titleStyle>
    <p:bodyStyle>
      <a:lvl1pPr marL="195263" indent="-19526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665163" indent="-2794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4D4D4D"/>
          </a:solidFill>
          <a:latin typeface="+mn-lt"/>
        </a:defRPr>
      </a:lvl2pPr>
      <a:lvl3pPr marL="1042988" indent="-187325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03399"/>
          </a:solidFill>
          <a:latin typeface="+mn-lt"/>
        </a:defRPr>
      </a:lvl3pPr>
      <a:lvl4pPr marL="1416050" indent="-182563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31E21-C073-4D29-90C3-DD439406644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June 2010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IFMIF-EVEDA - Accelerator System Group – Beam Dynamics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79025-501B-4403-99AE-C65E328CB7A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1219200" y="1704702"/>
            <a:ext cx="7791450" cy="1041399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fr-FR" sz="3600" i="1" kern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Advanced methods &amp; concepts</a:t>
            </a:r>
          </a:p>
          <a:p>
            <a:pPr algn="ctr" eaLnBrk="1" hangingPunct="1">
              <a:defRPr/>
            </a:pPr>
            <a:r>
              <a:rPr lang="fr-FR" sz="3600" i="1" kern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for very </a:t>
            </a:r>
            <a:r>
              <a:rPr lang="fr-FR" sz="3600" i="1" kern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high intensity </a:t>
            </a:r>
            <a:r>
              <a:rPr lang="fr-FR" sz="3600" i="1" kern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beams</a:t>
            </a:r>
          </a:p>
          <a:p>
            <a:pPr algn="ctr" eaLnBrk="1" hangingPunct="1">
              <a:defRPr/>
            </a:pPr>
            <a:endParaRPr lang="fr-FR" sz="2800" i="1" kern="0" smtClean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Picture 7" descr="logoEmpresa"/>
          <p:cNvPicPr>
            <a:picLocks noChangeAspect="1" noChangeArrowheads="1"/>
          </p:cNvPicPr>
          <p:nvPr/>
        </p:nvPicPr>
        <p:blipFill>
          <a:blip r:embed="rId3" cstate="print"/>
          <a:srcRect l="36067"/>
          <a:stretch>
            <a:fillRect/>
          </a:stretch>
        </p:blipFill>
        <p:spPr bwMode="auto">
          <a:xfrm>
            <a:off x="7618246" y="269460"/>
            <a:ext cx="1198277" cy="34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2122" y="144770"/>
            <a:ext cx="849946" cy="609601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2131402" y="3290370"/>
            <a:ext cx="58914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smtClean="0">
                <a:latin typeface="+mn-lt"/>
              </a:rPr>
              <a:t>P. A. P. NGHIEM</a:t>
            </a:r>
          </a:p>
          <a:p>
            <a:pPr algn="ctr"/>
            <a:r>
              <a:rPr lang="fr-FR" sz="1800" smtClean="0">
                <a:latin typeface="+mn-lt"/>
              </a:rPr>
              <a:t>N. CHAUVIN, M. COMUNIAN, L. DUCROT, C. OLIVER</a:t>
            </a:r>
          </a:p>
          <a:p>
            <a:pPr algn="ctr"/>
            <a:r>
              <a:rPr lang="fr-FR" sz="1800" smtClean="0">
                <a:latin typeface="+mn-lt"/>
              </a:rPr>
              <a:t>W. SIMEONI Jr., M. VALETTE, D. URIOT</a:t>
            </a:r>
            <a:endParaRPr lang="en-US" sz="1800">
              <a:latin typeface="+mn-lt"/>
            </a:endParaRPr>
          </a:p>
        </p:txBody>
      </p:sp>
      <p:pic>
        <p:nvPicPr>
          <p:cNvPr id="16" name="Picture 2" descr="D:\Disque D entier\Logo IFMI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076" y="142877"/>
            <a:ext cx="1208252" cy="64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logoirfuversion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974" y="256715"/>
            <a:ext cx="1221971" cy="3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7"/>
          <a:srcRect l="1145" t="29444" r="2882" b="12932"/>
          <a:stretch/>
        </p:blipFill>
        <p:spPr>
          <a:xfrm>
            <a:off x="3235432" y="4589977"/>
            <a:ext cx="5538159" cy="1707306"/>
          </a:xfrm>
          <a:prstGeom prst="rect">
            <a:avLst/>
          </a:prstGeom>
        </p:spPr>
      </p:pic>
      <p:pic>
        <p:nvPicPr>
          <p:cNvPr id="1026" name="Picture 2" descr="http://staging.ipac16.org/assets/images/ipac16_logo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834" y="5032294"/>
            <a:ext cx="1340716" cy="67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What is HIGH intensity ?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64031" y="805775"/>
            <a:ext cx="72734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n-lt"/>
              </a:rPr>
              <a:t>O</a:t>
            </a:r>
            <a:r>
              <a:rPr lang="fr-FR" smtClean="0">
                <a:latin typeface="+mn-lt"/>
              </a:rPr>
              <a:t>nly in the sense of comparison:</a:t>
            </a:r>
          </a:p>
          <a:p>
            <a:r>
              <a:rPr lang="fr-FR">
                <a:latin typeface="+mn-lt"/>
              </a:rPr>
              <a:t> </a:t>
            </a:r>
            <a:r>
              <a:rPr lang="fr-FR" smtClean="0">
                <a:latin typeface="+mn-lt"/>
              </a:rPr>
              <a:t>               Beam A intensity </a:t>
            </a:r>
            <a:r>
              <a:rPr lang="fr-FR" smtClean="0">
                <a:solidFill>
                  <a:srgbClr val="FF0000"/>
                </a:solidFill>
                <a:latin typeface="+mn-lt"/>
              </a:rPr>
              <a:t>is higher than </a:t>
            </a:r>
            <a:r>
              <a:rPr lang="fr-FR" smtClean="0">
                <a:latin typeface="+mn-lt"/>
              </a:rPr>
              <a:t>Beam B intensity</a:t>
            </a:r>
            <a:endParaRPr lang="fr-FR">
              <a:latin typeface="+mn-lt"/>
            </a:endParaRPr>
          </a:p>
          <a:p>
            <a:r>
              <a:rPr lang="fr-FR" smtClean="0">
                <a:latin typeface="+mn-lt"/>
              </a:rPr>
              <a:t>Only makes sense if</a:t>
            </a:r>
          </a:p>
          <a:p>
            <a:r>
              <a:rPr lang="fr-FR" smtClean="0">
                <a:latin typeface="+mn-lt"/>
              </a:rPr>
              <a:t>                </a:t>
            </a:r>
            <a:r>
              <a:rPr lang="fr-FR" u="sng" smtClean="0">
                <a:latin typeface="+mn-lt"/>
              </a:rPr>
              <a:t>higher</a:t>
            </a:r>
            <a:r>
              <a:rPr lang="fr-FR" smtClean="0">
                <a:latin typeface="+mn-lt"/>
              </a:rPr>
              <a:t> intensity 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 </a:t>
            </a:r>
            <a:r>
              <a:rPr lang="fr-FR" u="sng" smtClean="0">
                <a:latin typeface="+mn-lt"/>
                <a:sym typeface="Wingdings" panose="05000000000000000000" pitchFamily="2" charset="2"/>
              </a:rPr>
              <a:t>higher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 issues to face</a:t>
            </a:r>
            <a:endParaRPr lang="fr-FR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36286" y="2461679"/>
            <a:ext cx="4341253" cy="400110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Issues to be analyzed are twofold: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724913" y="2934949"/>
            <a:ext cx="187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High intensity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17367" y="3847917"/>
                <a:ext cx="1317476" cy="7543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𝑃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𝑎𝑣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367" y="3847917"/>
                <a:ext cx="1317476" cy="75430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288795" y="3866800"/>
                <a:ext cx="2313133" cy="7610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𝐾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FR" b="1" i="1" smtClean="0">
                                  <a:latin typeface="Cambria Math"/>
                                </a:rPr>
                                <m:t>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𝛽𝛾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795" y="3866800"/>
                <a:ext cx="2313133" cy="7610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1002745" y="4026940"/>
            <a:ext cx="15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High power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479889" y="3879304"/>
            <a:ext cx="1824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Strong</a:t>
            </a:r>
          </a:p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space charge</a:t>
            </a:r>
          </a:p>
        </p:txBody>
      </p:sp>
      <p:sp>
        <p:nvSpPr>
          <p:cNvPr id="16" name="Flèche vers le bas 15"/>
          <p:cNvSpPr/>
          <p:nvPr/>
        </p:nvSpPr>
        <p:spPr bwMode="auto">
          <a:xfrm rot="3098343">
            <a:off x="3863573" y="3173501"/>
            <a:ext cx="252794" cy="103411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Flèche vers le bas 16"/>
          <p:cNvSpPr/>
          <p:nvPr/>
        </p:nvSpPr>
        <p:spPr bwMode="auto">
          <a:xfrm rot="18501657" flipH="1">
            <a:off x="4831330" y="3173501"/>
            <a:ext cx="252794" cy="103411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32110" y="4427050"/>
            <a:ext cx="18966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- even tiny losses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are harmful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- ….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454246" y="4579449"/>
            <a:ext cx="1930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- strong nonlinear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repulsive forces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- …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84795" y="5717430"/>
            <a:ext cx="78438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0000"/>
                </a:solidFill>
                <a:latin typeface="+mn-lt"/>
              </a:rPr>
              <a:t>Combination of the two issues </a:t>
            </a:r>
            <a:r>
              <a:rPr lang="fr-FR" smtClean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fr-FR" smtClean="0">
                <a:solidFill>
                  <a:srgbClr val="FF0000"/>
                </a:solidFill>
                <a:latin typeface="+mn-lt"/>
              </a:rPr>
              <a:t> particularly critical situation </a:t>
            </a:r>
          </a:p>
        </p:txBody>
      </p:sp>
      <p:sp>
        <p:nvSpPr>
          <p:cNvPr id="23" name="Flèche vers le bas 22"/>
          <p:cNvSpPr/>
          <p:nvPr/>
        </p:nvSpPr>
        <p:spPr bwMode="auto">
          <a:xfrm rot="3098343">
            <a:off x="6924695" y="4797587"/>
            <a:ext cx="252794" cy="103411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Flèche vers le bas 23"/>
          <p:cNvSpPr/>
          <p:nvPr/>
        </p:nvSpPr>
        <p:spPr bwMode="auto">
          <a:xfrm rot="18501657" flipH="1">
            <a:off x="2457230" y="4789273"/>
            <a:ext cx="252794" cy="103411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7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  <p:bldP spid="16" grpId="0" animBg="1"/>
      <p:bldP spid="17" grpId="0" animBg="1"/>
      <p:bldP spid="18" grpId="0"/>
      <p:bldP spid="19" grpId="0"/>
      <p:bldP spid="20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5585" y="1370638"/>
            <a:ext cx="3832607" cy="2646467"/>
            <a:chOff x="235585" y="1370638"/>
            <a:chExt cx="3832607" cy="2646467"/>
          </a:xfrm>
        </p:grpSpPr>
        <p:pic>
          <p:nvPicPr>
            <p:cNvPr id="11" name="Picture 2" descr="D:\Conferences\IPAC13\test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0" r="4596"/>
            <a:stretch/>
          </p:blipFill>
          <p:spPr bwMode="auto">
            <a:xfrm>
              <a:off x="235585" y="1370638"/>
              <a:ext cx="3832607" cy="2585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1498091" y="3740106"/>
              <a:ext cx="5164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0" smtClean="0">
                  <a:solidFill>
                    <a:srgbClr val="C00000"/>
                  </a:solidFill>
                  <a:latin typeface="+mj-lt"/>
                </a:rPr>
                <a:t>Final</a:t>
              </a:r>
              <a:endParaRPr lang="fr-FR" sz="1200" b="0">
                <a:solidFill>
                  <a:srgbClr val="C00000"/>
                </a:solidFill>
                <a:latin typeface="+mj-lt"/>
              </a:endParaRP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analysis (1)</a:t>
            </a:r>
            <a:endParaRPr lang="en-US" dirty="0">
              <a:solidFill>
                <a:srgbClr val="FF9933"/>
              </a:solidFill>
            </a:endParaRPr>
          </a:p>
        </p:txBody>
      </p:sp>
      <p:cxnSp>
        <p:nvCxnSpPr>
          <p:cNvPr id="7" name="Connecteur en arc 6"/>
          <p:cNvCxnSpPr/>
          <p:nvPr/>
        </p:nvCxnSpPr>
        <p:spPr bwMode="auto">
          <a:xfrm rot="10800000" flipV="1">
            <a:off x="3596121" y="2167964"/>
            <a:ext cx="558801" cy="184666"/>
          </a:xfrm>
          <a:prstGeom prst="curvedConnector3">
            <a:avLst>
              <a:gd name="adj1" fmla="val 803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" name="Connecteur en arc 7"/>
          <p:cNvCxnSpPr/>
          <p:nvPr/>
        </p:nvCxnSpPr>
        <p:spPr bwMode="auto">
          <a:xfrm rot="10800000" flipV="1">
            <a:off x="3662713" y="2226281"/>
            <a:ext cx="711202" cy="53092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" name="Connecteur en arc 8"/>
          <p:cNvCxnSpPr/>
          <p:nvPr/>
        </p:nvCxnSpPr>
        <p:spPr bwMode="auto">
          <a:xfrm rot="5400000">
            <a:off x="3680087" y="2342090"/>
            <a:ext cx="878173" cy="71458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" name="ZoneTexte 13"/>
          <p:cNvSpPr txBox="1"/>
          <p:nvPr/>
        </p:nvSpPr>
        <p:spPr>
          <a:xfrm>
            <a:off x="972588" y="888362"/>
            <a:ext cx="489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latin typeface="+mn-lt"/>
              </a:rPr>
              <a:t>Classically</a:t>
            </a:r>
            <a:r>
              <a:rPr lang="fr-FR" smtClean="0">
                <a:latin typeface="+mn-lt"/>
              </a:rPr>
              <a:t>: assimilation to high power</a:t>
            </a:r>
            <a:endParaRPr lang="fr-FR">
              <a:latin typeface="+mn-lt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013600" y="1713657"/>
            <a:ext cx="692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0" smtClean="0">
                <a:solidFill>
                  <a:srgbClr val="FF0000"/>
                </a:solidFill>
                <a:latin typeface="+mn-lt"/>
              </a:rPr>
              <a:t>Final</a:t>
            </a:r>
          </a:p>
          <a:p>
            <a:r>
              <a:rPr lang="fr-FR" sz="1400" b="0" smtClean="0">
                <a:latin typeface="+mn-lt"/>
              </a:rPr>
              <a:t>Power</a:t>
            </a:r>
            <a:endParaRPr lang="fr-FR" sz="1400" b="0"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515346" y="1601973"/>
            <a:ext cx="498893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smtClean="0">
                <a:latin typeface="+mn-lt"/>
              </a:rPr>
              <a:t>Example of three accelerators:</a:t>
            </a:r>
          </a:p>
          <a:p>
            <a:endParaRPr lang="fr-FR" sz="800" b="0" smtClean="0">
              <a:latin typeface="+mn-lt"/>
            </a:endParaRPr>
          </a:p>
          <a:p>
            <a:r>
              <a:rPr lang="fr-FR" sz="1600" b="0" smtClean="0">
                <a:latin typeface="+mn-lt"/>
              </a:rPr>
              <a:t>                 </a:t>
            </a:r>
            <a:r>
              <a:rPr lang="fr-FR" sz="1400" b="0" smtClean="0">
                <a:solidFill>
                  <a:srgbClr val="FF6600"/>
                </a:solidFill>
                <a:latin typeface="+mn-lt"/>
              </a:rPr>
              <a:t>Average, peak intensity; </a:t>
            </a:r>
            <a:r>
              <a:rPr lang="fr-FR" sz="1400" b="0">
                <a:solidFill>
                  <a:srgbClr val="FF6600"/>
                </a:solidFill>
                <a:latin typeface="+mn-lt"/>
              </a:rPr>
              <a:t> </a:t>
            </a:r>
            <a:r>
              <a:rPr lang="fr-FR" sz="1400" b="0" smtClean="0">
                <a:solidFill>
                  <a:srgbClr val="FF6600"/>
                </a:solidFill>
                <a:latin typeface="+mn-lt"/>
              </a:rPr>
              <a:t>  starting</a:t>
            </a:r>
            <a:r>
              <a:rPr lang="fr-FR" sz="1400" b="0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fr-FR" sz="1400" b="0" smtClean="0">
                <a:solidFill>
                  <a:srgbClr val="FF6600"/>
                </a:solidFill>
                <a:latin typeface="+mn-lt"/>
              </a:rPr>
              <a:t>final energy</a:t>
            </a:r>
          </a:p>
          <a:p>
            <a:r>
              <a:rPr lang="en-US" sz="1800" b="0">
                <a:latin typeface="+mn-lt"/>
              </a:rPr>
              <a:t>- Accel A: 125 mA, </a:t>
            </a:r>
            <a:r>
              <a:rPr lang="en-US" sz="1800" b="0" smtClean="0">
                <a:latin typeface="+mn-lt"/>
              </a:rPr>
              <a:t> 125 </a:t>
            </a:r>
            <a:r>
              <a:rPr lang="en-US" sz="1800" b="0">
                <a:latin typeface="+mn-lt"/>
              </a:rPr>
              <a:t>mA; </a:t>
            </a:r>
            <a:r>
              <a:rPr lang="en-US" sz="1800" b="0" smtClean="0">
                <a:latin typeface="+mn-lt"/>
              </a:rPr>
              <a:t>   0.1 </a:t>
            </a:r>
            <a:r>
              <a:rPr lang="en-US" sz="1800" b="0" smtClean="0">
                <a:latin typeface="+mn-lt"/>
                <a:sym typeface="Wingdings" panose="05000000000000000000" pitchFamily="2" charset="2"/>
              </a:rPr>
              <a:t></a:t>
            </a:r>
            <a:r>
              <a:rPr lang="en-US" sz="1800" b="0" smtClean="0">
                <a:latin typeface="+mn-lt"/>
              </a:rPr>
              <a:t>    40 MeV</a:t>
            </a:r>
            <a:endParaRPr lang="fr-FR" sz="1800" b="0">
              <a:latin typeface="+mn-lt"/>
            </a:endParaRPr>
          </a:p>
          <a:p>
            <a:r>
              <a:rPr lang="en-US" sz="1800" b="0">
                <a:latin typeface="+mn-lt"/>
              </a:rPr>
              <a:t>- Accel B: </a:t>
            </a:r>
            <a:r>
              <a:rPr lang="en-US" sz="1800" b="0" smtClean="0">
                <a:latin typeface="+mn-lt"/>
              </a:rPr>
              <a:t>    8 </a:t>
            </a:r>
            <a:r>
              <a:rPr lang="en-US" sz="1800" b="0">
                <a:latin typeface="+mn-lt"/>
              </a:rPr>
              <a:t>mA, </a:t>
            </a:r>
            <a:r>
              <a:rPr lang="en-US" sz="1800" b="0" smtClean="0">
                <a:latin typeface="+mn-lt"/>
              </a:rPr>
              <a:t>   10 </a:t>
            </a:r>
            <a:r>
              <a:rPr lang="en-US" sz="1800" b="0">
                <a:latin typeface="+mn-lt"/>
              </a:rPr>
              <a:t>mA; </a:t>
            </a:r>
            <a:r>
              <a:rPr lang="en-US" sz="1800" b="0" smtClean="0">
                <a:latin typeface="+mn-lt"/>
              </a:rPr>
              <a:t> 0.05 </a:t>
            </a:r>
            <a:r>
              <a:rPr lang="en-US" sz="1800" b="0" smtClean="0">
                <a:latin typeface="+mn-lt"/>
                <a:sym typeface="Wingdings" panose="05000000000000000000" pitchFamily="2" charset="2"/>
              </a:rPr>
              <a:t></a:t>
            </a:r>
            <a:r>
              <a:rPr lang="en-US" sz="1800" b="0" smtClean="0">
                <a:latin typeface="+mn-lt"/>
              </a:rPr>
              <a:t>1500 MeV</a:t>
            </a:r>
            <a:endParaRPr lang="fr-FR" sz="1800" b="0">
              <a:latin typeface="+mn-lt"/>
            </a:endParaRPr>
          </a:p>
          <a:p>
            <a:r>
              <a:rPr lang="en-US" sz="1800" b="0">
                <a:latin typeface="+mn-lt"/>
              </a:rPr>
              <a:t>- Accel C: </a:t>
            </a:r>
            <a:r>
              <a:rPr lang="en-US" sz="1800" b="0" smtClean="0">
                <a:latin typeface="+mn-lt"/>
              </a:rPr>
              <a:t>  40 </a:t>
            </a:r>
            <a:r>
              <a:rPr lang="en-US" sz="1800" b="0">
                <a:latin typeface="+mn-lt"/>
              </a:rPr>
              <a:t>mA, </a:t>
            </a:r>
            <a:r>
              <a:rPr lang="en-US" sz="1800" b="0" smtClean="0">
                <a:latin typeface="+mn-lt"/>
              </a:rPr>
              <a:t>  0.8 </a:t>
            </a:r>
            <a:r>
              <a:rPr lang="en-US" sz="1800" b="0">
                <a:latin typeface="+mn-lt"/>
              </a:rPr>
              <a:t>mA</a:t>
            </a:r>
            <a:r>
              <a:rPr lang="en-US" sz="1800" b="0" smtClean="0">
                <a:latin typeface="+mn-lt"/>
              </a:rPr>
              <a:t>;  </a:t>
            </a:r>
            <a:r>
              <a:rPr lang="en-US" sz="1800" b="0">
                <a:latin typeface="+mn-lt"/>
              </a:rPr>
              <a:t>0.03 </a:t>
            </a:r>
            <a:r>
              <a:rPr lang="en-US" sz="1800" b="0" smtClean="0">
                <a:latin typeface="+mn-lt"/>
                <a:sym typeface="Wingdings" panose="05000000000000000000" pitchFamily="2" charset="2"/>
              </a:rPr>
              <a:t></a:t>
            </a:r>
            <a:r>
              <a:rPr lang="en-US" sz="1800" b="0" smtClean="0">
                <a:latin typeface="+mn-lt"/>
              </a:rPr>
              <a:t> </a:t>
            </a:r>
            <a:r>
              <a:rPr lang="en-US" sz="1800" b="0">
                <a:latin typeface="+mn-lt"/>
              </a:rPr>
              <a:t>600 </a:t>
            </a:r>
            <a:r>
              <a:rPr lang="en-US" sz="1800" b="0" smtClean="0">
                <a:latin typeface="+mn-lt"/>
              </a:rPr>
              <a:t>MeV</a:t>
            </a:r>
            <a:endParaRPr lang="fr-FR" sz="1800" b="0">
              <a:latin typeface="+mn-lt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65846" y="4046731"/>
            <a:ext cx="6502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b="0" smtClean="0">
                <a:solidFill>
                  <a:srgbClr val="FF6600"/>
                </a:solidFill>
                <a:latin typeface="+mn-lt"/>
              </a:rPr>
              <a:t>			</a:t>
            </a:r>
            <a:r>
              <a:rPr lang="fr-FR" sz="1800" b="0" u="sng" smtClean="0">
                <a:solidFill>
                  <a:srgbClr val="FF6600"/>
                </a:solidFill>
                <a:latin typeface="+mn-lt"/>
              </a:rPr>
              <a:t>This graph is highly reductive:</a:t>
            </a:r>
          </a:p>
          <a:p>
            <a:pPr algn="ctr"/>
            <a:endParaRPr lang="fr-FR" sz="1800" b="0">
              <a:solidFill>
                <a:srgbClr val="FF6600"/>
              </a:solidFill>
              <a:latin typeface="+mn-lt"/>
            </a:endParaRPr>
          </a:p>
          <a:p>
            <a:r>
              <a:rPr lang="fr-FR" sz="1800" b="0" smtClean="0">
                <a:solidFill>
                  <a:srgbClr val="FF6600"/>
                </a:solidFill>
                <a:latin typeface="Times New Roman"/>
                <a:cs typeface="Times New Roman"/>
              </a:rPr>
              <a:t>●</a:t>
            </a:r>
            <a:r>
              <a:rPr lang="fr-FR" sz="1800" b="0" smtClean="0">
                <a:latin typeface="Times New Roman"/>
                <a:cs typeface="Times New Roman"/>
              </a:rPr>
              <a:t> </a:t>
            </a:r>
            <a:r>
              <a:rPr lang="fr-FR" sz="1800" b="0" smtClean="0">
                <a:solidFill>
                  <a:srgbClr val="FF6600"/>
                </a:solidFill>
                <a:latin typeface="+mn-lt"/>
              </a:rPr>
              <a:t>Only last section, no </a:t>
            </a:r>
            <a:r>
              <a:rPr lang="fr-FR" sz="1800" b="0">
                <a:solidFill>
                  <a:srgbClr val="FF6600"/>
                </a:solidFill>
                <a:latin typeface="+mn-lt"/>
              </a:rPr>
              <a:t>upstream </a:t>
            </a:r>
            <a:r>
              <a:rPr lang="fr-FR" sz="1800" b="0" smtClean="0">
                <a:solidFill>
                  <a:srgbClr val="FF6600"/>
                </a:solidFill>
                <a:latin typeface="+mn-lt"/>
              </a:rPr>
              <a:t>sections</a:t>
            </a:r>
            <a:r>
              <a:rPr lang="fr-FR" sz="1800" b="0" smtClean="0">
                <a:latin typeface="+mn-lt"/>
              </a:rPr>
              <a:t>		</a:t>
            </a:r>
            <a:endParaRPr lang="fr-FR" sz="1800" b="0" smtClean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7455" y="4984951"/>
            <a:ext cx="58700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0" smtClean="0">
                <a:latin typeface="+mn-lt"/>
              </a:rPr>
              <a:t>- Each energy range </a:t>
            </a:r>
            <a:r>
              <a:rPr lang="fr-FR" sz="1400" b="0" smtClean="0">
                <a:latin typeface="+mn-lt"/>
                <a:cs typeface="Lucida Sans Unicode"/>
              </a:rPr>
              <a:t>↔</a:t>
            </a:r>
            <a:r>
              <a:rPr lang="fr-FR" sz="1400" b="0" smtClean="0">
                <a:latin typeface="+mn-lt"/>
              </a:rPr>
              <a:t> </a:t>
            </a:r>
            <a:r>
              <a:rPr lang="fr-FR" sz="1400" b="0" smtClean="0">
                <a:latin typeface="+mn-lt"/>
                <a:sym typeface="Wingdings" panose="05000000000000000000" pitchFamily="2" charset="2"/>
              </a:rPr>
              <a:t>specific acceleration-focussing technologies</a:t>
            </a:r>
          </a:p>
          <a:p>
            <a:r>
              <a:rPr lang="fr-FR" sz="1400" b="0">
                <a:latin typeface="+mn-lt"/>
                <a:sym typeface="Wingdings" panose="05000000000000000000" pitchFamily="2" charset="2"/>
              </a:rPr>
              <a:t> </a:t>
            </a:r>
            <a:r>
              <a:rPr lang="fr-FR" sz="1400" b="0" smtClean="0">
                <a:latin typeface="+mn-lt"/>
                <a:sym typeface="Wingdings" panose="05000000000000000000" pitchFamily="2" charset="2"/>
              </a:rPr>
              <a:t>     Source, LEBT, RFQ, DTL, CCL, SC-HWR, Spoke cav, Elliptical cav</a:t>
            </a:r>
          </a:p>
          <a:p>
            <a:r>
              <a:rPr lang="fr-FR" sz="1400" b="0">
                <a:latin typeface="+mn-lt"/>
                <a:sym typeface="Wingdings" panose="05000000000000000000" pitchFamily="2" charset="2"/>
              </a:rPr>
              <a:t>- Challenges are not comparable at very different </a:t>
            </a:r>
            <a:r>
              <a:rPr lang="fr-FR" sz="1400" b="0" smtClean="0">
                <a:latin typeface="+mn-lt"/>
                <a:sym typeface="Wingdings" panose="05000000000000000000" pitchFamily="2" charset="2"/>
              </a:rPr>
              <a:t>energies</a:t>
            </a:r>
          </a:p>
          <a:p>
            <a:r>
              <a:rPr lang="fr-FR" sz="1400" b="0" smtClean="0">
                <a:latin typeface="+mn-lt"/>
                <a:sym typeface="Wingdings" panose="05000000000000000000" pitchFamily="2" charset="2"/>
              </a:rPr>
              <a:t>- </a:t>
            </a:r>
            <a:r>
              <a:rPr lang="fr-FR" sz="1400" b="0">
                <a:latin typeface="+mn-lt"/>
                <a:sym typeface="Wingdings" panose="05000000000000000000" pitchFamily="2" charset="2"/>
              </a:rPr>
              <a:t>C</a:t>
            </a:r>
            <a:r>
              <a:rPr lang="fr-FR" sz="1400" b="0" smtClean="0">
                <a:latin typeface="+mn-lt"/>
                <a:sym typeface="Wingdings" panose="05000000000000000000" pitchFamily="2" charset="2"/>
              </a:rPr>
              <a:t>hallenging last section doesn't mean challenging upstream sections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860367" y="3285502"/>
            <a:ext cx="537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 smtClean="0">
                <a:solidFill>
                  <a:srgbClr val="FF6600"/>
                </a:solidFill>
                <a:latin typeface="+mn-lt"/>
              </a:rPr>
              <a:t>The </a:t>
            </a:r>
            <a:r>
              <a:rPr lang="fr-FR" sz="1800" b="0">
                <a:solidFill>
                  <a:srgbClr val="FF6600"/>
                </a:solidFill>
                <a:latin typeface="+mn-lt"/>
              </a:rPr>
              <a:t>most challenging : Accel </a:t>
            </a:r>
            <a:r>
              <a:rPr lang="fr-FR" sz="1800" b="0" smtClean="0">
                <a:solidFill>
                  <a:srgbClr val="FF6600"/>
                </a:solidFill>
                <a:latin typeface="+mn-lt"/>
              </a:rPr>
              <a:t>B, then A</a:t>
            </a:r>
            <a:r>
              <a:rPr lang="fr-FR" sz="1800" b="0">
                <a:solidFill>
                  <a:srgbClr val="FF6600"/>
                </a:solidFill>
                <a:latin typeface="+mn-lt"/>
              </a:rPr>
              <a:t>, </a:t>
            </a:r>
            <a:r>
              <a:rPr lang="fr-FR" sz="1800" b="0" smtClean="0">
                <a:solidFill>
                  <a:srgbClr val="FF6600"/>
                </a:solidFill>
                <a:latin typeface="+mn-lt"/>
              </a:rPr>
              <a:t>then C ???</a:t>
            </a:r>
            <a:endParaRPr lang="fr-FR" sz="1800" b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499967" y="4603509"/>
            <a:ext cx="21531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>
                <a:solidFill>
                  <a:srgbClr val="FF6600"/>
                </a:solidFill>
                <a:latin typeface="Times New Roman"/>
                <a:cs typeface="Times New Roman"/>
              </a:rPr>
              <a:t>● </a:t>
            </a:r>
            <a:r>
              <a:rPr lang="fr-FR" sz="1800" b="0" smtClean="0">
                <a:solidFill>
                  <a:srgbClr val="FF6600"/>
                </a:solidFill>
                <a:latin typeface="+mn-lt"/>
              </a:rPr>
              <a:t>No </a:t>
            </a:r>
            <a:r>
              <a:rPr lang="fr-FR" sz="1800" b="0">
                <a:solidFill>
                  <a:srgbClr val="FF6600"/>
                </a:solidFill>
                <a:latin typeface="+mn-lt"/>
              </a:rPr>
              <a:t>space charge</a:t>
            </a:r>
          </a:p>
          <a:p>
            <a:endParaRPr lang="fr-FR" sz="500" b="0">
              <a:latin typeface="+mn-lt"/>
            </a:endParaRPr>
          </a:p>
          <a:p>
            <a:r>
              <a:rPr lang="fr-FR" sz="1400" b="0" smtClean="0">
                <a:latin typeface="+mn-lt"/>
              </a:rPr>
              <a:t>- need of strong focusing</a:t>
            </a:r>
          </a:p>
          <a:p>
            <a:r>
              <a:rPr lang="fr-FR" sz="1400" b="0" smtClean="0">
                <a:latin typeface="+mn-lt"/>
              </a:rPr>
              <a:t>- non-linearities</a:t>
            </a:r>
          </a:p>
          <a:p>
            <a:r>
              <a:rPr lang="fr-FR" sz="1400" b="0" smtClean="0">
                <a:latin typeface="+mn-lt"/>
              </a:rPr>
              <a:t>- emittance growth</a:t>
            </a:r>
          </a:p>
          <a:p>
            <a:r>
              <a:rPr lang="fr-FR" sz="1400" b="0" smtClean="0">
                <a:latin typeface="+mn-lt"/>
              </a:rPr>
              <a:t>- halo creation</a:t>
            </a:r>
          </a:p>
          <a:p>
            <a:r>
              <a:rPr lang="fr-FR" sz="1400" b="0" smtClean="0">
                <a:latin typeface="+mn-lt"/>
              </a:rPr>
              <a:t>- sudden losses</a:t>
            </a:r>
          </a:p>
        </p:txBody>
      </p:sp>
    </p:spTree>
    <p:extLst>
      <p:ext uri="{BB962C8B-B14F-4D97-AF65-F5344CB8AC3E}">
        <p14:creationId xmlns:p14="http://schemas.microsoft.com/office/powerpoint/2010/main" val="32614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analysis (2)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28260" y="2043478"/>
            <a:ext cx="2980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0" u="sng" smtClean="0">
                <a:latin typeface="+mn-lt"/>
              </a:rPr>
              <a:t>Beam power</a:t>
            </a:r>
            <a:r>
              <a:rPr lang="fr-FR" sz="1800" b="0" smtClean="0">
                <a:latin typeface="+mn-lt"/>
              </a:rPr>
              <a:t> issues</a:t>
            </a:r>
          </a:p>
          <a:p>
            <a:r>
              <a:rPr lang="fr-FR" sz="1800" b="0" smtClean="0">
                <a:latin typeface="+mn-lt"/>
              </a:rPr>
              <a:t>Only last section: B, A, C</a:t>
            </a:r>
          </a:p>
          <a:p>
            <a:r>
              <a:rPr lang="fr-FR" sz="1800" b="0" smtClean="0">
                <a:solidFill>
                  <a:srgbClr val="FF6600"/>
                </a:solidFill>
                <a:latin typeface="+mn-lt"/>
              </a:rPr>
              <a:t>For a given section: A, B, C</a:t>
            </a:r>
            <a:endParaRPr lang="fr-FR" sz="1800" b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61064" y="3129211"/>
            <a:ext cx="2980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0" u="sng" smtClean="0">
                <a:latin typeface="+mn-lt"/>
              </a:rPr>
              <a:t>Space charge</a:t>
            </a:r>
            <a:r>
              <a:rPr lang="fr-FR" sz="1800" b="0" smtClean="0">
                <a:latin typeface="+mn-lt"/>
              </a:rPr>
              <a:t> issues</a:t>
            </a:r>
          </a:p>
          <a:p>
            <a:r>
              <a:rPr lang="fr-FR" sz="1800" b="0">
                <a:latin typeface="+mn-lt"/>
              </a:rPr>
              <a:t>Only first section: C, A, B</a:t>
            </a:r>
          </a:p>
          <a:p>
            <a:r>
              <a:rPr lang="fr-FR" sz="1800" b="0" smtClean="0">
                <a:solidFill>
                  <a:srgbClr val="FF6600"/>
                </a:solidFill>
                <a:latin typeface="+mn-lt"/>
              </a:rPr>
              <a:t>For a given section: A, C, B</a:t>
            </a:r>
          </a:p>
        </p:txBody>
      </p:sp>
      <p:pic>
        <p:nvPicPr>
          <p:cNvPr id="16" name="Picture 3" descr="D:\Conferences\IPAC13\te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363" y="884250"/>
            <a:ext cx="4123637" cy="256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:\Conferences\IPAC13\t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363" y="3447048"/>
            <a:ext cx="4125315" cy="255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Connecteur droit 17"/>
          <p:cNvCxnSpPr/>
          <p:nvPr/>
        </p:nvCxnSpPr>
        <p:spPr bwMode="auto">
          <a:xfrm>
            <a:off x="6586875" y="3719981"/>
            <a:ext cx="4169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necteur droit 18"/>
          <p:cNvCxnSpPr/>
          <p:nvPr/>
        </p:nvCxnSpPr>
        <p:spPr bwMode="auto">
          <a:xfrm>
            <a:off x="7649281" y="4177181"/>
            <a:ext cx="0" cy="13703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ZoneTexte 19"/>
          <p:cNvSpPr txBox="1"/>
          <p:nvPr/>
        </p:nvSpPr>
        <p:spPr>
          <a:xfrm>
            <a:off x="6957359" y="4963720"/>
            <a:ext cx="7280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smtClean="0"/>
              <a:t>RFQ end</a:t>
            </a:r>
            <a:endParaRPr lang="fr-FR" sz="1000"/>
          </a:p>
        </p:txBody>
      </p:sp>
      <p:cxnSp>
        <p:nvCxnSpPr>
          <p:cNvPr id="21" name="Connecteur droit 20"/>
          <p:cNvCxnSpPr/>
          <p:nvPr/>
        </p:nvCxnSpPr>
        <p:spPr bwMode="auto">
          <a:xfrm>
            <a:off x="7649281" y="1652533"/>
            <a:ext cx="0" cy="13351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ZoneTexte 21"/>
          <p:cNvSpPr txBox="1"/>
          <p:nvPr/>
        </p:nvSpPr>
        <p:spPr>
          <a:xfrm>
            <a:off x="6962525" y="2522734"/>
            <a:ext cx="7280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smtClean="0"/>
              <a:t>RFQ end</a:t>
            </a:r>
            <a:endParaRPr lang="fr-FR" sz="1000"/>
          </a:p>
        </p:txBody>
      </p:sp>
      <p:cxnSp>
        <p:nvCxnSpPr>
          <p:cNvPr id="23" name="Connecteur droit 22"/>
          <p:cNvCxnSpPr/>
          <p:nvPr/>
        </p:nvCxnSpPr>
        <p:spPr bwMode="auto">
          <a:xfrm>
            <a:off x="7328982" y="4462608"/>
            <a:ext cx="70259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ZoneTexte 5"/>
          <p:cNvSpPr txBox="1"/>
          <p:nvPr/>
        </p:nvSpPr>
        <p:spPr>
          <a:xfrm>
            <a:off x="182106" y="1005091"/>
            <a:ext cx="5737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Advanced analysis:</a:t>
            </a:r>
          </a:p>
          <a:p>
            <a:r>
              <a:rPr lang="fr-FR" sz="1800" smtClean="0">
                <a:latin typeface="+mn-lt"/>
              </a:rPr>
              <a:t>Beam power &amp; Space charge along the accelerator</a:t>
            </a:r>
          </a:p>
          <a:p>
            <a:r>
              <a:rPr lang="fr-FR" sz="1800" b="0" smtClean="0">
                <a:latin typeface="+mn-lt"/>
              </a:rPr>
              <a:t>(average &amp; peak intensity, start &amp; final energy)</a:t>
            </a:r>
            <a:endParaRPr lang="fr-FR" sz="1800" b="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73710" y="4291162"/>
            <a:ext cx="54168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0" smtClean="0">
                <a:latin typeface="+mn-lt"/>
              </a:rPr>
              <a:t>Direct comparison between accelerators</a:t>
            </a:r>
          </a:p>
          <a:p>
            <a:r>
              <a:rPr lang="fr-FR" sz="1800" b="0">
                <a:latin typeface="+mn-lt"/>
              </a:rPr>
              <a:t> </a:t>
            </a:r>
            <a:r>
              <a:rPr lang="fr-FR" sz="1800" b="0" smtClean="0">
                <a:latin typeface="+mn-lt"/>
              </a:rPr>
              <a:t>for a same acceleration component</a:t>
            </a:r>
          </a:p>
          <a:p>
            <a:r>
              <a:rPr lang="fr-FR" sz="1800" b="0" smtClean="0">
                <a:latin typeface="+mn-lt"/>
                <a:cs typeface="Lucida Sans Unicode"/>
              </a:rPr>
              <a:t>⇒ challenging or not</a:t>
            </a:r>
          </a:p>
          <a:p>
            <a:r>
              <a:rPr lang="fr-FR" sz="1800" b="0">
                <a:latin typeface="+mn-lt"/>
                <a:cs typeface="Lucida Sans Unicode"/>
              </a:rPr>
              <a:t>⇒ </a:t>
            </a:r>
            <a:r>
              <a:rPr lang="fr-FR" sz="1800" b="0" smtClean="0">
                <a:latin typeface="+mn-lt"/>
                <a:cs typeface="Lucida Sans Unicode"/>
              </a:rPr>
              <a:t>adjust section start/end could help</a:t>
            </a:r>
          </a:p>
          <a:p>
            <a:r>
              <a:rPr lang="fr-FR" sz="1800" b="0" smtClean="0">
                <a:solidFill>
                  <a:srgbClr val="FF0000"/>
                </a:solidFill>
                <a:cs typeface="Lucida Sans Unicode"/>
              </a:rPr>
              <a:t>⇒</a:t>
            </a:r>
            <a:r>
              <a:rPr lang="fr-FR" sz="1800" b="0" smtClean="0">
                <a:solidFill>
                  <a:srgbClr val="FF0000"/>
                </a:solidFill>
                <a:latin typeface="+mn-lt"/>
                <a:cs typeface="Lucida Sans Unicode"/>
              </a:rPr>
              <a:t> see effects of combination of</a:t>
            </a:r>
          </a:p>
          <a:p>
            <a:r>
              <a:rPr lang="fr-FR" sz="1800" b="0">
                <a:solidFill>
                  <a:srgbClr val="FF0000"/>
                </a:solidFill>
                <a:latin typeface="+mn-lt"/>
                <a:cs typeface="Lucida Sans Unicode"/>
              </a:rPr>
              <a:t> </a:t>
            </a:r>
            <a:r>
              <a:rPr lang="fr-FR" sz="1800" b="0" smtClean="0">
                <a:solidFill>
                  <a:srgbClr val="FF0000"/>
                </a:solidFill>
                <a:latin typeface="+mn-lt"/>
                <a:cs typeface="Lucida Sans Unicode"/>
              </a:rPr>
              <a:t>                                     high power &amp; space charge</a:t>
            </a:r>
            <a:endParaRPr lang="fr-FR" sz="1800" b="0" smtClean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096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pic>
        <p:nvPicPr>
          <p:cNvPr id="3" name="Picture 8" descr="D:\Conferences\IPAC13\te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14" y="2343633"/>
            <a:ext cx="4184056" cy="256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D:\Conferences\IPAC13\t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5" y="1209905"/>
            <a:ext cx="4145454" cy="255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D:\Conferences\IPAC13\t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5" y="3767667"/>
            <a:ext cx="4145454" cy="255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59141" y="809795"/>
            <a:ext cx="86581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9933"/>
                </a:solidFill>
              </a:rPr>
              <a:t>Examples of accelerators achieved or under construction or planned</a:t>
            </a:r>
            <a:endParaRPr lang="fr-FR">
              <a:solidFill>
                <a:srgbClr val="FF9933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26533" y="2016636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Classically</a:t>
            </a:r>
            <a:endParaRPr lang="fr-FR" sz="1800" u="sng"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330215" y="150866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Advanced</a:t>
            </a:r>
            <a:endParaRPr lang="fr-FR" sz="1800" u="sng">
              <a:latin typeface="+mn-lt"/>
            </a:endParaRPr>
          </a:p>
        </p:txBody>
      </p:sp>
      <p:cxnSp>
        <p:nvCxnSpPr>
          <p:cNvPr id="9" name="Connecteur droit 8"/>
          <p:cNvCxnSpPr/>
          <p:nvPr/>
        </p:nvCxnSpPr>
        <p:spPr bwMode="auto">
          <a:xfrm>
            <a:off x="7316894" y="1861035"/>
            <a:ext cx="139530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cteur droit 9"/>
          <p:cNvCxnSpPr/>
          <p:nvPr/>
        </p:nvCxnSpPr>
        <p:spPr bwMode="auto">
          <a:xfrm>
            <a:off x="7611533" y="1600200"/>
            <a:ext cx="0" cy="37168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cteur droit 10"/>
          <p:cNvCxnSpPr/>
          <p:nvPr/>
        </p:nvCxnSpPr>
        <p:spPr bwMode="auto">
          <a:xfrm>
            <a:off x="8170335" y="1693334"/>
            <a:ext cx="0" cy="36237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eur droit 11"/>
          <p:cNvCxnSpPr/>
          <p:nvPr/>
        </p:nvCxnSpPr>
        <p:spPr bwMode="auto">
          <a:xfrm>
            <a:off x="8500535" y="1813165"/>
            <a:ext cx="0" cy="36237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analysis (3)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57275" y="5889807"/>
            <a:ext cx="479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>
                <a:latin typeface="+mn-lt"/>
              </a:rPr>
              <a:t>Nucl. Instru. Meth. Phys. Res. A 654, </a:t>
            </a:r>
            <a:r>
              <a:rPr lang="en-US" sz="1600" b="0" smtClean="0">
                <a:latin typeface="+mn-lt"/>
              </a:rPr>
              <a:t>63–71, 2011</a:t>
            </a:r>
            <a:endParaRPr lang="fr-FR" sz="16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35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Advanced methods and concepts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28799" y="1770609"/>
            <a:ext cx="58288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idea for:	</a:t>
            </a:r>
            <a:r>
              <a:rPr lang="fr-FR" smtClean="0">
                <a:solidFill>
                  <a:srgbClr val="FF6600"/>
                </a:solidFill>
              </a:rPr>
              <a:t>Beam analysis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rgbClr val="FF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mtClean="0"/>
              <a:t>New protocol for: </a:t>
            </a:r>
            <a:r>
              <a:rPr lang="fr-FR" smtClean="0">
                <a:solidFill>
                  <a:srgbClr val="FF6600"/>
                </a:solidFill>
              </a:rPr>
              <a:t>Beam loss prediction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method for:	</a:t>
            </a:r>
            <a:r>
              <a:rPr lang="fr-FR" smtClean="0">
                <a:solidFill>
                  <a:srgbClr val="FF6600"/>
                </a:solidFill>
              </a:rPr>
              <a:t>Beam optimization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strategy for:	</a:t>
            </a:r>
            <a:r>
              <a:rPr lang="fr-FR" smtClean="0">
                <a:solidFill>
                  <a:srgbClr val="FF6600"/>
                </a:solidFill>
              </a:rPr>
              <a:t>Beam measurement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concept for:	</a:t>
            </a:r>
            <a:r>
              <a:rPr lang="fr-FR" smtClean="0">
                <a:solidFill>
                  <a:srgbClr val="FF6600"/>
                </a:solidFill>
              </a:rPr>
              <a:t>Beam characterization </a:t>
            </a:r>
            <a:endParaRPr lang="fr-FR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54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chemeClr val="bg1">
                    <a:lumMod val="85000"/>
                  </a:schemeClr>
                </a:solidFill>
              </a:rPr>
              <a:t>Advanced methods and concepts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28799" y="1770609"/>
            <a:ext cx="58288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idea for:	Beam analysis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rgbClr val="FF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mtClean="0"/>
              <a:t>New protocol for: </a:t>
            </a:r>
            <a:r>
              <a:rPr lang="fr-FR" smtClean="0">
                <a:solidFill>
                  <a:srgbClr val="FF6600"/>
                </a:solidFill>
              </a:rPr>
              <a:t>Beam loss prediction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method for:	Beam optimization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strategy for:	Beam measurement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concept for:	Beam characterization </a:t>
            </a:r>
            <a:endParaRPr lang="fr-FR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loss prediction (1)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81149" y="1023727"/>
            <a:ext cx="7133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latin typeface="+mn-lt"/>
              </a:rPr>
              <a:t>High power	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 even a tiny part of the beam, when lost,</a:t>
            </a:r>
          </a:p>
          <a:p>
            <a:r>
              <a:rPr lang="fr-FR">
                <a:latin typeface="+mn-lt"/>
                <a:sym typeface="Wingdings" panose="05000000000000000000" pitchFamily="2" charset="2"/>
              </a:rPr>
              <a:t>	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	    can take away a significant power</a:t>
            </a:r>
            <a:endParaRPr lang="fr-FR">
              <a:latin typeface="+mn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47651" y="4402222"/>
            <a:ext cx="77508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6600"/>
                </a:solidFill>
                <a:latin typeface="+mn-lt"/>
              </a:rPr>
              <a:t>High intensity	</a:t>
            </a:r>
            <a:r>
              <a:rPr lang="fr-FR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fr-FR" smtClean="0">
                <a:solidFill>
                  <a:srgbClr val="FF6600"/>
                </a:solidFill>
                <a:latin typeface="+mn-lt"/>
              </a:rPr>
              <a:t>High power on almost the whole accelerator</a:t>
            </a:r>
          </a:p>
          <a:p>
            <a:r>
              <a:rPr lang="fr-FR">
                <a:solidFill>
                  <a:srgbClr val="FF6600"/>
                </a:solidFill>
                <a:latin typeface="+mn-lt"/>
              </a:rPr>
              <a:t>	</a:t>
            </a:r>
            <a:r>
              <a:rPr lang="fr-FR" smtClean="0">
                <a:solidFill>
                  <a:srgbClr val="FF6600"/>
                </a:solidFill>
                <a:latin typeface="+mn-lt"/>
              </a:rPr>
              <a:t>	</a:t>
            </a:r>
            <a:r>
              <a:rPr lang="fr-FR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 Carreful and exhaustive prediction of losses</a:t>
            </a:r>
          </a:p>
          <a:p>
            <a:r>
              <a:rPr lang="fr-FR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	</a:t>
            </a:r>
            <a:r>
              <a:rPr lang="fr-FR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	     all along the accelerator is needed</a:t>
            </a:r>
            <a:endParaRPr lang="fr-FR">
              <a:solidFill>
                <a:srgbClr val="FF6600"/>
              </a:solidFill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76102" y="2024025"/>
            <a:ext cx="91903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6600"/>
                </a:solidFill>
                <a:latin typeface="Times New Roman"/>
                <a:cs typeface="Times New Roman"/>
              </a:rPr>
              <a:t>● </a:t>
            </a:r>
            <a:r>
              <a:rPr lang="fr-FR" smtClean="0">
                <a:latin typeface="+mn-lt"/>
              </a:rPr>
              <a:t>Accidental loss 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 brutal heat deposition  damage equipment</a:t>
            </a:r>
          </a:p>
          <a:p>
            <a:endParaRPr lang="fr-FR">
              <a:latin typeface="+mn-lt"/>
              <a:sym typeface="Wingdings" panose="05000000000000000000" pitchFamily="2" charset="2"/>
            </a:endParaRPr>
          </a:p>
          <a:p>
            <a:r>
              <a:rPr lang="fr-FR">
                <a:solidFill>
                  <a:srgbClr val="FF6600"/>
                </a:solidFill>
                <a:latin typeface="Times New Roman"/>
                <a:cs typeface="Times New Roman"/>
              </a:rPr>
              <a:t>● 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Permanent loss  activate materials  harmful radiations for personnel</a:t>
            </a:r>
          </a:p>
          <a:p>
            <a:r>
              <a:rPr lang="fr-FR">
                <a:latin typeface="+mn-lt"/>
                <a:sym typeface="Wingdings" panose="05000000000000000000" pitchFamily="2" charset="2"/>
              </a:rPr>
              <a:t> 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                               cryogenic systems must be able to cool down</a:t>
            </a:r>
          </a:p>
          <a:p>
            <a:r>
              <a:rPr lang="fr-FR" smtClean="0">
                <a:latin typeface="+mn-lt"/>
                <a:sym typeface="Wingdings" panose="05000000000000000000" pitchFamily="2" charset="2"/>
              </a:rPr>
              <a:t>	Hands-on maintenance requirement:  Losses &lt;&lt; 1W/m</a:t>
            </a:r>
          </a:p>
          <a:p>
            <a:r>
              <a:rPr lang="fr-FR">
                <a:latin typeface="+mn-lt"/>
                <a:sym typeface="Wingdings" panose="05000000000000000000" pitchFamily="2" charset="2"/>
              </a:rPr>
              <a:t>	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MW beam  well less than 1 particle lost over 10</a:t>
            </a:r>
            <a:r>
              <a:rPr lang="fr-FR" baseline="30000" smtClean="0">
                <a:latin typeface="+mn-lt"/>
                <a:sym typeface="Wingdings" panose="05000000000000000000" pitchFamily="2" charset="2"/>
              </a:rPr>
              <a:t>6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 is tolerated !!</a:t>
            </a:r>
          </a:p>
          <a:p>
            <a:r>
              <a:rPr lang="fr-FR">
                <a:latin typeface="+mn-lt"/>
                <a:sym typeface="Wingdings" panose="05000000000000000000" pitchFamily="2" charset="2"/>
              </a:rPr>
              <a:t> </a:t>
            </a:r>
            <a:r>
              <a:rPr lang="fr-FR" smtClean="0">
                <a:latin typeface="+mn-lt"/>
                <a:sym typeface="Wingdings" panose="05000000000000000000" pitchFamily="2" charset="2"/>
              </a:rPr>
              <a:t>                               </a:t>
            </a:r>
            <a:r>
              <a:rPr lang="fr-FR" smtClean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microlosses</a:t>
            </a:r>
            <a:endParaRPr lang="fr-FR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716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loss prediction (2)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6008" y="984407"/>
            <a:ext cx="84930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6600"/>
                </a:solidFill>
                <a:latin typeface="+mn-lt"/>
              </a:rPr>
              <a:t>Double issue:</a:t>
            </a:r>
          </a:p>
          <a:p>
            <a:r>
              <a:rPr lang="fr-FR" smtClean="0">
                <a:latin typeface="+mn-lt"/>
              </a:rPr>
              <a:t>- Define exhaustively all the loss situations in the accelerator lifetime</a:t>
            </a:r>
          </a:p>
          <a:p>
            <a:r>
              <a:rPr lang="fr-FR" smtClean="0">
                <a:latin typeface="+mn-lt"/>
              </a:rPr>
              <a:t>- Define the protocols to simulate and estimate them</a:t>
            </a:r>
            <a:endParaRPr lang="fr-FR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7942" y="2250712"/>
            <a:ext cx="978665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Loss situations and protocols:</a:t>
            </a:r>
            <a:r>
              <a:rPr lang="fr-FR" smtClean="0">
                <a:solidFill>
                  <a:srgbClr val="FF6600"/>
                </a:solidFill>
                <a:latin typeface="+mn-lt"/>
              </a:rPr>
              <a:t> 	                  </a:t>
            </a:r>
            <a:r>
              <a:rPr lang="fr-FR" sz="1600" b="0" smtClean="0">
                <a:latin typeface="+mn-lt"/>
              </a:rPr>
              <a:t>(Laser </a:t>
            </a:r>
            <a:r>
              <a:rPr lang="fr-FR" sz="1600" b="0">
                <a:latin typeface="+mn-lt"/>
              </a:rPr>
              <a:t>Part. Beams (2014), 32, </a:t>
            </a:r>
            <a:r>
              <a:rPr lang="fr-FR" sz="1600" b="0" smtClean="0">
                <a:latin typeface="+mn-lt"/>
              </a:rPr>
              <a:t>461-469)</a:t>
            </a:r>
            <a:endParaRPr lang="fr-FR" sz="1600" u="sng" smtClean="0">
              <a:solidFill>
                <a:srgbClr val="FF6600"/>
              </a:solidFill>
              <a:latin typeface="+mn-lt"/>
            </a:endParaRPr>
          </a:p>
          <a:p>
            <a:r>
              <a:rPr lang="fr-FR" smtClean="0">
                <a:latin typeface="+mn-lt"/>
              </a:rPr>
              <a:t>A. </a:t>
            </a:r>
            <a:r>
              <a:rPr lang="fr-FR" u="sng" smtClean="0">
                <a:latin typeface="+mn-lt"/>
              </a:rPr>
              <a:t>Ideal machine</a:t>
            </a:r>
            <a:r>
              <a:rPr lang="fr-FR" smtClean="0">
                <a:latin typeface="+mn-lt"/>
              </a:rPr>
              <a:t>: nominal theoretical conditions, without any error</a:t>
            </a:r>
          </a:p>
          <a:p>
            <a:r>
              <a:rPr lang="fr-FR" smtClean="0">
                <a:latin typeface="+mn-lt"/>
              </a:rPr>
              <a:t>B. </a:t>
            </a:r>
            <a:r>
              <a:rPr lang="fr-FR" u="sng" smtClean="0">
                <a:latin typeface="+mn-lt"/>
              </a:rPr>
              <a:t>Starting from scratch</a:t>
            </a:r>
            <a:r>
              <a:rPr lang="fr-FR" smtClean="0">
                <a:latin typeface="+mn-lt"/>
              </a:rPr>
              <a:t>: errors </a:t>
            </a:r>
            <a:r>
              <a:rPr lang="fr-FR" sz="1400" smtClean="0">
                <a:latin typeface="+mn-lt"/>
              </a:rPr>
              <a:t>as tolerances</a:t>
            </a:r>
            <a:r>
              <a:rPr lang="fr-FR" smtClean="0">
                <a:latin typeface="+mn-lt"/>
              </a:rPr>
              <a:t>, not corrected, tunable param.±10%</a:t>
            </a:r>
          </a:p>
          <a:p>
            <a:r>
              <a:rPr lang="fr-FR" smtClean="0">
                <a:latin typeface="+mn-lt"/>
              </a:rPr>
              <a:t>C. </a:t>
            </a:r>
            <a:r>
              <a:rPr lang="fr-FR" u="sng" smtClean="0">
                <a:latin typeface="+mn-lt"/>
              </a:rPr>
              <a:t>Commissioning, tuning, exploration</a:t>
            </a:r>
            <a:r>
              <a:rPr lang="fr-FR" smtClean="0">
                <a:latin typeface="+mn-lt"/>
              </a:rPr>
              <a:t>: same as above but errors corrected</a:t>
            </a:r>
          </a:p>
          <a:p>
            <a:r>
              <a:rPr lang="fr-FR" smtClean="0">
                <a:latin typeface="+mn-lt"/>
              </a:rPr>
              <a:t>D. </a:t>
            </a:r>
            <a:r>
              <a:rPr lang="fr-FR" u="sng" smtClean="0">
                <a:latin typeface="+mn-lt"/>
              </a:rPr>
              <a:t>Routine operation</a:t>
            </a:r>
            <a:r>
              <a:rPr lang="fr-FR" smtClean="0">
                <a:latin typeface="+mn-lt"/>
              </a:rPr>
              <a:t>: errors corrected, tunable param. nominal</a:t>
            </a:r>
          </a:p>
          <a:p>
            <a:r>
              <a:rPr lang="fr-FR" smtClean="0">
                <a:latin typeface="+mn-lt"/>
              </a:rPr>
              <a:t>E. </a:t>
            </a:r>
            <a:r>
              <a:rPr lang="fr-FR" u="sng" smtClean="0">
                <a:latin typeface="+mn-lt"/>
              </a:rPr>
              <a:t>Sudden failure</a:t>
            </a:r>
            <a:r>
              <a:rPr lang="fr-FR" smtClean="0">
                <a:latin typeface="+mn-lt"/>
              </a:rPr>
              <a:t>: individual or combination of sudden trips of tunable param.</a:t>
            </a:r>
          </a:p>
          <a:p>
            <a:r>
              <a:rPr lang="fr-FR">
                <a:latin typeface="+mn-lt"/>
              </a:rPr>
              <a:t> </a:t>
            </a:r>
            <a:r>
              <a:rPr lang="fr-FR" smtClean="0">
                <a:latin typeface="+mn-lt"/>
              </a:rPr>
              <a:t>                               from 100% up to 110%, or down to 0%.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00746" y="4735987"/>
            <a:ext cx="83936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fr-FR" smtClean="0">
                <a:solidFill>
                  <a:srgbClr val="FF6600"/>
                </a:solidFill>
                <a:latin typeface="+mn-lt"/>
              </a:rPr>
              <a:t>CATALOGUE of LOSSES:</a:t>
            </a:r>
          </a:p>
          <a:p>
            <a:r>
              <a:rPr lang="fr-FR" smtClean="0">
                <a:latin typeface="+mn-lt"/>
              </a:rPr>
              <a:t>affects all the subsystems: hot points, beam stop system velocity,</a:t>
            </a:r>
          </a:p>
          <a:p>
            <a:r>
              <a:rPr lang="fr-FR" smtClean="0">
                <a:latin typeface="+mn-lt"/>
              </a:rPr>
              <a:t>limitations for control system, maximum beam power for operation,</a:t>
            </a:r>
          </a:p>
          <a:p>
            <a:r>
              <a:rPr lang="fr-FR" smtClean="0">
                <a:latin typeface="+mn-lt"/>
              </a:rPr>
              <a:t>dynamic range of diagnostics, etc. </a:t>
            </a:r>
            <a:endParaRPr lang="fr-F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835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loss prediction (3)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09513" y="884654"/>
            <a:ext cx="8721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6600"/>
                </a:solidFill>
                <a:latin typeface="+mn-lt"/>
              </a:rPr>
              <a:t>Example: CATALOGUE of LOSSES for the IFMIF Prototype accelerator</a:t>
            </a:r>
          </a:p>
          <a:p>
            <a:r>
              <a:rPr lang="fr-FR" sz="1600" b="0" smtClean="0">
                <a:latin typeface="+mn-lt"/>
              </a:rPr>
              <a:t>	       Laser Part. Beams (2014), 32, 461-469</a:t>
            </a:r>
            <a:endParaRPr lang="fr-FR" sz="1600" b="0">
              <a:latin typeface="+mn-lt"/>
            </a:endParaRPr>
          </a:p>
        </p:txBody>
      </p:sp>
      <p:pic>
        <p:nvPicPr>
          <p:cNvPr id="5" name="Picture 2" descr="D:\Safety\L&amp;PB\Figures\Fig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9" t="3627" r="3868" b="3963"/>
          <a:stretch/>
        </p:blipFill>
        <p:spPr bwMode="auto">
          <a:xfrm>
            <a:off x="376355" y="1589174"/>
            <a:ext cx="4389120" cy="417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82388" y="5672552"/>
            <a:ext cx="3639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0" smtClean="0">
                <a:latin typeface="+mn-lt"/>
              </a:rPr>
              <a:t>Beam loss power probabilities when starting from scratch for a full power beam</a:t>
            </a:r>
            <a:endParaRPr lang="fr-FR" sz="1400" b="0">
              <a:latin typeface="+mn-lt"/>
            </a:endParaRPr>
          </a:p>
        </p:txBody>
      </p:sp>
      <p:pic>
        <p:nvPicPr>
          <p:cNvPr id="7" name="Picture 2" descr="D:\Safety\L&amp;PB\Figures\Fig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4" t="2303" r="25681" b="2712"/>
          <a:stretch/>
        </p:blipFill>
        <p:spPr bwMode="auto">
          <a:xfrm>
            <a:off x="5694218" y="1595444"/>
            <a:ext cx="3477002" cy="40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612850" y="5672552"/>
            <a:ext cx="3639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0" smtClean="0">
                <a:latin typeface="+mn-lt"/>
              </a:rPr>
              <a:t>Beam loss </a:t>
            </a:r>
            <a:r>
              <a:rPr lang="fr-FR" sz="1400" b="0">
                <a:latin typeface="+mn-lt"/>
              </a:rPr>
              <a:t>power </a:t>
            </a:r>
            <a:r>
              <a:rPr lang="fr-FR" sz="1400" b="0" smtClean="0">
                <a:latin typeface="+mn-lt"/>
              </a:rPr>
              <a:t>in case of sudden failure of the second LEBT solenoid </a:t>
            </a:r>
            <a:endParaRPr lang="fr-FR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92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chemeClr val="bg1">
                    <a:lumMod val="85000"/>
                  </a:schemeClr>
                </a:solidFill>
              </a:rPr>
              <a:t>Advanced methods and concepts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28799" y="1770609"/>
            <a:ext cx="58288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idea for:	Beam analysis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rgbClr val="FF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New protocol for: Beam loss prediction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method for: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fr-FR" smtClean="0">
                <a:solidFill>
                  <a:srgbClr val="FF6600"/>
                </a:solidFill>
              </a:rPr>
              <a:t>Beam optimization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strategy for:	Beam measurement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concept for:	Beam characterization </a:t>
            </a:r>
            <a:endParaRPr lang="fr-FR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6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Optimization (1)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85604" y="1515533"/>
            <a:ext cx="38395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Classically:</a:t>
            </a:r>
          </a:p>
          <a:p>
            <a:endParaRPr lang="fr-FR" sz="1800" smtClean="0">
              <a:latin typeface="+mn-lt"/>
            </a:endParaRPr>
          </a:p>
          <a:p>
            <a:r>
              <a:rPr lang="fr-FR" sz="1800">
                <a:latin typeface="+mn-lt"/>
              </a:rPr>
              <a:t>G</a:t>
            </a:r>
            <a:r>
              <a:rPr lang="fr-FR" sz="1800" smtClean="0">
                <a:latin typeface="+mn-lt"/>
              </a:rPr>
              <a:t>lobal parameter: rms Emittance</a:t>
            </a:r>
          </a:p>
          <a:p>
            <a:r>
              <a:rPr lang="fr-FR" sz="1800" smtClean="0">
                <a:latin typeface="+mn-lt"/>
              </a:rPr>
              <a:t>Minimize emittance growth</a:t>
            </a:r>
          </a:p>
          <a:p>
            <a:r>
              <a:rPr lang="fr-FR" sz="1800" smtClean="0">
                <a:latin typeface="+mn-lt"/>
              </a:rPr>
              <a:t>Emittance matching</a:t>
            </a:r>
          </a:p>
          <a:p>
            <a:r>
              <a:rPr lang="fr-FR" sz="1800" smtClean="0">
                <a:latin typeface="+mn-lt"/>
              </a:rPr>
              <a:t>Halo may be indirectly minimized</a:t>
            </a:r>
            <a:endParaRPr lang="fr-FR" sz="1800">
              <a:latin typeface="+mn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4941" y="897467"/>
            <a:ext cx="5351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9933"/>
                </a:solidFill>
                <a:latin typeface="+mn-lt"/>
              </a:rPr>
              <a:t>What are the parameters to be optimized ?</a:t>
            </a:r>
            <a:endParaRPr lang="fr-FR">
              <a:solidFill>
                <a:srgbClr val="FF9933"/>
              </a:solidFill>
              <a:latin typeface="+mn-lt"/>
            </a:endParaRPr>
          </a:p>
        </p:txBody>
      </p:sp>
      <p:sp>
        <p:nvSpPr>
          <p:cNvPr id="6" name="Flèche droite 5"/>
          <p:cNvSpPr/>
          <p:nvPr/>
        </p:nvSpPr>
        <p:spPr bwMode="auto">
          <a:xfrm rot="5400000">
            <a:off x="2181814" y="3611048"/>
            <a:ext cx="584200" cy="330200"/>
          </a:xfrm>
          <a:prstGeom prst="rightArrow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8472" y="4097874"/>
            <a:ext cx="380104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Emittance : figure of merit</a:t>
            </a:r>
          </a:p>
          <a:p>
            <a:endParaRPr lang="fr-FR" sz="1800">
              <a:latin typeface="+mn-lt"/>
            </a:endParaRPr>
          </a:p>
          <a:p>
            <a:r>
              <a:rPr lang="fr-FR" sz="1800" smtClean="0">
                <a:latin typeface="+mn-lt"/>
              </a:rPr>
              <a:t>But:</a:t>
            </a:r>
            <a:r>
              <a:rPr lang="fr-FR" sz="1800">
                <a:latin typeface="+mn-lt"/>
              </a:rPr>
              <a:t> </a:t>
            </a:r>
            <a:r>
              <a:rPr lang="fr-FR" sz="1800" smtClean="0">
                <a:latin typeface="+mn-lt"/>
              </a:rPr>
              <a:t>MW beam</a:t>
            </a:r>
            <a:r>
              <a:rPr lang="fr-FR" sz="1800" smtClean="0">
                <a:latin typeface="+mn-lt"/>
                <a:sym typeface="Wingdings" panose="05000000000000000000" pitchFamily="2" charset="2"/>
              </a:rPr>
              <a:t></a:t>
            </a:r>
            <a:r>
              <a:rPr lang="fr-FR" sz="1800" smtClean="0">
                <a:latin typeface="+mn-lt"/>
              </a:rPr>
              <a:t> microlosses</a:t>
            </a:r>
          </a:p>
          <a:p>
            <a:r>
              <a:rPr lang="fr-FR" sz="1800" smtClean="0">
                <a:latin typeface="+mn-lt"/>
              </a:rPr>
              <a:t>10</a:t>
            </a:r>
            <a:r>
              <a:rPr lang="fr-FR" sz="1800" baseline="30000" smtClean="0">
                <a:latin typeface="+mn-lt"/>
              </a:rPr>
              <a:t>-6 </a:t>
            </a:r>
            <a:r>
              <a:rPr lang="fr-FR" sz="1800" smtClean="0">
                <a:latin typeface="+mn-lt"/>
              </a:rPr>
              <a:t>of the beam must be avoided</a:t>
            </a:r>
          </a:p>
          <a:p>
            <a:r>
              <a:rPr lang="fr-FR" sz="1800" smtClean="0">
                <a:latin typeface="+mn-lt"/>
                <a:sym typeface="Wingdings" panose="05000000000000000000" pitchFamily="2" charset="2"/>
              </a:rPr>
              <a:t> </a:t>
            </a:r>
            <a:r>
              <a:rPr lang="fr-FR" sz="1800" smtClean="0">
                <a:latin typeface="+mn-lt"/>
              </a:rPr>
              <a:t>very external part</a:t>
            </a:r>
          </a:p>
          <a:p>
            <a:r>
              <a:rPr lang="fr-FR" sz="1800" smtClean="0">
                <a:latin typeface="+mn-lt"/>
                <a:sym typeface="Wingdings" panose="05000000000000000000" pitchFamily="2" charset="2"/>
              </a:rPr>
              <a:t> halo</a:t>
            </a:r>
            <a:endParaRPr lang="fr-FR" sz="1800" smtClean="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36049" y="1532467"/>
            <a:ext cx="41857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Advanced:</a:t>
            </a:r>
          </a:p>
          <a:p>
            <a:endParaRPr lang="fr-FR" sz="1800">
              <a:latin typeface="+mn-lt"/>
            </a:endParaRPr>
          </a:p>
          <a:p>
            <a:r>
              <a:rPr lang="fr-FR" sz="1800" smtClean="0">
                <a:latin typeface="+mn-lt"/>
              </a:rPr>
              <a:t>Extension of the outermost particles</a:t>
            </a:r>
          </a:p>
          <a:p>
            <a:r>
              <a:rPr lang="fr-FR" sz="1800" smtClean="0">
                <a:latin typeface="+mn-lt"/>
              </a:rPr>
              <a:t>Minimize directly the halo</a:t>
            </a:r>
          </a:p>
          <a:p>
            <a:r>
              <a:rPr lang="fr-FR" sz="1800" smtClean="0">
                <a:latin typeface="+mn-lt"/>
              </a:rPr>
              <a:t>Halo matching</a:t>
            </a:r>
          </a:p>
          <a:p>
            <a:r>
              <a:rPr lang="fr-FR" sz="1800" smtClean="0">
                <a:latin typeface="+mn-lt"/>
              </a:rPr>
              <a:t>Maximize margin between</a:t>
            </a:r>
          </a:p>
          <a:p>
            <a:r>
              <a:rPr lang="fr-FR" sz="1800">
                <a:latin typeface="+mn-lt"/>
              </a:rPr>
              <a:t> </a:t>
            </a:r>
            <a:r>
              <a:rPr lang="fr-FR" sz="1800" smtClean="0">
                <a:latin typeface="+mn-lt"/>
              </a:rPr>
              <a:t>                beam border and pipe wall</a:t>
            </a:r>
          </a:p>
          <a:p>
            <a:endParaRPr lang="fr-FR" sz="1800"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463470" y="4097874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Halo: figure of merit</a:t>
            </a:r>
            <a:endParaRPr lang="fr-FR" sz="1800">
              <a:latin typeface="+mn-lt"/>
            </a:endParaRPr>
          </a:p>
        </p:txBody>
      </p:sp>
      <p:sp>
        <p:nvSpPr>
          <p:cNvPr id="11" name="Flèche droite 10"/>
          <p:cNvSpPr/>
          <p:nvPr/>
        </p:nvSpPr>
        <p:spPr bwMode="auto">
          <a:xfrm rot="5400000">
            <a:off x="6687467" y="3611047"/>
            <a:ext cx="584200" cy="330200"/>
          </a:xfrm>
          <a:prstGeom prst="rightArrow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251891" y="4715557"/>
            <a:ext cx="3357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smtClean="0">
                <a:latin typeface="+mn-lt"/>
              </a:rPr>
              <a:t>Results:</a:t>
            </a:r>
          </a:p>
          <a:p>
            <a:pPr algn="ctr"/>
            <a:r>
              <a:rPr lang="fr-FR" sz="1800" smtClean="0">
                <a:latin typeface="+mn-lt"/>
              </a:rPr>
              <a:t>comfortable margin between</a:t>
            </a:r>
          </a:p>
          <a:p>
            <a:pPr algn="ctr"/>
            <a:r>
              <a:rPr lang="fr-FR" sz="1800" smtClean="0">
                <a:latin typeface="+mn-lt"/>
              </a:rPr>
              <a:t>beam external border</a:t>
            </a:r>
          </a:p>
          <a:p>
            <a:pPr algn="ctr"/>
            <a:r>
              <a:rPr lang="fr-FR" sz="1800" smtClean="0">
                <a:latin typeface="+mn-lt"/>
              </a:rPr>
              <a:t>and beam pipe wall</a:t>
            </a:r>
            <a:endParaRPr lang="fr-FR" sz="1800">
              <a:latin typeface="+mn-lt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2445405" y="4636657"/>
            <a:ext cx="1379294" cy="40505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" name="Ellipse 13"/>
          <p:cNvSpPr/>
          <p:nvPr/>
        </p:nvSpPr>
        <p:spPr bwMode="auto">
          <a:xfrm>
            <a:off x="5336049" y="2590798"/>
            <a:ext cx="1697182" cy="48260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5" name="Ellipse 14"/>
          <p:cNvSpPr/>
          <p:nvPr/>
        </p:nvSpPr>
        <p:spPr bwMode="auto">
          <a:xfrm>
            <a:off x="685604" y="2539970"/>
            <a:ext cx="2480926" cy="48260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92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9" grpId="0"/>
      <p:bldP spid="10" grpId="0"/>
      <p:bldP spid="11" grpId="0" animBg="1"/>
      <p:bldP spid="13" grpId="0"/>
      <p:bldP spid="8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D:\Disque D entier\Conferences\IPAC11\L&amp;PB\Figures\Fig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5" y="1637053"/>
            <a:ext cx="3799282" cy="220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D:\Disque D entier\Tracewin\Density\t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529" y="3908621"/>
            <a:ext cx="3833758" cy="243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Optimization (2)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12" name="Picture 6" descr="D:\Disque D entier\Tracewin\Density\t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10" y="3908621"/>
            <a:ext cx="3823205" cy="242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e 16"/>
          <p:cNvGrpSpPr>
            <a:grpSpLocks noChangeAspect="1"/>
          </p:cNvGrpSpPr>
          <p:nvPr/>
        </p:nvGrpSpPr>
        <p:grpSpPr>
          <a:xfrm>
            <a:off x="5133109" y="1559551"/>
            <a:ext cx="3810669" cy="2378678"/>
            <a:chOff x="23013951" y="15409641"/>
            <a:chExt cx="4525216" cy="2750000"/>
          </a:xfrm>
        </p:grpSpPr>
        <p:pic>
          <p:nvPicPr>
            <p:cNvPr id="18" name="Picture 2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4"/>
            <a:stretch/>
          </p:blipFill>
          <p:spPr bwMode="auto">
            <a:xfrm>
              <a:off x="23013951" y="15487318"/>
              <a:ext cx="4331250" cy="2672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36"/>
            <a:stretch/>
          </p:blipFill>
          <p:spPr bwMode="auto">
            <a:xfrm>
              <a:off x="27289495" y="15409641"/>
              <a:ext cx="249672" cy="275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ZoneTexte 19"/>
          <p:cNvSpPr txBox="1"/>
          <p:nvPr/>
        </p:nvSpPr>
        <p:spPr>
          <a:xfrm>
            <a:off x="863126" y="1308563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Classically: Emitt. matching</a:t>
            </a:r>
            <a:endParaRPr lang="fr-FR" sz="1800">
              <a:latin typeface="+mn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534607" y="1308563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Advanced: Halo matching</a:t>
            </a:r>
            <a:endParaRPr lang="fr-FR" sz="1800">
              <a:latin typeface="+mn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986521" y="4532964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/>
              <a:t>1 particle over 10</a:t>
            </a:r>
            <a:r>
              <a:rPr lang="fr-FR" sz="1200" baseline="30000" smtClean="0"/>
              <a:t>6</a:t>
            </a:r>
            <a:endParaRPr lang="fr-FR" sz="1200" baseline="30000"/>
          </a:p>
        </p:txBody>
      </p:sp>
      <p:cxnSp>
        <p:nvCxnSpPr>
          <p:cNvPr id="24" name="Connecteur droit 23"/>
          <p:cNvCxnSpPr/>
          <p:nvPr/>
        </p:nvCxnSpPr>
        <p:spPr bwMode="auto">
          <a:xfrm flipH="1">
            <a:off x="6692362" y="4696691"/>
            <a:ext cx="352350" cy="204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ZoneTexte 22"/>
          <p:cNvSpPr txBox="1"/>
          <p:nvPr/>
        </p:nvSpPr>
        <p:spPr>
          <a:xfrm>
            <a:off x="1356351" y="768717"/>
            <a:ext cx="714407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Example: IFMIF SRF Linac</a:t>
            </a:r>
            <a:r>
              <a:rPr lang="fr-FR" sz="1800" b="0" smtClean="0">
                <a:latin typeface="+mn-lt"/>
              </a:rPr>
              <a:t>          </a:t>
            </a:r>
            <a:r>
              <a:rPr lang="fr-FR" sz="1600" b="0" smtClean="0">
                <a:latin typeface="+mn-lt"/>
              </a:rPr>
              <a:t>(Laser Part. Beams 32, 10-118, 2014)</a:t>
            </a:r>
          </a:p>
          <a:p>
            <a:r>
              <a:rPr lang="fr-FR" sz="1600" b="0" smtClean="0"/>
              <a:t>			</a:t>
            </a:r>
            <a:endParaRPr lang="fr-FR" sz="1600">
              <a:latin typeface="+mn-lt"/>
            </a:endParaRPr>
          </a:p>
        </p:txBody>
      </p:sp>
      <p:pic>
        <p:nvPicPr>
          <p:cNvPr id="25" name="Picture 2" descr="D:\Disque D entier\Conferences\IPAC11\L&amp;PB\Figures\Fig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884" y="1618167"/>
            <a:ext cx="3889431" cy="224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D:\Disque D entier\Tracewin\Density\te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529" y="3908621"/>
            <a:ext cx="3833758" cy="243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Optimization (3)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12" name="Picture 6" descr="D:\Disque D entier\Tracewin\Density\t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10" y="3908621"/>
            <a:ext cx="3823205" cy="242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>
            <a:grpSpLocks noChangeAspect="1"/>
          </p:cNvGrpSpPr>
          <p:nvPr/>
        </p:nvGrpSpPr>
        <p:grpSpPr>
          <a:xfrm>
            <a:off x="540298" y="1550715"/>
            <a:ext cx="3810566" cy="2378927"/>
            <a:chOff x="16162618" y="15409641"/>
            <a:chExt cx="4528994" cy="2750000"/>
          </a:xfrm>
        </p:grpSpPr>
        <p:pic>
          <p:nvPicPr>
            <p:cNvPr id="14" name="Picture 3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35"/>
            <a:stretch/>
          </p:blipFill>
          <p:spPr bwMode="auto">
            <a:xfrm>
              <a:off x="20493870" y="15409641"/>
              <a:ext cx="197742" cy="275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5"/>
            <a:stretch/>
          </p:blipFill>
          <p:spPr bwMode="auto">
            <a:xfrm>
              <a:off x="16162618" y="15487614"/>
              <a:ext cx="4331250" cy="2672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e 16"/>
          <p:cNvGrpSpPr>
            <a:grpSpLocks noChangeAspect="1"/>
          </p:cNvGrpSpPr>
          <p:nvPr/>
        </p:nvGrpSpPr>
        <p:grpSpPr>
          <a:xfrm>
            <a:off x="5133109" y="1559551"/>
            <a:ext cx="3810669" cy="2378678"/>
            <a:chOff x="23013951" y="15409641"/>
            <a:chExt cx="4525216" cy="2750000"/>
          </a:xfrm>
        </p:grpSpPr>
        <p:pic>
          <p:nvPicPr>
            <p:cNvPr id="18" name="Picture 2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4"/>
            <a:stretch/>
          </p:blipFill>
          <p:spPr bwMode="auto">
            <a:xfrm>
              <a:off x="23013951" y="15487318"/>
              <a:ext cx="4331250" cy="2672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36"/>
            <a:stretch/>
          </p:blipFill>
          <p:spPr bwMode="auto">
            <a:xfrm>
              <a:off x="27289495" y="15409641"/>
              <a:ext cx="249672" cy="275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ZoneTexte 19"/>
          <p:cNvSpPr txBox="1"/>
          <p:nvPr/>
        </p:nvSpPr>
        <p:spPr>
          <a:xfrm>
            <a:off x="863126" y="1291471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Classically: Emitt. matching</a:t>
            </a:r>
            <a:endParaRPr lang="fr-FR" sz="1800">
              <a:latin typeface="+mn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534607" y="1308563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Advanced: Halo matching</a:t>
            </a:r>
            <a:endParaRPr lang="fr-FR" sz="1800">
              <a:latin typeface="+mn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986521" y="4532964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/>
              <a:t>1 particle over 10</a:t>
            </a:r>
            <a:r>
              <a:rPr lang="fr-FR" sz="1200" baseline="30000" smtClean="0"/>
              <a:t>6</a:t>
            </a:r>
            <a:endParaRPr lang="fr-FR" sz="1200" baseline="30000"/>
          </a:p>
        </p:txBody>
      </p:sp>
      <p:cxnSp>
        <p:nvCxnSpPr>
          <p:cNvPr id="24" name="Connecteur droit 23"/>
          <p:cNvCxnSpPr/>
          <p:nvPr/>
        </p:nvCxnSpPr>
        <p:spPr bwMode="auto">
          <a:xfrm flipH="1">
            <a:off x="6692362" y="4696691"/>
            <a:ext cx="352350" cy="204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ZoneTexte 22"/>
          <p:cNvSpPr txBox="1"/>
          <p:nvPr/>
        </p:nvSpPr>
        <p:spPr>
          <a:xfrm>
            <a:off x="1356351" y="768717"/>
            <a:ext cx="714407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Example: IFMIF SRF Linac</a:t>
            </a:r>
            <a:r>
              <a:rPr lang="fr-FR" sz="1800" b="0" smtClean="0">
                <a:latin typeface="+mn-lt"/>
              </a:rPr>
              <a:t>          </a:t>
            </a:r>
            <a:r>
              <a:rPr lang="fr-FR" sz="1600" b="0" smtClean="0">
                <a:latin typeface="+mn-lt"/>
              </a:rPr>
              <a:t>(Laser Part. Beams 32, 10-118, 2014)</a:t>
            </a:r>
          </a:p>
          <a:p>
            <a:r>
              <a:rPr lang="fr-FR" sz="1600" b="0" smtClean="0"/>
              <a:t>			</a:t>
            </a:r>
            <a:endParaRPr lang="fr-FR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08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212891" y="836014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Issue: The beam must be optimised to an accuracy of </a:t>
            </a:r>
            <a:r>
              <a:rPr lang="fr-FR" sz="1800" u="sng" smtClean="0">
                <a:solidFill>
                  <a:srgbClr val="FF9900"/>
                </a:solidFill>
                <a:latin typeface="+mn-lt"/>
              </a:rPr>
              <a:t>10</a:t>
            </a:r>
            <a:r>
              <a:rPr lang="fr-FR" sz="1800" u="sng" baseline="30000" smtClean="0">
                <a:solidFill>
                  <a:srgbClr val="FF9900"/>
                </a:solidFill>
                <a:latin typeface="+mn-lt"/>
              </a:rPr>
              <a:t>-6</a:t>
            </a:r>
            <a:endParaRPr lang="fr-FR" sz="1800" u="sng" smtClean="0">
              <a:solidFill>
                <a:srgbClr val="FF9900"/>
              </a:solidFill>
              <a:latin typeface="+mn-lt"/>
            </a:endParaRPr>
          </a:p>
          <a:p>
            <a:r>
              <a:rPr lang="fr-FR" sz="1800" smtClean="0">
                <a:latin typeface="+mn-lt"/>
              </a:rPr>
              <a:t>But  simulations are not reliable         	to that accuracy</a:t>
            </a:r>
          </a:p>
          <a:p>
            <a:r>
              <a:rPr lang="fr-FR" sz="1800" smtClean="0">
                <a:latin typeface="+mn-lt"/>
              </a:rPr>
              <a:t>       components are not reproducible 	to that accuracy</a:t>
            </a:r>
          </a:p>
          <a:p>
            <a:r>
              <a:rPr lang="fr-FR" sz="1800" smtClean="0">
                <a:latin typeface="+mn-lt"/>
                <a:sym typeface="Wingdings" panose="05000000000000000000" pitchFamily="2" charset="2"/>
              </a:rPr>
              <a:t> Frequent in-situ fine tunings are mandatory</a:t>
            </a:r>
            <a:endParaRPr lang="fr-FR" sz="1800">
              <a:latin typeface="+mn-lt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3" name="Parchemin vertical 2"/>
          <p:cNvSpPr/>
          <p:nvPr/>
        </p:nvSpPr>
        <p:spPr bwMode="auto">
          <a:xfrm>
            <a:off x="578363" y="2220915"/>
            <a:ext cx="6668218" cy="1906440"/>
          </a:xfrm>
          <a:prstGeom prst="verticalScroll">
            <a:avLst>
              <a:gd name="adj" fmla="val 18382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/>
          </a:scene3d>
          <a:sp3d prstMaterial="dkEdge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63967" y="2731561"/>
            <a:ext cx="59426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smtClean="0">
                <a:latin typeface="+mn-lt"/>
              </a:rPr>
              <a:t>Perform only </a:t>
            </a:r>
            <a:r>
              <a:rPr lang="fr-FR" sz="1800" smtClean="0">
                <a:solidFill>
                  <a:srgbClr val="0000FF"/>
                </a:solidFill>
                <a:latin typeface="+mn-lt"/>
              </a:rPr>
              <a:t>Beam Dynamics</a:t>
            </a:r>
            <a:r>
              <a:rPr lang="fr-FR" sz="1800" smtClean="0">
                <a:latin typeface="+mn-lt"/>
              </a:rPr>
              <a:t> optimizations</a:t>
            </a:r>
          </a:p>
          <a:p>
            <a:pPr algn="ctr"/>
            <a:r>
              <a:rPr lang="fr-FR" sz="1800" smtClean="0">
                <a:latin typeface="+mn-lt"/>
              </a:rPr>
              <a:t>that could be </a:t>
            </a:r>
            <a:r>
              <a:rPr lang="fr-FR" sz="180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reproduced in-situ </a:t>
            </a:r>
            <a:r>
              <a:rPr lang="fr-FR" sz="1800" smtClean="0">
                <a:latin typeface="+mn-lt"/>
              </a:rPr>
              <a:t>on the real machine</a:t>
            </a:r>
          </a:p>
          <a:p>
            <a:pPr algn="ctr"/>
            <a:r>
              <a:rPr lang="fr-FR" sz="1800" smtClean="0">
                <a:latin typeface="+mn-lt"/>
              </a:rPr>
              <a:t>with the appropriate </a:t>
            </a:r>
            <a:r>
              <a:rPr lang="fr-FR" sz="1800" smtClean="0">
                <a:solidFill>
                  <a:srgbClr val="0000FF"/>
                </a:solidFill>
                <a:latin typeface="+mn-lt"/>
              </a:rPr>
              <a:t>Beam Diagnostics</a:t>
            </a:r>
          </a:p>
          <a:p>
            <a:pPr algn="ctr"/>
            <a:r>
              <a:rPr lang="fr-FR" sz="180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</a:t>
            </a:r>
            <a:r>
              <a:rPr lang="fr-FR" sz="1800" smtClean="0">
                <a:solidFill>
                  <a:srgbClr val="0000FF"/>
                </a:solidFill>
                <a:latin typeface="+mn-lt"/>
              </a:rPr>
              <a:t> </a:t>
            </a:r>
            <a:r>
              <a:rPr lang="fr-FR" sz="180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sufficient quantities</a:t>
            </a:r>
            <a:endParaRPr lang="en-US" sz="180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34224" y="2183150"/>
            <a:ext cx="3144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STRATEGY: SELF-RULE</a:t>
            </a:r>
            <a:endParaRPr lang="en-US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2" descr="D:\Diagnostics\trompette-cheval.jpg"/>
          <p:cNvPicPr>
            <a:picLocks noChangeAspect="1" noChangeArrowheads="1"/>
          </p:cNvPicPr>
          <p:nvPr/>
        </p:nvPicPr>
        <p:blipFill>
          <a:blip r:embed="rId2" cstate="print"/>
          <a:srcRect r="3926" b="5447"/>
          <a:stretch>
            <a:fillRect/>
          </a:stretch>
        </p:blipFill>
        <p:spPr bwMode="auto">
          <a:xfrm>
            <a:off x="7789609" y="2269091"/>
            <a:ext cx="1339447" cy="1885756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476759" y="4276989"/>
            <a:ext cx="2034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latin typeface="+mn-lt"/>
              </a:rPr>
              <a:t>In </a:t>
            </a:r>
            <a:r>
              <a:rPr lang="fr-FR" err="1" smtClean="0">
                <a:latin typeface="+mn-lt"/>
              </a:rPr>
              <a:t>other</a:t>
            </a:r>
            <a:r>
              <a:rPr lang="fr-FR" smtClean="0">
                <a:latin typeface="+mn-lt"/>
              </a:rPr>
              <a:t> </a:t>
            </a:r>
            <a:r>
              <a:rPr lang="fr-FR" err="1" smtClean="0">
                <a:latin typeface="+mn-lt"/>
              </a:rPr>
              <a:t>words</a:t>
            </a:r>
            <a:r>
              <a:rPr lang="fr-FR" smtClean="0">
                <a:latin typeface="+mn-lt"/>
              </a:rPr>
              <a:t>:</a:t>
            </a:r>
            <a:endParaRPr lang="en-US"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3682" y="4618594"/>
            <a:ext cx="9507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err="1" smtClean="0">
                <a:latin typeface="+mn-lt"/>
              </a:rPr>
              <a:t>Each</a:t>
            </a:r>
            <a:r>
              <a:rPr lang="fr-FR" smtClean="0">
                <a:latin typeface="+mn-lt"/>
              </a:rPr>
              <a:t> </a:t>
            </a:r>
            <a:r>
              <a:rPr lang="fr-FR" u="sng" err="1" smtClean="0">
                <a:latin typeface="+mn-lt"/>
              </a:rPr>
              <a:t>BDyn</a:t>
            </a:r>
            <a:r>
              <a:rPr lang="fr-FR" u="sng" smtClean="0">
                <a:latin typeface="+mn-lt"/>
              </a:rPr>
              <a:t> </a:t>
            </a:r>
            <a:r>
              <a:rPr lang="fr-FR" u="sng" err="1" smtClean="0">
                <a:latin typeface="+mn-lt"/>
              </a:rPr>
              <a:t>tuning</a:t>
            </a:r>
            <a:r>
              <a:rPr lang="fr-FR" u="sng" smtClean="0">
                <a:latin typeface="+mn-lt"/>
              </a:rPr>
              <a:t> </a:t>
            </a:r>
            <a:r>
              <a:rPr lang="fr-FR" u="sng" err="1" smtClean="0">
                <a:latin typeface="+mn-lt"/>
              </a:rPr>
              <a:t>procedure</a:t>
            </a:r>
            <a:r>
              <a:rPr lang="fr-FR" smtClean="0">
                <a:latin typeface="+mn-lt"/>
              </a:rPr>
              <a:t> </a:t>
            </a:r>
            <a:r>
              <a:rPr lang="fr-FR" smtClean="0">
                <a:solidFill>
                  <a:srgbClr val="FF9933"/>
                </a:solidFill>
                <a:latin typeface="+mn-lt"/>
              </a:rPr>
              <a:t>MUST</a:t>
            </a:r>
            <a:r>
              <a:rPr lang="fr-FR" smtClean="0">
                <a:latin typeface="+mn-lt"/>
              </a:rPr>
              <a:t> have </a:t>
            </a:r>
            <a:r>
              <a:rPr lang="fr-FR" err="1" smtClean="0">
                <a:latin typeface="+mn-lt"/>
              </a:rPr>
              <a:t>its</a:t>
            </a:r>
            <a:r>
              <a:rPr lang="fr-FR" smtClean="0">
                <a:latin typeface="+mn-lt"/>
              </a:rPr>
              <a:t> </a:t>
            </a:r>
            <a:r>
              <a:rPr lang="fr-FR" u="sng" smtClean="0">
                <a:latin typeface="+mn-lt"/>
              </a:rPr>
              <a:t>in-situ Avatar</a:t>
            </a:r>
            <a:r>
              <a:rPr lang="fr-FR" smtClean="0">
                <a:latin typeface="+mn-lt"/>
              </a:rPr>
              <a:t> on the machine</a:t>
            </a:r>
            <a:endParaRPr lang="en-US">
              <a:latin typeface="+mn-lt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4" y="5006300"/>
            <a:ext cx="1962149" cy="122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cteur droit avec flèche 9"/>
          <p:cNvCxnSpPr/>
          <p:nvPr/>
        </p:nvCxnSpPr>
        <p:spPr bwMode="auto">
          <a:xfrm>
            <a:off x="2535382" y="4977139"/>
            <a:ext cx="731693" cy="426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Connecteur droit avec flèche 10"/>
          <p:cNvCxnSpPr/>
          <p:nvPr/>
        </p:nvCxnSpPr>
        <p:spPr bwMode="auto">
          <a:xfrm flipH="1">
            <a:off x="5524501" y="4977139"/>
            <a:ext cx="828674" cy="426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Optimization (4)</a:t>
            </a:r>
            <a:endParaRPr lang="en-US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03037" y="1539551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solidFill>
                  <a:srgbClr val="FF9933"/>
                </a:solidFill>
                <a:latin typeface="+mn-lt"/>
              </a:rPr>
              <a:t>… to the RFQ</a:t>
            </a:r>
            <a:endParaRPr lang="en-US" sz="1800">
              <a:solidFill>
                <a:srgbClr val="FF9933"/>
              </a:solidFill>
              <a:latin typeface="+mn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94391" y="1829973"/>
            <a:ext cx="40062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solidFill>
                  <a:srgbClr val="006666"/>
                </a:solidFill>
                <a:latin typeface="+mn-lt"/>
              </a:rPr>
              <a:t>Optimization</a:t>
            </a:r>
          </a:p>
          <a:p>
            <a:r>
              <a:rPr lang="fr-FR" sz="1800" smtClean="0">
                <a:solidFill>
                  <a:srgbClr val="006666"/>
                </a:solidFill>
                <a:latin typeface="+mn-lt"/>
              </a:rPr>
              <a:t>Not to fulfill theor.Twiss param.</a:t>
            </a:r>
          </a:p>
          <a:p>
            <a:r>
              <a:rPr lang="fr-FR" sz="1800" smtClean="0">
                <a:solidFill>
                  <a:srgbClr val="006666"/>
                </a:solidFill>
                <a:latin typeface="+mn-lt"/>
              </a:rPr>
              <a:t>But to maximize RFQ transmission</a:t>
            </a:r>
            <a:endParaRPr lang="en-US" sz="1800">
              <a:solidFill>
                <a:srgbClr val="006666"/>
              </a:solidFill>
              <a:latin typeface="+mn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55144" y="1539551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solidFill>
                  <a:srgbClr val="FF9933"/>
                </a:solidFill>
                <a:latin typeface="+mn-lt"/>
              </a:rPr>
              <a:t>… to the SRF Linac</a:t>
            </a:r>
            <a:endParaRPr lang="en-US" sz="1800">
              <a:solidFill>
                <a:srgbClr val="FF9933"/>
              </a:solidFill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35214" y="1829973"/>
            <a:ext cx="47500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solidFill>
                  <a:srgbClr val="006666"/>
                </a:solidFill>
                <a:latin typeface="+mn-lt"/>
              </a:rPr>
              <a:t>Optimization</a:t>
            </a:r>
          </a:p>
          <a:p>
            <a:r>
              <a:rPr lang="fr-FR" sz="1800" smtClean="0">
                <a:solidFill>
                  <a:srgbClr val="006666"/>
                </a:solidFill>
                <a:latin typeface="+mn-lt"/>
              </a:rPr>
              <a:t>Not to minimize RMS envelope, emittance</a:t>
            </a:r>
          </a:p>
          <a:p>
            <a:r>
              <a:rPr lang="fr-FR" sz="1800" smtClean="0">
                <a:solidFill>
                  <a:srgbClr val="006666"/>
                </a:solidFill>
                <a:latin typeface="+mn-lt"/>
              </a:rPr>
              <a:t>But to minimize micro-losses</a:t>
            </a:r>
            <a:endParaRPr lang="en-US" sz="1800">
              <a:solidFill>
                <a:srgbClr val="006666"/>
              </a:solidFill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38164" y="3207324"/>
            <a:ext cx="29803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solidFill>
                  <a:srgbClr val="0000FF"/>
                </a:solidFill>
                <a:latin typeface="+mn-lt"/>
              </a:rPr>
              <a:t>Diagnostic</a:t>
            </a:r>
          </a:p>
          <a:p>
            <a:r>
              <a:rPr lang="fr-FR" sz="1800" smtClean="0">
                <a:solidFill>
                  <a:srgbClr val="0000FF"/>
                </a:solidFill>
                <a:latin typeface="+mn-lt"/>
              </a:rPr>
              <a:t>Current measurements at</a:t>
            </a:r>
          </a:p>
          <a:p>
            <a:r>
              <a:rPr lang="fr-FR" sz="1800" smtClean="0">
                <a:solidFill>
                  <a:srgbClr val="0000FF"/>
                </a:solidFill>
                <a:latin typeface="+mn-lt"/>
              </a:rPr>
              <a:t>RFQ entrance and exit</a:t>
            </a:r>
            <a:endParaRPr lang="en-US" sz="18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161735" y="3256207"/>
            <a:ext cx="4647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solidFill>
                  <a:srgbClr val="0000FF"/>
                </a:solidFill>
                <a:latin typeface="+mn-lt"/>
              </a:rPr>
              <a:t>Diagnostic</a:t>
            </a:r>
          </a:p>
          <a:p>
            <a:r>
              <a:rPr lang="fr-FR" sz="1800" smtClean="0">
                <a:solidFill>
                  <a:srgbClr val="0000FF"/>
                </a:solidFill>
                <a:latin typeface="+mn-lt"/>
              </a:rPr>
              <a:t>Micro-loss measurements</a:t>
            </a:r>
          </a:p>
          <a:p>
            <a:r>
              <a:rPr lang="fr-FR" sz="1800" smtClean="0">
                <a:solidFill>
                  <a:srgbClr val="0000FF"/>
                </a:solidFill>
                <a:latin typeface="+mn-lt"/>
              </a:rPr>
              <a:t>the closest to solenoid vacuum chamber</a:t>
            </a:r>
          </a:p>
        </p:txBody>
      </p:sp>
      <p:sp>
        <p:nvSpPr>
          <p:cNvPr id="9" name="Double flèche verticale 8"/>
          <p:cNvSpPr/>
          <p:nvPr/>
        </p:nvSpPr>
        <p:spPr bwMode="auto">
          <a:xfrm>
            <a:off x="2001329" y="2755799"/>
            <a:ext cx="155275" cy="396815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Double flèche verticale 9"/>
          <p:cNvSpPr/>
          <p:nvPr/>
        </p:nvSpPr>
        <p:spPr bwMode="auto">
          <a:xfrm>
            <a:off x="6951105" y="2755799"/>
            <a:ext cx="155275" cy="396815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Optimization (5)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418537" y="881149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solidFill>
                  <a:srgbClr val="FF9933"/>
                </a:solidFill>
                <a:latin typeface="+mn-lt"/>
              </a:rPr>
              <a:t>Examples of beam matching …</a:t>
            </a:r>
            <a:endParaRPr lang="fr-FR" sz="1800">
              <a:solidFill>
                <a:srgbClr val="FF9933"/>
              </a:solidFill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47751" y="4952549"/>
            <a:ext cx="747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smtClean="0">
                <a:solidFill>
                  <a:srgbClr val="0000FF"/>
                </a:solidFill>
                <a:latin typeface="+mn-lt"/>
              </a:rPr>
              <a:t>Enough independent </a:t>
            </a:r>
            <a:r>
              <a:rPr lang="en-US" sz="1800" smtClean="0">
                <a:solidFill>
                  <a:srgbClr val="FF6600"/>
                </a:solidFill>
                <a:latin typeface="+mn-lt"/>
              </a:rPr>
              <a:t>diagnostics</a:t>
            </a:r>
            <a:r>
              <a:rPr lang="en-US" sz="1800" smtClean="0">
                <a:solidFill>
                  <a:srgbClr val="0000FF"/>
                </a:solidFill>
                <a:latin typeface="+mn-lt"/>
              </a:rPr>
              <a:t>:</a:t>
            </a:r>
          </a:p>
          <a:p>
            <a:pPr algn="ctr"/>
            <a:r>
              <a:rPr lang="en-US" sz="1800" smtClean="0">
                <a:solidFill>
                  <a:srgbClr val="0000FF"/>
                </a:solidFill>
                <a:latin typeface="+mn-lt"/>
              </a:rPr>
              <a:t>at least the same number as that of available tuneable parameters</a:t>
            </a:r>
            <a:endParaRPr lang="en-US" sz="18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00050" y="4349207"/>
            <a:ext cx="9073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0" smtClean="0">
                <a:latin typeface="+mn-lt"/>
              </a:rPr>
              <a:t>      Rev</a:t>
            </a:r>
            <a:r>
              <a:rPr lang="fr-FR" sz="1600" b="0">
                <a:latin typeface="+mn-lt"/>
              </a:rPr>
              <a:t>. Sci. Instru. 83, </a:t>
            </a:r>
            <a:r>
              <a:rPr lang="fr-FR" sz="1600" b="0" smtClean="0">
                <a:latin typeface="+mn-lt"/>
              </a:rPr>
              <a:t>02B320, 2012		    </a:t>
            </a:r>
            <a:r>
              <a:rPr lang="en-US" sz="1600" b="0" smtClean="0">
                <a:latin typeface="+mn-lt"/>
              </a:rPr>
              <a:t>Proc</a:t>
            </a:r>
            <a:r>
              <a:rPr lang="en-US" sz="1600" b="0">
                <a:latin typeface="+mn-lt"/>
              </a:rPr>
              <a:t>. of PAC. Vancouver, BC, </a:t>
            </a:r>
            <a:r>
              <a:rPr lang="en-US" sz="1600" b="0" smtClean="0">
                <a:latin typeface="+mn-lt"/>
              </a:rPr>
              <a:t>Canada, 2009</a:t>
            </a:r>
          </a:p>
        </p:txBody>
      </p:sp>
    </p:spTree>
    <p:extLst>
      <p:ext uri="{BB962C8B-B14F-4D97-AF65-F5344CB8AC3E}">
        <p14:creationId xmlns:p14="http://schemas.microsoft.com/office/powerpoint/2010/main" val="298552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chemeClr val="bg1">
                    <a:lumMod val="85000"/>
                  </a:schemeClr>
                </a:solidFill>
              </a:rPr>
              <a:t>Advanced methods and concepts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28799" y="1770609"/>
            <a:ext cx="58288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idea for:	Beam analysis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rgbClr val="FF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New protocol for: Beam loss prediction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method for:	Beam optimization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strategy for: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fr-FR" smtClean="0">
                <a:solidFill>
                  <a:srgbClr val="FF6600"/>
                </a:solidFill>
              </a:rPr>
              <a:t>Beam measurement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concept for:	Beam characterization </a:t>
            </a:r>
            <a:endParaRPr lang="fr-FR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36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Measurement (1)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09625" y="2277371"/>
            <a:ext cx="2635257" cy="8281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Strong non-linear effects</a:t>
            </a:r>
          </a:p>
          <a:p>
            <a:pPr algn="ctr"/>
            <a:r>
              <a:rPr lang="fr-FR" sz="1600" smtClean="0">
                <a:latin typeface="+mn-lt"/>
              </a:rPr>
              <a:t>High sensitive settings</a:t>
            </a:r>
          </a:p>
          <a:p>
            <a:pPr algn="ctr"/>
            <a:r>
              <a:rPr lang="fr-FR" sz="1600" smtClean="0">
                <a:latin typeface="+mn-lt"/>
              </a:rPr>
              <a:t>Delicate optimisations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338408" y="3556745"/>
            <a:ext cx="2088936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Lack of space for installing</a:t>
            </a:r>
          </a:p>
          <a:p>
            <a:pPr algn="ctr"/>
            <a:r>
              <a:rPr lang="fr-FR" sz="1600" smtClean="0">
                <a:latin typeface="+mn-lt"/>
              </a:rPr>
              <a:t>diagnostic devices</a:t>
            </a:r>
            <a:endParaRPr lang="en-US" sz="160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93321" y="2277371"/>
            <a:ext cx="2182483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B Dyn simulations are not precise at the level of 10</a:t>
            </a:r>
            <a:r>
              <a:rPr lang="fr-FR" sz="1600" baseline="30000" smtClean="0">
                <a:latin typeface="+mn-lt"/>
              </a:rPr>
              <a:t>-6</a:t>
            </a:r>
            <a:r>
              <a:rPr lang="fr-FR" sz="1600" smtClean="0">
                <a:latin typeface="+mn-lt"/>
              </a:rPr>
              <a:t> !</a:t>
            </a:r>
            <a:endParaRPr lang="en-US" sz="1600" baseline="3000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5156" y="3516732"/>
            <a:ext cx="2517363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Machine tuning based on beam diagnostics is mandatory</a:t>
            </a:r>
            <a:endParaRPr lang="en-US" sz="1600"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40925" y="4756049"/>
            <a:ext cx="2517363" cy="15696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Diagnostics not only </a:t>
            </a:r>
            <a:r>
              <a:rPr lang="fr-FR" sz="1600" smtClean="0">
                <a:solidFill>
                  <a:srgbClr val="0000FF"/>
                </a:solidFill>
                <a:latin typeface="+mn-lt"/>
              </a:rPr>
              <a:t>necessary</a:t>
            </a:r>
            <a:r>
              <a:rPr lang="fr-FR" sz="1600" smtClean="0">
                <a:latin typeface="+mn-lt"/>
              </a:rPr>
              <a:t> for beam characterization</a:t>
            </a:r>
          </a:p>
          <a:p>
            <a:pPr algn="ctr"/>
            <a:r>
              <a:rPr lang="fr-FR" sz="1600" smtClean="0">
                <a:latin typeface="+mn-lt"/>
              </a:rPr>
              <a:t>But also </a:t>
            </a:r>
            <a:r>
              <a:rPr lang="fr-FR" sz="1600" smtClean="0">
                <a:solidFill>
                  <a:srgbClr val="0000FF"/>
                </a:solidFill>
                <a:latin typeface="+mn-lt"/>
              </a:rPr>
              <a:t>critical</a:t>
            </a:r>
            <a:r>
              <a:rPr lang="fr-FR" sz="1600" smtClean="0">
                <a:latin typeface="+mn-lt"/>
              </a:rPr>
              <a:t> for achieving targeted performances</a:t>
            </a:r>
            <a:endParaRPr lang="en-US" sz="160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99171" y="1567418"/>
            <a:ext cx="2268570" cy="338554"/>
          </a:xfrm>
          <a:prstGeom prst="rect">
            <a:avLst/>
          </a:prstGeom>
          <a:noFill/>
          <a:ln w="12700"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1600" smtClean="0">
                <a:solidFill>
                  <a:srgbClr val="FF6600"/>
                </a:solidFill>
                <a:latin typeface="+mn-lt"/>
              </a:rPr>
              <a:t>Strong Space Charge</a:t>
            </a:r>
            <a:endParaRPr lang="en-US" sz="160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93082" y="2277371"/>
            <a:ext cx="1999779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Compact structure</a:t>
            </a:r>
          </a:p>
          <a:p>
            <a:pPr algn="ctr"/>
            <a:r>
              <a:rPr lang="fr-FR" sz="1600" smtClean="0">
                <a:latin typeface="+mn-lt"/>
              </a:rPr>
              <a:t>to limit beam halo,</a:t>
            </a:r>
          </a:p>
          <a:p>
            <a:pPr algn="ctr"/>
            <a:r>
              <a:rPr lang="fr-FR" sz="1600" smtClean="0">
                <a:latin typeface="+mn-lt"/>
              </a:rPr>
              <a:t>emittance growth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9020" y="1061048"/>
            <a:ext cx="1702255" cy="584775"/>
          </a:xfrm>
          <a:prstGeom prst="rect">
            <a:avLst/>
          </a:prstGeom>
          <a:noFill/>
          <a:ln w="127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solidFill>
                  <a:srgbClr val="FF6600"/>
                </a:solidFill>
                <a:latin typeface="+mn-lt"/>
              </a:rPr>
              <a:t>High Power</a:t>
            </a:r>
          </a:p>
          <a:p>
            <a:pPr algn="ctr"/>
            <a:r>
              <a:rPr lang="fr-FR" sz="1600" smtClean="0">
                <a:solidFill>
                  <a:srgbClr val="FF6600"/>
                </a:solidFill>
                <a:latin typeface="+mn-lt"/>
              </a:rPr>
              <a:t>Losses &lt;&lt; 10</a:t>
            </a:r>
            <a:r>
              <a:rPr lang="fr-FR" sz="1600" baseline="30000" smtClean="0">
                <a:solidFill>
                  <a:srgbClr val="FF6600"/>
                </a:solidFill>
                <a:latin typeface="+mn-lt"/>
              </a:rPr>
              <a:t>-6</a:t>
            </a:r>
            <a:r>
              <a:rPr lang="fr-FR" sz="1600" smtClean="0">
                <a:solidFill>
                  <a:srgbClr val="FF6600"/>
                </a:solidFill>
                <a:latin typeface="+mn-lt"/>
              </a:rPr>
              <a:t> </a:t>
            </a:r>
            <a:endParaRPr lang="en-US" sz="1600" baseline="3000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94145" y="1061048"/>
            <a:ext cx="1825900" cy="584775"/>
          </a:xfrm>
          <a:prstGeom prst="rect">
            <a:avLst/>
          </a:prstGeom>
          <a:noFill/>
          <a:ln w="127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solidFill>
                  <a:srgbClr val="FF6600"/>
                </a:solidFill>
                <a:latin typeface="+mn-lt"/>
              </a:rPr>
              <a:t>High intercepted Power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811316" y="3571125"/>
            <a:ext cx="1617359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Interceptive devices not possible</a:t>
            </a:r>
            <a:endParaRPr lang="en-US" sz="1600" u="sng">
              <a:latin typeface="+mn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36819" y="5060609"/>
            <a:ext cx="2802054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Installation of</a:t>
            </a:r>
          </a:p>
          <a:p>
            <a:pPr algn="ctr"/>
            <a:r>
              <a:rPr lang="fr-FR" sz="1600" smtClean="0">
                <a:latin typeface="+mn-lt"/>
              </a:rPr>
              <a:t>diagnostic devices</a:t>
            </a:r>
          </a:p>
          <a:p>
            <a:pPr algn="ctr"/>
            <a:r>
              <a:rPr lang="fr-FR" sz="1600" smtClean="0">
                <a:solidFill>
                  <a:srgbClr val="FF0000"/>
                </a:solidFill>
                <a:latin typeface="+mn-lt"/>
              </a:rPr>
              <a:t>difficult</a:t>
            </a:r>
            <a:r>
              <a:rPr lang="fr-FR" sz="1600" smtClean="0">
                <a:latin typeface="+mn-lt"/>
              </a:rPr>
              <a:t> or 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not possible</a:t>
            </a:r>
            <a:endParaRPr lang="en-US" sz="16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49644" y="2277371"/>
            <a:ext cx="2063057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smtClean="0">
                <a:latin typeface="+mn-lt"/>
              </a:rPr>
              <a:t>Deposited power on diagnostic devices ~ kW</a:t>
            </a:r>
            <a:endParaRPr lang="en-US" sz="1600" u="sng">
              <a:latin typeface="+mn-lt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014920" y="926188"/>
            <a:ext cx="2031326" cy="369332"/>
          </a:xfrm>
          <a:prstGeom prst="rect">
            <a:avLst/>
          </a:prstGeom>
          <a:noFill/>
          <a:ln w="12700"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180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HIGH INTENSITY</a:t>
            </a:r>
            <a:endParaRPr lang="en-US" sz="180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404534" y="5144498"/>
            <a:ext cx="1390124" cy="646331"/>
          </a:xfrm>
          <a:prstGeom prst="rect">
            <a:avLst/>
          </a:prstGeom>
          <a:noFill/>
          <a:ln w="12700"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180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Conflicting</a:t>
            </a:r>
          </a:p>
          <a:p>
            <a:pPr algn="ctr"/>
            <a:r>
              <a:rPr lang="fr-FR" sz="180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Issues !!</a:t>
            </a:r>
            <a:endParaRPr lang="en-US" sz="180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Flèche droite 17"/>
          <p:cNvSpPr/>
          <p:nvPr/>
        </p:nvSpPr>
        <p:spPr bwMode="auto">
          <a:xfrm rot="550640">
            <a:off x="6226979" y="1144511"/>
            <a:ext cx="1288294" cy="13383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9" name="Flèche droite 18"/>
          <p:cNvSpPr/>
          <p:nvPr/>
        </p:nvSpPr>
        <p:spPr bwMode="auto">
          <a:xfrm rot="21049360" flipH="1">
            <a:off x="2609638" y="1141631"/>
            <a:ext cx="1288294" cy="13383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0" name="Flèche droite 19"/>
          <p:cNvSpPr/>
          <p:nvPr/>
        </p:nvSpPr>
        <p:spPr bwMode="auto">
          <a:xfrm rot="5400000">
            <a:off x="8301255" y="1895480"/>
            <a:ext cx="468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1" name="Flèche droite 20"/>
          <p:cNvSpPr/>
          <p:nvPr/>
        </p:nvSpPr>
        <p:spPr bwMode="auto">
          <a:xfrm rot="5400000">
            <a:off x="1259224" y="1909858"/>
            <a:ext cx="468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2" name="Flèche droite 21"/>
          <p:cNvSpPr/>
          <p:nvPr/>
        </p:nvSpPr>
        <p:spPr bwMode="auto">
          <a:xfrm rot="9427644">
            <a:off x="4261240" y="2022007"/>
            <a:ext cx="468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3" name="Flèche droite 22"/>
          <p:cNvSpPr/>
          <p:nvPr/>
        </p:nvSpPr>
        <p:spPr bwMode="auto">
          <a:xfrm rot="12172356" flipH="1">
            <a:off x="5457386" y="2027765"/>
            <a:ext cx="468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Flèche droite 23"/>
          <p:cNvSpPr/>
          <p:nvPr/>
        </p:nvSpPr>
        <p:spPr bwMode="auto">
          <a:xfrm rot="12172356" flipH="1">
            <a:off x="1773957" y="3252708"/>
            <a:ext cx="468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Flèche droite 24"/>
          <p:cNvSpPr/>
          <p:nvPr/>
        </p:nvSpPr>
        <p:spPr bwMode="auto">
          <a:xfrm rot="9427644">
            <a:off x="2970103" y="3258466"/>
            <a:ext cx="468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Flèche droite 25"/>
          <p:cNvSpPr/>
          <p:nvPr/>
        </p:nvSpPr>
        <p:spPr bwMode="auto">
          <a:xfrm rot="5400000">
            <a:off x="6126018" y="3271337"/>
            <a:ext cx="396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Flèche droite 26"/>
          <p:cNvSpPr/>
          <p:nvPr/>
        </p:nvSpPr>
        <p:spPr bwMode="auto">
          <a:xfrm rot="5400000">
            <a:off x="8417769" y="3294343"/>
            <a:ext cx="396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Flèche droite 27"/>
          <p:cNvSpPr/>
          <p:nvPr/>
        </p:nvSpPr>
        <p:spPr bwMode="auto">
          <a:xfrm rot="5400000">
            <a:off x="2302388" y="4492666"/>
            <a:ext cx="360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Flèche droite 28"/>
          <p:cNvSpPr/>
          <p:nvPr/>
        </p:nvSpPr>
        <p:spPr bwMode="auto">
          <a:xfrm rot="12409156" flipH="1">
            <a:off x="6384631" y="4672639"/>
            <a:ext cx="1044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Flèche droite 29"/>
          <p:cNvSpPr/>
          <p:nvPr/>
        </p:nvSpPr>
        <p:spPr bwMode="auto">
          <a:xfrm rot="9190844">
            <a:off x="7727419" y="4695649"/>
            <a:ext cx="1044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Flèche droite 30"/>
          <p:cNvSpPr/>
          <p:nvPr/>
        </p:nvSpPr>
        <p:spPr bwMode="auto">
          <a:xfrm rot="10800000">
            <a:off x="5884374" y="5439448"/>
            <a:ext cx="468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2" name="Flèche droite 31"/>
          <p:cNvSpPr/>
          <p:nvPr/>
        </p:nvSpPr>
        <p:spPr bwMode="auto">
          <a:xfrm>
            <a:off x="3818392" y="5435183"/>
            <a:ext cx="540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3" name="Flèche droite 32"/>
          <p:cNvSpPr/>
          <p:nvPr/>
        </p:nvSpPr>
        <p:spPr bwMode="auto">
          <a:xfrm rot="5400000">
            <a:off x="4651784" y="1375540"/>
            <a:ext cx="216000" cy="109277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4" name="Flèche droite 33"/>
          <p:cNvSpPr/>
          <p:nvPr/>
        </p:nvSpPr>
        <p:spPr bwMode="auto">
          <a:xfrm rot="5400000">
            <a:off x="5252736" y="1381298"/>
            <a:ext cx="216000" cy="10927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21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Measurement (2)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61383" y="2720633"/>
            <a:ext cx="6692730" cy="13234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- for </a:t>
            </a:r>
            <a:r>
              <a:rPr lang="fr-FR" sz="1600" err="1" smtClean="0">
                <a:latin typeface="+mn-lt"/>
              </a:rPr>
              <a:t>commissioning</a:t>
            </a:r>
            <a:r>
              <a:rPr lang="fr-FR" sz="1600" smtClean="0">
                <a:latin typeface="+mn-lt"/>
              </a:rPr>
              <a:t> &amp; </a:t>
            </a:r>
            <a:r>
              <a:rPr lang="fr-FR" sz="1600" err="1" smtClean="0">
                <a:latin typeface="+mn-lt"/>
              </a:rPr>
              <a:t>tuning</a:t>
            </a:r>
            <a:r>
              <a:rPr lang="fr-FR" sz="1600" smtClean="0">
                <a:latin typeface="+mn-lt"/>
              </a:rPr>
              <a:t> &amp; operating the </a:t>
            </a:r>
            <a:r>
              <a:rPr lang="fr-FR" sz="1600" err="1" smtClean="0">
                <a:latin typeface="+mn-lt"/>
              </a:rPr>
              <a:t>accelerator</a:t>
            </a:r>
            <a:endParaRPr lang="fr-FR" sz="1600" smtClean="0">
              <a:latin typeface="+mn-lt"/>
            </a:endParaRPr>
          </a:p>
          <a:p>
            <a:r>
              <a:rPr lang="fr-FR" sz="1600" smtClean="0">
                <a:latin typeface="+mn-lt"/>
              </a:rPr>
              <a:t>- in </a:t>
            </a:r>
            <a:r>
              <a:rPr lang="fr-FR" sz="1600" err="1" smtClean="0">
                <a:latin typeface="+mn-lt"/>
              </a:rPr>
              <a:t>order</a:t>
            </a:r>
            <a:r>
              <a:rPr lang="fr-FR" sz="1600" smtClean="0">
                <a:latin typeface="+mn-lt"/>
              </a:rPr>
              <a:t> to </a:t>
            </a:r>
            <a:r>
              <a:rPr lang="fr-FR" sz="1600" err="1" smtClean="0">
                <a:latin typeface="+mn-lt"/>
              </a:rPr>
              <a:t>meet</a:t>
            </a:r>
            <a:r>
              <a:rPr lang="fr-FR" sz="1600" smtClean="0">
                <a:latin typeface="+mn-lt"/>
              </a:rPr>
              <a:t> </a:t>
            </a:r>
            <a:r>
              <a:rPr lang="fr-FR" sz="1600" err="1" smtClean="0">
                <a:latin typeface="+mn-lt"/>
              </a:rPr>
              <a:t>required</a:t>
            </a:r>
            <a:r>
              <a:rPr lang="fr-FR" sz="1600" smtClean="0">
                <a:latin typeface="+mn-lt"/>
              </a:rPr>
              <a:t> </a:t>
            </a:r>
            <a:r>
              <a:rPr lang="fr-FR" sz="1600" err="1" smtClean="0">
                <a:latin typeface="+mn-lt"/>
              </a:rPr>
              <a:t>specifications</a:t>
            </a:r>
            <a:r>
              <a:rPr lang="fr-FR" sz="1600" smtClean="0">
                <a:latin typeface="+mn-lt"/>
              </a:rPr>
              <a:t> of </a:t>
            </a:r>
            <a:r>
              <a:rPr lang="fr-FR" sz="1600" err="1" smtClean="0">
                <a:latin typeface="+mn-lt"/>
              </a:rPr>
              <a:t>current</a:t>
            </a:r>
            <a:r>
              <a:rPr lang="fr-FR" sz="1600" smtClean="0">
                <a:latin typeface="+mn-lt"/>
              </a:rPr>
              <a:t> and </a:t>
            </a:r>
            <a:r>
              <a:rPr lang="fr-FR" sz="1600" err="1" smtClean="0">
                <a:latin typeface="+mn-lt"/>
              </a:rPr>
              <a:t>losses</a:t>
            </a:r>
            <a:endParaRPr lang="fr-FR" sz="1600" smtClean="0">
              <a:latin typeface="+mn-lt"/>
            </a:endParaRPr>
          </a:p>
          <a:p>
            <a:r>
              <a:rPr lang="fr-FR" sz="1600" smtClean="0">
                <a:latin typeface="+mn-lt"/>
              </a:rPr>
              <a:t>- direct impact on the </a:t>
            </a:r>
            <a:r>
              <a:rPr lang="fr-FR" sz="1600" err="1" smtClean="0">
                <a:latin typeface="+mn-lt"/>
              </a:rPr>
              <a:t>achievement</a:t>
            </a:r>
            <a:r>
              <a:rPr lang="fr-FR" sz="1600" smtClean="0">
                <a:latin typeface="+mn-lt"/>
              </a:rPr>
              <a:t> of </a:t>
            </a:r>
            <a:r>
              <a:rPr lang="fr-FR" sz="1600" err="1" smtClean="0">
                <a:latin typeface="+mn-lt"/>
              </a:rPr>
              <a:t>accelerator</a:t>
            </a:r>
            <a:r>
              <a:rPr lang="fr-FR" sz="1600" smtClean="0">
                <a:latin typeface="+mn-lt"/>
              </a:rPr>
              <a:t> </a:t>
            </a:r>
            <a:r>
              <a:rPr lang="fr-FR" sz="1600" err="1" smtClean="0">
                <a:latin typeface="+mn-lt"/>
              </a:rPr>
              <a:t>specifications</a:t>
            </a:r>
            <a:endParaRPr lang="fr-FR" sz="1600" smtClean="0">
              <a:latin typeface="+mn-lt"/>
            </a:endParaRPr>
          </a:p>
          <a:p>
            <a:r>
              <a:rPr lang="fr-FR" sz="1600" smtClean="0">
                <a:latin typeface="+mn-lt"/>
              </a:rPr>
              <a:t>- </a:t>
            </a:r>
            <a:r>
              <a:rPr lang="fr-FR" sz="1600" err="1" smtClean="0">
                <a:latin typeface="+mn-lt"/>
              </a:rPr>
              <a:t>available</a:t>
            </a:r>
            <a:r>
              <a:rPr lang="fr-FR" sz="1600" smtClean="0">
                <a:latin typeface="+mn-lt"/>
              </a:rPr>
              <a:t> for </a:t>
            </a:r>
            <a:r>
              <a:rPr lang="fr-FR" sz="1600" err="1" smtClean="0">
                <a:latin typeface="+mn-lt"/>
              </a:rPr>
              <a:t>everyday</a:t>
            </a:r>
            <a:r>
              <a:rPr lang="fr-FR" sz="1600" smtClean="0">
                <a:latin typeface="+mn-lt"/>
              </a:rPr>
              <a:t> </a:t>
            </a:r>
            <a:r>
              <a:rPr lang="fr-FR" sz="1600" err="1" smtClean="0">
                <a:latin typeface="+mn-lt"/>
              </a:rPr>
              <a:t>beam</a:t>
            </a:r>
            <a:r>
              <a:rPr lang="fr-FR" sz="1600" smtClean="0">
                <a:latin typeface="+mn-lt"/>
              </a:rPr>
              <a:t> </a:t>
            </a:r>
            <a:r>
              <a:rPr lang="fr-FR" sz="1600" err="1" smtClean="0">
                <a:latin typeface="+mn-lt"/>
              </a:rPr>
              <a:t>tuning</a:t>
            </a:r>
            <a:r>
              <a:rPr lang="fr-FR" sz="1600" smtClean="0">
                <a:latin typeface="+mn-lt"/>
              </a:rPr>
              <a:t> </a:t>
            </a:r>
            <a:r>
              <a:rPr lang="fr-FR" sz="1600" err="1" smtClean="0">
                <a:latin typeface="+mn-lt"/>
              </a:rPr>
              <a:t>at</a:t>
            </a:r>
            <a:r>
              <a:rPr lang="fr-FR" sz="1600" smtClean="0">
                <a:latin typeface="+mn-lt"/>
              </a:rPr>
              <a:t> full power, non </a:t>
            </a:r>
            <a:r>
              <a:rPr lang="fr-FR" sz="1600" err="1" smtClean="0">
                <a:latin typeface="+mn-lt"/>
              </a:rPr>
              <a:t>interceptive</a:t>
            </a:r>
            <a:endParaRPr lang="fr-FR" sz="1600" smtClean="0">
              <a:latin typeface="+mn-lt"/>
            </a:endParaRPr>
          </a:p>
          <a:p>
            <a:r>
              <a:rPr lang="fr-FR" sz="1600" smtClean="0">
                <a:latin typeface="+mn-lt"/>
              </a:rPr>
              <a:t>- </a:t>
            </a:r>
            <a:r>
              <a:rPr lang="fr-FR" sz="1600" err="1" smtClean="0">
                <a:solidFill>
                  <a:srgbClr val="FF0000"/>
                </a:solidFill>
                <a:latin typeface="+mn-lt"/>
              </a:rPr>
              <a:t>beam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 position, </a:t>
            </a:r>
            <a:r>
              <a:rPr lang="fr-FR" sz="1600" err="1" smtClean="0">
                <a:solidFill>
                  <a:srgbClr val="FF0000"/>
                </a:solidFill>
                <a:latin typeface="+mn-lt"/>
              </a:rPr>
              <a:t>beam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 phase, </a:t>
            </a:r>
            <a:r>
              <a:rPr lang="fr-FR" sz="1600" err="1" smtClean="0">
                <a:solidFill>
                  <a:srgbClr val="FF0000"/>
                </a:solidFill>
                <a:latin typeface="+mn-lt"/>
              </a:rPr>
              <a:t>current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, </a:t>
            </a:r>
            <a:r>
              <a:rPr lang="fr-FR" sz="1600" err="1" smtClean="0">
                <a:solidFill>
                  <a:srgbClr val="FF0000"/>
                </a:solidFill>
                <a:latin typeface="+mn-lt"/>
              </a:rPr>
              <a:t>losses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, micro-</a:t>
            </a:r>
            <a:r>
              <a:rPr lang="fr-FR" sz="1600" err="1" smtClean="0">
                <a:solidFill>
                  <a:srgbClr val="FF0000"/>
                </a:solidFill>
                <a:latin typeface="+mn-lt"/>
              </a:rPr>
              <a:t>losses</a:t>
            </a:r>
            <a:endParaRPr lang="fr-FR" sz="160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65425" y="2361121"/>
            <a:ext cx="2833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1600" smtClean="0">
                <a:solidFill>
                  <a:srgbClr val="FF0000"/>
                </a:solidFill>
                <a:latin typeface="+mn-lt"/>
              </a:rPr>
              <a:t>ESSENTIAL measurements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18893" y="4805349"/>
            <a:ext cx="7526419" cy="132343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- for beam commissioning or beam study or beam dynamics understanding</a:t>
            </a:r>
          </a:p>
          <a:p>
            <a:r>
              <a:rPr lang="fr-FR" sz="1600" smtClean="0">
                <a:latin typeface="+mn-lt"/>
              </a:rPr>
              <a:t>- could be measurements during beam commissioning only, if lack of room</a:t>
            </a:r>
          </a:p>
          <a:p>
            <a:r>
              <a:rPr lang="fr-FR" sz="1600" smtClean="0">
                <a:latin typeface="+mn-lt"/>
              </a:rPr>
              <a:t>- could be interceptive devices for low duty cycle, if pb of power deposition</a:t>
            </a:r>
          </a:p>
          <a:p>
            <a:r>
              <a:rPr lang="fr-FR" sz="1600" smtClean="0">
                <a:latin typeface="+mn-lt"/>
              </a:rPr>
              <a:t>- </a:t>
            </a:r>
            <a:r>
              <a:rPr lang="fr-FR" sz="1600" smtClean="0">
                <a:solidFill>
                  <a:srgbClr val="0000FF"/>
                </a:solidFill>
                <a:latin typeface="+mn-lt"/>
              </a:rPr>
              <a:t>transverse profile, emittance, halo, energy spread, </a:t>
            </a:r>
          </a:p>
          <a:p>
            <a:r>
              <a:rPr lang="fr-FR" sz="1600" smtClean="0">
                <a:latin typeface="+mn-lt"/>
              </a:rPr>
              <a:t>- </a:t>
            </a:r>
            <a:r>
              <a:rPr lang="fr-FR" sz="1600" smtClean="0">
                <a:solidFill>
                  <a:srgbClr val="0000FF"/>
                </a:solidFill>
                <a:latin typeface="+mn-lt"/>
              </a:rPr>
              <a:t>mean energy, bunch length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265425" y="4437211"/>
            <a:ext cx="3800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1600" smtClean="0">
                <a:solidFill>
                  <a:srgbClr val="0000FF"/>
                </a:solidFill>
                <a:latin typeface="+mn-lt"/>
              </a:rPr>
              <a:t>CHARACTERIZATION measurements</a:t>
            </a:r>
          </a:p>
        </p:txBody>
      </p:sp>
      <p:sp>
        <p:nvSpPr>
          <p:cNvPr id="9" name="AutoShape 35"/>
          <p:cNvSpPr>
            <a:spLocks noChangeArrowheads="1"/>
          </p:cNvSpPr>
          <p:nvPr/>
        </p:nvSpPr>
        <p:spPr bwMode="auto">
          <a:xfrm>
            <a:off x="849650" y="2359416"/>
            <a:ext cx="466725" cy="3238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35"/>
          <p:cNvSpPr>
            <a:spLocks noChangeArrowheads="1"/>
          </p:cNvSpPr>
          <p:nvPr/>
        </p:nvSpPr>
        <p:spPr bwMode="auto">
          <a:xfrm>
            <a:off x="849650" y="4444132"/>
            <a:ext cx="466725" cy="3238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" name="Picture 2" descr="D:\Diagnostics\trompette-cheval.jpg"/>
          <p:cNvPicPr>
            <a:picLocks noChangeAspect="1" noChangeArrowheads="1"/>
          </p:cNvPicPr>
          <p:nvPr/>
        </p:nvPicPr>
        <p:blipFill>
          <a:blip r:embed="rId2" cstate="print"/>
          <a:srcRect r="3926" b="5447"/>
          <a:stretch>
            <a:fillRect/>
          </a:stretch>
        </p:blipFill>
        <p:spPr bwMode="auto">
          <a:xfrm>
            <a:off x="8138160" y="2144346"/>
            <a:ext cx="1452959" cy="2045565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761383" y="955964"/>
            <a:ext cx="795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Classically</a:t>
            </a:r>
            <a:r>
              <a:rPr lang="fr-FR" sz="1800" smtClean="0">
                <a:latin typeface="+mn-lt"/>
              </a:rPr>
              <a:t>: A lot of measurements, no need of sorting, classification</a:t>
            </a:r>
            <a:endParaRPr lang="fr-FR" sz="1800"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1383" y="1920241"/>
            <a:ext cx="444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Advanced</a:t>
            </a:r>
            <a:r>
              <a:rPr lang="fr-FR" sz="1800" smtClean="0">
                <a:latin typeface="+mn-lt"/>
              </a:rPr>
              <a:t>: clearly distinguish between</a:t>
            </a:r>
            <a:endParaRPr lang="fr-FR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85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Measurement (3)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17125" y="3416659"/>
            <a:ext cx="3326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9933"/>
                </a:solidFill>
              </a:rPr>
              <a:t>Measurement:</a:t>
            </a:r>
            <a:r>
              <a:rPr lang="fr-FR" smtClean="0"/>
              <a:t> with Bdiag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377521" y="3407134"/>
            <a:ext cx="3472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9933"/>
                </a:solidFill>
              </a:rPr>
              <a:t>Correction:</a:t>
            </a:r>
            <a:r>
              <a:rPr lang="fr-FR" smtClean="0"/>
              <a:t> with corrector</a:t>
            </a:r>
            <a:endParaRPr lang="en-US"/>
          </a:p>
        </p:txBody>
      </p:sp>
      <p:sp>
        <p:nvSpPr>
          <p:cNvPr id="7" name="Triangle isocèle 6"/>
          <p:cNvSpPr/>
          <p:nvPr/>
        </p:nvSpPr>
        <p:spPr bwMode="auto">
          <a:xfrm>
            <a:off x="3384025" y="1206859"/>
            <a:ext cx="3076575" cy="2133600"/>
          </a:xfrm>
          <a:prstGeom prst="triangl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49542" y="885825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9933"/>
                </a:solidFill>
              </a:rPr>
              <a:t>Errors</a:t>
            </a:r>
            <a:endParaRPr lang="fr-FR" smtClean="0"/>
          </a:p>
        </p:txBody>
      </p:sp>
      <p:sp>
        <p:nvSpPr>
          <p:cNvPr id="9" name="ZoneTexte 8"/>
          <p:cNvSpPr txBox="1"/>
          <p:nvPr/>
        </p:nvSpPr>
        <p:spPr>
          <a:xfrm>
            <a:off x="4269844" y="2305870"/>
            <a:ext cx="14334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/>
              <a:t>A</a:t>
            </a:r>
            <a:r>
              <a:rPr lang="fr-FR" smtClean="0"/>
              <a:t>utomatic</a:t>
            </a:r>
          </a:p>
          <a:p>
            <a:pPr algn="ctr"/>
            <a:r>
              <a:rPr lang="fr-FR" smtClean="0"/>
              <a:t>correction</a:t>
            </a:r>
          </a:p>
          <a:p>
            <a:pPr algn="ctr"/>
            <a:r>
              <a:rPr lang="fr-FR" smtClean="0"/>
              <a:t>algorithm</a:t>
            </a:r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269853" y="1995769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Essential:</a:t>
            </a:r>
            <a:endParaRPr lang="fr-FR" u="sng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96063" y="4390114"/>
            <a:ext cx="7350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Characterization:</a:t>
            </a:r>
            <a:r>
              <a:rPr lang="fr-FR" smtClean="0"/>
              <a:t> Knowledge, Understanding, Surveillance</a:t>
            </a:r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213774" y="5382486"/>
            <a:ext cx="6508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Definition of the complete beam diagnostic system</a:t>
            </a:r>
            <a:endParaRPr lang="fr-FR"/>
          </a:p>
        </p:txBody>
      </p:sp>
      <p:sp>
        <p:nvSpPr>
          <p:cNvPr id="4" name="Flèche droite 3"/>
          <p:cNvSpPr/>
          <p:nvPr/>
        </p:nvSpPr>
        <p:spPr bwMode="auto">
          <a:xfrm>
            <a:off x="1403509" y="5443867"/>
            <a:ext cx="584791" cy="27493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98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Measurement (4)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5759" y="1351518"/>
            <a:ext cx="91919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>
                <a:solidFill>
                  <a:srgbClr val="FF9933"/>
                </a:solidFill>
              </a:rPr>
              <a:t>Best </a:t>
            </a:r>
            <a:r>
              <a:rPr lang="fr-FR" sz="1800" smtClean="0">
                <a:solidFill>
                  <a:srgbClr val="FF9933"/>
                </a:solidFill>
                <a:latin typeface="Symbol" panose="05050102010706020507" pitchFamily="18" charset="2"/>
              </a:rPr>
              <a:t>m</a:t>
            </a:r>
            <a:r>
              <a:rPr lang="fr-FR" sz="1800" smtClean="0">
                <a:solidFill>
                  <a:srgbClr val="FF9933"/>
                </a:solidFill>
              </a:rPr>
              <a:t>LM: </a:t>
            </a:r>
            <a:r>
              <a:rPr lang="fr-FR" sz="1800" smtClean="0"/>
              <a:t>CVD diamond</a:t>
            </a:r>
            <a:endParaRPr lang="fr-FR" sz="1800"/>
          </a:p>
          <a:p>
            <a:r>
              <a:rPr lang="fr-FR" sz="1800" smtClean="0">
                <a:solidFill>
                  <a:srgbClr val="FF9933"/>
                </a:solidFill>
              </a:rPr>
              <a:t>Best correction: </a:t>
            </a:r>
            <a:r>
              <a:rPr lang="fr-FR" sz="1800" smtClean="0"/>
              <a:t>PSO (Part. Swarm Opt.) algorithm</a:t>
            </a:r>
          </a:p>
          <a:p>
            <a:r>
              <a:rPr lang="fr-FR" sz="1800" smtClean="0">
                <a:latin typeface="Lucida Sans Unicode"/>
                <a:cs typeface="Lucida Sans Unicode"/>
              </a:rPr>
              <a:t>⇒ </a:t>
            </a:r>
            <a:r>
              <a:rPr lang="fr-FR" sz="1800" smtClean="0">
                <a:cs typeface="Lucida Sans Unicode"/>
              </a:rPr>
              <a:t>Ideally</a:t>
            </a:r>
            <a:r>
              <a:rPr lang="fr-FR" sz="1800" smtClean="0">
                <a:latin typeface="Lucida Sans Unicode"/>
                <a:cs typeface="Lucida Sans Unicode"/>
              </a:rPr>
              <a:t> </a:t>
            </a:r>
            <a:r>
              <a:rPr lang="fr-FR" sz="1800" smtClean="0"/>
              <a:t>as many </a:t>
            </a:r>
            <a:r>
              <a:rPr lang="fr-FR" sz="1800" smtClean="0">
                <a:latin typeface="Symbol" pitchFamily="18" charset="2"/>
              </a:rPr>
              <a:t>m</a:t>
            </a:r>
            <a:r>
              <a:rPr lang="fr-FR" sz="1800" smtClean="0"/>
              <a:t>LM as foc. elements upstream (one-to-one correspondence)</a:t>
            </a:r>
          </a:p>
          <a:p>
            <a:r>
              <a:rPr lang="fr-FR" sz="1800" smtClean="0">
                <a:latin typeface="Lucida Sans Unicode"/>
                <a:cs typeface="Lucida Sans Unicode"/>
              </a:rPr>
              <a:t>⇒ </a:t>
            </a:r>
            <a:r>
              <a:rPr lang="fr-FR" sz="1800" smtClean="0">
                <a:cs typeface="Lucida Sans Unicode"/>
              </a:rPr>
              <a:t>Located at foc.elements where loss probability is the highest,</a:t>
            </a:r>
          </a:p>
          <a:p>
            <a:r>
              <a:rPr lang="fr-FR" sz="1800" smtClean="0">
                <a:cs typeface="Lucida Sans Unicode"/>
              </a:rPr>
              <a:t>            and the closest to the beam to allow locating losses</a:t>
            </a:r>
            <a:endParaRPr lang="fr-FR" sz="1800" smtClean="0"/>
          </a:p>
        </p:txBody>
      </p:sp>
      <p:sp>
        <p:nvSpPr>
          <p:cNvPr id="5" name="ZoneTexte 4"/>
          <p:cNvSpPr txBox="1"/>
          <p:nvPr/>
        </p:nvSpPr>
        <p:spPr>
          <a:xfrm>
            <a:off x="1238250" y="5902563"/>
            <a:ext cx="5958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solidFill>
                  <a:srgbClr val="FF9933"/>
                </a:solidFill>
              </a:rPr>
              <a:t>Performances: </a:t>
            </a:r>
            <a:r>
              <a:rPr lang="fr-FR" sz="1600" smtClean="0"/>
              <a:t>resolution 1/10 of maximum allowed losses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1828800" y="2797413"/>
            <a:ext cx="6115050" cy="3181350"/>
            <a:chOff x="1828800" y="2400300"/>
            <a:chExt cx="6115050" cy="3181350"/>
          </a:xfrm>
        </p:grpSpPr>
        <p:pic>
          <p:nvPicPr>
            <p:cNvPr id="7" name="Picture 3" descr="D:\Tracewin\res\HWR-v20-2011-03-08\Plot\DensityRadius_V20.png"/>
            <p:cNvPicPr>
              <a:picLocks noChangeAspect="1" noChangeArrowheads="1"/>
            </p:cNvPicPr>
            <p:nvPr/>
          </p:nvPicPr>
          <p:blipFill>
            <a:blip r:embed="rId2" cstate="print"/>
            <a:srcRect l="2134" t="7336" b="1915"/>
            <a:stretch>
              <a:fillRect/>
            </a:stretch>
          </p:blipFill>
          <p:spPr bwMode="auto">
            <a:xfrm>
              <a:off x="1828800" y="2400300"/>
              <a:ext cx="6115050" cy="3181350"/>
            </a:xfrm>
            <a:prstGeom prst="rect">
              <a:avLst/>
            </a:prstGeom>
            <a:noFill/>
          </p:spPr>
        </p:pic>
        <p:cxnSp>
          <p:nvCxnSpPr>
            <p:cNvPr id="8" name="Connecteur droit avec flèche 7"/>
            <p:cNvCxnSpPr/>
            <p:nvPr/>
          </p:nvCxnSpPr>
          <p:spPr bwMode="auto">
            <a:xfrm>
              <a:off x="2952750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" name="Connecteur droit avec flèche 8"/>
            <p:cNvCxnSpPr/>
            <p:nvPr/>
          </p:nvCxnSpPr>
          <p:spPr bwMode="auto">
            <a:xfrm>
              <a:off x="3062988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0" name="Connecteur droit avec flèche 9"/>
            <p:cNvCxnSpPr/>
            <p:nvPr/>
          </p:nvCxnSpPr>
          <p:spPr bwMode="auto">
            <a:xfrm>
              <a:off x="3183766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1" name="Connecteur droit avec flèche 10"/>
            <p:cNvCxnSpPr/>
            <p:nvPr/>
          </p:nvCxnSpPr>
          <p:spPr bwMode="auto">
            <a:xfrm>
              <a:off x="3301909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2" name="Connecteur droit avec flèche 11"/>
            <p:cNvCxnSpPr/>
            <p:nvPr/>
          </p:nvCxnSpPr>
          <p:spPr bwMode="auto">
            <a:xfrm>
              <a:off x="3417417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" name="Connecteur droit avec flèche 12"/>
            <p:cNvCxnSpPr/>
            <p:nvPr/>
          </p:nvCxnSpPr>
          <p:spPr bwMode="auto">
            <a:xfrm>
              <a:off x="3532925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4" name="Connecteur droit avec flèche 13"/>
            <p:cNvCxnSpPr/>
            <p:nvPr/>
          </p:nvCxnSpPr>
          <p:spPr bwMode="auto">
            <a:xfrm>
              <a:off x="3653703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5" name="Connecteur droit avec flèche 14"/>
            <p:cNvCxnSpPr/>
            <p:nvPr/>
          </p:nvCxnSpPr>
          <p:spPr bwMode="auto">
            <a:xfrm>
              <a:off x="3856171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6" name="Connecteur droit avec flèche 15"/>
            <p:cNvCxnSpPr/>
            <p:nvPr/>
          </p:nvCxnSpPr>
          <p:spPr bwMode="auto">
            <a:xfrm>
              <a:off x="4037557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7" name="Connecteur droit avec flèche 16"/>
            <p:cNvCxnSpPr/>
            <p:nvPr/>
          </p:nvCxnSpPr>
          <p:spPr bwMode="auto">
            <a:xfrm>
              <a:off x="4208403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8" name="Connecteur droit avec flèche 17"/>
            <p:cNvCxnSpPr/>
            <p:nvPr/>
          </p:nvCxnSpPr>
          <p:spPr bwMode="auto">
            <a:xfrm>
              <a:off x="4373978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9" name="Connecteur droit avec flèche 18"/>
            <p:cNvCxnSpPr/>
            <p:nvPr/>
          </p:nvCxnSpPr>
          <p:spPr bwMode="auto">
            <a:xfrm>
              <a:off x="4552730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" name="Connecteur droit avec flèche 19"/>
            <p:cNvCxnSpPr/>
            <p:nvPr/>
          </p:nvCxnSpPr>
          <p:spPr bwMode="auto">
            <a:xfrm>
              <a:off x="4821077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Connecteur droit avec flèche 20"/>
            <p:cNvCxnSpPr/>
            <p:nvPr/>
          </p:nvCxnSpPr>
          <p:spPr bwMode="auto">
            <a:xfrm>
              <a:off x="5121046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2" name="Connecteur droit avec flèche 21"/>
            <p:cNvCxnSpPr/>
            <p:nvPr/>
          </p:nvCxnSpPr>
          <p:spPr bwMode="auto">
            <a:xfrm>
              <a:off x="5426286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3" name="Connecteur droit avec flèche 22"/>
            <p:cNvCxnSpPr/>
            <p:nvPr/>
          </p:nvCxnSpPr>
          <p:spPr bwMode="auto">
            <a:xfrm>
              <a:off x="5728890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4" name="Connecteur droit avec flèche 23"/>
            <p:cNvCxnSpPr/>
            <p:nvPr/>
          </p:nvCxnSpPr>
          <p:spPr bwMode="auto">
            <a:xfrm>
              <a:off x="6134265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5" name="Connecteur droit avec flèche 24"/>
            <p:cNvCxnSpPr/>
            <p:nvPr/>
          </p:nvCxnSpPr>
          <p:spPr bwMode="auto">
            <a:xfrm>
              <a:off x="6431599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6" name="Connecteur droit avec flèche 25"/>
            <p:cNvCxnSpPr/>
            <p:nvPr/>
          </p:nvCxnSpPr>
          <p:spPr bwMode="auto">
            <a:xfrm>
              <a:off x="6736838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7" name="Connecteur droit avec flèche 26"/>
            <p:cNvCxnSpPr/>
            <p:nvPr/>
          </p:nvCxnSpPr>
          <p:spPr bwMode="auto">
            <a:xfrm>
              <a:off x="7044713" y="2808989"/>
              <a:ext cx="0" cy="1333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28" name="ZoneTexte 27"/>
          <p:cNvSpPr txBox="1"/>
          <p:nvPr/>
        </p:nvSpPr>
        <p:spPr>
          <a:xfrm>
            <a:off x="4095750" y="3968988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smtClean="0"/>
              <a:t>1 macroparticle over 10</a:t>
            </a:r>
            <a:r>
              <a:rPr lang="fr-FR" sz="1400" baseline="30000" smtClean="0"/>
              <a:t>6</a:t>
            </a:r>
            <a:endParaRPr lang="en-US" sz="1400" baseline="30000"/>
          </a:p>
        </p:txBody>
      </p:sp>
      <p:cxnSp>
        <p:nvCxnSpPr>
          <p:cNvPr id="29" name="Connecteur droit 28"/>
          <p:cNvCxnSpPr/>
          <p:nvPr/>
        </p:nvCxnSpPr>
        <p:spPr bwMode="auto">
          <a:xfrm flipV="1">
            <a:off x="3895725" y="4182047"/>
            <a:ext cx="257175" cy="47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1663515" y="776671"/>
            <a:ext cx="7415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Example of essential diag: Microloss monitors for IFMIF</a:t>
            </a:r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3301909" y="1351518"/>
            <a:ext cx="3829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0" smtClean="0">
                <a:latin typeface="+mn-lt"/>
              </a:rPr>
              <a:t>(Proc. of </a:t>
            </a:r>
            <a:r>
              <a:rPr lang="fr-FR" sz="1600" b="0">
                <a:latin typeface="+mn-lt"/>
              </a:rPr>
              <a:t>DIPAC11, Hamburg, </a:t>
            </a:r>
            <a:r>
              <a:rPr lang="fr-FR" sz="1600" b="0" smtClean="0">
                <a:latin typeface="+mn-lt"/>
              </a:rPr>
              <a:t>Germany)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237748" y="1645690"/>
            <a:ext cx="3621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0" smtClean="0">
                <a:latin typeface="+mn-lt"/>
              </a:rPr>
              <a:t>(Proc. of PAC09, Vancouver, Canada)</a:t>
            </a:r>
          </a:p>
        </p:txBody>
      </p:sp>
    </p:spTree>
    <p:extLst>
      <p:ext uri="{BB962C8B-B14F-4D97-AF65-F5344CB8AC3E}">
        <p14:creationId xmlns:p14="http://schemas.microsoft.com/office/powerpoint/2010/main" val="368967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pic>
        <p:nvPicPr>
          <p:cNvPr id="3" name="Picture 7" descr="D:\Disque D entier\Tracewin\Density\te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245" y="1916048"/>
            <a:ext cx="3833758" cy="243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D:\Disque D entier\Tracewin\Density\t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826" y="1916048"/>
            <a:ext cx="3823205" cy="242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987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chemeClr val="bg1">
                    <a:lumMod val="85000"/>
                  </a:schemeClr>
                </a:solidFill>
              </a:rPr>
              <a:t>Advanced methods and concepts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28799" y="1770609"/>
            <a:ext cx="58288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idea for:	Beam analysis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rgbClr val="FF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New protocol for: Beam loss prediction</a:t>
            </a:r>
          </a:p>
          <a:p>
            <a:pPr marL="457200" indent="-457200">
              <a:buFont typeface="+mj-lt"/>
              <a:buAutoNum type="arabicPeriod"/>
            </a:pP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method for:	Beam optimization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>
                <a:solidFill>
                  <a:schemeClr val="bg1">
                    <a:lumMod val="65000"/>
                  </a:schemeClr>
                </a:solidFill>
              </a:rPr>
              <a:t>N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ew strategy for:	Beam measurement</a:t>
            </a:r>
          </a:p>
          <a:p>
            <a:pPr marL="457200" indent="-457200">
              <a:buFont typeface="+mj-lt"/>
              <a:buAutoNum type="arabicPeriod"/>
            </a:pPr>
            <a:endParaRPr lang="fr-FR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/>
              <a:t>N</a:t>
            </a:r>
            <a:r>
              <a:rPr lang="fr-FR" smtClean="0"/>
              <a:t>ew concept for:</a:t>
            </a:r>
            <a:r>
              <a:rPr lang="fr-FR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fr-FR" smtClean="0">
                <a:solidFill>
                  <a:srgbClr val="FF6600"/>
                </a:solidFill>
              </a:rPr>
              <a:t>Beam characterization </a:t>
            </a:r>
            <a:endParaRPr lang="fr-FR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85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6460835" y="5878945"/>
            <a:ext cx="1390073" cy="23552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533236" y="6059055"/>
            <a:ext cx="1320800" cy="22167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(1)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45" y="1312103"/>
            <a:ext cx="3935435" cy="271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014" y="1312103"/>
            <a:ext cx="3957881" cy="271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4238568" y="76748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Classically</a:t>
            </a:r>
            <a:endParaRPr lang="fr-FR" sz="1800" u="sng">
              <a:latin typeface="+mn-lt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35726" y="3942576"/>
            <a:ext cx="40446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  </a:t>
            </a:r>
            <a:r>
              <a:rPr lang="fr-FR" sz="1600" smtClean="0">
                <a:latin typeface="+mn-lt"/>
              </a:rPr>
              <a:t>10</a:t>
            </a:r>
            <a:r>
              <a:rPr lang="fr-FR" sz="1600" baseline="30000" smtClean="0">
                <a:latin typeface="+mn-lt"/>
              </a:rPr>
              <a:t>6</a:t>
            </a:r>
            <a:r>
              <a:rPr lang="fr-FR" sz="1600" smtClean="0">
                <a:latin typeface="+mn-lt"/>
              </a:rPr>
              <a:t> particles in 6D phase space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</a:t>
            </a:r>
            <a:r>
              <a:rPr lang="fr-FR" sz="1600" smtClean="0">
                <a:latin typeface="+mn-lt"/>
              </a:rPr>
              <a:t>6 10</a:t>
            </a:r>
            <a:r>
              <a:rPr lang="fr-FR" sz="1600" baseline="30000" smtClean="0">
                <a:latin typeface="+mn-lt"/>
              </a:rPr>
              <a:t>6</a:t>
            </a:r>
            <a:r>
              <a:rPr lang="fr-FR" sz="1600" smtClean="0">
                <a:latin typeface="+mn-lt"/>
              </a:rPr>
              <a:t> parameters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very big number</a:t>
            </a:r>
            <a:r>
              <a:rPr lang="fr-FR" sz="1600">
                <a:latin typeface="+mn-lt"/>
                <a:sym typeface="Wingdings" panose="05000000000000000000" pitchFamily="2" charset="2"/>
              </a:rPr>
              <a:t> </a:t>
            </a:r>
            <a:r>
              <a:rPr lang="fr-FR" sz="1600" smtClean="0">
                <a:latin typeface="+mn-lt"/>
                <a:sym typeface="Wingdings" panose="05000000000000000000" pitchFamily="2" charset="2"/>
              </a:rPr>
              <a:t> num. simulations</a:t>
            </a:r>
            <a:endParaRPr lang="fr-FR" sz="1600">
              <a:latin typeface="+mn-lt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120584" y="3952730"/>
            <a:ext cx="23823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Concentration ellipse</a:t>
            </a:r>
          </a:p>
          <a:p>
            <a:r>
              <a:rPr lang="fr-FR" sz="1600" smtClean="0">
                <a:latin typeface="+mn-lt"/>
              </a:rPr>
              <a:t>RMS</a:t>
            </a:r>
            <a:r>
              <a:rPr lang="fr-FR" sz="1800" smtClean="0">
                <a:latin typeface="+mn-lt"/>
              </a:rPr>
              <a:t>  </a:t>
            </a:r>
            <a:r>
              <a:rPr lang="fr-FR" sz="1600" smtClean="0">
                <a:latin typeface="Symbol" panose="05050102010706020507" pitchFamily="18" charset="2"/>
              </a:rPr>
              <a:t>e,</a:t>
            </a:r>
            <a:r>
              <a:rPr lang="fr-FR" sz="1600" smtClean="0">
                <a:latin typeface="+mn-lt"/>
              </a:rPr>
              <a:t>  </a:t>
            </a:r>
            <a:r>
              <a:rPr lang="fr-FR" sz="1600" smtClean="0">
                <a:latin typeface="Symbol" panose="05050102010706020507" pitchFamily="18" charset="2"/>
              </a:rPr>
              <a:t>a, b (,g)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3 global parameters</a:t>
            </a:r>
            <a:endParaRPr lang="fr-FR" sz="160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86169" y="494693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>
                <a:latin typeface="+mn-lt"/>
              </a:rPr>
              <a:t>H</a:t>
            </a:r>
            <a:r>
              <a:rPr lang="fr-FR" sz="1800" u="sng" smtClean="0">
                <a:latin typeface="+mn-lt"/>
              </a:rPr>
              <a:t>igh intensity</a:t>
            </a:r>
            <a:endParaRPr lang="fr-FR" sz="1800" u="sng"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191314" y="5480426"/>
            <a:ext cx="336502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  </a:t>
            </a:r>
            <a:r>
              <a:rPr lang="fr-FR" sz="1600" smtClean="0">
                <a:latin typeface="+mn-lt"/>
              </a:rPr>
              <a:t>10</a:t>
            </a:r>
            <a:r>
              <a:rPr lang="fr-FR" sz="1600" baseline="30000" smtClean="0">
                <a:latin typeface="+mn-lt"/>
              </a:rPr>
              <a:t>9</a:t>
            </a:r>
            <a:r>
              <a:rPr lang="fr-FR" sz="1600" smtClean="0">
                <a:latin typeface="+mn-lt"/>
              </a:rPr>
              <a:t> particles in 6D phase space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</a:t>
            </a:r>
            <a:r>
              <a:rPr lang="fr-FR" sz="1600" smtClean="0">
                <a:latin typeface="+mn-lt"/>
              </a:rPr>
              <a:t>6 10</a:t>
            </a:r>
            <a:r>
              <a:rPr lang="fr-FR" sz="1600" baseline="30000" smtClean="0">
                <a:latin typeface="+mn-lt"/>
              </a:rPr>
              <a:t>9</a:t>
            </a:r>
            <a:r>
              <a:rPr lang="fr-FR" sz="1600" smtClean="0">
                <a:latin typeface="+mn-lt"/>
              </a:rPr>
              <a:t> parameters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huge number</a:t>
            </a:r>
            <a:endParaRPr lang="fr-FR" sz="1600">
              <a:latin typeface="+mn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396009" y="5549700"/>
            <a:ext cx="18229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1600">
                <a:solidFill>
                  <a:srgbClr val="000000"/>
                </a:solidFill>
                <a:latin typeface="Arial"/>
              </a:rPr>
              <a:t>RMS</a:t>
            </a:r>
            <a:r>
              <a:rPr lang="fr-FR" sz="1800">
                <a:solidFill>
                  <a:srgbClr val="000000"/>
                </a:solidFill>
                <a:latin typeface="Arial"/>
              </a:rPr>
              <a:t>  </a:t>
            </a:r>
            <a:r>
              <a:rPr lang="fr-FR" sz="1600">
                <a:solidFill>
                  <a:srgbClr val="000000"/>
                </a:solidFill>
                <a:latin typeface="Symbol" panose="05050102010706020507" pitchFamily="18" charset="2"/>
              </a:rPr>
              <a:t>e,</a:t>
            </a:r>
            <a:r>
              <a:rPr lang="fr-FR" sz="1600">
                <a:solidFill>
                  <a:srgbClr val="000000"/>
                </a:solidFill>
                <a:latin typeface="Arial"/>
              </a:rPr>
              <a:t>  </a:t>
            </a:r>
            <a:r>
              <a:rPr lang="fr-FR" sz="1600">
                <a:solidFill>
                  <a:srgbClr val="000000"/>
                </a:solidFill>
                <a:latin typeface="Symbol" panose="05050102010706020507" pitchFamily="18" charset="2"/>
              </a:rPr>
              <a:t>a, b (,g</a:t>
            </a:r>
            <a:r>
              <a:rPr lang="fr-FR" sz="1600" smtClean="0">
                <a:solidFill>
                  <a:srgbClr val="000000"/>
                </a:solidFill>
                <a:latin typeface="Symbol" panose="05050102010706020507" pitchFamily="18" charset="2"/>
              </a:rPr>
              <a:t>)</a:t>
            </a:r>
            <a:r>
              <a:rPr lang="fr-FR" sz="1800" smtClean="0">
                <a:latin typeface="+mn-lt"/>
              </a:rPr>
              <a:t>  </a:t>
            </a:r>
          </a:p>
          <a:p>
            <a:r>
              <a:rPr lang="fr-FR" sz="1600" smtClean="0">
                <a:latin typeface="+mn-lt"/>
              </a:rPr>
              <a:t>Not enough !!</a:t>
            </a:r>
            <a:endParaRPr lang="fr-FR" sz="1600">
              <a:latin typeface="+mn-lt"/>
            </a:endParaRPr>
          </a:p>
        </p:txBody>
      </p:sp>
      <p:sp>
        <p:nvSpPr>
          <p:cNvPr id="5" name="Flèche droite 4"/>
          <p:cNvSpPr/>
          <p:nvPr/>
        </p:nvSpPr>
        <p:spPr bwMode="auto">
          <a:xfrm rot="1458555">
            <a:off x="5588000" y="1052946"/>
            <a:ext cx="775854" cy="21243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Flèche droite 13"/>
          <p:cNvSpPr/>
          <p:nvPr/>
        </p:nvSpPr>
        <p:spPr bwMode="auto">
          <a:xfrm rot="20141445" flipH="1">
            <a:off x="3486729" y="1048329"/>
            <a:ext cx="775854" cy="21243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5" name="Flèche droite 14"/>
          <p:cNvSpPr/>
          <p:nvPr/>
        </p:nvSpPr>
        <p:spPr bwMode="auto">
          <a:xfrm rot="1458555">
            <a:off x="5740400" y="5232400"/>
            <a:ext cx="775854" cy="21243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6" name="Flèche droite 15"/>
          <p:cNvSpPr/>
          <p:nvPr/>
        </p:nvSpPr>
        <p:spPr bwMode="auto">
          <a:xfrm rot="20141445" flipH="1">
            <a:off x="3352807" y="5227783"/>
            <a:ext cx="775854" cy="21243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5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 animBg="1"/>
      <p:bldP spid="9" grpId="0"/>
      <p:bldP spid="10" grpId="0"/>
      <p:bldP spid="11" grpId="0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D:\Disque D entier\Tracewin\Density\te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529" y="3908621"/>
            <a:ext cx="3833758" cy="243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Optimization (3)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12" name="Picture 6" descr="D:\Disque D entier\Tracewin\Density\t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10" y="3908621"/>
            <a:ext cx="3823205" cy="242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>
            <a:grpSpLocks noChangeAspect="1"/>
          </p:cNvGrpSpPr>
          <p:nvPr/>
        </p:nvGrpSpPr>
        <p:grpSpPr>
          <a:xfrm>
            <a:off x="540298" y="1550715"/>
            <a:ext cx="3810566" cy="2378927"/>
            <a:chOff x="16162618" y="15409641"/>
            <a:chExt cx="4528994" cy="2750000"/>
          </a:xfrm>
        </p:grpSpPr>
        <p:pic>
          <p:nvPicPr>
            <p:cNvPr id="14" name="Picture 3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35"/>
            <a:stretch/>
          </p:blipFill>
          <p:spPr bwMode="auto">
            <a:xfrm>
              <a:off x="20493870" y="15409641"/>
              <a:ext cx="197742" cy="275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5"/>
            <a:stretch/>
          </p:blipFill>
          <p:spPr bwMode="auto">
            <a:xfrm>
              <a:off x="16162618" y="15487614"/>
              <a:ext cx="4331250" cy="2672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e 16"/>
          <p:cNvGrpSpPr>
            <a:grpSpLocks noChangeAspect="1"/>
          </p:cNvGrpSpPr>
          <p:nvPr/>
        </p:nvGrpSpPr>
        <p:grpSpPr>
          <a:xfrm>
            <a:off x="5133109" y="1559551"/>
            <a:ext cx="3810669" cy="2378678"/>
            <a:chOff x="23013951" y="15409641"/>
            <a:chExt cx="4525216" cy="2750000"/>
          </a:xfrm>
        </p:grpSpPr>
        <p:pic>
          <p:nvPicPr>
            <p:cNvPr id="18" name="Picture 2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4"/>
            <a:stretch/>
          </p:blipFill>
          <p:spPr bwMode="auto">
            <a:xfrm>
              <a:off x="23013951" y="15487318"/>
              <a:ext cx="4331250" cy="2672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D:\Disque D entier\Tracewin\Traitement\test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36"/>
            <a:stretch/>
          </p:blipFill>
          <p:spPr bwMode="auto">
            <a:xfrm>
              <a:off x="27289495" y="15409641"/>
              <a:ext cx="249672" cy="275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ZoneTexte 19"/>
          <p:cNvSpPr txBox="1"/>
          <p:nvPr/>
        </p:nvSpPr>
        <p:spPr>
          <a:xfrm>
            <a:off x="632226" y="1291471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Smaller emittance: Bigger size</a:t>
            </a:r>
            <a:endParaRPr lang="fr-FR" sz="1800">
              <a:latin typeface="+mn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229819" y="1308563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Bigger emittance: Smaller size</a:t>
            </a:r>
            <a:endParaRPr lang="fr-FR" sz="1800">
              <a:latin typeface="+mn-lt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356351" y="864414"/>
            <a:ext cx="714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Example: IFMIF SRF Linac</a:t>
            </a:r>
            <a:r>
              <a:rPr lang="fr-FR" sz="1800" b="0" smtClean="0">
                <a:latin typeface="+mn-lt"/>
              </a:rPr>
              <a:t>          </a:t>
            </a:r>
            <a:r>
              <a:rPr lang="fr-FR" sz="1600" b="0" smtClean="0">
                <a:latin typeface="+mn-lt"/>
              </a:rPr>
              <a:t>(Laser Part. Beams 32, 10-118, 2014)</a:t>
            </a:r>
            <a:endParaRPr lang="fr-FR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82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 descr="D:\Disque D entier\Tracewin\Density\tes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1" b="3686"/>
          <a:stretch/>
        </p:blipFill>
        <p:spPr bwMode="auto">
          <a:xfrm>
            <a:off x="609053" y="3726204"/>
            <a:ext cx="3044572" cy="259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D:\Disque D entier\Tracewin\Density\tes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0" b="3686"/>
          <a:stretch/>
        </p:blipFill>
        <p:spPr bwMode="auto">
          <a:xfrm>
            <a:off x="6329214" y="3726204"/>
            <a:ext cx="3044572" cy="259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Disque D entier\Tracewin\Density\tes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0"/>
          <a:stretch/>
        </p:blipFill>
        <p:spPr bwMode="auto">
          <a:xfrm>
            <a:off x="615279" y="818816"/>
            <a:ext cx="3044572" cy="278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805628" y="1741631"/>
            <a:ext cx="215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smtClean="0">
                <a:solidFill>
                  <a:srgbClr val="FF9933"/>
                </a:solidFill>
              </a:rPr>
              <a:t>HEBT entrance</a:t>
            </a:r>
          </a:p>
          <a:p>
            <a:pPr algn="ctr"/>
            <a:r>
              <a:rPr lang="fr-FR" sz="1800" smtClean="0">
                <a:solidFill>
                  <a:srgbClr val="FF9933"/>
                </a:solidFill>
              </a:rPr>
              <a:t>exactly same </a:t>
            </a:r>
            <a:r>
              <a:rPr lang="fr-FR" sz="1800" smtClean="0">
                <a:solidFill>
                  <a:srgbClr val="FF9933"/>
                </a:solidFill>
                <a:latin typeface="Symbol" pitchFamily="18" charset="2"/>
              </a:rPr>
              <a:t>a,b,g,e</a:t>
            </a:r>
            <a:r>
              <a:rPr lang="fr-FR" sz="1800" smtClean="0"/>
              <a:t> </a:t>
            </a:r>
            <a:endParaRPr lang="fr-FR" sz="1800"/>
          </a:p>
        </p:txBody>
      </p:sp>
      <p:sp>
        <p:nvSpPr>
          <p:cNvPr id="8" name="ZoneTexte 7"/>
          <p:cNvSpPr txBox="1"/>
          <p:nvPr/>
        </p:nvSpPr>
        <p:spPr>
          <a:xfrm>
            <a:off x="3605573" y="4454487"/>
            <a:ext cx="28118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smtClean="0">
                <a:solidFill>
                  <a:srgbClr val="FF9933"/>
                </a:solidFill>
              </a:rPr>
              <a:t>3.5 m downstream</a:t>
            </a:r>
          </a:p>
          <a:p>
            <a:pPr algn="ctr"/>
            <a:r>
              <a:rPr lang="fr-FR" sz="1800" smtClean="0">
                <a:solidFill>
                  <a:srgbClr val="FF9933"/>
                </a:solidFill>
              </a:rPr>
              <a:t>through 3 quadrupoles:</a:t>
            </a:r>
          </a:p>
          <a:p>
            <a:pPr algn="ctr"/>
            <a:r>
              <a:rPr lang="fr-FR" sz="1800" smtClean="0">
                <a:solidFill>
                  <a:srgbClr val="FF9933"/>
                </a:solidFill>
              </a:rPr>
              <a:t>significantly different beam outputs</a:t>
            </a:r>
          </a:p>
          <a:p>
            <a:pPr algn="ctr"/>
            <a:r>
              <a:rPr lang="fr-FR" sz="1800">
                <a:solidFill>
                  <a:srgbClr val="FF9933"/>
                </a:solidFill>
                <a:latin typeface="Symbol" pitchFamily="18" charset="2"/>
              </a:rPr>
              <a:t>a,b,g,e</a:t>
            </a:r>
            <a:endParaRPr lang="fr-FR" sz="1800">
              <a:solidFill>
                <a:srgbClr val="FF9933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 rot="16200000">
            <a:off x="2365448" y="2188534"/>
            <a:ext cx="288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"Nominal" distribution</a:t>
            </a:r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16200000">
            <a:off x="4701627" y="2185176"/>
            <a:ext cx="2750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Gaussian distribution</a:t>
            </a:r>
            <a:endParaRPr lang="fr-FR"/>
          </a:p>
        </p:txBody>
      </p:sp>
      <p:sp>
        <p:nvSpPr>
          <p:cNvPr id="11" name="Flèche vers le bas 10"/>
          <p:cNvSpPr/>
          <p:nvPr/>
        </p:nvSpPr>
        <p:spPr bwMode="auto">
          <a:xfrm>
            <a:off x="4655127" y="3158836"/>
            <a:ext cx="399011" cy="980902"/>
          </a:xfrm>
          <a:prstGeom prst="downArrow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(2)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13" name="Picture 4" descr="D:\Disque D entier\Tracewin\Density\tes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9"/>
          <a:stretch/>
        </p:blipFill>
        <p:spPr bwMode="auto">
          <a:xfrm>
            <a:off x="6286709" y="818815"/>
            <a:ext cx="3058960" cy="281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91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519915" y="161925"/>
            <a:ext cx="5050465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Two different beams...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7" name="Picture 5" descr="D:\Tracewin\Density\t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92" y="3707741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Tracewin\Density\t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45" y="1085436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8292" r="17403" b="10276"/>
          <a:stretch/>
        </p:blipFill>
        <p:spPr bwMode="auto">
          <a:xfrm>
            <a:off x="3842795" y="3547133"/>
            <a:ext cx="2268638" cy="26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4" t="10649" r="15934" b="8292"/>
          <a:stretch/>
        </p:blipFill>
        <p:spPr bwMode="auto">
          <a:xfrm>
            <a:off x="3773346" y="1030955"/>
            <a:ext cx="2338087" cy="2651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53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pic>
        <p:nvPicPr>
          <p:cNvPr id="3" name="Picture 3" descr="D:\Tracewin\Density\t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6" y="1085449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Tracewin\Density\t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3" y="3712239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349648" y="1978185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Symbol" panose="05050102010706020507" pitchFamily="18" charset="2"/>
              </a:rPr>
              <a:t>e</a:t>
            </a:r>
            <a:r>
              <a:rPr lang="fr-FR" sz="1800" smtClean="0">
                <a:latin typeface="+mj-lt"/>
              </a:rPr>
              <a:t> = 3.30, </a:t>
            </a:r>
            <a:r>
              <a:rPr lang="fr-FR" sz="1800" smtClean="0">
                <a:latin typeface="Symbol" panose="05050102010706020507" pitchFamily="18" charset="2"/>
              </a:rPr>
              <a:t>a</a:t>
            </a:r>
            <a:r>
              <a:rPr lang="fr-FR" sz="1800" smtClean="0"/>
              <a:t> </a:t>
            </a:r>
            <a:r>
              <a:rPr lang="fr-FR" sz="1800" smtClean="0">
                <a:latin typeface="+mj-lt"/>
              </a:rPr>
              <a:t>= -0.40, </a:t>
            </a:r>
            <a:r>
              <a:rPr lang="fr-FR" sz="1800" smtClean="0">
                <a:latin typeface="Symbol" panose="05050102010706020507" pitchFamily="18" charset="2"/>
              </a:rPr>
              <a:t>b</a:t>
            </a:r>
            <a:r>
              <a:rPr lang="fr-FR" sz="1800" smtClean="0">
                <a:latin typeface="+mj-lt"/>
              </a:rPr>
              <a:t> = 0.95</a:t>
            </a:r>
            <a:endParaRPr lang="fr-FR" sz="180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49648" y="4625024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Symbol" panose="05050102010706020507" pitchFamily="18" charset="2"/>
              </a:rPr>
              <a:t>e</a:t>
            </a:r>
            <a:r>
              <a:rPr lang="fr-FR" sz="1800" smtClean="0">
                <a:latin typeface="+mj-lt"/>
              </a:rPr>
              <a:t> = 3.30, </a:t>
            </a:r>
            <a:r>
              <a:rPr lang="fr-FR" sz="1800" smtClean="0">
                <a:latin typeface="Symbol" panose="05050102010706020507" pitchFamily="18" charset="2"/>
              </a:rPr>
              <a:t>a</a:t>
            </a:r>
            <a:r>
              <a:rPr lang="fr-FR" sz="1800" smtClean="0"/>
              <a:t> </a:t>
            </a:r>
            <a:r>
              <a:rPr lang="fr-FR" sz="1800" smtClean="0">
                <a:latin typeface="+mj-lt"/>
              </a:rPr>
              <a:t>= -0.40, </a:t>
            </a:r>
            <a:r>
              <a:rPr lang="fr-FR" sz="1800" smtClean="0">
                <a:latin typeface="Symbol" panose="05050102010706020507" pitchFamily="18" charset="2"/>
              </a:rPr>
              <a:t>b</a:t>
            </a:r>
            <a:r>
              <a:rPr lang="fr-FR" sz="1800" smtClean="0">
                <a:latin typeface="+mj-lt"/>
              </a:rPr>
              <a:t> = 0.96</a:t>
            </a:r>
            <a:endParaRPr lang="fr-FR" sz="1800">
              <a:latin typeface="+mj-lt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519915" y="161925"/>
            <a:ext cx="5050465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Same Emittance but different Halos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8292" r="17403" b="10276"/>
          <a:stretch/>
        </p:blipFill>
        <p:spPr bwMode="auto">
          <a:xfrm>
            <a:off x="3842795" y="3547133"/>
            <a:ext cx="2268638" cy="26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4" t="10649" r="15934" b="8292"/>
          <a:stretch/>
        </p:blipFill>
        <p:spPr bwMode="auto">
          <a:xfrm>
            <a:off x="3773346" y="1030955"/>
            <a:ext cx="2338087" cy="2651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78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1698992" y="1139557"/>
            <a:ext cx="6083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Example: Beam along the IFMIF prototype accelerator</a:t>
            </a:r>
            <a:endParaRPr lang="fr-FR" sz="180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8" y="1846828"/>
            <a:ext cx="9781270" cy="161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6" descr="D:\HEBT-EVEDA\MENT\tes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947" y="3771676"/>
            <a:ext cx="2007524" cy="168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r="49742" b="20814"/>
          <a:stretch/>
        </p:blipFill>
        <p:spPr bwMode="auto">
          <a:xfrm>
            <a:off x="765545" y="3771675"/>
            <a:ext cx="2037018" cy="180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5" cstate="print"/>
          <a:srcRect t="44237" r="50000" b="12700"/>
          <a:stretch/>
        </p:blipFill>
        <p:spPr bwMode="auto">
          <a:xfrm>
            <a:off x="4838423" y="3771675"/>
            <a:ext cx="2040842" cy="177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6" cstate="print"/>
          <a:srcRect l="51508" t="44375" r="24123" b="12771"/>
          <a:stretch/>
        </p:blipFill>
        <p:spPr bwMode="auto">
          <a:xfrm>
            <a:off x="2913321" y="3815094"/>
            <a:ext cx="1994307" cy="176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9577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(4)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7147" y="771009"/>
            <a:ext cx="65710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Advanced</a:t>
            </a:r>
            <a:r>
              <a:rPr lang="fr-FR" sz="1800" smtClean="0">
                <a:latin typeface="+mn-lt"/>
              </a:rPr>
              <a:t>:</a:t>
            </a:r>
          </a:p>
          <a:p>
            <a:endParaRPr lang="fr-FR" sz="1800" smtClean="0">
              <a:latin typeface="+mn-lt"/>
            </a:endParaRPr>
          </a:p>
          <a:p>
            <a:r>
              <a:rPr lang="fr-FR" sz="1800" smtClean="0">
                <a:latin typeface="+mn-lt"/>
              </a:rPr>
              <a:t>1) </a:t>
            </a:r>
            <a:r>
              <a:rPr lang="fr-FR" sz="1800" u="sng" smtClean="0">
                <a:latin typeface="+mn-lt"/>
              </a:rPr>
              <a:t>Massive simulations with the actual number of particles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21599" y="1684381"/>
            <a:ext cx="62696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>
                <a:solidFill>
                  <a:srgbClr val="FF0000"/>
                </a:solidFill>
                <a:latin typeface="+mn-lt"/>
              </a:rPr>
              <a:t>5 10</a:t>
            </a:r>
            <a:r>
              <a:rPr lang="fr-FR" sz="1600" baseline="30000">
                <a:solidFill>
                  <a:srgbClr val="FF0000"/>
                </a:solidFill>
                <a:latin typeface="+mn-lt"/>
              </a:rPr>
              <a:t>9</a:t>
            </a:r>
            <a:r>
              <a:rPr lang="fr-FR" sz="1600">
                <a:solidFill>
                  <a:srgbClr val="FF0000"/>
                </a:solidFill>
                <a:latin typeface="+mn-lt"/>
              </a:rPr>
              <a:t> 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particles </a:t>
            </a:r>
            <a:r>
              <a:rPr lang="fr-FR" sz="1600" smtClean="0">
                <a:latin typeface="+mn-lt"/>
              </a:rPr>
              <a:t>(125 mA)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1600" smtClean="0">
                <a:latin typeface="+mn-lt"/>
              </a:rPr>
              <a:t>for IFMIF-LIPAc  (</a:t>
            </a:r>
            <a:r>
              <a:rPr lang="en-US" sz="1600" smtClean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WEPOY032, IPAC'16</a:t>
            </a:r>
            <a:r>
              <a:rPr lang="en-US" sz="160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1600" smtClean="0">
              <a:latin typeface="+mj-lt"/>
            </a:endParaRP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175 processors for 25 days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confirm losses &lt; 10</a:t>
            </a:r>
            <a:r>
              <a:rPr lang="fr-FR" sz="1600" baseline="30000" smtClean="0">
                <a:latin typeface="+mn-lt"/>
                <a:sym typeface="Wingdings" panose="05000000000000000000" pitchFamily="2" charset="2"/>
              </a:rPr>
              <a:t>-7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representative statistics of microlosses</a:t>
            </a:r>
            <a:endParaRPr lang="fr-FR" sz="1600" smtClean="0"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84070" y="2899590"/>
            <a:ext cx="6673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2) </a:t>
            </a:r>
            <a:r>
              <a:rPr lang="fr-FR" sz="1800" u="sng" smtClean="0">
                <a:latin typeface="+mn-lt"/>
              </a:rPr>
              <a:t>Characterize the beam by its projections onto a few axes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70246" y="5522015"/>
            <a:ext cx="6353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3) </a:t>
            </a:r>
            <a:r>
              <a:rPr lang="fr-FR" sz="1800" u="sng" smtClean="0">
                <a:latin typeface="+mn-lt"/>
              </a:rPr>
              <a:t>Characterize the beam by its core and halo separately</a:t>
            </a:r>
            <a:endParaRPr lang="fr-FR" sz="1800" u="sng">
              <a:latin typeface="+mn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85164" y="3228616"/>
            <a:ext cx="85931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MENT method: reconstruct a distribution from its projections (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MOPOR032, IPAC'16</a:t>
            </a:r>
            <a:r>
              <a:rPr lang="fr-FR" sz="1600" smtClean="0">
                <a:latin typeface="+mn-lt"/>
              </a:rPr>
              <a:t>)</a:t>
            </a:r>
          </a:p>
          <a:p>
            <a:r>
              <a:rPr lang="fr-FR" sz="1600" smtClean="0">
                <a:latin typeface="+mn-lt"/>
              </a:rPr>
              <a:t>Projection axes correctly chosen 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2 projections for the core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6 projections for the external parts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~ </a:t>
            </a:r>
            <a:r>
              <a:rPr lang="fr-FR" sz="1600" smtClean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10 - 30 parameters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1600" smtClean="0">
                <a:latin typeface="+mn-lt"/>
              </a:rPr>
              <a:t>for 2D</a:t>
            </a:r>
          </a:p>
        </p:txBody>
      </p:sp>
      <p:pic>
        <p:nvPicPr>
          <p:cNvPr id="16" name="Image 15" descr="D:\HEBT-EVEDA\MENT\tes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715" y="3526016"/>
            <a:ext cx="2007524" cy="168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 descr="D:\HEBT-EVEDA\MENT\tes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031" y="3526016"/>
            <a:ext cx="2007524" cy="168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D:\HEBT-EVEDA\MENT\tes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83" y="3526016"/>
            <a:ext cx="2007524" cy="16874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ZoneTexte 20"/>
          <p:cNvSpPr txBox="1"/>
          <p:nvPr/>
        </p:nvSpPr>
        <p:spPr>
          <a:xfrm>
            <a:off x="4572000" y="5137186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0" smtClean="0">
                <a:latin typeface="+mn-lt"/>
              </a:rPr>
              <a:t>2 projections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402059" y="5137186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0" smtClean="0">
                <a:latin typeface="+mn-lt"/>
              </a:rPr>
              <a:t>6 projections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035635" y="5137186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0" smtClean="0">
                <a:latin typeface="+mn-lt"/>
              </a:rPr>
              <a:t>Actual distribution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16460" y="5893806"/>
            <a:ext cx="6954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Loose fine details but gain more insight into the physics of the beam </a:t>
            </a:r>
          </a:p>
        </p:txBody>
      </p:sp>
    </p:spTree>
    <p:extLst>
      <p:ext uri="{BB962C8B-B14F-4D97-AF65-F5344CB8AC3E}">
        <p14:creationId xmlns:p14="http://schemas.microsoft.com/office/powerpoint/2010/main" val="319847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21" grpId="0"/>
      <p:bldP spid="22" grpId="0"/>
      <p:bldP spid="2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(5)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489866" y="797700"/>
            <a:ext cx="7464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We propose</a:t>
            </a:r>
            <a:r>
              <a:rPr lang="fr-FR" sz="1800" smtClean="0">
                <a:latin typeface="+mn-lt"/>
              </a:rPr>
              <a:t>: Core-Halo limit based on the beam internal dynamics</a:t>
            </a:r>
            <a:endParaRPr lang="fr-FR" sz="1800">
              <a:latin typeface="+mn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71702" y="4505030"/>
            <a:ext cx="39036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u="sng" smtClean="0">
                <a:latin typeface="+mn-lt"/>
              </a:rPr>
              <a:t>Extreme case:</a:t>
            </a:r>
          </a:p>
          <a:p>
            <a:r>
              <a:rPr lang="fr-FR" sz="1600" smtClean="0">
                <a:latin typeface="+mn-lt"/>
              </a:rPr>
              <a:t>Core: uniform, sc force strictly linear</a:t>
            </a:r>
          </a:p>
          <a:p>
            <a:r>
              <a:rPr lang="fr-FR" sz="1600" smtClean="0">
                <a:latin typeface="+mn-lt"/>
              </a:rPr>
              <a:t>Halo: tenuous, sc force nonlinear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 core-halo limit: very steep (infinite)</a:t>
            </a:r>
          </a:p>
          <a:p>
            <a:r>
              <a:rPr lang="fr-FR" sz="1600" smtClean="0">
                <a:latin typeface="+mn-lt"/>
                <a:sym typeface="Wingdings" panose="05000000000000000000" pitchFamily="2" charset="2"/>
              </a:rPr>
              <a:t>variation of the slope</a:t>
            </a:r>
            <a:endParaRPr lang="fr-FR" sz="1600">
              <a:latin typeface="+mn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327601" y="4505030"/>
            <a:ext cx="38363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u="sng" smtClean="0">
                <a:latin typeface="+mn-lt"/>
              </a:rPr>
              <a:t>General case:</a:t>
            </a:r>
          </a:p>
          <a:p>
            <a:r>
              <a:rPr lang="fr-FR" sz="1600" smtClean="0">
                <a:latin typeface="+mn-lt"/>
              </a:rPr>
              <a:t>Continuously varying density</a:t>
            </a:r>
          </a:p>
          <a:p>
            <a:r>
              <a:rPr lang="fr-FR" sz="1600" smtClean="0">
                <a:latin typeface="+mn-lt"/>
              </a:rPr>
              <a:t>Core-Halo limit: steepest variation of </a:t>
            </a:r>
          </a:p>
          <a:p>
            <a:r>
              <a:rPr lang="fr-FR" sz="1600" smtClean="0">
                <a:latin typeface="+mn-lt"/>
              </a:rPr>
              <a:t>the slope </a:t>
            </a:r>
            <a:r>
              <a:rPr lang="fr-FR" sz="1600" smtClean="0">
                <a:latin typeface="+mn-lt"/>
                <a:sym typeface="Wingdings" panose="05000000000000000000" pitchFamily="2" charset="2"/>
              </a:rPr>
              <a:t> </a:t>
            </a:r>
            <a:r>
              <a:rPr lang="fr-FR" sz="1600" u="sng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max of 2nd derivative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 Core &amp; Halo are submitted to two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different space charge force regimes </a:t>
            </a:r>
            <a:endParaRPr lang="fr-FR" sz="160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3074" name="Picture 2" descr="D:\Halo\t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422" y="1446729"/>
            <a:ext cx="3181489" cy="304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Halo\t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815" y="1455922"/>
            <a:ext cx="3181489" cy="304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17949" y="1120440"/>
            <a:ext cx="3448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0" smtClean="0">
                <a:latin typeface="+mn-lt"/>
              </a:rPr>
              <a:t>Appl. Phys. Lett. 104, 074109, 2014</a:t>
            </a:r>
            <a:endParaRPr lang="fr-FR" sz="1600" b="0"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65430" y="5971588"/>
            <a:ext cx="9655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0" smtClean="0">
                <a:latin typeface="+mn-lt"/>
              </a:rPr>
              <a:t>Phys. Plasmas 22, 083115, 2015: </a:t>
            </a:r>
            <a:r>
              <a:rPr lang="fr-FR" sz="1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</a:t>
            </a:r>
            <a:r>
              <a:rPr lang="fr-FR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his core-halo limit </a:t>
            </a:r>
            <a:r>
              <a:rPr lang="fr-FR" sz="1600" smtClean="0">
                <a:solidFill>
                  <a:srgbClr val="FF0000"/>
                </a:solidFill>
                <a:latin typeface="+mn-lt"/>
              </a:rPr>
              <a:t>≡</a:t>
            </a:r>
            <a:r>
              <a:rPr lang="fr-FR" sz="16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good indicator of beam internal dynamics</a:t>
            </a:r>
            <a:endParaRPr lang="fr-FR" sz="1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Flèche vers le bas 5"/>
          <p:cNvSpPr/>
          <p:nvPr/>
        </p:nvSpPr>
        <p:spPr bwMode="auto">
          <a:xfrm rot="2208701">
            <a:off x="3612493" y="3505675"/>
            <a:ext cx="178129" cy="579439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45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(6)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698992" y="1139557"/>
            <a:ext cx="6083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Example: Beam along the IFMIF prototype accelerator</a:t>
            </a:r>
            <a:endParaRPr lang="fr-FR" sz="180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8" y="1846828"/>
            <a:ext cx="9781270" cy="161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9" y="3677496"/>
            <a:ext cx="9529484" cy="131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22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930" y="3339497"/>
            <a:ext cx="6474513" cy="268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(8)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2" y="1273321"/>
            <a:ext cx="9727011" cy="210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32" y="3318159"/>
            <a:ext cx="4804065" cy="270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1865246" y="668501"/>
            <a:ext cx="6083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+mn-lt"/>
              </a:rPr>
              <a:t>Example: Beam along the IFMIF Prototype accelerator</a:t>
            </a:r>
            <a:endParaRPr lang="fr-FR" sz="1800">
              <a:latin typeface="+mn-lt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176596" y="987113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Classically</a:t>
            </a:r>
            <a:endParaRPr lang="fr-FR" sz="1800" u="sng">
              <a:latin typeface="+mn-lt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176596" y="596063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smtClean="0">
                <a:latin typeface="+mn-lt"/>
              </a:rPr>
              <a:t>Advanced</a:t>
            </a:r>
            <a:endParaRPr lang="fr-FR" sz="1800" u="sng">
              <a:latin typeface="+mn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091751" y="4111109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smtClean="0">
                <a:latin typeface="+mn-lt"/>
              </a:rPr>
              <a:t>PHS</a:t>
            </a:r>
            <a:endParaRPr lang="fr-FR" sz="1400">
              <a:latin typeface="+mn-lt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492176" y="4111109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smtClean="0">
                <a:latin typeface="+mn-lt"/>
              </a:rPr>
              <a:t>PHP</a:t>
            </a:r>
            <a:endParaRPr lang="fr-FR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244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(10)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37309" y="1293090"/>
            <a:ext cx="5094664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MOPWA010, IPAC'15: Extension to 2D</a:t>
            </a:r>
          </a:p>
          <a:p>
            <a:endParaRPr lang="fr-FR" sz="1600">
              <a:latin typeface="+mn-lt"/>
            </a:endParaRPr>
          </a:p>
          <a:p>
            <a:r>
              <a:rPr lang="fr-FR" sz="1600" smtClean="0">
                <a:latin typeface="+mn-lt"/>
              </a:rPr>
              <a:t>"Wheel algorithm": Max of second derivative</a:t>
            </a:r>
          </a:p>
          <a:p>
            <a:r>
              <a:rPr lang="fr-FR" sz="1600" smtClean="0">
                <a:latin typeface="+mn-lt"/>
              </a:rPr>
              <a:t>along many sections</a:t>
            </a:r>
          </a:p>
          <a:p>
            <a:r>
              <a:rPr lang="fr-FR" sz="1600" smtClean="0">
                <a:latin typeface="+mn-lt"/>
              </a:rPr>
              <a:t>      Core-Halo limit contour</a:t>
            </a:r>
          </a:p>
          <a:p>
            <a:r>
              <a:rPr lang="fr-FR" sz="1600" smtClean="0">
                <a:latin typeface="+mn-lt"/>
              </a:rPr>
              <a:t>      PHS, PHP</a:t>
            </a:r>
          </a:p>
          <a:p>
            <a:r>
              <a:rPr lang="fr-FR" sz="1600" smtClean="0">
                <a:latin typeface="+mn-lt"/>
              </a:rPr>
              <a:t>      Emittance </a:t>
            </a:r>
            <a:r>
              <a:rPr lang="fr-FR" smtClean="0">
                <a:latin typeface="Symbol" panose="05050102010706020507" pitchFamily="18" charset="2"/>
              </a:rPr>
              <a:t>e</a:t>
            </a:r>
            <a:r>
              <a:rPr lang="fr-FR" sz="1600" smtClean="0">
                <a:latin typeface="+mn-lt"/>
              </a:rPr>
              <a:t> and Twiss parameters </a:t>
            </a:r>
            <a:r>
              <a:rPr lang="fr-FR" sz="1600" smtClean="0">
                <a:latin typeface="Symbol" panose="05050102010706020507" pitchFamily="18" charset="2"/>
              </a:rPr>
              <a:t>a, b, g</a:t>
            </a:r>
            <a:endParaRPr lang="fr-FR" sz="1600">
              <a:latin typeface="Symbol" panose="05050102010706020507" pitchFamily="18" charset="2"/>
            </a:endParaRPr>
          </a:p>
          <a:p>
            <a:r>
              <a:rPr lang="fr-FR" sz="1600" smtClean="0">
                <a:latin typeface="+mn-lt"/>
              </a:rPr>
              <a:t>      of the core and the halo separately</a:t>
            </a:r>
          </a:p>
          <a:p>
            <a:endParaRPr lang="fr-FR" sz="1600">
              <a:latin typeface="+mn-lt"/>
            </a:endParaRPr>
          </a:p>
          <a:p>
            <a:endParaRPr lang="fr-FR" sz="1600" smtClean="0">
              <a:latin typeface="+mn-lt"/>
            </a:endParaRPr>
          </a:p>
          <a:p>
            <a:r>
              <a:rPr lang="fr-FR" sz="1600" smtClean="0">
                <a:latin typeface="+mn-lt"/>
              </a:rPr>
              <a:t>THPMR014, IPAC'16: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This Core-Halo limit contour is </a:t>
            </a:r>
            <a:r>
              <a:rPr lang="fr-FR" sz="1600" u="sng" smtClean="0">
                <a:solidFill>
                  <a:srgbClr val="FF0000"/>
                </a:solidFill>
                <a:latin typeface="+mn-lt"/>
              </a:rPr>
              <a:t>consistent</a:t>
            </a:r>
          </a:p>
          <a:p>
            <a:r>
              <a:rPr lang="fr-FR" sz="1600" smtClean="0">
                <a:solidFill>
                  <a:srgbClr val="FF6600"/>
                </a:solidFill>
                <a:latin typeface="+mn-lt"/>
              </a:rPr>
              <a:t>with the well-established halo formation dynamics</a:t>
            </a:r>
          </a:p>
          <a:p>
            <a:endParaRPr lang="fr-FR" sz="1600" smtClean="0">
              <a:latin typeface="+mn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746" y="1111067"/>
            <a:ext cx="3830620" cy="4951141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 bwMode="auto">
          <a:xfrm>
            <a:off x="741234" y="2358226"/>
            <a:ext cx="261257" cy="154379"/>
          </a:xfrm>
          <a:prstGeom prst="rightArrow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Flèche droite 11"/>
          <p:cNvSpPr/>
          <p:nvPr/>
        </p:nvSpPr>
        <p:spPr bwMode="auto">
          <a:xfrm>
            <a:off x="741234" y="2600566"/>
            <a:ext cx="261257" cy="154379"/>
          </a:xfrm>
          <a:prstGeom prst="rightArrow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Flèche droite 12"/>
          <p:cNvSpPr/>
          <p:nvPr/>
        </p:nvSpPr>
        <p:spPr bwMode="auto">
          <a:xfrm>
            <a:off x="741234" y="2910363"/>
            <a:ext cx="261257" cy="154379"/>
          </a:xfrm>
          <a:prstGeom prst="rightArrow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0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78" y="1602836"/>
            <a:ext cx="9076205" cy="4046270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042458" y="161925"/>
            <a:ext cx="4181302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Beam Characterization (11)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66275" y="1111770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Classically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892769" y="1111770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smtClean="0">
                <a:latin typeface="+mn-lt"/>
              </a:rPr>
              <a:t>Advanced</a:t>
            </a:r>
          </a:p>
        </p:txBody>
      </p:sp>
    </p:spTree>
    <p:extLst>
      <p:ext uri="{BB962C8B-B14F-4D97-AF65-F5344CB8AC3E}">
        <p14:creationId xmlns:p14="http://schemas.microsoft.com/office/powerpoint/2010/main" val="329978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807228" y="161925"/>
            <a:ext cx="2768139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Summary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826513" y="872179"/>
            <a:ext cx="187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High intensity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95802" y="1421857"/>
            <a:ext cx="15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High power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124169" y="1421857"/>
            <a:ext cx="2722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smtClean="0">
                <a:solidFill>
                  <a:srgbClr val="FF6600"/>
                </a:solidFill>
                <a:latin typeface="+mn-lt"/>
              </a:rPr>
              <a:t>Strong space charge</a:t>
            </a:r>
          </a:p>
        </p:txBody>
      </p:sp>
      <p:sp>
        <p:nvSpPr>
          <p:cNvPr id="8" name="Flèche vers le bas 7"/>
          <p:cNvSpPr/>
          <p:nvPr/>
        </p:nvSpPr>
        <p:spPr bwMode="auto">
          <a:xfrm rot="3595489">
            <a:off x="4167890" y="1208814"/>
            <a:ext cx="252794" cy="51705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Flèche vers le bas 8"/>
          <p:cNvSpPr/>
          <p:nvPr/>
        </p:nvSpPr>
        <p:spPr bwMode="auto">
          <a:xfrm rot="17843175" flipH="1">
            <a:off x="4730213" y="1208814"/>
            <a:ext cx="252794" cy="51705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323340" y="2478700"/>
            <a:ext cx="725711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FF6600"/>
                </a:solidFill>
                <a:latin typeface="+mn-lt"/>
              </a:rPr>
              <a:t>Combination of the two aspects </a:t>
            </a:r>
            <a:r>
              <a:rPr lang="fr-FR" smtClean="0">
                <a:solidFill>
                  <a:srgbClr val="FF6600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fr-FR" smtClean="0">
                <a:solidFill>
                  <a:srgbClr val="FF6600"/>
                </a:solidFill>
                <a:latin typeface="+mn-lt"/>
              </a:rPr>
              <a:t> new and serious issues</a:t>
            </a:r>
          </a:p>
        </p:txBody>
      </p:sp>
      <p:sp>
        <p:nvSpPr>
          <p:cNvPr id="11" name="Flèche vers le bas 10"/>
          <p:cNvSpPr/>
          <p:nvPr/>
        </p:nvSpPr>
        <p:spPr bwMode="auto">
          <a:xfrm rot="3098343">
            <a:off x="5781458" y="1627699"/>
            <a:ext cx="252794" cy="103411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Flèche vers le bas 11"/>
          <p:cNvSpPr/>
          <p:nvPr/>
        </p:nvSpPr>
        <p:spPr bwMode="auto">
          <a:xfrm rot="18501657" flipH="1">
            <a:off x="3526588" y="1627700"/>
            <a:ext cx="252794" cy="103411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79973" y="3470368"/>
            <a:ext cx="8725466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mtClean="0">
                <a:latin typeface="+mn-lt"/>
              </a:rPr>
              <a:t>Advanced methods and concepts:</a:t>
            </a:r>
          </a:p>
          <a:p>
            <a:r>
              <a:rPr lang="fr-FR">
                <a:latin typeface="+mn-lt"/>
              </a:rPr>
              <a:t>C</a:t>
            </a:r>
            <a:r>
              <a:rPr lang="fr-FR" smtClean="0">
                <a:latin typeface="+mn-lt"/>
              </a:rPr>
              <a:t>atalogue of Losses, Halo matching, online Avatar of BD optimization,</a:t>
            </a:r>
          </a:p>
          <a:p>
            <a:r>
              <a:rPr lang="fr-FR">
                <a:latin typeface="+mn-lt"/>
              </a:rPr>
              <a:t>E</a:t>
            </a:r>
            <a:r>
              <a:rPr lang="fr-FR" smtClean="0">
                <a:latin typeface="+mn-lt"/>
              </a:rPr>
              <a:t>ssential and Characterization diagnostics, Core-Halo limit, PHS, PHP</a:t>
            </a:r>
          </a:p>
        </p:txBody>
      </p:sp>
      <p:sp>
        <p:nvSpPr>
          <p:cNvPr id="14" name="Flèche vers le bas 13"/>
          <p:cNvSpPr/>
          <p:nvPr/>
        </p:nvSpPr>
        <p:spPr bwMode="auto">
          <a:xfrm>
            <a:off x="4506499" y="2927252"/>
            <a:ext cx="252794" cy="517059"/>
          </a:xfrm>
          <a:prstGeom prst="downArrow">
            <a:avLst/>
          </a:prstGeom>
          <a:solidFill>
            <a:srgbClr val="0099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rgbClr val="006666"/>
              </a:solidFill>
              <a:effectLst/>
              <a:latin typeface="Comic Sans MS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79973" y="4869677"/>
            <a:ext cx="7059946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mtClean="0">
                <a:latin typeface="+mn-lt"/>
              </a:rPr>
              <a:t>For the five purposes of:</a:t>
            </a:r>
          </a:p>
          <a:p>
            <a:r>
              <a:rPr lang="fr-FR" smtClean="0">
                <a:latin typeface="+mn-lt"/>
              </a:rPr>
              <a:t>Beam analysis, beam loss prediction, beam optimization</a:t>
            </a:r>
          </a:p>
          <a:p>
            <a:r>
              <a:rPr lang="fr-FR" smtClean="0">
                <a:latin typeface="+mn-lt"/>
              </a:rPr>
              <a:t>beam diagnostic and beam characterization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202921" y="6006150"/>
            <a:ext cx="3608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0" smtClean="0">
                <a:latin typeface="+mn-lt"/>
              </a:rPr>
              <a:t>Laser Part. Beams 32, 639-649, 2014</a:t>
            </a:r>
            <a:endParaRPr lang="fr-FR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142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892990" y="3232087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0" smtClean="0">
                <a:latin typeface="+mn-lt"/>
              </a:rPr>
              <a:t>Extra</a:t>
            </a:r>
          </a:p>
        </p:txBody>
      </p:sp>
    </p:spTree>
    <p:extLst>
      <p:ext uri="{BB962C8B-B14F-4D97-AF65-F5344CB8AC3E}">
        <p14:creationId xmlns:p14="http://schemas.microsoft.com/office/powerpoint/2010/main" val="104835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519915" y="161925"/>
            <a:ext cx="5050465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Two different beams...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7" name="Picture 5" descr="D:\Tracewin\Density\t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92" y="3707741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Tracewin\Density\t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45" y="1085436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8292" r="17403" b="10276"/>
          <a:stretch/>
        </p:blipFill>
        <p:spPr bwMode="auto">
          <a:xfrm>
            <a:off x="3842795" y="3547133"/>
            <a:ext cx="2268638" cy="26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4" t="10649" r="15934" b="8292"/>
          <a:stretch/>
        </p:blipFill>
        <p:spPr bwMode="auto">
          <a:xfrm>
            <a:off x="3773346" y="1030955"/>
            <a:ext cx="2338087" cy="2651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9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pic>
        <p:nvPicPr>
          <p:cNvPr id="3" name="Picture 3" descr="D:\Tracewin\Density\t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6" y="1085449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Tracewin\Density\t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3" y="3712239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349648" y="1978185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Symbol" panose="05050102010706020507" pitchFamily="18" charset="2"/>
              </a:rPr>
              <a:t>e</a:t>
            </a:r>
            <a:r>
              <a:rPr lang="fr-FR" sz="1800" smtClean="0">
                <a:latin typeface="+mj-lt"/>
              </a:rPr>
              <a:t> = 3.30, </a:t>
            </a:r>
            <a:r>
              <a:rPr lang="fr-FR" sz="1800" smtClean="0">
                <a:latin typeface="Symbol" panose="05050102010706020507" pitchFamily="18" charset="2"/>
              </a:rPr>
              <a:t>a</a:t>
            </a:r>
            <a:r>
              <a:rPr lang="fr-FR" sz="1800" smtClean="0"/>
              <a:t> </a:t>
            </a:r>
            <a:r>
              <a:rPr lang="fr-FR" sz="1800" smtClean="0">
                <a:latin typeface="+mj-lt"/>
              </a:rPr>
              <a:t>= -0.40, </a:t>
            </a:r>
            <a:r>
              <a:rPr lang="fr-FR" sz="1800" smtClean="0">
                <a:latin typeface="Symbol" panose="05050102010706020507" pitchFamily="18" charset="2"/>
              </a:rPr>
              <a:t>b</a:t>
            </a:r>
            <a:r>
              <a:rPr lang="fr-FR" sz="1800" smtClean="0">
                <a:latin typeface="+mj-lt"/>
              </a:rPr>
              <a:t> = 0.95</a:t>
            </a:r>
            <a:endParaRPr lang="fr-FR" sz="180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49648" y="4625024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smtClean="0">
                <a:latin typeface="Symbol" panose="05050102010706020507" pitchFamily="18" charset="2"/>
              </a:rPr>
              <a:t>e</a:t>
            </a:r>
            <a:r>
              <a:rPr lang="fr-FR" sz="1800" smtClean="0">
                <a:latin typeface="+mj-lt"/>
              </a:rPr>
              <a:t> = 3.30, </a:t>
            </a:r>
            <a:r>
              <a:rPr lang="fr-FR" sz="1800" smtClean="0">
                <a:latin typeface="Symbol" panose="05050102010706020507" pitchFamily="18" charset="2"/>
              </a:rPr>
              <a:t>a</a:t>
            </a:r>
            <a:r>
              <a:rPr lang="fr-FR" sz="1800" smtClean="0"/>
              <a:t> </a:t>
            </a:r>
            <a:r>
              <a:rPr lang="fr-FR" sz="1800" smtClean="0">
                <a:latin typeface="+mj-lt"/>
              </a:rPr>
              <a:t>= -0.40, </a:t>
            </a:r>
            <a:r>
              <a:rPr lang="fr-FR" sz="1800" smtClean="0">
                <a:latin typeface="Symbol" panose="05050102010706020507" pitchFamily="18" charset="2"/>
              </a:rPr>
              <a:t>b</a:t>
            </a:r>
            <a:r>
              <a:rPr lang="fr-FR" sz="1800" smtClean="0">
                <a:latin typeface="+mj-lt"/>
              </a:rPr>
              <a:t> = 0.96</a:t>
            </a:r>
            <a:endParaRPr lang="fr-FR" sz="1800">
              <a:latin typeface="+mj-lt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519915" y="161925"/>
            <a:ext cx="5050465" cy="5635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mtClean="0">
                <a:solidFill>
                  <a:srgbClr val="FF9933"/>
                </a:solidFill>
              </a:rPr>
              <a:t>Same Emittance but different Halos</a:t>
            </a:r>
            <a:endParaRPr lang="en-US" dirty="0">
              <a:solidFill>
                <a:srgbClr val="FF993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8292" r="17403" b="10276"/>
          <a:stretch/>
        </p:blipFill>
        <p:spPr bwMode="auto">
          <a:xfrm>
            <a:off x="3842795" y="3547133"/>
            <a:ext cx="2268638" cy="26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4" t="10649" r="15934" b="8292"/>
          <a:stretch/>
        </p:blipFill>
        <p:spPr bwMode="auto">
          <a:xfrm>
            <a:off x="3773346" y="1030955"/>
            <a:ext cx="2338087" cy="2651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61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9C76C74-8835-4D95-A0A5-80ECAE9C97FF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  <p:pic>
        <p:nvPicPr>
          <p:cNvPr id="3" name="Picture 4" descr="D:\Tracewin\Density\t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837" y="1085449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Tracewin\Density\t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837" y="3703186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Tracewin\Density\te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6" y="1085449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Tracewin\Density\tes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6" y="3703186"/>
            <a:ext cx="3127248" cy="26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118643" y="5246487"/>
            <a:ext cx="2601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>
                <a:latin typeface="+mj-lt"/>
              </a:rPr>
              <a:t>PHS=90.1</a:t>
            </a:r>
            <a:r>
              <a:rPr lang="fr-FR" sz="1600" smtClean="0">
                <a:latin typeface="+mj-lt"/>
              </a:rPr>
              <a:t>%   PHP=30.9%</a:t>
            </a:r>
            <a:endParaRPr lang="fr-FR" sz="160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28118" y="2586252"/>
            <a:ext cx="2794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smtClean="0">
                <a:latin typeface="+mj-lt"/>
              </a:rPr>
              <a:t>PHS=28.9%   PHP=3.2%</a:t>
            </a:r>
            <a:endParaRPr lang="fr-FR" sz="1600">
              <a:latin typeface="+mj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928120" y="1224822"/>
            <a:ext cx="272061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latin typeface="Symbol" panose="05050102010706020507" pitchFamily="18" charset="2"/>
              </a:rPr>
              <a:t>	  e        a      b</a:t>
            </a:r>
          </a:p>
          <a:p>
            <a:r>
              <a:rPr lang="fr-FR" sz="1600" smtClean="0">
                <a:latin typeface="+mj-lt"/>
              </a:rPr>
              <a:t>Global	3.30   -0.40   0.96</a:t>
            </a:r>
            <a:endParaRPr lang="fr-FR" sz="1600">
              <a:latin typeface="+mj-lt"/>
            </a:endParaRPr>
          </a:p>
          <a:p>
            <a:r>
              <a:rPr lang="fr-FR" sz="1600" smtClean="0">
                <a:latin typeface="+mj-lt"/>
              </a:rPr>
              <a:t>Core	3.15   -0.41   1.00</a:t>
            </a:r>
          </a:p>
          <a:p>
            <a:r>
              <a:rPr lang="fr-FR" sz="1600" smtClean="0">
                <a:latin typeface="+mj-lt"/>
              </a:rPr>
              <a:t>Halo	8.95   -0.46   1.00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59332" y="3968926"/>
            <a:ext cx="266290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latin typeface="Symbol" panose="05050102010706020507" pitchFamily="18" charset="2"/>
              </a:rPr>
              <a:t>	 e         a     b</a:t>
            </a:r>
          </a:p>
          <a:p>
            <a:r>
              <a:rPr lang="fr-FR" sz="1600" smtClean="0">
                <a:latin typeface="+mj-lt"/>
              </a:rPr>
              <a:t>Global	3.31   -0.40  0.95</a:t>
            </a:r>
            <a:endParaRPr lang="fr-FR" sz="1600">
              <a:latin typeface="+mj-lt"/>
            </a:endParaRPr>
          </a:p>
          <a:p>
            <a:r>
              <a:rPr lang="fr-FR" sz="1600" smtClean="0">
                <a:latin typeface="+mj-lt"/>
              </a:rPr>
              <a:t>Core	1.40   -0.39  1.01</a:t>
            </a:r>
            <a:endParaRPr lang="fr-FR" sz="1600">
              <a:latin typeface="+mj-lt"/>
            </a:endParaRPr>
          </a:p>
          <a:p>
            <a:r>
              <a:rPr lang="fr-FR" sz="1600" smtClean="0">
                <a:latin typeface="+mj-lt"/>
              </a:rPr>
              <a:t>Halo	7.56   -0.40  0.93</a:t>
            </a:r>
          </a:p>
        </p:txBody>
      </p:sp>
    </p:spTree>
    <p:extLst>
      <p:ext uri="{BB962C8B-B14F-4D97-AF65-F5344CB8AC3E}">
        <p14:creationId xmlns:p14="http://schemas.microsoft.com/office/powerpoint/2010/main" val="213580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400" b="0" smtClean="0">
            <a:latin typeface="+mn-lt"/>
          </a:defRPr>
        </a:defPPr>
      </a:lstStyle>
    </a:tx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41947</TotalTime>
  <Words>1941</Words>
  <Application>Microsoft Office PowerPoint</Application>
  <PresentationFormat>Format A4 (210 x 297 mm)</PresentationFormat>
  <Paragraphs>444</Paragraphs>
  <Slides>40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40</vt:i4>
      </vt:variant>
    </vt:vector>
  </HeadingPairs>
  <TitlesOfParts>
    <vt:vector size="52" baseType="lpstr">
      <vt:lpstr>Arial</vt:lpstr>
      <vt:lpstr>Calibri</vt:lpstr>
      <vt:lpstr>Cambria Math</vt:lpstr>
      <vt:lpstr>Comic Sans MS</vt:lpstr>
      <vt:lpstr>Lucida Sans Unicode</vt:lpstr>
      <vt:lpstr>Symbol</vt:lpstr>
      <vt:lpstr>Times</vt:lpstr>
      <vt:lpstr>Times New Roman</vt:lpstr>
      <vt:lpstr>Wingdings</vt:lpstr>
      <vt:lpstr>Modèle par défaut</vt:lpstr>
      <vt:lpstr>1_Conception personnalisée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matho</dc:creator>
  <cp:lastModifiedBy>MOLLARD Antoine</cp:lastModifiedBy>
  <cp:revision>1393</cp:revision>
  <cp:lastPrinted>2002-12-10T15:58:01Z</cp:lastPrinted>
  <dcterms:created xsi:type="dcterms:W3CDTF">2002-06-04T10:11:15Z</dcterms:created>
  <dcterms:modified xsi:type="dcterms:W3CDTF">2016-06-08T07:18:23Z</dcterms:modified>
</cp:coreProperties>
</file>