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1509" r:id="rId2"/>
    <p:sldId id="1449" r:id="rId3"/>
    <p:sldId id="1614" r:id="rId4"/>
    <p:sldId id="1616" r:id="rId5"/>
    <p:sldId id="1619" r:id="rId6"/>
    <p:sldId id="1623" r:id="rId7"/>
    <p:sldId id="1661" r:id="rId8"/>
    <p:sldId id="1618" r:id="rId9"/>
    <p:sldId id="1630" r:id="rId10"/>
    <p:sldId id="1631" r:id="rId11"/>
    <p:sldId id="1644" r:id="rId12"/>
    <p:sldId id="1645" r:id="rId13"/>
    <p:sldId id="1639" r:id="rId14"/>
    <p:sldId id="1632" r:id="rId15"/>
    <p:sldId id="1640" r:id="rId16"/>
    <p:sldId id="1643" r:id="rId17"/>
    <p:sldId id="1642" r:id="rId18"/>
    <p:sldId id="1647" r:id="rId19"/>
    <p:sldId id="1634" r:id="rId20"/>
    <p:sldId id="1636" r:id="rId21"/>
    <p:sldId id="1635" r:id="rId22"/>
    <p:sldId id="1648" r:id="rId23"/>
    <p:sldId id="1660" r:id="rId24"/>
    <p:sldId id="1590" r:id="rId25"/>
    <p:sldId id="1491" r:id="rId26"/>
  </p:sldIdLst>
  <p:sldSz cx="9144000" cy="6858000" type="screen4x3"/>
  <p:notesSz cx="7099300" cy="102235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2600" kern="1200">
        <a:solidFill>
          <a:srgbClr val="5F5F5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600" kern="1200">
        <a:solidFill>
          <a:srgbClr val="5F5F5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600" kern="1200">
        <a:solidFill>
          <a:srgbClr val="5F5F5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600" kern="1200">
        <a:solidFill>
          <a:srgbClr val="5F5F5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600" kern="1200">
        <a:solidFill>
          <a:srgbClr val="5F5F5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rgbClr val="5F5F5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rgbClr val="5F5F5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rgbClr val="5F5F5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rgbClr val="5F5F5F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75A6FF"/>
    <a:srgbClr val="ACACAC"/>
    <a:srgbClr val="E3E3E3"/>
    <a:srgbClr val="88B800"/>
    <a:srgbClr val="4D4D4D"/>
    <a:srgbClr val="5F5F5F"/>
    <a:srgbClr val="969696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039" autoAdjust="0"/>
    <p:restoredTop sz="77423" autoAdjust="0"/>
  </p:normalViewPr>
  <p:slideViewPr>
    <p:cSldViewPr snapToGrid="0">
      <p:cViewPr varScale="1">
        <p:scale>
          <a:sx n="80" d="100"/>
          <a:sy n="80" d="100"/>
        </p:scale>
        <p:origin x="-510" y="-84"/>
      </p:cViewPr>
      <p:guideLst>
        <p:guide orient="horz" pos="597"/>
        <p:guide pos="8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22"/>
    </p:cViewPr>
  </p:sorterViewPr>
  <p:notesViewPr>
    <p:cSldViewPr snapToGrid="0">
      <p:cViewPr>
        <p:scale>
          <a:sx n="75" d="100"/>
          <a:sy n="75" d="100"/>
        </p:scale>
        <p:origin x="-1218" y="1338"/>
      </p:cViewPr>
      <p:guideLst>
        <p:guide orient="horz" pos="3221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t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t" anchorCtr="0" compatLnSpc="1">
            <a:prstTxWarp prst="textNoShape">
              <a:avLst/>
            </a:prstTxWarp>
          </a:bodyPr>
          <a:lstStyle>
            <a:lvl1pPr algn="r"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b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b" anchorCtr="0" compatLnSpc="1">
            <a:prstTxWarp prst="textNoShape">
              <a:avLst/>
            </a:prstTxWarp>
          </a:bodyPr>
          <a:lstStyle>
            <a:lvl1pPr algn="r"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BE04816-F4B9-4C5A-B9C9-16750912821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72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t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t" anchorCtr="0" compatLnSpc="1">
            <a:prstTxWarp prst="textNoShape">
              <a:avLst/>
            </a:prstTxWarp>
          </a:bodyPr>
          <a:lstStyle>
            <a:lvl1pPr algn="r"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54575"/>
            <a:ext cx="5680075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b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90" tIns="47345" rIns="94690" bIns="47345" numCol="1" anchor="b" anchorCtr="0" compatLnSpc="1">
            <a:prstTxWarp prst="textNoShape">
              <a:avLst/>
            </a:prstTxWarp>
          </a:bodyPr>
          <a:lstStyle>
            <a:lvl1pPr algn="r" defTabSz="947738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982895E-E45A-4377-888A-7E0B008F763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22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D95BEA-A532-4D1F-89A9-82B1E337019E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56163"/>
            <a:ext cx="5207000" cy="4600575"/>
          </a:xfrm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C6CFB7-B570-4BFD-BF46-10DB7515518B}" type="slidenum">
              <a:rPr lang="en-US">
                <a:latin typeface="Arial" pitchFamily="34" charset="0"/>
              </a:rPr>
              <a:pPr/>
              <a:t>2</a:t>
            </a:fld>
            <a:endParaRPr lang="en-US">
              <a:latin typeface="Arial" pitchFamily="34" charset="0"/>
            </a:endParaRPr>
          </a:p>
        </p:txBody>
      </p:sp>
      <p:sp>
        <p:nvSpPr>
          <p:cNvPr id="1167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6150" y="4856163"/>
            <a:ext cx="5207000" cy="4600575"/>
          </a:xfrm>
          <a:noFill/>
          <a:ln/>
        </p:spPr>
        <p:txBody>
          <a:bodyPr lIns="97952" tIns="48117" rIns="97952" bIns="48117"/>
          <a:lstStyle/>
          <a:p>
            <a:pPr eaLnBrk="1" hangingPunct="1"/>
            <a:endParaRPr lang="fr-FR" smtClean="0">
              <a:latin typeface="Times New Roman" pitchFamily="18" charset="0"/>
            </a:endParaRPr>
          </a:p>
        </p:txBody>
      </p:sp>
      <p:sp>
        <p:nvSpPr>
          <p:cNvPr id="11674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773113"/>
            <a:ext cx="5095875" cy="3821112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C6CFB7-B570-4BFD-BF46-10DB7515518B}" type="slidenum">
              <a:rPr lang="en-US">
                <a:latin typeface="Arial" pitchFamily="34" charset="0"/>
              </a:rPr>
              <a:pPr/>
              <a:t>3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1167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6150" y="4856163"/>
            <a:ext cx="5207000" cy="4600575"/>
          </a:xfrm>
          <a:noFill/>
          <a:ln/>
        </p:spPr>
        <p:txBody>
          <a:bodyPr lIns="97952" tIns="48117" rIns="97952" bIns="48117"/>
          <a:lstStyle/>
          <a:p>
            <a:pPr eaLnBrk="1" hangingPunct="1"/>
            <a:endParaRPr lang="fr-FR" dirty="0" smtClean="0">
              <a:latin typeface="Times New Roman" pitchFamily="18" charset="0"/>
            </a:endParaRPr>
          </a:p>
        </p:txBody>
      </p:sp>
      <p:sp>
        <p:nvSpPr>
          <p:cNvPr id="11674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773113"/>
            <a:ext cx="5095875" cy="3821112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04759D-FFF3-4155-9E3C-0DFB0C6852A2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C6CFB7-B570-4BFD-BF46-10DB7515518B}" type="slidenum">
              <a:rPr lang="en-US">
                <a:latin typeface="Arial" pitchFamily="34" charset="0"/>
              </a:rPr>
              <a:pPr/>
              <a:t>25</a:t>
            </a:fld>
            <a:endParaRPr lang="en-US">
              <a:latin typeface="Arial" pitchFamily="34" charset="0"/>
            </a:endParaRPr>
          </a:p>
        </p:txBody>
      </p:sp>
      <p:sp>
        <p:nvSpPr>
          <p:cNvPr id="1167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6150" y="4856163"/>
            <a:ext cx="5207000" cy="4600575"/>
          </a:xfrm>
          <a:noFill/>
          <a:ln/>
        </p:spPr>
        <p:txBody>
          <a:bodyPr lIns="97952" tIns="48117" rIns="97952" bIns="48117"/>
          <a:lstStyle/>
          <a:p>
            <a:pPr eaLnBrk="1" hangingPunct="1"/>
            <a:endParaRPr lang="fr-FR" smtClean="0">
              <a:latin typeface="Times New Roman" pitchFamily="18" charset="0"/>
            </a:endParaRPr>
          </a:p>
        </p:txBody>
      </p:sp>
      <p:sp>
        <p:nvSpPr>
          <p:cNvPr id="11674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773113"/>
            <a:ext cx="5095875" cy="3821112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752600"/>
            <a:ext cx="3733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4400" y="1752600"/>
            <a:ext cx="3733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34200" y="142875"/>
            <a:ext cx="2032000" cy="54959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142875"/>
            <a:ext cx="5943600" cy="54959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838200" y="142875"/>
            <a:ext cx="8128000" cy="54959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42875"/>
            <a:ext cx="812800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52600"/>
            <a:ext cx="7620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624263" y="6369050"/>
            <a:ext cx="5291137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r" eaLnBrk="0" hangingPunct="0">
              <a:spcBef>
                <a:spcPct val="0"/>
              </a:spcBef>
              <a:defRPr/>
            </a:pPr>
            <a:r>
              <a:rPr lang="fr-FR" sz="900" dirty="0" smtClean="0"/>
              <a:t>Réunion   Chefs d’Institut  -  Philippe </a:t>
            </a:r>
            <a:r>
              <a:rPr lang="fr-FR" sz="900" dirty="0"/>
              <a:t>CHOMAZ   -   CEA - </a:t>
            </a:r>
            <a:r>
              <a:rPr lang="fr-FR" sz="900" b="1" i="1" dirty="0" err="1"/>
              <a:t>Irfu</a:t>
            </a:r>
            <a:r>
              <a:rPr lang="fr-FR" sz="900" b="1" i="1" dirty="0"/>
              <a:t> </a:t>
            </a:r>
            <a:r>
              <a:rPr lang="fr-FR" sz="900" dirty="0"/>
              <a:t> </a:t>
            </a:r>
            <a:r>
              <a:rPr lang="en-US" sz="900" dirty="0"/>
              <a:t>–</a:t>
            </a:r>
            <a:r>
              <a:rPr lang="fr-FR" sz="900" dirty="0"/>
              <a:t> </a:t>
            </a:r>
            <a:r>
              <a:rPr lang="fr-FR" sz="900" dirty="0" smtClean="0"/>
              <a:t> Décembre   2011 </a:t>
            </a:r>
            <a:r>
              <a:rPr lang="en-US" sz="900" dirty="0" smtClean="0">
                <a:cs typeface="Arial" charset="0"/>
              </a:rPr>
              <a:t>–</a:t>
            </a:r>
            <a:r>
              <a:rPr lang="fr-FR" sz="900" dirty="0" smtClean="0"/>
              <a:t> </a:t>
            </a:r>
            <a:fld id="{090FC774-CC27-44EE-ADB1-3D08C97479C3}" type="slidenum">
              <a:rPr lang="fr-FR" sz="900"/>
              <a:pPr algn="r" eaLnBrk="0" hangingPunct="0">
                <a:spcBef>
                  <a:spcPct val="0"/>
                </a:spcBef>
                <a:defRPr/>
              </a:pPr>
              <a:t>‹N°›</a:t>
            </a:fld>
            <a:endParaRPr lang="fr-FR" sz="900" dirty="0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847725" y="6264275"/>
            <a:ext cx="8075613" cy="0"/>
          </a:xfrm>
          <a:prstGeom prst="line">
            <a:avLst/>
          </a:prstGeom>
          <a:noFill/>
          <a:ln w="19050">
            <a:solidFill>
              <a:srgbClr val="88B8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4123" name="Line 27"/>
          <p:cNvSpPr>
            <a:spLocks noChangeShapeType="1"/>
          </p:cNvSpPr>
          <p:nvPr userDrawn="1"/>
        </p:nvSpPr>
        <p:spPr bwMode="auto">
          <a:xfrm>
            <a:off x="849313" y="614363"/>
            <a:ext cx="8075612" cy="0"/>
          </a:xfrm>
          <a:prstGeom prst="line">
            <a:avLst/>
          </a:prstGeom>
          <a:noFill/>
          <a:ln w="19050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8" name="Picture 4" descr="CEA_logo_Hau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028" y="6261327"/>
            <a:ext cx="803683" cy="567645"/>
          </a:xfrm>
          <a:prstGeom prst="rect">
            <a:avLst/>
          </a:prstGeom>
          <a:noFill/>
        </p:spPr>
      </p:pic>
      <p:pic>
        <p:nvPicPr>
          <p:cNvPr id="10" name="Image 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11976" y="74712"/>
            <a:ext cx="990724" cy="445988"/>
          </a:xfrm>
          <a:prstGeom prst="rect">
            <a:avLst/>
          </a:prstGeom>
          <a:noFill/>
        </p:spPr>
      </p:pic>
      <p:pic>
        <p:nvPicPr>
          <p:cNvPr id="14" name="Image 13" descr="irfulogoversion4.jpg"/>
          <p:cNvPicPr>
            <a:picLocks noChangeAspect="1"/>
          </p:cNvPicPr>
          <p:nvPr userDrawn="1"/>
        </p:nvPicPr>
        <p:blipFill>
          <a:blip r:embed="rId16" cstate="print"/>
          <a:srcRect b="38761"/>
          <a:stretch>
            <a:fillRect/>
          </a:stretch>
        </p:blipFill>
        <p:spPr>
          <a:xfrm>
            <a:off x="139701" y="76200"/>
            <a:ext cx="549974" cy="5677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ACACAC"/>
        </a:buClr>
        <a:buChar char="•"/>
        <a:defRPr>
          <a:solidFill>
            <a:srgbClr val="5F5F5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5F5F5F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5F5F5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5F5F5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600">
          <a:solidFill>
            <a:srgbClr val="5F5F5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600">
          <a:solidFill>
            <a:srgbClr val="5F5F5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600">
          <a:solidFill>
            <a:srgbClr val="5F5F5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600">
          <a:solidFill>
            <a:srgbClr val="5F5F5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998538"/>
            <a:ext cx="8034338" cy="1539875"/>
          </a:xfrm>
          <a:noFill/>
        </p:spPr>
        <p:txBody>
          <a:bodyPr anchor="ctr"/>
          <a:lstStyle/>
          <a:p>
            <a:r>
              <a:rPr lang="fr-F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Faits Marquants </a:t>
            </a:r>
            <a:r>
              <a:rPr lang="fr-FR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Irfu</a:t>
            </a:r>
            <a:endParaRPr lang="fr-FR" sz="28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Décembre 2011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r-FR" b="0" dirty="0" smtClean="0"/>
              <a:t>CEA - </a:t>
            </a:r>
            <a:r>
              <a:rPr lang="fr-FR" dirty="0" err="1" smtClean="0"/>
              <a:t>Irfu</a:t>
            </a:r>
            <a:endParaRPr lang="fr-FR" dirty="0" smtClean="0"/>
          </a:p>
        </p:txBody>
      </p:sp>
      <p:sp>
        <p:nvSpPr>
          <p:cNvPr id="5124" name="Rectangle 17"/>
          <p:cNvSpPr>
            <a:spLocks noChangeArrowheads="1"/>
          </p:cNvSpPr>
          <p:nvPr/>
        </p:nvSpPr>
        <p:spPr bwMode="auto">
          <a:xfrm>
            <a:off x="838200" y="2319338"/>
            <a:ext cx="7221538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fr-FR" sz="2000">
                <a:solidFill>
                  <a:schemeClr val="bg2"/>
                </a:solidFill>
              </a:rPr>
              <a:t>Philippe CHOMAZ</a:t>
            </a:r>
          </a:p>
          <a:p>
            <a:pPr>
              <a:spcBef>
                <a:spcPct val="0"/>
              </a:spcBef>
            </a:pPr>
            <a:r>
              <a:rPr lang="fr-FR" sz="2000">
                <a:solidFill>
                  <a:schemeClr val="bg2"/>
                </a:solidFill>
              </a:rPr>
              <a:t>Chef d’Institut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838200" y="4092575"/>
            <a:ext cx="8166100" cy="2117725"/>
            <a:chOff x="528" y="2578"/>
            <a:chExt cx="5144" cy="1334"/>
          </a:xfrm>
        </p:grpSpPr>
        <p:pic>
          <p:nvPicPr>
            <p:cNvPr id="5126" name="Picture 5" descr="solenoide_at_100K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7" y="2578"/>
              <a:ext cx="883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5127" name="Picture 6" descr="Edelweiss2"/>
            <p:cNvPicPr>
              <a:picLocks noChangeAspect="1" noChangeArrowheads="1"/>
            </p:cNvPicPr>
            <p:nvPr/>
          </p:nvPicPr>
          <p:blipFill>
            <a:blip r:embed="rId4" cstate="print"/>
            <a:srcRect l="24377" r="34030"/>
            <a:stretch>
              <a:fillRect/>
            </a:stretch>
          </p:blipFill>
          <p:spPr bwMode="auto">
            <a:xfrm>
              <a:off x="2228" y="2578"/>
              <a:ext cx="836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78695" name="Text Box 7"/>
            <p:cNvSpPr txBox="1">
              <a:spLocks noChangeArrowheads="1"/>
            </p:cNvSpPr>
            <p:nvPr/>
          </p:nvSpPr>
          <p:spPr bwMode="auto">
            <a:xfrm>
              <a:off x="4798" y="3640"/>
              <a:ext cx="32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CMS</a:t>
              </a:r>
            </a:p>
          </p:txBody>
        </p:sp>
        <p:pic>
          <p:nvPicPr>
            <p:cNvPr id="5129" name="Picture 8" descr="DoubleChooz"/>
            <p:cNvPicPr>
              <a:picLocks noChangeAspect="1" noChangeArrowheads="1"/>
            </p:cNvPicPr>
            <p:nvPr/>
          </p:nvPicPr>
          <p:blipFill>
            <a:blip r:embed="rId5" cstate="print"/>
            <a:srcRect l="36795" t="28792" r="37286" b="15375"/>
            <a:stretch>
              <a:fillRect/>
            </a:stretch>
          </p:blipFill>
          <p:spPr bwMode="auto">
            <a:xfrm>
              <a:off x="528" y="2579"/>
              <a:ext cx="845" cy="12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78697" name="Text Box 9"/>
            <p:cNvSpPr txBox="1">
              <a:spLocks noChangeArrowheads="1"/>
            </p:cNvSpPr>
            <p:nvPr/>
          </p:nvSpPr>
          <p:spPr bwMode="auto">
            <a:xfrm>
              <a:off x="533" y="3642"/>
              <a:ext cx="7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Double Chooz</a:t>
              </a:r>
            </a:p>
          </p:txBody>
        </p:sp>
        <p:pic>
          <p:nvPicPr>
            <p:cNvPr id="5131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 l="8026" r="7692" b="3709"/>
            <a:stretch>
              <a:fillRect/>
            </a:stretch>
          </p:blipFill>
          <p:spPr bwMode="auto">
            <a:xfrm>
              <a:off x="3912" y="2578"/>
              <a:ext cx="845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5132" name="Picture 11" descr="hess-new-small"/>
            <p:cNvPicPr>
              <a:picLocks noChangeAspect="1" noChangeArrowheads="1"/>
            </p:cNvPicPr>
            <p:nvPr/>
          </p:nvPicPr>
          <p:blipFill>
            <a:blip r:embed="rId7" cstate="print"/>
            <a:srcRect l="22726" r="29546"/>
            <a:stretch>
              <a:fillRect/>
            </a:stretch>
          </p:blipFill>
          <p:spPr bwMode="auto">
            <a:xfrm>
              <a:off x="3068" y="2578"/>
              <a:ext cx="844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78700" name="Rectangle 12"/>
            <p:cNvSpPr>
              <a:spLocks noChangeArrowheads="1"/>
            </p:cNvSpPr>
            <p:nvPr/>
          </p:nvSpPr>
          <p:spPr bwMode="auto">
            <a:xfrm>
              <a:off x="3106" y="3640"/>
              <a:ext cx="37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HESS</a:t>
              </a:r>
            </a:p>
          </p:txBody>
        </p:sp>
        <p:sp>
          <p:nvSpPr>
            <p:cNvPr id="1778701" name="Rectangle 13"/>
            <p:cNvSpPr>
              <a:spLocks noChangeArrowheads="1"/>
            </p:cNvSpPr>
            <p:nvPr/>
          </p:nvSpPr>
          <p:spPr bwMode="auto">
            <a:xfrm>
              <a:off x="2424" y="3640"/>
              <a:ext cx="5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Edelweiss</a:t>
              </a:r>
            </a:p>
          </p:txBody>
        </p:sp>
        <p:sp>
          <p:nvSpPr>
            <p:cNvPr id="1778702" name="Rectangle 14"/>
            <p:cNvSpPr>
              <a:spLocks noChangeArrowheads="1"/>
            </p:cNvSpPr>
            <p:nvPr/>
          </p:nvSpPr>
          <p:spPr bwMode="auto">
            <a:xfrm>
              <a:off x="3953" y="3640"/>
              <a:ext cx="52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Herschel</a:t>
              </a:r>
            </a:p>
          </p:txBody>
        </p:sp>
        <p:pic>
          <p:nvPicPr>
            <p:cNvPr id="5136" name="Picture 15" descr="alice_tracking chamber"/>
            <p:cNvPicPr>
              <a:picLocks noChangeAspect="1" noChangeArrowheads="1"/>
            </p:cNvPicPr>
            <p:nvPr/>
          </p:nvPicPr>
          <p:blipFill>
            <a:blip r:embed="rId8" cstate="print"/>
            <a:srcRect r="20316"/>
            <a:stretch>
              <a:fillRect/>
            </a:stretch>
          </p:blipFill>
          <p:spPr bwMode="auto">
            <a:xfrm>
              <a:off x="1377" y="2578"/>
              <a:ext cx="845" cy="12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78704" name="Text Box 16"/>
            <p:cNvSpPr txBox="1">
              <a:spLocks noChangeArrowheads="1"/>
            </p:cNvSpPr>
            <p:nvPr/>
          </p:nvSpPr>
          <p:spPr bwMode="auto">
            <a:xfrm>
              <a:off x="1377" y="3641"/>
              <a:ext cx="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ALICE</a:t>
              </a:r>
            </a:p>
          </p:txBody>
        </p:sp>
        <p:sp>
          <p:nvSpPr>
            <p:cNvPr id="5138" name="Rectangle 18"/>
            <p:cNvSpPr>
              <a:spLocks noChangeArrowheads="1"/>
            </p:cNvSpPr>
            <p:nvPr/>
          </p:nvSpPr>
          <p:spPr bwMode="auto">
            <a:xfrm>
              <a:off x="3528" y="3816"/>
              <a:ext cx="2144" cy="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7" tIns="44450" rIns="90487" bIns="44450" anchor="ctr"/>
            <a:lstStyle/>
            <a:p>
              <a:pPr algn="r">
                <a:lnSpc>
                  <a:spcPct val="90000"/>
                </a:lnSpc>
                <a:spcBef>
                  <a:spcPct val="0"/>
                </a:spcBef>
              </a:pPr>
              <a:r>
                <a:rPr lang="en-US" sz="1200" b="1" i="1">
                  <a:solidFill>
                    <a:srgbClr val="000000"/>
                  </a:solidFill>
                </a:rPr>
                <a:t>Detecting radiations from the Universe.  </a:t>
              </a:r>
            </a:p>
          </p:txBody>
        </p:sp>
      </p:grpSp>
      <p:pic>
        <p:nvPicPr>
          <p:cNvPr id="19" name="Image 18" descr="irfulogoversion4.jpg"/>
          <p:cNvPicPr>
            <a:picLocks noChangeAspect="1"/>
          </p:cNvPicPr>
          <p:nvPr/>
        </p:nvPicPr>
        <p:blipFill>
          <a:blip r:embed="rId9" cstate="print"/>
          <a:srcRect b="38761"/>
          <a:stretch>
            <a:fillRect/>
          </a:stretch>
        </p:blipFill>
        <p:spPr>
          <a:xfrm>
            <a:off x="139701" y="76200"/>
            <a:ext cx="549974" cy="56774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4"/>
          <p:cNvSpPr>
            <a:spLocks noChangeArrowheads="1"/>
          </p:cNvSpPr>
          <p:nvPr/>
        </p:nvSpPr>
        <p:spPr bwMode="auto">
          <a:xfrm>
            <a:off x="838200" y="142875"/>
            <a:ext cx="812800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spcBef>
                <a:spcPct val="0"/>
              </a:spcBef>
            </a:pPr>
            <a:endParaRPr lang="fr-FR" sz="2400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4"/>
          <p:cNvSpPr>
            <a:spLocks noChangeArrowheads="1"/>
          </p:cNvSpPr>
          <p:nvPr/>
        </p:nvSpPr>
        <p:spPr bwMode="auto">
          <a:xfrm>
            <a:off x="838200" y="142875"/>
            <a:ext cx="812800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spcBef>
                <a:spcPct val="0"/>
              </a:spcBef>
            </a:pPr>
            <a:endParaRPr lang="fr-FR" sz="2400" dirty="0"/>
          </a:p>
        </p:txBody>
      </p:sp>
      <p:pic>
        <p:nvPicPr>
          <p:cNvPr id="3" name="Picture 5" descr="google-lh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0150" y="1540369"/>
            <a:ext cx="4203700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531917" y="3198168"/>
            <a:ext cx="6555179" cy="461665"/>
          </a:xfrm>
          <a:prstGeom prst="rect">
            <a:avLst/>
          </a:prstGeom>
          <a:ln>
            <a:solidFill>
              <a:srgbClr val="75A6FF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 année au LHC :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Higgs Hunting 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411" y="4026732"/>
            <a:ext cx="3476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32411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83188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400" dirty="0" smtClean="0"/>
              <a:t>Boson de </a:t>
            </a:r>
            <a:r>
              <a:rPr lang="fr-FR" sz="2400" dirty="0" err="1" smtClean="0"/>
              <a:t>Higgs</a:t>
            </a:r>
            <a:r>
              <a:rPr lang="fr-FR" sz="2400" dirty="0" smtClean="0"/>
              <a:t> : clef de voute du model standard </a:t>
            </a:r>
          </a:p>
        </p:txBody>
      </p:sp>
      <p:pic>
        <p:nvPicPr>
          <p:cNvPr id="6" name="Picture 4" descr="fermilab-particules-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6959" y="1469695"/>
            <a:ext cx="5092700" cy="455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38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Un Higgs dans une botte de collisions</a:t>
            </a: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839788" y="1004888"/>
            <a:ext cx="2339975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1000" indent="-381000">
              <a:spcBef>
                <a:spcPct val="20000"/>
              </a:spcBef>
              <a:defRPr/>
            </a:pPr>
            <a:r>
              <a:rPr lang="fr-FR" sz="2000" b="1" kern="0" dirty="0">
                <a:solidFill>
                  <a:srgbClr val="333333"/>
                </a:solidFill>
                <a:latin typeface="+mn-lt"/>
              </a:rPr>
              <a:t>1 </a:t>
            </a:r>
            <a:r>
              <a:rPr lang="fr-FR" sz="2000" b="1" kern="0" dirty="0" err="1">
                <a:solidFill>
                  <a:srgbClr val="333333"/>
                </a:solidFill>
                <a:latin typeface="+mn-lt"/>
              </a:rPr>
              <a:t>Higgs</a:t>
            </a:r>
            <a:r>
              <a:rPr lang="fr-FR" sz="2000" b="1" kern="0" dirty="0">
                <a:solidFill>
                  <a:srgbClr val="333333"/>
                </a:solidFill>
                <a:latin typeface="+mn-lt"/>
              </a:rPr>
              <a:t> tout les 10 à 100 milliards d’événements</a:t>
            </a:r>
          </a:p>
        </p:txBody>
      </p:sp>
      <p:grpSp>
        <p:nvGrpSpPr>
          <p:cNvPr id="2053" name="Groupe 36"/>
          <p:cNvGrpSpPr>
            <a:grpSpLocks/>
          </p:cNvGrpSpPr>
          <p:nvPr/>
        </p:nvGrpSpPr>
        <p:grpSpPr bwMode="auto">
          <a:xfrm>
            <a:off x="3122613" y="660400"/>
            <a:ext cx="5824537" cy="5332413"/>
            <a:chOff x="2667000" y="228600"/>
            <a:chExt cx="6324600" cy="6705600"/>
          </a:xfrm>
        </p:grpSpPr>
        <p:grpSp>
          <p:nvGrpSpPr>
            <p:cNvPr id="2054" name="Group 30"/>
            <p:cNvGrpSpPr>
              <a:grpSpLocks/>
            </p:cNvGrpSpPr>
            <p:nvPr/>
          </p:nvGrpSpPr>
          <p:grpSpPr bwMode="auto">
            <a:xfrm>
              <a:off x="2667000" y="496888"/>
              <a:ext cx="6324600" cy="6437312"/>
              <a:chOff x="2362200" y="268288"/>
              <a:chExt cx="6324600" cy="6437312"/>
            </a:xfrm>
          </p:grpSpPr>
          <p:graphicFrame>
            <p:nvGraphicFramePr>
              <p:cNvPr id="2050" name="Object 4"/>
              <p:cNvGraphicFramePr>
                <a:graphicFrameLocks noChangeAspect="1"/>
              </p:cNvGraphicFramePr>
              <p:nvPr/>
            </p:nvGraphicFramePr>
            <p:xfrm>
              <a:off x="2362200" y="268288"/>
              <a:ext cx="6324600" cy="6437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0" name="Corel PHOTO-PAINT 7.0 Image" r:id="rId4" imgW="5079114" imgH="6604282" progId="">
                      <p:embed/>
                    </p:oleObj>
                  </mc:Choice>
                  <mc:Fallback>
                    <p:oleObj name="Corel PHOTO-PAINT 7.0 Image" r:id="rId4" imgW="5079114" imgH="6604282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62200" y="268288"/>
                            <a:ext cx="6324600" cy="64373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2057" name="Straight Connector 3"/>
              <p:cNvCxnSpPr>
                <a:cxnSpLocks noChangeShapeType="1"/>
              </p:cNvCxnSpPr>
              <p:nvPr/>
            </p:nvCxnSpPr>
            <p:spPr bwMode="auto">
              <a:xfrm rot="5400000">
                <a:off x="3810000" y="3276600"/>
                <a:ext cx="5486400" cy="0"/>
              </a:xfrm>
              <a:prstGeom prst="line">
                <a:avLst/>
              </a:prstGeom>
              <a:noFill/>
              <a:ln w="28575" algn="ctr">
                <a:solidFill>
                  <a:srgbClr val="C00000"/>
                </a:solidFill>
                <a:round/>
                <a:headEnd/>
                <a:tailEnd/>
              </a:ln>
            </p:spPr>
          </p:cxnSp>
          <p:cxnSp>
            <p:nvCxnSpPr>
              <p:cNvPr id="2058" name="Straight Connector 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162800" y="457200"/>
                <a:ext cx="0" cy="0"/>
              </a:xfrm>
              <a:prstGeom prst="line">
                <a:avLst/>
              </a:prstGeom>
              <a:noFill/>
              <a:ln w="9525" algn="ctr">
                <a:solidFill>
                  <a:srgbClr val="4A7EBB"/>
                </a:solidFill>
                <a:round/>
                <a:headEnd/>
                <a:tailEnd/>
              </a:ln>
            </p:spPr>
          </p:cxnSp>
          <p:cxnSp>
            <p:nvCxnSpPr>
              <p:cNvPr id="2059" name="Straight Connector 9"/>
              <p:cNvCxnSpPr>
                <a:cxnSpLocks noChangeShapeType="1"/>
              </p:cNvCxnSpPr>
              <p:nvPr/>
            </p:nvCxnSpPr>
            <p:spPr bwMode="auto">
              <a:xfrm rot="5400000">
                <a:off x="4229100" y="3238500"/>
                <a:ext cx="5562600" cy="0"/>
              </a:xfrm>
              <a:prstGeom prst="line">
                <a:avLst/>
              </a:prstGeom>
              <a:noFill/>
              <a:ln w="28575" algn="ctr">
                <a:solidFill>
                  <a:srgbClr val="002060"/>
                </a:solidFill>
                <a:round/>
                <a:headEnd/>
                <a:tailEnd/>
              </a:ln>
            </p:spPr>
          </p:cxnSp>
          <p:cxnSp>
            <p:nvCxnSpPr>
              <p:cNvPr id="2060" name="Straight Connector 11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943600" y="457200"/>
                <a:ext cx="0" cy="0"/>
              </a:xfrm>
              <a:prstGeom prst="line">
                <a:avLst/>
              </a:prstGeom>
              <a:noFill/>
              <a:ln w="9525" algn="ctr">
                <a:solidFill>
                  <a:srgbClr val="4A7EBB"/>
                </a:solidFill>
                <a:round/>
                <a:headEnd/>
                <a:tailEnd/>
              </a:ln>
            </p:spPr>
          </p:cxnSp>
          <p:cxnSp>
            <p:nvCxnSpPr>
              <p:cNvPr id="2061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971800" y="3200400"/>
                <a:ext cx="5486400" cy="0"/>
              </a:xfrm>
              <a:prstGeom prst="line">
                <a:avLst/>
              </a:prstGeom>
              <a:noFill/>
              <a:ln w="28575" algn="ctr">
                <a:solidFill>
                  <a:srgbClr val="4F6228"/>
                </a:solidFill>
                <a:round/>
                <a:headEnd/>
                <a:tailEnd/>
              </a:ln>
            </p:spPr>
          </p:cxnSp>
          <p:sp>
            <p:nvSpPr>
              <p:cNvPr id="31" name="TextBox 25"/>
              <p:cNvSpPr txBox="1"/>
              <p:nvPr/>
            </p:nvSpPr>
            <p:spPr>
              <a:xfrm>
                <a:off x="5104756" y="990169"/>
                <a:ext cx="1044619" cy="736638"/>
              </a:xfrm>
              <a:prstGeom prst="rect">
                <a:avLst/>
              </a:prstGeom>
              <a:solidFill>
                <a:sysClr val="window" lastClr="FFFFFF"/>
              </a:solidFill>
              <a:ln>
                <a:solidFill>
                  <a:srgbClr val="9BBB59">
                    <a:lumMod val="50000"/>
                  </a:srgbClr>
                </a:solidFill>
              </a:ln>
            </p:spPr>
            <p:txBody>
              <a:bodyPr wrap="none">
                <a:spAutoFit/>
              </a:bodyPr>
              <a:lstStyle/>
              <a:p>
                <a:pPr fontAlgn="auto">
                  <a:spcAft>
                    <a:spcPts val="0"/>
                  </a:spcAft>
                  <a:defRPr/>
                </a:pPr>
                <a:r>
                  <a:rPr lang="en-US" sz="1600" b="1" kern="0" dirty="0" err="1">
                    <a:solidFill>
                      <a:srgbClr val="9BBB59">
                        <a:lumMod val="50000"/>
                      </a:srgbClr>
                    </a:solidFill>
                  </a:rPr>
                  <a:t>Tevatron</a:t>
                </a:r>
                <a:endParaRPr lang="en-US" sz="1600" b="1" kern="0" dirty="0">
                  <a:solidFill>
                    <a:srgbClr val="9BBB59">
                      <a:lumMod val="50000"/>
                    </a:srgbClr>
                  </a:solidFill>
                </a:endParaRPr>
              </a:p>
              <a:p>
                <a:pPr fontAlgn="auto">
                  <a:spcAft>
                    <a:spcPts val="0"/>
                  </a:spcAft>
                  <a:defRPr/>
                </a:pPr>
                <a:r>
                  <a:rPr lang="en-US" sz="1600" b="1" kern="0" dirty="0">
                    <a:solidFill>
                      <a:srgbClr val="9BBB59">
                        <a:lumMod val="50000"/>
                      </a:srgbClr>
                    </a:solidFill>
                  </a:rPr>
                  <a:t>(pp)</a:t>
                </a:r>
              </a:p>
            </p:txBody>
          </p:sp>
          <p:sp>
            <p:nvSpPr>
              <p:cNvPr id="32" name="TextBox 29"/>
              <p:cNvSpPr txBox="1">
                <a:spLocks noChangeArrowheads="1"/>
              </p:cNvSpPr>
              <p:nvPr/>
            </p:nvSpPr>
            <p:spPr bwMode="auto">
              <a:xfrm>
                <a:off x="6476896" y="990169"/>
                <a:ext cx="1287675" cy="369318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auto">
                  <a:spcAft>
                    <a:spcPts val="0"/>
                  </a:spcAft>
                  <a:defRPr/>
                </a:pPr>
                <a:r>
                  <a:rPr lang="en-US" sz="1800" b="1" kern="0">
                    <a:solidFill>
                      <a:srgbClr val="C00000"/>
                    </a:solidFill>
                  </a:rPr>
                  <a:t> LHC (pp) </a:t>
                </a:r>
              </a:p>
            </p:txBody>
          </p:sp>
        </p:grpSp>
        <p:cxnSp>
          <p:nvCxnSpPr>
            <p:cNvPr id="2055" name="Straight Connector 33"/>
            <p:cNvCxnSpPr>
              <a:cxnSpLocks noChangeShapeType="1"/>
            </p:cNvCxnSpPr>
            <p:nvPr/>
          </p:nvCxnSpPr>
          <p:spPr bwMode="auto">
            <a:xfrm>
              <a:off x="5562600" y="1600200"/>
              <a:ext cx="152400" cy="0"/>
            </a:xfrm>
            <a:prstGeom prst="line">
              <a:avLst/>
            </a:prstGeom>
            <a:noFill/>
            <a:ln w="28575" algn="ctr">
              <a:solidFill>
                <a:srgbClr val="4F6228"/>
              </a:solidFill>
              <a:round/>
              <a:headEnd/>
              <a:tailEnd/>
            </a:ln>
          </p:spPr>
        </p:cxnSp>
        <p:sp>
          <p:nvSpPr>
            <p:cNvPr id="2056" name="TextBox 38"/>
            <p:cNvSpPr txBox="1">
              <a:spLocks noChangeArrowheads="1"/>
            </p:cNvSpPr>
            <p:nvPr/>
          </p:nvSpPr>
          <p:spPr bwMode="auto">
            <a:xfrm>
              <a:off x="3886200" y="228600"/>
              <a:ext cx="2317686" cy="394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i="1">
                  <a:solidFill>
                    <a:srgbClr val="403152"/>
                  </a:solidFill>
                </a:rPr>
                <a:t>Taux de production</a:t>
              </a:r>
            </a:p>
          </p:txBody>
        </p:sp>
      </p:grpSp>
      <p:sp>
        <p:nvSpPr>
          <p:cNvPr id="3" name="Forme libre 2"/>
          <p:cNvSpPr/>
          <p:nvPr/>
        </p:nvSpPr>
        <p:spPr bwMode="auto">
          <a:xfrm>
            <a:off x="5795158" y="3776353"/>
            <a:ext cx="2137559" cy="997528"/>
          </a:xfrm>
          <a:custGeom>
            <a:avLst/>
            <a:gdLst>
              <a:gd name="connsiteX0" fmla="*/ 0 w 2137559"/>
              <a:gd name="connsiteY0" fmla="*/ 997528 h 997528"/>
              <a:gd name="connsiteX1" fmla="*/ 427512 w 2137559"/>
              <a:gd name="connsiteY1" fmla="*/ 688769 h 997528"/>
              <a:gd name="connsiteX2" fmla="*/ 1187533 w 2137559"/>
              <a:gd name="connsiteY2" fmla="*/ 308759 h 997528"/>
              <a:gd name="connsiteX3" fmla="*/ 1603169 w 2137559"/>
              <a:gd name="connsiteY3" fmla="*/ 166255 h 997528"/>
              <a:gd name="connsiteX4" fmla="*/ 2137559 w 2137559"/>
              <a:gd name="connsiteY4" fmla="*/ 0 h 997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7559" h="997528">
                <a:moveTo>
                  <a:pt x="0" y="997528"/>
                </a:moveTo>
                <a:cubicBezTo>
                  <a:pt x="114795" y="900546"/>
                  <a:pt x="229590" y="803564"/>
                  <a:pt x="427512" y="688769"/>
                </a:cubicBezTo>
                <a:cubicBezTo>
                  <a:pt x="625434" y="573974"/>
                  <a:pt x="991590" y="395845"/>
                  <a:pt x="1187533" y="308759"/>
                </a:cubicBezTo>
                <a:cubicBezTo>
                  <a:pt x="1383476" y="221673"/>
                  <a:pt x="1444831" y="217715"/>
                  <a:pt x="1603169" y="166255"/>
                </a:cubicBezTo>
                <a:cubicBezTo>
                  <a:pt x="1761507" y="114795"/>
                  <a:pt x="1949533" y="57397"/>
                  <a:pt x="2137559" y="0"/>
                </a:cubicBezTo>
              </a:path>
            </a:pathLst>
          </a:custGeom>
          <a:noFill/>
          <a:ln w="76200" cap="flat" cmpd="sng" algn="ctr">
            <a:solidFill>
              <a:srgbClr val="75A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5" name="Forme libre 4"/>
          <p:cNvSpPr/>
          <p:nvPr/>
        </p:nvSpPr>
        <p:spPr bwMode="auto">
          <a:xfrm>
            <a:off x="5795158" y="1294410"/>
            <a:ext cx="2161310" cy="59377"/>
          </a:xfrm>
          <a:custGeom>
            <a:avLst/>
            <a:gdLst>
              <a:gd name="connsiteX0" fmla="*/ 0 w 2161310"/>
              <a:gd name="connsiteY0" fmla="*/ 59377 h 59377"/>
              <a:gd name="connsiteX1" fmla="*/ 1056904 w 2161310"/>
              <a:gd name="connsiteY1" fmla="*/ 35626 h 59377"/>
              <a:gd name="connsiteX2" fmla="*/ 2161310 w 2161310"/>
              <a:gd name="connsiteY2" fmla="*/ 0 h 5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1310" h="59377">
                <a:moveTo>
                  <a:pt x="0" y="59377"/>
                </a:moveTo>
                <a:lnTo>
                  <a:pt x="1056904" y="35626"/>
                </a:lnTo>
                <a:lnTo>
                  <a:pt x="2161310" y="0"/>
                </a:lnTo>
              </a:path>
            </a:pathLst>
          </a:cu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70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Beaucoup de canaux de décroissance </a:t>
            </a:r>
          </a:p>
        </p:txBody>
      </p:sp>
      <p:pic>
        <p:nvPicPr>
          <p:cNvPr id="6" name="Picture 16" descr="br.pn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43" y="1442855"/>
            <a:ext cx="4859928" cy="468851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2439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Beaucoup de canaux de décroissance </a:t>
            </a:r>
          </a:p>
        </p:txBody>
      </p:sp>
      <p:pic>
        <p:nvPicPr>
          <p:cNvPr id="6" name="Picture 16" descr="br.pn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43" y="1442855"/>
            <a:ext cx="4859928" cy="468851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18"/>
          <p:cNvSpPr txBox="1"/>
          <p:nvPr/>
        </p:nvSpPr>
        <p:spPr>
          <a:xfrm>
            <a:off x="2058315" y="3027032"/>
            <a:ext cx="589882" cy="553998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Comic Sans MS" charset="0"/>
                <a:ea typeface="ＭＳ Ｐゴシック" charset="0"/>
                <a:sym typeface="Wingdings"/>
              </a:rPr>
              <a:t>&lt;130  </a:t>
            </a:r>
          </a:p>
          <a:p>
            <a:pPr eaLnBrk="0" hangingPunct="0">
              <a:spcBef>
                <a:spcPct val="0"/>
              </a:spcBef>
            </a:pPr>
            <a:r>
              <a:rPr lang="en-US" sz="1500" dirty="0" err="1" smtClean="0">
                <a:solidFill>
                  <a:prstClr val="white"/>
                </a:solidFill>
                <a:latin typeface="Lucida Grande"/>
                <a:ea typeface="Lucida Grande"/>
                <a:cs typeface="Lucida Grande"/>
                <a:sym typeface="Wingdings"/>
              </a:rPr>
              <a:t>γγ</a:t>
            </a:r>
            <a:r>
              <a:rPr lang="en-US" sz="1500" dirty="0" smtClean="0">
                <a:solidFill>
                  <a:prstClr val="white"/>
                </a:solidFill>
                <a:latin typeface="Lucida Grande"/>
                <a:ea typeface="Lucida Grande"/>
                <a:cs typeface="Lucida Grande"/>
                <a:sym typeface="Wingdings"/>
              </a:rPr>
              <a:t> </a:t>
            </a:r>
            <a:endParaRPr lang="en-US" sz="1500" dirty="0">
              <a:solidFill>
                <a:prstClr val="white"/>
              </a:solidFill>
              <a:latin typeface="Comic Sans MS" charset="0"/>
              <a:ea typeface="ＭＳ Ｐゴシック" charset="0"/>
              <a:sym typeface="Wingdings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2490363" y="2401026"/>
            <a:ext cx="1455529" cy="553998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Comic Sans MS" charset="0"/>
                <a:ea typeface="ＭＳ Ｐゴシック" charset="0"/>
                <a:sym typeface="Wingdings"/>
              </a:rPr>
              <a:t>125-180  </a:t>
            </a:r>
          </a:p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WW</a:t>
            </a:r>
            <a:r>
              <a:rPr lang="en-US" sz="1500" baseline="300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(*)</a:t>
            </a:r>
            <a:r>
              <a:rPr lang="en-US" sz="15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 </a:t>
            </a:r>
            <a:r>
              <a:rPr lang="en-US" sz="1500" dirty="0" err="1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l</a:t>
            </a:r>
            <a:r>
              <a:rPr lang="en-US" sz="1500" dirty="0" err="1">
                <a:solidFill>
                  <a:srgbClr val="FFFFFF"/>
                </a:solidFill>
                <a:latin typeface="Lucida Grande"/>
                <a:ea typeface="Lucida Grande"/>
                <a:cs typeface="Lucida Grande"/>
                <a:sym typeface="Wingdings"/>
              </a:rPr>
              <a:t>ν</a:t>
            </a:r>
            <a:r>
              <a:rPr lang="en-US" sz="1500" dirty="0" err="1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l</a:t>
            </a:r>
            <a:r>
              <a:rPr lang="en-US" sz="1500" dirty="0" err="1">
                <a:solidFill>
                  <a:srgbClr val="FFFFFF"/>
                </a:solidFill>
                <a:latin typeface="Lucida Grande"/>
                <a:ea typeface="Lucida Grande"/>
                <a:cs typeface="Lucida Grande"/>
                <a:sym typeface="Wingdings"/>
              </a:rPr>
              <a:t>ν</a:t>
            </a:r>
            <a:r>
              <a:rPr lang="en-US" sz="15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 </a:t>
            </a:r>
          </a:p>
        </p:txBody>
      </p:sp>
      <p:sp>
        <p:nvSpPr>
          <p:cNvPr id="10" name="TextBox 20"/>
          <p:cNvSpPr txBox="1"/>
          <p:nvPr/>
        </p:nvSpPr>
        <p:spPr>
          <a:xfrm>
            <a:off x="2850403" y="3603096"/>
            <a:ext cx="1189813" cy="553998"/>
          </a:xfrm>
          <a:prstGeom prst="rect">
            <a:avLst/>
          </a:prstGeom>
          <a:solidFill>
            <a:srgbClr val="0099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Comic Sans MS" charset="0"/>
                <a:ea typeface="ＭＳ Ｐゴシック" charset="0"/>
                <a:sym typeface="Wingdings"/>
              </a:rPr>
              <a:t>125-300  </a:t>
            </a:r>
          </a:p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ZZ</a:t>
            </a:r>
            <a:r>
              <a:rPr lang="en-US" sz="1500" baseline="300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(</a:t>
            </a:r>
            <a:r>
              <a:rPr lang="en-US" sz="1500" baseline="300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*)</a:t>
            </a:r>
            <a:r>
              <a:rPr lang="en-US" sz="15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 </a:t>
            </a:r>
            <a:r>
              <a:rPr lang="en-US" sz="1500" dirty="0" err="1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llll</a:t>
            </a: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 </a:t>
            </a:r>
            <a:endParaRPr lang="en-US" sz="1500" dirty="0">
              <a:solidFill>
                <a:srgbClr val="FFFFFF"/>
              </a:solidFill>
              <a:latin typeface="Comic Sans MS" charset="0"/>
              <a:ea typeface="ＭＳ Ｐゴシック" charset="0"/>
              <a:sym typeface="Wingdings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4146547" y="3027032"/>
            <a:ext cx="1089403" cy="553998"/>
          </a:xfrm>
          <a:prstGeom prst="rect">
            <a:avLst/>
          </a:prstGeom>
          <a:solidFill>
            <a:srgbClr val="CC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Comic Sans MS" charset="0"/>
                <a:ea typeface="ＭＳ Ｐゴシック" charset="0"/>
                <a:sym typeface="Wingdings"/>
              </a:rPr>
              <a:t>300-600  </a:t>
            </a:r>
          </a:p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Lucida Grande"/>
                <a:ea typeface="Lucida Grande"/>
                <a:cs typeface="Lucida Grande"/>
                <a:sym typeface="Wingdings"/>
              </a:rPr>
              <a:t>ZZ</a:t>
            </a: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 </a:t>
            </a:r>
            <a:r>
              <a:rPr lang="en-US" sz="1500" dirty="0" err="1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ll</a:t>
            </a:r>
            <a:r>
              <a:rPr lang="en-US" sz="1500" dirty="0" err="1" smtClean="0">
                <a:solidFill>
                  <a:srgbClr val="FFFFFF"/>
                </a:solidFill>
                <a:latin typeface="Lucida Grande"/>
                <a:ea typeface="Lucida Grande"/>
                <a:cs typeface="Lucida Grande"/>
                <a:sym typeface="Wingdings"/>
              </a:rPr>
              <a:t>νν</a:t>
            </a: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 </a:t>
            </a:r>
            <a:endParaRPr lang="en-US" sz="1500" dirty="0">
              <a:solidFill>
                <a:srgbClr val="FFFFFF"/>
              </a:solidFill>
              <a:latin typeface="Comic Sans MS" charset="0"/>
              <a:ea typeface="ＭＳ Ｐゴシック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46247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2011 : 5 fois plus d’événements qu’espéré</a:t>
            </a:r>
          </a:p>
        </p:txBody>
      </p:sp>
      <p:pic>
        <p:nvPicPr>
          <p:cNvPr id="5" name="Picture 11" descr="sumLumiByDay.png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543" y="1287813"/>
            <a:ext cx="6702133" cy="481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5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2011 : 5 fois plus d’événements qu’espéré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Cependant le triple de statistique (</a:t>
            </a:r>
            <a:r>
              <a:rPr lang="fr-FR" sz="2800" dirty="0" err="1" smtClean="0"/>
              <a:t>ie</a:t>
            </a:r>
            <a:r>
              <a:rPr lang="fr-FR" sz="2800" dirty="0" smtClean="0"/>
              <a:t> 1an de plus) est nécessaire pour conclure sans </a:t>
            </a:r>
            <a:r>
              <a:rPr lang="fr-FR" sz="2800" dirty="0" err="1" smtClean="0"/>
              <a:t>ambiguité</a:t>
            </a:r>
            <a:r>
              <a:rPr lang="fr-FR" sz="2800" dirty="0" smtClean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42941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388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2011 : 5 fois plus d’événements qu’espéré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Cependant le triple de statistique (</a:t>
            </a:r>
            <a:r>
              <a:rPr lang="fr-FR" sz="2800" dirty="0" err="1" smtClean="0"/>
              <a:t>ie</a:t>
            </a:r>
            <a:r>
              <a:rPr lang="fr-FR" sz="2800" dirty="0" smtClean="0"/>
              <a:t> 1an de plus) est nécessaire pour conclure sans </a:t>
            </a:r>
            <a:r>
              <a:rPr lang="fr-FR" sz="2800" dirty="0" err="1" smtClean="0"/>
              <a:t>ambiguité</a:t>
            </a:r>
            <a:r>
              <a:rPr lang="fr-FR" sz="2800" dirty="0" smtClean="0"/>
              <a:t> …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Mais des premières indications très excitantes</a:t>
            </a:r>
          </a:p>
        </p:txBody>
      </p:sp>
    </p:spTree>
    <p:extLst>
      <p:ext uri="{BB962C8B-B14F-4D97-AF65-F5344CB8AC3E}">
        <p14:creationId xmlns:p14="http://schemas.microsoft.com/office/powerpoint/2010/main" val="351800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Beaucoup de canaux de décroissance </a:t>
            </a:r>
          </a:p>
        </p:txBody>
      </p:sp>
      <p:pic>
        <p:nvPicPr>
          <p:cNvPr id="6" name="Picture 16" descr="br.pn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43" y="1935678"/>
            <a:ext cx="4859928" cy="419569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18"/>
          <p:cNvSpPr txBox="1"/>
          <p:nvPr/>
        </p:nvSpPr>
        <p:spPr>
          <a:xfrm>
            <a:off x="2058315" y="1296481"/>
            <a:ext cx="589882" cy="553998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Comic Sans MS" charset="0"/>
                <a:ea typeface="ＭＳ Ｐゴシック" charset="0"/>
                <a:sym typeface="Wingdings"/>
              </a:rPr>
              <a:t>&lt;130  </a:t>
            </a:r>
          </a:p>
          <a:p>
            <a:pPr eaLnBrk="0" hangingPunct="0">
              <a:spcBef>
                <a:spcPct val="0"/>
              </a:spcBef>
            </a:pPr>
            <a:r>
              <a:rPr lang="en-US" sz="1500" dirty="0" err="1" smtClean="0">
                <a:solidFill>
                  <a:prstClr val="white"/>
                </a:solidFill>
                <a:latin typeface="Lucida Grande"/>
                <a:ea typeface="Lucida Grande"/>
                <a:cs typeface="Lucida Grande"/>
                <a:sym typeface="Wingdings"/>
              </a:rPr>
              <a:t>γγ</a:t>
            </a:r>
            <a:r>
              <a:rPr lang="en-US" sz="1500" dirty="0" smtClean="0">
                <a:solidFill>
                  <a:prstClr val="white"/>
                </a:solidFill>
                <a:latin typeface="Lucida Grande"/>
                <a:ea typeface="Lucida Grande"/>
                <a:cs typeface="Lucida Grande"/>
                <a:sym typeface="Wingdings"/>
              </a:rPr>
              <a:t> </a:t>
            </a:r>
            <a:endParaRPr lang="en-US" sz="1500" dirty="0">
              <a:solidFill>
                <a:prstClr val="white"/>
              </a:solidFill>
              <a:latin typeface="Comic Sans MS" charset="0"/>
              <a:ea typeface="ＭＳ Ｐゴシック" charset="0"/>
              <a:sym typeface="Wingdings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2741294" y="1310567"/>
            <a:ext cx="1455529" cy="553998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Comic Sans MS" charset="0"/>
                <a:ea typeface="ＭＳ Ｐゴシック" charset="0"/>
                <a:sym typeface="Wingdings"/>
              </a:rPr>
              <a:t>125-180  </a:t>
            </a:r>
          </a:p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WW</a:t>
            </a:r>
            <a:r>
              <a:rPr lang="en-US" sz="1500" baseline="300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(*)</a:t>
            </a:r>
            <a:r>
              <a:rPr lang="en-US" sz="15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 </a:t>
            </a:r>
            <a:r>
              <a:rPr lang="en-US" sz="1500" dirty="0" err="1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l</a:t>
            </a:r>
            <a:r>
              <a:rPr lang="en-US" sz="1500" dirty="0" err="1">
                <a:solidFill>
                  <a:srgbClr val="FFFFFF"/>
                </a:solidFill>
                <a:latin typeface="Lucida Grande"/>
                <a:ea typeface="Lucida Grande"/>
                <a:cs typeface="Lucida Grande"/>
                <a:sym typeface="Wingdings"/>
              </a:rPr>
              <a:t>ν</a:t>
            </a:r>
            <a:r>
              <a:rPr lang="en-US" sz="1500" dirty="0" err="1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l</a:t>
            </a:r>
            <a:r>
              <a:rPr lang="en-US" sz="1500" dirty="0" err="1">
                <a:solidFill>
                  <a:srgbClr val="FFFFFF"/>
                </a:solidFill>
                <a:latin typeface="Lucida Grande"/>
                <a:ea typeface="Lucida Grande"/>
                <a:cs typeface="Lucida Grande"/>
                <a:sym typeface="Wingdings"/>
              </a:rPr>
              <a:t>ν</a:t>
            </a:r>
            <a:r>
              <a:rPr lang="en-US" sz="15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 </a:t>
            </a:r>
          </a:p>
        </p:txBody>
      </p:sp>
      <p:sp>
        <p:nvSpPr>
          <p:cNvPr id="10" name="TextBox 20"/>
          <p:cNvSpPr txBox="1"/>
          <p:nvPr/>
        </p:nvSpPr>
        <p:spPr>
          <a:xfrm>
            <a:off x="4287319" y="1313228"/>
            <a:ext cx="1189813" cy="553998"/>
          </a:xfrm>
          <a:prstGeom prst="rect">
            <a:avLst/>
          </a:prstGeom>
          <a:solidFill>
            <a:srgbClr val="0099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prstClr val="white"/>
                </a:solidFill>
                <a:latin typeface="Comic Sans MS" charset="0"/>
                <a:ea typeface="ＭＳ Ｐゴシック" charset="0"/>
                <a:sym typeface="Wingdings"/>
              </a:rPr>
              <a:t>125-300  </a:t>
            </a:r>
          </a:p>
          <a:p>
            <a:pPr eaLnBrk="0" hangingPunct="0">
              <a:spcBef>
                <a:spcPct val="0"/>
              </a:spcBef>
            </a:pP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ZZ</a:t>
            </a:r>
            <a:r>
              <a:rPr lang="en-US" sz="1500" baseline="300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(</a:t>
            </a:r>
            <a:r>
              <a:rPr lang="en-US" sz="1500" baseline="300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*)</a:t>
            </a:r>
            <a:r>
              <a:rPr lang="en-US" sz="1500" dirty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 </a:t>
            </a:r>
            <a:r>
              <a:rPr lang="en-US" sz="1500" dirty="0" err="1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llll</a:t>
            </a:r>
            <a:r>
              <a:rPr lang="en-US" sz="1500" dirty="0" smtClean="0">
                <a:solidFill>
                  <a:srgbClr val="FFFFFF"/>
                </a:solidFill>
                <a:latin typeface="Comic Sans MS" charset="0"/>
                <a:ea typeface="ＭＳ Ｐゴシック" charset="0"/>
                <a:sym typeface="Wingdings"/>
              </a:rPr>
              <a:t> </a:t>
            </a:r>
            <a:endParaRPr lang="en-US" sz="1500" dirty="0">
              <a:solidFill>
                <a:srgbClr val="FFFFFF"/>
              </a:solidFill>
              <a:latin typeface="Comic Sans MS" charset="0"/>
              <a:ea typeface="ＭＳ Ｐゴシック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19707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Surplus dans la région des 125 </a:t>
            </a:r>
            <a:r>
              <a:rPr lang="fr-FR" sz="2800" dirty="0" err="1" smtClean="0"/>
              <a:t>GeV</a:t>
            </a:r>
            <a:r>
              <a:rPr lang="fr-FR" sz="2800" dirty="0" smtClean="0"/>
              <a:t> </a:t>
            </a:r>
          </a:p>
        </p:txBody>
      </p:sp>
      <p:pic>
        <p:nvPicPr>
          <p:cNvPr id="12" name="Picture 4" descr="Untitled.pn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98" y="1534985"/>
            <a:ext cx="2761868" cy="1992521"/>
          </a:xfrm>
          <a:prstGeom prst="rect">
            <a:avLst/>
          </a:prstGeom>
          <a:ln>
            <a:noFill/>
          </a:ln>
        </p:spPr>
      </p:pic>
      <p:pic>
        <p:nvPicPr>
          <p:cNvPr id="13" name="Picture 6" descr="Untitled 2.png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39" y="1534985"/>
            <a:ext cx="2838224" cy="2040838"/>
          </a:xfrm>
          <a:prstGeom prst="rect">
            <a:avLst/>
          </a:prstGeom>
          <a:ln>
            <a:noFill/>
          </a:ln>
        </p:spPr>
      </p:pic>
      <p:pic>
        <p:nvPicPr>
          <p:cNvPr id="14" name="Picture 10" descr="Untitled 2.png"/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44" y="1534984"/>
            <a:ext cx="2798354" cy="2040839"/>
          </a:xfrm>
          <a:prstGeom prst="rect">
            <a:avLst/>
          </a:prstGeom>
          <a:ln>
            <a:noFill/>
          </a:ln>
        </p:spPr>
      </p:pic>
      <p:grpSp>
        <p:nvGrpSpPr>
          <p:cNvPr id="15" name="Groupe 14"/>
          <p:cNvGrpSpPr/>
          <p:nvPr/>
        </p:nvGrpSpPr>
        <p:grpSpPr>
          <a:xfrm>
            <a:off x="547907" y="4147549"/>
            <a:ext cx="3135087" cy="1992521"/>
            <a:chOff x="3586349" y="3317982"/>
            <a:chExt cx="5390840" cy="2766080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8"/>
            <a:stretch/>
          </p:blipFill>
          <p:spPr bwMode="auto">
            <a:xfrm>
              <a:off x="3586349" y="3317982"/>
              <a:ext cx="5390840" cy="2766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/>
          </p:nvSpPr>
          <p:spPr bwMode="auto">
            <a:xfrm>
              <a:off x="3586349" y="4779318"/>
              <a:ext cx="589837" cy="12573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8" name="Connecteur droit 17"/>
          <p:cNvCxnSpPr/>
          <p:nvPr/>
        </p:nvCxnSpPr>
        <p:spPr>
          <a:xfrm>
            <a:off x="1285400" y="3206300"/>
            <a:ext cx="0" cy="1882497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4749442" y="2667914"/>
            <a:ext cx="0" cy="1179691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/>
          <p:cNvGrpSpPr/>
          <p:nvPr/>
        </p:nvGrpSpPr>
        <p:grpSpPr>
          <a:xfrm>
            <a:off x="6077076" y="4149556"/>
            <a:ext cx="2940909" cy="2052834"/>
            <a:chOff x="4001505" y="3691666"/>
            <a:chExt cx="3804025" cy="2689257"/>
          </a:xfrm>
        </p:grpSpPr>
        <p:pic>
          <p:nvPicPr>
            <p:cNvPr id="22" name="Picture 10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804"/>
            <a:stretch/>
          </p:blipFill>
          <p:spPr bwMode="auto">
            <a:xfrm>
              <a:off x="4001505" y="3691666"/>
              <a:ext cx="3804025" cy="2689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Rectangle 22"/>
            <p:cNvSpPr/>
            <p:nvPr/>
          </p:nvSpPr>
          <p:spPr bwMode="auto">
            <a:xfrm>
              <a:off x="7398327" y="3966358"/>
              <a:ext cx="407203" cy="65314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  <p:cxnSp>
          <p:nvCxnSpPr>
            <p:cNvPr id="24" name="Connecteur droit 23"/>
            <p:cNvCxnSpPr/>
            <p:nvPr/>
          </p:nvCxnSpPr>
          <p:spPr bwMode="auto">
            <a:xfrm flipV="1">
              <a:off x="7744089" y="3935245"/>
              <a:ext cx="0" cy="2066308"/>
            </a:xfrm>
            <a:prstGeom prst="lin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5" name="Connecteur droit 24"/>
          <p:cNvCxnSpPr/>
          <p:nvPr/>
        </p:nvCxnSpPr>
        <p:spPr>
          <a:xfrm flipH="1">
            <a:off x="7644732" y="2586257"/>
            <a:ext cx="7635" cy="2710138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417460" y="494514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/>
              <a:t>CMS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8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 2 Z  4 leptons</a:t>
            </a:r>
            <a:endParaRPr lang="fr-FR" sz="2800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372576" y="6084061"/>
            <a:ext cx="771424" cy="2769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2" descr="4m.png"/>
          <p:cNvPicPr preferRelativeResize="0"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8" t="47632" r="-4257" b="4817"/>
          <a:stretch/>
        </p:blipFill>
        <p:spPr>
          <a:xfrm>
            <a:off x="1356472" y="1287814"/>
            <a:ext cx="4739528" cy="4746149"/>
          </a:xfrm>
          <a:prstGeom prst="rect">
            <a:avLst/>
          </a:prstGeom>
          <a:solidFill>
            <a:schemeClr val="tx1"/>
          </a:solidFill>
          <a:ln w="38100" cmpd="sng">
            <a:solidFill>
              <a:srgbClr val="FFFF00"/>
            </a:solidFill>
          </a:ln>
        </p:spPr>
      </p:pic>
      <p:sp>
        <p:nvSpPr>
          <p:cNvPr id="8" name="TextBox 5"/>
          <p:cNvSpPr txBox="1"/>
          <p:nvPr/>
        </p:nvSpPr>
        <p:spPr>
          <a:xfrm>
            <a:off x="1733848" y="5624685"/>
            <a:ext cx="3910015" cy="33562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800" dirty="0" smtClean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4</a:t>
            </a:r>
            <a:r>
              <a:rPr lang="en-US" sz="1800" dirty="0" smtClean="0">
                <a:solidFill>
                  <a:prstClr val="black"/>
                </a:solidFill>
                <a:latin typeface="Lucida Grande"/>
                <a:ea typeface="Lucida Grande"/>
                <a:cs typeface="Lucida Grande"/>
              </a:rPr>
              <a:t>μ</a:t>
            </a:r>
            <a:r>
              <a:rPr lang="en-US" sz="1800" dirty="0" smtClean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candidate </a:t>
            </a:r>
            <a:r>
              <a:rPr lang="en-US" sz="1800" dirty="0" smtClean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with </a:t>
            </a:r>
            <a:r>
              <a:rPr lang="en-US" sz="1800" dirty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m</a:t>
            </a:r>
            <a:r>
              <a:rPr lang="en-US" sz="1800" baseline="-25000" dirty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4</a:t>
            </a:r>
            <a:r>
              <a:rPr lang="en-US" sz="1800" baseline="-25000" dirty="0">
                <a:solidFill>
                  <a:prstClr val="black"/>
                </a:solidFill>
                <a:latin typeface="Lucida Grande"/>
                <a:ea typeface="Lucida Grande"/>
                <a:cs typeface="Lucida Grande"/>
              </a:rPr>
              <a:t>μ</a:t>
            </a:r>
            <a:r>
              <a:rPr lang="en-US" sz="1800" dirty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= 124.6 </a:t>
            </a:r>
            <a:r>
              <a:rPr lang="en-US" sz="1800" dirty="0" err="1" smtClean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GeV</a:t>
            </a:r>
            <a:endParaRPr lang="en-US" sz="1800" dirty="0" smtClean="0">
              <a:solidFill>
                <a:prstClr val="black"/>
              </a:solidFill>
              <a:latin typeface="Comic Sans MS" charset="0"/>
              <a:ea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4639" y="1356119"/>
            <a:ext cx="1136465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</a:rPr>
              <a:t>ATLAS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26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 2 Z  4 leptons</a:t>
            </a:r>
            <a:endParaRPr lang="fr-FR" sz="28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1498586" y="5424533"/>
            <a:ext cx="869149" cy="4616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sz="2400" dirty="0" smtClean="0"/>
              <a:t>CMS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940904" y="1412702"/>
            <a:ext cx="8203096" cy="4948342"/>
            <a:chOff x="230832" y="1412701"/>
            <a:chExt cx="8913168" cy="5445299"/>
          </a:xfrm>
        </p:grpSpPr>
        <p:sp>
          <p:nvSpPr>
            <p:cNvPr id="6" name="Slide Number Placeholder 3"/>
            <p:cNvSpPr txBox="1">
              <a:spLocks/>
            </p:cNvSpPr>
            <p:nvPr/>
          </p:nvSpPr>
          <p:spPr>
            <a:xfrm>
              <a:off x="8305800" y="6553200"/>
              <a:ext cx="838200" cy="304800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7" name="Picture 2" descr="4m.png"/>
            <p:cNvPicPr preferRelativeResize="0"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832" y="1412701"/>
              <a:ext cx="8229600" cy="5400675"/>
            </a:xfrm>
            <a:prstGeom prst="rect">
              <a:avLst/>
            </a:prstGeom>
            <a:ln w="38100" cmpd="sng">
              <a:solidFill>
                <a:srgbClr val="FFFF00"/>
              </a:solidFill>
            </a:ln>
          </p:spPr>
        </p:pic>
        <p:sp>
          <p:nvSpPr>
            <p:cNvPr id="8" name="TextBox 5"/>
            <p:cNvSpPr txBox="1"/>
            <p:nvPr/>
          </p:nvSpPr>
          <p:spPr>
            <a:xfrm>
              <a:off x="1898776" y="1556101"/>
              <a:ext cx="4248472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4</a:t>
              </a:r>
              <a:r>
                <a:rPr lang="en-US" sz="1800" dirty="0" smtClean="0">
                  <a:solidFill>
                    <a:prstClr val="black"/>
                  </a:solidFill>
                  <a:latin typeface="Lucida Grande"/>
                  <a:ea typeface="Lucida Grande"/>
                  <a:cs typeface="Lucida Grande"/>
                </a:rPr>
                <a:t>μ</a:t>
              </a:r>
              <a:r>
                <a:rPr lang="en-US" sz="18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 </a:t>
              </a:r>
              <a:r>
                <a:rPr lang="en-US" sz="1800" dirty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candidate </a:t>
              </a:r>
              <a:r>
                <a:rPr lang="en-US" sz="18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with </a:t>
              </a:r>
              <a:r>
                <a:rPr lang="en-US" sz="1800" dirty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m</a:t>
              </a:r>
              <a:r>
                <a:rPr lang="en-US" sz="1800" baseline="-25000" dirty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4</a:t>
              </a:r>
              <a:r>
                <a:rPr lang="en-US" sz="1800" baseline="-25000" dirty="0">
                  <a:solidFill>
                    <a:prstClr val="black"/>
                  </a:solidFill>
                  <a:latin typeface="Lucida Grande"/>
                  <a:ea typeface="Lucida Grande"/>
                  <a:cs typeface="Lucida Grande"/>
                </a:rPr>
                <a:t>μ</a:t>
              </a:r>
              <a:r>
                <a:rPr lang="en-US" sz="1800" dirty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= 124.6 </a:t>
              </a:r>
              <a:r>
                <a:rPr lang="en-US" sz="1800" dirty="0" err="1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GeV</a:t>
              </a:r>
              <a:endParaRPr lang="en-US" sz="1800" dirty="0" smtClean="0">
                <a:solidFill>
                  <a:prstClr val="black"/>
                </a:solidFill>
                <a:latin typeface="Comic Sans MS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165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 2 Z  4 leptons</a:t>
            </a:r>
            <a:endParaRPr lang="fr-FR" sz="2800" dirty="0" smtClean="0"/>
          </a:p>
        </p:txBody>
      </p:sp>
      <p:grpSp>
        <p:nvGrpSpPr>
          <p:cNvPr id="5" name="Groupe 4"/>
          <p:cNvGrpSpPr/>
          <p:nvPr/>
        </p:nvGrpSpPr>
        <p:grpSpPr>
          <a:xfrm>
            <a:off x="951046" y="1269692"/>
            <a:ext cx="7026763" cy="4826308"/>
            <a:chOff x="951046" y="1269692"/>
            <a:chExt cx="7505394" cy="5471676"/>
          </a:xfrm>
        </p:grpSpPr>
        <p:pic>
          <p:nvPicPr>
            <p:cNvPr id="9" name="Picture 4" descr="2e2mu.png"/>
            <p:cNvPicPr preferRelativeResize="0"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046" y="1269692"/>
              <a:ext cx="7505394" cy="5471676"/>
            </a:xfrm>
            <a:prstGeom prst="rect">
              <a:avLst/>
            </a:prstGeom>
            <a:ln w="38100" cmpd="sng">
              <a:solidFill>
                <a:srgbClr val="FFFF00"/>
              </a:solidFill>
            </a:ln>
          </p:spPr>
        </p:pic>
        <p:sp>
          <p:nvSpPr>
            <p:cNvPr id="10" name="TextBox 5"/>
            <p:cNvSpPr txBox="1"/>
            <p:nvPr/>
          </p:nvSpPr>
          <p:spPr>
            <a:xfrm>
              <a:off x="3975378" y="6233389"/>
              <a:ext cx="432048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  <a:sym typeface="Wingdings"/>
                </a:rPr>
                <a:t>2e2</a:t>
              </a:r>
              <a:r>
                <a:rPr lang="en-US" sz="1800" dirty="0" smtClean="0">
                  <a:solidFill>
                    <a:prstClr val="black"/>
                  </a:solidFill>
                  <a:latin typeface="Lucida Grande"/>
                  <a:ea typeface="Lucida Grande"/>
                  <a:cs typeface="Lucida Grande"/>
                </a:rPr>
                <a:t>μ</a:t>
              </a:r>
              <a:r>
                <a:rPr lang="en-US" sz="18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 </a:t>
              </a:r>
              <a:r>
                <a:rPr lang="en-US" sz="1800" dirty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candidate </a:t>
              </a:r>
              <a:r>
                <a:rPr lang="en-US" sz="18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with m</a:t>
              </a:r>
              <a:r>
                <a:rPr lang="en-US" sz="1800" baseline="-250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2e2</a:t>
              </a:r>
              <a:r>
                <a:rPr lang="en-US" sz="1800" baseline="-25000" dirty="0" smtClean="0">
                  <a:solidFill>
                    <a:prstClr val="black"/>
                  </a:solidFill>
                  <a:latin typeface="Lucida Grande"/>
                  <a:ea typeface="Lucida Grande"/>
                  <a:cs typeface="Lucida Grande"/>
                </a:rPr>
                <a:t>μ</a:t>
              </a:r>
              <a:r>
                <a:rPr lang="en-US" sz="1800" dirty="0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= 124.3 </a:t>
              </a:r>
              <a:r>
                <a:rPr lang="en-US" sz="1800" dirty="0" err="1" smtClean="0">
                  <a:solidFill>
                    <a:prstClr val="black"/>
                  </a:solidFill>
                  <a:latin typeface="Comic Sans MS" charset="0"/>
                  <a:ea typeface="ＭＳ Ｐゴシック" charset="0"/>
                </a:rPr>
                <a:t>GeV</a:t>
              </a:r>
              <a:endParaRPr lang="en-US" sz="1800" dirty="0" smtClean="0">
                <a:solidFill>
                  <a:prstClr val="black"/>
                </a:solidFill>
                <a:latin typeface="Comic Sans MS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175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 2 Z  4 leptons</a:t>
            </a:r>
            <a:endParaRPr lang="fr-FR" sz="2800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372576" y="6084061"/>
            <a:ext cx="771424" cy="2769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1733848" y="5624685"/>
            <a:ext cx="3910015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1800" dirty="0" smtClean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4</a:t>
            </a:r>
            <a:r>
              <a:rPr lang="en-US" sz="1800" dirty="0" smtClean="0">
                <a:solidFill>
                  <a:prstClr val="black"/>
                </a:solidFill>
                <a:latin typeface="Lucida Grande"/>
                <a:ea typeface="Lucida Grande"/>
                <a:cs typeface="Lucida Grande"/>
              </a:rPr>
              <a:t>μ</a:t>
            </a:r>
            <a:r>
              <a:rPr lang="en-US" sz="1800" dirty="0" smtClean="0">
                <a:solidFill>
                  <a:prstClr val="black"/>
                </a:solidFill>
                <a:latin typeface="Comic Sans MS" charset="0"/>
                <a:ea typeface="ＭＳ Ｐゴシック" charset="0"/>
              </a:rPr>
              <a:t> candidate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68" y="1412776"/>
            <a:ext cx="4750560" cy="418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091" y="2017492"/>
            <a:ext cx="2706485" cy="297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64639" y="1356119"/>
            <a:ext cx="869149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CMS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8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276120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 2 Z  4 leptons</a:t>
            </a:r>
            <a:endParaRPr lang="fr-FR" sz="2800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372576" y="6084061"/>
            <a:ext cx="771424" cy="2769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" t="6083" r="32366" b="1468"/>
          <a:stretch/>
        </p:blipFill>
        <p:spPr bwMode="auto">
          <a:xfrm>
            <a:off x="3681351" y="764594"/>
            <a:ext cx="4358244" cy="311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"/>
          <a:stretch/>
        </p:blipFill>
        <p:spPr bwMode="auto">
          <a:xfrm>
            <a:off x="4005085" y="3795029"/>
            <a:ext cx="2637948" cy="242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necteur droit 2"/>
          <p:cNvCxnSpPr/>
          <p:nvPr/>
        </p:nvCxnSpPr>
        <p:spPr bwMode="auto">
          <a:xfrm>
            <a:off x="8039595" y="764594"/>
            <a:ext cx="0" cy="2726751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4405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276120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 2 Z  4 leptons</a:t>
            </a:r>
            <a:endParaRPr lang="fr-FR" sz="2800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372576" y="6084061"/>
            <a:ext cx="771424" cy="2769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600" kern="1200">
                <a:solidFill>
                  <a:srgbClr val="5F5F5F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3586349" y="3401107"/>
            <a:ext cx="5390840" cy="2766080"/>
            <a:chOff x="3586349" y="3317982"/>
            <a:chExt cx="5390840" cy="276608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8"/>
            <a:stretch/>
          </p:blipFill>
          <p:spPr bwMode="auto">
            <a:xfrm>
              <a:off x="3586349" y="3317982"/>
              <a:ext cx="5390840" cy="2766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3586349" y="4779318"/>
              <a:ext cx="589837" cy="12573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1" name="Picture 6" descr="Untitled 2.png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570" y="638249"/>
            <a:ext cx="5022270" cy="2762857"/>
          </a:xfrm>
          <a:prstGeom prst="rect">
            <a:avLst/>
          </a:prstGeom>
          <a:ln>
            <a:noFill/>
          </a:ln>
        </p:spPr>
      </p:pic>
      <p:cxnSp>
        <p:nvCxnSpPr>
          <p:cNvPr id="10" name="Connecteur droit 9"/>
          <p:cNvCxnSpPr/>
          <p:nvPr/>
        </p:nvCxnSpPr>
        <p:spPr>
          <a:xfrm>
            <a:off x="4847997" y="2979946"/>
            <a:ext cx="0" cy="1882497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57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en 2 gamma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2" t="29424" r="48044" b="24414"/>
          <a:stretch/>
        </p:blipFill>
        <p:spPr bwMode="auto">
          <a:xfrm>
            <a:off x="609607" y="1431236"/>
            <a:ext cx="7223045" cy="466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98586" y="5424533"/>
            <a:ext cx="869149" cy="4616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sz="2400" dirty="0" smtClean="0"/>
              <a:t>CMS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56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Higgs</a:t>
            </a:r>
            <a:r>
              <a:rPr lang="fr-FR" sz="2800" dirty="0" smtClean="0"/>
              <a:t> en 2 gamma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98586" y="5424533"/>
            <a:ext cx="869149" cy="4616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sz="2400" dirty="0" smtClean="0"/>
              <a:t>CMS</a:t>
            </a:r>
            <a:endParaRPr lang="fr-FR" dirty="0"/>
          </a:p>
        </p:txBody>
      </p:sp>
      <p:pic>
        <p:nvPicPr>
          <p:cNvPr id="6" name="Picture 3" descr="eventdisplay_191426_86694500.pn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268" y="1397902"/>
            <a:ext cx="4743480" cy="4743480"/>
          </a:xfrm>
          <a:prstGeom prst="rect">
            <a:avLst/>
          </a:prstGeom>
          <a:ln w="28575" cmpd="sng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1922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3190213" cy="413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/>
              <a:t>Higgs</a:t>
            </a:r>
            <a:r>
              <a:rPr lang="fr-FR" sz="2800" dirty="0"/>
              <a:t> </a:t>
            </a:r>
            <a:r>
              <a:rPr lang="fr-FR" sz="2800" dirty="0">
                <a:sym typeface="Wingdings" pitchFamily="2" charset="2"/>
              </a:rPr>
              <a:t></a:t>
            </a:r>
            <a:r>
              <a:rPr lang="fr-FR" sz="2800" dirty="0"/>
              <a:t> 2 </a:t>
            </a:r>
            <a:r>
              <a:rPr lang="fr-FR" sz="4400" b="1" dirty="0">
                <a:latin typeface="Symbol" pitchFamily="18" charset="2"/>
              </a:rPr>
              <a:t>g</a:t>
            </a:r>
            <a:endParaRPr lang="fr-FR" sz="2800" b="1" dirty="0">
              <a:latin typeface="Symbol" pitchFamily="18" charset="2"/>
            </a:endParaRPr>
          </a:p>
          <a:p>
            <a:endParaRPr lang="fr-FR" sz="2800" dirty="0" smtClean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Importants bruits de fond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Petite fluctuation corrélée </a:t>
            </a:r>
            <a:endParaRPr lang="fr-FR" sz="2800" b="1" dirty="0" smtClean="0">
              <a:latin typeface="Symbol" pitchFamily="18" charset="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" t="2762" r="2799"/>
          <a:stretch/>
        </p:blipFill>
        <p:spPr bwMode="auto">
          <a:xfrm>
            <a:off x="4293704" y="764594"/>
            <a:ext cx="3511826" cy="295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355" y="3539266"/>
            <a:ext cx="4992415" cy="268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6035529" y="1948070"/>
            <a:ext cx="0" cy="3140765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42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Surplus dans la région des 125 </a:t>
            </a:r>
            <a:r>
              <a:rPr lang="fr-FR" sz="2800" dirty="0" err="1" smtClean="0"/>
              <a:t>GeV</a:t>
            </a:r>
            <a:r>
              <a:rPr lang="fr-FR" sz="2800" dirty="0" smtClean="0"/>
              <a:t> </a:t>
            </a:r>
          </a:p>
        </p:txBody>
      </p:sp>
      <p:pic>
        <p:nvPicPr>
          <p:cNvPr id="12" name="Picture 4" descr="Untitled.pn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98" y="1534985"/>
            <a:ext cx="2761868" cy="1992521"/>
          </a:xfrm>
          <a:prstGeom prst="rect">
            <a:avLst/>
          </a:prstGeom>
          <a:ln>
            <a:noFill/>
          </a:ln>
        </p:spPr>
      </p:pic>
      <p:pic>
        <p:nvPicPr>
          <p:cNvPr id="13" name="Picture 6" descr="Untitled 2.png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39" y="1534985"/>
            <a:ext cx="2838224" cy="2040838"/>
          </a:xfrm>
          <a:prstGeom prst="rect">
            <a:avLst/>
          </a:prstGeom>
          <a:ln>
            <a:noFill/>
          </a:ln>
        </p:spPr>
      </p:pic>
      <p:pic>
        <p:nvPicPr>
          <p:cNvPr id="14" name="Picture 10" descr="Untitled 2.png"/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44" y="1534984"/>
            <a:ext cx="2798354" cy="2040839"/>
          </a:xfrm>
          <a:prstGeom prst="rect">
            <a:avLst/>
          </a:prstGeom>
          <a:ln>
            <a:noFill/>
          </a:ln>
        </p:spPr>
      </p:pic>
      <p:grpSp>
        <p:nvGrpSpPr>
          <p:cNvPr id="15" name="Groupe 14"/>
          <p:cNvGrpSpPr/>
          <p:nvPr/>
        </p:nvGrpSpPr>
        <p:grpSpPr>
          <a:xfrm>
            <a:off x="547907" y="4147549"/>
            <a:ext cx="3135087" cy="1992521"/>
            <a:chOff x="3586349" y="3317982"/>
            <a:chExt cx="5390840" cy="2766080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8"/>
            <a:stretch/>
          </p:blipFill>
          <p:spPr bwMode="auto">
            <a:xfrm>
              <a:off x="3586349" y="3317982"/>
              <a:ext cx="5390840" cy="2766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/>
          </p:nvSpPr>
          <p:spPr bwMode="auto">
            <a:xfrm>
              <a:off x="3586349" y="4779318"/>
              <a:ext cx="589837" cy="12573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8" name="Connecteur droit 17"/>
          <p:cNvCxnSpPr/>
          <p:nvPr/>
        </p:nvCxnSpPr>
        <p:spPr>
          <a:xfrm>
            <a:off x="1285400" y="3206300"/>
            <a:ext cx="0" cy="1882497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4749442" y="2667914"/>
            <a:ext cx="0" cy="1179691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/>
          <p:cNvGrpSpPr/>
          <p:nvPr/>
        </p:nvGrpSpPr>
        <p:grpSpPr>
          <a:xfrm>
            <a:off x="6077076" y="4149556"/>
            <a:ext cx="2940909" cy="2052834"/>
            <a:chOff x="4001505" y="3691666"/>
            <a:chExt cx="3804025" cy="2689257"/>
          </a:xfrm>
        </p:grpSpPr>
        <p:pic>
          <p:nvPicPr>
            <p:cNvPr id="22" name="Picture 10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804"/>
            <a:stretch/>
          </p:blipFill>
          <p:spPr bwMode="auto">
            <a:xfrm>
              <a:off x="4001505" y="3691666"/>
              <a:ext cx="3804025" cy="2689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Rectangle 22"/>
            <p:cNvSpPr/>
            <p:nvPr/>
          </p:nvSpPr>
          <p:spPr bwMode="auto">
            <a:xfrm>
              <a:off x="7398327" y="3966358"/>
              <a:ext cx="407203" cy="65314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  <p:cxnSp>
          <p:nvCxnSpPr>
            <p:cNvPr id="24" name="Connecteur droit 23"/>
            <p:cNvCxnSpPr/>
            <p:nvPr/>
          </p:nvCxnSpPr>
          <p:spPr bwMode="auto">
            <a:xfrm flipV="1">
              <a:off x="7744089" y="3935245"/>
              <a:ext cx="0" cy="2066308"/>
            </a:xfrm>
            <a:prstGeom prst="line">
              <a:avLst/>
            </a:prstGeom>
            <a:noFill/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5" name="Connecteur droit 24"/>
          <p:cNvCxnSpPr/>
          <p:nvPr/>
        </p:nvCxnSpPr>
        <p:spPr>
          <a:xfrm flipH="1">
            <a:off x="7644732" y="2586257"/>
            <a:ext cx="7635" cy="2710138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417460" y="494514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/>
              <a:t>CMS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594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0" tIns="0" rIns="0" bIns="0"/>
          <a:lstStyle/>
          <a:p>
            <a:pPr marL="457200" indent="-457200" eaLnBrk="1" hangingPunct="1"/>
            <a:r>
              <a:rPr lang="fr-FR" sz="2800" dirty="0" err="1" smtClean="0"/>
              <a:t>Higgs</a:t>
            </a:r>
            <a:r>
              <a:rPr lang="fr-FR" sz="2800" dirty="0" smtClean="0"/>
              <a:t> </a:t>
            </a:r>
            <a:r>
              <a:rPr lang="fr-FR" sz="2800" dirty="0" err="1" smtClean="0"/>
              <a:t>Hunting</a:t>
            </a:r>
            <a:r>
              <a:rPr lang="fr-FR" sz="2800" dirty="0" smtClean="0"/>
              <a:t> @ LHC</a:t>
            </a:r>
            <a:endParaRPr lang="fr-FR" sz="2800" b="1" dirty="0" smtClean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25142" y="764594"/>
            <a:ext cx="39243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Surplus dans la région des 125 </a:t>
            </a:r>
            <a:r>
              <a:rPr lang="fr-FR" sz="2800" dirty="0" err="1" smtClean="0"/>
              <a:t>GeV</a:t>
            </a:r>
            <a:endParaRPr lang="fr-FR" sz="2800" dirty="0" smtClean="0"/>
          </a:p>
          <a:p>
            <a:pPr marL="457200" indent="-457200">
              <a:buFont typeface="Wingdings" pitchFamily="2" charset="2"/>
              <a:buChar char="§"/>
            </a:pPr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smtClean="0"/>
              <a:t>Signal</a:t>
            </a:r>
          </a:p>
          <a:p>
            <a:pPr lvl="1"/>
            <a:endParaRPr lang="fr-FR" sz="800" dirty="0" smtClean="0"/>
          </a:p>
          <a:p>
            <a:pPr lvl="1"/>
            <a:r>
              <a:rPr lang="fr-FR" sz="2800" dirty="0" smtClean="0"/>
              <a:t>CMS:</a:t>
            </a:r>
          </a:p>
          <a:p>
            <a:pPr lvl="1"/>
            <a:r>
              <a:rPr lang="fr-FR" sz="2800" dirty="0" smtClean="0"/>
              <a:t>2,6 </a:t>
            </a:r>
            <a:r>
              <a:rPr lang="fr-FR" sz="3600" dirty="0" smtClean="0">
                <a:latin typeface="Symbol" pitchFamily="18" charset="2"/>
              </a:rPr>
              <a:t>s</a:t>
            </a:r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 1,9 </a:t>
            </a:r>
            <a:r>
              <a:rPr lang="fr-FR" sz="2800" dirty="0">
                <a:latin typeface="Symbol" pitchFamily="18" charset="2"/>
              </a:rPr>
              <a:t>s </a:t>
            </a:r>
            <a:r>
              <a:rPr lang="fr-FR" sz="2800" dirty="0" smtClean="0">
                <a:sym typeface="Wingdings" pitchFamily="2" charset="2"/>
              </a:rPr>
              <a:t>–LEE</a:t>
            </a:r>
          </a:p>
          <a:p>
            <a:pPr lvl="1"/>
            <a:endParaRPr lang="fr-FR" sz="2800" dirty="0">
              <a:sym typeface="Wingdings" pitchFamily="2" charset="2"/>
            </a:endParaRPr>
          </a:p>
          <a:p>
            <a:pPr lvl="1"/>
            <a:r>
              <a:rPr lang="fr-FR" sz="2800" dirty="0" smtClean="0">
                <a:sym typeface="Wingdings" pitchFamily="2" charset="2"/>
              </a:rPr>
              <a:t>ATLAS</a:t>
            </a:r>
          </a:p>
          <a:p>
            <a:pPr lvl="1"/>
            <a:r>
              <a:rPr lang="fr-FR" sz="2800" dirty="0" smtClean="0"/>
              <a:t>3,6 </a:t>
            </a:r>
            <a:r>
              <a:rPr lang="fr-FR" sz="3600" dirty="0">
                <a:latin typeface="Symbol" pitchFamily="18" charset="2"/>
              </a:rPr>
              <a:t>s</a:t>
            </a:r>
            <a:r>
              <a:rPr lang="fr-FR" sz="2800" dirty="0"/>
              <a:t> </a:t>
            </a:r>
            <a:r>
              <a:rPr lang="fr-FR" sz="2800" dirty="0">
                <a:sym typeface="Wingdings" pitchFamily="2" charset="2"/>
              </a:rPr>
              <a:t> </a:t>
            </a:r>
            <a:r>
              <a:rPr lang="fr-FR" sz="2800" dirty="0" smtClean="0">
                <a:sym typeface="Wingdings" pitchFamily="2" charset="2"/>
              </a:rPr>
              <a:t>2.3 </a:t>
            </a:r>
            <a:r>
              <a:rPr lang="fr-FR" sz="2800" dirty="0">
                <a:latin typeface="Symbol" pitchFamily="18" charset="2"/>
              </a:rPr>
              <a:t>s </a:t>
            </a:r>
            <a:r>
              <a:rPr lang="fr-FR" sz="2800" dirty="0">
                <a:sym typeface="Wingdings" pitchFamily="2" charset="2"/>
              </a:rPr>
              <a:t>–</a:t>
            </a:r>
            <a:r>
              <a:rPr lang="fr-FR" sz="2800" dirty="0" smtClean="0">
                <a:sym typeface="Wingdings" pitchFamily="2" charset="2"/>
              </a:rPr>
              <a:t>LEE</a:t>
            </a:r>
            <a:r>
              <a:rPr lang="fr-FR" sz="2800" dirty="0" smtClean="0"/>
              <a:t>  </a:t>
            </a:r>
          </a:p>
        </p:txBody>
      </p:sp>
      <p:pic>
        <p:nvPicPr>
          <p:cNvPr id="20" name="Picture 3" descr="Untitled 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562" y="764594"/>
            <a:ext cx="3782180" cy="289235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"/>
          <a:stretch/>
        </p:blipFill>
        <p:spPr bwMode="auto">
          <a:xfrm>
            <a:off x="4993540" y="3467597"/>
            <a:ext cx="4139950" cy="2766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Connecteur droit 26"/>
          <p:cNvCxnSpPr/>
          <p:nvPr/>
        </p:nvCxnSpPr>
        <p:spPr>
          <a:xfrm flipH="1">
            <a:off x="6647232" y="2051882"/>
            <a:ext cx="7635" cy="2710138"/>
          </a:xfrm>
          <a:prstGeom prst="line">
            <a:avLst/>
          </a:prstGeom>
          <a:ln w="76200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3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25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4"/>
          <p:cNvSpPr>
            <a:spLocks noChangeArrowheads="1"/>
          </p:cNvSpPr>
          <p:nvPr/>
        </p:nvSpPr>
        <p:spPr bwMode="auto">
          <a:xfrm>
            <a:off x="838200" y="142875"/>
            <a:ext cx="812800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spcBef>
                <a:spcPct val="0"/>
              </a:spcBef>
            </a:pPr>
            <a:endParaRPr lang="fr-FR" sz="2400" dirty="0"/>
          </a:p>
        </p:txBody>
      </p:sp>
      <p:pic>
        <p:nvPicPr>
          <p:cNvPr id="5" name="Image 4" descr="irfulogoversio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6653" y="2770904"/>
            <a:ext cx="3566160" cy="1135888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new">
  <a:themeElements>
    <a:clrScheme name="CEAne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EAne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An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n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n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n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n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An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n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n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n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n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n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An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CEAnew</Template>
  <TotalTime>12145</TotalTime>
  <Words>390</Words>
  <Application>Microsoft Office PowerPoint</Application>
  <PresentationFormat>Affichage à l'écran (4:3)</PresentationFormat>
  <Paragraphs>106</Paragraphs>
  <Slides>25</Slides>
  <Notes>5</Notes>
  <HiddenSlides>3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7" baseType="lpstr">
      <vt:lpstr>CEAnew</vt:lpstr>
      <vt:lpstr>Corel PHOTO-PAINT 7.0 Image</vt:lpstr>
      <vt:lpstr>CEA - Irfu</vt:lpstr>
      <vt:lpstr>Présentation PowerPoint</vt:lpstr>
      <vt:lpstr>Présentation PowerPoint</vt:lpstr>
      <vt:lpstr>Higgs Hunting @ LHC</vt:lpstr>
      <vt:lpstr>Un Higgs dans une botte de collisions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Higgs Hunting @ LHC</vt:lpstr>
      <vt:lpstr>…</vt:lpstr>
      <vt:lpstr>Présentation PowerPoint</vt:lpstr>
    </vt:vector>
  </TitlesOfParts>
  <Company>֢　]翘ڃ﶐뿿큠ݔ䀜]翘֢蛼뿿큐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Sciences de la Matière Yves CARISTAN  </dc:title>
  <dc:creator>v L</dc:creator>
  <cp:lastModifiedBy>CHOMAZ Philippe</cp:lastModifiedBy>
  <cp:revision>785</cp:revision>
  <dcterms:created xsi:type="dcterms:W3CDTF">2006-09-21T12:24:32Z</dcterms:created>
  <dcterms:modified xsi:type="dcterms:W3CDTF">2011-12-15T21:21:02Z</dcterms:modified>
</cp:coreProperties>
</file>