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0.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3.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5.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6.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7.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8.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9.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20.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21.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22.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23.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4.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1.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7" r:id="rId2"/>
    <p:sldMasterId id="2147483693" r:id="rId3"/>
    <p:sldMasterId id="2147483705" r:id="rId4"/>
    <p:sldMasterId id="2147483709" r:id="rId5"/>
    <p:sldMasterId id="2147483721" r:id="rId6"/>
    <p:sldMasterId id="2147483733" r:id="rId7"/>
    <p:sldMasterId id="2147483737" r:id="rId8"/>
    <p:sldMasterId id="2147483749" r:id="rId9"/>
    <p:sldMasterId id="2147483761" r:id="rId10"/>
    <p:sldMasterId id="2147483766" r:id="rId11"/>
    <p:sldMasterId id="2147483785" r:id="rId12"/>
    <p:sldMasterId id="2147483804" r:id="rId13"/>
    <p:sldMasterId id="2147483816" r:id="rId14"/>
    <p:sldMasterId id="2147483828" r:id="rId15"/>
    <p:sldMasterId id="2147483840" r:id="rId16"/>
    <p:sldMasterId id="2147483853" r:id="rId17"/>
    <p:sldMasterId id="2147483869" r:id="rId18"/>
    <p:sldMasterId id="2147483874" r:id="rId19"/>
    <p:sldMasterId id="2147483887" r:id="rId20"/>
    <p:sldMasterId id="2147483898" r:id="rId21"/>
    <p:sldMasterId id="2147483914" r:id="rId22"/>
    <p:sldMasterId id="2147483920" r:id="rId23"/>
    <p:sldMasterId id="2147483926" r:id="rId24"/>
    <p:sldMasterId id="2147483939" r:id="rId25"/>
  </p:sldMasterIdLst>
  <p:notesMasterIdLst>
    <p:notesMasterId r:id="rId110"/>
  </p:notesMasterIdLst>
  <p:handoutMasterIdLst>
    <p:handoutMasterId r:id="rId111"/>
  </p:handoutMasterIdLst>
  <p:sldIdLst>
    <p:sldId id="300" r:id="rId26"/>
    <p:sldId id="690" r:id="rId27"/>
    <p:sldId id="868" r:id="rId28"/>
    <p:sldId id="869" r:id="rId29"/>
    <p:sldId id="870" r:id="rId30"/>
    <p:sldId id="871" r:id="rId31"/>
    <p:sldId id="893" r:id="rId32"/>
    <p:sldId id="867" r:id="rId33"/>
    <p:sldId id="855" r:id="rId34"/>
    <p:sldId id="857" r:id="rId35"/>
    <p:sldId id="891" r:id="rId36"/>
    <p:sldId id="858" r:id="rId37"/>
    <p:sldId id="888" r:id="rId38"/>
    <p:sldId id="889" r:id="rId39"/>
    <p:sldId id="874" r:id="rId40"/>
    <p:sldId id="883" r:id="rId41"/>
    <p:sldId id="895" r:id="rId42"/>
    <p:sldId id="897" r:id="rId43"/>
    <p:sldId id="894" r:id="rId44"/>
    <p:sldId id="875" r:id="rId45"/>
    <p:sldId id="876" r:id="rId46"/>
    <p:sldId id="879" r:id="rId47"/>
    <p:sldId id="880" r:id="rId48"/>
    <p:sldId id="881" r:id="rId49"/>
    <p:sldId id="892" r:id="rId50"/>
    <p:sldId id="797" r:id="rId51"/>
    <p:sldId id="751" r:id="rId52"/>
    <p:sldId id="753" r:id="rId53"/>
    <p:sldId id="805" r:id="rId54"/>
    <p:sldId id="806" r:id="rId55"/>
    <p:sldId id="898" r:id="rId56"/>
    <p:sldId id="899" r:id="rId57"/>
    <p:sldId id="900" r:id="rId58"/>
    <p:sldId id="901" r:id="rId59"/>
    <p:sldId id="902" r:id="rId60"/>
    <p:sldId id="903" r:id="rId61"/>
    <p:sldId id="904" r:id="rId62"/>
    <p:sldId id="905" r:id="rId63"/>
    <p:sldId id="906" r:id="rId64"/>
    <p:sldId id="907" r:id="rId65"/>
    <p:sldId id="750" r:id="rId66"/>
    <p:sldId id="823" r:id="rId67"/>
    <p:sldId id="854" r:id="rId68"/>
    <p:sldId id="824" r:id="rId69"/>
    <p:sldId id="828" r:id="rId70"/>
    <p:sldId id="829" r:id="rId71"/>
    <p:sldId id="830" r:id="rId72"/>
    <p:sldId id="853" r:id="rId73"/>
    <p:sldId id="835" r:id="rId74"/>
    <p:sldId id="856" r:id="rId75"/>
    <p:sldId id="859" r:id="rId76"/>
    <p:sldId id="837" r:id="rId77"/>
    <p:sldId id="844" r:id="rId78"/>
    <p:sldId id="847" r:id="rId79"/>
    <p:sldId id="911" r:id="rId80"/>
    <p:sldId id="912" r:id="rId81"/>
    <p:sldId id="913" r:id="rId82"/>
    <p:sldId id="914" r:id="rId83"/>
    <p:sldId id="915" r:id="rId84"/>
    <p:sldId id="916" r:id="rId85"/>
    <p:sldId id="917" r:id="rId86"/>
    <p:sldId id="931" r:id="rId87"/>
    <p:sldId id="851" r:id="rId88"/>
    <p:sldId id="918" r:id="rId89"/>
    <p:sldId id="919" r:id="rId90"/>
    <p:sldId id="920" r:id="rId91"/>
    <p:sldId id="932" r:id="rId92"/>
    <p:sldId id="926" r:id="rId93"/>
    <p:sldId id="933" r:id="rId94"/>
    <p:sldId id="925" r:id="rId95"/>
    <p:sldId id="852" r:id="rId96"/>
    <p:sldId id="930" r:id="rId97"/>
    <p:sldId id="921" r:id="rId98"/>
    <p:sldId id="934" r:id="rId99"/>
    <p:sldId id="922" r:id="rId100"/>
    <p:sldId id="927" r:id="rId101"/>
    <p:sldId id="935" r:id="rId102"/>
    <p:sldId id="928" r:id="rId103"/>
    <p:sldId id="929" r:id="rId104"/>
    <p:sldId id="924" r:id="rId105"/>
    <p:sldId id="936" r:id="rId106"/>
    <p:sldId id="908" r:id="rId107"/>
    <p:sldId id="909" r:id="rId108"/>
    <p:sldId id="910" r:id="rId109"/>
  </p:sldIdLst>
  <p:sldSz cx="9906000" cy="6858000" type="A4"/>
  <p:notesSz cx="6797675" cy="9872663"/>
  <p:defaultTextStyle>
    <a:defPPr>
      <a:defRPr lang="de-DE"/>
    </a:defPPr>
    <a:lvl1pPr algn="l" rtl="0" eaLnBrk="0" fontAlgn="base" hangingPunct="0">
      <a:spcBef>
        <a:spcPct val="0"/>
      </a:spcBef>
      <a:spcAft>
        <a:spcPct val="0"/>
      </a:spcAft>
      <a:defRPr sz="2000" u="sng" kern="1200">
        <a:solidFill>
          <a:schemeClr val="tx1"/>
        </a:solidFill>
        <a:latin typeface="Arial" charset="0"/>
        <a:ea typeface="+mn-ea"/>
        <a:cs typeface="+mn-cs"/>
      </a:defRPr>
    </a:lvl1pPr>
    <a:lvl2pPr marL="457200" algn="l" rtl="0" eaLnBrk="0" fontAlgn="base" hangingPunct="0">
      <a:spcBef>
        <a:spcPct val="0"/>
      </a:spcBef>
      <a:spcAft>
        <a:spcPct val="0"/>
      </a:spcAft>
      <a:defRPr sz="2000" u="sng" kern="1200">
        <a:solidFill>
          <a:schemeClr val="tx1"/>
        </a:solidFill>
        <a:latin typeface="Arial" charset="0"/>
        <a:ea typeface="+mn-ea"/>
        <a:cs typeface="+mn-cs"/>
      </a:defRPr>
    </a:lvl2pPr>
    <a:lvl3pPr marL="914400" algn="l" rtl="0" eaLnBrk="0" fontAlgn="base" hangingPunct="0">
      <a:spcBef>
        <a:spcPct val="0"/>
      </a:spcBef>
      <a:spcAft>
        <a:spcPct val="0"/>
      </a:spcAft>
      <a:defRPr sz="2000" u="sng" kern="1200">
        <a:solidFill>
          <a:schemeClr val="tx1"/>
        </a:solidFill>
        <a:latin typeface="Arial" charset="0"/>
        <a:ea typeface="+mn-ea"/>
        <a:cs typeface="+mn-cs"/>
      </a:defRPr>
    </a:lvl3pPr>
    <a:lvl4pPr marL="1371600" algn="l" rtl="0" eaLnBrk="0" fontAlgn="base" hangingPunct="0">
      <a:spcBef>
        <a:spcPct val="0"/>
      </a:spcBef>
      <a:spcAft>
        <a:spcPct val="0"/>
      </a:spcAft>
      <a:defRPr sz="2000" u="sng" kern="1200">
        <a:solidFill>
          <a:schemeClr val="tx1"/>
        </a:solidFill>
        <a:latin typeface="Arial" charset="0"/>
        <a:ea typeface="+mn-ea"/>
        <a:cs typeface="+mn-cs"/>
      </a:defRPr>
    </a:lvl4pPr>
    <a:lvl5pPr marL="1828800" algn="l" rtl="0" eaLnBrk="0" fontAlgn="base" hangingPunct="0">
      <a:spcBef>
        <a:spcPct val="0"/>
      </a:spcBef>
      <a:spcAft>
        <a:spcPct val="0"/>
      </a:spcAft>
      <a:defRPr sz="2000" u="sng" kern="1200">
        <a:solidFill>
          <a:schemeClr val="tx1"/>
        </a:solidFill>
        <a:latin typeface="Arial" charset="0"/>
        <a:ea typeface="+mn-ea"/>
        <a:cs typeface="+mn-cs"/>
      </a:defRPr>
    </a:lvl5pPr>
    <a:lvl6pPr marL="2286000" algn="l" defTabSz="914400" rtl="0" eaLnBrk="1" latinLnBrk="0" hangingPunct="1">
      <a:defRPr sz="2000" u="sng" kern="1200">
        <a:solidFill>
          <a:schemeClr val="tx1"/>
        </a:solidFill>
        <a:latin typeface="Arial" charset="0"/>
        <a:ea typeface="+mn-ea"/>
        <a:cs typeface="+mn-cs"/>
      </a:defRPr>
    </a:lvl6pPr>
    <a:lvl7pPr marL="2743200" algn="l" defTabSz="914400" rtl="0" eaLnBrk="1" latinLnBrk="0" hangingPunct="1">
      <a:defRPr sz="2000" u="sng" kern="1200">
        <a:solidFill>
          <a:schemeClr val="tx1"/>
        </a:solidFill>
        <a:latin typeface="Arial" charset="0"/>
        <a:ea typeface="+mn-ea"/>
        <a:cs typeface="+mn-cs"/>
      </a:defRPr>
    </a:lvl7pPr>
    <a:lvl8pPr marL="3200400" algn="l" defTabSz="914400" rtl="0" eaLnBrk="1" latinLnBrk="0" hangingPunct="1">
      <a:defRPr sz="2000" u="sng" kern="1200">
        <a:solidFill>
          <a:schemeClr val="tx1"/>
        </a:solidFill>
        <a:latin typeface="Arial" charset="0"/>
        <a:ea typeface="+mn-ea"/>
        <a:cs typeface="+mn-cs"/>
      </a:defRPr>
    </a:lvl8pPr>
    <a:lvl9pPr marL="3657600" algn="l" defTabSz="914400" rtl="0" eaLnBrk="1" latinLnBrk="0" hangingPunct="1">
      <a:defRPr sz="2000" u="sng"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B568F"/>
    <a:srgbClr val="0000FF"/>
    <a:srgbClr val="FCB6C3"/>
    <a:srgbClr val="FF3300"/>
    <a:srgbClr val="173E62"/>
    <a:srgbClr val="146AB2"/>
    <a:srgbClr val="006DDA"/>
    <a:srgbClr val="0069D2"/>
    <a:srgbClr val="0E6E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82" autoAdjust="0"/>
    <p:restoredTop sz="96018" autoAdjust="0"/>
  </p:normalViewPr>
  <p:slideViewPr>
    <p:cSldViewPr snapToGrid="0">
      <p:cViewPr>
        <p:scale>
          <a:sx n="80" d="100"/>
          <a:sy n="80" d="100"/>
        </p:scale>
        <p:origin x="-1550" y="-293"/>
      </p:cViewPr>
      <p:guideLst>
        <p:guide orient="horz" pos="864"/>
        <p:guide pos="3120"/>
      </p:guideLst>
    </p:cSldViewPr>
  </p:slideViewPr>
  <p:outlineViewPr>
    <p:cViewPr>
      <p:scale>
        <a:sx n="25" d="100"/>
        <a:sy n="25"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66" d="100"/>
        <a:sy n="66" d="100"/>
      </p:scale>
      <p:origin x="0" y="468"/>
    </p:cViewPr>
  </p:sorterViewPr>
  <p:notesViewPr>
    <p:cSldViewPr snapToGrid="0">
      <p:cViewPr varScale="1">
        <p:scale>
          <a:sx n="67" d="100"/>
          <a:sy n="67" d="100"/>
        </p:scale>
        <p:origin x="-2160" y="-126"/>
      </p:cViewPr>
      <p:guideLst>
        <p:guide orient="horz" pos="3110"/>
        <p:guide pos="2141"/>
      </p:guideLst>
    </p:cSldViewPr>
  </p:notesViewPr>
  <p:gridSpacing cx="720089" cy="720089"/>
</p:viewPr>
</file>

<file path=ppt/_rels/presentation.xml.rels><?xml version="1.0" encoding="UTF-8" standalone="yes"?>
<Relationships xmlns="http://schemas.openxmlformats.org/package/2006/relationships"><Relationship Id="rId26" Type="http://schemas.openxmlformats.org/officeDocument/2006/relationships/slide" Target="slides/slide1.xml"/><Relationship Id="rId21" Type="http://schemas.openxmlformats.org/officeDocument/2006/relationships/slideMaster" Target="slideMasters/slideMaster21.xml"/><Relationship Id="rId42" Type="http://schemas.openxmlformats.org/officeDocument/2006/relationships/slide" Target="slides/slide17.xml"/><Relationship Id="rId47" Type="http://schemas.openxmlformats.org/officeDocument/2006/relationships/slide" Target="slides/slide22.xml"/><Relationship Id="rId63" Type="http://schemas.openxmlformats.org/officeDocument/2006/relationships/slide" Target="slides/slide38.xml"/><Relationship Id="rId68" Type="http://schemas.openxmlformats.org/officeDocument/2006/relationships/slide" Target="slides/slide43.xml"/><Relationship Id="rId84" Type="http://schemas.openxmlformats.org/officeDocument/2006/relationships/slide" Target="slides/slide59.xml"/><Relationship Id="rId89" Type="http://schemas.openxmlformats.org/officeDocument/2006/relationships/slide" Target="slides/slide64.xml"/><Relationship Id="rId112" Type="http://schemas.openxmlformats.org/officeDocument/2006/relationships/presProps" Target="presProps.xml"/><Relationship Id="rId16" Type="http://schemas.openxmlformats.org/officeDocument/2006/relationships/slideMaster" Target="slideMasters/slideMaster16.xml"/><Relationship Id="rId107" Type="http://schemas.openxmlformats.org/officeDocument/2006/relationships/slide" Target="slides/slide82.xml"/><Relationship Id="rId11" Type="http://schemas.openxmlformats.org/officeDocument/2006/relationships/slideMaster" Target="slideMasters/slideMaster11.xml"/><Relationship Id="rId32" Type="http://schemas.openxmlformats.org/officeDocument/2006/relationships/slide" Target="slides/slide7.xml"/><Relationship Id="rId37" Type="http://schemas.openxmlformats.org/officeDocument/2006/relationships/slide" Target="slides/slide12.xml"/><Relationship Id="rId53" Type="http://schemas.openxmlformats.org/officeDocument/2006/relationships/slide" Target="slides/slide28.xml"/><Relationship Id="rId58" Type="http://schemas.openxmlformats.org/officeDocument/2006/relationships/slide" Target="slides/slide33.xml"/><Relationship Id="rId74" Type="http://schemas.openxmlformats.org/officeDocument/2006/relationships/slide" Target="slides/slide49.xml"/><Relationship Id="rId79" Type="http://schemas.openxmlformats.org/officeDocument/2006/relationships/slide" Target="slides/slide54.xml"/><Relationship Id="rId102" Type="http://schemas.openxmlformats.org/officeDocument/2006/relationships/slide" Target="slides/slide77.xml"/><Relationship Id="rId5" Type="http://schemas.openxmlformats.org/officeDocument/2006/relationships/slideMaster" Target="slideMasters/slideMaster5.xml"/><Relationship Id="rId90" Type="http://schemas.openxmlformats.org/officeDocument/2006/relationships/slide" Target="slides/slide65.xml"/><Relationship Id="rId95" Type="http://schemas.openxmlformats.org/officeDocument/2006/relationships/slide" Target="slides/slide70.xml"/><Relationship Id="rId22" Type="http://schemas.openxmlformats.org/officeDocument/2006/relationships/slideMaster" Target="slideMasters/slideMaster22.xml"/><Relationship Id="rId27" Type="http://schemas.openxmlformats.org/officeDocument/2006/relationships/slide" Target="slides/slide2.xml"/><Relationship Id="rId43" Type="http://schemas.openxmlformats.org/officeDocument/2006/relationships/slide" Target="slides/slide18.xml"/><Relationship Id="rId48" Type="http://schemas.openxmlformats.org/officeDocument/2006/relationships/slide" Target="slides/slide23.xml"/><Relationship Id="rId64" Type="http://schemas.openxmlformats.org/officeDocument/2006/relationships/slide" Target="slides/slide39.xml"/><Relationship Id="rId69" Type="http://schemas.openxmlformats.org/officeDocument/2006/relationships/slide" Target="slides/slide44.xml"/><Relationship Id="rId113" Type="http://schemas.openxmlformats.org/officeDocument/2006/relationships/viewProps" Target="viewProps.xml"/><Relationship Id="rId80" Type="http://schemas.openxmlformats.org/officeDocument/2006/relationships/slide" Target="slides/slide55.xml"/><Relationship Id="rId85" Type="http://schemas.openxmlformats.org/officeDocument/2006/relationships/slide" Target="slides/slide60.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8.xml"/><Relationship Id="rId38" Type="http://schemas.openxmlformats.org/officeDocument/2006/relationships/slide" Target="slides/slide13.xml"/><Relationship Id="rId59" Type="http://schemas.openxmlformats.org/officeDocument/2006/relationships/slide" Target="slides/slide34.xml"/><Relationship Id="rId103" Type="http://schemas.openxmlformats.org/officeDocument/2006/relationships/slide" Target="slides/slide78.xml"/><Relationship Id="rId108" Type="http://schemas.openxmlformats.org/officeDocument/2006/relationships/slide" Target="slides/slide83.xml"/><Relationship Id="rId54" Type="http://schemas.openxmlformats.org/officeDocument/2006/relationships/slide" Target="slides/slide29.xml"/><Relationship Id="rId70" Type="http://schemas.openxmlformats.org/officeDocument/2006/relationships/slide" Target="slides/slide45.xml"/><Relationship Id="rId75" Type="http://schemas.openxmlformats.org/officeDocument/2006/relationships/slide" Target="slides/slide50.xml"/><Relationship Id="rId91" Type="http://schemas.openxmlformats.org/officeDocument/2006/relationships/slide" Target="slides/slide66.xml"/><Relationship Id="rId96" Type="http://schemas.openxmlformats.org/officeDocument/2006/relationships/slide" Target="slides/slide7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3.xml"/><Relationship Id="rId36" Type="http://schemas.openxmlformats.org/officeDocument/2006/relationships/slide" Target="slides/slide11.xml"/><Relationship Id="rId49" Type="http://schemas.openxmlformats.org/officeDocument/2006/relationships/slide" Target="slides/slide24.xml"/><Relationship Id="rId57" Type="http://schemas.openxmlformats.org/officeDocument/2006/relationships/slide" Target="slides/slide32.xml"/><Relationship Id="rId106" Type="http://schemas.openxmlformats.org/officeDocument/2006/relationships/slide" Target="slides/slide81.xml"/><Relationship Id="rId114"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6.xml"/><Relationship Id="rId44" Type="http://schemas.openxmlformats.org/officeDocument/2006/relationships/slide" Target="slides/slide19.xml"/><Relationship Id="rId52" Type="http://schemas.openxmlformats.org/officeDocument/2006/relationships/slide" Target="slides/slide27.xml"/><Relationship Id="rId60" Type="http://schemas.openxmlformats.org/officeDocument/2006/relationships/slide" Target="slides/slide35.xml"/><Relationship Id="rId65" Type="http://schemas.openxmlformats.org/officeDocument/2006/relationships/slide" Target="slides/slide40.xml"/><Relationship Id="rId73" Type="http://schemas.openxmlformats.org/officeDocument/2006/relationships/slide" Target="slides/slide48.xml"/><Relationship Id="rId78" Type="http://schemas.openxmlformats.org/officeDocument/2006/relationships/slide" Target="slides/slide53.xml"/><Relationship Id="rId81" Type="http://schemas.openxmlformats.org/officeDocument/2006/relationships/slide" Target="slides/slide56.xml"/><Relationship Id="rId86" Type="http://schemas.openxmlformats.org/officeDocument/2006/relationships/slide" Target="slides/slide61.xml"/><Relationship Id="rId94" Type="http://schemas.openxmlformats.org/officeDocument/2006/relationships/slide" Target="slides/slide69.xml"/><Relationship Id="rId99" Type="http://schemas.openxmlformats.org/officeDocument/2006/relationships/slide" Target="slides/slide74.xml"/><Relationship Id="rId101" Type="http://schemas.openxmlformats.org/officeDocument/2006/relationships/slide" Target="slides/slide7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4.xml"/><Relationship Id="rId109" Type="http://schemas.openxmlformats.org/officeDocument/2006/relationships/slide" Target="slides/slide84.xml"/><Relationship Id="rId34" Type="http://schemas.openxmlformats.org/officeDocument/2006/relationships/slide" Target="slides/slide9.xml"/><Relationship Id="rId50" Type="http://schemas.openxmlformats.org/officeDocument/2006/relationships/slide" Target="slides/slide25.xml"/><Relationship Id="rId55" Type="http://schemas.openxmlformats.org/officeDocument/2006/relationships/slide" Target="slides/slide30.xml"/><Relationship Id="rId76" Type="http://schemas.openxmlformats.org/officeDocument/2006/relationships/slide" Target="slides/slide51.xml"/><Relationship Id="rId97" Type="http://schemas.openxmlformats.org/officeDocument/2006/relationships/slide" Target="slides/slide72.xml"/><Relationship Id="rId104" Type="http://schemas.openxmlformats.org/officeDocument/2006/relationships/slide" Target="slides/slide79.xml"/><Relationship Id="rId7" Type="http://schemas.openxmlformats.org/officeDocument/2006/relationships/slideMaster" Target="slideMasters/slideMaster7.xml"/><Relationship Id="rId71" Type="http://schemas.openxmlformats.org/officeDocument/2006/relationships/slide" Target="slides/slide46.xml"/><Relationship Id="rId92"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4.xml"/><Relationship Id="rId24" Type="http://schemas.openxmlformats.org/officeDocument/2006/relationships/slideMaster" Target="slideMasters/slideMaster24.xml"/><Relationship Id="rId40" Type="http://schemas.openxmlformats.org/officeDocument/2006/relationships/slide" Target="slides/slide15.xml"/><Relationship Id="rId45" Type="http://schemas.openxmlformats.org/officeDocument/2006/relationships/slide" Target="slides/slide20.xml"/><Relationship Id="rId66" Type="http://schemas.openxmlformats.org/officeDocument/2006/relationships/slide" Target="slides/slide41.xml"/><Relationship Id="rId87" Type="http://schemas.openxmlformats.org/officeDocument/2006/relationships/slide" Target="slides/slide62.xml"/><Relationship Id="rId110" Type="http://schemas.openxmlformats.org/officeDocument/2006/relationships/notesMaster" Target="notesMasters/notesMaster1.xml"/><Relationship Id="rId115" Type="http://schemas.openxmlformats.org/officeDocument/2006/relationships/tableStyles" Target="tableStyles.xml"/><Relationship Id="rId61" Type="http://schemas.openxmlformats.org/officeDocument/2006/relationships/slide" Target="slides/slide36.xml"/><Relationship Id="rId82" Type="http://schemas.openxmlformats.org/officeDocument/2006/relationships/slide" Target="slides/slide57.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5.xml"/><Relationship Id="rId35" Type="http://schemas.openxmlformats.org/officeDocument/2006/relationships/slide" Target="slides/slide10.xml"/><Relationship Id="rId56" Type="http://schemas.openxmlformats.org/officeDocument/2006/relationships/slide" Target="slides/slide31.xml"/><Relationship Id="rId77" Type="http://schemas.openxmlformats.org/officeDocument/2006/relationships/slide" Target="slides/slide52.xml"/><Relationship Id="rId100" Type="http://schemas.openxmlformats.org/officeDocument/2006/relationships/slide" Target="slides/slide75.xml"/><Relationship Id="rId105" Type="http://schemas.openxmlformats.org/officeDocument/2006/relationships/slide" Target="slides/slide80.xml"/><Relationship Id="rId8" Type="http://schemas.openxmlformats.org/officeDocument/2006/relationships/slideMaster" Target="slideMasters/slideMaster8.xml"/><Relationship Id="rId51" Type="http://schemas.openxmlformats.org/officeDocument/2006/relationships/slide" Target="slides/slide26.xml"/><Relationship Id="rId72" Type="http://schemas.openxmlformats.org/officeDocument/2006/relationships/slide" Target="slides/slide47.xml"/><Relationship Id="rId93" Type="http://schemas.openxmlformats.org/officeDocument/2006/relationships/slide" Target="slides/slide68.xml"/><Relationship Id="rId98" Type="http://schemas.openxmlformats.org/officeDocument/2006/relationships/slide" Target="slides/slide73.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21.xml"/><Relationship Id="rId67" Type="http://schemas.openxmlformats.org/officeDocument/2006/relationships/slide" Target="slides/slide42.xml"/><Relationship Id="rId20" Type="http://schemas.openxmlformats.org/officeDocument/2006/relationships/slideMaster" Target="slideMasters/slideMaster20.xml"/><Relationship Id="rId41" Type="http://schemas.openxmlformats.org/officeDocument/2006/relationships/slide" Target="slides/slide16.xml"/><Relationship Id="rId62" Type="http://schemas.openxmlformats.org/officeDocument/2006/relationships/slide" Target="slides/slide37.xml"/><Relationship Id="rId83" Type="http://schemas.openxmlformats.org/officeDocument/2006/relationships/slide" Target="slides/slide58.xml"/><Relationship Id="rId88" Type="http://schemas.openxmlformats.org/officeDocument/2006/relationships/slide" Target="slides/slide63.xml"/><Relationship Id="rId11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82.xml"/><Relationship Id="rId3" Type="http://schemas.openxmlformats.org/officeDocument/2006/relationships/slide" Target="slides/slide8.xml"/><Relationship Id="rId7" Type="http://schemas.openxmlformats.org/officeDocument/2006/relationships/slide" Target="slides/slide72.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49.xml"/><Relationship Id="rId5" Type="http://schemas.openxmlformats.org/officeDocument/2006/relationships/slide" Target="slides/slide41.xml"/><Relationship Id="rId4"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65749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2946189" cy="492051"/>
          </a:xfrm>
          <a:prstGeom prst="rect">
            <a:avLst/>
          </a:prstGeom>
          <a:noFill/>
          <a:ln w="9525">
            <a:noFill/>
            <a:miter lim="800000"/>
            <a:headEnd/>
            <a:tailEnd/>
          </a:ln>
          <a:effectLst/>
        </p:spPr>
        <p:txBody>
          <a:bodyPr vert="horz" wrap="square" lIns="19358" tIns="0" rIns="19358" bIns="0" numCol="1" anchor="t" anchorCtr="0" compatLnSpc="1">
            <a:prstTxWarp prst="textNoShape">
              <a:avLst/>
            </a:prstTxWarp>
          </a:bodyPr>
          <a:lstStyle>
            <a:lvl1pPr defTabSz="930275">
              <a:defRPr sz="1100" i="1" u="none">
                <a:latin typeface="Times New Roman" pitchFamily="18" charset="0"/>
              </a:defRPr>
            </a:lvl1pPr>
          </a:lstStyle>
          <a:p>
            <a:endParaRPr lang="de-DE"/>
          </a:p>
        </p:txBody>
      </p:sp>
      <p:sp>
        <p:nvSpPr>
          <p:cNvPr id="2051" name="Rectangle 3"/>
          <p:cNvSpPr>
            <a:spLocks noGrp="1" noChangeArrowheads="1"/>
          </p:cNvSpPr>
          <p:nvPr>
            <p:ph type="dt" idx="1"/>
          </p:nvPr>
        </p:nvSpPr>
        <p:spPr bwMode="auto">
          <a:xfrm>
            <a:off x="3851487" y="1"/>
            <a:ext cx="2946188" cy="492051"/>
          </a:xfrm>
          <a:prstGeom prst="rect">
            <a:avLst/>
          </a:prstGeom>
          <a:noFill/>
          <a:ln w="9525">
            <a:noFill/>
            <a:miter lim="800000"/>
            <a:headEnd/>
            <a:tailEnd/>
          </a:ln>
          <a:effectLst/>
        </p:spPr>
        <p:txBody>
          <a:bodyPr vert="horz" wrap="square" lIns="19358" tIns="0" rIns="19358" bIns="0" numCol="1" anchor="t" anchorCtr="0" compatLnSpc="1">
            <a:prstTxWarp prst="textNoShape">
              <a:avLst/>
            </a:prstTxWarp>
          </a:bodyPr>
          <a:lstStyle>
            <a:lvl1pPr algn="r" defTabSz="930275">
              <a:defRPr sz="1100" i="1" u="none">
                <a:latin typeface="Times New Roman" pitchFamily="18" charset="0"/>
              </a:defRPr>
            </a:lvl1pPr>
          </a:lstStyle>
          <a:p>
            <a:endParaRPr lang="de-DE"/>
          </a:p>
        </p:txBody>
      </p:sp>
      <p:sp>
        <p:nvSpPr>
          <p:cNvPr id="2052" name="Rectangle 4"/>
          <p:cNvSpPr>
            <a:spLocks noGrp="1" noRot="1" noChangeAspect="1" noChangeArrowheads="1" noTextEdit="1"/>
          </p:cNvSpPr>
          <p:nvPr>
            <p:ph type="sldImg" idx="2"/>
          </p:nvPr>
        </p:nvSpPr>
        <p:spPr bwMode="auto">
          <a:xfrm>
            <a:off x="733425" y="744538"/>
            <a:ext cx="5330825" cy="3692525"/>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06887" y="4691098"/>
            <a:ext cx="4983903" cy="4442698"/>
          </a:xfrm>
          <a:prstGeom prst="rect">
            <a:avLst/>
          </a:prstGeom>
          <a:noFill/>
          <a:ln w="9525">
            <a:noFill/>
            <a:miter lim="800000"/>
            <a:headEnd/>
            <a:tailEnd/>
          </a:ln>
          <a:effectLst/>
        </p:spPr>
        <p:txBody>
          <a:bodyPr vert="horz" wrap="square" lIns="93560" tIns="46781" rIns="93560" bIns="46781" numCol="1" anchor="t" anchorCtr="0" compatLnSpc="1">
            <a:prstTxWarp prst="textNoShape">
              <a:avLst/>
            </a:prstTxWarp>
          </a:bodyPr>
          <a:lstStyle/>
          <a:p>
            <a:pPr lvl="0"/>
            <a:r>
              <a:rPr lang="de-DE" smtClean="0"/>
              <a:t>Klicken Sie, um die Formate des Vorlagentextes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2054" name="Rectangle 6"/>
          <p:cNvSpPr>
            <a:spLocks noGrp="1" noChangeArrowheads="1"/>
          </p:cNvSpPr>
          <p:nvPr>
            <p:ph type="ftr" sz="quarter" idx="4"/>
          </p:nvPr>
        </p:nvSpPr>
        <p:spPr bwMode="auto">
          <a:xfrm>
            <a:off x="1" y="9380613"/>
            <a:ext cx="2946189" cy="492050"/>
          </a:xfrm>
          <a:prstGeom prst="rect">
            <a:avLst/>
          </a:prstGeom>
          <a:noFill/>
          <a:ln w="9525">
            <a:noFill/>
            <a:miter lim="800000"/>
            <a:headEnd/>
            <a:tailEnd/>
          </a:ln>
          <a:effectLst/>
        </p:spPr>
        <p:txBody>
          <a:bodyPr vert="horz" wrap="square" lIns="19358" tIns="0" rIns="19358" bIns="0" numCol="1" anchor="b" anchorCtr="0" compatLnSpc="1">
            <a:prstTxWarp prst="textNoShape">
              <a:avLst/>
            </a:prstTxWarp>
          </a:bodyPr>
          <a:lstStyle>
            <a:lvl1pPr defTabSz="930275">
              <a:defRPr sz="1100" i="1" u="none">
                <a:latin typeface="Times New Roman" pitchFamily="18" charset="0"/>
              </a:defRPr>
            </a:lvl1pPr>
          </a:lstStyle>
          <a:p>
            <a:endParaRPr lang="de-DE"/>
          </a:p>
        </p:txBody>
      </p:sp>
      <p:sp>
        <p:nvSpPr>
          <p:cNvPr id="2055" name="Rectangle 7"/>
          <p:cNvSpPr>
            <a:spLocks noGrp="1" noChangeArrowheads="1"/>
          </p:cNvSpPr>
          <p:nvPr>
            <p:ph type="sldNum" sz="quarter" idx="5"/>
          </p:nvPr>
        </p:nvSpPr>
        <p:spPr bwMode="auto">
          <a:xfrm>
            <a:off x="3851487" y="9380613"/>
            <a:ext cx="2946188" cy="492050"/>
          </a:xfrm>
          <a:prstGeom prst="rect">
            <a:avLst/>
          </a:prstGeom>
          <a:noFill/>
          <a:ln w="9525">
            <a:noFill/>
            <a:miter lim="800000"/>
            <a:headEnd/>
            <a:tailEnd/>
          </a:ln>
          <a:effectLst/>
        </p:spPr>
        <p:txBody>
          <a:bodyPr vert="horz" wrap="square" lIns="19358" tIns="0" rIns="19358" bIns="0" numCol="1" anchor="b" anchorCtr="0" compatLnSpc="1">
            <a:prstTxWarp prst="textNoShape">
              <a:avLst/>
            </a:prstTxWarp>
          </a:bodyPr>
          <a:lstStyle>
            <a:lvl1pPr algn="r" defTabSz="930275">
              <a:defRPr sz="1100" i="1" u="none">
                <a:latin typeface="Times New Roman" pitchFamily="18" charset="0"/>
              </a:defRPr>
            </a:lvl1pPr>
          </a:lstStyle>
          <a:p>
            <a:fld id="{B5F93E04-CF66-4D5B-82EC-E340A1692BEA}" type="slidenum">
              <a:rPr lang="de-DE"/>
              <a:pPr/>
              <a:t>‹N°›</a:t>
            </a:fld>
            <a:endParaRPr lang="de-DE"/>
          </a:p>
        </p:txBody>
      </p:sp>
    </p:spTree>
    <p:extLst>
      <p:ext uri="{BB962C8B-B14F-4D97-AF65-F5344CB8AC3E}">
        <p14:creationId xmlns:p14="http://schemas.microsoft.com/office/powerpoint/2010/main" val="15591146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9AAC9-C35B-4942-9DA1-D48248B3EF5C}" type="slidenum">
              <a:rPr lang="de-DE"/>
              <a:pPr/>
              <a:t>1</a:t>
            </a:fld>
            <a:endParaRPr lang="de-DE"/>
          </a:p>
        </p:txBody>
      </p:sp>
      <p:sp>
        <p:nvSpPr>
          <p:cNvPr id="394242" name="Rectangle 2"/>
          <p:cNvSpPr>
            <a:spLocks noGrp="1" noRot="1" noChangeAspect="1" noChangeArrowheads="1" noTextEdit="1"/>
          </p:cNvSpPr>
          <p:nvPr>
            <p:ph type="sldImg"/>
          </p:nvPr>
        </p:nvSpPr>
        <p:spPr>
          <a:xfrm>
            <a:off x="733425" y="744538"/>
            <a:ext cx="5330825" cy="3692525"/>
          </a:xfrm>
          <a:ln/>
        </p:spPr>
      </p:sp>
      <p:sp>
        <p:nvSpPr>
          <p:cNvPr id="39424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69B58-F35B-4172-B7EA-B618BEF6D90E}" type="slidenum">
              <a:rPr lang="de-DE"/>
              <a:pPr/>
              <a:t>2</a:t>
            </a:fld>
            <a:endParaRPr lang="de-DE"/>
          </a:p>
        </p:txBody>
      </p:sp>
      <p:sp>
        <p:nvSpPr>
          <p:cNvPr id="828418" name="Rectangle 2"/>
          <p:cNvSpPr>
            <a:spLocks noGrp="1" noRot="1" noChangeAspect="1" noChangeArrowheads="1" noTextEdit="1"/>
          </p:cNvSpPr>
          <p:nvPr>
            <p:ph type="sldImg"/>
          </p:nvPr>
        </p:nvSpPr>
        <p:spPr>
          <a:xfrm>
            <a:off x="733425" y="744538"/>
            <a:ext cx="5330825" cy="3692525"/>
          </a:xfrm>
          <a:ln/>
        </p:spPr>
      </p:sp>
      <p:sp>
        <p:nvSpPr>
          <p:cNvPr id="828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E3C5A-E513-47F3-8300-3ECFEB156FD2}" type="slidenum">
              <a:rPr lang="de-DE">
                <a:solidFill>
                  <a:prstClr val="black"/>
                </a:solidFill>
              </a:rPr>
              <a:pPr/>
              <a:t>3</a:t>
            </a:fld>
            <a:endParaRPr lang="de-DE">
              <a:solidFill>
                <a:prstClr val="black"/>
              </a:solidFill>
            </a:endParaRPr>
          </a:p>
        </p:txBody>
      </p:sp>
      <p:sp>
        <p:nvSpPr>
          <p:cNvPr id="809986" name="Rectangle 2"/>
          <p:cNvSpPr>
            <a:spLocks noGrp="1" noRot="1" noChangeAspect="1" noChangeArrowheads="1" noTextEdit="1"/>
          </p:cNvSpPr>
          <p:nvPr>
            <p:ph type="sldImg"/>
          </p:nvPr>
        </p:nvSpPr>
        <p:spPr>
          <a:xfrm>
            <a:off x="733425" y="744538"/>
            <a:ext cx="5330825" cy="3692525"/>
          </a:xfrm>
          <a:ln/>
        </p:spPr>
      </p:sp>
      <p:sp>
        <p:nvSpPr>
          <p:cNvPr id="8099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E3C5A-E513-47F3-8300-3ECFEB156FD2}" type="slidenum">
              <a:rPr lang="de-DE">
                <a:solidFill>
                  <a:prstClr val="black"/>
                </a:solidFill>
              </a:rPr>
              <a:pPr/>
              <a:t>4</a:t>
            </a:fld>
            <a:endParaRPr lang="de-DE">
              <a:solidFill>
                <a:prstClr val="black"/>
              </a:solidFill>
            </a:endParaRPr>
          </a:p>
        </p:txBody>
      </p:sp>
      <p:sp>
        <p:nvSpPr>
          <p:cNvPr id="809986" name="Rectangle 2"/>
          <p:cNvSpPr>
            <a:spLocks noGrp="1" noRot="1" noChangeAspect="1" noChangeArrowheads="1" noTextEdit="1"/>
          </p:cNvSpPr>
          <p:nvPr>
            <p:ph type="sldImg"/>
          </p:nvPr>
        </p:nvSpPr>
        <p:spPr>
          <a:xfrm>
            <a:off x="733425" y="744538"/>
            <a:ext cx="5330825" cy="3692525"/>
          </a:xfrm>
          <a:ln/>
        </p:spPr>
      </p:sp>
      <p:sp>
        <p:nvSpPr>
          <p:cNvPr id="8099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E3C5A-E513-47F3-8300-3ECFEB156FD2}" type="slidenum">
              <a:rPr lang="de-DE">
                <a:solidFill>
                  <a:prstClr val="black"/>
                </a:solidFill>
              </a:rPr>
              <a:pPr/>
              <a:t>5</a:t>
            </a:fld>
            <a:endParaRPr lang="de-DE">
              <a:solidFill>
                <a:prstClr val="black"/>
              </a:solidFill>
            </a:endParaRPr>
          </a:p>
        </p:txBody>
      </p:sp>
      <p:sp>
        <p:nvSpPr>
          <p:cNvPr id="809986" name="Rectangle 2"/>
          <p:cNvSpPr>
            <a:spLocks noGrp="1" noRot="1" noChangeAspect="1" noChangeArrowheads="1" noTextEdit="1"/>
          </p:cNvSpPr>
          <p:nvPr>
            <p:ph type="sldImg"/>
          </p:nvPr>
        </p:nvSpPr>
        <p:spPr>
          <a:xfrm>
            <a:off x="733425" y="744538"/>
            <a:ext cx="5330825" cy="3692525"/>
          </a:xfrm>
          <a:ln/>
        </p:spPr>
      </p:sp>
      <p:sp>
        <p:nvSpPr>
          <p:cNvPr id="8099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E3C5A-E513-47F3-8300-3ECFEB156FD2}" type="slidenum">
              <a:rPr lang="de-DE">
                <a:solidFill>
                  <a:prstClr val="black"/>
                </a:solidFill>
              </a:rPr>
              <a:pPr/>
              <a:t>6</a:t>
            </a:fld>
            <a:endParaRPr lang="de-DE">
              <a:solidFill>
                <a:prstClr val="black"/>
              </a:solidFill>
            </a:endParaRPr>
          </a:p>
        </p:txBody>
      </p:sp>
      <p:sp>
        <p:nvSpPr>
          <p:cNvPr id="809986" name="Rectangle 2"/>
          <p:cNvSpPr>
            <a:spLocks noGrp="1" noRot="1" noChangeAspect="1" noChangeArrowheads="1" noTextEdit="1"/>
          </p:cNvSpPr>
          <p:nvPr>
            <p:ph type="sldImg"/>
          </p:nvPr>
        </p:nvSpPr>
        <p:spPr>
          <a:xfrm>
            <a:off x="733425" y="744538"/>
            <a:ext cx="5330825" cy="3692525"/>
          </a:xfrm>
          <a:ln/>
        </p:spPr>
      </p:sp>
      <p:sp>
        <p:nvSpPr>
          <p:cNvPr id="8099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E3C5A-E513-47F3-8300-3ECFEB156FD2}" type="slidenum">
              <a:rPr lang="de-DE">
                <a:solidFill>
                  <a:prstClr val="black"/>
                </a:solidFill>
              </a:rPr>
              <a:pPr/>
              <a:t>7</a:t>
            </a:fld>
            <a:endParaRPr lang="de-DE">
              <a:solidFill>
                <a:prstClr val="black"/>
              </a:solidFill>
            </a:endParaRPr>
          </a:p>
        </p:txBody>
      </p:sp>
      <p:sp>
        <p:nvSpPr>
          <p:cNvPr id="809986" name="Rectangle 2"/>
          <p:cNvSpPr>
            <a:spLocks noGrp="1" noRot="1" noChangeAspect="1" noChangeArrowheads="1" noTextEdit="1"/>
          </p:cNvSpPr>
          <p:nvPr>
            <p:ph type="sldImg"/>
          </p:nvPr>
        </p:nvSpPr>
        <p:spPr>
          <a:xfrm>
            <a:off x="733425" y="744538"/>
            <a:ext cx="5330825" cy="3692525"/>
          </a:xfrm>
          <a:ln/>
        </p:spPr>
      </p:sp>
      <p:sp>
        <p:nvSpPr>
          <p:cNvPr id="8099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69B58-F35B-4172-B7EA-B618BEF6D90E}" type="slidenum">
              <a:rPr lang="de-DE"/>
              <a:pPr/>
              <a:t>8</a:t>
            </a:fld>
            <a:endParaRPr lang="de-DE"/>
          </a:p>
        </p:txBody>
      </p:sp>
      <p:sp>
        <p:nvSpPr>
          <p:cNvPr id="828418" name="Rectangle 2"/>
          <p:cNvSpPr>
            <a:spLocks noGrp="1" noRot="1" noChangeAspect="1" noChangeArrowheads="1" noTextEdit="1"/>
          </p:cNvSpPr>
          <p:nvPr>
            <p:ph type="sldImg"/>
          </p:nvPr>
        </p:nvSpPr>
        <p:spPr>
          <a:xfrm>
            <a:off x="733425" y="744538"/>
            <a:ext cx="5330825" cy="3692525"/>
          </a:xfrm>
          <a:ln/>
        </p:spPr>
      </p:sp>
      <p:sp>
        <p:nvSpPr>
          <p:cNvPr id="828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B2A256-AB47-4055-89B4-97E96AB5FF30}" type="slidenum">
              <a:rPr lang="de-DE">
                <a:solidFill>
                  <a:prstClr val="black"/>
                </a:solidFill>
              </a:rPr>
              <a:pPr/>
              <a:t>9</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5C60B-CA2D-4A22-A66C-621A9D350446}" type="slidenum">
              <a:rPr lang="de-DE">
                <a:solidFill>
                  <a:prstClr val="black"/>
                </a:solidFill>
              </a:rPr>
              <a:pPr/>
              <a:t>10</a:t>
            </a:fld>
            <a:endParaRPr lang="de-DE">
              <a:solidFill>
                <a:prstClr val="black"/>
              </a:solidFill>
            </a:endParaRPr>
          </a:p>
        </p:txBody>
      </p:sp>
      <p:sp>
        <p:nvSpPr>
          <p:cNvPr id="861186" name="Rectangle 2"/>
          <p:cNvSpPr>
            <a:spLocks noGrp="1" noRot="1" noChangeAspect="1" noChangeArrowheads="1" noTextEdit="1"/>
          </p:cNvSpPr>
          <p:nvPr>
            <p:ph type="sldImg"/>
          </p:nvPr>
        </p:nvSpPr>
        <p:spPr>
          <a:xfrm>
            <a:off x="733425" y="744538"/>
            <a:ext cx="5330825" cy="3692525"/>
          </a:xfrm>
          <a:ln/>
        </p:spPr>
      </p:sp>
      <p:sp>
        <p:nvSpPr>
          <p:cNvPr id="8611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6975C2-1E96-4B13-851C-832ABC31E1A8}" type="slidenum">
              <a:rPr lang="de-DE">
                <a:solidFill>
                  <a:prstClr val="black"/>
                </a:solidFill>
              </a:rPr>
              <a:pPr/>
              <a:t>11</a:t>
            </a:fld>
            <a:endParaRPr lang="de-DE">
              <a:solidFill>
                <a:prstClr val="black"/>
              </a:solidFill>
            </a:endParaRPr>
          </a:p>
        </p:txBody>
      </p:sp>
      <p:sp>
        <p:nvSpPr>
          <p:cNvPr id="867330" name="Rectangle 2"/>
          <p:cNvSpPr>
            <a:spLocks noGrp="1" noRot="1" noChangeAspect="1" noChangeArrowheads="1" noTextEdit="1"/>
          </p:cNvSpPr>
          <p:nvPr>
            <p:ph type="sldImg"/>
          </p:nvPr>
        </p:nvSpPr>
        <p:spPr>
          <a:xfrm>
            <a:off x="733425" y="744538"/>
            <a:ext cx="5330825" cy="3692525"/>
          </a:xfrm>
          <a:ln/>
        </p:spPr>
      </p:sp>
      <p:sp>
        <p:nvSpPr>
          <p:cNvPr id="86733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5C60B-CA2D-4A22-A66C-621A9D350446}" type="slidenum">
              <a:rPr lang="de-DE">
                <a:solidFill>
                  <a:prstClr val="black"/>
                </a:solidFill>
              </a:rPr>
              <a:pPr/>
              <a:t>12</a:t>
            </a:fld>
            <a:endParaRPr lang="de-DE">
              <a:solidFill>
                <a:prstClr val="black"/>
              </a:solidFill>
            </a:endParaRPr>
          </a:p>
        </p:txBody>
      </p:sp>
      <p:sp>
        <p:nvSpPr>
          <p:cNvPr id="861186" name="Rectangle 2"/>
          <p:cNvSpPr>
            <a:spLocks noGrp="1" noRot="1" noChangeAspect="1" noChangeArrowheads="1" noTextEdit="1"/>
          </p:cNvSpPr>
          <p:nvPr>
            <p:ph type="sldImg"/>
          </p:nvPr>
        </p:nvSpPr>
        <p:spPr>
          <a:xfrm>
            <a:off x="733425" y="744538"/>
            <a:ext cx="5330825" cy="3692525"/>
          </a:xfrm>
          <a:ln/>
        </p:spPr>
      </p:sp>
      <p:sp>
        <p:nvSpPr>
          <p:cNvPr id="8611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0DD981-263A-4734-830F-13C9B832E1A9}" type="slidenum">
              <a:rPr lang="de-DE">
                <a:solidFill>
                  <a:prstClr val="black"/>
                </a:solidFill>
              </a:rPr>
              <a:pPr/>
              <a:t>15</a:t>
            </a:fld>
            <a:endParaRPr lang="de-DE">
              <a:solidFill>
                <a:prstClr val="black"/>
              </a:solidFill>
            </a:endParaRPr>
          </a:p>
        </p:txBody>
      </p:sp>
      <p:sp>
        <p:nvSpPr>
          <p:cNvPr id="749570" name="Rectangle 2"/>
          <p:cNvSpPr>
            <a:spLocks noGrp="1" noRot="1" noChangeAspect="1" noChangeArrowheads="1" noTextEdit="1"/>
          </p:cNvSpPr>
          <p:nvPr>
            <p:ph type="sldImg"/>
          </p:nvPr>
        </p:nvSpPr>
        <p:spPr>
          <a:xfrm>
            <a:off x="733425" y="744538"/>
            <a:ext cx="5330825" cy="3692525"/>
          </a:xfrm>
          <a:ln/>
        </p:spPr>
      </p:sp>
      <p:sp>
        <p:nvSpPr>
          <p:cNvPr id="74957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5C60B-CA2D-4A22-A66C-621A9D350446}" type="slidenum">
              <a:rPr lang="de-DE">
                <a:solidFill>
                  <a:prstClr val="black"/>
                </a:solidFill>
              </a:rPr>
              <a:pPr/>
              <a:t>16</a:t>
            </a:fld>
            <a:endParaRPr lang="de-DE">
              <a:solidFill>
                <a:prstClr val="black"/>
              </a:solidFill>
            </a:endParaRPr>
          </a:p>
        </p:txBody>
      </p:sp>
      <p:sp>
        <p:nvSpPr>
          <p:cNvPr id="861186" name="Rectangle 2"/>
          <p:cNvSpPr>
            <a:spLocks noGrp="1" noRot="1" noChangeAspect="1" noChangeArrowheads="1" noTextEdit="1"/>
          </p:cNvSpPr>
          <p:nvPr>
            <p:ph type="sldImg"/>
          </p:nvPr>
        </p:nvSpPr>
        <p:spPr>
          <a:xfrm>
            <a:off x="733425" y="744538"/>
            <a:ext cx="5330825" cy="3692525"/>
          </a:xfrm>
          <a:ln/>
        </p:spPr>
      </p:sp>
      <p:sp>
        <p:nvSpPr>
          <p:cNvPr id="8611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5C60B-CA2D-4A22-A66C-621A9D350446}" type="slidenum">
              <a:rPr lang="de-DE">
                <a:solidFill>
                  <a:prstClr val="black"/>
                </a:solidFill>
              </a:rPr>
              <a:pPr/>
              <a:t>17</a:t>
            </a:fld>
            <a:endParaRPr lang="de-DE">
              <a:solidFill>
                <a:prstClr val="black"/>
              </a:solidFill>
            </a:endParaRPr>
          </a:p>
        </p:txBody>
      </p:sp>
      <p:sp>
        <p:nvSpPr>
          <p:cNvPr id="861186" name="Rectangle 2"/>
          <p:cNvSpPr>
            <a:spLocks noGrp="1" noRot="1" noChangeAspect="1" noChangeArrowheads="1" noTextEdit="1"/>
          </p:cNvSpPr>
          <p:nvPr>
            <p:ph type="sldImg"/>
          </p:nvPr>
        </p:nvSpPr>
        <p:spPr>
          <a:xfrm>
            <a:off x="733425" y="744538"/>
            <a:ext cx="5330825" cy="3692525"/>
          </a:xfrm>
          <a:ln/>
        </p:spPr>
      </p:sp>
      <p:sp>
        <p:nvSpPr>
          <p:cNvPr id="8611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5C60B-CA2D-4A22-A66C-621A9D350446}" type="slidenum">
              <a:rPr lang="de-DE">
                <a:solidFill>
                  <a:prstClr val="black"/>
                </a:solidFill>
              </a:rPr>
              <a:pPr/>
              <a:t>18</a:t>
            </a:fld>
            <a:endParaRPr lang="de-DE">
              <a:solidFill>
                <a:prstClr val="black"/>
              </a:solidFill>
            </a:endParaRPr>
          </a:p>
        </p:txBody>
      </p:sp>
      <p:sp>
        <p:nvSpPr>
          <p:cNvPr id="861186" name="Rectangle 2"/>
          <p:cNvSpPr>
            <a:spLocks noGrp="1" noRot="1" noChangeAspect="1" noChangeArrowheads="1" noTextEdit="1"/>
          </p:cNvSpPr>
          <p:nvPr>
            <p:ph type="sldImg"/>
          </p:nvPr>
        </p:nvSpPr>
        <p:spPr>
          <a:xfrm>
            <a:off x="733425" y="744538"/>
            <a:ext cx="5330825" cy="3692525"/>
          </a:xfrm>
          <a:ln/>
        </p:spPr>
      </p:sp>
      <p:sp>
        <p:nvSpPr>
          <p:cNvPr id="8611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5C60B-CA2D-4A22-A66C-621A9D350446}" type="slidenum">
              <a:rPr lang="de-DE">
                <a:solidFill>
                  <a:prstClr val="black"/>
                </a:solidFill>
              </a:rPr>
              <a:pPr/>
              <a:t>19</a:t>
            </a:fld>
            <a:endParaRPr lang="de-DE">
              <a:solidFill>
                <a:prstClr val="black"/>
              </a:solidFill>
            </a:endParaRPr>
          </a:p>
        </p:txBody>
      </p:sp>
      <p:sp>
        <p:nvSpPr>
          <p:cNvPr id="861186" name="Rectangle 2"/>
          <p:cNvSpPr>
            <a:spLocks noGrp="1" noRot="1" noChangeAspect="1" noChangeArrowheads="1" noTextEdit="1"/>
          </p:cNvSpPr>
          <p:nvPr>
            <p:ph type="sldImg"/>
          </p:nvPr>
        </p:nvSpPr>
        <p:spPr>
          <a:xfrm>
            <a:off x="733425" y="744538"/>
            <a:ext cx="5330825" cy="3692525"/>
          </a:xfrm>
          <a:ln/>
        </p:spPr>
      </p:sp>
      <p:sp>
        <p:nvSpPr>
          <p:cNvPr id="8611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69B58-F35B-4172-B7EA-B618BEF6D90E}" type="slidenum">
              <a:rPr lang="de-DE">
                <a:solidFill>
                  <a:prstClr val="black"/>
                </a:solidFill>
              </a:rPr>
              <a:pPr/>
              <a:t>20</a:t>
            </a:fld>
            <a:endParaRPr lang="de-DE">
              <a:solidFill>
                <a:prstClr val="black"/>
              </a:solidFill>
            </a:endParaRPr>
          </a:p>
        </p:txBody>
      </p:sp>
      <p:sp>
        <p:nvSpPr>
          <p:cNvPr id="828418" name="Rectangle 2"/>
          <p:cNvSpPr>
            <a:spLocks noGrp="1" noRot="1" noChangeAspect="1" noChangeArrowheads="1" noTextEdit="1"/>
          </p:cNvSpPr>
          <p:nvPr>
            <p:ph type="sldImg"/>
          </p:nvPr>
        </p:nvSpPr>
        <p:spPr>
          <a:xfrm>
            <a:off x="733425" y="744538"/>
            <a:ext cx="5330825" cy="3692525"/>
          </a:xfrm>
          <a:ln/>
        </p:spPr>
      </p:sp>
      <p:sp>
        <p:nvSpPr>
          <p:cNvPr id="828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EB8199-D8C9-4F61-BF6B-10F3F466F405}" type="slidenum">
              <a:rPr lang="de-DE">
                <a:solidFill>
                  <a:prstClr val="black"/>
                </a:solidFill>
              </a:rPr>
              <a:pPr/>
              <a:t>21</a:t>
            </a:fld>
            <a:endParaRPr lang="de-DE">
              <a:solidFill>
                <a:prstClr val="black"/>
              </a:solidFill>
            </a:endParaRPr>
          </a:p>
        </p:txBody>
      </p:sp>
      <p:sp>
        <p:nvSpPr>
          <p:cNvPr id="963586" name="Rectangle 2"/>
          <p:cNvSpPr>
            <a:spLocks noGrp="1" noRot="1" noChangeAspect="1" noChangeArrowheads="1" noTextEdit="1"/>
          </p:cNvSpPr>
          <p:nvPr>
            <p:ph type="sldImg"/>
          </p:nvPr>
        </p:nvSpPr>
        <p:spPr>
          <a:xfrm>
            <a:off x="733425" y="744538"/>
            <a:ext cx="5330825" cy="3692525"/>
          </a:xfrm>
          <a:ln/>
        </p:spPr>
      </p:sp>
      <p:sp>
        <p:nvSpPr>
          <p:cNvPr id="96358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0A3144-05CD-42E4-A6FE-EE7D1BF0CD34}" type="slidenum">
              <a:rPr lang="de-DE">
                <a:solidFill>
                  <a:prstClr val="black"/>
                </a:solidFill>
              </a:rPr>
              <a:pPr/>
              <a:t>22</a:t>
            </a:fld>
            <a:endParaRPr lang="de-DE">
              <a:solidFill>
                <a:prstClr val="black"/>
              </a:solidFill>
            </a:endParaRPr>
          </a:p>
        </p:txBody>
      </p:sp>
      <p:sp>
        <p:nvSpPr>
          <p:cNvPr id="967682" name="Rectangle 2"/>
          <p:cNvSpPr>
            <a:spLocks noGrp="1" noRot="1" noChangeAspect="1" noChangeArrowheads="1" noTextEdit="1"/>
          </p:cNvSpPr>
          <p:nvPr>
            <p:ph type="sldImg"/>
          </p:nvPr>
        </p:nvSpPr>
        <p:spPr>
          <a:xfrm>
            <a:off x="733425" y="744538"/>
            <a:ext cx="5330825" cy="3692525"/>
          </a:xfrm>
          <a:ln/>
        </p:spPr>
      </p:sp>
      <p:sp>
        <p:nvSpPr>
          <p:cNvPr id="96768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23</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0A3144-05CD-42E4-A6FE-EE7D1BF0CD34}" type="slidenum">
              <a:rPr lang="de-DE">
                <a:solidFill>
                  <a:prstClr val="black"/>
                </a:solidFill>
              </a:rPr>
              <a:pPr/>
              <a:t>24</a:t>
            </a:fld>
            <a:endParaRPr lang="de-DE">
              <a:solidFill>
                <a:prstClr val="black"/>
              </a:solidFill>
            </a:endParaRPr>
          </a:p>
        </p:txBody>
      </p:sp>
      <p:sp>
        <p:nvSpPr>
          <p:cNvPr id="967682" name="Rectangle 2"/>
          <p:cNvSpPr>
            <a:spLocks noGrp="1" noRot="1" noChangeAspect="1" noChangeArrowheads="1" noTextEdit="1"/>
          </p:cNvSpPr>
          <p:nvPr>
            <p:ph type="sldImg"/>
          </p:nvPr>
        </p:nvSpPr>
        <p:spPr>
          <a:xfrm>
            <a:off x="733425" y="744538"/>
            <a:ext cx="5330825" cy="3692525"/>
          </a:xfrm>
          <a:ln/>
        </p:spPr>
      </p:sp>
      <p:sp>
        <p:nvSpPr>
          <p:cNvPr id="96768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3B31C4-8E99-4021-A54D-74A7317B18F2}" type="slidenum">
              <a:rPr lang="de-DE"/>
              <a:pPr/>
              <a:t>25</a:t>
            </a:fld>
            <a:endParaRPr lang="de-DE"/>
          </a:p>
        </p:txBody>
      </p:sp>
      <p:sp>
        <p:nvSpPr>
          <p:cNvPr id="924674" name="Rectangle 2"/>
          <p:cNvSpPr>
            <a:spLocks noGrp="1" noRot="1" noChangeAspect="1" noChangeArrowheads="1" noTextEdit="1"/>
          </p:cNvSpPr>
          <p:nvPr>
            <p:ph type="sldImg"/>
          </p:nvPr>
        </p:nvSpPr>
        <p:spPr>
          <a:xfrm>
            <a:off x="733425" y="744538"/>
            <a:ext cx="5330825" cy="3692525"/>
          </a:xfrm>
          <a:ln/>
        </p:spPr>
      </p:sp>
      <p:sp>
        <p:nvSpPr>
          <p:cNvPr id="92467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3B31C4-8E99-4021-A54D-74A7317B18F2}" type="slidenum">
              <a:rPr lang="de-DE"/>
              <a:pPr/>
              <a:t>26</a:t>
            </a:fld>
            <a:endParaRPr lang="de-DE"/>
          </a:p>
        </p:txBody>
      </p:sp>
      <p:sp>
        <p:nvSpPr>
          <p:cNvPr id="924674" name="Rectangle 2"/>
          <p:cNvSpPr>
            <a:spLocks noGrp="1" noRot="1" noChangeAspect="1" noChangeArrowheads="1" noTextEdit="1"/>
          </p:cNvSpPr>
          <p:nvPr>
            <p:ph type="sldImg"/>
          </p:nvPr>
        </p:nvSpPr>
        <p:spPr>
          <a:xfrm>
            <a:off x="733425" y="744538"/>
            <a:ext cx="5330825" cy="3692525"/>
          </a:xfrm>
          <a:ln/>
        </p:spPr>
      </p:sp>
      <p:sp>
        <p:nvSpPr>
          <p:cNvPr id="92467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E3E898-22C6-4053-A2B1-199A5BA640C2}" type="slidenum">
              <a:rPr lang="de-DE"/>
              <a:pPr/>
              <a:t>27</a:t>
            </a:fld>
            <a:endParaRPr lang="de-DE"/>
          </a:p>
        </p:txBody>
      </p:sp>
      <p:sp>
        <p:nvSpPr>
          <p:cNvPr id="995330" name="Rectangle 2"/>
          <p:cNvSpPr>
            <a:spLocks noGrp="1" noRot="1" noChangeAspect="1" noChangeArrowheads="1" noTextEdit="1"/>
          </p:cNvSpPr>
          <p:nvPr>
            <p:ph type="sldImg"/>
          </p:nvPr>
        </p:nvSpPr>
        <p:spPr>
          <a:xfrm>
            <a:off x="776288" y="763588"/>
            <a:ext cx="5284787" cy="3659187"/>
          </a:xfrm>
          <a:ln/>
        </p:spPr>
      </p:sp>
      <p:sp>
        <p:nvSpPr>
          <p:cNvPr id="995331" name="Rectangle 3"/>
          <p:cNvSpPr>
            <a:spLocks noGrp="1" noChangeArrowheads="1"/>
          </p:cNvSpPr>
          <p:nvPr>
            <p:ph type="body" idx="1"/>
          </p:nvPr>
        </p:nvSpPr>
        <p:spPr>
          <a:xfrm>
            <a:off x="921181" y="4729069"/>
            <a:ext cx="4990256" cy="4417384"/>
          </a:xfrm>
        </p:spPr>
        <p:txBody>
          <a:bodyPr/>
          <a:lstStyle/>
          <a:p>
            <a:pPr algn="just"/>
            <a:endParaRPr lang="en-GB">
              <a:latin typeface="Bookman Old Style" pitchFamily="18" charset="0"/>
              <a:cs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A82775-A64C-48C0-9F0E-402C3941BF00}" type="slidenum">
              <a:rPr lang="de-DE"/>
              <a:pPr/>
              <a:t>28</a:t>
            </a:fld>
            <a:endParaRPr lang="de-DE"/>
          </a:p>
        </p:txBody>
      </p:sp>
      <p:sp>
        <p:nvSpPr>
          <p:cNvPr id="1011714" name="Rectangle 2"/>
          <p:cNvSpPr>
            <a:spLocks noGrp="1" noRot="1" noChangeAspect="1" noChangeArrowheads="1" noTextEdit="1"/>
          </p:cNvSpPr>
          <p:nvPr>
            <p:ph type="sldImg"/>
          </p:nvPr>
        </p:nvSpPr>
        <p:spPr>
          <a:xfrm>
            <a:off x="776288" y="763588"/>
            <a:ext cx="5284787" cy="3659187"/>
          </a:xfrm>
          <a:ln/>
        </p:spPr>
      </p:sp>
      <p:sp>
        <p:nvSpPr>
          <p:cNvPr id="1011715" name="Rectangle 3"/>
          <p:cNvSpPr>
            <a:spLocks noGrp="1" noChangeArrowheads="1"/>
          </p:cNvSpPr>
          <p:nvPr>
            <p:ph type="body" idx="1"/>
          </p:nvPr>
        </p:nvSpPr>
        <p:spPr>
          <a:xfrm>
            <a:off x="921181" y="4729069"/>
            <a:ext cx="4990256" cy="4417384"/>
          </a:xfrm>
        </p:spPr>
        <p:txBody>
          <a:bodyPr/>
          <a:lstStyle/>
          <a:p>
            <a:pPr algn="just"/>
            <a:endParaRPr lang="en-GB">
              <a:latin typeface="Bookman Old Style" pitchFamily="18" charset="0"/>
              <a:cs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31</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32</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33</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34</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35</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36</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37</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38</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39</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pPr/>
              <a:t>40</a:t>
            </a:fld>
            <a:endParaRPr lang="de-DE"/>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69B58-F35B-4172-B7EA-B618BEF6D90E}" type="slidenum">
              <a:rPr lang="de-DE"/>
              <a:pPr/>
              <a:t>41</a:t>
            </a:fld>
            <a:endParaRPr lang="de-DE"/>
          </a:p>
        </p:txBody>
      </p:sp>
      <p:sp>
        <p:nvSpPr>
          <p:cNvPr id="828418" name="Rectangle 2"/>
          <p:cNvSpPr>
            <a:spLocks noGrp="1" noRot="1" noChangeAspect="1" noChangeArrowheads="1" noTextEdit="1"/>
          </p:cNvSpPr>
          <p:nvPr>
            <p:ph type="sldImg"/>
          </p:nvPr>
        </p:nvSpPr>
        <p:spPr>
          <a:xfrm>
            <a:off x="733425" y="744538"/>
            <a:ext cx="5330825" cy="3692525"/>
          </a:xfrm>
          <a:ln/>
        </p:spPr>
      </p:sp>
      <p:sp>
        <p:nvSpPr>
          <p:cNvPr id="828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43</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44</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45</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46</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47</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48</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69B58-F35B-4172-B7EA-B618BEF6D90E}" type="slidenum">
              <a:rPr lang="de-DE">
                <a:solidFill>
                  <a:prstClr val="black"/>
                </a:solidFill>
              </a:rPr>
              <a:pPr/>
              <a:t>49</a:t>
            </a:fld>
            <a:endParaRPr lang="de-DE">
              <a:solidFill>
                <a:prstClr val="black"/>
              </a:solidFill>
            </a:endParaRPr>
          </a:p>
        </p:txBody>
      </p:sp>
      <p:sp>
        <p:nvSpPr>
          <p:cNvPr id="828418" name="Rectangle 2"/>
          <p:cNvSpPr>
            <a:spLocks noGrp="1" noRot="1" noChangeAspect="1" noChangeArrowheads="1" noTextEdit="1"/>
          </p:cNvSpPr>
          <p:nvPr>
            <p:ph type="sldImg"/>
          </p:nvPr>
        </p:nvSpPr>
        <p:spPr>
          <a:xfrm>
            <a:off x="733425" y="744538"/>
            <a:ext cx="5330825" cy="3692525"/>
          </a:xfrm>
          <a:ln/>
        </p:spPr>
      </p:sp>
      <p:sp>
        <p:nvSpPr>
          <p:cNvPr id="828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50</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51</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52</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53</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54</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27075" y="741363"/>
            <a:ext cx="5343525" cy="3700462"/>
          </a:xfrm>
        </p:spPr>
      </p:sp>
      <p:sp>
        <p:nvSpPr>
          <p:cNvPr id="3" name="Notizenplatzhalter 2"/>
          <p:cNvSpPr>
            <a:spLocks noGrp="1"/>
          </p:cNvSpPr>
          <p:nvPr>
            <p:ph type="body" idx="1"/>
          </p:nvPr>
        </p:nvSpPr>
        <p:spPr/>
        <p:txBody>
          <a:bodyPr/>
          <a:lstStyle/>
          <a:p>
            <a:pPr marL="189484" indent="-189484">
              <a:buFont typeface="Arial" charset="0"/>
              <a:buChar char="•"/>
            </a:pPr>
            <a:r>
              <a:rPr lang="en-US" noProof="0" dirty="0" smtClean="0"/>
              <a:t>Another RFQ/IH combination currently under construction at NTG for </a:t>
            </a:r>
            <a:r>
              <a:rPr lang="en-US" noProof="0" dirty="0" err="1" smtClean="0"/>
              <a:t>cw</a:t>
            </a:r>
            <a:r>
              <a:rPr lang="en-US" noProof="0" dirty="0" smtClean="0"/>
              <a:t> operation for FRANZ project at IAP.</a:t>
            </a:r>
          </a:p>
          <a:p>
            <a:pPr marL="189484" indent="-189484">
              <a:buFont typeface="Arial" charset="0"/>
              <a:buChar char="•"/>
            </a:pPr>
            <a:r>
              <a:rPr lang="en-US" noProof="0" dirty="0" smtClean="0"/>
              <a:t>This one is an R&amp;N project trying</a:t>
            </a:r>
            <a:r>
              <a:rPr lang="en-US" baseline="0" noProof="0" dirty="0" smtClean="0"/>
              <a:t> to push further the limits at cw.</a:t>
            </a:r>
          </a:p>
        </p:txBody>
      </p:sp>
      <p:sp>
        <p:nvSpPr>
          <p:cNvPr id="4" name="Foliennummernplatzhalter 3"/>
          <p:cNvSpPr>
            <a:spLocks noGrp="1"/>
          </p:cNvSpPr>
          <p:nvPr>
            <p:ph type="sldNum" sz="quarter" idx="10"/>
          </p:nvPr>
        </p:nvSpPr>
        <p:spPr/>
        <p:txBody>
          <a:bodyPr/>
          <a:lstStyle/>
          <a:p>
            <a:pPr>
              <a:defRPr/>
            </a:pPr>
            <a:fld id="{BD0A1101-8A14-4662-BD12-913F55F17FD7}" type="slidenum">
              <a:rPr lang="de-DE" smtClean="0">
                <a:solidFill>
                  <a:prstClr val="black"/>
                </a:solidFill>
              </a:rPr>
              <a:pPr>
                <a:defRPr/>
              </a:pPr>
              <a:t>59</a:t>
            </a:fld>
            <a:endParaRPr lang="de-DE">
              <a:solidFill>
                <a:prstClr val="black"/>
              </a:solidFill>
            </a:endParaRPr>
          </a:p>
        </p:txBody>
      </p:sp>
    </p:spTree>
    <p:extLst>
      <p:ext uri="{BB962C8B-B14F-4D97-AF65-F5344CB8AC3E}">
        <p14:creationId xmlns:p14="http://schemas.microsoft.com/office/powerpoint/2010/main" val="3742374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62</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63</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67</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69</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71</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69B58-F35B-4172-B7EA-B618BEF6D90E}" type="slidenum">
              <a:rPr lang="de-DE">
                <a:solidFill>
                  <a:prstClr val="black"/>
                </a:solidFill>
              </a:rPr>
              <a:pPr/>
              <a:t>72</a:t>
            </a:fld>
            <a:endParaRPr lang="de-DE">
              <a:solidFill>
                <a:prstClr val="black"/>
              </a:solidFill>
            </a:endParaRPr>
          </a:p>
        </p:txBody>
      </p:sp>
      <p:sp>
        <p:nvSpPr>
          <p:cNvPr id="828418" name="Rectangle 2"/>
          <p:cNvSpPr>
            <a:spLocks noGrp="1" noRot="1" noChangeAspect="1" noChangeArrowheads="1" noTextEdit="1"/>
          </p:cNvSpPr>
          <p:nvPr>
            <p:ph type="sldImg"/>
          </p:nvPr>
        </p:nvSpPr>
        <p:spPr>
          <a:ln/>
        </p:spPr>
      </p:sp>
      <p:sp>
        <p:nvSpPr>
          <p:cNvPr id="828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74</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77</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27075" y="741363"/>
            <a:ext cx="5343525" cy="3700462"/>
          </a:xfrm>
        </p:spPr>
      </p:sp>
      <p:sp>
        <p:nvSpPr>
          <p:cNvPr id="3" name="Notizenplatzhalter 2"/>
          <p:cNvSpPr>
            <a:spLocks noGrp="1"/>
          </p:cNvSpPr>
          <p:nvPr>
            <p:ph type="body" idx="1"/>
          </p:nvPr>
        </p:nvSpPr>
        <p:spPr/>
        <p:txBody>
          <a:bodyPr/>
          <a:lstStyle/>
          <a:p>
            <a:r>
              <a:rPr lang="de-DE" dirty="0" smtClean="0"/>
              <a:t>Tuner erwähnen</a:t>
            </a:r>
          </a:p>
          <a:p>
            <a:endParaRPr lang="de-DE" dirty="0"/>
          </a:p>
        </p:txBody>
      </p:sp>
      <p:sp>
        <p:nvSpPr>
          <p:cNvPr id="4" name="Foliennummernplatzhalter 3"/>
          <p:cNvSpPr>
            <a:spLocks noGrp="1"/>
          </p:cNvSpPr>
          <p:nvPr>
            <p:ph type="sldNum" sz="quarter" idx="10"/>
          </p:nvPr>
        </p:nvSpPr>
        <p:spPr/>
        <p:txBody>
          <a:bodyPr/>
          <a:lstStyle/>
          <a:p>
            <a:pPr>
              <a:defRPr/>
            </a:pPr>
            <a:fld id="{C2AD2AF6-F53B-43AB-AAF1-A9F493B44A0D}" type="slidenum">
              <a:rPr lang="de-DE" smtClean="0">
                <a:solidFill>
                  <a:prstClr val="black"/>
                </a:solidFill>
              </a:rPr>
              <a:pPr>
                <a:defRPr/>
              </a:pPr>
              <a:t>78</a:t>
            </a:fld>
            <a:endParaRPr lang="de-DE">
              <a:solidFill>
                <a:prstClr val="black"/>
              </a:solidFill>
            </a:endParaRPr>
          </a:p>
        </p:txBody>
      </p:sp>
    </p:spTree>
    <p:extLst>
      <p:ext uri="{BB962C8B-B14F-4D97-AF65-F5344CB8AC3E}">
        <p14:creationId xmlns:p14="http://schemas.microsoft.com/office/powerpoint/2010/main" val="1818494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27075" y="741363"/>
            <a:ext cx="5343525" cy="3700462"/>
          </a:xfrm>
        </p:spPr>
      </p:sp>
      <p:sp>
        <p:nvSpPr>
          <p:cNvPr id="3" name="Notizenplatzhalter 2"/>
          <p:cNvSpPr>
            <a:spLocks noGrp="1"/>
          </p:cNvSpPr>
          <p:nvPr>
            <p:ph type="body" idx="1"/>
          </p:nvPr>
        </p:nvSpPr>
        <p:spPr/>
        <p:txBody>
          <a:bodyPr>
            <a:normAutofit fontScale="92500" lnSpcReduction="20000"/>
          </a:bodyPr>
          <a:lstStyle/>
          <a:p>
            <a:pPr lvl="0"/>
            <a:r>
              <a:rPr lang="de-DE" dirty="0" smtClean="0"/>
              <a:t>(2) </a:t>
            </a:r>
            <a:r>
              <a:rPr lang="de-DE" dirty="0" err="1" smtClean="0"/>
              <a:t>Tankwand</a:t>
            </a:r>
            <a:r>
              <a:rPr lang="de-DE" dirty="0" smtClean="0"/>
              <a:t> &lt;-&gt;</a:t>
            </a:r>
            <a:r>
              <a:rPr lang="de-DE" baseline="0" dirty="0" smtClean="0"/>
              <a:t> Zickzack</a:t>
            </a:r>
            <a:endParaRPr lang="de-DE" dirty="0" smtClean="0"/>
          </a:p>
          <a:p>
            <a:pPr lvl="0"/>
            <a:r>
              <a:rPr lang="de-DE" dirty="0" smtClean="0"/>
              <a:t>Tuner + Schleife</a:t>
            </a:r>
          </a:p>
          <a:p>
            <a:pPr lvl="0"/>
            <a:r>
              <a:rPr lang="de-DE" dirty="0" smtClean="0"/>
              <a:t>2x2 Stützen &lt;-&gt; 4xStützen</a:t>
            </a:r>
          </a:p>
          <a:p>
            <a:pPr lvl="0"/>
            <a:r>
              <a:rPr lang="de-DE" dirty="0" smtClean="0"/>
              <a:t>Tankdeckel</a:t>
            </a:r>
          </a:p>
          <a:p>
            <a:endParaRPr lang="de-DE" dirty="0"/>
          </a:p>
        </p:txBody>
      </p:sp>
      <p:sp>
        <p:nvSpPr>
          <p:cNvPr id="4" name="Foliennummernplatzhalter 3"/>
          <p:cNvSpPr>
            <a:spLocks noGrp="1"/>
          </p:cNvSpPr>
          <p:nvPr>
            <p:ph type="sldNum" sz="quarter" idx="10"/>
          </p:nvPr>
        </p:nvSpPr>
        <p:spPr/>
        <p:txBody>
          <a:bodyPr/>
          <a:lstStyle/>
          <a:p>
            <a:pPr>
              <a:defRPr/>
            </a:pPr>
            <a:fld id="{C2AD2AF6-F53B-43AB-AAF1-A9F493B44A0D}" type="slidenum">
              <a:rPr lang="de-DE" smtClean="0">
                <a:solidFill>
                  <a:prstClr val="black"/>
                </a:solidFill>
              </a:rPr>
              <a:pPr>
                <a:defRPr/>
              </a:pPr>
              <a:t>79</a:t>
            </a:fld>
            <a:endParaRPr lang="de-DE">
              <a:solidFill>
                <a:prstClr val="black"/>
              </a:solidFill>
            </a:endParaRPr>
          </a:p>
        </p:txBody>
      </p:sp>
    </p:spTree>
    <p:extLst>
      <p:ext uri="{BB962C8B-B14F-4D97-AF65-F5344CB8AC3E}">
        <p14:creationId xmlns:p14="http://schemas.microsoft.com/office/powerpoint/2010/main" val="7306774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xfrm>
            <a:off x="727075" y="741363"/>
            <a:ext cx="5345113" cy="3700462"/>
          </a:xfrm>
          <a:noFill/>
          <a:ln>
            <a:solidFill>
              <a:srgbClr val="000000"/>
            </a:solidFill>
            <a:miter lim="800000"/>
            <a:headEnd/>
            <a:tailEnd/>
          </a:ln>
        </p:spPr>
      </p:sp>
      <p:sp>
        <p:nvSpPr>
          <p:cNvPr id="46083"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de-DE" smtClean="0"/>
          </a:p>
        </p:txBody>
      </p:sp>
    </p:spTree>
    <p:extLst>
      <p:ext uri="{BB962C8B-B14F-4D97-AF65-F5344CB8AC3E}">
        <p14:creationId xmlns:p14="http://schemas.microsoft.com/office/powerpoint/2010/main" val="35299841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81</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69B58-F35B-4172-B7EA-B618BEF6D90E}" type="slidenum">
              <a:rPr lang="de-DE">
                <a:solidFill>
                  <a:prstClr val="black"/>
                </a:solidFill>
              </a:rPr>
              <a:pPr/>
              <a:t>82</a:t>
            </a:fld>
            <a:endParaRPr lang="de-DE">
              <a:solidFill>
                <a:prstClr val="black"/>
              </a:solidFill>
            </a:endParaRPr>
          </a:p>
        </p:txBody>
      </p:sp>
      <p:sp>
        <p:nvSpPr>
          <p:cNvPr id="828418" name="Rectangle 2"/>
          <p:cNvSpPr>
            <a:spLocks noGrp="1" noRot="1" noChangeAspect="1" noChangeArrowheads="1" noTextEdit="1"/>
          </p:cNvSpPr>
          <p:nvPr>
            <p:ph type="sldImg"/>
          </p:nvPr>
        </p:nvSpPr>
        <p:spPr>
          <a:xfrm>
            <a:off x="733425" y="744538"/>
            <a:ext cx="5330825" cy="3692525"/>
          </a:xfrm>
          <a:ln/>
        </p:spPr>
      </p:sp>
      <p:sp>
        <p:nvSpPr>
          <p:cNvPr id="828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32CA4-AD7C-467D-8BA1-C350E01460E5}" type="slidenum">
              <a:rPr lang="de-DE">
                <a:solidFill>
                  <a:prstClr val="black"/>
                </a:solidFill>
              </a:rPr>
              <a:pPr/>
              <a:t>83</a:t>
            </a:fld>
            <a:endParaRPr lang="de-DE">
              <a:solidFill>
                <a:prstClr val="black"/>
              </a:solidFill>
            </a:endParaRPr>
          </a:p>
        </p:txBody>
      </p:sp>
      <p:sp>
        <p:nvSpPr>
          <p:cNvPr id="863234" name="Rectangle 2"/>
          <p:cNvSpPr>
            <a:spLocks noGrp="1" noRot="1" noChangeAspect="1" noChangeArrowheads="1" noTextEdit="1"/>
          </p:cNvSpPr>
          <p:nvPr>
            <p:ph type="sldImg"/>
          </p:nvPr>
        </p:nvSpPr>
        <p:spPr>
          <a:xfrm>
            <a:off x="733425" y="744538"/>
            <a:ext cx="5330825" cy="3692525"/>
          </a:xfrm>
          <a:ln/>
        </p:spPr>
      </p:sp>
      <p:sp>
        <p:nvSpPr>
          <p:cNvPr id="8632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3B1A3F-4F43-46AD-9573-F6076E1358D5}" type="slidenum">
              <a:rPr lang="de-DE">
                <a:solidFill>
                  <a:prstClr val="black"/>
                </a:solidFill>
              </a:rPr>
              <a:pPr/>
              <a:t>84</a:t>
            </a:fld>
            <a:endParaRPr lang="de-DE">
              <a:solidFill>
                <a:prstClr val="black"/>
              </a:solidFill>
            </a:endParaRPr>
          </a:p>
        </p:txBody>
      </p:sp>
      <p:sp>
        <p:nvSpPr>
          <p:cNvPr id="1019906" name="Rectangle 2"/>
          <p:cNvSpPr>
            <a:spLocks noGrp="1" noRot="1" noChangeAspect="1" noChangeArrowheads="1" noTextEdit="1"/>
          </p:cNvSpPr>
          <p:nvPr>
            <p:ph type="sldImg"/>
          </p:nvPr>
        </p:nvSpPr>
        <p:spPr>
          <a:xfrm>
            <a:off x="733425" y="744538"/>
            <a:ext cx="5330825" cy="3692525"/>
          </a:xfrm>
          <a:ln/>
        </p:spPr>
      </p:sp>
      <p:sp>
        <p:nvSpPr>
          <p:cNvPr id="1019907"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3.xml"/><Relationship Id="rId5" Type="http://schemas.openxmlformats.org/officeDocument/2006/relationships/image" Target="../media/image14.png"/><Relationship Id="rId4" Type="http://schemas.openxmlformats.org/officeDocument/2006/relationships/image" Target="../media/image13.jpe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4.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4.xml"/><Relationship Id="rId5" Type="http://schemas.openxmlformats.org/officeDocument/2006/relationships/image" Target="../media/image14.png"/><Relationship Id="rId4" Type="http://schemas.openxmlformats.org/officeDocument/2006/relationships/image" Target="../media/image13.jpe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5.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5.xml"/><Relationship Id="rId5" Type="http://schemas.openxmlformats.org/officeDocument/2006/relationships/image" Target="../media/image14.png"/><Relationship Id="rId4" Type="http://schemas.openxmlformats.org/officeDocument/2006/relationships/image" Target="../media/image13.jpe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7.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9.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9.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9.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9.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Master" Target="../slideMasters/slideMaster19.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20.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0.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Master" Target="../slideMasters/slideMaster20.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Master" Target="../slideMasters/slideMaster2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21.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21.xml"/><Relationship Id="rId4" Type="http://schemas.openxmlformats.org/officeDocument/2006/relationships/image" Target="../media/image18.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21.xml"/><Relationship Id="rId4" Type="http://schemas.openxmlformats.org/officeDocument/2006/relationships/image" Target="../media/image18.png"/></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21.xml"/><Relationship Id="rId4" Type="http://schemas.openxmlformats.org/officeDocument/2006/relationships/image" Target="../media/image18.png"/></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21.xml"/><Relationship Id="rId4" Type="http://schemas.openxmlformats.org/officeDocument/2006/relationships/image" Target="../media/image18.png"/></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21.xml"/><Relationship Id="rId4" Type="http://schemas.openxmlformats.org/officeDocument/2006/relationships/image" Target="../media/image18.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dirty="0" smtClean="0"/>
              <a:t>Cliquez pour modifier le style du titre</a:t>
            </a:r>
            <a:endParaRPr lang="fr-FR" dirty="0"/>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dirty="0" smtClean="0"/>
              <a:t>Cliquez pour modifier le style des sous-titres du masque</a:t>
            </a:r>
            <a:endParaRPr lang="fr-FR" dirty="0"/>
          </a:p>
        </p:txBody>
      </p:sp>
      <p:sp>
        <p:nvSpPr>
          <p:cNvPr id="4" name="Espace réservé du pied de page 3"/>
          <p:cNvSpPr>
            <a:spLocks noGrp="1"/>
          </p:cNvSpPr>
          <p:nvPr>
            <p:ph type="ftr" sz="quarter" idx="10"/>
          </p:nvPr>
        </p:nvSpPr>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p:nvPr userDrawn="1"/>
        </p:nvSpPr>
        <p:spPr bwMode="auto">
          <a:xfrm>
            <a:off x="0" y="16"/>
            <a:ext cx="9906000" cy="744279"/>
          </a:xfrm>
          <a:prstGeom prst="rect">
            <a:avLst/>
          </a:prstGeom>
          <a:solidFill>
            <a:srgbClr val="4A6286">
              <a:alpha val="43922"/>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6" name="Espace réservé du pied de page 3"/>
          <p:cNvSpPr>
            <a:spLocks noGrp="1"/>
          </p:cNvSpPr>
          <p:nvPr>
            <p:ph type="ftr" sz="quarter" idx="10"/>
          </p:nvPr>
        </p:nvSpPr>
        <p:spPr>
          <a:xfrm>
            <a:off x="3" y="6596079"/>
            <a:ext cx="8321675" cy="261937"/>
          </a:xfr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Rectangle 2"/>
          <p:cNvSpPr/>
          <p:nvPr userDrawn="1"/>
        </p:nvSpPr>
        <p:spPr bwMode="auto">
          <a:xfrm>
            <a:off x="0" y="16"/>
            <a:ext cx="9906000" cy="744279"/>
          </a:xfrm>
          <a:prstGeom prst="rect">
            <a:avLst/>
          </a:prstGeom>
          <a:solidFill>
            <a:srgbClr val="4A6286">
              <a:alpha val="43922"/>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 name="Espace réservé du pied de page 3"/>
          <p:cNvSpPr>
            <a:spLocks noGrp="1"/>
          </p:cNvSpPr>
          <p:nvPr>
            <p:ph type="ftr" sz="quarter" idx="10"/>
          </p:nvPr>
        </p:nvSpPr>
        <p:spPr>
          <a:xfrm>
            <a:off x="3" y="6596079"/>
            <a:ext cx="8321675" cy="261937"/>
          </a:xfr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16"/>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3"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1"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82"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82"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6"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1" y="273066"/>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6" y="1435103"/>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6"/>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4"/>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6" y="274654"/>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16"/>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3"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1"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82"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82"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6"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1" y="273066"/>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6" y="1435103"/>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6"/>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4"/>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6" y="274654"/>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dirty="0" smtClean="0"/>
              <a:t>Cliquez pour modifier le style du titre</a:t>
            </a:r>
            <a:endParaRPr lang="fr-FR" dirty="0"/>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dirty="0" smtClean="0"/>
              <a:t>Cliquez pour modifier le style des sous-titres du masque</a:t>
            </a:r>
            <a:endParaRPr lang="fr-FR" dirty="0"/>
          </a:p>
        </p:txBody>
      </p:sp>
      <p:sp>
        <p:nvSpPr>
          <p:cNvPr id="4" name="Espace réservé du pied de page 3"/>
          <p:cNvSpPr>
            <a:spLocks noGrp="1"/>
          </p:cNvSpPr>
          <p:nvPr>
            <p:ph type="ftr" sz="quarter" idx="10"/>
          </p:nvPr>
        </p:nvSpPr>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p:nvPr userDrawn="1"/>
        </p:nvSpPr>
        <p:spPr bwMode="auto">
          <a:xfrm>
            <a:off x="0" y="16"/>
            <a:ext cx="9906000" cy="744279"/>
          </a:xfrm>
          <a:prstGeom prst="rect">
            <a:avLst/>
          </a:prstGeom>
          <a:solidFill>
            <a:srgbClr val="4A6286">
              <a:alpha val="43922"/>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6" name="Espace réservé du pied de page 3"/>
          <p:cNvSpPr>
            <a:spLocks noGrp="1"/>
          </p:cNvSpPr>
          <p:nvPr>
            <p:ph type="ftr" sz="quarter" idx="10"/>
          </p:nvPr>
        </p:nvSpPr>
        <p:spPr>
          <a:xfrm>
            <a:off x="3" y="6596079"/>
            <a:ext cx="8321675" cy="261937"/>
          </a:xfr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Rectangle 2"/>
          <p:cNvSpPr/>
          <p:nvPr userDrawn="1"/>
        </p:nvSpPr>
        <p:spPr bwMode="auto">
          <a:xfrm>
            <a:off x="0" y="16"/>
            <a:ext cx="9906000" cy="744279"/>
          </a:xfrm>
          <a:prstGeom prst="rect">
            <a:avLst/>
          </a:prstGeom>
          <a:solidFill>
            <a:srgbClr val="4A6286">
              <a:alpha val="43922"/>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4" name="Espace réservé du pied de page 3"/>
          <p:cNvSpPr>
            <a:spLocks noGrp="1"/>
          </p:cNvSpPr>
          <p:nvPr>
            <p:ph type="ftr" sz="quarter" idx="10"/>
          </p:nvPr>
        </p:nvSpPr>
        <p:spPr>
          <a:xfrm>
            <a:off x="3" y="6596079"/>
            <a:ext cx="8321675" cy="261937"/>
          </a:xfr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16"/>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3"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1"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82"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82"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6"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1" y="273066"/>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6" y="1435103"/>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6"/>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4"/>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6" y="274654"/>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16"/>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3"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1"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82"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82"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6"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1" y="273066"/>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6" y="1435103"/>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6"/>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4"/>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6" y="274654"/>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dirty="0" smtClean="0"/>
              <a:t>Cliquez pour modifier le style du titre</a:t>
            </a:r>
            <a:endParaRPr lang="fr-FR" dirty="0"/>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dirty="0" smtClean="0"/>
              <a:t>Cliquez pour modifier le style des sous-titres du masque</a:t>
            </a:r>
            <a:endParaRPr lang="fr-FR" dirty="0"/>
          </a:p>
        </p:txBody>
      </p:sp>
      <p:sp>
        <p:nvSpPr>
          <p:cNvPr id="4" name="Espace réservé du pied de page 3"/>
          <p:cNvSpPr>
            <a:spLocks noGrp="1"/>
          </p:cNvSpPr>
          <p:nvPr>
            <p:ph type="ftr" sz="quarter" idx="10"/>
          </p:nvPr>
        </p:nvSpPr>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p:nvPr userDrawn="1"/>
        </p:nvSpPr>
        <p:spPr bwMode="auto">
          <a:xfrm>
            <a:off x="0" y="16"/>
            <a:ext cx="9906000" cy="744279"/>
          </a:xfrm>
          <a:prstGeom prst="rect">
            <a:avLst/>
          </a:prstGeom>
          <a:solidFill>
            <a:srgbClr val="4A6286">
              <a:alpha val="43922"/>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6" name="Espace réservé du pied de page 3"/>
          <p:cNvSpPr>
            <a:spLocks noGrp="1"/>
          </p:cNvSpPr>
          <p:nvPr>
            <p:ph type="ftr" sz="quarter" idx="10"/>
          </p:nvPr>
        </p:nvSpPr>
        <p:spPr>
          <a:xfrm>
            <a:off x="3" y="6596079"/>
            <a:ext cx="8321675" cy="261937"/>
          </a:xfr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Rectangle 2"/>
          <p:cNvSpPr/>
          <p:nvPr userDrawn="1"/>
        </p:nvSpPr>
        <p:spPr bwMode="auto">
          <a:xfrm>
            <a:off x="0" y="16"/>
            <a:ext cx="9906000" cy="744279"/>
          </a:xfrm>
          <a:prstGeom prst="rect">
            <a:avLst/>
          </a:prstGeom>
          <a:solidFill>
            <a:srgbClr val="4A6286">
              <a:alpha val="43922"/>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4" name="Espace réservé du pied de page 3"/>
          <p:cNvSpPr>
            <a:spLocks noGrp="1"/>
          </p:cNvSpPr>
          <p:nvPr>
            <p:ph type="ftr" sz="quarter" idx="10"/>
          </p:nvPr>
        </p:nvSpPr>
        <p:spPr>
          <a:xfrm>
            <a:off x="3" y="6596079"/>
            <a:ext cx="8321675" cy="261937"/>
          </a:xfr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16"/>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3"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1"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82"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82"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6"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1" y="273066"/>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6" y="1435103"/>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6"/>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4"/>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6" y="274654"/>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cSld>
  <p:clrMapOvr>
    <a:masterClrMapping/>
  </p:clrMapOvr>
  <p:transition spd="med"/>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4290572705"/>
      </p:ext>
    </p:extLst>
  </p:cSld>
  <p:clrMapOvr>
    <a:masterClrMapping/>
  </p:clrMapOvr>
  <p:transition spd="med"/>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1184780743"/>
      </p:ext>
    </p:extLst>
  </p:cSld>
  <p:clrMapOvr>
    <a:masterClrMapping/>
  </p:clrMapOvr>
  <p:transition spd="med"/>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16"/>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893348043"/>
      </p:ext>
    </p:extLst>
  </p:cSld>
  <p:clrMapOvr>
    <a:masterClrMapping/>
  </p:clrMapOvr>
  <p:transition spd="med"/>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3"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1"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3343061929"/>
      </p:ext>
    </p:extLst>
  </p:cSld>
  <p:clrMapOvr>
    <a:masterClrMapping/>
  </p:clrMapOvr>
  <p:transition spd="med"/>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82"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82"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3704927482"/>
      </p:ext>
    </p:extLst>
  </p:cSld>
  <p:clrMapOvr>
    <a:masterClrMapping/>
  </p:clrMapOvr>
  <p:transition spd="med"/>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4038656322"/>
      </p:ext>
    </p:extLst>
  </p:cSld>
  <p:clrMapOvr>
    <a:masterClrMapping/>
  </p:clrMapOvr>
  <p:transition spd="med"/>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3776758174"/>
      </p:ext>
    </p:extLst>
  </p:cSld>
  <p:clrMapOvr>
    <a:masterClrMapping/>
  </p:clrMapOvr>
  <p:transition spd="med"/>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6"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1" y="273066"/>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6" y="1435103"/>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3712558804"/>
      </p:ext>
    </p:extLst>
  </p:cSld>
  <p:clrMapOvr>
    <a:masterClrMapping/>
  </p:clrMapOvr>
  <p:transition spd="med"/>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2595609336"/>
      </p:ext>
    </p:extLst>
  </p:cSld>
  <p:clrMapOvr>
    <a:masterClrMapping/>
  </p:clrMapOvr>
  <p:transition spd="med"/>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6"/>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3749602442"/>
      </p:ext>
    </p:extLst>
  </p:cSld>
  <p:clrMapOvr>
    <a:masterClrMapping/>
  </p:clrMapOvr>
  <p:transition spd="med"/>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4"/>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6" y="274654"/>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3575420653"/>
      </p:ext>
    </p:extLst>
  </p:cSld>
  <p:clrMapOvr>
    <a:masterClrMapping/>
  </p:clrMapOvr>
  <p:transition spd="med"/>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4983452"/>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6879" y="0"/>
            <a:ext cx="278606" cy="6858000"/>
          </a:xfrm>
          <a:prstGeom prst="rect">
            <a:avLst/>
          </a:prstGeom>
          <a:solidFill>
            <a:srgbClr val="000099"/>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5" name="Rechteck 4"/>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6" name="Rechteck 10"/>
          <p:cNvSpPr>
            <a:spLocks noChangeArrowheads="1"/>
          </p:cNvSpPr>
          <p:nvPr userDrawn="1"/>
        </p:nvSpPr>
        <p:spPr bwMode="auto">
          <a:xfrm>
            <a:off x="0" y="6616743"/>
            <a:ext cx="9906000" cy="249237"/>
          </a:xfrm>
          <a:prstGeom prst="rect">
            <a:avLst/>
          </a:prstGeom>
          <a:solidFill>
            <a:srgbClr val="000099"/>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0" name="Datumsplatzhalter 3"/>
          <p:cNvSpPr>
            <a:spLocks/>
          </p:cNvSpPr>
          <p:nvPr userDrawn="1"/>
        </p:nvSpPr>
        <p:spPr bwMode="auto">
          <a:xfrm>
            <a:off x="271729" y="6616743"/>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Prof. Dr. H. Podlech</a:t>
            </a:r>
            <a:endParaRPr lang="de-DE" sz="1200" u="none" dirty="0">
              <a:solidFill>
                <a:prstClr val="white"/>
              </a:solidFill>
              <a:latin typeface="Calibri" pitchFamily="34" charset="0"/>
              <a:cs typeface="Arial" pitchFamily="34" charset="0"/>
            </a:endParaRPr>
          </a:p>
        </p:txBody>
      </p:sp>
      <p:sp>
        <p:nvSpPr>
          <p:cNvPr id="11" name="Rectangle 23"/>
          <p:cNvSpPr>
            <a:spLocks noChangeArrowheads="1"/>
          </p:cNvSpPr>
          <p:nvPr userDrawn="1"/>
        </p:nvSpPr>
        <p:spPr bwMode="auto">
          <a:xfrm>
            <a:off x="4361393"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sp>
        <p:nvSpPr>
          <p:cNvPr id="15" name="Text Box 14"/>
          <p:cNvSpPr txBox="1">
            <a:spLocks noChangeArrowheads="1"/>
          </p:cNvSpPr>
          <p:nvPr userDrawn="1"/>
        </p:nvSpPr>
        <p:spPr bwMode="auto">
          <a:xfrm>
            <a:off x="80333" y="73025"/>
            <a:ext cx="6394697" cy="386902"/>
          </a:xfrm>
          <a:prstGeom prst="rect">
            <a:avLst/>
          </a:prstGeom>
          <a:noFill/>
          <a:ln w="25400">
            <a:noFill/>
            <a:miter lim="800000"/>
            <a:headEnd/>
            <a:tailEnd/>
          </a:ln>
        </p:spPr>
        <p:txBody>
          <a:bodyPr wrap="square" lIns="90000" tIns="46800" rIns="90000" bIns="46800">
            <a:spAutoFit/>
          </a:bodyPr>
          <a:lstStyle/>
          <a:p>
            <a:pPr defTabSz="4175125" eaLnBrk="1" hangingPunct="1">
              <a:spcBef>
                <a:spcPct val="50000"/>
              </a:spcBef>
            </a:pPr>
            <a:r>
              <a:rPr lang="de-DE" sz="1900" u="none" dirty="0">
                <a:solidFill>
                  <a:srgbClr val="F8F8F8"/>
                </a:solidFill>
                <a:latin typeface="Calibri"/>
                <a:cs typeface="Arial" pitchFamily="34" charset="0"/>
              </a:rPr>
              <a:t>LINAC </a:t>
            </a:r>
            <a:r>
              <a:rPr lang="de-DE" sz="1900" u="none" dirty="0" smtClean="0">
                <a:solidFill>
                  <a:srgbClr val="F8F8F8"/>
                </a:solidFill>
                <a:latin typeface="Calibri"/>
                <a:cs typeface="Arial" pitchFamily="34" charset="0"/>
              </a:rPr>
              <a:t>AG  </a:t>
            </a:r>
            <a:r>
              <a:rPr lang="de-DE" sz="1900" u="none" dirty="0" smtClean="0">
                <a:solidFill>
                  <a:srgbClr val="F8F8F8"/>
                </a:solidFill>
                <a:latin typeface="Calibri"/>
                <a:cs typeface="Arial" charset="0"/>
              </a:rPr>
              <a:t>•  IAP  •  Goethe-Universität Frankfurt am Main</a:t>
            </a:r>
            <a:endParaRPr lang="de-DE" sz="1900" u="none" dirty="0">
              <a:solidFill>
                <a:srgbClr val="F8F8F8"/>
              </a:solidFill>
              <a:latin typeface="Calibri"/>
              <a:cs typeface="Arial" charset="0"/>
            </a:endParaRPr>
          </a:p>
        </p:txBody>
      </p:sp>
      <p:pic>
        <p:nvPicPr>
          <p:cNvPr id="16" name="Picture 49" descr="C:\Users\Linac\Podlech\Bilder\Logos\Linac-AG_Bildleiste.png"/>
          <p:cNvPicPr>
            <a:picLocks noChangeAspect="1" noChangeArrowheads="1"/>
          </p:cNvPicPr>
          <p:nvPr userDrawn="1"/>
        </p:nvPicPr>
        <p:blipFill>
          <a:blip r:embed="rId2" cstate="print"/>
          <a:srcRect/>
          <a:stretch>
            <a:fillRect/>
          </a:stretch>
        </p:blipFill>
        <p:spPr bwMode="auto">
          <a:xfrm>
            <a:off x="6426870" y="11142"/>
            <a:ext cx="3284802" cy="504825"/>
          </a:xfrm>
          <a:prstGeom prst="rect">
            <a:avLst/>
          </a:prstGeom>
          <a:noFill/>
          <a:ln w="9525">
            <a:noFill/>
            <a:miter lim="800000"/>
            <a:headEnd/>
            <a:tailEnd/>
          </a:ln>
        </p:spPr>
      </p:pic>
    </p:spTree>
    <p:extLst>
      <p:ext uri="{BB962C8B-B14F-4D97-AF65-F5344CB8AC3E}">
        <p14:creationId xmlns:p14="http://schemas.microsoft.com/office/powerpoint/2010/main" val="548472199"/>
      </p:ext>
    </p:extLst>
  </p:cSld>
  <p:clrMapOvr>
    <a:masterClrMapping/>
  </p:clrMapOvr>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95286" y="534650"/>
            <a:ext cx="8914493" cy="1145335"/>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23629763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Vergleich">
    <p:spTree>
      <p:nvGrpSpPr>
        <p:cNvPr id="1" name=""/>
        <p:cNvGrpSpPr/>
        <p:nvPr/>
      </p:nvGrpSpPr>
      <p:grpSpPr>
        <a:xfrm>
          <a:off x="0" y="0"/>
          <a:ext cx="0" cy="0"/>
          <a:chOff x="0" y="0"/>
          <a:chExt cx="0" cy="0"/>
        </a:xfrm>
      </p:grpSpPr>
      <p:sp>
        <p:nvSpPr>
          <p:cNvPr id="2" name="Datumsplatzhalter 6"/>
          <p:cNvSpPr>
            <a:spLocks noGrp="1"/>
          </p:cNvSpPr>
          <p:nvPr>
            <p:ph type="dt" sz="half" idx="10"/>
          </p:nvPr>
        </p:nvSpPr>
        <p:spPr bwMode="auto">
          <a:xfrm>
            <a:off x="495300" y="6356379"/>
            <a:ext cx="23114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endParaRPr lang="de-DE" sz="1800" u="none">
              <a:solidFill>
                <a:prstClr val="black"/>
              </a:solidFill>
            </a:endParaRPr>
          </a:p>
        </p:txBody>
      </p:sp>
      <p:sp>
        <p:nvSpPr>
          <p:cNvPr id="3" name="Fußzeilenplatzhalter 7"/>
          <p:cNvSpPr>
            <a:spLocks noGrp="1"/>
          </p:cNvSpPr>
          <p:nvPr>
            <p:ph type="ftr" sz="quarter" idx="11"/>
          </p:nvPr>
        </p:nvSpPr>
        <p:spPr bwMode="auto">
          <a:xfrm>
            <a:off x="3384550" y="6356379"/>
            <a:ext cx="31369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r>
              <a:rPr lang="fr-FR" sz="1800" u="none" smtClean="0">
                <a:solidFill>
                  <a:prstClr val="black"/>
                </a:solidFill>
              </a:rPr>
              <a:t>J-Luc Biarrotte, Séminaire SACM, Saclay, 24/03/2016.</a:t>
            </a:r>
            <a:endParaRPr lang="de-DE" sz="1800" u="none">
              <a:solidFill>
                <a:prstClr val="black"/>
              </a:solidFill>
            </a:endParaRPr>
          </a:p>
        </p:txBody>
      </p:sp>
      <p:sp>
        <p:nvSpPr>
          <p:cNvPr id="4" name="Foliennummernplatzhalter 8"/>
          <p:cNvSpPr>
            <a:spLocks noGrp="1"/>
          </p:cNvSpPr>
          <p:nvPr>
            <p:ph type="sldNum" sz="quarter" idx="12"/>
          </p:nvPr>
        </p:nvSpPr>
        <p:spPr bwMode="auto">
          <a:xfrm>
            <a:off x="7099300" y="6356379"/>
            <a:ext cx="23114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fld id="{0B28658B-A1E2-4C5A-A415-581F0D11246F}" type="slidenum">
              <a:rPr lang="de-DE" sz="1800" u="none">
                <a:solidFill>
                  <a:prstClr val="black"/>
                </a:solidFill>
              </a:rPr>
              <a:pPr defTabSz="4175125" eaLnBrk="1" hangingPunct="1">
                <a:defRPr/>
              </a:pPr>
              <a:t>‹N°›</a:t>
            </a:fld>
            <a:endParaRPr lang="de-DE" sz="1800" u="none">
              <a:solidFill>
                <a:prstClr val="black"/>
              </a:solidFill>
            </a:endParaRPr>
          </a:p>
        </p:txBody>
      </p:sp>
    </p:spTree>
    <p:extLst>
      <p:ext uri="{BB962C8B-B14F-4D97-AF65-F5344CB8AC3E}">
        <p14:creationId xmlns:p14="http://schemas.microsoft.com/office/powerpoint/2010/main" val="1664913253"/>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51268" y="1173158"/>
            <a:ext cx="8420100" cy="1470025"/>
          </a:xfrm>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4" name="Fußzeilenplatzhalter 4"/>
          <p:cNvSpPr>
            <a:spLocks noGrp="1"/>
          </p:cNvSpPr>
          <p:nvPr>
            <p:ph type="ftr" sz="quarter" idx="11"/>
          </p:nvPr>
        </p:nvSpPr>
        <p:spPr/>
        <p:txBody>
          <a:bodyPr/>
          <a:lstStyle>
            <a:lvl1pPr>
              <a:defRPr b="1" smtClean="0">
                <a:solidFill>
                  <a:schemeClr val="tx2"/>
                </a:solidFill>
              </a:defRPr>
            </a:lvl1pPr>
          </a:lstStyle>
          <a:p>
            <a:pPr>
              <a:defRPr/>
            </a:pPr>
            <a:r>
              <a:rPr lang="fr-FR" smtClean="0">
                <a:solidFill>
                  <a:srgbClr val="1F497D"/>
                </a:solidFill>
              </a:rPr>
              <a:t>J-Luc Biarrotte, Séminaire SACM, Saclay, 24/03/2016.</a:t>
            </a:r>
            <a:endParaRPr lang="de-DE">
              <a:solidFill>
                <a:srgbClr val="1F497D"/>
              </a:solidFill>
            </a:endParaRPr>
          </a:p>
        </p:txBody>
      </p:sp>
      <p:sp>
        <p:nvSpPr>
          <p:cNvPr id="5" name="Foliennummernplatzhalter 5"/>
          <p:cNvSpPr>
            <a:spLocks noGrp="1"/>
          </p:cNvSpPr>
          <p:nvPr>
            <p:ph type="sldNum" sz="quarter" idx="12"/>
          </p:nvPr>
        </p:nvSpPr>
        <p:spPr/>
        <p:txBody>
          <a:bodyPr/>
          <a:lstStyle>
            <a:lvl1pPr>
              <a:defRPr dirty="0"/>
            </a:lvl1pPr>
          </a:lstStyle>
          <a:p>
            <a:pPr>
              <a:defRPr/>
            </a:pPr>
            <a:r>
              <a:rPr lang="de-DE">
                <a:solidFill>
                  <a:prstClr val="black">
                    <a:tint val="75000"/>
                  </a:prstClr>
                </a:solidFill>
              </a:rPr>
              <a:t>www.ntg.de	</a:t>
            </a:r>
            <a:fld id="{C07677AA-AA57-4689-9FB0-CE60621212D0}" type="slidenum">
              <a:rPr lang="de-DE">
                <a:solidFill>
                  <a:prstClr val="black">
                    <a:tint val="75000"/>
                  </a:prstClr>
                </a:solidFill>
              </a:rPr>
              <a:pPr>
                <a:defRPr/>
              </a:pPr>
              <a:t>‹N°›</a:t>
            </a:fld>
            <a:endParaRPr lang="de-DE">
              <a:solidFill>
                <a:prstClr val="black">
                  <a:tint val="75000"/>
                </a:prstClr>
              </a:solidFill>
            </a:endParaRPr>
          </a:p>
        </p:txBody>
      </p:sp>
    </p:spTree>
    <p:extLst>
      <p:ext uri="{BB962C8B-B14F-4D97-AF65-F5344CB8AC3E}">
        <p14:creationId xmlns:p14="http://schemas.microsoft.com/office/powerpoint/2010/main" val="33660681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dirty="0" smtClean="0"/>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smtClean="0"/>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smtClean="0"/>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4404412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17"/>
            <a:ext cx="84201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E129F681-245F-49A6-B67E-8C8C1E61AB92}"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6678745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36B07A7A-FDA7-439E-9940-B7943AFE4640}"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35343459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8"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9" name="Foliennummernplatzhalter 5"/>
          <p:cNvSpPr>
            <a:spLocks noGrp="1"/>
          </p:cNvSpPr>
          <p:nvPr>
            <p:ph type="sldNum" sz="quarter" idx="12"/>
          </p:nvPr>
        </p:nvSpPr>
        <p:spPr/>
        <p:txBody>
          <a:bodyPr/>
          <a:lstStyle>
            <a:lvl1pPr>
              <a:defRPr/>
            </a:lvl1pPr>
          </a:lstStyle>
          <a:p>
            <a:pPr>
              <a:defRPr/>
            </a:pPr>
            <a:fld id="{6C480B84-7DA1-4A28-9628-66022F945DED}"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18459933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fld id="{9E9D0BD6-D595-4A45-A0E7-673AD2F4B6BD}"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964157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3"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4" name="Foliennummernplatzhalter 5"/>
          <p:cNvSpPr>
            <a:spLocks noGrp="1"/>
          </p:cNvSpPr>
          <p:nvPr>
            <p:ph type="sldNum" sz="quarter" idx="12"/>
          </p:nvPr>
        </p:nvSpPr>
        <p:spPr/>
        <p:txBody>
          <a:bodyPr/>
          <a:lstStyle>
            <a:lvl1pPr>
              <a:defRPr/>
            </a:lvl1pPr>
          </a:lstStyle>
          <a:p>
            <a:pPr>
              <a:defRPr/>
            </a:pPr>
            <a:fld id="{04C3317A-C330-4F07-B027-BDBFA92F8048}"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30806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006"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872974" y="27306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EB500038-5D8F-4909-A1D4-54971BA4FC96}"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7368406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645" y="4800600"/>
            <a:ext cx="59436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41E2C134-C533-41A1-AB24-B88D8099215C}"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8448888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2F50ACF5-3073-48DA-9CA5-1B7F5E8A829C}"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40953350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74655"/>
            <a:ext cx="222885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95300" y="274655"/>
            <a:ext cx="652145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0C9A3E0D-1FE5-401E-A150-850A029B62B2}"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60568045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r>
              <a:rPr lang="fr-FR" smtClean="0">
                <a:solidFill>
                  <a:prstClr val="black">
                    <a:tint val="75000"/>
                  </a:prstClr>
                </a:solidFill>
              </a:rPr>
              <a:t>J-Luc Biarrotte, Séminaire SACM, Saclay, 24/03/2016.</a:t>
            </a:r>
            <a:endParaRPr lang="de-DE" dirty="0">
              <a:solidFill>
                <a:prstClr val="black">
                  <a:tint val="75000"/>
                </a:prstClr>
              </a:solidFill>
            </a:endParaRPr>
          </a:p>
        </p:txBody>
      </p:sp>
      <p:sp>
        <p:nvSpPr>
          <p:cNvPr id="6" name="Foliennummernplatzhalter 5"/>
          <p:cNvSpPr>
            <a:spLocks noGrp="1"/>
          </p:cNvSpPr>
          <p:nvPr>
            <p:ph type="sldNum" sz="quarter" idx="12"/>
          </p:nvPr>
        </p:nvSpPr>
        <p:spPr/>
        <p:txBody>
          <a:bodyPr/>
          <a:lstStyle/>
          <a:p>
            <a:fld id="{C6B5F1D7-4352-4977-85C8-59F0D05AE3BF}" type="slidenum">
              <a:rPr lang="de-DE">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2636482558"/>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85900" y="3886200"/>
            <a:ext cx="6934200" cy="1752600"/>
          </a:xfrm>
        </p:spPr>
        <p:txBody>
          <a:bodyPr/>
          <a:lstStyle>
            <a:lvl1pPr marL="0" indent="0" algn="ctr">
              <a:buNone/>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DE" dirty="0"/>
          </a:p>
        </p:txBody>
      </p:sp>
      <p:sp>
        <p:nvSpPr>
          <p:cNvPr id="11" name="Titel 10"/>
          <p:cNvSpPr>
            <a:spLocks noGrp="1"/>
          </p:cNvSpPr>
          <p:nvPr>
            <p:ph type="title"/>
          </p:nvPr>
        </p:nvSpPr>
        <p:spPr/>
        <p:txBody>
          <a:bodyPr/>
          <a:lstStyle>
            <a:lvl1pPr>
              <a:defRPr>
                <a:solidFill>
                  <a:srgbClr val="002060"/>
                </a:solidFill>
              </a:defRPr>
            </a:lvl1pPr>
          </a:lstStyle>
          <a:p>
            <a:r>
              <a:rPr lang="de-DE" dirty="0" smtClean="0"/>
              <a:t>Titelmasterformat durch Klicken bearbeiten</a:t>
            </a:r>
            <a:endParaRPr lang="de-DE" dirty="0"/>
          </a:p>
        </p:txBody>
      </p:sp>
      <p:sp>
        <p:nvSpPr>
          <p:cNvPr id="12" name="Datumsplatzhalter 11"/>
          <p:cNvSpPr>
            <a:spLocks noGrp="1"/>
          </p:cNvSpPr>
          <p:nvPr>
            <p:ph type="dt" sz="half" idx="10"/>
          </p:nvPr>
        </p:nvSpPr>
        <p:spPr/>
        <p:txBody>
          <a:bodyPr/>
          <a:lstStyle>
            <a:lvl1pPr>
              <a:defRPr/>
            </a:lvl1pPr>
          </a:lstStyle>
          <a:p>
            <a:endParaRPr lang="de-DE" dirty="0">
              <a:solidFill>
                <a:prstClr val="black">
                  <a:tint val="75000"/>
                </a:prstClr>
              </a:solidFill>
            </a:endParaRPr>
          </a:p>
        </p:txBody>
      </p:sp>
      <p:sp>
        <p:nvSpPr>
          <p:cNvPr id="13" name="Fußzeilenplatzhalter 12"/>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14" name="Foliennummernplatzhalter 13"/>
          <p:cNvSpPr>
            <a:spLocks noGrp="1"/>
          </p:cNvSpPr>
          <p:nvPr>
            <p:ph type="sldNum" sz="quarter" idx="12"/>
          </p:nvPr>
        </p:nvSpPr>
        <p:spPr/>
        <p:txBody>
          <a:bodyPr/>
          <a:lstStyle/>
          <a:p>
            <a:fld id="{C6B5F1D7-4352-4977-85C8-59F0D05AE3BF}" type="slidenum">
              <a:rPr lang="de-DE">
                <a:solidFill>
                  <a:prstClr val="black">
                    <a:tint val="75000"/>
                  </a:prstClr>
                </a:solidFill>
              </a:rPr>
              <a:pPr/>
              <a:t>‹N°›</a:t>
            </a:fld>
            <a:endParaRPr lang="de-DE" dirty="0">
              <a:solidFill>
                <a:prstClr val="black">
                  <a:tint val="75000"/>
                </a:prstClr>
              </a:solidFill>
            </a:endParaRPr>
          </a:p>
        </p:txBody>
      </p:sp>
      <p:pic>
        <p:nvPicPr>
          <p:cNvPr id="16" name="Picture 1944" descr="NTG_Logo"/>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8151357" y="44624"/>
            <a:ext cx="1648806" cy="288032"/>
          </a:xfrm>
          <a:prstGeom prst="rect">
            <a:avLst/>
          </a:prstGeom>
          <a:noFill/>
          <a:ln w="9525">
            <a:noFill/>
            <a:miter lim="800000"/>
            <a:headEnd/>
            <a:tailEnd/>
          </a:ln>
        </p:spPr>
      </p:pic>
    </p:spTree>
    <p:extLst>
      <p:ext uri="{BB962C8B-B14F-4D97-AF65-F5344CB8AC3E}">
        <p14:creationId xmlns:p14="http://schemas.microsoft.com/office/powerpoint/2010/main" val="297818789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6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85900" y="3886200"/>
            <a:ext cx="6934200" cy="1752600"/>
          </a:xfrm>
        </p:spPr>
        <p:txBody>
          <a:bodyPr/>
          <a:lstStyle>
            <a:lvl1pPr marL="0" indent="0" algn="ctr">
              <a:buNone/>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DE" dirty="0"/>
          </a:p>
        </p:txBody>
      </p:sp>
      <p:sp>
        <p:nvSpPr>
          <p:cNvPr id="11" name="Titel 10"/>
          <p:cNvSpPr>
            <a:spLocks noGrp="1"/>
          </p:cNvSpPr>
          <p:nvPr>
            <p:ph type="title"/>
          </p:nvPr>
        </p:nvSpPr>
        <p:spPr/>
        <p:txBody>
          <a:bodyPr/>
          <a:lstStyle>
            <a:lvl1pPr>
              <a:defRPr>
                <a:solidFill>
                  <a:srgbClr val="002060"/>
                </a:solidFill>
              </a:defRPr>
            </a:lvl1pPr>
          </a:lstStyle>
          <a:p>
            <a:r>
              <a:rPr lang="de-DE" dirty="0" smtClean="0"/>
              <a:t>Titelmasterformat durch Klicken bearbeiten</a:t>
            </a:r>
            <a:endParaRPr lang="de-DE" dirty="0"/>
          </a:p>
        </p:txBody>
      </p:sp>
      <p:sp>
        <p:nvSpPr>
          <p:cNvPr id="12" name="Datumsplatzhalter 11"/>
          <p:cNvSpPr>
            <a:spLocks noGrp="1"/>
          </p:cNvSpPr>
          <p:nvPr>
            <p:ph type="dt" sz="half" idx="10"/>
          </p:nvPr>
        </p:nvSpPr>
        <p:spPr/>
        <p:txBody>
          <a:bodyPr/>
          <a:lstStyle>
            <a:lvl1pPr>
              <a:defRPr/>
            </a:lvl1pPr>
          </a:lstStyle>
          <a:p>
            <a:endParaRPr lang="de-DE" dirty="0">
              <a:solidFill>
                <a:prstClr val="black">
                  <a:tint val="75000"/>
                </a:prstClr>
              </a:solidFill>
            </a:endParaRPr>
          </a:p>
        </p:txBody>
      </p:sp>
      <p:sp>
        <p:nvSpPr>
          <p:cNvPr id="13" name="Fußzeilenplatzhalter 12"/>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14" name="Foliennummernplatzhalter 13"/>
          <p:cNvSpPr>
            <a:spLocks noGrp="1"/>
          </p:cNvSpPr>
          <p:nvPr>
            <p:ph type="sldNum" sz="quarter" idx="12"/>
          </p:nvPr>
        </p:nvSpPr>
        <p:spPr/>
        <p:txBody>
          <a:bodyPr/>
          <a:lstStyle/>
          <a:p>
            <a:fld id="{C6B5F1D7-4352-4977-85C8-59F0D05AE3BF}" type="slidenum">
              <a:rPr lang="de-DE">
                <a:solidFill>
                  <a:prstClr val="black">
                    <a:tint val="75000"/>
                  </a:prstClr>
                </a:solidFill>
              </a:rPr>
              <a:pPr/>
              <a:t>‹N°›</a:t>
            </a:fld>
            <a:endParaRPr lang="de-DE" dirty="0">
              <a:solidFill>
                <a:prstClr val="black">
                  <a:tint val="75000"/>
                </a:prstClr>
              </a:solidFill>
            </a:endParaRPr>
          </a:p>
        </p:txBody>
      </p:sp>
      <p:pic>
        <p:nvPicPr>
          <p:cNvPr id="16" name="Picture 1944" descr="NTG_Logo"/>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8151357" y="44624"/>
            <a:ext cx="1648806" cy="288032"/>
          </a:xfrm>
          <a:prstGeom prst="rect">
            <a:avLst/>
          </a:prstGeom>
          <a:noFill/>
          <a:ln w="9525">
            <a:noFill/>
            <a:miter lim="800000"/>
            <a:headEnd/>
            <a:tailEnd/>
          </a:ln>
        </p:spPr>
      </p:pic>
    </p:spTree>
    <p:extLst>
      <p:ext uri="{BB962C8B-B14F-4D97-AF65-F5344CB8AC3E}">
        <p14:creationId xmlns:p14="http://schemas.microsoft.com/office/powerpoint/2010/main" val="1476431057"/>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cSld name="5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1" y="2130444"/>
            <a:ext cx="84201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35263" indent="0" algn="ctr">
              <a:buNone/>
              <a:defRPr>
                <a:solidFill>
                  <a:schemeClr val="tx1">
                    <a:tint val="75000"/>
                  </a:schemeClr>
                </a:solidFill>
              </a:defRPr>
            </a:lvl2pPr>
            <a:lvl3pPr marL="870526" indent="0" algn="ctr">
              <a:buNone/>
              <a:defRPr>
                <a:solidFill>
                  <a:schemeClr val="tx1">
                    <a:tint val="75000"/>
                  </a:schemeClr>
                </a:solidFill>
              </a:defRPr>
            </a:lvl3pPr>
            <a:lvl4pPr marL="1305789" indent="0" algn="ctr">
              <a:buNone/>
              <a:defRPr>
                <a:solidFill>
                  <a:schemeClr val="tx1">
                    <a:tint val="75000"/>
                  </a:schemeClr>
                </a:solidFill>
              </a:defRPr>
            </a:lvl4pPr>
            <a:lvl5pPr marL="1741053" indent="0" algn="ctr">
              <a:buNone/>
              <a:defRPr>
                <a:solidFill>
                  <a:schemeClr val="tx1">
                    <a:tint val="75000"/>
                  </a:schemeClr>
                </a:solidFill>
              </a:defRPr>
            </a:lvl5pPr>
            <a:lvl6pPr marL="2176316" indent="0" algn="ctr">
              <a:buNone/>
              <a:defRPr>
                <a:solidFill>
                  <a:schemeClr val="tx1">
                    <a:tint val="75000"/>
                  </a:schemeClr>
                </a:solidFill>
              </a:defRPr>
            </a:lvl6pPr>
            <a:lvl7pPr marL="2611579" indent="0" algn="ctr">
              <a:buNone/>
              <a:defRPr>
                <a:solidFill>
                  <a:schemeClr val="tx1">
                    <a:tint val="75000"/>
                  </a:schemeClr>
                </a:solidFill>
              </a:defRPr>
            </a:lvl7pPr>
            <a:lvl8pPr marL="3046842" indent="0" algn="ctr">
              <a:buNone/>
              <a:defRPr>
                <a:solidFill>
                  <a:schemeClr val="tx1">
                    <a:tint val="75000"/>
                  </a:schemeClr>
                </a:solidFill>
              </a:defRPr>
            </a:lvl8pPr>
            <a:lvl9pPr marL="3482105"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endParaRPr lang="en-US">
              <a:solidFill>
                <a:prstClr val="black">
                  <a:tint val="75000"/>
                </a:prstClr>
              </a:solidFill>
            </a:endParaRPr>
          </a:p>
        </p:txBody>
      </p:sp>
      <p:sp>
        <p:nvSpPr>
          <p:cNvPr id="5" name="Fußzeilenplatzhalt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en-US">
              <a:solidFill>
                <a:prstClr val="black">
                  <a:tint val="75000"/>
                </a:prstClr>
              </a:solidFill>
            </a:endParaRPr>
          </a:p>
        </p:txBody>
      </p:sp>
      <p:sp>
        <p:nvSpPr>
          <p:cNvPr id="6" name="Foliennummernplatzhalter 5"/>
          <p:cNvSpPr>
            <a:spLocks noGrp="1"/>
          </p:cNvSpPr>
          <p:nvPr>
            <p:ph type="sldNum" sz="quarter" idx="12"/>
          </p:nvPr>
        </p:nvSpPr>
        <p:spPr/>
        <p:txBody>
          <a:bodyPr/>
          <a:lstStyle/>
          <a:p>
            <a:fld id="{05D86068-124A-4FCE-A498-ED48B1EC2525}" type="slidenum">
              <a:rPr lang="en-US">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01096027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9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3543278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41203394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4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18112710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51268" y="1173158"/>
            <a:ext cx="8420100" cy="1470025"/>
          </a:xfrm>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4" name="Fußzeilenplatzhalter 4"/>
          <p:cNvSpPr>
            <a:spLocks noGrp="1"/>
          </p:cNvSpPr>
          <p:nvPr>
            <p:ph type="ftr" sz="quarter" idx="11"/>
          </p:nvPr>
        </p:nvSpPr>
        <p:spPr/>
        <p:txBody>
          <a:bodyPr/>
          <a:lstStyle>
            <a:lvl1pPr>
              <a:defRPr b="1" smtClean="0">
                <a:solidFill>
                  <a:schemeClr val="tx2"/>
                </a:solidFill>
              </a:defRPr>
            </a:lvl1pPr>
          </a:lstStyle>
          <a:p>
            <a:pPr>
              <a:defRPr/>
            </a:pPr>
            <a:r>
              <a:rPr lang="fr-FR" smtClean="0">
                <a:solidFill>
                  <a:srgbClr val="1F497D"/>
                </a:solidFill>
              </a:rPr>
              <a:t>J-Luc Biarrotte, Séminaire SACM, Saclay, 24/03/2016.</a:t>
            </a:r>
            <a:endParaRPr lang="de-DE">
              <a:solidFill>
                <a:srgbClr val="1F497D"/>
              </a:solidFill>
            </a:endParaRPr>
          </a:p>
        </p:txBody>
      </p:sp>
      <p:sp>
        <p:nvSpPr>
          <p:cNvPr id="5" name="Foliennummernplatzhalter 5"/>
          <p:cNvSpPr>
            <a:spLocks noGrp="1"/>
          </p:cNvSpPr>
          <p:nvPr>
            <p:ph type="sldNum" sz="quarter" idx="12"/>
          </p:nvPr>
        </p:nvSpPr>
        <p:spPr/>
        <p:txBody>
          <a:bodyPr/>
          <a:lstStyle>
            <a:lvl1pPr>
              <a:defRPr dirty="0"/>
            </a:lvl1pPr>
          </a:lstStyle>
          <a:p>
            <a:pPr>
              <a:defRPr/>
            </a:pPr>
            <a:r>
              <a:rPr lang="de-DE">
                <a:solidFill>
                  <a:prstClr val="black">
                    <a:tint val="75000"/>
                  </a:prstClr>
                </a:solidFill>
              </a:rPr>
              <a:t>www.ntg.de	</a:t>
            </a:r>
            <a:fld id="{C07677AA-AA57-4689-9FB0-CE60621212D0}" type="slidenum">
              <a:rPr lang="de-DE">
                <a:solidFill>
                  <a:prstClr val="black">
                    <a:tint val="75000"/>
                  </a:prstClr>
                </a:solidFill>
              </a:rPr>
              <a:pPr>
                <a:defRPr/>
              </a:pPr>
              <a:t>‹N°›</a:t>
            </a:fld>
            <a:endParaRPr lang="de-DE">
              <a:solidFill>
                <a:prstClr val="black">
                  <a:tint val="75000"/>
                </a:prstClr>
              </a:solidFill>
            </a:endParaRPr>
          </a:p>
        </p:txBody>
      </p:sp>
    </p:spTree>
    <p:extLst>
      <p:ext uri="{BB962C8B-B14F-4D97-AF65-F5344CB8AC3E}">
        <p14:creationId xmlns:p14="http://schemas.microsoft.com/office/powerpoint/2010/main" val="18563430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dirty="0" smtClean="0"/>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smtClean="0"/>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smtClean="0"/>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313189721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13"/>
            <a:ext cx="84201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E129F681-245F-49A6-B67E-8C8C1E61AB92}"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36649338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36B07A7A-FDA7-439E-9940-B7943AFE4640}"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3807613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8"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9" name="Foliennummernplatzhalter 5"/>
          <p:cNvSpPr>
            <a:spLocks noGrp="1"/>
          </p:cNvSpPr>
          <p:nvPr>
            <p:ph type="sldNum" sz="quarter" idx="12"/>
          </p:nvPr>
        </p:nvSpPr>
        <p:spPr/>
        <p:txBody>
          <a:bodyPr/>
          <a:lstStyle>
            <a:lvl1pPr>
              <a:defRPr/>
            </a:lvl1pPr>
          </a:lstStyle>
          <a:p>
            <a:pPr>
              <a:defRPr/>
            </a:pPr>
            <a:fld id="{6C480B84-7DA1-4A28-9628-66022F945DED}"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0377698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fld id="{9E9D0BD6-D595-4A45-A0E7-673AD2F4B6BD}"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6194474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3"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4" name="Foliennummernplatzhalter 5"/>
          <p:cNvSpPr>
            <a:spLocks noGrp="1"/>
          </p:cNvSpPr>
          <p:nvPr>
            <p:ph type="sldNum" sz="quarter" idx="12"/>
          </p:nvPr>
        </p:nvSpPr>
        <p:spPr/>
        <p:txBody>
          <a:bodyPr/>
          <a:lstStyle>
            <a:lvl1pPr>
              <a:defRPr/>
            </a:lvl1pPr>
          </a:lstStyle>
          <a:p>
            <a:pPr>
              <a:defRPr/>
            </a:pPr>
            <a:fld id="{04C3317A-C330-4F07-B027-BDBFA92F8048}"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4130327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006"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872972" y="27306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EB500038-5D8F-4909-A1D4-54971BA4FC96}"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101583415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645" y="4800600"/>
            <a:ext cx="59436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41E2C134-C533-41A1-AB24-B88D8099215C}"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54821626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2F50ACF5-3073-48DA-9CA5-1B7F5E8A829C}"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671584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74651"/>
            <a:ext cx="222885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95300" y="274651"/>
            <a:ext cx="652145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lvl1pPr>
              <a:defRPr/>
            </a:lvl1pPr>
          </a:lstStyle>
          <a:p>
            <a:pPr>
              <a:defRPr/>
            </a:pPr>
            <a:fld id="{0C9A3E0D-1FE5-401E-A150-850A029B62B2}" type="slidenum">
              <a:rPr lang="de-DE">
                <a:solidFill>
                  <a:prstClr val="black">
                    <a:tint val="75000"/>
                  </a:prstClr>
                </a:solidFill>
              </a:rPr>
              <a:pPr>
                <a:defRPr/>
              </a:pPr>
              <a:t>‹N°›</a:t>
            </a:fld>
            <a:endParaRPr lang="de-DE" dirty="0">
              <a:solidFill>
                <a:prstClr val="black">
                  <a:tint val="75000"/>
                </a:prstClr>
              </a:solidFill>
            </a:endParaRPr>
          </a:p>
        </p:txBody>
      </p:sp>
    </p:spTree>
    <p:extLst>
      <p:ext uri="{BB962C8B-B14F-4D97-AF65-F5344CB8AC3E}">
        <p14:creationId xmlns:p14="http://schemas.microsoft.com/office/powerpoint/2010/main" val="27664839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dirty="0">
              <a:solidFill>
                <a:prstClr val="black">
                  <a:tint val="75000"/>
                </a:prstClr>
              </a:solidFill>
            </a:endParaRPr>
          </a:p>
        </p:txBody>
      </p:sp>
      <p:sp>
        <p:nvSpPr>
          <p:cNvPr id="5" name="Fußzeilenplatzhalter 4"/>
          <p:cNvSpPr>
            <a:spLocks noGrp="1"/>
          </p:cNvSpPr>
          <p:nvPr>
            <p:ph type="ftr" sz="quarter" idx="11"/>
          </p:nvPr>
        </p:nvSpPr>
        <p:spPr/>
        <p:txBody>
          <a:bodyPr/>
          <a:lstStyle>
            <a:lvl1pPr>
              <a:defRPr/>
            </a:lvl1pPr>
          </a:lstStyle>
          <a:p>
            <a:r>
              <a:rPr lang="fr-FR" smtClean="0">
                <a:solidFill>
                  <a:prstClr val="black">
                    <a:tint val="75000"/>
                  </a:prstClr>
                </a:solidFill>
              </a:rPr>
              <a:t>J-Luc Biarrotte, Séminaire SACM, Saclay, 24/03/2016.</a:t>
            </a:r>
            <a:endParaRPr lang="de-DE" dirty="0">
              <a:solidFill>
                <a:prstClr val="black">
                  <a:tint val="75000"/>
                </a:prstClr>
              </a:solidFill>
            </a:endParaRPr>
          </a:p>
        </p:txBody>
      </p:sp>
      <p:sp>
        <p:nvSpPr>
          <p:cNvPr id="6" name="Foliennummernplatzhalter 5"/>
          <p:cNvSpPr>
            <a:spLocks noGrp="1"/>
          </p:cNvSpPr>
          <p:nvPr>
            <p:ph type="sldNum" sz="quarter" idx="12"/>
          </p:nvPr>
        </p:nvSpPr>
        <p:spPr/>
        <p:txBody>
          <a:bodyPr/>
          <a:lstStyle/>
          <a:p>
            <a:fld id="{C6B5F1D7-4352-4977-85C8-59F0D05AE3BF}" type="slidenum">
              <a:rPr lang="de-DE">
                <a:solidFill>
                  <a:prstClr val="black">
                    <a:tint val="75000"/>
                  </a:prstClr>
                </a:solidFill>
              </a:rPr>
              <a:pPr/>
              <a:t>‹N°›</a:t>
            </a:fld>
            <a:endParaRPr lang="de-DE">
              <a:solidFill>
                <a:prstClr val="black">
                  <a:tint val="75000"/>
                </a:prstClr>
              </a:solidFill>
            </a:endParaRPr>
          </a:p>
        </p:txBody>
      </p:sp>
    </p:spTree>
    <p:extLst>
      <p:ext uri="{BB962C8B-B14F-4D97-AF65-F5344CB8AC3E}">
        <p14:creationId xmlns:p14="http://schemas.microsoft.com/office/powerpoint/2010/main" val="2299390711"/>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85900" y="3886200"/>
            <a:ext cx="6934200" cy="1752600"/>
          </a:xfrm>
        </p:spPr>
        <p:txBody>
          <a:bodyPr/>
          <a:lstStyle>
            <a:lvl1pPr marL="0" indent="0" algn="ctr">
              <a:buNone/>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DE" dirty="0"/>
          </a:p>
        </p:txBody>
      </p:sp>
      <p:sp>
        <p:nvSpPr>
          <p:cNvPr id="11" name="Titel 10"/>
          <p:cNvSpPr>
            <a:spLocks noGrp="1"/>
          </p:cNvSpPr>
          <p:nvPr>
            <p:ph type="title"/>
          </p:nvPr>
        </p:nvSpPr>
        <p:spPr/>
        <p:txBody>
          <a:bodyPr/>
          <a:lstStyle>
            <a:lvl1pPr>
              <a:defRPr>
                <a:solidFill>
                  <a:srgbClr val="002060"/>
                </a:solidFill>
              </a:defRPr>
            </a:lvl1pPr>
          </a:lstStyle>
          <a:p>
            <a:r>
              <a:rPr lang="de-DE" dirty="0" smtClean="0"/>
              <a:t>Titelmasterformat durch Klicken bearbeiten</a:t>
            </a:r>
            <a:endParaRPr lang="de-DE" dirty="0"/>
          </a:p>
        </p:txBody>
      </p:sp>
      <p:sp>
        <p:nvSpPr>
          <p:cNvPr id="12" name="Datumsplatzhalter 11"/>
          <p:cNvSpPr>
            <a:spLocks noGrp="1"/>
          </p:cNvSpPr>
          <p:nvPr>
            <p:ph type="dt" sz="half" idx="10"/>
          </p:nvPr>
        </p:nvSpPr>
        <p:spPr/>
        <p:txBody>
          <a:bodyPr/>
          <a:lstStyle>
            <a:lvl1pPr>
              <a:defRPr/>
            </a:lvl1pPr>
          </a:lstStyle>
          <a:p>
            <a:endParaRPr lang="de-DE" dirty="0">
              <a:solidFill>
                <a:prstClr val="black">
                  <a:tint val="75000"/>
                </a:prstClr>
              </a:solidFill>
            </a:endParaRPr>
          </a:p>
        </p:txBody>
      </p:sp>
      <p:sp>
        <p:nvSpPr>
          <p:cNvPr id="13" name="Fußzeilenplatzhalter 12"/>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14" name="Foliennummernplatzhalter 13"/>
          <p:cNvSpPr>
            <a:spLocks noGrp="1"/>
          </p:cNvSpPr>
          <p:nvPr>
            <p:ph type="sldNum" sz="quarter" idx="12"/>
          </p:nvPr>
        </p:nvSpPr>
        <p:spPr/>
        <p:txBody>
          <a:bodyPr/>
          <a:lstStyle/>
          <a:p>
            <a:fld id="{C6B5F1D7-4352-4977-85C8-59F0D05AE3BF}" type="slidenum">
              <a:rPr lang="de-DE">
                <a:solidFill>
                  <a:prstClr val="black">
                    <a:tint val="75000"/>
                  </a:prstClr>
                </a:solidFill>
              </a:rPr>
              <a:pPr/>
              <a:t>‹N°›</a:t>
            </a:fld>
            <a:endParaRPr lang="de-DE" dirty="0">
              <a:solidFill>
                <a:prstClr val="black">
                  <a:tint val="75000"/>
                </a:prstClr>
              </a:solidFill>
            </a:endParaRPr>
          </a:p>
        </p:txBody>
      </p:sp>
      <p:pic>
        <p:nvPicPr>
          <p:cNvPr id="16" name="Picture 1944" descr="NTG_Logo"/>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8151357" y="44624"/>
            <a:ext cx="1648806" cy="288032"/>
          </a:xfrm>
          <a:prstGeom prst="rect">
            <a:avLst/>
          </a:prstGeom>
          <a:noFill/>
          <a:ln w="9525">
            <a:noFill/>
            <a:miter lim="800000"/>
            <a:headEnd/>
            <a:tailEnd/>
          </a:ln>
        </p:spPr>
      </p:pic>
    </p:spTree>
    <p:extLst>
      <p:ext uri="{BB962C8B-B14F-4D97-AF65-F5344CB8AC3E}">
        <p14:creationId xmlns:p14="http://schemas.microsoft.com/office/powerpoint/2010/main" val="2411104981"/>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6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85900" y="3886200"/>
            <a:ext cx="6934200" cy="1752600"/>
          </a:xfrm>
        </p:spPr>
        <p:txBody>
          <a:bodyPr/>
          <a:lstStyle>
            <a:lvl1pPr marL="0" indent="0" algn="ctr">
              <a:buNone/>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DE" dirty="0"/>
          </a:p>
        </p:txBody>
      </p:sp>
      <p:sp>
        <p:nvSpPr>
          <p:cNvPr id="11" name="Titel 10"/>
          <p:cNvSpPr>
            <a:spLocks noGrp="1"/>
          </p:cNvSpPr>
          <p:nvPr>
            <p:ph type="title"/>
          </p:nvPr>
        </p:nvSpPr>
        <p:spPr/>
        <p:txBody>
          <a:bodyPr/>
          <a:lstStyle>
            <a:lvl1pPr>
              <a:defRPr>
                <a:solidFill>
                  <a:srgbClr val="002060"/>
                </a:solidFill>
              </a:defRPr>
            </a:lvl1pPr>
          </a:lstStyle>
          <a:p>
            <a:r>
              <a:rPr lang="de-DE" dirty="0" smtClean="0"/>
              <a:t>Titelmasterformat durch Klicken bearbeiten</a:t>
            </a:r>
            <a:endParaRPr lang="de-DE" dirty="0"/>
          </a:p>
        </p:txBody>
      </p:sp>
      <p:sp>
        <p:nvSpPr>
          <p:cNvPr id="12" name="Datumsplatzhalter 11"/>
          <p:cNvSpPr>
            <a:spLocks noGrp="1"/>
          </p:cNvSpPr>
          <p:nvPr>
            <p:ph type="dt" sz="half" idx="10"/>
          </p:nvPr>
        </p:nvSpPr>
        <p:spPr/>
        <p:txBody>
          <a:bodyPr/>
          <a:lstStyle>
            <a:lvl1pPr>
              <a:defRPr/>
            </a:lvl1pPr>
          </a:lstStyle>
          <a:p>
            <a:endParaRPr lang="de-DE" dirty="0">
              <a:solidFill>
                <a:prstClr val="black">
                  <a:tint val="75000"/>
                </a:prstClr>
              </a:solidFill>
            </a:endParaRPr>
          </a:p>
        </p:txBody>
      </p:sp>
      <p:sp>
        <p:nvSpPr>
          <p:cNvPr id="13" name="Fußzeilenplatzhalter 12"/>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14" name="Foliennummernplatzhalter 13"/>
          <p:cNvSpPr>
            <a:spLocks noGrp="1"/>
          </p:cNvSpPr>
          <p:nvPr>
            <p:ph type="sldNum" sz="quarter" idx="12"/>
          </p:nvPr>
        </p:nvSpPr>
        <p:spPr/>
        <p:txBody>
          <a:bodyPr/>
          <a:lstStyle/>
          <a:p>
            <a:fld id="{C6B5F1D7-4352-4977-85C8-59F0D05AE3BF}" type="slidenum">
              <a:rPr lang="de-DE">
                <a:solidFill>
                  <a:prstClr val="black">
                    <a:tint val="75000"/>
                  </a:prstClr>
                </a:solidFill>
              </a:rPr>
              <a:pPr/>
              <a:t>‹N°›</a:t>
            </a:fld>
            <a:endParaRPr lang="de-DE" dirty="0">
              <a:solidFill>
                <a:prstClr val="black">
                  <a:tint val="75000"/>
                </a:prstClr>
              </a:solidFill>
            </a:endParaRPr>
          </a:p>
        </p:txBody>
      </p:sp>
      <p:pic>
        <p:nvPicPr>
          <p:cNvPr id="16" name="Picture 1944" descr="NTG_Logo"/>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8151357" y="44624"/>
            <a:ext cx="1648806" cy="288032"/>
          </a:xfrm>
          <a:prstGeom prst="rect">
            <a:avLst/>
          </a:prstGeom>
          <a:noFill/>
          <a:ln w="9525">
            <a:noFill/>
            <a:miter lim="800000"/>
            <a:headEnd/>
            <a:tailEnd/>
          </a:ln>
        </p:spPr>
      </p:pic>
    </p:spTree>
    <p:extLst>
      <p:ext uri="{BB962C8B-B14F-4D97-AF65-F5344CB8AC3E}">
        <p14:creationId xmlns:p14="http://schemas.microsoft.com/office/powerpoint/2010/main" val="2731007095"/>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9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265664340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7314456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4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95300" y="214290"/>
            <a:ext cx="8915400" cy="511156"/>
          </a:xfrm>
        </p:spPr>
        <p:txBody>
          <a:bodyPr/>
          <a:lstStyle>
            <a:lvl1pPr>
              <a:defRPr b="1">
                <a:solidFill>
                  <a:srgbClr val="C00000"/>
                </a:solidFill>
              </a:defRPr>
            </a:lvl1pPr>
          </a:lstStyle>
          <a:p>
            <a:r>
              <a:rPr lang="de-DE" dirty="0" smtClean="0"/>
              <a:t>Titelmasterformat</a:t>
            </a:r>
            <a:endParaRPr lang="de-DE" dirty="0"/>
          </a:p>
        </p:txBody>
      </p:sp>
      <p:sp>
        <p:nvSpPr>
          <p:cNvPr id="3" name="Datumsplatzhalter 3"/>
          <p:cNvSpPr>
            <a:spLocks noGrp="1"/>
          </p:cNvSpPr>
          <p:nvPr>
            <p:ph type="dt" sz="half" idx="10"/>
          </p:nvPr>
        </p:nvSpPr>
        <p:spPr/>
        <p:txBody>
          <a:bodyPr/>
          <a:lstStyle>
            <a:lvl1pPr>
              <a:defRPr/>
            </a:lvl1pPr>
          </a:lstStyle>
          <a:p>
            <a:pPr>
              <a:defRPr/>
            </a:pPr>
            <a:endParaRPr lang="de-DE">
              <a:solidFill>
                <a:prstClr val="black">
                  <a:tint val="75000"/>
                </a:prstClr>
              </a:solidFill>
            </a:endParaRPr>
          </a:p>
        </p:txBody>
      </p:sp>
      <p:sp>
        <p:nvSpPr>
          <p:cNvPr id="4" name="Fußzeilenplatzhalter 4"/>
          <p:cNvSpPr>
            <a:spLocks noGrp="1"/>
          </p:cNvSpPr>
          <p:nvPr>
            <p:ph type="ftr" sz="quarter" idx="11"/>
          </p:nvPr>
        </p:nvSpPr>
        <p:spPr/>
        <p:txBody>
          <a:bodyPr/>
          <a:lstStyle>
            <a:lvl1pPr>
              <a:defRPr/>
            </a:lvl1p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
        <p:nvSpPr>
          <p:cNvPr id="5" name="Foliennummernplatzhalter 5"/>
          <p:cNvSpPr>
            <a:spLocks noGrp="1"/>
          </p:cNvSpPr>
          <p:nvPr>
            <p:ph type="sldNum" sz="quarter" idx="12"/>
          </p:nvPr>
        </p:nvSpPr>
        <p:spPr/>
        <p:txBody>
          <a:bodyPr/>
          <a:lstStyle>
            <a:lvl1pPr>
              <a:defRPr/>
            </a:lvl1pPr>
          </a:lstStyle>
          <a:p>
            <a:pPr>
              <a:defRPr/>
            </a:pPr>
            <a:r>
              <a:rPr lang="de-DE">
                <a:solidFill>
                  <a:prstClr val="black">
                    <a:tint val="75000"/>
                  </a:prstClr>
                </a:solidFill>
              </a:rPr>
              <a:t>1</a:t>
            </a:r>
          </a:p>
        </p:txBody>
      </p:sp>
    </p:spTree>
    <p:extLst>
      <p:ext uri="{BB962C8B-B14F-4D97-AF65-F5344CB8AC3E}">
        <p14:creationId xmlns:p14="http://schemas.microsoft.com/office/powerpoint/2010/main" val="314899108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231527"/>
            <a:ext cx="8420100" cy="1296534"/>
          </a:xfrm>
        </p:spPr>
        <p:txBody>
          <a:bodyPr anchor="b"/>
          <a:lstStyle>
            <a:lvl1pPr algn="ctr">
              <a:defRPr sz="4875"/>
            </a:lvl1pPr>
          </a:lstStyle>
          <a:p>
            <a:r>
              <a:rPr lang="fr-FR" smtClean="0"/>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smtClean="0"/>
              <a:t>Modifiez le style des sous-titres du masque</a:t>
            </a:r>
            <a:endParaRPr lang="en-US" dirty="0"/>
          </a:p>
        </p:txBody>
      </p:sp>
      <p:sp>
        <p:nvSpPr>
          <p:cNvPr id="7" name="Rectangle 6"/>
          <p:cNvSpPr/>
          <p:nvPr/>
        </p:nvSpPr>
        <p:spPr>
          <a:xfrm>
            <a:off x="0" y="341040"/>
            <a:ext cx="9906000" cy="985136"/>
          </a:xfrm>
          <a:prstGeom prst="rect">
            <a:avLst/>
          </a:prstGeom>
          <a:gradFill flip="none" rotWithShape="1">
            <a:gsLst>
              <a:gs pos="63000">
                <a:schemeClr val="bg1"/>
              </a:gs>
              <a:gs pos="59000">
                <a:srgbClr val="010937"/>
              </a:gs>
              <a:gs pos="26000">
                <a:srgbClr val="002060"/>
              </a:gs>
              <a:gs pos="21000">
                <a:schemeClr val="bg1"/>
              </a:gs>
              <a:gs pos="27000">
                <a:srgbClr val="00114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20" name="Rectangle 19"/>
          <p:cNvSpPr/>
          <p:nvPr/>
        </p:nvSpPr>
        <p:spPr>
          <a:xfrm>
            <a:off x="0" y="6454673"/>
            <a:ext cx="9906000" cy="403343"/>
          </a:xfrm>
          <a:prstGeom prst="rect">
            <a:avLst/>
          </a:prstGeom>
          <a:gradFill flip="none" rotWithShape="1">
            <a:gsLst>
              <a:gs pos="16000">
                <a:srgbClr val="002060"/>
              </a:gs>
              <a:gs pos="8000">
                <a:srgbClr val="002060"/>
              </a:gs>
              <a:gs pos="5000">
                <a:srgbClr val="183883"/>
              </a:gs>
              <a:gs pos="78000">
                <a:srgbClr val="002060"/>
              </a:gs>
              <a:gs pos="95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6572" y="349705"/>
            <a:ext cx="3053919" cy="976371"/>
          </a:xfrm>
          <a:prstGeom prst="rect">
            <a:avLst/>
          </a:prstGeom>
        </p:spPr>
      </p:pic>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373401"/>
            <a:ext cx="562062" cy="502130"/>
          </a:xfrm>
          <a:prstGeom prst="rect">
            <a:avLst/>
          </a:prstGeom>
        </p:spPr>
      </p:pic>
      <p:pic>
        <p:nvPicPr>
          <p:cNvPr id="21" name="Imag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77257" y="6405619"/>
            <a:ext cx="728749" cy="444704"/>
          </a:xfrm>
          <a:prstGeom prst="rect">
            <a:avLst/>
          </a:prstGeom>
          <a:noFill/>
          <a:effectLst>
            <a:glow>
              <a:schemeClr val="accent1">
                <a:alpha val="0"/>
              </a:schemeClr>
            </a:glow>
            <a:softEdge rad="0"/>
          </a:effectLst>
        </p:spPr>
      </p:pic>
      <p:pic>
        <p:nvPicPr>
          <p:cNvPr id="4" name="Image 3"/>
          <p:cNvPicPr>
            <a:picLocks noChangeAspect="1"/>
          </p:cNvPicPr>
          <p:nvPr/>
        </p:nvPicPr>
        <p:blipFill rotWithShape="1">
          <a:blip r:embed="rId5" cstate="print">
            <a:extLst>
              <a:ext uri="{28A0092B-C50C-407E-A947-70E740481C1C}">
                <a14:useLocalDpi xmlns:a14="http://schemas.microsoft.com/office/drawing/2010/main" val="0"/>
              </a:ext>
            </a:extLst>
          </a:blip>
          <a:srcRect l="17354" t="3779" r="16134" b="4127"/>
          <a:stretch/>
        </p:blipFill>
        <p:spPr>
          <a:xfrm>
            <a:off x="51078" y="215506"/>
            <a:ext cx="2073849" cy="1435742"/>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4375" y="332276"/>
            <a:ext cx="3691631" cy="993900"/>
          </a:xfrm>
          <a:prstGeom prst="rect">
            <a:avLst/>
          </a:prstGeom>
        </p:spPr>
      </p:pic>
    </p:spTree>
    <p:extLst>
      <p:ext uri="{BB962C8B-B14F-4D97-AF65-F5344CB8AC3E}">
        <p14:creationId xmlns:p14="http://schemas.microsoft.com/office/powerpoint/2010/main" val="1017371604"/>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14" name="Rectangle 13"/>
          <p:cNvSpPr/>
          <p:nvPr/>
        </p:nvSpPr>
        <p:spPr>
          <a:xfrm>
            <a:off x="0" y="6454673"/>
            <a:ext cx="9906000" cy="403343"/>
          </a:xfrm>
          <a:prstGeom prst="rect">
            <a:avLst/>
          </a:prstGeom>
          <a:gradFill flip="none" rotWithShape="1">
            <a:gsLst>
              <a:gs pos="38000">
                <a:srgbClr val="002060"/>
              </a:gs>
              <a:gs pos="7000">
                <a:schemeClr val="bg1"/>
              </a:gs>
              <a:gs pos="17000">
                <a:srgbClr val="183883"/>
              </a:gs>
              <a:gs pos="65000">
                <a:srgbClr val="010C3E"/>
              </a:gs>
              <a:gs pos="86000">
                <a:srgbClr val="020938"/>
              </a:gs>
              <a:gs pos="91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8" name="Rectangle 7"/>
          <p:cNvSpPr/>
          <p:nvPr/>
        </p:nvSpPr>
        <p:spPr>
          <a:xfrm>
            <a:off x="1" y="25976"/>
            <a:ext cx="9906000" cy="700834"/>
          </a:xfrm>
          <a:prstGeom prst="rect">
            <a:avLst/>
          </a:prstGeom>
          <a:gradFill flip="none" rotWithShape="1">
            <a:gsLst>
              <a:gs pos="16000">
                <a:srgbClr val="183883"/>
              </a:gs>
              <a:gs pos="10000">
                <a:schemeClr val="bg1"/>
              </a:gs>
              <a:gs pos="75000">
                <a:srgbClr val="002060"/>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4" name="Date Placeholder 3"/>
          <p:cNvSpPr>
            <a:spLocks noGrp="1"/>
          </p:cNvSpPr>
          <p:nvPr>
            <p:ph type="dt" sz="half" idx="10"/>
          </p:nvPr>
        </p:nvSpPr>
        <p:spPr>
          <a:xfrm>
            <a:off x="931863" y="6485214"/>
            <a:ext cx="1118056" cy="365125"/>
          </a:xfrm>
        </p:spPr>
        <p:txBody>
          <a:bodyPr/>
          <a:lstStyle>
            <a:lvl1pPr>
              <a:defRPr sz="1100" baseline="0">
                <a:solidFill>
                  <a:schemeClr val="bg1">
                    <a:lumMod val="85000"/>
                  </a:schemeClr>
                </a:solidFill>
              </a:defRPr>
            </a:lvl1pPr>
          </a:lstStyle>
          <a:p>
            <a:endParaRPr lang="fr-FR" dirty="0">
              <a:solidFill>
                <a:prstClr val="white">
                  <a:lumMod val="85000"/>
                </a:prstClr>
              </a:solidFill>
            </a:endParaRPr>
          </a:p>
        </p:txBody>
      </p:sp>
      <p:sp>
        <p:nvSpPr>
          <p:cNvPr id="5" name="Footer Placeholder 4"/>
          <p:cNvSpPr>
            <a:spLocks noGrp="1"/>
          </p:cNvSpPr>
          <p:nvPr>
            <p:ph type="ftr" sz="quarter" idx="11"/>
          </p:nvPr>
        </p:nvSpPr>
        <p:spPr>
          <a:xfrm>
            <a:off x="2100030" y="6479472"/>
            <a:ext cx="4989709" cy="365125"/>
          </a:xfrm>
        </p:spPr>
        <p:txBody>
          <a:bodyPr/>
          <a:lstStyle>
            <a:lvl1pPr algn="l">
              <a:defRPr sz="1100" baseline="0">
                <a:solidFill>
                  <a:schemeClr val="bg1">
                    <a:lumMod val="85000"/>
                  </a:schemeClr>
                </a:solidFill>
              </a:defRPr>
            </a:lvl1pPr>
          </a:lstStyle>
          <a:p>
            <a:r>
              <a:rPr lang="fr-FR" smtClean="0">
                <a:solidFill>
                  <a:prstClr val="white">
                    <a:lumMod val="85000"/>
                  </a:prstClr>
                </a:solidFill>
              </a:rPr>
              <a:t>J-Luc Biarrotte, Séminaire SACM, Saclay, 24/03/2016.</a:t>
            </a:r>
            <a:endParaRPr lang="fr-FR">
              <a:solidFill>
                <a:prstClr val="white">
                  <a:lumMod val="85000"/>
                </a:prstClr>
              </a:solidFill>
            </a:endParaRPr>
          </a:p>
        </p:txBody>
      </p:sp>
      <p:sp>
        <p:nvSpPr>
          <p:cNvPr id="6" name="Slide Number Placeholder 5"/>
          <p:cNvSpPr>
            <a:spLocks noGrp="1"/>
          </p:cNvSpPr>
          <p:nvPr>
            <p:ph type="sldNum" sz="quarter" idx="12"/>
          </p:nvPr>
        </p:nvSpPr>
        <p:spPr>
          <a:xfrm>
            <a:off x="9210209" y="193846"/>
            <a:ext cx="668654" cy="365125"/>
          </a:xfrm>
        </p:spPr>
        <p:txBody>
          <a:bodyPr/>
          <a:lstStyle>
            <a:lvl1pPr>
              <a:defRPr sz="1300" b="1" baseline="0">
                <a:solidFill>
                  <a:schemeClr val="tx1"/>
                </a:solidFill>
              </a:defRPr>
            </a:lvl1pPr>
          </a:lstStyle>
          <a:p>
            <a:fld id="{82435EB1-3919-45D8-8230-5942E2F3B1CA}" type="slidenum">
              <a:rPr lang="fr-FR" smtClean="0">
                <a:solidFill>
                  <a:prstClr val="black"/>
                </a:solidFill>
              </a:rPr>
              <a:pPr/>
              <a:t>‹N°›</a:t>
            </a:fld>
            <a:endParaRPr lang="fr-FR">
              <a:solidFill>
                <a:prstClr val="black"/>
              </a:solidFill>
            </a:endParaRPr>
          </a:p>
        </p:txBody>
      </p:sp>
      <p:sp>
        <p:nvSpPr>
          <p:cNvPr id="2" name="Title 1"/>
          <p:cNvSpPr>
            <a:spLocks noGrp="1"/>
          </p:cNvSpPr>
          <p:nvPr>
            <p:ph type="title"/>
          </p:nvPr>
        </p:nvSpPr>
        <p:spPr>
          <a:xfrm>
            <a:off x="1410525" y="161380"/>
            <a:ext cx="7573631" cy="468710"/>
          </a:xfrm>
        </p:spPr>
        <p:txBody>
          <a:bodyPr>
            <a:normAutofit/>
          </a:bodyPr>
          <a:lstStyle>
            <a:lvl1pPr>
              <a:defRPr sz="2400" b="1">
                <a:solidFill>
                  <a:schemeClr val="bg1"/>
                </a:solidFill>
                <a:effectLst>
                  <a:outerShdw blurRad="38100" dist="38100" dir="2700000" algn="tl">
                    <a:srgbClr val="000000">
                      <a:alpha val="43137"/>
                    </a:srgbClr>
                  </a:outerShdw>
                </a:effectLst>
                <a:latin typeface="+mn-lt"/>
              </a:defRPr>
            </a:lvl1pPr>
          </a:lstStyle>
          <a:p>
            <a:r>
              <a:rPr lang="fr-FR" dirty="0" smtClean="0"/>
              <a:t>Modifiez le style du titre</a:t>
            </a:r>
            <a:endParaRPr lang="en-US" dirty="0"/>
          </a:p>
        </p:txBody>
      </p:sp>
      <p:pic>
        <p:nvPicPr>
          <p:cNvPr id="19" name="Imag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9265" y="6454673"/>
            <a:ext cx="1250364" cy="403343"/>
          </a:xfrm>
          <a:prstGeom prst="rect">
            <a:avLst/>
          </a:prstGeom>
        </p:spPr>
      </p:pic>
      <p:pic>
        <p:nvPicPr>
          <p:cNvPr id="11" name="Image 10"/>
          <p:cNvPicPr>
            <a:picLocks noChangeAspect="1"/>
          </p:cNvPicPr>
          <p:nvPr/>
        </p:nvPicPr>
        <p:blipFill rotWithShape="1">
          <a:blip r:embed="rId3" cstate="print">
            <a:extLst>
              <a:ext uri="{28A0092B-C50C-407E-A947-70E740481C1C}">
                <a14:useLocalDpi xmlns:a14="http://schemas.microsoft.com/office/drawing/2010/main" val="0"/>
              </a:ext>
            </a:extLst>
          </a:blip>
          <a:srcRect l="17354" t="3779" r="16134" b="30466"/>
          <a:stretch/>
        </p:blipFill>
        <p:spPr>
          <a:xfrm>
            <a:off x="8935660" y="6348552"/>
            <a:ext cx="989182" cy="488957"/>
          </a:xfrm>
          <a:prstGeom prst="rect">
            <a:avLst/>
          </a:prstGeom>
        </p:spPr>
      </p:pic>
      <p:sp>
        <p:nvSpPr>
          <p:cNvPr id="3" name="Ellipse 2"/>
          <p:cNvSpPr/>
          <p:nvPr/>
        </p:nvSpPr>
        <p:spPr>
          <a:xfrm>
            <a:off x="-189429" y="-132903"/>
            <a:ext cx="1509671" cy="1057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463" u="none">
              <a:solidFill>
                <a:prstClr val="white"/>
              </a:solidFill>
            </a:endParaRPr>
          </a:p>
        </p:txBody>
      </p:sp>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5" y="46719"/>
            <a:ext cx="1111758" cy="678427"/>
          </a:xfrm>
          <a:prstGeom prst="rect">
            <a:avLst/>
          </a:prstGeom>
        </p:spPr>
      </p:pic>
      <p:cxnSp>
        <p:nvCxnSpPr>
          <p:cNvPr id="10" name="Connecteur droit 9"/>
          <p:cNvCxnSpPr/>
          <p:nvPr/>
        </p:nvCxnSpPr>
        <p:spPr>
          <a:xfrm>
            <a:off x="9106297" y="-12381"/>
            <a:ext cx="809231" cy="936753"/>
          </a:xfrm>
          <a:prstGeom prst="line">
            <a:avLst/>
          </a:prstGeom>
          <a:ln w="22225">
            <a:gradFill>
              <a:gsLst>
                <a:gs pos="0">
                  <a:schemeClr val="bg1"/>
                </a:gs>
                <a:gs pos="73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9119923" y="-54979"/>
            <a:ext cx="300706" cy="329764"/>
          </a:xfrm>
          <a:prstGeom prst="line">
            <a:avLst/>
          </a:prstGeom>
          <a:ln w="12700">
            <a:gradFill>
              <a:gsLst>
                <a:gs pos="82000">
                  <a:schemeClr val="accent3">
                    <a:lumMod val="60000"/>
                    <a:lumOff val="40000"/>
                  </a:schemeClr>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9623208" y="653369"/>
            <a:ext cx="300706" cy="329764"/>
          </a:xfrm>
          <a:prstGeom prst="line">
            <a:avLst/>
          </a:prstGeom>
          <a:ln w="12700">
            <a:gradFill>
              <a:gsLst>
                <a:gs pos="82000">
                  <a:schemeClr val="accent3">
                    <a:lumMod val="60000"/>
                    <a:lumOff val="40000"/>
                  </a:schemeClr>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9768232" y="693389"/>
            <a:ext cx="110626" cy="124862"/>
          </a:xfrm>
          <a:prstGeom prst="line">
            <a:avLst/>
          </a:prstGeom>
          <a:ln w="12700">
            <a:gradFill>
              <a:gsLst>
                <a:gs pos="82000">
                  <a:srgbClr val="002060"/>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0" name="Image 19"/>
          <p:cNvPicPr>
            <a:picLocks noChangeAspect="1"/>
          </p:cNvPicPr>
          <p:nvPr/>
        </p:nvPicPr>
        <p:blipFill rotWithShape="1">
          <a:blip r:embed="rId5" cstate="print">
            <a:extLst>
              <a:ext uri="{28A0092B-C50C-407E-A947-70E740481C1C}">
                <a14:useLocalDpi xmlns:a14="http://schemas.microsoft.com/office/drawing/2010/main" val="0"/>
              </a:ext>
            </a:extLst>
          </a:blip>
          <a:srcRect l="1923" r="43969"/>
          <a:stretch/>
        </p:blipFill>
        <p:spPr>
          <a:xfrm>
            <a:off x="8" y="6454771"/>
            <a:ext cx="819129" cy="407581"/>
          </a:xfrm>
          <a:prstGeom prst="rect">
            <a:avLst/>
          </a:prstGeom>
        </p:spPr>
      </p:pic>
    </p:spTree>
    <p:extLst>
      <p:ext uri="{BB962C8B-B14F-4D97-AF65-F5344CB8AC3E}">
        <p14:creationId xmlns:p14="http://schemas.microsoft.com/office/powerpoint/2010/main" val="2225374259"/>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83" y="1709756"/>
            <a:ext cx="8543925" cy="2852737"/>
          </a:xfrm>
        </p:spPr>
        <p:txBody>
          <a:bodyPr anchor="b"/>
          <a:lstStyle>
            <a:lvl1pPr>
              <a:defRPr sz="4875"/>
            </a:lvl1pPr>
          </a:lstStyle>
          <a:p>
            <a:r>
              <a:rPr lang="fr-FR" smtClean="0"/>
              <a:t>Modifiez le style du titre</a:t>
            </a:r>
            <a:endParaRPr lang="en-US" dirty="0"/>
          </a:p>
        </p:txBody>
      </p:sp>
      <p:sp>
        <p:nvSpPr>
          <p:cNvPr id="3" name="Text Placeholder 2"/>
          <p:cNvSpPr>
            <a:spLocks noGrp="1"/>
          </p:cNvSpPr>
          <p:nvPr>
            <p:ph type="body" idx="1"/>
          </p:nvPr>
        </p:nvSpPr>
        <p:spPr>
          <a:xfrm>
            <a:off x="675883" y="4589481"/>
            <a:ext cx="8543925" cy="1500187"/>
          </a:xfrm>
        </p:spPr>
        <p:txBody>
          <a:bodyPr/>
          <a:lstStyle>
            <a:lvl1pPr marL="0" indent="0">
              <a:buNone/>
              <a:defRPr sz="1950">
                <a:solidFill>
                  <a:schemeClr val="tx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41413896"/>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69319980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31" y="365129"/>
            <a:ext cx="8543925"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82331"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smtClean="0"/>
              <a:t>Modifiez les styles du texte du masque</a:t>
            </a:r>
          </a:p>
        </p:txBody>
      </p:sp>
      <p:sp>
        <p:nvSpPr>
          <p:cNvPr id="4" name="Content Placeholder 3"/>
          <p:cNvSpPr>
            <a:spLocks noGrp="1"/>
          </p:cNvSpPr>
          <p:nvPr>
            <p:ph sz="half" idx="2"/>
          </p:nvPr>
        </p:nvSpPr>
        <p:spPr>
          <a:xfrm>
            <a:off x="682331" y="2505075"/>
            <a:ext cx="4190702"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smtClean="0"/>
              <a:t>Modifiez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fr-FR">
              <a:solidFill>
                <a:prstClr val="black">
                  <a:tint val="75000"/>
                </a:prstClr>
              </a:solidFill>
            </a:endParaRPr>
          </a:p>
        </p:txBody>
      </p:sp>
      <p:sp>
        <p:nvSpPr>
          <p:cNvPr id="8" name="Footer Placeholder 7"/>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9646523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endParaRPr lang="fr-FR">
              <a:solidFill>
                <a:prstClr val="black">
                  <a:tint val="75000"/>
                </a:prstClr>
              </a:solidFill>
            </a:endParaRPr>
          </a:p>
        </p:txBody>
      </p:sp>
      <p:sp>
        <p:nvSpPr>
          <p:cNvPr id="4" name="Footer Placeholder 3"/>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0156711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a:solidFill>
                <a:prstClr val="black">
                  <a:tint val="75000"/>
                </a:prstClr>
              </a:solidFill>
            </a:endParaRPr>
          </a:p>
        </p:txBody>
      </p:sp>
      <p:sp>
        <p:nvSpPr>
          <p:cNvPr id="3" name="Footer Placeholder 2"/>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1645084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32" y="457200"/>
            <a:ext cx="3194943" cy="1600200"/>
          </a:xfrm>
        </p:spPr>
        <p:txBody>
          <a:bodyPr anchor="b"/>
          <a:lstStyle>
            <a:lvl1pPr>
              <a:defRPr sz="2600"/>
            </a:lvl1pPr>
          </a:lstStyle>
          <a:p>
            <a:r>
              <a:rPr lang="fr-FR" smtClean="0"/>
              <a:t>Modifiez le style du titre</a:t>
            </a:r>
            <a:endParaRPr lang="en-US" dirty="0"/>
          </a:p>
        </p:txBody>
      </p:sp>
      <p:sp>
        <p:nvSpPr>
          <p:cNvPr id="3" name="Content Placeholder 2"/>
          <p:cNvSpPr>
            <a:spLocks noGrp="1"/>
          </p:cNvSpPr>
          <p:nvPr>
            <p:ph idx="1"/>
          </p:nvPr>
        </p:nvSpPr>
        <p:spPr>
          <a:xfrm>
            <a:off x="4211343" y="987443"/>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2332"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415588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32" y="457200"/>
            <a:ext cx="3194943" cy="1600200"/>
          </a:xfrm>
        </p:spPr>
        <p:txBody>
          <a:bodyPr anchor="b"/>
          <a:lstStyle>
            <a:lvl1pPr>
              <a:defRPr sz="26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4211343" y="987443"/>
            <a:ext cx="5014913" cy="4873625"/>
          </a:xfrm>
        </p:spPr>
        <p:txBody>
          <a:bodyPr anchor="t"/>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2332"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32359798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76260178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90" y="365125"/>
            <a:ext cx="2135981"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1046" y="365125"/>
            <a:ext cx="6284119"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6508750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231527"/>
            <a:ext cx="8420100" cy="1296534"/>
          </a:xfrm>
        </p:spPr>
        <p:txBody>
          <a:bodyPr anchor="b"/>
          <a:lstStyle>
            <a:lvl1pPr algn="ctr">
              <a:defRPr sz="4875"/>
            </a:lvl1pPr>
          </a:lstStyle>
          <a:p>
            <a:r>
              <a:rPr lang="fr-FR" smtClean="0"/>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smtClean="0"/>
              <a:t>Modifiez le style des sous-titres du masque</a:t>
            </a:r>
            <a:endParaRPr lang="en-US" dirty="0"/>
          </a:p>
        </p:txBody>
      </p:sp>
      <p:sp>
        <p:nvSpPr>
          <p:cNvPr id="7" name="Rectangle 6"/>
          <p:cNvSpPr/>
          <p:nvPr/>
        </p:nvSpPr>
        <p:spPr>
          <a:xfrm>
            <a:off x="0" y="341040"/>
            <a:ext cx="9906000" cy="985136"/>
          </a:xfrm>
          <a:prstGeom prst="rect">
            <a:avLst/>
          </a:prstGeom>
          <a:gradFill flip="none" rotWithShape="1">
            <a:gsLst>
              <a:gs pos="63000">
                <a:schemeClr val="bg1"/>
              </a:gs>
              <a:gs pos="59000">
                <a:srgbClr val="010937"/>
              </a:gs>
              <a:gs pos="26000">
                <a:srgbClr val="002060"/>
              </a:gs>
              <a:gs pos="21000">
                <a:schemeClr val="bg1"/>
              </a:gs>
              <a:gs pos="27000">
                <a:srgbClr val="00114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20" name="Rectangle 19"/>
          <p:cNvSpPr/>
          <p:nvPr/>
        </p:nvSpPr>
        <p:spPr>
          <a:xfrm>
            <a:off x="0" y="6454673"/>
            <a:ext cx="9906000" cy="403343"/>
          </a:xfrm>
          <a:prstGeom prst="rect">
            <a:avLst/>
          </a:prstGeom>
          <a:gradFill flip="none" rotWithShape="1">
            <a:gsLst>
              <a:gs pos="16000">
                <a:srgbClr val="002060"/>
              </a:gs>
              <a:gs pos="8000">
                <a:srgbClr val="002060"/>
              </a:gs>
              <a:gs pos="5000">
                <a:srgbClr val="183883"/>
              </a:gs>
              <a:gs pos="78000">
                <a:srgbClr val="002060"/>
              </a:gs>
              <a:gs pos="95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6572" y="349705"/>
            <a:ext cx="3053919" cy="976371"/>
          </a:xfrm>
          <a:prstGeom prst="rect">
            <a:avLst/>
          </a:prstGeom>
        </p:spPr>
      </p:pic>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373401"/>
            <a:ext cx="562062" cy="502130"/>
          </a:xfrm>
          <a:prstGeom prst="rect">
            <a:avLst/>
          </a:prstGeom>
        </p:spPr>
      </p:pic>
      <p:pic>
        <p:nvPicPr>
          <p:cNvPr id="21" name="Imag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77257" y="6405619"/>
            <a:ext cx="728749" cy="444704"/>
          </a:xfrm>
          <a:prstGeom prst="rect">
            <a:avLst/>
          </a:prstGeom>
          <a:noFill/>
          <a:effectLst>
            <a:glow>
              <a:schemeClr val="accent1">
                <a:alpha val="0"/>
              </a:schemeClr>
            </a:glow>
            <a:softEdge rad="0"/>
          </a:effectLst>
        </p:spPr>
      </p:pic>
      <p:pic>
        <p:nvPicPr>
          <p:cNvPr id="4" name="Image 3"/>
          <p:cNvPicPr>
            <a:picLocks noChangeAspect="1"/>
          </p:cNvPicPr>
          <p:nvPr/>
        </p:nvPicPr>
        <p:blipFill rotWithShape="1">
          <a:blip r:embed="rId5" cstate="print">
            <a:extLst>
              <a:ext uri="{28A0092B-C50C-407E-A947-70E740481C1C}">
                <a14:useLocalDpi xmlns:a14="http://schemas.microsoft.com/office/drawing/2010/main" val="0"/>
              </a:ext>
            </a:extLst>
          </a:blip>
          <a:srcRect l="17354" t="3779" r="16134" b="4127"/>
          <a:stretch/>
        </p:blipFill>
        <p:spPr>
          <a:xfrm>
            <a:off x="51078" y="215506"/>
            <a:ext cx="2073849" cy="1435742"/>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4375" y="332276"/>
            <a:ext cx="3691631" cy="993900"/>
          </a:xfrm>
          <a:prstGeom prst="rect">
            <a:avLst/>
          </a:prstGeom>
        </p:spPr>
      </p:pic>
    </p:spTree>
    <p:extLst>
      <p:ext uri="{BB962C8B-B14F-4D97-AF65-F5344CB8AC3E}">
        <p14:creationId xmlns:p14="http://schemas.microsoft.com/office/powerpoint/2010/main" val="946077068"/>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14" name="Rectangle 13"/>
          <p:cNvSpPr/>
          <p:nvPr/>
        </p:nvSpPr>
        <p:spPr>
          <a:xfrm>
            <a:off x="0" y="6454673"/>
            <a:ext cx="9906000" cy="403343"/>
          </a:xfrm>
          <a:prstGeom prst="rect">
            <a:avLst/>
          </a:prstGeom>
          <a:gradFill flip="none" rotWithShape="1">
            <a:gsLst>
              <a:gs pos="38000">
                <a:srgbClr val="002060"/>
              </a:gs>
              <a:gs pos="7000">
                <a:schemeClr val="bg1"/>
              </a:gs>
              <a:gs pos="17000">
                <a:srgbClr val="183883"/>
              </a:gs>
              <a:gs pos="65000">
                <a:srgbClr val="010C3E"/>
              </a:gs>
              <a:gs pos="86000">
                <a:srgbClr val="020938"/>
              </a:gs>
              <a:gs pos="91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8" name="Rectangle 7"/>
          <p:cNvSpPr/>
          <p:nvPr/>
        </p:nvSpPr>
        <p:spPr>
          <a:xfrm>
            <a:off x="1" y="25976"/>
            <a:ext cx="9906000" cy="700834"/>
          </a:xfrm>
          <a:prstGeom prst="rect">
            <a:avLst/>
          </a:prstGeom>
          <a:gradFill flip="none" rotWithShape="1">
            <a:gsLst>
              <a:gs pos="16000">
                <a:srgbClr val="183883"/>
              </a:gs>
              <a:gs pos="10000">
                <a:schemeClr val="bg1"/>
              </a:gs>
              <a:gs pos="75000">
                <a:srgbClr val="002060"/>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4" name="Date Placeholder 3"/>
          <p:cNvSpPr>
            <a:spLocks noGrp="1"/>
          </p:cNvSpPr>
          <p:nvPr>
            <p:ph type="dt" sz="half" idx="10"/>
          </p:nvPr>
        </p:nvSpPr>
        <p:spPr>
          <a:xfrm>
            <a:off x="931863" y="6485214"/>
            <a:ext cx="1118056" cy="365125"/>
          </a:xfrm>
        </p:spPr>
        <p:txBody>
          <a:bodyPr/>
          <a:lstStyle>
            <a:lvl1pPr>
              <a:defRPr sz="1100" baseline="0">
                <a:solidFill>
                  <a:schemeClr val="bg1">
                    <a:lumMod val="85000"/>
                  </a:schemeClr>
                </a:solidFill>
              </a:defRPr>
            </a:lvl1pPr>
          </a:lstStyle>
          <a:p>
            <a:endParaRPr lang="fr-FR" dirty="0">
              <a:solidFill>
                <a:prstClr val="white">
                  <a:lumMod val="85000"/>
                </a:prstClr>
              </a:solidFill>
            </a:endParaRPr>
          </a:p>
        </p:txBody>
      </p:sp>
      <p:sp>
        <p:nvSpPr>
          <p:cNvPr id="5" name="Footer Placeholder 4"/>
          <p:cNvSpPr>
            <a:spLocks noGrp="1"/>
          </p:cNvSpPr>
          <p:nvPr>
            <p:ph type="ftr" sz="quarter" idx="11"/>
          </p:nvPr>
        </p:nvSpPr>
        <p:spPr>
          <a:xfrm>
            <a:off x="2100030" y="6479472"/>
            <a:ext cx="4989709" cy="365125"/>
          </a:xfrm>
        </p:spPr>
        <p:txBody>
          <a:bodyPr/>
          <a:lstStyle>
            <a:lvl1pPr algn="l">
              <a:defRPr sz="1100" baseline="0">
                <a:solidFill>
                  <a:schemeClr val="bg1">
                    <a:lumMod val="85000"/>
                  </a:schemeClr>
                </a:solidFill>
              </a:defRPr>
            </a:lvl1pPr>
          </a:lstStyle>
          <a:p>
            <a:r>
              <a:rPr lang="fr-FR" smtClean="0">
                <a:solidFill>
                  <a:prstClr val="white">
                    <a:lumMod val="85000"/>
                  </a:prstClr>
                </a:solidFill>
              </a:rPr>
              <a:t>J-Luc Biarrotte, Séminaire SACM, Saclay, 24/03/2016.</a:t>
            </a:r>
            <a:endParaRPr lang="fr-FR">
              <a:solidFill>
                <a:prstClr val="white">
                  <a:lumMod val="85000"/>
                </a:prstClr>
              </a:solidFill>
            </a:endParaRPr>
          </a:p>
        </p:txBody>
      </p:sp>
      <p:sp>
        <p:nvSpPr>
          <p:cNvPr id="6" name="Slide Number Placeholder 5"/>
          <p:cNvSpPr>
            <a:spLocks noGrp="1"/>
          </p:cNvSpPr>
          <p:nvPr>
            <p:ph type="sldNum" sz="quarter" idx="12"/>
          </p:nvPr>
        </p:nvSpPr>
        <p:spPr>
          <a:xfrm>
            <a:off x="9210209" y="193846"/>
            <a:ext cx="668654" cy="365125"/>
          </a:xfrm>
        </p:spPr>
        <p:txBody>
          <a:bodyPr/>
          <a:lstStyle>
            <a:lvl1pPr>
              <a:defRPr sz="1300" b="1" baseline="0">
                <a:solidFill>
                  <a:schemeClr val="tx1"/>
                </a:solidFill>
              </a:defRPr>
            </a:lvl1pPr>
          </a:lstStyle>
          <a:p>
            <a:fld id="{82435EB1-3919-45D8-8230-5942E2F3B1CA}" type="slidenum">
              <a:rPr lang="fr-FR" smtClean="0">
                <a:solidFill>
                  <a:prstClr val="black"/>
                </a:solidFill>
              </a:rPr>
              <a:pPr/>
              <a:t>‹N°›</a:t>
            </a:fld>
            <a:endParaRPr lang="fr-FR">
              <a:solidFill>
                <a:prstClr val="black"/>
              </a:solidFill>
            </a:endParaRPr>
          </a:p>
        </p:txBody>
      </p:sp>
      <p:sp>
        <p:nvSpPr>
          <p:cNvPr id="2" name="Title 1"/>
          <p:cNvSpPr>
            <a:spLocks noGrp="1"/>
          </p:cNvSpPr>
          <p:nvPr>
            <p:ph type="title"/>
          </p:nvPr>
        </p:nvSpPr>
        <p:spPr>
          <a:xfrm>
            <a:off x="1410525" y="161380"/>
            <a:ext cx="7573631" cy="468710"/>
          </a:xfrm>
        </p:spPr>
        <p:txBody>
          <a:bodyPr>
            <a:normAutofit/>
          </a:bodyPr>
          <a:lstStyle>
            <a:lvl1pPr>
              <a:defRPr sz="2400" b="1">
                <a:solidFill>
                  <a:schemeClr val="bg1"/>
                </a:solidFill>
                <a:effectLst>
                  <a:outerShdw blurRad="38100" dist="38100" dir="2700000" algn="tl">
                    <a:srgbClr val="000000">
                      <a:alpha val="43137"/>
                    </a:srgbClr>
                  </a:outerShdw>
                </a:effectLst>
                <a:latin typeface="+mn-lt"/>
              </a:defRPr>
            </a:lvl1pPr>
          </a:lstStyle>
          <a:p>
            <a:r>
              <a:rPr lang="fr-FR" dirty="0" smtClean="0"/>
              <a:t>Modifiez le style du titre</a:t>
            </a:r>
            <a:endParaRPr lang="en-US" dirty="0"/>
          </a:p>
        </p:txBody>
      </p:sp>
      <p:pic>
        <p:nvPicPr>
          <p:cNvPr id="19" name="Imag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9265" y="6454673"/>
            <a:ext cx="1250364" cy="403343"/>
          </a:xfrm>
          <a:prstGeom prst="rect">
            <a:avLst/>
          </a:prstGeom>
        </p:spPr>
      </p:pic>
      <p:pic>
        <p:nvPicPr>
          <p:cNvPr id="11" name="Image 10"/>
          <p:cNvPicPr>
            <a:picLocks noChangeAspect="1"/>
          </p:cNvPicPr>
          <p:nvPr/>
        </p:nvPicPr>
        <p:blipFill rotWithShape="1">
          <a:blip r:embed="rId3" cstate="print">
            <a:extLst>
              <a:ext uri="{28A0092B-C50C-407E-A947-70E740481C1C}">
                <a14:useLocalDpi xmlns:a14="http://schemas.microsoft.com/office/drawing/2010/main" val="0"/>
              </a:ext>
            </a:extLst>
          </a:blip>
          <a:srcRect l="17354" t="3779" r="16134" b="30466"/>
          <a:stretch/>
        </p:blipFill>
        <p:spPr>
          <a:xfrm>
            <a:off x="8935660" y="6348552"/>
            <a:ext cx="989182" cy="488957"/>
          </a:xfrm>
          <a:prstGeom prst="rect">
            <a:avLst/>
          </a:prstGeom>
        </p:spPr>
      </p:pic>
      <p:sp>
        <p:nvSpPr>
          <p:cNvPr id="3" name="Ellipse 2"/>
          <p:cNvSpPr/>
          <p:nvPr/>
        </p:nvSpPr>
        <p:spPr>
          <a:xfrm>
            <a:off x="-189429" y="-132903"/>
            <a:ext cx="1509671" cy="1057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463" u="none">
              <a:solidFill>
                <a:prstClr val="white"/>
              </a:solidFill>
            </a:endParaRPr>
          </a:p>
        </p:txBody>
      </p:sp>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5" y="46719"/>
            <a:ext cx="1111758" cy="678427"/>
          </a:xfrm>
          <a:prstGeom prst="rect">
            <a:avLst/>
          </a:prstGeom>
        </p:spPr>
      </p:pic>
      <p:cxnSp>
        <p:nvCxnSpPr>
          <p:cNvPr id="10" name="Connecteur droit 9"/>
          <p:cNvCxnSpPr/>
          <p:nvPr/>
        </p:nvCxnSpPr>
        <p:spPr>
          <a:xfrm>
            <a:off x="9106297" y="-12381"/>
            <a:ext cx="809231" cy="936753"/>
          </a:xfrm>
          <a:prstGeom prst="line">
            <a:avLst/>
          </a:prstGeom>
          <a:ln w="22225">
            <a:gradFill>
              <a:gsLst>
                <a:gs pos="0">
                  <a:schemeClr val="bg1"/>
                </a:gs>
                <a:gs pos="73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9119923" y="-54979"/>
            <a:ext cx="300706" cy="329764"/>
          </a:xfrm>
          <a:prstGeom prst="line">
            <a:avLst/>
          </a:prstGeom>
          <a:ln w="12700">
            <a:gradFill>
              <a:gsLst>
                <a:gs pos="82000">
                  <a:schemeClr val="accent3">
                    <a:lumMod val="60000"/>
                    <a:lumOff val="40000"/>
                  </a:schemeClr>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9623208" y="653369"/>
            <a:ext cx="300706" cy="329764"/>
          </a:xfrm>
          <a:prstGeom prst="line">
            <a:avLst/>
          </a:prstGeom>
          <a:ln w="12700">
            <a:gradFill>
              <a:gsLst>
                <a:gs pos="82000">
                  <a:schemeClr val="accent3">
                    <a:lumMod val="60000"/>
                    <a:lumOff val="40000"/>
                  </a:schemeClr>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9768232" y="693389"/>
            <a:ext cx="110626" cy="124862"/>
          </a:xfrm>
          <a:prstGeom prst="line">
            <a:avLst/>
          </a:prstGeom>
          <a:ln w="12700">
            <a:gradFill>
              <a:gsLst>
                <a:gs pos="82000">
                  <a:srgbClr val="002060"/>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0" name="Image 19"/>
          <p:cNvPicPr>
            <a:picLocks noChangeAspect="1"/>
          </p:cNvPicPr>
          <p:nvPr/>
        </p:nvPicPr>
        <p:blipFill rotWithShape="1">
          <a:blip r:embed="rId5" cstate="print">
            <a:extLst>
              <a:ext uri="{28A0092B-C50C-407E-A947-70E740481C1C}">
                <a14:useLocalDpi xmlns:a14="http://schemas.microsoft.com/office/drawing/2010/main" val="0"/>
              </a:ext>
            </a:extLst>
          </a:blip>
          <a:srcRect l="1923" r="43969"/>
          <a:stretch/>
        </p:blipFill>
        <p:spPr>
          <a:xfrm>
            <a:off x="8" y="6454771"/>
            <a:ext cx="819129" cy="407581"/>
          </a:xfrm>
          <a:prstGeom prst="rect">
            <a:avLst/>
          </a:prstGeom>
        </p:spPr>
      </p:pic>
    </p:spTree>
    <p:extLst>
      <p:ext uri="{BB962C8B-B14F-4D97-AF65-F5344CB8AC3E}">
        <p14:creationId xmlns:p14="http://schemas.microsoft.com/office/powerpoint/2010/main" val="935516838"/>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83" y="1709756"/>
            <a:ext cx="8543925" cy="2852737"/>
          </a:xfrm>
        </p:spPr>
        <p:txBody>
          <a:bodyPr anchor="b"/>
          <a:lstStyle>
            <a:lvl1pPr>
              <a:defRPr sz="4875"/>
            </a:lvl1pPr>
          </a:lstStyle>
          <a:p>
            <a:r>
              <a:rPr lang="fr-FR" smtClean="0"/>
              <a:t>Modifiez le style du titre</a:t>
            </a:r>
            <a:endParaRPr lang="en-US" dirty="0"/>
          </a:p>
        </p:txBody>
      </p:sp>
      <p:sp>
        <p:nvSpPr>
          <p:cNvPr id="3" name="Text Placeholder 2"/>
          <p:cNvSpPr>
            <a:spLocks noGrp="1"/>
          </p:cNvSpPr>
          <p:nvPr>
            <p:ph type="body" idx="1"/>
          </p:nvPr>
        </p:nvSpPr>
        <p:spPr>
          <a:xfrm>
            <a:off x="675883" y="4589481"/>
            <a:ext cx="8543925" cy="1500187"/>
          </a:xfrm>
        </p:spPr>
        <p:txBody>
          <a:bodyPr/>
          <a:lstStyle>
            <a:lvl1pPr marL="0" indent="0">
              <a:buNone/>
              <a:defRPr sz="1950">
                <a:solidFill>
                  <a:schemeClr val="tx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79357256"/>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1443166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31" y="365129"/>
            <a:ext cx="8543925"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82331"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smtClean="0"/>
              <a:t>Modifiez les styles du texte du masque</a:t>
            </a:r>
          </a:p>
        </p:txBody>
      </p:sp>
      <p:sp>
        <p:nvSpPr>
          <p:cNvPr id="4" name="Content Placeholder 3"/>
          <p:cNvSpPr>
            <a:spLocks noGrp="1"/>
          </p:cNvSpPr>
          <p:nvPr>
            <p:ph sz="half" idx="2"/>
          </p:nvPr>
        </p:nvSpPr>
        <p:spPr>
          <a:xfrm>
            <a:off x="682331" y="2505075"/>
            <a:ext cx="4190702"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smtClean="0"/>
              <a:t>Modifiez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fr-FR">
              <a:solidFill>
                <a:prstClr val="black">
                  <a:tint val="75000"/>
                </a:prstClr>
              </a:solidFill>
            </a:endParaRPr>
          </a:p>
        </p:txBody>
      </p:sp>
      <p:sp>
        <p:nvSpPr>
          <p:cNvPr id="8" name="Footer Placeholder 7"/>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5744249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endParaRPr lang="fr-FR">
              <a:solidFill>
                <a:prstClr val="black">
                  <a:tint val="75000"/>
                </a:prstClr>
              </a:solidFill>
            </a:endParaRPr>
          </a:p>
        </p:txBody>
      </p:sp>
      <p:sp>
        <p:nvSpPr>
          <p:cNvPr id="4" name="Footer Placeholder 3"/>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3281828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a:solidFill>
                <a:prstClr val="black">
                  <a:tint val="75000"/>
                </a:prstClr>
              </a:solidFill>
            </a:endParaRPr>
          </a:p>
        </p:txBody>
      </p:sp>
      <p:sp>
        <p:nvSpPr>
          <p:cNvPr id="3" name="Footer Placeholder 2"/>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3061711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32" y="457200"/>
            <a:ext cx="3194943" cy="1600200"/>
          </a:xfrm>
        </p:spPr>
        <p:txBody>
          <a:bodyPr anchor="b"/>
          <a:lstStyle>
            <a:lvl1pPr>
              <a:defRPr sz="2600"/>
            </a:lvl1pPr>
          </a:lstStyle>
          <a:p>
            <a:r>
              <a:rPr lang="fr-FR" smtClean="0"/>
              <a:t>Modifiez le style du titre</a:t>
            </a:r>
            <a:endParaRPr lang="en-US" dirty="0"/>
          </a:p>
        </p:txBody>
      </p:sp>
      <p:sp>
        <p:nvSpPr>
          <p:cNvPr id="3" name="Content Placeholder 2"/>
          <p:cNvSpPr>
            <a:spLocks noGrp="1"/>
          </p:cNvSpPr>
          <p:nvPr>
            <p:ph idx="1"/>
          </p:nvPr>
        </p:nvSpPr>
        <p:spPr>
          <a:xfrm>
            <a:off x="4211343" y="987443"/>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2332"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66003386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32" y="457200"/>
            <a:ext cx="3194943" cy="1600200"/>
          </a:xfrm>
        </p:spPr>
        <p:txBody>
          <a:bodyPr anchor="b"/>
          <a:lstStyle>
            <a:lvl1pPr>
              <a:defRPr sz="26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4211343" y="987443"/>
            <a:ext cx="5014913" cy="4873625"/>
          </a:xfrm>
        </p:spPr>
        <p:txBody>
          <a:bodyPr anchor="t"/>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2332"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5333888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0314791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90" y="365125"/>
            <a:ext cx="2135981"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1046" y="365125"/>
            <a:ext cx="6284119"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164162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231527"/>
            <a:ext cx="8420100" cy="1296534"/>
          </a:xfrm>
        </p:spPr>
        <p:txBody>
          <a:bodyPr anchor="b"/>
          <a:lstStyle>
            <a:lvl1pPr algn="ctr">
              <a:defRPr sz="4875"/>
            </a:lvl1pPr>
          </a:lstStyle>
          <a:p>
            <a:r>
              <a:rPr lang="fr-FR" smtClean="0"/>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smtClean="0"/>
              <a:t>Modifiez le style des sous-titres du masque</a:t>
            </a:r>
            <a:endParaRPr lang="en-US" dirty="0"/>
          </a:p>
        </p:txBody>
      </p:sp>
      <p:sp>
        <p:nvSpPr>
          <p:cNvPr id="7" name="Rectangle 6"/>
          <p:cNvSpPr/>
          <p:nvPr/>
        </p:nvSpPr>
        <p:spPr>
          <a:xfrm>
            <a:off x="0" y="341040"/>
            <a:ext cx="9906000" cy="985136"/>
          </a:xfrm>
          <a:prstGeom prst="rect">
            <a:avLst/>
          </a:prstGeom>
          <a:gradFill flip="none" rotWithShape="1">
            <a:gsLst>
              <a:gs pos="63000">
                <a:schemeClr val="bg1"/>
              </a:gs>
              <a:gs pos="59000">
                <a:srgbClr val="010937"/>
              </a:gs>
              <a:gs pos="26000">
                <a:srgbClr val="002060"/>
              </a:gs>
              <a:gs pos="21000">
                <a:schemeClr val="bg1"/>
              </a:gs>
              <a:gs pos="27000">
                <a:srgbClr val="00114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20" name="Rectangle 19"/>
          <p:cNvSpPr/>
          <p:nvPr/>
        </p:nvSpPr>
        <p:spPr>
          <a:xfrm>
            <a:off x="0" y="6454673"/>
            <a:ext cx="9906000" cy="403343"/>
          </a:xfrm>
          <a:prstGeom prst="rect">
            <a:avLst/>
          </a:prstGeom>
          <a:gradFill flip="none" rotWithShape="1">
            <a:gsLst>
              <a:gs pos="16000">
                <a:srgbClr val="002060"/>
              </a:gs>
              <a:gs pos="8000">
                <a:srgbClr val="002060"/>
              </a:gs>
              <a:gs pos="5000">
                <a:srgbClr val="183883"/>
              </a:gs>
              <a:gs pos="78000">
                <a:srgbClr val="002060"/>
              </a:gs>
              <a:gs pos="95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6572" y="349705"/>
            <a:ext cx="3053919" cy="976371"/>
          </a:xfrm>
          <a:prstGeom prst="rect">
            <a:avLst/>
          </a:prstGeom>
        </p:spPr>
      </p:pic>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373401"/>
            <a:ext cx="562062" cy="502130"/>
          </a:xfrm>
          <a:prstGeom prst="rect">
            <a:avLst/>
          </a:prstGeom>
        </p:spPr>
      </p:pic>
      <p:pic>
        <p:nvPicPr>
          <p:cNvPr id="21" name="Imag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77257" y="6405619"/>
            <a:ext cx="728749" cy="444704"/>
          </a:xfrm>
          <a:prstGeom prst="rect">
            <a:avLst/>
          </a:prstGeom>
          <a:noFill/>
          <a:effectLst>
            <a:glow>
              <a:schemeClr val="accent1">
                <a:alpha val="0"/>
              </a:schemeClr>
            </a:glow>
            <a:softEdge rad="0"/>
          </a:effectLst>
        </p:spPr>
      </p:pic>
      <p:pic>
        <p:nvPicPr>
          <p:cNvPr id="4" name="Image 3"/>
          <p:cNvPicPr>
            <a:picLocks noChangeAspect="1"/>
          </p:cNvPicPr>
          <p:nvPr/>
        </p:nvPicPr>
        <p:blipFill rotWithShape="1">
          <a:blip r:embed="rId5" cstate="print">
            <a:extLst>
              <a:ext uri="{28A0092B-C50C-407E-A947-70E740481C1C}">
                <a14:useLocalDpi xmlns:a14="http://schemas.microsoft.com/office/drawing/2010/main" val="0"/>
              </a:ext>
            </a:extLst>
          </a:blip>
          <a:srcRect l="17354" t="3779" r="16134" b="4127"/>
          <a:stretch/>
        </p:blipFill>
        <p:spPr>
          <a:xfrm>
            <a:off x="51078" y="215506"/>
            <a:ext cx="2073849" cy="1435742"/>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4375" y="332276"/>
            <a:ext cx="3691631" cy="993900"/>
          </a:xfrm>
          <a:prstGeom prst="rect">
            <a:avLst/>
          </a:prstGeom>
        </p:spPr>
      </p:pic>
    </p:spTree>
    <p:extLst>
      <p:ext uri="{BB962C8B-B14F-4D97-AF65-F5344CB8AC3E}">
        <p14:creationId xmlns:p14="http://schemas.microsoft.com/office/powerpoint/2010/main" val="3469112910"/>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14" name="Rectangle 13"/>
          <p:cNvSpPr/>
          <p:nvPr/>
        </p:nvSpPr>
        <p:spPr>
          <a:xfrm>
            <a:off x="0" y="6454673"/>
            <a:ext cx="9906000" cy="403343"/>
          </a:xfrm>
          <a:prstGeom prst="rect">
            <a:avLst/>
          </a:prstGeom>
          <a:gradFill flip="none" rotWithShape="1">
            <a:gsLst>
              <a:gs pos="38000">
                <a:srgbClr val="002060"/>
              </a:gs>
              <a:gs pos="7000">
                <a:schemeClr val="bg1"/>
              </a:gs>
              <a:gs pos="17000">
                <a:srgbClr val="183883"/>
              </a:gs>
              <a:gs pos="65000">
                <a:srgbClr val="010C3E"/>
              </a:gs>
              <a:gs pos="86000">
                <a:srgbClr val="020938"/>
              </a:gs>
              <a:gs pos="91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8" name="Rectangle 7"/>
          <p:cNvSpPr/>
          <p:nvPr/>
        </p:nvSpPr>
        <p:spPr>
          <a:xfrm>
            <a:off x="1" y="25976"/>
            <a:ext cx="9906000" cy="700834"/>
          </a:xfrm>
          <a:prstGeom prst="rect">
            <a:avLst/>
          </a:prstGeom>
          <a:gradFill flip="none" rotWithShape="1">
            <a:gsLst>
              <a:gs pos="16000">
                <a:srgbClr val="183883"/>
              </a:gs>
              <a:gs pos="10000">
                <a:schemeClr val="bg1"/>
              </a:gs>
              <a:gs pos="75000">
                <a:srgbClr val="002060"/>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fr-FR" sz="1463" u="none">
              <a:solidFill>
                <a:prstClr val="white"/>
              </a:solidFill>
            </a:endParaRPr>
          </a:p>
        </p:txBody>
      </p:sp>
      <p:sp>
        <p:nvSpPr>
          <p:cNvPr id="4" name="Date Placeholder 3"/>
          <p:cNvSpPr>
            <a:spLocks noGrp="1"/>
          </p:cNvSpPr>
          <p:nvPr>
            <p:ph type="dt" sz="half" idx="10"/>
          </p:nvPr>
        </p:nvSpPr>
        <p:spPr>
          <a:xfrm>
            <a:off x="931863" y="6485214"/>
            <a:ext cx="1118056" cy="365125"/>
          </a:xfrm>
        </p:spPr>
        <p:txBody>
          <a:bodyPr/>
          <a:lstStyle>
            <a:lvl1pPr>
              <a:defRPr sz="1100" baseline="0">
                <a:solidFill>
                  <a:schemeClr val="bg1">
                    <a:lumMod val="85000"/>
                  </a:schemeClr>
                </a:solidFill>
              </a:defRPr>
            </a:lvl1pPr>
          </a:lstStyle>
          <a:p>
            <a:endParaRPr lang="fr-FR" dirty="0">
              <a:solidFill>
                <a:prstClr val="white">
                  <a:lumMod val="85000"/>
                </a:prstClr>
              </a:solidFill>
            </a:endParaRPr>
          </a:p>
        </p:txBody>
      </p:sp>
      <p:sp>
        <p:nvSpPr>
          <p:cNvPr id="5" name="Footer Placeholder 4"/>
          <p:cNvSpPr>
            <a:spLocks noGrp="1"/>
          </p:cNvSpPr>
          <p:nvPr>
            <p:ph type="ftr" sz="quarter" idx="11"/>
          </p:nvPr>
        </p:nvSpPr>
        <p:spPr>
          <a:xfrm>
            <a:off x="2100030" y="6479472"/>
            <a:ext cx="4989709" cy="365125"/>
          </a:xfrm>
        </p:spPr>
        <p:txBody>
          <a:bodyPr/>
          <a:lstStyle>
            <a:lvl1pPr algn="l">
              <a:defRPr sz="1100" baseline="0">
                <a:solidFill>
                  <a:schemeClr val="bg1">
                    <a:lumMod val="85000"/>
                  </a:schemeClr>
                </a:solidFill>
              </a:defRPr>
            </a:lvl1pPr>
          </a:lstStyle>
          <a:p>
            <a:r>
              <a:rPr lang="fr-FR" smtClean="0">
                <a:solidFill>
                  <a:prstClr val="white">
                    <a:lumMod val="85000"/>
                  </a:prstClr>
                </a:solidFill>
              </a:rPr>
              <a:t>J-Luc Biarrotte, Séminaire SACM, Saclay, 24/03/2016.</a:t>
            </a:r>
            <a:endParaRPr lang="fr-FR">
              <a:solidFill>
                <a:prstClr val="white">
                  <a:lumMod val="85000"/>
                </a:prstClr>
              </a:solidFill>
            </a:endParaRPr>
          </a:p>
        </p:txBody>
      </p:sp>
      <p:sp>
        <p:nvSpPr>
          <p:cNvPr id="6" name="Slide Number Placeholder 5"/>
          <p:cNvSpPr>
            <a:spLocks noGrp="1"/>
          </p:cNvSpPr>
          <p:nvPr>
            <p:ph type="sldNum" sz="quarter" idx="12"/>
          </p:nvPr>
        </p:nvSpPr>
        <p:spPr>
          <a:xfrm>
            <a:off x="9210209" y="193846"/>
            <a:ext cx="668654" cy="365125"/>
          </a:xfrm>
        </p:spPr>
        <p:txBody>
          <a:bodyPr/>
          <a:lstStyle>
            <a:lvl1pPr>
              <a:defRPr sz="1300" b="1" baseline="0">
                <a:solidFill>
                  <a:schemeClr val="tx1"/>
                </a:solidFill>
              </a:defRPr>
            </a:lvl1pPr>
          </a:lstStyle>
          <a:p>
            <a:fld id="{82435EB1-3919-45D8-8230-5942E2F3B1CA}" type="slidenum">
              <a:rPr lang="fr-FR" smtClean="0">
                <a:solidFill>
                  <a:prstClr val="black"/>
                </a:solidFill>
              </a:rPr>
              <a:pPr/>
              <a:t>‹N°›</a:t>
            </a:fld>
            <a:endParaRPr lang="fr-FR">
              <a:solidFill>
                <a:prstClr val="black"/>
              </a:solidFill>
            </a:endParaRPr>
          </a:p>
        </p:txBody>
      </p:sp>
      <p:sp>
        <p:nvSpPr>
          <p:cNvPr id="2" name="Title 1"/>
          <p:cNvSpPr>
            <a:spLocks noGrp="1"/>
          </p:cNvSpPr>
          <p:nvPr>
            <p:ph type="title"/>
          </p:nvPr>
        </p:nvSpPr>
        <p:spPr>
          <a:xfrm>
            <a:off x="1410525" y="161380"/>
            <a:ext cx="7573631" cy="468710"/>
          </a:xfrm>
        </p:spPr>
        <p:txBody>
          <a:bodyPr>
            <a:normAutofit/>
          </a:bodyPr>
          <a:lstStyle>
            <a:lvl1pPr>
              <a:defRPr sz="2400" b="1">
                <a:solidFill>
                  <a:schemeClr val="bg1"/>
                </a:solidFill>
                <a:effectLst>
                  <a:outerShdw blurRad="38100" dist="38100" dir="2700000" algn="tl">
                    <a:srgbClr val="000000">
                      <a:alpha val="43137"/>
                    </a:srgbClr>
                  </a:outerShdw>
                </a:effectLst>
                <a:latin typeface="+mn-lt"/>
              </a:defRPr>
            </a:lvl1pPr>
          </a:lstStyle>
          <a:p>
            <a:r>
              <a:rPr lang="fr-FR" dirty="0" smtClean="0"/>
              <a:t>Modifiez le style du titre</a:t>
            </a:r>
            <a:endParaRPr lang="en-US" dirty="0"/>
          </a:p>
        </p:txBody>
      </p:sp>
      <p:pic>
        <p:nvPicPr>
          <p:cNvPr id="19" name="Imag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9265" y="6454673"/>
            <a:ext cx="1250364" cy="403343"/>
          </a:xfrm>
          <a:prstGeom prst="rect">
            <a:avLst/>
          </a:prstGeom>
        </p:spPr>
      </p:pic>
      <p:pic>
        <p:nvPicPr>
          <p:cNvPr id="11" name="Image 10"/>
          <p:cNvPicPr>
            <a:picLocks noChangeAspect="1"/>
          </p:cNvPicPr>
          <p:nvPr/>
        </p:nvPicPr>
        <p:blipFill rotWithShape="1">
          <a:blip r:embed="rId3" cstate="print">
            <a:extLst>
              <a:ext uri="{28A0092B-C50C-407E-A947-70E740481C1C}">
                <a14:useLocalDpi xmlns:a14="http://schemas.microsoft.com/office/drawing/2010/main" val="0"/>
              </a:ext>
            </a:extLst>
          </a:blip>
          <a:srcRect l="17354" t="3779" r="16134" b="30466"/>
          <a:stretch/>
        </p:blipFill>
        <p:spPr>
          <a:xfrm>
            <a:off x="8935660" y="6348552"/>
            <a:ext cx="989182" cy="488957"/>
          </a:xfrm>
          <a:prstGeom prst="rect">
            <a:avLst/>
          </a:prstGeom>
        </p:spPr>
      </p:pic>
      <p:sp>
        <p:nvSpPr>
          <p:cNvPr id="3" name="Ellipse 2"/>
          <p:cNvSpPr/>
          <p:nvPr/>
        </p:nvSpPr>
        <p:spPr>
          <a:xfrm>
            <a:off x="-189429" y="-132903"/>
            <a:ext cx="1509671" cy="1057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463" u="none">
              <a:solidFill>
                <a:prstClr val="white"/>
              </a:solidFill>
            </a:endParaRPr>
          </a:p>
        </p:txBody>
      </p:sp>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5" y="46719"/>
            <a:ext cx="1111758" cy="678427"/>
          </a:xfrm>
          <a:prstGeom prst="rect">
            <a:avLst/>
          </a:prstGeom>
        </p:spPr>
      </p:pic>
      <p:cxnSp>
        <p:nvCxnSpPr>
          <p:cNvPr id="10" name="Connecteur droit 9"/>
          <p:cNvCxnSpPr/>
          <p:nvPr/>
        </p:nvCxnSpPr>
        <p:spPr>
          <a:xfrm>
            <a:off x="9106297" y="-12381"/>
            <a:ext cx="809231" cy="936753"/>
          </a:xfrm>
          <a:prstGeom prst="line">
            <a:avLst/>
          </a:prstGeom>
          <a:ln w="22225">
            <a:gradFill>
              <a:gsLst>
                <a:gs pos="0">
                  <a:schemeClr val="bg1"/>
                </a:gs>
                <a:gs pos="73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9119923" y="-54979"/>
            <a:ext cx="300706" cy="329764"/>
          </a:xfrm>
          <a:prstGeom prst="line">
            <a:avLst/>
          </a:prstGeom>
          <a:ln w="12700">
            <a:gradFill>
              <a:gsLst>
                <a:gs pos="82000">
                  <a:schemeClr val="accent3">
                    <a:lumMod val="60000"/>
                    <a:lumOff val="40000"/>
                  </a:schemeClr>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9623208" y="653369"/>
            <a:ext cx="300706" cy="329764"/>
          </a:xfrm>
          <a:prstGeom prst="line">
            <a:avLst/>
          </a:prstGeom>
          <a:ln w="12700">
            <a:gradFill>
              <a:gsLst>
                <a:gs pos="82000">
                  <a:schemeClr val="accent3">
                    <a:lumMod val="60000"/>
                    <a:lumOff val="40000"/>
                  </a:schemeClr>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9768232" y="693389"/>
            <a:ext cx="110626" cy="124862"/>
          </a:xfrm>
          <a:prstGeom prst="line">
            <a:avLst/>
          </a:prstGeom>
          <a:ln w="12700">
            <a:gradFill>
              <a:gsLst>
                <a:gs pos="82000">
                  <a:srgbClr val="002060"/>
                </a:gs>
                <a:gs pos="22000">
                  <a:srgbClr val="002060"/>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0" name="Image 19"/>
          <p:cNvPicPr>
            <a:picLocks noChangeAspect="1"/>
          </p:cNvPicPr>
          <p:nvPr/>
        </p:nvPicPr>
        <p:blipFill rotWithShape="1">
          <a:blip r:embed="rId5" cstate="print">
            <a:extLst>
              <a:ext uri="{28A0092B-C50C-407E-A947-70E740481C1C}">
                <a14:useLocalDpi xmlns:a14="http://schemas.microsoft.com/office/drawing/2010/main" val="0"/>
              </a:ext>
            </a:extLst>
          </a:blip>
          <a:srcRect l="1923" r="43969"/>
          <a:stretch/>
        </p:blipFill>
        <p:spPr>
          <a:xfrm>
            <a:off x="8" y="6454771"/>
            <a:ext cx="819129" cy="407581"/>
          </a:xfrm>
          <a:prstGeom prst="rect">
            <a:avLst/>
          </a:prstGeom>
        </p:spPr>
      </p:pic>
    </p:spTree>
    <p:extLst>
      <p:ext uri="{BB962C8B-B14F-4D97-AF65-F5344CB8AC3E}">
        <p14:creationId xmlns:p14="http://schemas.microsoft.com/office/powerpoint/2010/main" val="16158351"/>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83" y="1709756"/>
            <a:ext cx="8543925" cy="2852737"/>
          </a:xfrm>
        </p:spPr>
        <p:txBody>
          <a:bodyPr anchor="b"/>
          <a:lstStyle>
            <a:lvl1pPr>
              <a:defRPr sz="4875"/>
            </a:lvl1pPr>
          </a:lstStyle>
          <a:p>
            <a:r>
              <a:rPr lang="fr-FR" smtClean="0"/>
              <a:t>Modifiez le style du titre</a:t>
            </a:r>
            <a:endParaRPr lang="en-US" dirty="0"/>
          </a:p>
        </p:txBody>
      </p:sp>
      <p:sp>
        <p:nvSpPr>
          <p:cNvPr id="3" name="Text Placeholder 2"/>
          <p:cNvSpPr>
            <a:spLocks noGrp="1"/>
          </p:cNvSpPr>
          <p:nvPr>
            <p:ph type="body" idx="1"/>
          </p:nvPr>
        </p:nvSpPr>
        <p:spPr>
          <a:xfrm>
            <a:off x="675883" y="4589481"/>
            <a:ext cx="8543925" cy="1500187"/>
          </a:xfrm>
        </p:spPr>
        <p:txBody>
          <a:bodyPr/>
          <a:lstStyle>
            <a:lvl1pPr marL="0" indent="0">
              <a:buNone/>
              <a:defRPr sz="1950">
                <a:solidFill>
                  <a:schemeClr val="tx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62209977"/>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8344220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31" y="365129"/>
            <a:ext cx="8543925"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82331"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smtClean="0"/>
              <a:t>Modifiez les styles du texte du masque</a:t>
            </a:r>
          </a:p>
        </p:txBody>
      </p:sp>
      <p:sp>
        <p:nvSpPr>
          <p:cNvPr id="4" name="Content Placeholder 3"/>
          <p:cNvSpPr>
            <a:spLocks noGrp="1"/>
          </p:cNvSpPr>
          <p:nvPr>
            <p:ph sz="half" idx="2"/>
          </p:nvPr>
        </p:nvSpPr>
        <p:spPr>
          <a:xfrm>
            <a:off x="682331" y="2505075"/>
            <a:ext cx="4190702"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smtClean="0"/>
              <a:t>Modifiez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fr-FR">
              <a:solidFill>
                <a:prstClr val="black">
                  <a:tint val="75000"/>
                </a:prstClr>
              </a:solidFill>
            </a:endParaRPr>
          </a:p>
        </p:txBody>
      </p:sp>
      <p:sp>
        <p:nvSpPr>
          <p:cNvPr id="8" name="Footer Placeholder 7"/>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6731249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endParaRPr lang="fr-FR">
              <a:solidFill>
                <a:prstClr val="black">
                  <a:tint val="75000"/>
                </a:prstClr>
              </a:solidFill>
            </a:endParaRPr>
          </a:p>
        </p:txBody>
      </p:sp>
      <p:sp>
        <p:nvSpPr>
          <p:cNvPr id="4" name="Footer Placeholder 3"/>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6617711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a:solidFill>
                <a:prstClr val="black">
                  <a:tint val="75000"/>
                </a:prstClr>
              </a:solidFill>
            </a:endParaRPr>
          </a:p>
        </p:txBody>
      </p:sp>
      <p:sp>
        <p:nvSpPr>
          <p:cNvPr id="3" name="Footer Placeholder 2"/>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239698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32" y="457200"/>
            <a:ext cx="3194943" cy="1600200"/>
          </a:xfrm>
        </p:spPr>
        <p:txBody>
          <a:bodyPr anchor="b"/>
          <a:lstStyle>
            <a:lvl1pPr>
              <a:defRPr sz="2600"/>
            </a:lvl1pPr>
          </a:lstStyle>
          <a:p>
            <a:r>
              <a:rPr lang="fr-FR" smtClean="0"/>
              <a:t>Modifiez le style du titre</a:t>
            </a:r>
            <a:endParaRPr lang="en-US" dirty="0"/>
          </a:p>
        </p:txBody>
      </p:sp>
      <p:sp>
        <p:nvSpPr>
          <p:cNvPr id="3" name="Content Placeholder 2"/>
          <p:cNvSpPr>
            <a:spLocks noGrp="1"/>
          </p:cNvSpPr>
          <p:nvPr>
            <p:ph idx="1"/>
          </p:nvPr>
        </p:nvSpPr>
        <p:spPr>
          <a:xfrm>
            <a:off x="4211343" y="987443"/>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2332"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8273340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32" y="457200"/>
            <a:ext cx="3194943" cy="1600200"/>
          </a:xfrm>
        </p:spPr>
        <p:txBody>
          <a:bodyPr anchor="b"/>
          <a:lstStyle>
            <a:lvl1pPr>
              <a:defRPr sz="26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4211343" y="987443"/>
            <a:ext cx="5014913" cy="4873625"/>
          </a:xfrm>
        </p:spPr>
        <p:txBody>
          <a:bodyPr anchor="t"/>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2332"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9357623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332995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90" y="365125"/>
            <a:ext cx="2135981"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1046" y="365125"/>
            <a:ext cx="6284119"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2435EB1-3919-45D8-8230-5942E2F3B1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755969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40"/>
            <a:ext cx="8420100" cy="1470025"/>
          </a:xfrm>
        </p:spPr>
        <p:txBody>
          <a:bodyPr/>
          <a:lstStyle/>
          <a:p>
            <a:r>
              <a:rPr lang="en-US" smtClean="0"/>
              <a:t>Click to edit Master title style</a:t>
            </a:r>
            <a:endParaRPr lang="de-DE"/>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de-DE"/>
          </a:p>
        </p:txBody>
      </p:sp>
    </p:spTree>
    <p:extLst>
      <p:ext uri="{BB962C8B-B14F-4D97-AF65-F5344CB8AC3E}">
        <p14:creationId xmlns:p14="http://schemas.microsoft.com/office/powerpoint/2010/main" val="1113426924"/>
      </p:ext>
    </p:extLst>
  </p:cSld>
  <p:clrMapOvr>
    <a:masterClrMapping/>
  </p:clrMapOvr>
  <p:transition spd="med">
    <p:fade thruBlk="1"/>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extLst>
      <p:ext uri="{BB962C8B-B14F-4D97-AF65-F5344CB8AC3E}">
        <p14:creationId xmlns:p14="http://schemas.microsoft.com/office/powerpoint/2010/main" val="3208573381"/>
      </p:ext>
    </p:extLst>
  </p:cSld>
  <p:clrMapOvr>
    <a:masterClrMapping/>
  </p:clrMapOvr>
  <p:transition spd="med">
    <p:fade thruBlk="1"/>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15"/>
            <a:ext cx="8420100" cy="1362075"/>
          </a:xfrm>
        </p:spPr>
        <p:txBody>
          <a:bodyPr anchor="t"/>
          <a:lstStyle>
            <a:lvl1pPr algn="l">
              <a:defRPr sz="4000" b="1" cap="all"/>
            </a:lvl1pPr>
          </a:lstStyle>
          <a:p>
            <a:r>
              <a:rPr lang="en-US" smtClean="0"/>
              <a:t>Click to edit Master title style</a:t>
            </a:r>
            <a:endParaRPr lang="de-DE"/>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14886143"/>
      </p:ext>
    </p:extLst>
  </p:cSld>
  <p:clrMapOvr>
    <a:masterClrMapping/>
  </p:clrMapOvr>
  <p:transition spd="med">
    <p:fade thruBlk="1"/>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Content Placeholder 2"/>
          <p:cNvSpPr>
            <a:spLocks noGrp="1"/>
          </p:cNvSpPr>
          <p:nvPr>
            <p:ph sz="half" idx="1"/>
          </p:nvPr>
        </p:nvSpPr>
        <p:spPr>
          <a:xfrm>
            <a:off x="247650" y="1066800"/>
            <a:ext cx="46228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Content Placeholder 3"/>
          <p:cNvSpPr>
            <a:spLocks noGrp="1"/>
          </p:cNvSpPr>
          <p:nvPr>
            <p:ph sz="half" idx="2"/>
          </p:nvPr>
        </p:nvSpPr>
        <p:spPr>
          <a:xfrm>
            <a:off x="5035550" y="1066800"/>
            <a:ext cx="46228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extLst>
      <p:ext uri="{BB962C8B-B14F-4D97-AF65-F5344CB8AC3E}">
        <p14:creationId xmlns:p14="http://schemas.microsoft.com/office/powerpoint/2010/main" val="4111712443"/>
      </p:ext>
    </p:extLst>
  </p:cSld>
  <p:clrMapOvr>
    <a:masterClrMapping/>
  </p:clrMapOvr>
  <p:transition spd="med">
    <p:fade thruBlk="1"/>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de-DE"/>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extLst>
      <p:ext uri="{BB962C8B-B14F-4D97-AF65-F5344CB8AC3E}">
        <p14:creationId xmlns:p14="http://schemas.microsoft.com/office/powerpoint/2010/main" val="2938084615"/>
      </p:ext>
    </p:extLst>
  </p:cSld>
  <p:clrMapOvr>
    <a:masterClrMapping/>
  </p:clrMapOvr>
  <p:transition spd="med">
    <p:fade thruBlk="1"/>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Tree>
    <p:extLst>
      <p:ext uri="{BB962C8B-B14F-4D97-AF65-F5344CB8AC3E}">
        <p14:creationId xmlns:p14="http://schemas.microsoft.com/office/powerpoint/2010/main" val="855003182"/>
      </p:ext>
    </p:extLst>
  </p:cSld>
  <p:clrMapOvr>
    <a:masterClrMapping/>
  </p:clrMapOvr>
  <p:transition spd="med">
    <p:fade thruBlk="1"/>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222011"/>
      </p:ext>
    </p:extLst>
  </p:cSld>
  <p:clrMapOvr>
    <a:masterClrMapping/>
  </p:clrMapOvr>
  <p:transition spd="med">
    <p:fade thruBlk="1"/>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de-DE"/>
          </a:p>
        </p:txBody>
      </p:sp>
      <p:sp>
        <p:nvSpPr>
          <p:cNvPr id="3" name="Content Placeholder 2"/>
          <p:cNvSpPr>
            <a:spLocks noGrp="1"/>
          </p:cNvSpPr>
          <p:nvPr>
            <p:ph idx="1"/>
          </p:nvPr>
        </p:nvSpPr>
        <p:spPr>
          <a:xfrm>
            <a:off x="3872974" y="27306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22397144"/>
      </p:ext>
    </p:extLst>
  </p:cSld>
  <p:clrMapOvr>
    <a:masterClrMapping/>
  </p:clrMapOvr>
  <p:transition spd="med">
    <p:fade thruBlk="1"/>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de-DE"/>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0416327"/>
      </p:ext>
    </p:extLst>
  </p:cSld>
  <p:clrMapOvr>
    <a:masterClrMapping/>
  </p:clrMapOvr>
  <p:transition spd="med">
    <p:fade thruBlk="1"/>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extLst>
      <p:ext uri="{BB962C8B-B14F-4D97-AF65-F5344CB8AC3E}">
        <p14:creationId xmlns:p14="http://schemas.microsoft.com/office/powerpoint/2010/main" val="2984102221"/>
      </p:ext>
    </p:extLst>
  </p:cSld>
  <p:clrMapOvr>
    <a:masterClrMapping/>
  </p:clrMapOvr>
  <p:transition spd="med">
    <p:fade thruBlk="1"/>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91412" y="0"/>
            <a:ext cx="2414588" cy="6400800"/>
          </a:xfrm>
        </p:spPr>
        <p:txBody>
          <a:bodyPr vert="eaVert"/>
          <a:lstStyle/>
          <a:p>
            <a:r>
              <a:rPr lang="en-US" smtClean="0"/>
              <a:t>Click to edit Master title style</a:t>
            </a:r>
            <a:endParaRPr lang="de-DE"/>
          </a:p>
        </p:txBody>
      </p:sp>
      <p:sp>
        <p:nvSpPr>
          <p:cNvPr id="3" name="Vertical Text Placeholder 2"/>
          <p:cNvSpPr>
            <a:spLocks noGrp="1"/>
          </p:cNvSpPr>
          <p:nvPr>
            <p:ph type="body" orient="vert" idx="1"/>
          </p:nvPr>
        </p:nvSpPr>
        <p:spPr>
          <a:xfrm>
            <a:off x="247653" y="0"/>
            <a:ext cx="7078663"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Tree>
    <p:extLst>
      <p:ext uri="{BB962C8B-B14F-4D97-AF65-F5344CB8AC3E}">
        <p14:creationId xmlns:p14="http://schemas.microsoft.com/office/powerpoint/2010/main" val="1962874764"/>
      </p:ext>
    </p:extLst>
  </p:cSld>
  <p:clrMapOvr>
    <a:masterClrMapping/>
  </p:clrMapOvr>
  <p:transition spd="med">
    <p:fade thruBlk="1"/>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Statement of Facts">
    <p:spTree>
      <p:nvGrpSpPr>
        <p:cNvPr id="1" name=""/>
        <p:cNvGrpSpPr/>
        <p:nvPr/>
      </p:nvGrpSpPr>
      <p:grpSpPr>
        <a:xfrm>
          <a:off x="0" y="0"/>
          <a:ext cx="0" cy="0"/>
          <a:chOff x="0" y="0"/>
          <a:chExt cx="0" cy="0"/>
        </a:xfrm>
      </p:grpSpPr>
      <p:sp>
        <p:nvSpPr>
          <p:cNvPr id="2" name="Title 1"/>
          <p:cNvSpPr>
            <a:spLocks noGrp="1"/>
          </p:cNvSpPr>
          <p:nvPr>
            <p:ph type="title"/>
          </p:nvPr>
        </p:nvSpPr>
        <p:spPr>
          <a:xfrm>
            <a:off x="814849" y="0"/>
            <a:ext cx="9080500" cy="762000"/>
          </a:xfrm>
          <a:prstGeom prst="rect">
            <a:avLst/>
          </a:prstGeom>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8667750" y="6629400"/>
            <a:ext cx="1238250" cy="228600"/>
          </a:xfrm>
          <a:prstGeom prst="rect">
            <a:avLst/>
          </a:prstGeom>
        </p:spPr>
        <p:txBody>
          <a:bodyPr/>
          <a:lstStyle>
            <a:lvl1pPr>
              <a:defRPr sz="1100" b="1"/>
            </a:lvl1pPr>
          </a:lstStyle>
          <a:p>
            <a:pPr eaLnBrk="1" hangingPunct="1"/>
            <a:fld id="{2C1C7F64-630B-4998-9764-685EC88B06E4}" type="slidenum">
              <a:rPr lang="en-US" u="none" smtClean="0">
                <a:solidFill>
                  <a:srgbClr val="FFFFFF"/>
                </a:solidFill>
              </a:rPr>
              <a:pPr eaLnBrk="1" hangingPunct="1"/>
              <a:t>‹N°›</a:t>
            </a:fld>
            <a:endParaRPr lang="en-US" u="none" dirty="0">
              <a:solidFill>
                <a:srgbClr val="FFFFFF"/>
              </a:solidFill>
            </a:endParaRPr>
          </a:p>
        </p:txBody>
      </p:sp>
    </p:spTree>
    <p:extLst>
      <p:ext uri="{BB962C8B-B14F-4D97-AF65-F5344CB8AC3E}">
        <p14:creationId xmlns:p14="http://schemas.microsoft.com/office/powerpoint/2010/main" val="1646134996"/>
      </p:ext>
    </p:extLst>
  </p:cSld>
  <p:clrMapOvr>
    <a:masterClrMapping/>
  </p:clrMapOvr>
  <p:transition spd="med">
    <p:fade thruBlk="1"/>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0"/>
            <a:ext cx="84201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47665B0-8AAA-464A-B4C2-D58FBA64C7DA}" type="slidenum">
              <a:rPr lang="fr-FR"/>
              <a:pPr>
                <a:defRPr/>
              </a:pPr>
              <a:t>‹N°›</a:t>
            </a:fld>
            <a:endParaRPr lang="fr-FR"/>
          </a:p>
        </p:txBody>
      </p:sp>
    </p:spTree>
    <p:extLst>
      <p:ext uri="{BB962C8B-B14F-4D97-AF65-F5344CB8AC3E}">
        <p14:creationId xmlns:p14="http://schemas.microsoft.com/office/powerpoint/2010/main" val="104190334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44A154D-5CD0-46BD-BECB-FA7409A8F25F}" type="slidenum">
              <a:rPr lang="fr-FR"/>
              <a:pPr>
                <a:defRPr/>
              </a:pPr>
              <a:t>‹N°›</a:t>
            </a:fld>
            <a:endParaRPr lang="fr-FR"/>
          </a:p>
        </p:txBody>
      </p:sp>
    </p:spTree>
    <p:extLst>
      <p:ext uri="{BB962C8B-B14F-4D97-AF65-F5344CB8AC3E}">
        <p14:creationId xmlns:p14="http://schemas.microsoft.com/office/powerpoint/2010/main" val="217472310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506" y="4406915"/>
            <a:ext cx="84201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34D8F42-E797-408E-B00C-66E093AC8034}" type="slidenum">
              <a:rPr lang="fr-FR"/>
              <a:pPr>
                <a:defRPr/>
              </a:pPr>
              <a:t>‹N°›</a:t>
            </a:fld>
            <a:endParaRPr lang="fr-FR"/>
          </a:p>
        </p:txBody>
      </p:sp>
    </p:spTree>
    <p:extLst>
      <p:ext uri="{BB962C8B-B14F-4D97-AF65-F5344CB8AC3E}">
        <p14:creationId xmlns:p14="http://schemas.microsoft.com/office/powerpoint/2010/main" val="290822402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A2FDA010-21B5-4525-A302-78E53FE851E2}" type="slidenum">
              <a:rPr lang="fr-FR"/>
              <a:pPr>
                <a:defRPr/>
              </a:pPr>
              <a:t>‹N°›</a:t>
            </a:fld>
            <a:endParaRPr lang="fr-FR"/>
          </a:p>
        </p:txBody>
      </p:sp>
    </p:spTree>
    <p:extLst>
      <p:ext uri="{BB962C8B-B14F-4D97-AF65-F5344CB8AC3E}">
        <p14:creationId xmlns:p14="http://schemas.microsoft.com/office/powerpoint/2010/main" val="111563373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endParaRPr lang="fr-FR"/>
          </a:p>
        </p:txBody>
      </p:sp>
      <p:sp>
        <p:nvSpPr>
          <p:cNvPr id="8"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A2388BA4-37CB-4FE0-9EB1-89D3419BE987}" type="slidenum">
              <a:rPr lang="fr-FR"/>
              <a:pPr>
                <a:defRPr/>
              </a:pPr>
              <a:t>‹N°›</a:t>
            </a:fld>
            <a:endParaRPr lang="fr-FR"/>
          </a:p>
        </p:txBody>
      </p:sp>
    </p:spTree>
    <p:extLst>
      <p:ext uri="{BB962C8B-B14F-4D97-AF65-F5344CB8AC3E}">
        <p14:creationId xmlns:p14="http://schemas.microsoft.com/office/powerpoint/2010/main" val="219675248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itre seul">
    <p:bg>
      <p:bgPr>
        <a:blipFill dpi="0" rotWithShape="1">
          <a:blip r:embed="rId2" cstate="print">
            <a:lum/>
          </a:blip>
          <a:srcRect/>
          <a:stretch>
            <a:fillRect l="-6000" r="-1000"/>
          </a:stretch>
        </a:blipFill>
        <a:effectLst/>
      </p:bgPr>
    </p:bg>
    <p:spTree>
      <p:nvGrpSpPr>
        <p:cNvPr id="1" name=""/>
        <p:cNvGrpSpPr/>
        <p:nvPr/>
      </p:nvGrpSpPr>
      <p:grpSpPr>
        <a:xfrm>
          <a:off x="0" y="0"/>
          <a:ext cx="0" cy="0"/>
          <a:chOff x="0" y="0"/>
          <a:chExt cx="0" cy="0"/>
        </a:xfrm>
      </p:grpSpPr>
      <p:pic>
        <p:nvPicPr>
          <p:cNvPr id="5" name="Image 6" descr="logoipn.png"/>
          <p:cNvPicPr>
            <a:picLocks noChangeAspect="1"/>
          </p:cNvPicPr>
          <p:nvPr/>
        </p:nvPicPr>
        <p:blipFill>
          <a:blip r:embed="rId3" cstate="print"/>
          <a:srcRect/>
          <a:stretch>
            <a:fillRect/>
          </a:stretch>
        </p:blipFill>
        <p:spPr bwMode="auto">
          <a:xfrm>
            <a:off x="-192617" y="-71438"/>
            <a:ext cx="2607204" cy="1571626"/>
          </a:xfrm>
          <a:prstGeom prst="rect">
            <a:avLst/>
          </a:prstGeom>
          <a:noFill/>
          <a:ln w="9525">
            <a:noFill/>
            <a:miter lim="800000"/>
            <a:headEnd/>
            <a:tailEnd/>
          </a:ln>
        </p:spPr>
      </p:pic>
      <p:sp>
        <p:nvSpPr>
          <p:cNvPr id="6" name="Espace réservé du numéro de diapositive 4"/>
          <p:cNvSpPr txBox="1">
            <a:spLocks/>
          </p:cNvSpPr>
          <p:nvPr/>
        </p:nvSpPr>
        <p:spPr>
          <a:xfrm>
            <a:off x="9286877" y="6500813"/>
            <a:ext cx="619125" cy="285750"/>
          </a:xfrm>
          <a:prstGeom prst="rect">
            <a:avLst/>
          </a:prstGeom>
        </p:spPr>
        <p:txBody>
          <a:bodyPr anchor="ctr"/>
          <a:lstStyle/>
          <a:p>
            <a:pPr algn="r" eaLnBrk="1" hangingPunct="1">
              <a:defRPr/>
            </a:pPr>
            <a:fld id="{369D5FD1-EBD2-4CB5-84E5-1502C352C648}" type="slidenum">
              <a:rPr lang="fr-FR" sz="1200" u="none">
                <a:solidFill>
                  <a:srgbClr val="C3004A"/>
                </a:solidFill>
                <a:latin typeface="Arial Bold"/>
                <a:cs typeface="Arial" pitchFamily="34" charset="0"/>
              </a:rPr>
              <a:pPr algn="r" eaLnBrk="1" hangingPunct="1">
                <a:defRPr/>
              </a:pPr>
              <a:t>‹N°›</a:t>
            </a:fld>
            <a:endParaRPr lang="fr-FR" sz="1200" u="none">
              <a:solidFill>
                <a:srgbClr val="C3004A"/>
              </a:solidFill>
              <a:latin typeface="Arial Bold"/>
              <a:cs typeface="Arial" pitchFamily="34" charset="0"/>
            </a:endParaRPr>
          </a:p>
        </p:txBody>
      </p:sp>
      <p:sp>
        <p:nvSpPr>
          <p:cNvPr id="2" name="Titre 1"/>
          <p:cNvSpPr>
            <a:spLocks noGrp="1"/>
          </p:cNvSpPr>
          <p:nvPr>
            <p:ph type="title"/>
          </p:nvPr>
        </p:nvSpPr>
        <p:spPr>
          <a:xfrm>
            <a:off x="2399097" y="214290"/>
            <a:ext cx="6036511" cy="796908"/>
          </a:xfrm>
        </p:spPr>
        <p:txBody>
          <a:bodyPr>
            <a:noAutofit/>
          </a:bodyPr>
          <a:lstStyle>
            <a:lvl1pPr>
              <a:buFont typeface="Arial" pitchFamily="34" charset="0"/>
              <a:buNone/>
              <a:defRPr sz="3600" b="1" i="0" cap="all" baseline="0">
                <a:solidFill>
                  <a:srgbClr val="AB757F"/>
                </a:solidFill>
                <a:latin typeface="Arial Bold"/>
              </a:defRPr>
            </a:lvl1pPr>
          </a:lstStyle>
          <a:p>
            <a:r>
              <a:rPr lang="fr-FR" smtClean="0"/>
              <a:t>Cliquez pour modifier le style du titre</a:t>
            </a:r>
            <a:endParaRPr lang="fr-FR" dirty="0"/>
          </a:p>
        </p:txBody>
      </p:sp>
      <p:sp>
        <p:nvSpPr>
          <p:cNvPr id="8" name="Espace réservé du contenu 7"/>
          <p:cNvSpPr>
            <a:spLocks noGrp="1"/>
          </p:cNvSpPr>
          <p:nvPr>
            <p:ph sz="quarter" idx="13"/>
          </p:nvPr>
        </p:nvSpPr>
        <p:spPr>
          <a:xfrm>
            <a:off x="2708656" y="1714504"/>
            <a:ext cx="6655640" cy="2071701"/>
          </a:xfrm>
        </p:spPr>
        <p:txBody>
          <a:bodyPr>
            <a:normAutofit/>
          </a:bodyPr>
          <a:lstStyle>
            <a:lvl1pPr>
              <a:buFontTx/>
              <a:buNone/>
              <a:defRPr sz="1200" b="0" i="0" baseline="0">
                <a:solidFill>
                  <a:srgbClr val="AB757F"/>
                </a:solidFill>
                <a:latin typeface="Arial Bold"/>
              </a:defRPr>
            </a:lvl1pPr>
            <a:lvl2pPr>
              <a:defRPr sz="1200" baseline="0">
                <a:solidFill>
                  <a:schemeClr val="accent2">
                    <a:lumMod val="60000"/>
                    <a:lumOff val="40000"/>
                  </a:schemeClr>
                </a:solidFill>
                <a:latin typeface="Arial Bold"/>
              </a:defRPr>
            </a:lvl2pPr>
            <a:lvl3pPr>
              <a:defRPr sz="1200" baseline="0">
                <a:solidFill>
                  <a:schemeClr val="accent2">
                    <a:lumMod val="60000"/>
                    <a:lumOff val="40000"/>
                  </a:schemeClr>
                </a:solidFill>
                <a:latin typeface="Arial Bold"/>
              </a:defRPr>
            </a:lvl3pPr>
            <a:lvl4pPr>
              <a:defRPr sz="1200" baseline="0">
                <a:solidFill>
                  <a:schemeClr val="accent2">
                    <a:lumMod val="60000"/>
                    <a:lumOff val="40000"/>
                  </a:schemeClr>
                </a:solidFill>
                <a:latin typeface="Arial Bold"/>
              </a:defRPr>
            </a:lvl4pPr>
            <a:lvl5pPr>
              <a:defRPr sz="1200" baseline="0">
                <a:solidFill>
                  <a:schemeClr val="accent2">
                    <a:lumMod val="60000"/>
                    <a:lumOff val="40000"/>
                  </a:schemeClr>
                </a:solidFill>
                <a:latin typeface="Arial Bold"/>
              </a:defRPr>
            </a:lvl5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708656" y="4143380"/>
            <a:ext cx="6655640" cy="2143140"/>
          </a:xfrm>
        </p:spPr>
        <p:txBody>
          <a:bodyPr rtlCol="0">
            <a:normAutofit/>
          </a:bodyPr>
          <a:lstStyle>
            <a:lvl1pPr>
              <a:buNone/>
              <a:defRPr sz="1600" baseline="0">
                <a:latin typeface="Arial Bold"/>
              </a:defRPr>
            </a:lvl1pPr>
          </a:lstStyle>
          <a:p>
            <a:pPr lvl="0"/>
            <a:r>
              <a:rPr lang="fr-FR" noProof="0" smtClean="0"/>
              <a:t>Cliquez sur l'icône pour ajouter une image</a:t>
            </a:r>
            <a:endParaRPr lang="fr-FR" noProof="0" dirty="0"/>
          </a:p>
        </p:txBody>
      </p:sp>
      <p:sp>
        <p:nvSpPr>
          <p:cNvPr id="7" name="Espace réservé de la date 2"/>
          <p:cNvSpPr>
            <a:spLocks noGrp="1"/>
          </p:cNvSpPr>
          <p:nvPr>
            <p:ph type="dt" sz="half" idx="15"/>
          </p:nvPr>
        </p:nvSpPr>
        <p:spPr>
          <a:xfrm>
            <a:off x="541737" y="1635125"/>
            <a:ext cx="2166938" cy="365125"/>
          </a:xfrm>
        </p:spPr>
        <p:txBody>
          <a:bodyPr/>
          <a:lstStyle>
            <a:lvl1pPr>
              <a:defRPr sz="1400" i="1" u="sng">
                <a:solidFill>
                  <a:srgbClr val="C3004A"/>
                </a:solidFill>
                <a:latin typeface="Arial Bold"/>
              </a:defRPr>
            </a:lvl1pPr>
          </a:lstStyle>
          <a:p>
            <a:pPr>
              <a:defRPr/>
            </a:pPr>
            <a:endParaRPr lang="fr-FR" dirty="0"/>
          </a:p>
        </p:txBody>
      </p:sp>
      <p:sp>
        <p:nvSpPr>
          <p:cNvPr id="9" name="Espace réservé du pied de page 3"/>
          <p:cNvSpPr>
            <a:spLocks noGrp="1"/>
          </p:cNvSpPr>
          <p:nvPr>
            <p:ph type="ftr" sz="quarter" idx="16"/>
          </p:nvPr>
        </p:nvSpPr>
        <p:spPr>
          <a:xfrm>
            <a:off x="464347" y="5357813"/>
            <a:ext cx="1857375" cy="1357312"/>
          </a:xfrm>
        </p:spPr>
        <p:txBody>
          <a:bodyPr/>
          <a:lstStyle>
            <a:lvl1pPr algn="l">
              <a:defRPr sz="1000" b="1">
                <a:solidFill>
                  <a:srgbClr val="501F74"/>
                </a:solidFill>
                <a:latin typeface="Arial" pitchFamily="34" charset="0"/>
              </a:defRPr>
            </a:lvl1pPr>
          </a:lstStyle>
          <a:p>
            <a:pPr>
              <a:defRPr/>
            </a:pPr>
            <a:r>
              <a:rPr lang="fr-FR" smtClean="0"/>
              <a:t>J-Luc Biarrotte, Séminaire SACM, Saclay, 24/03/2016.</a:t>
            </a:r>
            <a:endParaRPr lang="fr-FR"/>
          </a:p>
        </p:txBody>
      </p:sp>
    </p:spTree>
    <p:extLst>
      <p:ext uri="{BB962C8B-B14F-4D97-AF65-F5344CB8AC3E}">
        <p14:creationId xmlns:p14="http://schemas.microsoft.com/office/powerpoint/2010/main" val="65805402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Vide">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9" name="Image 6" descr="POWERPOINTfond_suite (2).jpg"/>
          <p:cNvPicPr>
            <a:picLocks noChangeAspect="1"/>
          </p:cNvPicPr>
          <p:nvPr/>
        </p:nvPicPr>
        <p:blipFill>
          <a:blip r:embed="rId3" cstate="print"/>
          <a:srcRect/>
          <a:stretch>
            <a:fillRect/>
          </a:stretch>
        </p:blipFill>
        <p:spPr bwMode="auto">
          <a:xfrm>
            <a:off x="0" y="0"/>
            <a:ext cx="9906000" cy="6858000"/>
          </a:xfrm>
          <a:prstGeom prst="rect">
            <a:avLst/>
          </a:prstGeom>
          <a:noFill/>
          <a:ln w="9525">
            <a:noFill/>
            <a:miter lim="800000"/>
            <a:headEnd/>
            <a:tailEnd/>
          </a:ln>
        </p:spPr>
      </p:pic>
      <p:pic>
        <p:nvPicPr>
          <p:cNvPr id="13" name="Image 7" descr="logoipn.png"/>
          <p:cNvPicPr>
            <a:picLocks noChangeAspect="1"/>
          </p:cNvPicPr>
          <p:nvPr/>
        </p:nvPicPr>
        <p:blipFill>
          <a:blip r:embed="rId4" cstate="print"/>
          <a:srcRect/>
          <a:stretch>
            <a:fillRect/>
          </a:stretch>
        </p:blipFill>
        <p:spPr bwMode="auto">
          <a:xfrm>
            <a:off x="-192617" y="-71438"/>
            <a:ext cx="2359554" cy="1357313"/>
          </a:xfrm>
          <a:prstGeom prst="rect">
            <a:avLst/>
          </a:prstGeom>
          <a:noFill/>
          <a:ln w="9525">
            <a:noFill/>
            <a:miter lim="800000"/>
            <a:headEnd/>
            <a:tailEnd/>
          </a:ln>
        </p:spPr>
      </p:pic>
      <p:sp>
        <p:nvSpPr>
          <p:cNvPr id="14" name="Espace réservé du pied de page 14"/>
          <p:cNvSpPr>
            <a:spLocks noGrp="1"/>
          </p:cNvSpPr>
          <p:nvPr/>
        </p:nvSpPr>
        <p:spPr>
          <a:xfrm>
            <a:off x="0" y="0"/>
            <a:ext cx="0" cy="0"/>
          </a:xfrm>
        </p:spPr>
        <p:txBody>
          <a:bodyPr/>
          <a:lstStyle/>
          <a:p>
            <a:pPr eaLnBrk="1" hangingPunct="1">
              <a:defRPr/>
            </a:pPr>
            <a:endParaRPr lang="fr-FR" sz="1800" u="none">
              <a:solidFill>
                <a:prstClr val="black"/>
              </a:solidFill>
              <a:latin typeface="Calibri" pitchFamily="34" charset="0"/>
              <a:cs typeface="Arial" pitchFamily="34" charset="0"/>
            </a:endParaRPr>
          </a:p>
        </p:txBody>
      </p:sp>
      <p:cxnSp>
        <p:nvCxnSpPr>
          <p:cNvPr id="15" name="Connecteur droit 14"/>
          <p:cNvCxnSpPr/>
          <p:nvPr/>
        </p:nvCxnSpPr>
        <p:spPr>
          <a:xfrm>
            <a:off x="2708677" y="785828"/>
            <a:ext cx="7197328" cy="1587"/>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16" name="Espace réservé du numéro de diapositive 4"/>
          <p:cNvSpPr txBox="1">
            <a:spLocks/>
          </p:cNvSpPr>
          <p:nvPr/>
        </p:nvSpPr>
        <p:spPr>
          <a:xfrm>
            <a:off x="9286877" y="6500813"/>
            <a:ext cx="619125" cy="285750"/>
          </a:xfrm>
          <a:prstGeom prst="rect">
            <a:avLst/>
          </a:prstGeom>
        </p:spPr>
        <p:txBody>
          <a:bodyPr anchor="ctr"/>
          <a:lstStyle/>
          <a:p>
            <a:pPr algn="r" eaLnBrk="1" hangingPunct="1">
              <a:defRPr/>
            </a:pPr>
            <a:fld id="{CAF2B349-258D-4F80-BD74-0ED6A2A4D2A9}" type="slidenum">
              <a:rPr lang="fr-FR" sz="1200" u="none">
                <a:solidFill>
                  <a:srgbClr val="C3004A"/>
                </a:solidFill>
                <a:latin typeface="Arial Bold"/>
                <a:cs typeface="Arial" pitchFamily="34" charset="0"/>
              </a:rPr>
              <a:pPr algn="r" eaLnBrk="1" hangingPunct="1">
                <a:defRPr/>
              </a:pPr>
              <a:t>‹N°›</a:t>
            </a:fld>
            <a:endParaRPr lang="fr-FR" sz="1200" u="none">
              <a:solidFill>
                <a:srgbClr val="C3004A"/>
              </a:solidFill>
              <a:latin typeface="Arial Bold"/>
              <a:cs typeface="Arial" pitchFamily="34" charset="0"/>
            </a:endParaRPr>
          </a:p>
        </p:txBody>
      </p:sp>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rtlCol="0">
            <a:normAutofit/>
          </a:bodyPr>
          <a:lstStyle>
            <a:lvl1pPr>
              <a:buFontTx/>
              <a:buNone/>
              <a:defRPr sz="1400" baseline="0">
                <a:latin typeface="Arial Bold"/>
              </a:defRPr>
            </a:lvl1pPr>
          </a:lstStyle>
          <a:p>
            <a:pPr lvl="0"/>
            <a:r>
              <a:rPr lang="fr-FR" noProof="0" smtClean="0"/>
              <a:t>Cliquez sur l'icône pour ajouter une image</a:t>
            </a:r>
            <a:endParaRPr lang="fr-FR" noProof="0" dirty="0"/>
          </a:p>
        </p:txBody>
      </p:sp>
      <p:sp>
        <p:nvSpPr>
          <p:cNvPr id="11" name="Titre 10"/>
          <p:cNvSpPr>
            <a:spLocks noGrp="1"/>
          </p:cNvSpPr>
          <p:nvPr>
            <p:ph type="title"/>
          </p:nvPr>
        </p:nvSpPr>
        <p:spPr>
          <a:xfrm>
            <a:off x="2553876"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smtClean="0"/>
              <a:t>Cliquez pour modifier le style du titre</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24" name="Espace réservé du texte 23"/>
          <p:cNvSpPr>
            <a:spLocks noGrp="1"/>
          </p:cNvSpPr>
          <p:nvPr>
            <p:ph type="body" sz="quarter" idx="17"/>
          </p:nvPr>
        </p:nvSpPr>
        <p:spPr>
          <a:xfrm>
            <a:off x="2553876" y="1071546"/>
            <a:ext cx="3869558" cy="357190"/>
          </a:xfrm>
        </p:spPr>
        <p:txBody>
          <a:bodyPr>
            <a:normAutofit/>
          </a:bodyPr>
          <a:lstStyle>
            <a:lvl1pPr>
              <a:buFontTx/>
              <a:buNone/>
              <a:defRPr sz="1800" b="1" i="0" baseline="0">
                <a:solidFill>
                  <a:srgbClr val="C3004A"/>
                </a:solidFill>
                <a:latin typeface="Arial Bold"/>
              </a:defRPr>
            </a:lvl1pPr>
          </a:lstStyle>
          <a:p>
            <a:pPr lvl="0"/>
            <a:r>
              <a:rPr lang="fr-FR" smtClean="0"/>
              <a:t>Cliquez pour modifier les styles du texte du masque</a:t>
            </a:r>
          </a:p>
        </p:txBody>
      </p:sp>
      <p:sp>
        <p:nvSpPr>
          <p:cNvPr id="26" name="Espace réservé du texte 25"/>
          <p:cNvSpPr>
            <a:spLocks noGrp="1"/>
          </p:cNvSpPr>
          <p:nvPr>
            <p:ph type="body" sz="quarter" idx="18"/>
          </p:nvPr>
        </p:nvSpPr>
        <p:spPr>
          <a:xfrm>
            <a:off x="2553876" y="2714620"/>
            <a:ext cx="3869558" cy="357190"/>
          </a:xfrm>
        </p:spPr>
        <p:txBody>
          <a:bodyPr>
            <a:noAutofit/>
          </a:bodyPr>
          <a:lstStyle>
            <a:lvl1pPr>
              <a:buFontTx/>
              <a:buNone/>
              <a:defRPr sz="1800" baseline="0">
                <a:solidFill>
                  <a:srgbClr val="501F74"/>
                </a:solidFill>
                <a:latin typeface="Arial Bold"/>
              </a:defRPr>
            </a:lvl1pPr>
          </a:lstStyle>
          <a:p>
            <a:pPr lvl="0"/>
            <a:r>
              <a:rPr lang="fr-FR" smtClean="0"/>
              <a:t>Cliquez pour modifier les styles du texte du masque</a:t>
            </a:r>
          </a:p>
        </p:txBody>
      </p:sp>
      <p:sp>
        <p:nvSpPr>
          <p:cNvPr id="28" name="Espace réservé du texte 27"/>
          <p:cNvSpPr>
            <a:spLocks noGrp="1"/>
          </p:cNvSpPr>
          <p:nvPr>
            <p:ph type="body" sz="quarter" idx="19"/>
          </p:nvPr>
        </p:nvSpPr>
        <p:spPr>
          <a:xfrm>
            <a:off x="2553876" y="4429126"/>
            <a:ext cx="3869558" cy="357196"/>
          </a:xfrm>
        </p:spPr>
        <p:txBody>
          <a:bodyPr>
            <a:noAutofit/>
          </a:bodyPr>
          <a:lstStyle>
            <a:lvl1pPr>
              <a:buFontTx/>
              <a:buNone/>
              <a:defRPr sz="1800" baseline="0">
                <a:solidFill>
                  <a:srgbClr val="AB757F"/>
                </a:solidFill>
                <a:latin typeface="Arial Bold"/>
              </a:defRPr>
            </a:lvl1pPr>
          </a:lstStyle>
          <a:p>
            <a:pPr lvl="0"/>
            <a:r>
              <a:rPr lang="fr-FR" smtClean="0"/>
              <a:t>Cliquez pour modifier les styles du texte du masque</a:t>
            </a:r>
          </a:p>
        </p:txBody>
      </p:sp>
      <p:sp>
        <p:nvSpPr>
          <p:cNvPr id="17" name="Espace réservé de la date 3"/>
          <p:cNvSpPr>
            <a:spLocks noGrp="1"/>
          </p:cNvSpPr>
          <p:nvPr>
            <p:ph type="dt" sz="half" idx="20"/>
          </p:nvPr>
        </p:nvSpPr>
        <p:spPr>
          <a:xfrm>
            <a:off x="7893847" y="492140"/>
            <a:ext cx="1857375" cy="365125"/>
          </a:xfrm>
        </p:spPr>
        <p:txBody>
          <a:bodyPr/>
          <a:lstStyle>
            <a:lvl1pPr>
              <a:defRPr sz="1000" i="1">
                <a:solidFill>
                  <a:srgbClr val="C3004A"/>
                </a:solidFill>
                <a:latin typeface="Arial Bold"/>
              </a:defRPr>
            </a:lvl1pPr>
          </a:lstStyle>
          <a:p>
            <a:pPr>
              <a:defRPr/>
            </a:pPr>
            <a:endParaRPr lang="fr-FR"/>
          </a:p>
        </p:txBody>
      </p:sp>
    </p:spTree>
    <p:extLst>
      <p:ext uri="{BB962C8B-B14F-4D97-AF65-F5344CB8AC3E}">
        <p14:creationId xmlns:p14="http://schemas.microsoft.com/office/powerpoint/2010/main" val="178468391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006"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2974" y="27306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C92C7AF-90A6-44EF-BCFC-EAD10B31D626}" type="slidenum">
              <a:rPr lang="fr-FR"/>
              <a:pPr>
                <a:defRPr/>
              </a:pPr>
              <a:t>‹N°›</a:t>
            </a:fld>
            <a:endParaRPr lang="fr-FR"/>
          </a:p>
        </p:txBody>
      </p:sp>
    </p:spTree>
    <p:extLst>
      <p:ext uri="{BB962C8B-B14F-4D97-AF65-F5344CB8AC3E}">
        <p14:creationId xmlns:p14="http://schemas.microsoft.com/office/powerpoint/2010/main" val="372936530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645" y="4800600"/>
            <a:ext cx="59436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a:p>
        </p:txBody>
      </p:sp>
      <p:sp>
        <p:nvSpPr>
          <p:cNvPr id="4" name="Espace réservé du texte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6162EC13-BCBB-40D2-8BF7-DE775F6BA78E}" type="slidenum">
              <a:rPr lang="fr-FR"/>
              <a:pPr>
                <a:defRPr/>
              </a:pPr>
              <a:t>‹N°›</a:t>
            </a:fld>
            <a:endParaRPr lang="fr-FR"/>
          </a:p>
        </p:txBody>
      </p:sp>
    </p:spTree>
    <p:extLst>
      <p:ext uri="{BB962C8B-B14F-4D97-AF65-F5344CB8AC3E}">
        <p14:creationId xmlns:p14="http://schemas.microsoft.com/office/powerpoint/2010/main" val="248612673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C06F1E8-18A5-4654-BF53-E6E07B179B6E}" type="slidenum">
              <a:rPr lang="fr-FR"/>
              <a:pPr>
                <a:defRPr/>
              </a:pPr>
              <a:t>‹N°›</a:t>
            </a:fld>
            <a:endParaRPr lang="fr-FR"/>
          </a:p>
        </p:txBody>
      </p:sp>
    </p:spTree>
    <p:extLst>
      <p:ext uri="{BB962C8B-B14F-4D97-AF65-F5344CB8AC3E}">
        <p14:creationId xmlns:p14="http://schemas.microsoft.com/office/powerpoint/2010/main" val="128345848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3"/>
            <a:ext cx="222885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274653"/>
            <a:ext cx="652145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4F3BC28-105C-43B7-8E81-2352857940D4}" type="slidenum">
              <a:rPr lang="fr-FR"/>
              <a:pPr>
                <a:defRPr/>
              </a:pPr>
              <a:t>‹N°›</a:t>
            </a:fld>
            <a:endParaRPr lang="fr-FR"/>
          </a:p>
        </p:txBody>
      </p:sp>
    </p:spTree>
    <p:extLst>
      <p:ext uri="{BB962C8B-B14F-4D97-AF65-F5344CB8AC3E}">
        <p14:creationId xmlns:p14="http://schemas.microsoft.com/office/powerpoint/2010/main" val="17400675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3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6"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6"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6"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6"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2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12"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6030708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6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6"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6"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6"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6"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2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12"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87247099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10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6"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6"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6"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6"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2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12"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329417935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11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6"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6"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6"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6"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2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12"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112470593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5" name="Rechteck 4"/>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0" name="Datumsplatzhalter 3"/>
          <p:cNvSpPr>
            <a:spLocks/>
          </p:cNvSpPr>
          <p:nvPr userDrawn="1"/>
        </p:nvSpPr>
        <p:spPr bwMode="auto">
          <a:xfrm>
            <a:off x="271729" y="6616727"/>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Prof. Dr. H. Podlech</a:t>
            </a:r>
            <a:endParaRPr lang="de-DE" sz="1200" u="none" dirty="0">
              <a:solidFill>
                <a:prstClr val="white"/>
              </a:solidFill>
              <a:latin typeface="Calibri" pitchFamily="34" charset="0"/>
              <a:cs typeface="Arial" pitchFamily="34" charset="0"/>
            </a:endParaRPr>
          </a:p>
        </p:txBody>
      </p:sp>
      <p:sp>
        <p:nvSpPr>
          <p:cNvPr id="11" name="Rectangle 23"/>
          <p:cNvSpPr>
            <a:spLocks noChangeArrowheads="1"/>
          </p:cNvSpPr>
          <p:nvPr userDrawn="1"/>
        </p:nvSpPr>
        <p:spPr bwMode="auto">
          <a:xfrm>
            <a:off x="4361393"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sp>
        <p:nvSpPr>
          <p:cNvPr id="15" name="Text Box 14"/>
          <p:cNvSpPr txBox="1">
            <a:spLocks noChangeArrowheads="1"/>
          </p:cNvSpPr>
          <p:nvPr userDrawn="1"/>
        </p:nvSpPr>
        <p:spPr bwMode="auto">
          <a:xfrm>
            <a:off x="80324" y="73025"/>
            <a:ext cx="6394697" cy="386902"/>
          </a:xfrm>
          <a:prstGeom prst="rect">
            <a:avLst/>
          </a:prstGeom>
          <a:noFill/>
          <a:ln w="25400">
            <a:noFill/>
            <a:miter lim="800000"/>
            <a:headEnd/>
            <a:tailEnd/>
          </a:ln>
        </p:spPr>
        <p:txBody>
          <a:bodyPr wrap="square" lIns="90000" tIns="46800" rIns="90000" bIns="46800">
            <a:spAutoFit/>
          </a:bodyPr>
          <a:lstStyle/>
          <a:p>
            <a:pPr defTabSz="4175125" eaLnBrk="1" hangingPunct="1">
              <a:spcBef>
                <a:spcPct val="50000"/>
              </a:spcBef>
            </a:pPr>
            <a:r>
              <a:rPr lang="de-DE" sz="1900" u="none" dirty="0">
                <a:solidFill>
                  <a:srgbClr val="F8F8F8"/>
                </a:solidFill>
                <a:latin typeface="Calibri"/>
                <a:cs typeface="Arial" pitchFamily="34" charset="0"/>
              </a:rPr>
              <a:t>LINAC </a:t>
            </a:r>
            <a:r>
              <a:rPr lang="de-DE" sz="1900" u="none" dirty="0" smtClean="0">
                <a:solidFill>
                  <a:srgbClr val="F8F8F8"/>
                </a:solidFill>
                <a:latin typeface="Calibri"/>
                <a:cs typeface="Arial" pitchFamily="34" charset="0"/>
              </a:rPr>
              <a:t>AG  </a:t>
            </a:r>
            <a:r>
              <a:rPr lang="de-DE" sz="1900" u="none" dirty="0" smtClean="0">
                <a:solidFill>
                  <a:srgbClr val="F8F8F8"/>
                </a:solidFill>
                <a:latin typeface="Calibri"/>
                <a:cs typeface="Arial" charset="0"/>
              </a:rPr>
              <a:t>•  IAP  •  Goethe-Universität Frankfurt am Main</a:t>
            </a:r>
            <a:endParaRPr lang="de-DE" sz="1900" u="none" dirty="0">
              <a:solidFill>
                <a:srgbClr val="F8F8F8"/>
              </a:solidFill>
              <a:latin typeface="Calibri"/>
              <a:cs typeface="Arial" charset="0"/>
            </a:endParaRPr>
          </a:p>
        </p:txBody>
      </p:sp>
      <p:pic>
        <p:nvPicPr>
          <p:cNvPr id="16" name="Picture 49" descr="C:\Users\Linac\Podlech\Bilder\Logos\Linac-AG_Bildleiste.png"/>
          <p:cNvPicPr>
            <a:picLocks noChangeAspect="1" noChangeArrowheads="1"/>
          </p:cNvPicPr>
          <p:nvPr userDrawn="1"/>
        </p:nvPicPr>
        <p:blipFill>
          <a:blip r:embed="rId2" cstate="print"/>
          <a:srcRect/>
          <a:stretch>
            <a:fillRect/>
          </a:stretch>
        </p:blipFill>
        <p:spPr bwMode="auto">
          <a:xfrm>
            <a:off x="6426867" y="11126"/>
            <a:ext cx="3284802" cy="504825"/>
          </a:xfrm>
          <a:prstGeom prst="rect">
            <a:avLst/>
          </a:prstGeom>
          <a:noFill/>
          <a:ln w="9525">
            <a:noFill/>
            <a:miter lim="800000"/>
            <a:headEnd/>
            <a:tailEnd/>
          </a:ln>
        </p:spPr>
      </p:pic>
      <p:sp>
        <p:nvSpPr>
          <p:cNvPr id="12" name="Rechteck 10"/>
          <p:cNvSpPr>
            <a:spLocks noChangeArrowheads="1"/>
          </p:cNvSpPr>
          <p:nvPr userDrawn="1"/>
        </p:nvSpPr>
        <p:spPr bwMode="auto">
          <a:xfrm>
            <a:off x="0" y="6607202"/>
            <a:ext cx="9906000" cy="249237"/>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3" name="Datumsplatzhalter 3"/>
          <p:cNvSpPr>
            <a:spLocks/>
          </p:cNvSpPr>
          <p:nvPr userDrawn="1"/>
        </p:nvSpPr>
        <p:spPr bwMode="auto">
          <a:xfrm>
            <a:off x="4578" y="6615669"/>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H. Podlech</a:t>
            </a:r>
            <a:endParaRPr lang="de-DE" sz="1200" u="none" dirty="0">
              <a:solidFill>
                <a:prstClr val="white"/>
              </a:solidFill>
              <a:latin typeface="Calibri" pitchFamily="34" charset="0"/>
              <a:cs typeface="Arial" pitchFamily="34" charset="0"/>
            </a:endParaRPr>
          </a:p>
        </p:txBody>
      </p:sp>
      <p:sp>
        <p:nvSpPr>
          <p:cNvPr id="14" name="Rectangle 23"/>
          <p:cNvSpPr>
            <a:spLocks noChangeArrowheads="1"/>
          </p:cNvSpPr>
          <p:nvPr userDrawn="1"/>
        </p:nvSpPr>
        <p:spPr bwMode="auto">
          <a:xfrm>
            <a:off x="4351075" y="6579427"/>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spTree>
    <p:extLst>
      <p:ext uri="{BB962C8B-B14F-4D97-AF65-F5344CB8AC3E}">
        <p14:creationId xmlns:p14="http://schemas.microsoft.com/office/powerpoint/2010/main" val="3005466536"/>
      </p:ext>
    </p:extLst>
  </p:cSld>
  <p:clrMapOvr>
    <a:masterClrMapping/>
  </p:clrMapOvr>
  <p:transition/>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title">
  <p:cSld name="1_Titelfolie">
    <p:spTree>
      <p:nvGrpSpPr>
        <p:cNvPr id="1" name=""/>
        <p:cNvGrpSpPr/>
        <p:nvPr/>
      </p:nvGrpSpPr>
      <p:grpSpPr>
        <a:xfrm>
          <a:off x="0" y="0"/>
          <a:ext cx="0" cy="0"/>
          <a:chOff x="0" y="0"/>
          <a:chExt cx="0" cy="0"/>
        </a:xfrm>
      </p:grpSpPr>
      <p:sp>
        <p:nvSpPr>
          <p:cNvPr id="5" name="Rechteck 4"/>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2" name="Titel 1"/>
          <p:cNvSpPr>
            <a:spLocks noGrp="1"/>
          </p:cNvSpPr>
          <p:nvPr>
            <p:ph type="ctrTitle"/>
          </p:nvPr>
        </p:nvSpPr>
        <p:spPr>
          <a:xfrm>
            <a:off x="2460253" y="13298405"/>
            <a:ext cx="27882811" cy="9176087"/>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4920503" y="24258164"/>
            <a:ext cx="22962315" cy="10939956"/>
          </a:xfrm>
          <a:prstGeom prst="rect">
            <a:avLst/>
          </a:prstGeo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15" name="Text Box 14"/>
          <p:cNvSpPr txBox="1">
            <a:spLocks noChangeArrowheads="1"/>
          </p:cNvSpPr>
          <p:nvPr userDrawn="1"/>
        </p:nvSpPr>
        <p:spPr bwMode="auto">
          <a:xfrm>
            <a:off x="80324" y="73025"/>
            <a:ext cx="6394697" cy="386902"/>
          </a:xfrm>
          <a:prstGeom prst="rect">
            <a:avLst/>
          </a:prstGeom>
          <a:noFill/>
          <a:ln w="25400">
            <a:noFill/>
            <a:miter lim="800000"/>
            <a:headEnd/>
            <a:tailEnd/>
          </a:ln>
        </p:spPr>
        <p:txBody>
          <a:bodyPr wrap="square" lIns="90000" tIns="46800" rIns="90000" bIns="46800">
            <a:spAutoFit/>
          </a:bodyPr>
          <a:lstStyle/>
          <a:p>
            <a:pPr defTabSz="4175125" eaLnBrk="1" hangingPunct="1">
              <a:spcBef>
                <a:spcPct val="50000"/>
              </a:spcBef>
            </a:pPr>
            <a:r>
              <a:rPr lang="de-DE" sz="1900" u="none" dirty="0">
                <a:solidFill>
                  <a:srgbClr val="F8F8F8"/>
                </a:solidFill>
                <a:latin typeface="Calibri"/>
                <a:cs typeface="Arial" pitchFamily="34" charset="0"/>
              </a:rPr>
              <a:t>LINAC </a:t>
            </a:r>
            <a:r>
              <a:rPr lang="de-DE" sz="1900" u="none" dirty="0" smtClean="0">
                <a:solidFill>
                  <a:srgbClr val="F8F8F8"/>
                </a:solidFill>
                <a:latin typeface="Calibri"/>
                <a:cs typeface="Arial" pitchFamily="34" charset="0"/>
              </a:rPr>
              <a:t>AG  </a:t>
            </a:r>
            <a:r>
              <a:rPr lang="de-DE" sz="1900" u="none" dirty="0" smtClean="0">
                <a:solidFill>
                  <a:srgbClr val="F8F8F8"/>
                </a:solidFill>
                <a:latin typeface="Calibri"/>
                <a:cs typeface="Arial" charset="0"/>
              </a:rPr>
              <a:t>•  IAP  •  Goethe-Universität Frankfurt am Main</a:t>
            </a:r>
            <a:endParaRPr lang="de-DE" sz="1900" u="none" dirty="0">
              <a:solidFill>
                <a:srgbClr val="F8F8F8"/>
              </a:solidFill>
              <a:latin typeface="Calibri"/>
              <a:cs typeface="Arial" charset="0"/>
            </a:endParaRPr>
          </a:p>
        </p:txBody>
      </p:sp>
      <p:pic>
        <p:nvPicPr>
          <p:cNvPr id="16" name="Picture 49" descr="C:\Users\Linac\Podlech\Bilder\Logos\Linac-AG_Bildleiste.png"/>
          <p:cNvPicPr>
            <a:picLocks noChangeAspect="1" noChangeArrowheads="1"/>
          </p:cNvPicPr>
          <p:nvPr userDrawn="1"/>
        </p:nvPicPr>
        <p:blipFill>
          <a:blip r:embed="rId2" cstate="print"/>
          <a:srcRect/>
          <a:stretch>
            <a:fillRect/>
          </a:stretch>
        </p:blipFill>
        <p:spPr bwMode="auto">
          <a:xfrm>
            <a:off x="6426867" y="11126"/>
            <a:ext cx="3284802" cy="504825"/>
          </a:xfrm>
          <a:prstGeom prst="rect">
            <a:avLst/>
          </a:prstGeom>
          <a:noFill/>
          <a:ln w="9525">
            <a:noFill/>
            <a:miter lim="800000"/>
            <a:headEnd/>
            <a:tailEnd/>
          </a:ln>
        </p:spPr>
      </p:pic>
      <p:sp>
        <p:nvSpPr>
          <p:cNvPr id="13" name="Rechteck 10"/>
          <p:cNvSpPr>
            <a:spLocks noChangeArrowheads="1"/>
          </p:cNvSpPr>
          <p:nvPr userDrawn="1"/>
        </p:nvSpPr>
        <p:spPr bwMode="auto">
          <a:xfrm>
            <a:off x="0" y="6616727"/>
            <a:ext cx="9906000" cy="249237"/>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4" name="Datumsplatzhalter 3"/>
          <p:cNvSpPr>
            <a:spLocks/>
          </p:cNvSpPr>
          <p:nvPr userDrawn="1"/>
        </p:nvSpPr>
        <p:spPr bwMode="auto">
          <a:xfrm>
            <a:off x="14897" y="6625194"/>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H. Podlech</a:t>
            </a:r>
            <a:endParaRPr lang="de-DE" sz="1200" u="none" dirty="0">
              <a:solidFill>
                <a:prstClr val="white"/>
              </a:solidFill>
              <a:latin typeface="Calibri" pitchFamily="34" charset="0"/>
              <a:cs typeface="Arial" pitchFamily="34" charset="0"/>
            </a:endParaRPr>
          </a:p>
        </p:txBody>
      </p:sp>
      <p:sp>
        <p:nvSpPr>
          <p:cNvPr id="17" name="Rectangle 23"/>
          <p:cNvSpPr>
            <a:spLocks noChangeArrowheads="1"/>
          </p:cNvSpPr>
          <p:nvPr userDrawn="1"/>
        </p:nvSpPr>
        <p:spPr bwMode="auto">
          <a:xfrm>
            <a:off x="4361393"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spTree>
    <p:extLst>
      <p:ext uri="{BB962C8B-B14F-4D97-AF65-F5344CB8AC3E}">
        <p14:creationId xmlns:p14="http://schemas.microsoft.com/office/powerpoint/2010/main" val="3542491747"/>
      </p:ext>
    </p:extLst>
  </p:cSld>
  <p:clrMapOvr>
    <a:masterClrMapping/>
  </p:clrMapOvr>
  <p:transition/>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95277" y="534634"/>
            <a:ext cx="8914493" cy="1145335"/>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57861628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1042" y="365129"/>
            <a:ext cx="8543925" cy="1325563"/>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681042" y="1825625"/>
            <a:ext cx="8543925" cy="4351338"/>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a:xfrm>
            <a:off x="681038" y="6356363"/>
            <a:ext cx="2228850" cy="365125"/>
          </a:xfrm>
          <a:prstGeom prst="rect">
            <a:avLst/>
          </a:prstGeom>
        </p:spPr>
        <p:txBody>
          <a:bodyPr/>
          <a:lstStyle/>
          <a:p>
            <a:pPr defTabSz="4175125" eaLnBrk="1" hangingPunct="1"/>
            <a:endParaRPr lang="de-DE" sz="1800" u="none">
              <a:solidFill>
                <a:prstClr val="black"/>
              </a:solidFill>
              <a:latin typeface="Arial" pitchFamily="34" charset="0"/>
              <a:cs typeface="Arial" pitchFamily="34" charset="0"/>
            </a:endParaRPr>
          </a:p>
        </p:txBody>
      </p:sp>
      <p:sp>
        <p:nvSpPr>
          <p:cNvPr id="5" name="Fußzeilenplatzhalter 4"/>
          <p:cNvSpPr>
            <a:spLocks noGrp="1"/>
          </p:cNvSpPr>
          <p:nvPr>
            <p:ph type="ftr" sz="quarter" idx="11"/>
          </p:nvPr>
        </p:nvSpPr>
        <p:spPr>
          <a:xfrm>
            <a:off x="3281367" y="6356363"/>
            <a:ext cx="3343275" cy="365125"/>
          </a:xfrm>
          <a:prstGeom prst="rect">
            <a:avLst/>
          </a:prstGeom>
        </p:spPr>
        <p:txBody>
          <a:bodyPr/>
          <a:lstStyle/>
          <a:p>
            <a:pPr defTabSz="4175125" eaLnBrk="1" hangingPunct="1"/>
            <a:r>
              <a:rPr lang="fr-FR" sz="1800" u="none" smtClean="0">
                <a:solidFill>
                  <a:prstClr val="black"/>
                </a:solidFill>
                <a:latin typeface="Arial" pitchFamily="34" charset="0"/>
                <a:cs typeface="Arial" pitchFamily="34" charset="0"/>
              </a:rPr>
              <a:t>J-Luc Biarrotte, Séminaire SACM, Saclay, 24/03/2016.</a:t>
            </a:r>
            <a:endParaRPr lang="de-DE" sz="1800" u="none">
              <a:solidFill>
                <a:prstClr val="black"/>
              </a:solidFill>
              <a:latin typeface="Arial" pitchFamily="34" charset="0"/>
              <a:cs typeface="Arial" pitchFamily="34" charset="0"/>
            </a:endParaRPr>
          </a:p>
        </p:txBody>
      </p:sp>
      <p:sp>
        <p:nvSpPr>
          <p:cNvPr id="6" name="Foliennummernplatzhalter 5"/>
          <p:cNvSpPr>
            <a:spLocks noGrp="1"/>
          </p:cNvSpPr>
          <p:nvPr>
            <p:ph type="sldNum" sz="quarter" idx="12"/>
          </p:nvPr>
        </p:nvSpPr>
        <p:spPr>
          <a:xfrm>
            <a:off x="6996113" y="6356363"/>
            <a:ext cx="2228850" cy="365125"/>
          </a:xfrm>
          <a:prstGeom prst="rect">
            <a:avLst/>
          </a:prstGeom>
        </p:spPr>
        <p:txBody>
          <a:bodyPr/>
          <a:lstStyle/>
          <a:p>
            <a:pPr defTabSz="4175125" eaLnBrk="1" hangingPunct="1"/>
            <a:fld id="{76A8FA53-90D1-442E-BD3A-B02A5F23FE8C}" type="slidenum">
              <a:rPr lang="de-DE" sz="1800" u="none" smtClean="0">
                <a:solidFill>
                  <a:prstClr val="black"/>
                </a:solidFill>
                <a:latin typeface="Arial" pitchFamily="34" charset="0"/>
                <a:cs typeface="Arial" pitchFamily="34" charset="0"/>
              </a:rPr>
              <a:pPr defTabSz="4175125" eaLnBrk="1" hangingPunct="1"/>
              <a:t>‹N°›</a:t>
            </a:fld>
            <a:endParaRPr lang="de-DE" sz="1800" u="none">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9113133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Titre">
    <p:spTree>
      <p:nvGrpSpPr>
        <p:cNvPr id="1" name=""/>
        <p:cNvGrpSpPr/>
        <p:nvPr/>
      </p:nvGrpSpPr>
      <p:grpSpPr>
        <a:xfrm>
          <a:off x="0" y="0"/>
          <a:ext cx="0" cy="0"/>
          <a:chOff x="0" y="0"/>
          <a:chExt cx="0" cy="0"/>
        </a:xfrm>
      </p:grpSpPr>
      <p:sp>
        <p:nvSpPr>
          <p:cNvPr id="5" name="ZoneTexte 8"/>
          <p:cNvSpPr txBox="1">
            <a:spLocks noChangeArrowheads="1"/>
          </p:cNvSpPr>
          <p:nvPr userDrawn="1"/>
        </p:nvSpPr>
        <p:spPr bwMode="auto">
          <a:xfrm>
            <a:off x="1363802" y="6092825"/>
            <a:ext cx="101467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r>
              <a:rPr lang="fr-FR" altLang="fr-FR" sz="1100" u="none">
                <a:solidFill>
                  <a:prstClr val="white"/>
                </a:solidFill>
                <a:cs typeface="Arial" charset="0"/>
              </a:rPr>
              <a:t>www.cea.fr</a:t>
            </a:r>
          </a:p>
        </p:txBody>
      </p:sp>
      <p:grpSp>
        <p:nvGrpSpPr>
          <p:cNvPr id="6" name="Groupe 9"/>
          <p:cNvGrpSpPr>
            <a:grpSpLocks/>
          </p:cNvGrpSpPr>
          <p:nvPr userDrawn="1"/>
        </p:nvGrpSpPr>
        <p:grpSpPr bwMode="auto">
          <a:xfrm>
            <a:off x="1" y="-12700"/>
            <a:ext cx="3627041" cy="6870700"/>
            <a:chOff x="1" y="-12700"/>
            <a:chExt cx="3347864" cy="6870700"/>
          </a:xfrm>
        </p:grpSpPr>
        <p:grpSp>
          <p:nvGrpSpPr>
            <p:cNvPr id="7" name="Groupe 10"/>
            <p:cNvGrpSpPr>
              <a:grpSpLocks/>
            </p:cNvGrpSpPr>
            <p:nvPr userDrawn="1"/>
          </p:nvGrpSpPr>
          <p:grpSpPr bwMode="auto">
            <a:xfrm>
              <a:off x="1" y="-12700"/>
              <a:ext cx="3347864" cy="6870700"/>
              <a:chOff x="1" y="-12700"/>
              <a:chExt cx="3347864" cy="6870700"/>
            </a:xfrm>
          </p:grpSpPr>
          <p:pic>
            <p:nvPicPr>
              <p:cNvPr id="10" name="Picture 2" descr="S:\CHARTE - LOGOS 2012\Fond dégradé Logo CEA 201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700"/>
                <a:ext cx="3347864"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S:\CHARTE - LOGOS 2012\Logo\Logo anglais\CEA_GB_logotype_4c_defonc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08" y="548680"/>
                <a:ext cx="3203848" cy="260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ZoneTexte 11"/>
            <p:cNvSpPr txBox="1">
              <a:spLocks noChangeArrowheads="1"/>
            </p:cNvSpPr>
            <p:nvPr userDrawn="1"/>
          </p:nvSpPr>
          <p:spPr bwMode="auto">
            <a:xfrm>
              <a:off x="1412032" y="6245696"/>
              <a:ext cx="9361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r>
                <a:rPr lang="fr-FR" altLang="fr-FR" sz="1100" u="none">
                  <a:solidFill>
                    <a:prstClr val="white"/>
                  </a:solidFill>
                  <a:cs typeface="Arial" charset="0"/>
                </a:rPr>
                <a:t>www.cea.fr</a:t>
              </a:r>
            </a:p>
          </p:txBody>
        </p:sp>
      </p:grpSp>
      <p:sp>
        <p:nvSpPr>
          <p:cNvPr id="2" name="Titre 1"/>
          <p:cNvSpPr>
            <a:spLocks noGrp="1"/>
          </p:cNvSpPr>
          <p:nvPr>
            <p:ph type="ctrTitle"/>
          </p:nvPr>
        </p:nvSpPr>
        <p:spPr>
          <a:xfrm>
            <a:off x="4290002" y="1855288"/>
            <a:ext cx="5187503" cy="2653832"/>
          </a:xfrm>
        </p:spPr>
        <p:txBody>
          <a:bodyPr anchor="t"/>
          <a:lstStyle>
            <a:lvl1pPr>
              <a:lnSpc>
                <a:spcPts val="3800"/>
              </a:lnSpc>
              <a:defRPr sz="2800" b="0" cap="all" baseline="0">
                <a:solidFill>
                  <a:srgbClr val="666666"/>
                </a:solidFill>
              </a:defRPr>
            </a:lvl1pPr>
          </a:lstStyle>
          <a:p>
            <a:r>
              <a:rPr lang="fr-FR" smtClean="0"/>
              <a:t>Cliquez pour modifier le style du titre</a:t>
            </a:r>
            <a:endParaRPr lang="fr-FR" dirty="0"/>
          </a:p>
        </p:txBody>
      </p:sp>
      <p:sp>
        <p:nvSpPr>
          <p:cNvPr id="3" name="Sous-titre 2"/>
          <p:cNvSpPr>
            <a:spLocks noGrp="1"/>
          </p:cNvSpPr>
          <p:nvPr>
            <p:ph type="subTitle" idx="1"/>
          </p:nvPr>
        </p:nvSpPr>
        <p:spPr>
          <a:xfrm>
            <a:off x="4290002" y="5805264"/>
            <a:ext cx="5187503" cy="504056"/>
          </a:xfrm>
        </p:spPr>
        <p:txBody>
          <a:bodyPr anchor="b"/>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
        <p:nvSpPr>
          <p:cNvPr id="9" name="Espace réservé du texte 8"/>
          <p:cNvSpPr>
            <a:spLocks noGrp="1"/>
          </p:cNvSpPr>
          <p:nvPr>
            <p:ph type="body" sz="quarter" idx="13"/>
          </p:nvPr>
        </p:nvSpPr>
        <p:spPr>
          <a:xfrm>
            <a:off x="4290002" y="4509120"/>
            <a:ext cx="5187503" cy="1224136"/>
          </a:xfrm>
        </p:spPr>
        <p:txBody>
          <a:bodyPr anchor="b"/>
          <a:lstStyle>
            <a:lvl1pPr marL="0" indent="0">
              <a:buFont typeface="Arial" pitchFamily="34" charset="0"/>
              <a:buNone/>
              <a:defRPr sz="850" b="0">
                <a:solidFill>
                  <a:srgbClr val="666666"/>
                </a:solidFill>
              </a:defRPr>
            </a:lvl1pPr>
          </a:lstStyle>
          <a:p>
            <a:pPr lvl="0"/>
            <a:r>
              <a:rPr lang="fr-FR" smtClean="0"/>
              <a:t>Modifiez les styles du texte du masque</a:t>
            </a:r>
          </a:p>
        </p:txBody>
      </p:sp>
      <p:sp>
        <p:nvSpPr>
          <p:cNvPr id="12" name="Espace réservé de la date 10"/>
          <p:cNvSpPr>
            <a:spLocks noGrp="1"/>
          </p:cNvSpPr>
          <p:nvPr>
            <p:ph type="dt" sz="half" idx="14"/>
          </p:nvPr>
        </p:nvSpPr>
        <p:spPr>
          <a:xfrm>
            <a:off x="4289165" y="6305563"/>
            <a:ext cx="1571890" cy="365125"/>
          </a:xfrm>
        </p:spPr>
        <p:txBody>
          <a:bodyPr/>
          <a:lstStyle>
            <a:lvl1pPr>
              <a:defRPr/>
            </a:lvl1pPr>
          </a:lstStyle>
          <a:p>
            <a:pPr>
              <a:defRPr/>
            </a:pPr>
            <a:endParaRPr lang="fr-FR" dirty="0">
              <a:solidFill>
                <a:prstClr val="white"/>
              </a:solidFill>
            </a:endParaRPr>
          </a:p>
        </p:txBody>
      </p:sp>
      <p:sp>
        <p:nvSpPr>
          <p:cNvPr id="13" name="Espace réservé du numéro de diapositive 11"/>
          <p:cNvSpPr>
            <a:spLocks noGrp="1"/>
          </p:cNvSpPr>
          <p:nvPr>
            <p:ph type="sldNum" sz="quarter" idx="15"/>
          </p:nvPr>
        </p:nvSpPr>
        <p:spPr/>
        <p:txBody>
          <a:bodyPr/>
          <a:lstStyle>
            <a:lvl1pPr>
              <a:defRPr dirty="0" smtClean="0">
                <a:solidFill>
                  <a:schemeClr val="bg1"/>
                </a:solidFill>
              </a:defRPr>
            </a:lvl1pPr>
          </a:lstStyle>
          <a:p>
            <a:pPr>
              <a:defRPr/>
            </a:pPr>
            <a:r>
              <a:rPr lang="fr-FR">
                <a:solidFill>
                  <a:prstClr val="white"/>
                </a:solidFill>
              </a:rPr>
              <a:t>|  PAGE </a:t>
            </a:r>
            <a:fld id="{9F883A33-DC7C-40BF-95CC-29742E4CAB29}" type="slidenum">
              <a:rPr lang="fr-FR">
                <a:solidFill>
                  <a:prstClr val="white"/>
                </a:solidFill>
              </a:rPr>
              <a:pPr>
                <a:defRPr/>
              </a:pPr>
              <a:t>‹N°›</a:t>
            </a:fld>
            <a:endParaRPr lang="fr-FR">
              <a:solidFill>
                <a:prstClr val="white"/>
              </a:solidFill>
            </a:endParaRPr>
          </a:p>
        </p:txBody>
      </p:sp>
      <p:sp>
        <p:nvSpPr>
          <p:cNvPr id="14" name="Espace réservé du pied de page 12"/>
          <p:cNvSpPr>
            <a:spLocks noGrp="1"/>
          </p:cNvSpPr>
          <p:nvPr>
            <p:ph type="ftr" sz="quarter" idx="16"/>
          </p:nvPr>
        </p:nvSpPr>
        <p:spPr>
          <a:xfrm>
            <a:off x="5888574" y="6305563"/>
            <a:ext cx="2768865" cy="365125"/>
          </a:xfrm>
        </p:spPr>
        <p:txBody>
          <a:bodyPr/>
          <a:lstStyle>
            <a:lvl1pPr>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280819561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Titre 1 visuel">
    <p:spTree>
      <p:nvGrpSpPr>
        <p:cNvPr id="1" name=""/>
        <p:cNvGrpSpPr/>
        <p:nvPr/>
      </p:nvGrpSpPr>
      <p:grpSpPr>
        <a:xfrm>
          <a:off x="0" y="0"/>
          <a:ext cx="0" cy="0"/>
          <a:chOff x="0" y="0"/>
          <a:chExt cx="0" cy="0"/>
        </a:xfrm>
      </p:grpSpPr>
      <p:grpSp>
        <p:nvGrpSpPr>
          <p:cNvPr id="6" name="Groupe 8"/>
          <p:cNvGrpSpPr>
            <a:grpSpLocks/>
          </p:cNvGrpSpPr>
          <p:nvPr userDrawn="1"/>
        </p:nvGrpSpPr>
        <p:grpSpPr bwMode="auto">
          <a:xfrm>
            <a:off x="1" y="-12700"/>
            <a:ext cx="3627041" cy="6870700"/>
            <a:chOff x="1" y="-12700"/>
            <a:chExt cx="3347864" cy="6870700"/>
          </a:xfrm>
        </p:grpSpPr>
        <p:grpSp>
          <p:nvGrpSpPr>
            <p:cNvPr id="7" name="Groupe 16"/>
            <p:cNvGrpSpPr>
              <a:grpSpLocks/>
            </p:cNvGrpSpPr>
            <p:nvPr userDrawn="1"/>
          </p:nvGrpSpPr>
          <p:grpSpPr bwMode="auto">
            <a:xfrm>
              <a:off x="1" y="-12700"/>
              <a:ext cx="3347864" cy="6870700"/>
              <a:chOff x="1" y="-12700"/>
              <a:chExt cx="3347864" cy="6870700"/>
            </a:xfrm>
          </p:grpSpPr>
          <p:pic>
            <p:nvPicPr>
              <p:cNvPr id="10" name="Picture 2" descr="S:\CHARTE - LOGOS 2012\Fond dégradé Logo CEA 201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700"/>
                <a:ext cx="3347864"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S:\CHARTE - LOGOS 2012\Logo\Logo anglais\CEA_GB_logotype_4c_defonc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08" y="548680"/>
                <a:ext cx="3203848" cy="260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ZoneTexte 10"/>
            <p:cNvSpPr txBox="1">
              <a:spLocks noChangeArrowheads="1"/>
            </p:cNvSpPr>
            <p:nvPr userDrawn="1"/>
          </p:nvSpPr>
          <p:spPr bwMode="auto">
            <a:xfrm>
              <a:off x="1412032" y="6245696"/>
              <a:ext cx="9361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r>
                <a:rPr lang="fr-FR" altLang="fr-FR" sz="1100" u="none">
                  <a:solidFill>
                    <a:prstClr val="white"/>
                  </a:solidFill>
                  <a:cs typeface="Arial" charset="0"/>
                </a:rPr>
                <a:t>www.cea.fr</a:t>
              </a:r>
            </a:p>
          </p:txBody>
        </p:sp>
      </p:grpSp>
      <p:sp>
        <p:nvSpPr>
          <p:cNvPr id="2" name="Titre 1"/>
          <p:cNvSpPr>
            <a:spLocks noGrp="1"/>
          </p:cNvSpPr>
          <p:nvPr>
            <p:ph type="ctrTitle"/>
          </p:nvPr>
        </p:nvSpPr>
        <p:spPr>
          <a:xfrm>
            <a:off x="4290002" y="1855288"/>
            <a:ext cx="5187503" cy="1429696"/>
          </a:xfrm>
        </p:spPr>
        <p:txBody>
          <a:bodyPr anchor="t"/>
          <a:lstStyle>
            <a:lvl1pPr>
              <a:lnSpc>
                <a:spcPts val="3800"/>
              </a:lnSpc>
              <a:defRPr sz="2800" b="0" cap="all" baseline="0">
                <a:solidFill>
                  <a:srgbClr val="666666"/>
                </a:solidFill>
              </a:defRPr>
            </a:lvl1pPr>
          </a:lstStyle>
          <a:p>
            <a:r>
              <a:rPr lang="fr-FR" smtClean="0"/>
              <a:t>Cliquez pour modifier le style du titre</a:t>
            </a:r>
            <a:endParaRPr lang="fr-FR" dirty="0"/>
          </a:p>
        </p:txBody>
      </p:sp>
      <p:sp>
        <p:nvSpPr>
          <p:cNvPr id="3" name="Sous-titre 2"/>
          <p:cNvSpPr>
            <a:spLocks noGrp="1"/>
          </p:cNvSpPr>
          <p:nvPr>
            <p:ph type="subTitle" idx="1"/>
          </p:nvPr>
        </p:nvSpPr>
        <p:spPr>
          <a:xfrm>
            <a:off x="4290002" y="5805264"/>
            <a:ext cx="5187503" cy="504056"/>
          </a:xfrm>
        </p:spPr>
        <p:txBody>
          <a:bodyPr anchor="b"/>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
        <p:nvSpPr>
          <p:cNvPr id="9" name="Espace réservé du texte 8"/>
          <p:cNvSpPr>
            <a:spLocks noGrp="1"/>
          </p:cNvSpPr>
          <p:nvPr>
            <p:ph type="body" sz="quarter" idx="13"/>
          </p:nvPr>
        </p:nvSpPr>
        <p:spPr>
          <a:xfrm>
            <a:off x="4290002" y="5445224"/>
            <a:ext cx="5187503" cy="288032"/>
          </a:xfrm>
        </p:spPr>
        <p:txBody>
          <a:bodyPr anchor="b"/>
          <a:lstStyle>
            <a:lvl1pPr marL="0" indent="0">
              <a:buFont typeface="Arial" pitchFamily="34" charset="0"/>
              <a:buNone/>
              <a:defRPr sz="850" b="0">
                <a:solidFill>
                  <a:srgbClr val="666666"/>
                </a:solidFill>
              </a:defRPr>
            </a:lvl1pPr>
          </a:lstStyle>
          <a:p>
            <a:pPr lvl="0"/>
            <a:r>
              <a:rPr lang="fr-FR" smtClean="0"/>
              <a:t>Modifiez les styles du texte du masque</a:t>
            </a:r>
          </a:p>
        </p:txBody>
      </p:sp>
      <p:sp>
        <p:nvSpPr>
          <p:cNvPr id="12" name="Espace réservé pour une image  11"/>
          <p:cNvSpPr>
            <a:spLocks noGrp="1"/>
          </p:cNvSpPr>
          <p:nvPr>
            <p:ph type="pic" sz="quarter" idx="14"/>
          </p:nvPr>
        </p:nvSpPr>
        <p:spPr>
          <a:xfrm>
            <a:off x="3587999" y="3311999"/>
            <a:ext cx="6318000" cy="2124000"/>
          </a:xfrm>
          <a:solidFill>
            <a:srgbClr val="666666"/>
          </a:solidFill>
        </p:spPr>
        <p:txBody>
          <a:bodyPr rtlCol="0" anchor="ctr">
            <a:noAutofit/>
          </a:bodyPr>
          <a:lstStyle>
            <a:lvl1pPr marL="0" indent="0" algn="ctr">
              <a:defRPr sz="1200">
                <a:solidFill>
                  <a:schemeClr val="bg1"/>
                </a:solidFill>
              </a:defRPr>
            </a:lvl1pPr>
          </a:lstStyle>
          <a:p>
            <a:pPr lvl="0"/>
            <a:r>
              <a:rPr lang="fr-FR" noProof="0" smtClean="0"/>
              <a:t>Cliquez sur l'icône pour ajouter une image</a:t>
            </a:r>
            <a:endParaRPr lang="fr-FR" noProof="0" dirty="0"/>
          </a:p>
        </p:txBody>
      </p:sp>
      <p:sp>
        <p:nvSpPr>
          <p:cNvPr id="13" name="Espace réservé de la date 12"/>
          <p:cNvSpPr>
            <a:spLocks noGrp="1"/>
          </p:cNvSpPr>
          <p:nvPr>
            <p:ph type="dt" sz="half" idx="15"/>
          </p:nvPr>
        </p:nvSpPr>
        <p:spPr>
          <a:xfrm>
            <a:off x="4289165" y="6305563"/>
            <a:ext cx="1571890" cy="365125"/>
          </a:xfrm>
        </p:spPr>
        <p:txBody>
          <a:bodyPr/>
          <a:lstStyle>
            <a:lvl1pPr>
              <a:defRPr/>
            </a:lvl1pPr>
          </a:lstStyle>
          <a:p>
            <a:pPr>
              <a:defRPr/>
            </a:pPr>
            <a:endParaRPr lang="fr-FR" dirty="0">
              <a:solidFill>
                <a:prstClr val="white"/>
              </a:solidFill>
            </a:endParaRPr>
          </a:p>
        </p:txBody>
      </p:sp>
      <p:sp>
        <p:nvSpPr>
          <p:cNvPr id="14" name="Espace réservé du numéro de diapositive 13"/>
          <p:cNvSpPr>
            <a:spLocks noGrp="1"/>
          </p:cNvSpPr>
          <p:nvPr>
            <p:ph type="sldNum" sz="quarter" idx="16"/>
          </p:nvPr>
        </p:nvSpPr>
        <p:spPr/>
        <p:txBody>
          <a:bodyPr/>
          <a:lstStyle>
            <a:lvl1pPr>
              <a:defRPr dirty="0" smtClean="0">
                <a:solidFill>
                  <a:schemeClr val="bg1"/>
                </a:solidFill>
              </a:defRPr>
            </a:lvl1pPr>
          </a:lstStyle>
          <a:p>
            <a:pPr>
              <a:defRPr/>
            </a:pPr>
            <a:r>
              <a:rPr lang="fr-FR">
                <a:solidFill>
                  <a:prstClr val="white"/>
                </a:solidFill>
              </a:rPr>
              <a:t>|  PAGE </a:t>
            </a:r>
            <a:fld id="{DC3D26A4-AFC1-4F08-B471-35438D3778DC}" type="slidenum">
              <a:rPr lang="fr-FR">
                <a:solidFill>
                  <a:prstClr val="white"/>
                </a:solidFill>
              </a:rPr>
              <a:pPr>
                <a:defRPr/>
              </a:pPr>
              <a:t>‹N°›</a:t>
            </a:fld>
            <a:endParaRPr lang="fr-FR">
              <a:solidFill>
                <a:prstClr val="white"/>
              </a:solidFill>
            </a:endParaRPr>
          </a:p>
        </p:txBody>
      </p:sp>
      <p:sp>
        <p:nvSpPr>
          <p:cNvPr id="15" name="Espace réservé du pied de page 14"/>
          <p:cNvSpPr>
            <a:spLocks noGrp="1"/>
          </p:cNvSpPr>
          <p:nvPr>
            <p:ph type="ftr" sz="quarter" idx="17"/>
          </p:nvPr>
        </p:nvSpPr>
        <p:spPr>
          <a:xfrm>
            <a:off x="5888574" y="6305563"/>
            <a:ext cx="2768865" cy="365125"/>
          </a:xfrm>
        </p:spPr>
        <p:txBody>
          <a:bodyPr/>
          <a:lstStyle>
            <a:lvl1pPr>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378353376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Titre 3 visuels">
    <p:spTree>
      <p:nvGrpSpPr>
        <p:cNvPr id="1" name=""/>
        <p:cNvGrpSpPr/>
        <p:nvPr/>
      </p:nvGrpSpPr>
      <p:grpSpPr>
        <a:xfrm>
          <a:off x="0" y="0"/>
          <a:ext cx="0" cy="0"/>
          <a:chOff x="0" y="0"/>
          <a:chExt cx="0" cy="0"/>
        </a:xfrm>
      </p:grpSpPr>
      <p:grpSp>
        <p:nvGrpSpPr>
          <p:cNvPr id="8" name="Groupe 8"/>
          <p:cNvGrpSpPr>
            <a:grpSpLocks/>
          </p:cNvGrpSpPr>
          <p:nvPr userDrawn="1"/>
        </p:nvGrpSpPr>
        <p:grpSpPr bwMode="auto">
          <a:xfrm>
            <a:off x="1" y="-12700"/>
            <a:ext cx="3627041" cy="6870700"/>
            <a:chOff x="1" y="-12700"/>
            <a:chExt cx="3347864" cy="6870700"/>
          </a:xfrm>
        </p:grpSpPr>
        <p:grpSp>
          <p:nvGrpSpPr>
            <p:cNvPr id="10" name="Groupe 16"/>
            <p:cNvGrpSpPr>
              <a:grpSpLocks/>
            </p:cNvGrpSpPr>
            <p:nvPr userDrawn="1"/>
          </p:nvGrpSpPr>
          <p:grpSpPr bwMode="auto">
            <a:xfrm>
              <a:off x="1" y="-12700"/>
              <a:ext cx="3347864" cy="6870700"/>
              <a:chOff x="1" y="-12700"/>
              <a:chExt cx="3347864" cy="6870700"/>
            </a:xfrm>
          </p:grpSpPr>
          <p:pic>
            <p:nvPicPr>
              <p:cNvPr id="12" name="Picture 2" descr="S:\CHARTE - LOGOS 2012\Fond dégradé Logo CEA 201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700"/>
                <a:ext cx="3347864"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S:\CHARTE - LOGOS 2012\Logo\Logo anglais\CEA_GB_logotype_4c_defonc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08" y="548680"/>
                <a:ext cx="3203848" cy="260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ZoneTexte 10"/>
            <p:cNvSpPr txBox="1">
              <a:spLocks noChangeArrowheads="1"/>
            </p:cNvSpPr>
            <p:nvPr userDrawn="1"/>
          </p:nvSpPr>
          <p:spPr bwMode="auto">
            <a:xfrm>
              <a:off x="1412032" y="6245696"/>
              <a:ext cx="9361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r>
                <a:rPr lang="fr-FR" altLang="fr-FR" sz="1100" u="none">
                  <a:solidFill>
                    <a:prstClr val="white"/>
                  </a:solidFill>
                  <a:cs typeface="Arial" charset="0"/>
                </a:rPr>
                <a:t>www.cea.fr</a:t>
              </a:r>
            </a:p>
          </p:txBody>
        </p:sp>
      </p:grpSp>
      <p:sp>
        <p:nvSpPr>
          <p:cNvPr id="2" name="Titre 1"/>
          <p:cNvSpPr>
            <a:spLocks noGrp="1"/>
          </p:cNvSpPr>
          <p:nvPr>
            <p:ph type="ctrTitle"/>
          </p:nvPr>
        </p:nvSpPr>
        <p:spPr>
          <a:xfrm>
            <a:off x="4290002" y="1855288"/>
            <a:ext cx="5187503" cy="1429696"/>
          </a:xfrm>
        </p:spPr>
        <p:txBody>
          <a:bodyPr anchor="t"/>
          <a:lstStyle>
            <a:lvl1pPr>
              <a:lnSpc>
                <a:spcPts val="3800"/>
              </a:lnSpc>
              <a:defRPr sz="2800" b="0" cap="all" baseline="0">
                <a:solidFill>
                  <a:srgbClr val="666666"/>
                </a:solidFill>
              </a:defRPr>
            </a:lvl1pPr>
          </a:lstStyle>
          <a:p>
            <a:r>
              <a:rPr lang="fr-FR" smtClean="0"/>
              <a:t>Cliquez pour modifier le style du titre</a:t>
            </a:r>
            <a:endParaRPr lang="fr-FR" dirty="0"/>
          </a:p>
        </p:txBody>
      </p:sp>
      <p:sp>
        <p:nvSpPr>
          <p:cNvPr id="3" name="Sous-titre 2"/>
          <p:cNvSpPr>
            <a:spLocks noGrp="1"/>
          </p:cNvSpPr>
          <p:nvPr>
            <p:ph type="subTitle" idx="1"/>
          </p:nvPr>
        </p:nvSpPr>
        <p:spPr>
          <a:xfrm>
            <a:off x="4290002" y="5805264"/>
            <a:ext cx="5187503" cy="504056"/>
          </a:xfrm>
        </p:spPr>
        <p:txBody>
          <a:bodyPr anchor="b"/>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
        <p:nvSpPr>
          <p:cNvPr id="9" name="Espace réservé du texte 8"/>
          <p:cNvSpPr>
            <a:spLocks noGrp="1"/>
          </p:cNvSpPr>
          <p:nvPr>
            <p:ph type="body" sz="quarter" idx="13"/>
          </p:nvPr>
        </p:nvSpPr>
        <p:spPr>
          <a:xfrm>
            <a:off x="4290002" y="5445224"/>
            <a:ext cx="5187503" cy="288032"/>
          </a:xfrm>
        </p:spPr>
        <p:txBody>
          <a:bodyPr anchor="b"/>
          <a:lstStyle>
            <a:lvl1pPr marL="0" indent="0">
              <a:buFont typeface="Arial" pitchFamily="34" charset="0"/>
              <a:buNone/>
              <a:defRPr sz="850" b="0">
                <a:solidFill>
                  <a:srgbClr val="666666"/>
                </a:solidFill>
              </a:defRPr>
            </a:lvl1pPr>
          </a:lstStyle>
          <a:p>
            <a:pPr lvl="0"/>
            <a:r>
              <a:rPr lang="fr-FR" smtClean="0"/>
              <a:t>Modifiez les styles du texte du masque</a:t>
            </a:r>
          </a:p>
        </p:txBody>
      </p:sp>
      <p:sp>
        <p:nvSpPr>
          <p:cNvPr id="21" name="Espace réservé du contenu 20"/>
          <p:cNvSpPr>
            <a:spLocks noGrp="1"/>
          </p:cNvSpPr>
          <p:nvPr>
            <p:ph sz="quarter" idx="20"/>
          </p:nvPr>
        </p:nvSpPr>
        <p:spPr>
          <a:xfrm>
            <a:off x="3588000" y="3312000"/>
            <a:ext cx="2106000" cy="2124000"/>
          </a:xfrm>
          <a:solidFill>
            <a:srgbClr val="666666"/>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22" name="Espace réservé du contenu 20"/>
          <p:cNvSpPr>
            <a:spLocks noGrp="1"/>
          </p:cNvSpPr>
          <p:nvPr>
            <p:ph sz="quarter" idx="21"/>
          </p:nvPr>
        </p:nvSpPr>
        <p:spPr>
          <a:xfrm>
            <a:off x="5694000" y="3312000"/>
            <a:ext cx="2106000" cy="2124000"/>
          </a:xfrm>
          <a:solidFill>
            <a:srgbClr val="808080"/>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23" name="Espace réservé du contenu 20"/>
          <p:cNvSpPr>
            <a:spLocks noGrp="1"/>
          </p:cNvSpPr>
          <p:nvPr>
            <p:ph sz="quarter" idx="22"/>
          </p:nvPr>
        </p:nvSpPr>
        <p:spPr>
          <a:xfrm>
            <a:off x="7800000" y="3312000"/>
            <a:ext cx="2106000" cy="2124000"/>
          </a:xfrm>
          <a:solidFill>
            <a:srgbClr val="B2B2B2"/>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14" name="Espace réservé de la date 13"/>
          <p:cNvSpPr>
            <a:spLocks noGrp="1"/>
          </p:cNvSpPr>
          <p:nvPr>
            <p:ph type="dt" sz="half" idx="23"/>
          </p:nvPr>
        </p:nvSpPr>
        <p:spPr>
          <a:xfrm>
            <a:off x="4289165" y="6305563"/>
            <a:ext cx="1571890" cy="365125"/>
          </a:xfrm>
        </p:spPr>
        <p:txBody>
          <a:bodyPr/>
          <a:lstStyle>
            <a:lvl1pPr>
              <a:defRPr/>
            </a:lvl1pPr>
          </a:lstStyle>
          <a:p>
            <a:pPr>
              <a:defRPr/>
            </a:pPr>
            <a:endParaRPr lang="fr-FR" dirty="0">
              <a:solidFill>
                <a:prstClr val="white"/>
              </a:solidFill>
            </a:endParaRPr>
          </a:p>
        </p:txBody>
      </p:sp>
      <p:sp>
        <p:nvSpPr>
          <p:cNvPr id="15" name="Espace réservé du numéro de diapositive 14"/>
          <p:cNvSpPr>
            <a:spLocks noGrp="1"/>
          </p:cNvSpPr>
          <p:nvPr>
            <p:ph type="sldNum" sz="quarter" idx="24"/>
          </p:nvPr>
        </p:nvSpPr>
        <p:spPr/>
        <p:txBody>
          <a:bodyPr/>
          <a:lstStyle>
            <a:lvl1pPr>
              <a:defRPr dirty="0" smtClean="0">
                <a:solidFill>
                  <a:schemeClr val="bg1"/>
                </a:solidFill>
              </a:defRPr>
            </a:lvl1pPr>
          </a:lstStyle>
          <a:p>
            <a:pPr>
              <a:defRPr/>
            </a:pPr>
            <a:r>
              <a:rPr lang="fr-FR">
                <a:solidFill>
                  <a:prstClr val="white"/>
                </a:solidFill>
              </a:rPr>
              <a:t>|  PAGE </a:t>
            </a:r>
            <a:fld id="{F5616ED9-B716-42B8-9930-00955146CEE7}" type="slidenum">
              <a:rPr lang="fr-FR">
                <a:solidFill>
                  <a:prstClr val="white"/>
                </a:solidFill>
              </a:rPr>
              <a:pPr>
                <a:defRPr/>
              </a:pPr>
              <a:t>‹N°›</a:t>
            </a:fld>
            <a:endParaRPr lang="fr-FR">
              <a:solidFill>
                <a:prstClr val="white"/>
              </a:solidFill>
            </a:endParaRPr>
          </a:p>
        </p:txBody>
      </p:sp>
      <p:sp>
        <p:nvSpPr>
          <p:cNvPr id="16" name="Espace réservé du pied de page 15"/>
          <p:cNvSpPr>
            <a:spLocks noGrp="1"/>
          </p:cNvSpPr>
          <p:nvPr>
            <p:ph type="ftr" sz="quarter" idx="25"/>
          </p:nvPr>
        </p:nvSpPr>
        <p:spPr>
          <a:xfrm>
            <a:off x="5888574" y="6305563"/>
            <a:ext cx="2768865" cy="365125"/>
          </a:xfrm>
        </p:spPr>
        <p:txBody>
          <a:bodyPr/>
          <a:lstStyle>
            <a:lvl1pPr>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392601429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4" name="Image 8" descr="bandeau_intercalair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85766" y="0"/>
            <a:ext cx="632023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3978002" y="1949611"/>
            <a:ext cx="5811537" cy="4719761"/>
          </a:xfrm>
        </p:spPr>
        <p:txBody>
          <a:bodyPr anchor="t"/>
          <a:lstStyle>
            <a:lvl1pPr algn="l">
              <a:lnSpc>
                <a:spcPts val="2800"/>
              </a:lnSpc>
              <a:defRPr sz="2200" b="1" cap="all"/>
            </a:lvl1pPr>
          </a:lstStyle>
          <a:p>
            <a:r>
              <a:rPr lang="fr-FR" smtClean="0"/>
              <a:t>Cliquez pour modifier le style du titre</a:t>
            </a:r>
            <a:endParaRPr lang="fr-FR" dirty="0"/>
          </a:p>
        </p:txBody>
      </p:sp>
      <p:sp>
        <p:nvSpPr>
          <p:cNvPr id="3" name="Espace réservé du texte 2"/>
          <p:cNvSpPr>
            <a:spLocks noGrp="1"/>
          </p:cNvSpPr>
          <p:nvPr>
            <p:ph type="body" idx="1"/>
          </p:nvPr>
        </p:nvSpPr>
        <p:spPr>
          <a:xfrm>
            <a:off x="3978002" y="260649"/>
            <a:ext cx="5733529" cy="1584176"/>
          </a:xfrm>
        </p:spPr>
        <p:txBody>
          <a:bodyPr/>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5" name="Espace réservé de la date 6"/>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6" name="Espace réservé du numéro de diapositive 7"/>
          <p:cNvSpPr>
            <a:spLocks noGrp="1"/>
          </p:cNvSpPr>
          <p:nvPr>
            <p:ph type="sldNum" sz="quarter" idx="11"/>
          </p:nvPr>
        </p:nvSpPr>
        <p:spPr>
          <a:xfrm>
            <a:off x="624292" y="5876938"/>
            <a:ext cx="2925365" cy="365125"/>
          </a:xfrm>
        </p:spPr>
        <p:txBody>
          <a:bodyPr/>
          <a:lstStyle>
            <a:lvl1pPr>
              <a:defRPr dirty="0" smtClean="0">
                <a:solidFill>
                  <a:schemeClr val="bg1"/>
                </a:solidFill>
              </a:defRPr>
            </a:lvl1pPr>
          </a:lstStyle>
          <a:p>
            <a:pPr>
              <a:defRPr/>
            </a:pPr>
            <a:r>
              <a:rPr lang="fr-FR">
                <a:solidFill>
                  <a:prstClr val="white"/>
                </a:solidFill>
              </a:rPr>
              <a:t>|  PAGE </a:t>
            </a:r>
            <a:fld id="{720B9139-BAE7-44D3-A8B0-998EE27CB7D0}" type="slidenum">
              <a:rPr lang="fr-FR">
                <a:solidFill>
                  <a:prstClr val="white"/>
                </a:solidFill>
              </a:rPr>
              <a:pPr>
                <a:defRPr/>
              </a:pPr>
              <a:t>‹N°›</a:t>
            </a:fld>
            <a:endParaRPr lang="fr-FR">
              <a:solidFill>
                <a:prstClr val="white"/>
              </a:solidFill>
            </a:endParaRPr>
          </a:p>
        </p:txBody>
      </p:sp>
      <p:sp>
        <p:nvSpPr>
          <p:cNvPr id="7" name="Espace réservé du pied de page 8"/>
          <p:cNvSpPr>
            <a:spLocks noGrp="1"/>
          </p:cNvSpPr>
          <p:nvPr>
            <p:ph type="ftr" sz="quarter" idx="12"/>
          </p:nvPr>
        </p:nvSpPr>
        <p:spPr>
          <a:xfrm>
            <a:off x="624292" y="5445138"/>
            <a:ext cx="2925365" cy="365125"/>
          </a:xfrm>
        </p:spPr>
        <p:txBody>
          <a:bodyPr/>
          <a:lstStyle>
            <a:lvl1pPr algn="l">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203984300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dirty="0"/>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r>
              <a:rPr lang="fr-FR"/>
              <a:t>|  PAGE </a:t>
            </a:r>
            <a:fld id="{F13891F7-2565-4BB6-83F7-3F0FE160878A}" type="slidenum">
              <a:rPr lang="fr-FR"/>
              <a:pPr>
                <a:defRPr/>
              </a:pPr>
              <a:t>‹N°›</a:t>
            </a:fld>
            <a:endParaRPr lang="fr-FR"/>
          </a:p>
        </p:txBody>
      </p:sp>
    </p:spTree>
    <p:extLst>
      <p:ext uri="{BB962C8B-B14F-4D97-AF65-F5344CB8AC3E}">
        <p14:creationId xmlns:p14="http://schemas.microsoft.com/office/powerpoint/2010/main" val="236314166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r>
              <a:rPr lang="fr-FR"/>
              <a:t>|  PAGE </a:t>
            </a:r>
            <a:fld id="{C7DFF628-2A4D-45B9-B269-9F476788037C}" type="slidenum">
              <a:rPr lang="fr-FR"/>
              <a:pPr>
                <a:defRPr/>
              </a:pPr>
              <a:t>‹N°›</a:t>
            </a:fld>
            <a:endParaRPr lang="fr-FR"/>
          </a:p>
        </p:txBody>
      </p:sp>
    </p:spTree>
    <p:extLst>
      <p:ext uri="{BB962C8B-B14F-4D97-AF65-F5344CB8AC3E}">
        <p14:creationId xmlns:p14="http://schemas.microsoft.com/office/powerpoint/2010/main" val="364317153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exte 1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624000" y="1268760"/>
            <a:ext cx="4797052" cy="496855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contenu 20"/>
          <p:cNvSpPr>
            <a:spLocks noGrp="1"/>
          </p:cNvSpPr>
          <p:nvPr>
            <p:ph sz="quarter" idx="20"/>
          </p:nvPr>
        </p:nvSpPr>
        <p:spPr>
          <a:xfrm>
            <a:off x="5577000" y="2016000"/>
            <a:ext cx="3783000" cy="3690000"/>
          </a:xfrm>
          <a:solidFill>
            <a:srgbClr val="666666"/>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5" name="Espace réservé de la date 3"/>
          <p:cNvSpPr>
            <a:spLocks noGrp="1"/>
          </p:cNvSpPr>
          <p:nvPr>
            <p:ph type="dt" sz="half" idx="21"/>
          </p:nvPr>
        </p:nvSpPr>
        <p:spPr/>
        <p:txBody>
          <a:bodyPr/>
          <a:lstStyle>
            <a:lvl1pPr>
              <a:defRPr/>
            </a:lvl1pPr>
          </a:lstStyle>
          <a:p>
            <a:pPr>
              <a:defRPr/>
            </a:pPr>
            <a:endParaRPr lang="fr-FR" dirty="0">
              <a:solidFill>
                <a:prstClr val="white"/>
              </a:solidFill>
            </a:endParaRPr>
          </a:p>
        </p:txBody>
      </p:sp>
      <p:sp>
        <p:nvSpPr>
          <p:cNvPr id="6" name="Espace réservé du pied de page 4"/>
          <p:cNvSpPr>
            <a:spLocks noGrp="1"/>
          </p:cNvSpPr>
          <p:nvPr>
            <p:ph type="ftr" sz="quarter" idx="22"/>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23"/>
          </p:nvPr>
        </p:nvSpPr>
        <p:spPr/>
        <p:txBody>
          <a:bodyPr/>
          <a:lstStyle>
            <a:lvl1pPr>
              <a:defRPr/>
            </a:lvl1pPr>
          </a:lstStyle>
          <a:p>
            <a:pPr>
              <a:defRPr/>
            </a:pPr>
            <a:r>
              <a:rPr lang="fr-FR"/>
              <a:t>|  PAGE </a:t>
            </a:r>
            <a:fld id="{627F3615-0385-4E6A-991A-999A8F605B5B}" type="slidenum">
              <a:rPr lang="fr-FR"/>
              <a:pPr>
                <a:defRPr/>
              </a:pPr>
              <a:t>‹N°›</a:t>
            </a:fld>
            <a:endParaRPr lang="fr-FR"/>
          </a:p>
        </p:txBody>
      </p:sp>
    </p:spTree>
    <p:extLst>
      <p:ext uri="{BB962C8B-B14F-4D97-AF65-F5344CB8AC3E}">
        <p14:creationId xmlns:p14="http://schemas.microsoft.com/office/powerpoint/2010/main" val="303180170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exte 3 visuel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624000" y="1268760"/>
            <a:ext cx="4797052" cy="496855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5" name="Espace réservé du contenu 20"/>
          <p:cNvSpPr>
            <a:spLocks noGrp="1"/>
          </p:cNvSpPr>
          <p:nvPr>
            <p:ph sz="quarter" idx="21"/>
          </p:nvPr>
        </p:nvSpPr>
        <p:spPr>
          <a:xfrm>
            <a:off x="5577000" y="2016000"/>
            <a:ext cx="3783000" cy="1980000"/>
          </a:xfrm>
          <a:solidFill>
            <a:srgbClr val="666666"/>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16" name="Espace réservé du contenu 20"/>
          <p:cNvSpPr>
            <a:spLocks noGrp="1"/>
          </p:cNvSpPr>
          <p:nvPr>
            <p:ph sz="quarter" idx="22"/>
          </p:nvPr>
        </p:nvSpPr>
        <p:spPr>
          <a:xfrm>
            <a:off x="5577000" y="3999600"/>
            <a:ext cx="1891500" cy="1695600"/>
          </a:xfrm>
          <a:solidFill>
            <a:srgbClr val="808080"/>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17" name="Espace réservé du contenu 20"/>
          <p:cNvSpPr>
            <a:spLocks noGrp="1"/>
          </p:cNvSpPr>
          <p:nvPr>
            <p:ph sz="quarter" idx="23"/>
          </p:nvPr>
        </p:nvSpPr>
        <p:spPr>
          <a:xfrm>
            <a:off x="7468500" y="3999600"/>
            <a:ext cx="1891500" cy="1695600"/>
          </a:xfrm>
          <a:solidFill>
            <a:srgbClr val="B2B2B2"/>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7" name="Espace réservé de la date 3"/>
          <p:cNvSpPr>
            <a:spLocks noGrp="1"/>
          </p:cNvSpPr>
          <p:nvPr>
            <p:ph type="dt" sz="half" idx="24"/>
          </p:nvPr>
        </p:nvSpPr>
        <p:spPr/>
        <p:txBody>
          <a:bodyPr/>
          <a:lstStyle>
            <a:lvl1pPr>
              <a:defRPr/>
            </a:lvl1pPr>
          </a:lstStyle>
          <a:p>
            <a:pPr>
              <a:defRPr/>
            </a:pPr>
            <a:endParaRPr lang="fr-FR" dirty="0">
              <a:solidFill>
                <a:prstClr val="white"/>
              </a:solidFill>
            </a:endParaRPr>
          </a:p>
        </p:txBody>
      </p:sp>
      <p:sp>
        <p:nvSpPr>
          <p:cNvPr id="8" name="Espace réservé du pied de page 4"/>
          <p:cNvSpPr>
            <a:spLocks noGrp="1"/>
          </p:cNvSpPr>
          <p:nvPr>
            <p:ph type="ftr" sz="quarter" idx="25"/>
          </p:nvPr>
        </p:nvSpPr>
        <p:spPr/>
        <p:txBody>
          <a:bodyPr/>
          <a:lstStyle>
            <a:lvl1pPr>
              <a:defRPr/>
            </a:lvl1pPr>
          </a:lstStyle>
          <a:p>
            <a:pPr>
              <a:defRPr/>
            </a:pPr>
            <a:r>
              <a:rPr lang="fr-FR" smtClean="0"/>
              <a:t>J-Luc Biarrotte, Séminaire SACM, Saclay, 24/03/2016.</a:t>
            </a:r>
            <a:endParaRPr lang="fr-FR"/>
          </a:p>
        </p:txBody>
      </p:sp>
      <p:sp>
        <p:nvSpPr>
          <p:cNvPr id="9" name="Espace réservé du numéro de diapositive 5"/>
          <p:cNvSpPr>
            <a:spLocks noGrp="1"/>
          </p:cNvSpPr>
          <p:nvPr>
            <p:ph type="sldNum" sz="quarter" idx="26"/>
          </p:nvPr>
        </p:nvSpPr>
        <p:spPr/>
        <p:txBody>
          <a:bodyPr/>
          <a:lstStyle>
            <a:lvl1pPr>
              <a:defRPr/>
            </a:lvl1pPr>
          </a:lstStyle>
          <a:p>
            <a:pPr>
              <a:defRPr/>
            </a:pPr>
            <a:r>
              <a:rPr lang="fr-FR"/>
              <a:t>|  PAGE </a:t>
            </a:r>
            <a:fld id="{FDF1353E-2E1C-4AA6-AD02-C45D7AFDD154}" type="slidenum">
              <a:rPr lang="fr-FR"/>
              <a:pPr>
                <a:defRPr/>
              </a:pPr>
              <a:t>‹N°›</a:t>
            </a:fld>
            <a:endParaRPr lang="fr-FR"/>
          </a:p>
        </p:txBody>
      </p:sp>
    </p:spTree>
    <p:extLst>
      <p:ext uri="{BB962C8B-B14F-4D97-AF65-F5344CB8AC3E}">
        <p14:creationId xmlns:p14="http://schemas.microsoft.com/office/powerpoint/2010/main" val="306324323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exte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624002" y="3707519"/>
            <a:ext cx="8853503" cy="252980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9" name="Espace réservé du contenu 20"/>
          <p:cNvSpPr>
            <a:spLocks noGrp="1"/>
          </p:cNvSpPr>
          <p:nvPr>
            <p:ph sz="quarter" idx="21"/>
          </p:nvPr>
        </p:nvSpPr>
        <p:spPr>
          <a:xfrm>
            <a:off x="624000" y="1458000"/>
            <a:ext cx="8736000" cy="1908000"/>
          </a:xfrm>
          <a:solidFill>
            <a:srgbClr val="666666"/>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5" name="Espace réservé de la date 3"/>
          <p:cNvSpPr>
            <a:spLocks noGrp="1"/>
          </p:cNvSpPr>
          <p:nvPr>
            <p:ph type="dt" sz="half" idx="22"/>
          </p:nvPr>
        </p:nvSpPr>
        <p:spPr/>
        <p:txBody>
          <a:bodyPr/>
          <a:lstStyle>
            <a:lvl1pPr>
              <a:defRPr/>
            </a:lvl1pPr>
          </a:lstStyle>
          <a:p>
            <a:pPr>
              <a:defRPr/>
            </a:pPr>
            <a:endParaRPr lang="fr-FR" dirty="0">
              <a:solidFill>
                <a:prstClr val="white"/>
              </a:solidFill>
            </a:endParaRPr>
          </a:p>
        </p:txBody>
      </p:sp>
      <p:sp>
        <p:nvSpPr>
          <p:cNvPr id="6" name="Espace réservé du pied de page 4"/>
          <p:cNvSpPr>
            <a:spLocks noGrp="1"/>
          </p:cNvSpPr>
          <p:nvPr>
            <p:ph type="ftr" sz="quarter" idx="23"/>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24"/>
          </p:nvPr>
        </p:nvSpPr>
        <p:spPr/>
        <p:txBody>
          <a:bodyPr/>
          <a:lstStyle>
            <a:lvl1pPr>
              <a:defRPr/>
            </a:lvl1pPr>
          </a:lstStyle>
          <a:p>
            <a:pPr>
              <a:defRPr/>
            </a:pPr>
            <a:r>
              <a:rPr lang="fr-FR"/>
              <a:t>|  PAGE </a:t>
            </a:r>
            <a:fld id="{3883A355-495B-4924-96A8-5AC4EB298D20}" type="slidenum">
              <a:rPr lang="fr-FR"/>
              <a:pPr>
                <a:defRPr/>
              </a:pPr>
              <a:t>‹N°›</a:t>
            </a:fld>
            <a:endParaRPr lang="fr-FR"/>
          </a:p>
        </p:txBody>
      </p:sp>
    </p:spTree>
    <p:extLst>
      <p:ext uri="{BB962C8B-B14F-4D97-AF65-F5344CB8AC3E}">
        <p14:creationId xmlns:p14="http://schemas.microsoft.com/office/powerpoint/2010/main" val="288357702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Page vierge">
    <p:spTree>
      <p:nvGrpSpPr>
        <p:cNvPr id="1" name=""/>
        <p:cNvGrpSpPr/>
        <p:nvPr/>
      </p:nvGrpSpPr>
      <p:grpSpPr>
        <a:xfrm>
          <a:off x="0" y="0"/>
          <a:ext cx="0" cy="0"/>
          <a:chOff x="0" y="0"/>
          <a:chExt cx="0" cy="0"/>
        </a:xfrm>
      </p:grpSpPr>
      <p:pic>
        <p:nvPicPr>
          <p:cNvPr id="3" name="Image 8" descr="bandeau_page_cart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3"/>
            <a:ext cx="99060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contenu 15"/>
          <p:cNvSpPr>
            <a:spLocks noGrp="1"/>
          </p:cNvSpPr>
          <p:nvPr>
            <p:ph sz="quarter" idx="15"/>
          </p:nvPr>
        </p:nvSpPr>
        <p:spPr>
          <a:xfrm>
            <a:off x="409500" y="836616"/>
            <a:ext cx="9165000" cy="51847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5"/>
          <p:cNvSpPr>
            <a:spLocks noGrp="1"/>
          </p:cNvSpPr>
          <p:nvPr>
            <p:ph type="dt" sz="half" idx="16"/>
          </p:nvPr>
        </p:nvSpPr>
        <p:spPr/>
        <p:txBody>
          <a:bodyPr/>
          <a:lstStyle>
            <a:lvl1pPr>
              <a:defRPr/>
            </a:lvl1pPr>
          </a:lstStyle>
          <a:p>
            <a:pPr>
              <a:defRPr/>
            </a:pPr>
            <a:endParaRPr lang="fr-FR" dirty="0">
              <a:solidFill>
                <a:prstClr val="white"/>
              </a:solidFill>
            </a:endParaRPr>
          </a:p>
        </p:txBody>
      </p:sp>
      <p:sp>
        <p:nvSpPr>
          <p:cNvPr id="5" name="Espace réservé du numéro de diapositive 6"/>
          <p:cNvSpPr>
            <a:spLocks noGrp="1"/>
          </p:cNvSpPr>
          <p:nvPr>
            <p:ph type="sldNum" sz="quarter" idx="17"/>
          </p:nvPr>
        </p:nvSpPr>
        <p:spPr/>
        <p:txBody>
          <a:bodyPr/>
          <a:lstStyle>
            <a:lvl1pPr>
              <a:defRPr/>
            </a:lvl1pPr>
          </a:lstStyle>
          <a:p>
            <a:pPr>
              <a:defRPr/>
            </a:pPr>
            <a:r>
              <a:rPr lang="fr-FR"/>
              <a:t>|  PAGE </a:t>
            </a:r>
            <a:fld id="{802B2C50-48C0-48F3-9B57-B51CD4C21079}" type="slidenum">
              <a:rPr lang="fr-FR"/>
              <a:pPr>
                <a:defRPr/>
              </a:pPr>
              <a:t>‹N°›</a:t>
            </a:fld>
            <a:endParaRPr lang="fr-FR"/>
          </a:p>
        </p:txBody>
      </p:sp>
      <p:sp>
        <p:nvSpPr>
          <p:cNvPr id="6" name="Espace réservé du pied de page 7"/>
          <p:cNvSpPr>
            <a:spLocks noGrp="1"/>
          </p:cNvSpPr>
          <p:nvPr>
            <p:ph type="ftr" sz="quarter" idx="18"/>
          </p:nvPr>
        </p:nvSpPr>
        <p:spPr/>
        <p:txBody>
          <a:bodyPr/>
          <a:lstStyle>
            <a:lvl1pPr>
              <a:defRPr/>
            </a:lvl1pPr>
          </a:lstStyle>
          <a:p>
            <a:pPr>
              <a:defRPr/>
            </a:pPr>
            <a:r>
              <a:rPr lang="fr-FR" smtClean="0"/>
              <a:t>J-Luc Biarrotte, Séminaire SACM, Saclay, 24/03/2016.</a:t>
            </a:r>
            <a:endParaRPr lang="fr-FR"/>
          </a:p>
        </p:txBody>
      </p:sp>
    </p:spTree>
    <p:extLst>
      <p:ext uri="{BB962C8B-B14F-4D97-AF65-F5344CB8AC3E}">
        <p14:creationId xmlns:p14="http://schemas.microsoft.com/office/powerpoint/2010/main" val="269180431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3" name="Image 8" descr="cart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7596" y="846138"/>
            <a:ext cx="9164769" cy="415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9" descr="bandeau_page_cart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3"/>
            <a:ext cx="99060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Espace réservé du graphique 32"/>
          <p:cNvSpPr>
            <a:spLocks noGrp="1"/>
          </p:cNvSpPr>
          <p:nvPr>
            <p:ph type="chart" sz="quarter" idx="13"/>
          </p:nvPr>
        </p:nvSpPr>
        <p:spPr>
          <a:xfrm>
            <a:off x="974558" y="5157788"/>
            <a:ext cx="3510390" cy="863600"/>
          </a:xfrm>
        </p:spPr>
        <p:txBody>
          <a:bodyPr rtlCol="0" anchor="ctr">
            <a:noAutofit/>
          </a:bodyPr>
          <a:lstStyle>
            <a:lvl1pPr marL="0" indent="0" algn="ctr">
              <a:defRPr sz="1200"/>
            </a:lvl1pPr>
          </a:lstStyle>
          <a:p>
            <a:pPr lvl="0"/>
            <a:r>
              <a:rPr lang="fr-FR" noProof="0" smtClean="0"/>
              <a:t>Cliquez sur l'icône pour ajouter un graphique</a:t>
            </a:r>
            <a:endParaRPr lang="fr-FR" noProof="0" dirty="0"/>
          </a:p>
        </p:txBody>
      </p:sp>
      <p:sp>
        <p:nvSpPr>
          <p:cNvPr id="5" name="Espace réservé de la date 5"/>
          <p:cNvSpPr>
            <a:spLocks noGrp="1"/>
          </p:cNvSpPr>
          <p:nvPr>
            <p:ph type="dt" sz="half" idx="14"/>
          </p:nvPr>
        </p:nvSpPr>
        <p:spPr/>
        <p:txBody>
          <a:bodyPr/>
          <a:lstStyle>
            <a:lvl1pPr>
              <a:defRPr/>
            </a:lvl1pPr>
          </a:lstStyle>
          <a:p>
            <a:pPr>
              <a:defRPr/>
            </a:pPr>
            <a:endParaRPr lang="fr-FR" dirty="0">
              <a:solidFill>
                <a:prstClr val="white"/>
              </a:solidFill>
            </a:endParaRPr>
          </a:p>
        </p:txBody>
      </p:sp>
      <p:sp>
        <p:nvSpPr>
          <p:cNvPr id="6" name="Espace réservé du numéro de diapositive 6"/>
          <p:cNvSpPr>
            <a:spLocks noGrp="1"/>
          </p:cNvSpPr>
          <p:nvPr>
            <p:ph type="sldNum" sz="quarter" idx="15"/>
          </p:nvPr>
        </p:nvSpPr>
        <p:spPr/>
        <p:txBody>
          <a:bodyPr/>
          <a:lstStyle>
            <a:lvl1pPr>
              <a:defRPr/>
            </a:lvl1pPr>
          </a:lstStyle>
          <a:p>
            <a:pPr>
              <a:defRPr/>
            </a:pPr>
            <a:r>
              <a:rPr lang="fr-FR"/>
              <a:t>|  PAGE </a:t>
            </a:r>
            <a:fld id="{DD6C1371-A708-43CF-9E0C-245FC7BD9338}" type="slidenum">
              <a:rPr lang="fr-FR"/>
              <a:pPr>
                <a:defRPr/>
              </a:pPr>
              <a:t>‹N°›</a:t>
            </a:fld>
            <a:endParaRPr lang="fr-FR"/>
          </a:p>
        </p:txBody>
      </p:sp>
      <p:sp>
        <p:nvSpPr>
          <p:cNvPr id="7" name="Espace réservé du pied de page 7"/>
          <p:cNvSpPr>
            <a:spLocks noGrp="1"/>
          </p:cNvSpPr>
          <p:nvPr>
            <p:ph type="ftr" sz="quarter" idx="16"/>
          </p:nvPr>
        </p:nvSpPr>
        <p:spPr/>
        <p:txBody>
          <a:bodyPr/>
          <a:lstStyle>
            <a:lvl1pPr>
              <a:defRPr/>
            </a:lvl1pPr>
          </a:lstStyle>
          <a:p>
            <a:pPr>
              <a:defRPr/>
            </a:pPr>
            <a:r>
              <a:rPr lang="fr-FR" smtClean="0"/>
              <a:t>J-Luc Biarrotte, Séminaire SACM, Saclay, 24/03/2016.</a:t>
            </a:r>
            <a:endParaRPr lang="fr-FR"/>
          </a:p>
        </p:txBody>
      </p:sp>
    </p:spTree>
    <p:extLst>
      <p:ext uri="{BB962C8B-B14F-4D97-AF65-F5344CB8AC3E}">
        <p14:creationId xmlns:p14="http://schemas.microsoft.com/office/powerpoint/2010/main" val="395847480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4" name="Image 8" descr="bandeau_intercalair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85766" y="0"/>
            <a:ext cx="632023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9" descr="bandeau_dernière.png"/>
          <p:cNvPicPr>
            <a:picLocks noChangeAspect="1"/>
          </p:cNvPicPr>
          <p:nvPr userDrawn="1"/>
        </p:nvPicPr>
        <p:blipFill>
          <a:blip r:embed="rId3">
            <a:extLst>
              <a:ext uri="{28A0092B-C50C-407E-A947-70E740481C1C}">
                <a14:useLocalDpi xmlns:a14="http://schemas.microsoft.com/office/drawing/2010/main" val="0"/>
              </a:ext>
            </a:extLst>
          </a:blip>
          <a:srcRect b="15350"/>
          <a:stretch>
            <a:fillRect/>
          </a:stretch>
        </p:blipFill>
        <p:spPr bwMode="auto">
          <a:xfrm>
            <a:off x="3585766" y="0"/>
            <a:ext cx="6320234" cy="580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7733700" y="5799600"/>
            <a:ext cx="2055300" cy="943200"/>
          </a:xfrm>
        </p:spPr>
        <p:txBody>
          <a:bodyPr anchor="t"/>
          <a:lstStyle>
            <a:lvl1pPr>
              <a:lnSpc>
                <a:spcPts val="1200"/>
              </a:lnSpc>
              <a:defRPr sz="850" b="0" cap="none" baseline="0">
                <a:solidFill>
                  <a:schemeClr val="bg2"/>
                </a:solidFill>
              </a:defRPr>
            </a:lvl1pPr>
          </a:lstStyle>
          <a:p>
            <a:r>
              <a:rPr lang="fr-FR" smtClean="0"/>
              <a:t>Cliquez pour modifier le style du titre</a:t>
            </a:r>
            <a:endParaRPr lang="fr-FR" dirty="0"/>
          </a:p>
        </p:txBody>
      </p:sp>
      <p:sp>
        <p:nvSpPr>
          <p:cNvPr id="3" name="Espace réservé du contenu 2"/>
          <p:cNvSpPr>
            <a:spLocks noGrp="1"/>
          </p:cNvSpPr>
          <p:nvPr>
            <p:ph idx="1"/>
          </p:nvPr>
        </p:nvSpPr>
        <p:spPr>
          <a:xfrm>
            <a:off x="3834464" y="5799600"/>
            <a:ext cx="3848840"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e la date 9"/>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7" name="Espace réservé du numéro de diapositive 10"/>
          <p:cNvSpPr>
            <a:spLocks noGrp="1"/>
          </p:cNvSpPr>
          <p:nvPr>
            <p:ph type="sldNum" sz="quarter" idx="11"/>
          </p:nvPr>
        </p:nvSpPr>
        <p:spPr>
          <a:xfrm>
            <a:off x="624290" y="5445138"/>
            <a:ext cx="1212453" cy="365125"/>
          </a:xfrm>
        </p:spPr>
        <p:txBody>
          <a:bodyPr/>
          <a:lstStyle>
            <a:lvl1pPr algn="l">
              <a:defRPr dirty="0" smtClean="0">
                <a:solidFill>
                  <a:schemeClr val="bg1"/>
                </a:solidFill>
              </a:defRPr>
            </a:lvl1pPr>
          </a:lstStyle>
          <a:p>
            <a:pPr>
              <a:defRPr/>
            </a:pPr>
            <a:r>
              <a:rPr lang="fr-FR">
                <a:solidFill>
                  <a:prstClr val="white"/>
                </a:solidFill>
              </a:rPr>
              <a:t>|  PAGE </a:t>
            </a:r>
            <a:fld id="{6F0B33A3-2007-4C4D-8FF8-975CD9D8944C}" type="slidenum">
              <a:rPr lang="fr-FR">
                <a:solidFill>
                  <a:prstClr val="white"/>
                </a:solidFill>
              </a:rPr>
              <a:pPr>
                <a:defRPr/>
              </a:pPr>
              <a:t>‹N°›</a:t>
            </a:fld>
            <a:endParaRPr lang="fr-FR">
              <a:solidFill>
                <a:prstClr val="white"/>
              </a:solidFill>
            </a:endParaRPr>
          </a:p>
        </p:txBody>
      </p:sp>
      <p:sp>
        <p:nvSpPr>
          <p:cNvPr id="8" name="Espace réservé du pied de page 11"/>
          <p:cNvSpPr>
            <a:spLocks noGrp="1"/>
          </p:cNvSpPr>
          <p:nvPr>
            <p:ph type="ftr" sz="quarter" idx="12"/>
          </p:nvPr>
        </p:nvSpPr>
        <p:spPr>
          <a:xfrm>
            <a:off x="624290" y="5876938"/>
            <a:ext cx="2885810" cy="365125"/>
          </a:xfrm>
        </p:spPr>
        <p:txBody>
          <a:bodyPr/>
          <a:lstStyle>
            <a:lvl1pPr algn="l">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25928346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Titre">
    <p:spTree>
      <p:nvGrpSpPr>
        <p:cNvPr id="1" name=""/>
        <p:cNvGrpSpPr/>
        <p:nvPr/>
      </p:nvGrpSpPr>
      <p:grpSpPr>
        <a:xfrm>
          <a:off x="0" y="0"/>
          <a:ext cx="0" cy="0"/>
          <a:chOff x="0" y="0"/>
          <a:chExt cx="0" cy="0"/>
        </a:xfrm>
      </p:grpSpPr>
      <p:sp>
        <p:nvSpPr>
          <p:cNvPr id="5" name="ZoneTexte 8"/>
          <p:cNvSpPr txBox="1">
            <a:spLocks noChangeArrowheads="1"/>
          </p:cNvSpPr>
          <p:nvPr userDrawn="1"/>
        </p:nvSpPr>
        <p:spPr bwMode="auto">
          <a:xfrm>
            <a:off x="1363800" y="6092825"/>
            <a:ext cx="101467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r>
              <a:rPr lang="fr-FR" altLang="fr-FR" sz="1100" u="none">
                <a:solidFill>
                  <a:prstClr val="white"/>
                </a:solidFill>
                <a:cs typeface="Arial" charset="0"/>
              </a:rPr>
              <a:t>www.cea.fr</a:t>
            </a:r>
          </a:p>
        </p:txBody>
      </p:sp>
      <p:grpSp>
        <p:nvGrpSpPr>
          <p:cNvPr id="6" name="Groupe 9"/>
          <p:cNvGrpSpPr>
            <a:grpSpLocks/>
          </p:cNvGrpSpPr>
          <p:nvPr userDrawn="1"/>
        </p:nvGrpSpPr>
        <p:grpSpPr bwMode="auto">
          <a:xfrm>
            <a:off x="1" y="-12700"/>
            <a:ext cx="3627041" cy="6870700"/>
            <a:chOff x="1" y="-12700"/>
            <a:chExt cx="3347864" cy="6870700"/>
          </a:xfrm>
        </p:grpSpPr>
        <p:grpSp>
          <p:nvGrpSpPr>
            <p:cNvPr id="7" name="Groupe 10"/>
            <p:cNvGrpSpPr>
              <a:grpSpLocks/>
            </p:cNvGrpSpPr>
            <p:nvPr userDrawn="1"/>
          </p:nvGrpSpPr>
          <p:grpSpPr bwMode="auto">
            <a:xfrm>
              <a:off x="1" y="-12700"/>
              <a:ext cx="3347864" cy="6870700"/>
              <a:chOff x="1" y="-12700"/>
              <a:chExt cx="3347864" cy="6870700"/>
            </a:xfrm>
          </p:grpSpPr>
          <p:pic>
            <p:nvPicPr>
              <p:cNvPr id="10" name="Picture 2" descr="S:\CHARTE - LOGOS 2012\Fond dégradé Logo CEA 201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700"/>
                <a:ext cx="3347864"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S:\CHARTE - LOGOS 2012\Logo\Logo anglais\CEA_GB_logotype_4c_defonc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08" y="548680"/>
                <a:ext cx="3203848" cy="260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ZoneTexte 11"/>
            <p:cNvSpPr txBox="1">
              <a:spLocks noChangeArrowheads="1"/>
            </p:cNvSpPr>
            <p:nvPr userDrawn="1"/>
          </p:nvSpPr>
          <p:spPr bwMode="auto">
            <a:xfrm>
              <a:off x="1412032" y="6245696"/>
              <a:ext cx="9361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r>
                <a:rPr lang="fr-FR" altLang="fr-FR" sz="1100" u="none">
                  <a:solidFill>
                    <a:prstClr val="white"/>
                  </a:solidFill>
                  <a:cs typeface="Arial" charset="0"/>
                </a:rPr>
                <a:t>www.cea.fr</a:t>
              </a:r>
            </a:p>
          </p:txBody>
        </p:sp>
      </p:grpSp>
      <p:sp>
        <p:nvSpPr>
          <p:cNvPr id="2" name="Titre 1"/>
          <p:cNvSpPr>
            <a:spLocks noGrp="1"/>
          </p:cNvSpPr>
          <p:nvPr>
            <p:ph type="ctrTitle"/>
          </p:nvPr>
        </p:nvSpPr>
        <p:spPr>
          <a:xfrm>
            <a:off x="4290002" y="1855288"/>
            <a:ext cx="5187503" cy="2653832"/>
          </a:xfrm>
        </p:spPr>
        <p:txBody>
          <a:bodyPr anchor="t"/>
          <a:lstStyle>
            <a:lvl1pPr>
              <a:lnSpc>
                <a:spcPts val="3800"/>
              </a:lnSpc>
              <a:defRPr sz="2800" b="0" cap="all" baseline="0">
                <a:solidFill>
                  <a:srgbClr val="666666"/>
                </a:solidFill>
              </a:defRPr>
            </a:lvl1pPr>
          </a:lstStyle>
          <a:p>
            <a:r>
              <a:rPr lang="fr-FR" smtClean="0"/>
              <a:t>Cliquez pour modifier le style du titre</a:t>
            </a:r>
            <a:endParaRPr lang="fr-FR" dirty="0"/>
          </a:p>
        </p:txBody>
      </p:sp>
      <p:sp>
        <p:nvSpPr>
          <p:cNvPr id="3" name="Sous-titre 2"/>
          <p:cNvSpPr>
            <a:spLocks noGrp="1"/>
          </p:cNvSpPr>
          <p:nvPr>
            <p:ph type="subTitle" idx="1"/>
          </p:nvPr>
        </p:nvSpPr>
        <p:spPr>
          <a:xfrm>
            <a:off x="4290002" y="5805264"/>
            <a:ext cx="5187503" cy="504056"/>
          </a:xfrm>
        </p:spPr>
        <p:txBody>
          <a:bodyPr anchor="b"/>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
        <p:nvSpPr>
          <p:cNvPr id="9" name="Espace réservé du texte 8"/>
          <p:cNvSpPr>
            <a:spLocks noGrp="1"/>
          </p:cNvSpPr>
          <p:nvPr>
            <p:ph type="body" sz="quarter" idx="13"/>
          </p:nvPr>
        </p:nvSpPr>
        <p:spPr>
          <a:xfrm>
            <a:off x="4290002" y="4509120"/>
            <a:ext cx="5187503" cy="1224136"/>
          </a:xfrm>
        </p:spPr>
        <p:txBody>
          <a:bodyPr anchor="b"/>
          <a:lstStyle>
            <a:lvl1pPr marL="0" indent="0">
              <a:buFont typeface="Arial" pitchFamily="34" charset="0"/>
              <a:buNone/>
              <a:defRPr sz="850" b="0">
                <a:solidFill>
                  <a:srgbClr val="666666"/>
                </a:solidFill>
              </a:defRPr>
            </a:lvl1pPr>
          </a:lstStyle>
          <a:p>
            <a:pPr lvl="0"/>
            <a:r>
              <a:rPr lang="fr-FR" smtClean="0"/>
              <a:t>Modifiez les styles du texte du masque</a:t>
            </a:r>
          </a:p>
        </p:txBody>
      </p:sp>
      <p:sp>
        <p:nvSpPr>
          <p:cNvPr id="12" name="Espace réservé de la date 10"/>
          <p:cNvSpPr>
            <a:spLocks noGrp="1"/>
          </p:cNvSpPr>
          <p:nvPr>
            <p:ph type="dt" sz="half" idx="14"/>
          </p:nvPr>
        </p:nvSpPr>
        <p:spPr>
          <a:xfrm>
            <a:off x="4289162" y="6305560"/>
            <a:ext cx="1571889" cy="365125"/>
          </a:xfrm>
        </p:spPr>
        <p:txBody>
          <a:bodyPr/>
          <a:lstStyle>
            <a:lvl1pPr>
              <a:defRPr/>
            </a:lvl1pPr>
          </a:lstStyle>
          <a:p>
            <a:pPr>
              <a:defRPr/>
            </a:pPr>
            <a:endParaRPr lang="fr-FR" dirty="0">
              <a:solidFill>
                <a:prstClr val="white"/>
              </a:solidFill>
            </a:endParaRPr>
          </a:p>
        </p:txBody>
      </p:sp>
      <p:sp>
        <p:nvSpPr>
          <p:cNvPr id="13" name="Espace réservé du numéro de diapositive 11"/>
          <p:cNvSpPr>
            <a:spLocks noGrp="1"/>
          </p:cNvSpPr>
          <p:nvPr>
            <p:ph type="sldNum" sz="quarter" idx="15"/>
          </p:nvPr>
        </p:nvSpPr>
        <p:spPr/>
        <p:txBody>
          <a:bodyPr/>
          <a:lstStyle>
            <a:lvl1pPr>
              <a:defRPr dirty="0" smtClean="0">
                <a:solidFill>
                  <a:schemeClr val="bg1"/>
                </a:solidFill>
              </a:defRPr>
            </a:lvl1pPr>
          </a:lstStyle>
          <a:p>
            <a:pPr>
              <a:defRPr/>
            </a:pPr>
            <a:r>
              <a:rPr lang="fr-FR">
                <a:solidFill>
                  <a:prstClr val="white"/>
                </a:solidFill>
              </a:rPr>
              <a:t>|  PAGE </a:t>
            </a:r>
            <a:fld id="{9F883A33-DC7C-40BF-95CC-29742E4CAB29}" type="slidenum">
              <a:rPr lang="fr-FR">
                <a:solidFill>
                  <a:prstClr val="white"/>
                </a:solidFill>
              </a:rPr>
              <a:pPr>
                <a:defRPr/>
              </a:pPr>
              <a:t>‹N°›</a:t>
            </a:fld>
            <a:endParaRPr lang="fr-FR">
              <a:solidFill>
                <a:prstClr val="white"/>
              </a:solidFill>
            </a:endParaRPr>
          </a:p>
        </p:txBody>
      </p:sp>
      <p:sp>
        <p:nvSpPr>
          <p:cNvPr id="14" name="Espace réservé du pied de page 12"/>
          <p:cNvSpPr>
            <a:spLocks noGrp="1"/>
          </p:cNvSpPr>
          <p:nvPr>
            <p:ph type="ftr" sz="quarter" idx="16"/>
          </p:nvPr>
        </p:nvSpPr>
        <p:spPr>
          <a:xfrm>
            <a:off x="5888568" y="6305560"/>
            <a:ext cx="2768864" cy="365125"/>
          </a:xfrm>
        </p:spPr>
        <p:txBody>
          <a:bodyPr/>
          <a:lstStyle>
            <a:lvl1pPr>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167958094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4" name="Image 8" descr="bandeau_intercalair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85767" y="0"/>
            <a:ext cx="632023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3978000" y="1949608"/>
            <a:ext cx="5811537" cy="4719761"/>
          </a:xfrm>
        </p:spPr>
        <p:txBody>
          <a:bodyPr anchor="t"/>
          <a:lstStyle>
            <a:lvl1pPr algn="l">
              <a:lnSpc>
                <a:spcPts val="2800"/>
              </a:lnSpc>
              <a:defRPr sz="2200" b="1" cap="all"/>
            </a:lvl1pPr>
          </a:lstStyle>
          <a:p>
            <a:r>
              <a:rPr lang="fr-FR" smtClean="0"/>
              <a:t>Cliquez pour modifier le style du titre</a:t>
            </a:r>
            <a:endParaRPr lang="fr-FR" dirty="0"/>
          </a:p>
        </p:txBody>
      </p:sp>
      <p:sp>
        <p:nvSpPr>
          <p:cNvPr id="3" name="Espace réservé du texte 2"/>
          <p:cNvSpPr>
            <a:spLocks noGrp="1"/>
          </p:cNvSpPr>
          <p:nvPr>
            <p:ph type="body" idx="1"/>
          </p:nvPr>
        </p:nvSpPr>
        <p:spPr>
          <a:xfrm>
            <a:off x="3978002" y="260649"/>
            <a:ext cx="5733529" cy="1584176"/>
          </a:xfrm>
        </p:spPr>
        <p:txBody>
          <a:bodyPr/>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5" name="Espace réservé de la date 6"/>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6" name="Espace réservé du numéro de diapositive 7"/>
          <p:cNvSpPr>
            <a:spLocks noGrp="1"/>
          </p:cNvSpPr>
          <p:nvPr>
            <p:ph type="sldNum" sz="quarter" idx="11"/>
          </p:nvPr>
        </p:nvSpPr>
        <p:spPr>
          <a:xfrm>
            <a:off x="624290" y="5876935"/>
            <a:ext cx="2925365" cy="365125"/>
          </a:xfrm>
        </p:spPr>
        <p:txBody>
          <a:bodyPr/>
          <a:lstStyle>
            <a:lvl1pPr>
              <a:defRPr dirty="0" smtClean="0">
                <a:solidFill>
                  <a:schemeClr val="bg1"/>
                </a:solidFill>
              </a:defRPr>
            </a:lvl1pPr>
          </a:lstStyle>
          <a:p>
            <a:pPr>
              <a:defRPr/>
            </a:pPr>
            <a:r>
              <a:rPr lang="fr-FR">
                <a:solidFill>
                  <a:prstClr val="white"/>
                </a:solidFill>
              </a:rPr>
              <a:t>|  PAGE </a:t>
            </a:r>
            <a:fld id="{720B9139-BAE7-44D3-A8B0-998EE27CB7D0}" type="slidenum">
              <a:rPr lang="fr-FR">
                <a:solidFill>
                  <a:prstClr val="white"/>
                </a:solidFill>
              </a:rPr>
              <a:pPr>
                <a:defRPr/>
              </a:pPr>
              <a:t>‹N°›</a:t>
            </a:fld>
            <a:endParaRPr lang="fr-FR">
              <a:solidFill>
                <a:prstClr val="white"/>
              </a:solidFill>
            </a:endParaRPr>
          </a:p>
        </p:txBody>
      </p:sp>
      <p:sp>
        <p:nvSpPr>
          <p:cNvPr id="7" name="Espace réservé du pied de page 8"/>
          <p:cNvSpPr>
            <a:spLocks noGrp="1"/>
          </p:cNvSpPr>
          <p:nvPr>
            <p:ph type="ftr" sz="quarter" idx="12"/>
          </p:nvPr>
        </p:nvSpPr>
        <p:spPr>
          <a:xfrm>
            <a:off x="624290" y="5445135"/>
            <a:ext cx="2925365" cy="365125"/>
          </a:xfrm>
        </p:spPr>
        <p:txBody>
          <a:bodyPr/>
          <a:lstStyle>
            <a:lvl1pPr algn="l">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285529857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dirty="0"/>
          </a:p>
        </p:txBody>
      </p:sp>
      <p:sp>
        <p:nvSpPr>
          <p:cNvPr id="3" name="Espace réservé du contenu 2"/>
          <p:cNvSpPr>
            <a:spLocks noGrp="1"/>
          </p:cNvSpPr>
          <p:nvPr>
            <p:ph idx="1"/>
          </p:nvPr>
        </p:nvSpPr>
        <p:spPr/>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dirty="0"/>
          </a:p>
        </p:txBody>
      </p:sp>
      <p:sp>
        <p:nvSpPr>
          <p:cNvPr id="6" name="Espace réservé du numéro de diapositive 5"/>
          <p:cNvSpPr>
            <a:spLocks noGrp="1"/>
          </p:cNvSpPr>
          <p:nvPr>
            <p:ph type="sldNum" sz="quarter" idx="12"/>
          </p:nvPr>
        </p:nvSpPr>
        <p:spPr/>
        <p:txBody>
          <a:bodyPr/>
          <a:lstStyle>
            <a:lvl1pPr>
              <a:defRPr/>
            </a:lvl1pPr>
          </a:lstStyle>
          <a:p>
            <a:pPr>
              <a:defRPr/>
            </a:pPr>
            <a:r>
              <a:rPr lang="fr-FR"/>
              <a:t>|  PAGE </a:t>
            </a:r>
            <a:fld id="{F13891F7-2565-4BB6-83F7-3F0FE160878A}" type="slidenum">
              <a:rPr lang="fr-FR"/>
              <a:pPr>
                <a:defRPr/>
              </a:pPr>
              <a:t>‹N°›</a:t>
            </a:fld>
            <a:endParaRPr lang="fr-FR"/>
          </a:p>
        </p:txBody>
      </p:sp>
    </p:spTree>
    <p:extLst>
      <p:ext uri="{BB962C8B-B14F-4D97-AF65-F5344CB8AC3E}">
        <p14:creationId xmlns:p14="http://schemas.microsoft.com/office/powerpoint/2010/main" val="320039600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r>
              <a:rPr lang="fr-FR"/>
              <a:t>|  PAGE </a:t>
            </a:r>
            <a:fld id="{C7DFF628-2A4D-45B9-B269-9F476788037C}" type="slidenum">
              <a:rPr lang="fr-FR"/>
              <a:pPr>
                <a:defRPr/>
              </a:pPr>
              <a:t>‹N°›</a:t>
            </a:fld>
            <a:endParaRPr lang="fr-FR"/>
          </a:p>
        </p:txBody>
      </p:sp>
      <p:sp>
        <p:nvSpPr>
          <p:cNvPr id="8" name="Espace réservé du pied de page 4"/>
          <p:cNvSpPr>
            <a:spLocks noGrp="1"/>
          </p:cNvSpPr>
          <p:nvPr>
            <p:ph type="ftr" sz="quarter" idx="11"/>
          </p:nvPr>
        </p:nvSpPr>
        <p:spPr>
          <a:xfrm>
            <a:off x="2221972" y="6305560"/>
            <a:ext cx="6435462" cy="365125"/>
          </a:xfrm>
        </p:spPr>
        <p:txBody>
          <a:bodyPr/>
          <a:lstStyle>
            <a:lvl1pPr>
              <a:defRPr/>
            </a:lvl1pPr>
          </a:lstStyle>
          <a:p>
            <a:pPr>
              <a:defRPr/>
            </a:pPr>
            <a:r>
              <a:rPr lang="fr-FR" smtClean="0"/>
              <a:t>J-Luc Biarrotte, Séminaire SACM, Saclay, 24/03/2016.</a:t>
            </a:r>
            <a:endParaRPr lang="fr-FR" dirty="0"/>
          </a:p>
        </p:txBody>
      </p:sp>
    </p:spTree>
    <p:extLst>
      <p:ext uri="{BB962C8B-B14F-4D97-AF65-F5344CB8AC3E}">
        <p14:creationId xmlns:p14="http://schemas.microsoft.com/office/powerpoint/2010/main" val="28422134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exte 1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624000" y="1268760"/>
            <a:ext cx="4797052" cy="496855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1" name="Espace réservé du contenu 20"/>
          <p:cNvSpPr>
            <a:spLocks noGrp="1"/>
          </p:cNvSpPr>
          <p:nvPr>
            <p:ph sz="quarter" idx="20"/>
          </p:nvPr>
        </p:nvSpPr>
        <p:spPr>
          <a:xfrm>
            <a:off x="5577000" y="2016000"/>
            <a:ext cx="3783000" cy="3690000"/>
          </a:xfrm>
          <a:solidFill>
            <a:srgbClr val="666666"/>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5" name="Espace réservé de la date 3"/>
          <p:cNvSpPr>
            <a:spLocks noGrp="1"/>
          </p:cNvSpPr>
          <p:nvPr>
            <p:ph type="dt" sz="half" idx="21"/>
          </p:nvPr>
        </p:nvSpPr>
        <p:spPr/>
        <p:txBody>
          <a:bodyPr/>
          <a:lstStyle>
            <a:lvl1pPr>
              <a:defRPr/>
            </a:lvl1pPr>
          </a:lstStyle>
          <a:p>
            <a:pPr>
              <a:defRPr/>
            </a:pPr>
            <a:endParaRPr lang="fr-FR" dirty="0">
              <a:solidFill>
                <a:prstClr val="white"/>
              </a:solidFill>
            </a:endParaRPr>
          </a:p>
        </p:txBody>
      </p:sp>
      <p:sp>
        <p:nvSpPr>
          <p:cNvPr id="6" name="Espace réservé du pied de page 4"/>
          <p:cNvSpPr>
            <a:spLocks noGrp="1"/>
          </p:cNvSpPr>
          <p:nvPr>
            <p:ph type="ftr" sz="quarter" idx="22"/>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23"/>
          </p:nvPr>
        </p:nvSpPr>
        <p:spPr/>
        <p:txBody>
          <a:bodyPr/>
          <a:lstStyle>
            <a:lvl1pPr>
              <a:defRPr/>
            </a:lvl1pPr>
          </a:lstStyle>
          <a:p>
            <a:pPr>
              <a:defRPr/>
            </a:pPr>
            <a:r>
              <a:rPr lang="fr-FR"/>
              <a:t>|  PAGE </a:t>
            </a:r>
            <a:fld id="{627F3615-0385-4E6A-991A-999A8F605B5B}" type="slidenum">
              <a:rPr lang="fr-FR"/>
              <a:pPr>
                <a:defRPr/>
              </a:pPr>
              <a:t>‹N°›</a:t>
            </a:fld>
            <a:endParaRPr lang="fr-FR"/>
          </a:p>
        </p:txBody>
      </p:sp>
    </p:spTree>
    <p:extLst>
      <p:ext uri="{BB962C8B-B14F-4D97-AF65-F5344CB8AC3E}">
        <p14:creationId xmlns:p14="http://schemas.microsoft.com/office/powerpoint/2010/main" val="59143926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exte 3 visuel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624000" y="1268760"/>
            <a:ext cx="4797052" cy="496855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5" name="Espace réservé du contenu 20"/>
          <p:cNvSpPr>
            <a:spLocks noGrp="1"/>
          </p:cNvSpPr>
          <p:nvPr>
            <p:ph sz="quarter" idx="21"/>
          </p:nvPr>
        </p:nvSpPr>
        <p:spPr>
          <a:xfrm>
            <a:off x="5577000" y="2016000"/>
            <a:ext cx="3783000" cy="1980000"/>
          </a:xfrm>
          <a:solidFill>
            <a:srgbClr val="666666"/>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16" name="Espace réservé du contenu 20"/>
          <p:cNvSpPr>
            <a:spLocks noGrp="1"/>
          </p:cNvSpPr>
          <p:nvPr>
            <p:ph sz="quarter" idx="22"/>
          </p:nvPr>
        </p:nvSpPr>
        <p:spPr>
          <a:xfrm>
            <a:off x="5577000" y="3999600"/>
            <a:ext cx="1891500" cy="1695600"/>
          </a:xfrm>
          <a:solidFill>
            <a:srgbClr val="808080"/>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17" name="Espace réservé du contenu 20"/>
          <p:cNvSpPr>
            <a:spLocks noGrp="1"/>
          </p:cNvSpPr>
          <p:nvPr>
            <p:ph sz="quarter" idx="23"/>
          </p:nvPr>
        </p:nvSpPr>
        <p:spPr>
          <a:xfrm>
            <a:off x="7468500" y="3999600"/>
            <a:ext cx="1891500" cy="1695600"/>
          </a:xfrm>
          <a:solidFill>
            <a:srgbClr val="B2B2B2"/>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7" name="Espace réservé de la date 3"/>
          <p:cNvSpPr>
            <a:spLocks noGrp="1"/>
          </p:cNvSpPr>
          <p:nvPr>
            <p:ph type="dt" sz="half" idx="24"/>
          </p:nvPr>
        </p:nvSpPr>
        <p:spPr/>
        <p:txBody>
          <a:bodyPr/>
          <a:lstStyle>
            <a:lvl1pPr>
              <a:defRPr/>
            </a:lvl1pPr>
          </a:lstStyle>
          <a:p>
            <a:pPr>
              <a:defRPr/>
            </a:pPr>
            <a:endParaRPr lang="fr-FR" dirty="0">
              <a:solidFill>
                <a:prstClr val="white"/>
              </a:solidFill>
            </a:endParaRPr>
          </a:p>
        </p:txBody>
      </p:sp>
      <p:sp>
        <p:nvSpPr>
          <p:cNvPr id="8" name="Espace réservé du pied de page 4"/>
          <p:cNvSpPr>
            <a:spLocks noGrp="1"/>
          </p:cNvSpPr>
          <p:nvPr>
            <p:ph type="ftr" sz="quarter" idx="25"/>
          </p:nvPr>
        </p:nvSpPr>
        <p:spPr/>
        <p:txBody>
          <a:bodyPr/>
          <a:lstStyle>
            <a:lvl1pPr>
              <a:defRPr/>
            </a:lvl1pPr>
          </a:lstStyle>
          <a:p>
            <a:pPr>
              <a:defRPr/>
            </a:pPr>
            <a:r>
              <a:rPr lang="fr-FR" smtClean="0"/>
              <a:t>J-Luc Biarrotte, Séminaire SACM, Saclay, 24/03/2016.</a:t>
            </a:r>
            <a:endParaRPr lang="fr-FR"/>
          </a:p>
        </p:txBody>
      </p:sp>
      <p:sp>
        <p:nvSpPr>
          <p:cNvPr id="9" name="Espace réservé du numéro de diapositive 5"/>
          <p:cNvSpPr>
            <a:spLocks noGrp="1"/>
          </p:cNvSpPr>
          <p:nvPr>
            <p:ph type="sldNum" sz="quarter" idx="26"/>
          </p:nvPr>
        </p:nvSpPr>
        <p:spPr/>
        <p:txBody>
          <a:bodyPr/>
          <a:lstStyle>
            <a:lvl1pPr>
              <a:defRPr/>
            </a:lvl1pPr>
          </a:lstStyle>
          <a:p>
            <a:pPr>
              <a:defRPr/>
            </a:pPr>
            <a:r>
              <a:rPr lang="fr-FR"/>
              <a:t>|  PAGE </a:t>
            </a:r>
            <a:fld id="{FDF1353E-2E1C-4AA6-AD02-C45D7AFDD154}" type="slidenum">
              <a:rPr lang="fr-FR"/>
              <a:pPr>
                <a:defRPr/>
              </a:pPr>
              <a:t>‹N°›</a:t>
            </a:fld>
            <a:endParaRPr lang="fr-FR"/>
          </a:p>
        </p:txBody>
      </p:sp>
    </p:spTree>
    <p:extLst>
      <p:ext uri="{BB962C8B-B14F-4D97-AF65-F5344CB8AC3E}">
        <p14:creationId xmlns:p14="http://schemas.microsoft.com/office/powerpoint/2010/main" val="302251147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exte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624002" y="3707516"/>
            <a:ext cx="8853503" cy="252980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9" name="Espace réservé du contenu 20"/>
          <p:cNvSpPr>
            <a:spLocks noGrp="1"/>
          </p:cNvSpPr>
          <p:nvPr>
            <p:ph sz="quarter" idx="21"/>
          </p:nvPr>
        </p:nvSpPr>
        <p:spPr>
          <a:xfrm>
            <a:off x="624000" y="1458000"/>
            <a:ext cx="8736000" cy="1908000"/>
          </a:xfrm>
          <a:solidFill>
            <a:srgbClr val="666666"/>
          </a:solidFill>
        </p:spPr>
        <p:txBody>
          <a:bodyPr anchor="ctr"/>
          <a:lstStyle>
            <a:lvl1pPr marL="0" indent="0" algn="ctr">
              <a:defRPr sz="1200">
                <a:solidFill>
                  <a:schemeClr val="bg1"/>
                </a:solidFill>
              </a:defRPr>
            </a:lvl1pPr>
          </a:lstStyle>
          <a:p>
            <a:pPr lvl="0"/>
            <a:r>
              <a:rPr lang="fr-FR" smtClean="0"/>
              <a:t>Modifiez les styles du texte du masque</a:t>
            </a:r>
          </a:p>
        </p:txBody>
      </p:sp>
      <p:sp>
        <p:nvSpPr>
          <p:cNvPr id="5" name="Espace réservé de la date 3"/>
          <p:cNvSpPr>
            <a:spLocks noGrp="1"/>
          </p:cNvSpPr>
          <p:nvPr>
            <p:ph type="dt" sz="half" idx="22"/>
          </p:nvPr>
        </p:nvSpPr>
        <p:spPr/>
        <p:txBody>
          <a:bodyPr/>
          <a:lstStyle>
            <a:lvl1pPr>
              <a:defRPr/>
            </a:lvl1pPr>
          </a:lstStyle>
          <a:p>
            <a:pPr>
              <a:defRPr/>
            </a:pPr>
            <a:endParaRPr lang="fr-FR" dirty="0">
              <a:solidFill>
                <a:prstClr val="white"/>
              </a:solidFill>
            </a:endParaRPr>
          </a:p>
        </p:txBody>
      </p:sp>
      <p:sp>
        <p:nvSpPr>
          <p:cNvPr id="6" name="Espace réservé du pied de page 4"/>
          <p:cNvSpPr>
            <a:spLocks noGrp="1"/>
          </p:cNvSpPr>
          <p:nvPr>
            <p:ph type="ftr" sz="quarter" idx="23"/>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24"/>
          </p:nvPr>
        </p:nvSpPr>
        <p:spPr/>
        <p:txBody>
          <a:bodyPr/>
          <a:lstStyle>
            <a:lvl1pPr>
              <a:defRPr/>
            </a:lvl1pPr>
          </a:lstStyle>
          <a:p>
            <a:pPr>
              <a:defRPr/>
            </a:pPr>
            <a:r>
              <a:rPr lang="fr-FR"/>
              <a:t>|  PAGE </a:t>
            </a:r>
            <a:fld id="{3883A355-495B-4924-96A8-5AC4EB298D20}" type="slidenum">
              <a:rPr lang="fr-FR"/>
              <a:pPr>
                <a:defRPr/>
              </a:pPr>
              <a:t>‹N°›</a:t>
            </a:fld>
            <a:endParaRPr lang="fr-FR"/>
          </a:p>
        </p:txBody>
      </p:sp>
    </p:spTree>
    <p:extLst>
      <p:ext uri="{BB962C8B-B14F-4D97-AF65-F5344CB8AC3E}">
        <p14:creationId xmlns:p14="http://schemas.microsoft.com/office/powerpoint/2010/main" val="80199777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Page vierge">
    <p:spTree>
      <p:nvGrpSpPr>
        <p:cNvPr id="1" name=""/>
        <p:cNvGrpSpPr/>
        <p:nvPr/>
      </p:nvGrpSpPr>
      <p:grpSpPr>
        <a:xfrm>
          <a:off x="0" y="0"/>
          <a:ext cx="0" cy="0"/>
          <a:chOff x="0" y="0"/>
          <a:chExt cx="0" cy="0"/>
        </a:xfrm>
      </p:grpSpPr>
      <p:pic>
        <p:nvPicPr>
          <p:cNvPr id="3" name="Image 8" descr="bandeau_page_cart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
            <a:ext cx="99060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contenu 15"/>
          <p:cNvSpPr>
            <a:spLocks noGrp="1"/>
          </p:cNvSpPr>
          <p:nvPr>
            <p:ph sz="quarter" idx="15"/>
          </p:nvPr>
        </p:nvSpPr>
        <p:spPr>
          <a:xfrm>
            <a:off x="409500" y="836616"/>
            <a:ext cx="9165000" cy="51847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5"/>
          <p:cNvSpPr>
            <a:spLocks noGrp="1"/>
          </p:cNvSpPr>
          <p:nvPr>
            <p:ph type="dt" sz="half" idx="16"/>
          </p:nvPr>
        </p:nvSpPr>
        <p:spPr/>
        <p:txBody>
          <a:bodyPr/>
          <a:lstStyle>
            <a:lvl1pPr>
              <a:defRPr/>
            </a:lvl1pPr>
          </a:lstStyle>
          <a:p>
            <a:pPr>
              <a:defRPr/>
            </a:pPr>
            <a:endParaRPr lang="fr-FR" dirty="0">
              <a:solidFill>
                <a:prstClr val="white"/>
              </a:solidFill>
            </a:endParaRPr>
          </a:p>
        </p:txBody>
      </p:sp>
      <p:sp>
        <p:nvSpPr>
          <p:cNvPr id="5" name="Espace réservé du numéro de diapositive 6"/>
          <p:cNvSpPr>
            <a:spLocks noGrp="1"/>
          </p:cNvSpPr>
          <p:nvPr>
            <p:ph type="sldNum" sz="quarter" idx="17"/>
          </p:nvPr>
        </p:nvSpPr>
        <p:spPr/>
        <p:txBody>
          <a:bodyPr/>
          <a:lstStyle>
            <a:lvl1pPr>
              <a:defRPr/>
            </a:lvl1pPr>
          </a:lstStyle>
          <a:p>
            <a:pPr>
              <a:defRPr/>
            </a:pPr>
            <a:r>
              <a:rPr lang="fr-FR"/>
              <a:t>|  PAGE </a:t>
            </a:r>
            <a:fld id="{802B2C50-48C0-48F3-9B57-B51CD4C21079}" type="slidenum">
              <a:rPr lang="fr-FR"/>
              <a:pPr>
                <a:defRPr/>
              </a:pPr>
              <a:t>‹N°›</a:t>
            </a:fld>
            <a:endParaRPr lang="fr-FR"/>
          </a:p>
        </p:txBody>
      </p:sp>
      <p:sp>
        <p:nvSpPr>
          <p:cNvPr id="6" name="Espace réservé du pied de page 7"/>
          <p:cNvSpPr>
            <a:spLocks noGrp="1"/>
          </p:cNvSpPr>
          <p:nvPr>
            <p:ph type="ftr" sz="quarter" idx="18"/>
          </p:nvPr>
        </p:nvSpPr>
        <p:spPr/>
        <p:txBody>
          <a:bodyPr/>
          <a:lstStyle>
            <a:lvl1pPr>
              <a:defRPr/>
            </a:lvl1pPr>
          </a:lstStyle>
          <a:p>
            <a:pPr>
              <a:defRPr/>
            </a:pPr>
            <a:r>
              <a:rPr lang="fr-FR" smtClean="0"/>
              <a:t>J-Luc Biarrotte, Séminaire SACM, Saclay, 24/03/2016.</a:t>
            </a:r>
            <a:endParaRPr lang="fr-FR"/>
          </a:p>
        </p:txBody>
      </p:sp>
    </p:spTree>
    <p:extLst>
      <p:ext uri="{BB962C8B-B14F-4D97-AF65-F5344CB8AC3E}">
        <p14:creationId xmlns:p14="http://schemas.microsoft.com/office/powerpoint/2010/main" val="145552387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3" name="Image 8" descr="cart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7596" y="846138"/>
            <a:ext cx="9164769" cy="415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9" descr="bandeau_page_cart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
            <a:ext cx="99060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Espace réservé du graphique 32"/>
          <p:cNvSpPr>
            <a:spLocks noGrp="1"/>
          </p:cNvSpPr>
          <p:nvPr>
            <p:ph type="chart" sz="quarter" idx="13"/>
          </p:nvPr>
        </p:nvSpPr>
        <p:spPr>
          <a:xfrm>
            <a:off x="974558" y="5157788"/>
            <a:ext cx="3510390" cy="863600"/>
          </a:xfrm>
        </p:spPr>
        <p:txBody>
          <a:bodyPr rtlCol="0" anchor="ctr">
            <a:noAutofit/>
          </a:bodyPr>
          <a:lstStyle>
            <a:lvl1pPr marL="0" indent="0" algn="ctr">
              <a:defRPr sz="1200"/>
            </a:lvl1pPr>
          </a:lstStyle>
          <a:p>
            <a:pPr lvl="0"/>
            <a:r>
              <a:rPr lang="fr-FR" noProof="0" smtClean="0"/>
              <a:t>Cliquez sur l'icône pour ajouter un graphique</a:t>
            </a:r>
            <a:endParaRPr lang="fr-FR" noProof="0" dirty="0"/>
          </a:p>
        </p:txBody>
      </p:sp>
      <p:sp>
        <p:nvSpPr>
          <p:cNvPr id="5" name="Espace réservé de la date 5"/>
          <p:cNvSpPr>
            <a:spLocks noGrp="1"/>
          </p:cNvSpPr>
          <p:nvPr>
            <p:ph type="dt" sz="half" idx="14"/>
          </p:nvPr>
        </p:nvSpPr>
        <p:spPr/>
        <p:txBody>
          <a:bodyPr/>
          <a:lstStyle>
            <a:lvl1pPr>
              <a:defRPr/>
            </a:lvl1pPr>
          </a:lstStyle>
          <a:p>
            <a:pPr>
              <a:defRPr/>
            </a:pPr>
            <a:endParaRPr lang="fr-FR" dirty="0">
              <a:solidFill>
                <a:prstClr val="white"/>
              </a:solidFill>
            </a:endParaRPr>
          </a:p>
        </p:txBody>
      </p:sp>
      <p:sp>
        <p:nvSpPr>
          <p:cNvPr id="6" name="Espace réservé du numéro de diapositive 6"/>
          <p:cNvSpPr>
            <a:spLocks noGrp="1"/>
          </p:cNvSpPr>
          <p:nvPr>
            <p:ph type="sldNum" sz="quarter" idx="15"/>
          </p:nvPr>
        </p:nvSpPr>
        <p:spPr/>
        <p:txBody>
          <a:bodyPr/>
          <a:lstStyle>
            <a:lvl1pPr>
              <a:defRPr/>
            </a:lvl1pPr>
          </a:lstStyle>
          <a:p>
            <a:pPr>
              <a:defRPr/>
            </a:pPr>
            <a:r>
              <a:rPr lang="fr-FR"/>
              <a:t>|  PAGE </a:t>
            </a:r>
            <a:fld id="{DD6C1371-A708-43CF-9E0C-245FC7BD9338}" type="slidenum">
              <a:rPr lang="fr-FR"/>
              <a:pPr>
                <a:defRPr/>
              </a:pPr>
              <a:t>‹N°›</a:t>
            </a:fld>
            <a:endParaRPr lang="fr-FR"/>
          </a:p>
        </p:txBody>
      </p:sp>
      <p:sp>
        <p:nvSpPr>
          <p:cNvPr id="7" name="Espace réservé du pied de page 7"/>
          <p:cNvSpPr>
            <a:spLocks noGrp="1"/>
          </p:cNvSpPr>
          <p:nvPr>
            <p:ph type="ftr" sz="quarter" idx="16"/>
          </p:nvPr>
        </p:nvSpPr>
        <p:spPr/>
        <p:txBody>
          <a:bodyPr/>
          <a:lstStyle>
            <a:lvl1pPr>
              <a:defRPr/>
            </a:lvl1pPr>
          </a:lstStyle>
          <a:p>
            <a:pPr>
              <a:defRPr/>
            </a:pPr>
            <a:r>
              <a:rPr lang="fr-FR" smtClean="0"/>
              <a:t>J-Luc Biarrotte, Séminaire SACM, Saclay, 24/03/2016.</a:t>
            </a:r>
            <a:endParaRPr lang="fr-FR"/>
          </a:p>
        </p:txBody>
      </p:sp>
    </p:spTree>
    <p:extLst>
      <p:ext uri="{BB962C8B-B14F-4D97-AF65-F5344CB8AC3E}">
        <p14:creationId xmlns:p14="http://schemas.microsoft.com/office/powerpoint/2010/main" val="386648233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4" name="Image 8" descr="bandeau_intercalair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85767" y="0"/>
            <a:ext cx="632023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9" descr="bandeau_dernière.png"/>
          <p:cNvPicPr>
            <a:picLocks noChangeAspect="1"/>
          </p:cNvPicPr>
          <p:nvPr userDrawn="1"/>
        </p:nvPicPr>
        <p:blipFill>
          <a:blip r:embed="rId3">
            <a:extLst>
              <a:ext uri="{28A0092B-C50C-407E-A947-70E740481C1C}">
                <a14:useLocalDpi xmlns:a14="http://schemas.microsoft.com/office/drawing/2010/main" val="0"/>
              </a:ext>
            </a:extLst>
          </a:blip>
          <a:srcRect b="15350"/>
          <a:stretch>
            <a:fillRect/>
          </a:stretch>
        </p:blipFill>
        <p:spPr bwMode="auto">
          <a:xfrm>
            <a:off x="3585767" y="0"/>
            <a:ext cx="6320234" cy="580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7733700" y="5799600"/>
            <a:ext cx="2055300" cy="943200"/>
          </a:xfrm>
        </p:spPr>
        <p:txBody>
          <a:bodyPr anchor="t"/>
          <a:lstStyle>
            <a:lvl1pPr>
              <a:lnSpc>
                <a:spcPts val="1200"/>
              </a:lnSpc>
              <a:defRPr sz="850" b="0" cap="none" baseline="0">
                <a:solidFill>
                  <a:schemeClr val="bg2"/>
                </a:solidFill>
              </a:defRPr>
            </a:lvl1pPr>
          </a:lstStyle>
          <a:p>
            <a:r>
              <a:rPr lang="fr-FR" smtClean="0"/>
              <a:t>Cliquez pour modifier le style du titre</a:t>
            </a:r>
            <a:endParaRPr lang="fr-FR" dirty="0"/>
          </a:p>
        </p:txBody>
      </p:sp>
      <p:sp>
        <p:nvSpPr>
          <p:cNvPr id="3" name="Espace réservé du contenu 2"/>
          <p:cNvSpPr>
            <a:spLocks noGrp="1"/>
          </p:cNvSpPr>
          <p:nvPr>
            <p:ph idx="1"/>
          </p:nvPr>
        </p:nvSpPr>
        <p:spPr>
          <a:xfrm>
            <a:off x="3834469" y="5799600"/>
            <a:ext cx="3848839"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e la date 9"/>
          <p:cNvSpPr>
            <a:spLocks noGrp="1"/>
          </p:cNvSpPr>
          <p:nvPr>
            <p:ph type="dt" sz="half" idx="10"/>
          </p:nvPr>
        </p:nvSpPr>
        <p:spPr/>
        <p:txBody>
          <a:bodyPr/>
          <a:lstStyle>
            <a:lvl1pPr>
              <a:defRPr/>
            </a:lvl1pPr>
          </a:lstStyle>
          <a:p>
            <a:pPr>
              <a:defRPr/>
            </a:pPr>
            <a:endParaRPr lang="fr-FR" dirty="0">
              <a:solidFill>
                <a:prstClr val="white"/>
              </a:solidFill>
            </a:endParaRPr>
          </a:p>
        </p:txBody>
      </p:sp>
      <p:sp>
        <p:nvSpPr>
          <p:cNvPr id="7" name="Espace réservé du numéro de diapositive 10"/>
          <p:cNvSpPr>
            <a:spLocks noGrp="1"/>
          </p:cNvSpPr>
          <p:nvPr>
            <p:ph type="sldNum" sz="quarter" idx="11"/>
          </p:nvPr>
        </p:nvSpPr>
        <p:spPr>
          <a:xfrm>
            <a:off x="624287" y="5445135"/>
            <a:ext cx="1212452" cy="365125"/>
          </a:xfrm>
        </p:spPr>
        <p:txBody>
          <a:bodyPr/>
          <a:lstStyle>
            <a:lvl1pPr algn="l">
              <a:defRPr dirty="0" smtClean="0">
                <a:solidFill>
                  <a:schemeClr val="bg1"/>
                </a:solidFill>
              </a:defRPr>
            </a:lvl1pPr>
          </a:lstStyle>
          <a:p>
            <a:pPr>
              <a:defRPr/>
            </a:pPr>
            <a:r>
              <a:rPr lang="fr-FR">
                <a:solidFill>
                  <a:prstClr val="white"/>
                </a:solidFill>
              </a:rPr>
              <a:t>|  PAGE </a:t>
            </a:r>
            <a:fld id="{6F0B33A3-2007-4C4D-8FF8-975CD9D8944C}" type="slidenum">
              <a:rPr lang="fr-FR">
                <a:solidFill>
                  <a:prstClr val="white"/>
                </a:solidFill>
              </a:rPr>
              <a:pPr>
                <a:defRPr/>
              </a:pPr>
              <a:t>‹N°›</a:t>
            </a:fld>
            <a:endParaRPr lang="fr-FR">
              <a:solidFill>
                <a:prstClr val="white"/>
              </a:solidFill>
            </a:endParaRPr>
          </a:p>
        </p:txBody>
      </p:sp>
      <p:sp>
        <p:nvSpPr>
          <p:cNvPr id="8" name="Espace réservé du pied de page 11"/>
          <p:cNvSpPr>
            <a:spLocks noGrp="1"/>
          </p:cNvSpPr>
          <p:nvPr>
            <p:ph type="ftr" sz="quarter" idx="12"/>
          </p:nvPr>
        </p:nvSpPr>
        <p:spPr>
          <a:xfrm>
            <a:off x="624285" y="5876935"/>
            <a:ext cx="2885812" cy="365125"/>
          </a:xfrm>
        </p:spPr>
        <p:txBody>
          <a:bodyPr/>
          <a:lstStyle>
            <a:lvl1pPr algn="l">
              <a:defRPr dirty="0" smtClean="0">
                <a:solidFill>
                  <a:schemeClr val="bg1"/>
                </a:solidFill>
              </a:defRPr>
            </a:lvl1pPr>
          </a:lstStyle>
          <a:p>
            <a:pPr>
              <a:defRPr/>
            </a:pPr>
            <a:r>
              <a:rPr lang="fr-FR" smtClean="0">
                <a:solidFill>
                  <a:prstClr val="white"/>
                </a:solidFill>
              </a:rPr>
              <a:t>J-Luc Biarrotte, Séminaire SACM, Saclay, 24/03/2016.</a:t>
            </a:r>
            <a:endParaRPr lang="fr-FR">
              <a:solidFill>
                <a:prstClr val="white"/>
              </a:solidFill>
            </a:endParaRPr>
          </a:p>
        </p:txBody>
      </p:sp>
    </p:spTree>
    <p:extLst>
      <p:ext uri="{BB962C8B-B14F-4D97-AF65-F5344CB8AC3E}">
        <p14:creationId xmlns:p14="http://schemas.microsoft.com/office/powerpoint/2010/main" val="188115725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t>J-Luc Biarrotte, Séminaire SACM, Saclay, 24/03/2016.</a:t>
            </a:r>
            <a:endParaRPr lang="de-DE" dirty="0"/>
          </a:p>
        </p:txBody>
      </p:sp>
    </p:spTree>
    <p:extLst>
      <p:ext uri="{BB962C8B-B14F-4D97-AF65-F5344CB8AC3E}">
        <p14:creationId xmlns:p14="http://schemas.microsoft.com/office/powerpoint/2010/main" val="3297159686"/>
      </p:ext>
    </p:extLst>
  </p:cSld>
  <p:clrMapOvr>
    <a:masterClrMapping/>
  </p:clrMapOvr>
  <p:transition spd="med"/>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30"/>
            <a:ext cx="84201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47665B0-8AAA-464A-B4C2-D58FBA64C7DA}" type="slidenum">
              <a:rPr lang="fr-FR"/>
              <a:pPr>
                <a:defRPr/>
              </a:pPr>
              <a:t>‹N°›</a:t>
            </a:fld>
            <a:endParaRPr lang="fr-FR"/>
          </a:p>
        </p:txBody>
      </p:sp>
    </p:spTree>
    <p:extLst>
      <p:ext uri="{BB962C8B-B14F-4D97-AF65-F5344CB8AC3E}">
        <p14:creationId xmlns:p14="http://schemas.microsoft.com/office/powerpoint/2010/main" val="349254233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44A154D-5CD0-46BD-BECB-FA7409A8F25F}" type="slidenum">
              <a:rPr lang="fr-FR"/>
              <a:pPr>
                <a:defRPr/>
              </a:pPr>
              <a:t>‹N°›</a:t>
            </a:fld>
            <a:endParaRPr lang="fr-FR"/>
          </a:p>
        </p:txBody>
      </p:sp>
    </p:spTree>
    <p:extLst>
      <p:ext uri="{BB962C8B-B14F-4D97-AF65-F5344CB8AC3E}">
        <p14:creationId xmlns:p14="http://schemas.microsoft.com/office/powerpoint/2010/main" val="25641424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506" y="4406905"/>
            <a:ext cx="84201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34D8F42-E797-408E-B00C-66E093AC8034}" type="slidenum">
              <a:rPr lang="fr-FR"/>
              <a:pPr>
                <a:defRPr/>
              </a:pPr>
              <a:t>‹N°›</a:t>
            </a:fld>
            <a:endParaRPr lang="fr-FR"/>
          </a:p>
        </p:txBody>
      </p:sp>
    </p:spTree>
    <p:extLst>
      <p:ext uri="{BB962C8B-B14F-4D97-AF65-F5344CB8AC3E}">
        <p14:creationId xmlns:p14="http://schemas.microsoft.com/office/powerpoint/2010/main" val="419621797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3555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A2FDA010-21B5-4525-A302-78E53FE851E2}" type="slidenum">
              <a:rPr lang="fr-FR"/>
              <a:pPr>
                <a:defRPr/>
              </a:pPr>
              <a:t>‹N°›</a:t>
            </a:fld>
            <a:endParaRPr lang="fr-FR"/>
          </a:p>
        </p:txBody>
      </p:sp>
    </p:spTree>
    <p:extLst>
      <p:ext uri="{BB962C8B-B14F-4D97-AF65-F5344CB8AC3E}">
        <p14:creationId xmlns:p14="http://schemas.microsoft.com/office/powerpoint/2010/main" val="259017077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endParaRPr lang="fr-FR"/>
          </a:p>
        </p:txBody>
      </p:sp>
      <p:sp>
        <p:nvSpPr>
          <p:cNvPr id="8"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A2388BA4-37CB-4FE0-9EB1-89D3419BE987}" type="slidenum">
              <a:rPr lang="fr-FR"/>
              <a:pPr>
                <a:defRPr/>
              </a:pPr>
              <a:t>‹N°›</a:t>
            </a:fld>
            <a:endParaRPr lang="fr-FR"/>
          </a:p>
        </p:txBody>
      </p:sp>
    </p:spTree>
    <p:extLst>
      <p:ext uri="{BB962C8B-B14F-4D97-AF65-F5344CB8AC3E}">
        <p14:creationId xmlns:p14="http://schemas.microsoft.com/office/powerpoint/2010/main" val="386954586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Titre seul">
    <p:bg>
      <p:bgPr>
        <a:blipFill dpi="0" rotWithShape="1">
          <a:blip r:embed="rId2" cstate="print">
            <a:lum/>
          </a:blip>
          <a:srcRect/>
          <a:stretch>
            <a:fillRect l="-6000" r="-1000"/>
          </a:stretch>
        </a:blipFill>
        <a:effectLst/>
      </p:bgPr>
    </p:bg>
    <p:spTree>
      <p:nvGrpSpPr>
        <p:cNvPr id="1" name=""/>
        <p:cNvGrpSpPr/>
        <p:nvPr/>
      </p:nvGrpSpPr>
      <p:grpSpPr>
        <a:xfrm>
          <a:off x="0" y="0"/>
          <a:ext cx="0" cy="0"/>
          <a:chOff x="0" y="0"/>
          <a:chExt cx="0" cy="0"/>
        </a:xfrm>
      </p:grpSpPr>
      <p:pic>
        <p:nvPicPr>
          <p:cNvPr id="5" name="Image 6" descr="logoipn.png"/>
          <p:cNvPicPr>
            <a:picLocks noChangeAspect="1"/>
          </p:cNvPicPr>
          <p:nvPr/>
        </p:nvPicPr>
        <p:blipFill>
          <a:blip r:embed="rId3" cstate="print"/>
          <a:srcRect/>
          <a:stretch>
            <a:fillRect/>
          </a:stretch>
        </p:blipFill>
        <p:spPr bwMode="auto">
          <a:xfrm>
            <a:off x="-192617" y="-71438"/>
            <a:ext cx="2607204" cy="1571626"/>
          </a:xfrm>
          <a:prstGeom prst="rect">
            <a:avLst/>
          </a:prstGeom>
          <a:noFill/>
          <a:ln w="9525">
            <a:noFill/>
            <a:miter lim="800000"/>
            <a:headEnd/>
            <a:tailEnd/>
          </a:ln>
        </p:spPr>
      </p:pic>
      <p:sp>
        <p:nvSpPr>
          <p:cNvPr id="6" name="Espace réservé du numéro de diapositive 4"/>
          <p:cNvSpPr txBox="1">
            <a:spLocks/>
          </p:cNvSpPr>
          <p:nvPr/>
        </p:nvSpPr>
        <p:spPr>
          <a:xfrm>
            <a:off x="9286875" y="6500813"/>
            <a:ext cx="619125" cy="285750"/>
          </a:xfrm>
          <a:prstGeom prst="rect">
            <a:avLst/>
          </a:prstGeom>
        </p:spPr>
        <p:txBody>
          <a:bodyPr anchor="ctr"/>
          <a:lstStyle/>
          <a:p>
            <a:pPr algn="r" eaLnBrk="1" hangingPunct="1">
              <a:defRPr/>
            </a:pPr>
            <a:fld id="{369D5FD1-EBD2-4CB5-84E5-1502C352C648}" type="slidenum">
              <a:rPr lang="fr-FR" sz="1200" u="none">
                <a:solidFill>
                  <a:srgbClr val="C3004A"/>
                </a:solidFill>
                <a:latin typeface="Arial Bold"/>
                <a:cs typeface="Arial" pitchFamily="34" charset="0"/>
              </a:rPr>
              <a:pPr algn="r" eaLnBrk="1" hangingPunct="1">
                <a:defRPr/>
              </a:pPr>
              <a:t>‹N°›</a:t>
            </a:fld>
            <a:endParaRPr lang="fr-FR" sz="1200" u="none">
              <a:solidFill>
                <a:srgbClr val="C3004A"/>
              </a:solidFill>
              <a:latin typeface="Arial Bold"/>
              <a:cs typeface="Arial" pitchFamily="34" charset="0"/>
            </a:endParaRPr>
          </a:p>
        </p:txBody>
      </p:sp>
      <p:sp>
        <p:nvSpPr>
          <p:cNvPr id="2" name="Titre 1"/>
          <p:cNvSpPr>
            <a:spLocks noGrp="1"/>
          </p:cNvSpPr>
          <p:nvPr>
            <p:ph type="title"/>
          </p:nvPr>
        </p:nvSpPr>
        <p:spPr>
          <a:xfrm>
            <a:off x="2399094" y="214290"/>
            <a:ext cx="6036511" cy="796908"/>
          </a:xfrm>
        </p:spPr>
        <p:txBody>
          <a:bodyPr>
            <a:noAutofit/>
          </a:bodyPr>
          <a:lstStyle>
            <a:lvl1pPr>
              <a:buFont typeface="Arial" pitchFamily="34" charset="0"/>
              <a:buNone/>
              <a:defRPr sz="3600" b="1" i="0" cap="all" baseline="0">
                <a:solidFill>
                  <a:srgbClr val="AB757F"/>
                </a:solidFill>
                <a:latin typeface="Arial Bold"/>
              </a:defRPr>
            </a:lvl1pPr>
          </a:lstStyle>
          <a:p>
            <a:r>
              <a:rPr lang="fr-FR" smtClean="0"/>
              <a:t>Cliquez pour modifier le style du titre</a:t>
            </a:r>
            <a:endParaRPr lang="fr-FR" dirty="0"/>
          </a:p>
        </p:txBody>
      </p:sp>
      <p:sp>
        <p:nvSpPr>
          <p:cNvPr id="8" name="Espace réservé du contenu 7"/>
          <p:cNvSpPr>
            <a:spLocks noGrp="1"/>
          </p:cNvSpPr>
          <p:nvPr>
            <p:ph sz="quarter" idx="13"/>
          </p:nvPr>
        </p:nvSpPr>
        <p:spPr>
          <a:xfrm>
            <a:off x="2708656" y="1714494"/>
            <a:ext cx="6655640" cy="2071701"/>
          </a:xfrm>
        </p:spPr>
        <p:txBody>
          <a:bodyPr>
            <a:normAutofit/>
          </a:bodyPr>
          <a:lstStyle>
            <a:lvl1pPr>
              <a:buFontTx/>
              <a:buNone/>
              <a:defRPr sz="1200" b="0" i="0" baseline="0">
                <a:solidFill>
                  <a:srgbClr val="AB757F"/>
                </a:solidFill>
                <a:latin typeface="Arial Bold"/>
              </a:defRPr>
            </a:lvl1pPr>
            <a:lvl2pPr>
              <a:defRPr sz="1200" baseline="0">
                <a:solidFill>
                  <a:schemeClr val="accent2">
                    <a:lumMod val="60000"/>
                    <a:lumOff val="40000"/>
                  </a:schemeClr>
                </a:solidFill>
                <a:latin typeface="Arial Bold"/>
              </a:defRPr>
            </a:lvl2pPr>
            <a:lvl3pPr>
              <a:defRPr sz="1200" baseline="0">
                <a:solidFill>
                  <a:schemeClr val="accent2">
                    <a:lumMod val="60000"/>
                    <a:lumOff val="40000"/>
                  </a:schemeClr>
                </a:solidFill>
                <a:latin typeface="Arial Bold"/>
              </a:defRPr>
            </a:lvl3pPr>
            <a:lvl4pPr>
              <a:defRPr sz="1200" baseline="0">
                <a:solidFill>
                  <a:schemeClr val="accent2">
                    <a:lumMod val="60000"/>
                    <a:lumOff val="40000"/>
                  </a:schemeClr>
                </a:solidFill>
                <a:latin typeface="Arial Bold"/>
              </a:defRPr>
            </a:lvl4pPr>
            <a:lvl5pPr>
              <a:defRPr sz="1200" baseline="0">
                <a:solidFill>
                  <a:schemeClr val="accent2">
                    <a:lumMod val="60000"/>
                    <a:lumOff val="40000"/>
                  </a:schemeClr>
                </a:solidFill>
                <a:latin typeface="Arial Bold"/>
              </a:defRPr>
            </a:lvl5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708656" y="4143380"/>
            <a:ext cx="6655640" cy="2143140"/>
          </a:xfrm>
        </p:spPr>
        <p:txBody>
          <a:bodyPr rtlCol="0">
            <a:normAutofit/>
          </a:bodyPr>
          <a:lstStyle>
            <a:lvl1pPr>
              <a:buNone/>
              <a:defRPr sz="1600" baseline="0">
                <a:latin typeface="Arial Bold"/>
              </a:defRPr>
            </a:lvl1pPr>
          </a:lstStyle>
          <a:p>
            <a:pPr lvl="0"/>
            <a:r>
              <a:rPr lang="fr-FR" noProof="0" smtClean="0"/>
              <a:t>Cliquez sur l'icône pour ajouter une image</a:t>
            </a:r>
            <a:endParaRPr lang="fr-FR" noProof="0" dirty="0"/>
          </a:p>
        </p:txBody>
      </p:sp>
      <p:sp>
        <p:nvSpPr>
          <p:cNvPr id="7" name="Espace réservé de la date 2"/>
          <p:cNvSpPr>
            <a:spLocks noGrp="1"/>
          </p:cNvSpPr>
          <p:nvPr>
            <p:ph type="dt" sz="half" idx="15"/>
          </p:nvPr>
        </p:nvSpPr>
        <p:spPr>
          <a:xfrm>
            <a:off x="541735" y="1635125"/>
            <a:ext cx="2166938" cy="365125"/>
          </a:xfrm>
        </p:spPr>
        <p:txBody>
          <a:bodyPr/>
          <a:lstStyle>
            <a:lvl1pPr>
              <a:defRPr sz="1400" i="1" u="sng">
                <a:solidFill>
                  <a:srgbClr val="C3004A"/>
                </a:solidFill>
                <a:latin typeface="Arial Bold"/>
              </a:defRPr>
            </a:lvl1pPr>
          </a:lstStyle>
          <a:p>
            <a:pPr>
              <a:defRPr/>
            </a:pPr>
            <a:endParaRPr lang="fr-FR" dirty="0"/>
          </a:p>
        </p:txBody>
      </p:sp>
      <p:sp>
        <p:nvSpPr>
          <p:cNvPr id="9" name="Espace réservé du pied de page 3"/>
          <p:cNvSpPr>
            <a:spLocks noGrp="1"/>
          </p:cNvSpPr>
          <p:nvPr>
            <p:ph type="ftr" sz="quarter" idx="16"/>
          </p:nvPr>
        </p:nvSpPr>
        <p:spPr>
          <a:xfrm>
            <a:off x="464346" y="5357813"/>
            <a:ext cx="1857375" cy="1357312"/>
          </a:xfrm>
        </p:spPr>
        <p:txBody>
          <a:bodyPr/>
          <a:lstStyle>
            <a:lvl1pPr algn="l">
              <a:defRPr sz="1000" b="1">
                <a:solidFill>
                  <a:srgbClr val="501F74"/>
                </a:solidFill>
                <a:latin typeface="Arial" pitchFamily="34" charset="0"/>
              </a:defRPr>
            </a:lvl1pPr>
          </a:lstStyle>
          <a:p>
            <a:pPr>
              <a:defRPr/>
            </a:pPr>
            <a:r>
              <a:rPr lang="fr-FR" smtClean="0"/>
              <a:t>J-Luc Biarrotte, Séminaire SACM, Saclay, 24/03/2016.</a:t>
            </a:r>
            <a:endParaRPr lang="fr-FR"/>
          </a:p>
        </p:txBody>
      </p:sp>
    </p:spTree>
    <p:extLst>
      <p:ext uri="{BB962C8B-B14F-4D97-AF65-F5344CB8AC3E}">
        <p14:creationId xmlns:p14="http://schemas.microsoft.com/office/powerpoint/2010/main" val="219772788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Vide">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9" name="Image 6" descr="POWERPOINTfond_suite (2).jpg"/>
          <p:cNvPicPr>
            <a:picLocks noChangeAspect="1"/>
          </p:cNvPicPr>
          <p:nvPr/>
        </p:nvPicPr>
        <p:blipFill>
          <a:blip r:embed="rId3" cstate="print"/>
          <a:srcRect/>
          <a:stretch>
            <a:fillRect/>
          </a:stretch>
        </p:blipFill>
        <p:spPr bwMode="auto">
          <a:xfrm>
            <a:off x="0" y="0"/>
            <a:ext cx="9906000" cy="6858000"/>
          </a:xfrm>
          <a:prstGeom prst="rect">
            <a:avLst/>
          </a:prstGeom>
          <a:noFill/>
          <a:ln w="9525">
            <a:noFill/>
            <a:miter lim="800000"/>
            <a:headEnd/>
            <a:tailEnd/>
          </a:ln>
        </p:spPr>
      </p:pic>
      <p:pic>
        <p:nvPicPr>
          <p:cNvPr id="13" name="Image 7" descr="logoipn.png"/>
          <p:cNvPicPr>
            <a:picLocks noChangeAspect="1"/>
          </p:cNvPicPr>
          <p:nvPr/>
        </p:nvPicPr>
        <p:blipFill>
          <a:blip r:embed="rId4" cstate="print"/>
          <a:srcRect/>
          <a:stretch>
            <a:fillRect/>
          </a:stretch>
        </p:blipFill>
        <p:spPr bwMode="auto">
          <a:xfrm>
            <a:off x="-192617" y="-71438"/>
            <a:ext cx="2359554" cy="1357313"/>
          </a:xfrm>
          <a:prstGeom prst="rect">
            <a:avLst/>
          </a:prstGeom>
          <a:noFill/>
          <a:ln w="9525">
            <a:noFill/>
            <a:miter lim="800000"/>
            <a:headEnd/>
            <a:tailEnd/>
          </a:ln>
        </p:spPr>
      </p:pic>
      <p:sp>
        <p:nvSpPr>
          <p:cNvPr id="14" name="Espace réservé du pied de page 14"/>
          <p:cNvSpPr>
            <a:spLocks noGrp="1"/>
          </p:cNvSpPr>
          <p:nvPr/>
        </p:nvSpPr>
        <p:spPr>
          <a:xfrm>
            <a:off x="0" y="0"/>
            <a:ext cx="0" cy="0"/>
          </a:xfrm>
        </p:spPr>
        <p:txBody>
          <a:bodyPr/>
          <a:lstStyle/>
          <a:p>
            <a:pPr eaLnBrk="1" hangingPunct="1">
              <a:defRPr/>
            </a:pPr>
            <a:endParaRPr lang="fr-FR" sz="1800" u="none">
              <a:solidFill>
                <a:prstClr val="black"/>
              </a:solidFill>
              <a:latin typeface="Calibri" pitchFamily="34" charset="0"/>
              <a:cs typeface="Arial" pitchFamily="34" charset="0"/>
            </a:endParaRPr>
          </a:p>
        </p:txBody>
      </p:sp>
      <p:cxnSp>
        <p:nvCxnSpPr>
          <p:cNvPr id="15" name="Connecteur droit 14"/>
          <p:cNvCxnSpPr/>
          <p:nvPr/>
        </p:nvCxnSpPr>
        <p:spPr>
          <a:xfrm>
            <a:off x="2708675" y="785818"/>
            <a:ext cx="7197328" cy="1587"/>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16" name="Espace réservé du numéro de diapositive 4"/>
          <p:cNvSpPr txBox="1">
            <a:spLocks/>
          </p:cNvSpPr>
          <p:nvPr/>
        </p:nvSpPr>
        <p:spPr>
          <a:xfrm>
            <a:off x="9286875" y="6500813"/>
            <a:ext cx="619125" cy="285750"/>
          </a:xfrm>
          <a:prstGeom prst="rect">
            <a:avLst/>
          </a:prstGeom>
        </p:spPr>
        <p:txBody>
          <a:bodyPr anchor="ctr"/>
          <a:lstStyle/>
          <a:p>
            <a:pPr algn="r" eaLnBrk="1" hangingPunct="1">
              <a:defRPr/>
            </a:pPr>
            <a:fld id="{CAF2B349-258D-4F80-BD74-0ED6A2A4D2A9}" type="slidenum">
              <a:rPr lang="fr-FR" sz="1200" u="none">
                <a:solidFill>
                  <a:srgbClr val="C3004A"/>
                </a:solidFill>
                <a:latin typeface="Arial Bold"/>
                <a:cs typeface="Arial" pitchFamily="34" charset="0"/>
              </a:rPr>
              <a:pPr algn="r" eaLnBrk="1" hangingPunct="1">
                <a:defRPr/>
              </a:pPr>
              <a:t>‹N°›</a:t>
            </a:fld>
            <a:endParaRPr lang="fr-FR" sz="1200" u="none">
              <a:solidFill>
                <a:srgbClr val="C3004A"/>
              </a:solidFill>
              <a:latin typeface="Arial Bold"/>
              <a:cs typeface="Arial" pitchFamily="34" charset="0"/>
            </a:endParaRPr>
          </a:p>
        </p:txBody>
      </p:sp>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rtlCol="0">
            <a:normAutofit/>
          </a:bodyPr>
          <a:lstStyle>
            <a:lvl1pPr>
              <a:buFontTx/>
              <a:buNone/>
              <a:defRPr sz="1400" baseline="0">
                <a:latin typeface="Arial Bold"/>
              </a:defRPr>
            </a:lvl1pPr>
          </a:lstStyle>
          <a:p>
            <a:pPr lvl="0"/>
            <a:r>
              <a:rPr lang="fr-FR" noProof="0" smtClean="0"/>
              <a:t>Cliquez sur l'icône pour ajouter une image</a:t>
            </a:r>
            <a:endParaRPr lang="fr-FR" noProof="0" dirty="0"/>
          </a:p>
        </p:txBody>
      </p:sp>
      <p:sp>
        <p:nvSpPr>
          <p:cNvPr id="11" name="Titre 10"/>
          <p:cNvSpPr>
            <a:spLocks noGrp="1"/>
          </p:cNvSpPr>
          <p:nvPr>
            <p:ph type="title"/>
          </p:nvPr>
        </p:nvSpPr>
        <p:spPr>
          <a:xfrm>
            <a:off x="2553874"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smtClean="0"/>
              <a:t>Cliquez pour modifier le style du titre</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24" name="Espace réservé du texte 23"/>
          <p:cNvSpPr>
            <a:spLocks noGrp="1"/>
          </p:cNvSpPr>
          <p:nvPr>
            <p:ph type="body" sz="quarter" idx="17"/>
          </p:nvPr>
        </p:nvSpPr>
        <p:spPr>
          <a:xfrm>
            <a:off x="2553874" y="1071546"/>
            <a:ext cx="3869558" cy="357190"/>
          </a:xfrm>
        </p:spPr>
        <p:txBody>
          <a:bodyPr>
            <a:normAutofit/>
          </a:bodyPr>
          <a:lstStyle>
            <a:lvl1pPr>
              <a:buFontTx/>
              <a:buNone/>
              <a:defRPr sz="1800" b="1" i="0" baseline="0">
                <a:solidFill>
                  <a:srgbClr val="C3004A"/>
                </a:solidFill>
                <a:latin typeface="Arial Bold"/>
              </a:defRPr>
            </a:lvl1pPr>
          </a:lstStyle>
          <a:p>
            <a:pPr lvl="0"/>
            <a:r>
              <a:rPr lang="fr-FR" smtClean="0"/>
              <a:t>Cliquez pour modifier les styles du texte du masque</a:t>
            </a:r>
          </a:p>
        </p:txBody>
      </p:sp>
      <p:sp>
        <p:nvSpPr>
          <p:cNvPr id="26" name="Espace réservé du texte 25"/>
          <p:cNvSpPr>
            <a:spLocks noGrp="1"/>
          </p:cNvSpPr>
          <p:nvPr>
            <p:ph type="body" sz="quarter" idx="18"/>
          </p:nvPr>
        </p:nvSpPr>
        <p:spPr>
          <a:xfrm>
            <a:off x="2553874" y="2714620"/>
            <a:ext cx="3869558" cy="357190"/>
          </a:xfrm>
        </p:spPr>
        <p:txBody>
          <a:bodyPr>
            <a:noAutofit/>
          </a:bodyPr>
          <a:lstStyle>
            <a:lvl1pPr>
              <a:buFontTx/>
              <a:buNone/>
              <a:defRPr sz="1800" baseline="0">
                <a:solidFill>
                  <a:srgbClr val="501F74"/>
                </a:solidFill>
                <a:latin typeface="Arial Bold"/>
              </a:defRPr>
            </a:lvl1pPr>
          </a:lstStyle>
          <a:p>
            <a:pPr lvl="0"/>
            <a:r>
              <a:rPr lang="fr-FR" smtClean="0"/>
              <a:t>Cliquez pour modifier les styles du texte du masque</a:t>
            </a:r>
          </a:p>
        </p:txBody>
      </p:sp>
      <p:sp>
        <p:nvSpPr>
          <p:cNvPr id="28" name="Espace réservé du texte 27"/>
          <p:cNvSpPr>
            <a:spLocks noGrp="1"/>
          </p:cNvSpPr>
          <p:nvPr>
            <p:ph type="body" sz="quarter" idx="19"/>
          </p:nvPr>
        </p:nvSpPr>
        <p:spPr>
          <a:xfrm>
            <a:off x="2553874" y="4429126"/>
            <a:ext cx="3869558" cy="357196"/>
          </a:xfrm>
        </p:spPr>
        <p:txBody>
          <a:bodyPr>
            <a:noAutofit/>
          </a:bodyPr>
          <a:lstStyle>
            <a:lvl1pPr>
              <a:buFontTx/>
              <a:buNone/>
              <a:defRPr sz="1800" baseline="0">
                <a:solidFill>
                  <a:srgbClr val="AB757F"/>
                </a:solidFill>
                <a:latin typeface="Arial Bold"/>
              </a:defRPr>
            </a:lvl1pPr>
          </a:lstStyle>
          <a:p>
            <a:pPr lvl="0"/>
            <a:r>
              <a:rPr lang="fr-FR" smtClean="0"/>
              <a:t>Cliquez pour modifier les styles du texte du masque</a:t>
            </a:r>
          </a:p>
        </p:txBody>
      </p:sp>
      <p:sp>
        <p:nvSpPr>
          <p:cNvPr id="17" name="Espace réservé de la date 3"/>
          <p:cNvSpPr>
            <a:spLocks noGrp="1"/>
          </p:cNvSpPr>
          <p:nvPr>
            <p:ph type="dt" sz="half" idx="20"/>
          </p:nvPr>
        </p:nvSpPr>
        <p:spPr>
          <a:xfrm>
            <a:off x="7893846" y="492130"/>
            <a:ext cx="1857375" cy="365125"/>
          </a:xfrm>
        </p:spPr>
        <p:txBody>
          <a:bodyPr/>
          <a:lstStyle>
            <a:lvl1pPr>
              <a:defRPr sz="1000" i="1">
                <a:solidFill>
                  <a:srgbClr val="C3004A"/>
                </a:solidFill>
                <a:latin typeface="Arial Bold"/>
              </a:defRPr>
            </a:lvl1pPr>
          </a:lstStyle>
          <a:p>
            <a:pPr>
              <a:defRPr/>
            </a:pPr>
            <a:endParaRPr lang="fr-FR"/>
          </a:p>
        </p:txBody>
      </p:sp>
    </p:spTree>
    <p:extLst>
      <p:ext uri="{BB962C8B-B14F-4D97-AF65-F5344CB8AC3E}">
        <p14:creationId xmlns:p14="http://schemas.microsoft.com/office/powerpoint/2010/main" val="259092087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006"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C92C7AF-90A6-44EF-BCFC-EAD10B31D626}" type="slidenum">
              <a:rPr lang="fr-FR"/>
              <a:pPr>
                <a:defRPr/>
              </a:pPr>
              <a:t>‹N°›</a:t>
            </a:fld>
            <a:endParaRPr lang="fr-FR"/>
          </a:p>
        </p:txBody>
      </p:sp>
    </p:spTree>
    <p:extLst>
      <p:ext uri="{BB962C8B-B14F-4D97-AF65-F5344CB8AC3E}">
        <p14:creationId xmlns:p14="http://schemas.microsoft.com/office/powerpoint/2010/main" val="65412620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645" y="4800600"/>
            <a:ext cx="59436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a:p>
        </p:txBody>
      </p:sp>
      <p:sp>
        <p:nvSpPr>
          <p:cNvPr id="4" name="Espace réservé du texte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6162EC13-BCBB-40D2-8BF7-DE775F6BA78E}" type="slidenum">
              <a:rPr lang="fr-FR"/>
              <a:pPr>
                <a:defRPr/>
              </a:pPr>
              <a:t>‹N°›</a:t>
            </a:fld>
            <a:endParaRPr lang="fr-FR"/>
          </a:p>
        </p:txBody>
      </p:sp>
    </p:spTree>
    <p:extLst>
      <p:ext uri="{BB962C8B-B14F-4D97-AF65-F5344CB8AC3E}">
        <p14:creationId xmlns:p14="http://schemas.microsoft.com/office/powerpoint/2010/main" val="54304525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C06F1E8-18A5-4654-BF53-E6E07B179B6E}" type="slidenum">
              <a:rPr lang="fr-FR"/>
              <a:pPr>
                <a:defRPr/>
              </a:pPr>
              <a:t>‹N°›</a:t>
            </a:fld>
            <a:endParaRPr lang="fr-FR"/>
          </a:p>
        </p:txBody>
      </p:sp>
    </p:spTree>
    <p:extLst>
      <p:ext uri="{BB962C8B-B14F-4D97-AF65-F5344CB8AC3E}">
        <p14:creationId xmlns:p14="http://schemas.microsoft.com/office/powerpoint/2010/main" val="24808236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43"/>
            <a:ext cx="222885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274643"/>
            <a:ext cx="652145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smtClean="0"/>
              <a:t>J-Luc Biarrotte, Séminaire SACM, Saclay, 24/03/2016.</a:t>
            </a: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4F3BC28-105C-43B7-8E81-2352857940D4}" type="slidenum">
              <a:rPr lang="fr-FR"/>
              <a:pPr>
                <a:defRPr/>
              </a:pPr>
              <a:t>‹N°›</a:t>
            </a:fld>
            <a:endParaRPr lang="fr-FR"/>
          </a:p>
        </p:txBody>
      </p:sp>
    </p:spTree>
    <p:extLst>
      <p:ext uri="{BB962C8B-B14F-4D97-AF65-F5344CB8AC3E}">
        <p14:creationId xmlns:p14="http://schemas.microsoft.com/office/powerpoint/2010/main" val="322818664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3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4"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4"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4"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4"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1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08"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66038829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6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4"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4"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4"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4"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1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08"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85773935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0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4"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4"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4"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4"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1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08"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333241650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11_Vide">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5" name="Image 4" descr="POWERPOINTfond_suite (2).jpg"/>
          <p:cNvPicPr>
            <a:picLocks noChangeAspect="1"/>
          </p:cNvPicPr>
          <p:nvPr userDrawn="1"/>
        </p:nvPicPr>
        <p:blipFill>
          <a:blip r:embed="rId3" cstate="print"/>
          <a:stretch>
            <a:fillRect/>
          </a:stretch>
        </p:blipFill>
        <p:spPr>
          <a:xfrm>
            <a:off x="0" y="4"/>
            <a:ext cx="9906000" cy="6857999"/>
          </a:xfrm>
          <a:prstGeom prst="rect">
            <a:avLst/>
          </a:prstGeom>
        </p:spPr>
      </p:pic>
      <p:pic>
        <p:nvPicPr>
          <p:cNvPr id="6" name="Image 5" descr="logoipn.png"/>
          <p:cNvPicPr>
            <a:picLocks noChangeAspect="1"/>
          </p:cNvPicPr>
          <p:nvPr userDrawn="1"/>
        </p:nvPicPr>
        <p:blipFill>
          <a:blip r:embed="rId4" cstate="print"/>
          <a:stretch>
            <a:fillRect/>
          </a:stretch>
        </p:blipFill>
        <p:spPr>
          <a:xfrm>
            <a:off x="-193222" y="-71438"/>
            <a:ext cx="2360140" cy="1357298"/>
          </a:xfrm>
          <a:prstGeom prst="rect">
            <a:avLst/>
          </a:prstGeom>
        </p:spPr>
      </p:pic>
      <p:sp>
        <p:nvSpPr>
          <p:cNvPr id="8" name="Espace réservé du contenu 7"/>
          <p:cNvSpPr>
            <a:spLocks noGrp="1"/>
          </p:cNvSpPr>
          <p:nvPr>
            <p:ph sz="quarter" idx="13"/>
          </p:nvPr>
        </p:nvSpPr>
        <p:spPr>
          <a:xfrm>
            <a:off x="2553874" y="1428736"/>
            <a:ext cx="6733032" cy="1143008"/>
          </a:xfrm>
        </p:spPr>
        <p:txBody>
          <a:bodyPr>
            <a:normAutofit/>
          </a:bodyPr>
          <a:lstStyle>
            <a:lvl1pPr>
              <a:buFont typeface="Arial" pitchFamily="34" charset="0"/>
              <a:buNone/>
              <a:defRPr sz="1400" b="0" i="0" baseline="0">
                <a:solidFill>
                  <a:schemeClr val="tx1"/>
                </a:solidFill>
                <a:latin typeface="Arial" pitchFamily="34" charset="0"/>
                <a:cs typeface="Arial" pitchFamily="34" charset="0"/>
              </a:defRPr>
            </a:lvl1pPr>
          </a:lstStyle>
          <a:p>
            <a:pPr lvl="0"/>
            <a:r>
              <a:rPr lang="fr-FR" smtClean="0"/>
              <a:t>Cliquez pour modifier les styles du texte du masque</a:t>
            </a:r>
          </a:p>
        </p:txBody>
      </p:sp>
      <p:sp>
        <p:nvSpPr>
          <p:cNvPr id="10" name="Espace réservé pour une image  9"/>
          <p:cNvSpPr>
            <a:spLocks noGrp="1"/>
          </p:cNvSpPr>
          <p:nvPr>
            <p:ph type="pic" sz="quarter" idx="14"/>
          </p:nvPr>
        </p:nvSpPr>
        <p:spPr>
          <a:xfrm>
            <a:off x="2553874" y="4786322"/>
            <a:ext cx="6655640" cy="1571636"/>
          </a:xfrm>
        </p:spPr>
        <p:txBody>
          <a:bodyPr>
            <a:normAutofit/>
          </a:bodyPr>
          <a:lstStyle>
            <a:lvl1pPr>
              <a:buFontTx/>
              <a:buNone/>
              <a:defRPr sz="1400" baseline="0">
                <a:latin typeface="Arial Bold"/>
              </a:defRPr>
            </a:lvl1pPr>
          </a:lstStyle>
          <a:p>
            <a:r>
              <a:rPr lang="fr-FR" dirty="0" smtClean="0"/>
              <a:t>Cliquez sur l'icône pour ajouter une image</a:t>
            </a:r>
            <a:endParaRPr lang="fr-FR" dirty="0"/>
          </a:p>
        </p:txBody>
      </p:sp>
      <p:sp>
        <p:nvSpPr>
          <p:cNvPr id="11" name="Titre 10"/>
          <p:cNvSpPr>
            <a:spLocks noGrp="1"/>
          </p:cNvSpPr>
          <p:nvPr>
            <p:ph type="title" hasCustomPrompt="1"/>
          </p:nvPr>
        </p:nvSpPr>
        <p:spPr>
          <a:xfrm>
            <a:off x="2553874" y="285728"/>
            <a:ext cx="7119987" cy="714380"/>
          </a:xfrm>
        </p:spPr>
        <p:txBody>
          <a:bodyPr>
            <a:normAutofit/>
          </a:bodyPr>
          <a:lstStyle>
            <a:lvl1pPr algn="l">
              <a:buFont typeface="Arial" pitchFamily="34" charset="0"/>
              <a:buNone/>
              <a:defRPr sz="1800" b="1" i="0" u="none" strike="noStrike" cap="all" baseline="0">
                <a:ln w="0" cap="sq">
                  <a:solidFill>
                    <a:schemeClr val="tx1"/>
                  </a:solidFill>
                </a:ln>
                <a:solidFill>
                  <a:srgbClr val="501F74"/>
                </a:solidFill>
                <a:uFill>
                  <a:solidFill>
                    <a:schemeClr val="accent4">
                      <a:lumMod val="60000"/>
                      <a:lumOff val="40000"/>
                    </a:schemeClr>
                  </a:solidFill>
                </a:uFill>
                <a:latin typeface="Arial Bold"/>
              </a:defRPr>
            </a:lvl1pPr>
          </a:lstStyle>
          <a:p>
            <a:r>
              <a:rPr lang="fr-FR" dirty="0" smtClean="0"/>
              <a:t>Rappel titre présentation</a:t>
            </a:r>
            <a:endParaRPr lang="fr-FR" dirty="0"/>
          </a:p>
        </p:txBody>
      </p:sp>
      <p:sp>
        <p:nvSpPr>
          <p:cNvPr id="12" name="Espace réservé du contenu 7"/>
          <p:cNvSpPr>
            <a:spLocks noGrp="1"/>
          </p:cNvSpPr>
          <p:nvPr>
            <p:ph sz="quarter" idx="15"/>
          </p:nvPr>
        </p:nvSpPr>
        <p:spPr>
          <a:xfrm>
            <a:off x="2553874" y="3071810"/>
            <a:ext cx="6655640" cy="1214446"/>
          </a:xfrm>
        </p:spPr>
        <p:txBody>
          <a:bodyPr>
            <a:normAutofit/>
          </a:bodyPr>
          <a:lstStyle>
            <a:lvl1pPr>
              <a:buFontTx/>
              <a:buNone/>
              <a:defRPr sz="1400" baseline="0">
                <a:latin typeface="Arial" pitchFamily="34" charset="0"/>
                <a:cs typeface="Arial" pitchFamily="34" charset="0"/>
              </a:defRPr>
            </a:lvl1pPr>
          </a:lstStyle>
          <a:p>
            <a:pPr lvl="0"/>
            <a:r>
              <a:rPr lang="fr-FR" smtClean="0"/>
              <a:t>Cliquez pour modifier les styles du texte du masque</a:t>
            </a:r>
          </a:p>
        </p:txBody>
      </p:sp>
      <p:sp>
        <p:nvSpPr>
          <p:cNvPr id="15" name="Espace réservé du pied de page 14"/>
          <p:cNvSpPr>
            <a:spLocks noGrp="1"/>
          </p:cNvSpPr>
          <p:nvPr/>
        </p:nvSpPr>
        <p:spPr/>
        <p:txBody>
          <a:bodyPr/>
          <a:lstStyle/>
          <a:p>
            <a:pPr eaLnBrk="1" hangingPunct="1"/>
            <a:endParaRPr lang="fr-FR" sz="1800" u="none" dirty="0">
              <a:solidFill>
                <a:prstClr val="black"/>
              </a:solidFill>
              <a:latin typeface="Arial" pitchFamily="34" charset="0"/>
              <a:cs typeface="Arial" pitchFamily="34" charset="0"/>
            </a:endParaRPr>
          </a:p>
        </p:txBody>
      </p:sp>
      <p:cxnSp>
        <p:nvCxnSpPr>
          <p:cNvPr id="17" name="Connecteur droit 16"/>
          <p:cNvCxnSpPr/>
          <p:nvPr userDrawn="1"/>
        </p:nvCxnSpPr>
        <p:spPr>
          <a:xfrm>
            <a:off x="2708656" y="785794"/>
            <a:ext cx="7197344" cy="1588"/>
          </a:xfrm>
          <a:prstGeom prst="line">
            <a:avLst/>
          </a:prstGeom>
          <a:ln w="19050">
            <a:solidFill>
              <a:srgbClr val="501F74"/>
            </a:solidFill>
          </a:ln>
        </p:spPr>
        <p:style>
          <a:lnRef idx="1">
            <a:schemeClr val="accent4"/>
          </a:lnRef>
          <a:fillRef idx="0">
            <a:schemeClr val="accent4"/>
          </a:fillRef>
          <a:effectRef idx="0">
            <a:schemeClr val="accent4"/>
          </a:effectRef>
          <a:fontRef idx="minor">
            <a:schemeClr val="tx1"/>
          </a:fontRef>
        </p:style>
      </p:cxnSp>
      <p:sp>
        <p:nvSpPr>
          <p:cNvPr id="24" name="Espace réservé du texte 23"/>
          <p:cNvSpPr>
            <a:spLocks noGrp="1"/>
          </p:cNvSpPr>
          <p:nvPr>
            <p:ph type="body" sz="quarter" idx="17" hasCustomPrompt="1"/>
          </p:nvPr>
        </p:nvSpPr>
        <p:spPr>
          <a:xfrm>
            <a:off x="2553874" y="1071546"/>
            <a:ext cx="3869558" cy="357190"/>
          </a:xfrm>
        </p:spPr>
        <p:txBody>
          <a:bodyPr>
            <a:normAutofit/>
          </a:bodyPr>
          <a:lstStyle>
            <a:lvl1pPr>
              <a:buFontTx/>
              <a:buNone/>
              <a:defRPr sz="1800" b="1" i="0" baseline="0">
                <a:solidFill>
                  <a:srgbClr val="C3004A"/>
                </a:solidFill>
                <a:latin typeface="Arial Bold"/>
              </a:defRPr>
            </a:lvl1pPr>
          </a:lstStyle>
          <a:p>
            <a:pPr lvl="0"/>
            <a:r>
              <a:rPr lang="fr-FR" dirty="0" smtClean="0"/>
              <a:t>Titre principal</a:t>
            </a:r>
            <a:endParaRPr lang="fr-FR" dirty="0"/>
          </a:p>
        </p:txBody>
      </p:sp>
      <p:sp>
        <p:nvSpPr>
          <p:cNvPr id="26" name="Espace réservé du texte 25"/>
          <p:cNvSpPr>
            <a:spLocks noGrp="1"/>
          </p:cNvSpPr>
          <p:nvPr>
            <p:ph type="body" sz="quarter" idx="18" hasCustomPrompt="1"/>
          </p:nvPr>
        </p:nvSpPr>
        <p:spPr>
          <a:xfrm>
            <a:off x="2553874" y="2714620"/>
            <a:ext cx="3869558" cy="357190"/>
          </a:xfrm>
        </p:spPr>
        <p:txBody>
          <a:bodyPr>
            <a:noAutofit/>
          </a:bodyPr>
          <a:lstStyle>
            <a:lvl1pPr>
              <a:buFontTx/>
              <a:buNone/>
              <a:defRPr sz="1800" baseline="0">
                <a:solidFill>
                  <a:srgbClr val="501F74"/>
                </a:solidFill>
                <a:latin typeface="Arial Bold"/>
              </a:defRPr>
            </a:lvl1pPr>
          </a:lstStyle>
          <a:p>
            <a:pPr lvl="0"/>
            <a:r>
              <a:rPr lang="fr-FR" sz="1800" baseline="0" dirty="0" smtClean="0">
                <a:solidFill>
                  <a:schemeClr val="accent4">
                    <a:lumMod val="75000"/>
                  </a:schemeClr>
                </a:solidFill>
                <a:latin typeface="Arial Bold"/>
              </a:rPr>
              <a:t>Intertitre</a:t>
            </a:r>
            <a:endParaRPr lang="fr-FR" dirty="0"/>
          </a:p>
        </p:txBody>
      </p:sp>
      <p:sp>
        <p:nvSpPr>
          <p:cNvPr id="28" name="Espace réservé du texte 27"/>
          <p:cNvSpPr>
            <a:spLocks noGrp="1"/>
          </p:cNvSpPr>
          <p:nvPr>
            <p:ph type="body" sz="quarter" idx="19" hasCustomPrompt="1"/>
          </p:nvPr>
        </p:nvSpPr>
        <p:spPr>
          <a:xfrm>
            <a:off x="2553874" y="4429126"/>
            <a:ext cx="3869558" cy="357196"/>
          </a:xfrm>
        </p:spPr>
        <p:txBody>
          <a:bodyPr>
            <a:noAutofit/>
          </a:bodyPr>
          <a:lstStyle>
            <a:lvl1pPr>
              <a:buFontTx/>
              <a:buNone/>
              <a:defRPr sz="1800" baseline="0">
                <a:solidFill>
                  <a:srgbClr val="AB757F"/>
                </a:solidFill>
                <a:latin typeface="Arial Bold"/>
              </a:defRPr>
            </a:lvl1pPr>
          </a:lstStyle>
          <a:p>
            <a:pPr lvl="0"/>
            <a:r>
              <a:rPr lang="fr-FR" dirty="0" smtClean="0"/>
              <a:t>Titre graphique</a:t>
            </a:r>
            <a:endParaRPr lang="fr-FR" dirty="0"/>
          </a:p>
        </p:txBody>
      </p:sp>
      <p:sp>
        <p:nvSpPr>
          <p:cNvPr id="16" name="Espace réservé de la date 3"/>
          <p:cNvSpPr>
            <a:spLocks noGrp="1"/>
          </p:cNvSpPr>
          <p:nvPr>
            <p:ph type="dt" sz="half" idx="10"/>
          </p:nvPr>
        </p:nvSpPr>
        <p:spPr>
          <a:xfrm>
            <a:off x="7893864" y="492112"/>
            <a:ext cx="1857388" cy="365125"/>
          </a:xfrm>
        </p:spPr>
        <p:txBody>
          <a:bodyPr/>
          <a:lstStyle>
            <a:lvl1pPr>
              <a:defRPr sz="1000" b="0" i="1" baseline="0">
                <a:solidFill>
                  <a:srgbClr val="C3004A"/>
                </a:solidFill>
                <a:latin typeface="Arial Bold"/>
              </a:defRPr>
            </a:lvl1pPr>
          </a:lstStyle>
          <a:p>
            <a:endParaRPr lang="fr-FR" dirty="0"/>
          </a:p>
        </p:txBody>
      </p:sp>
      <p:sp>
        <p:nvSpPr>
          <p:cNvPr id="18" name="Espace réservé du numéro de diapositive 4"/>
          <p:cNvSpPr txBox="1">
            <a:spLocks/>
          </p:cNvSpPr>
          <p:nvPr userDrawn="1"/>
        </p:nvSpPr>
        <p:spPr>
          <a:xfrm>
            <a:off x="9286908" y="6500834"/>
            <a:ext cx="619129" cy="285728"/>
          </a:xfrm>
          <a:prstGeom prst="rect">
            <a:avLst/>
          </a:prstGeom>
        </p:spPr>
        <p:txBody>
          <a:bodyPr vert="horz" lIns="91440" tIns="45720" rIns="91440" bIns="45720" rtlCol="0" anchor="ctr"/>
          <a:lstStyle>
            <a:lvl1pPr>
              <a:defRPr baseline="0">
                <a:solidFill>
                  <a:srgbClr val="C3004A"/>
                </a:solidFill>
                <a:latin typeface="Arial Bold"/>
              </a:defRPr>
            </a:lvl1pPr>
          </a:lstStyle>
          <a:p>
            <a:pPr algn="r" eaLnBrk="1" fontAlgn="auto" hangingPunct="1">
              <a:spcBef>
                <a:spcPts val="0"/>
              </a:spcBef>
              <a:spcAft>
                <a:spcPts val="0"/>
              </a:spcAft>
              <a:defRPr/>
            </a:pPr>
            <a:fld id="{827C2CF4-5274-451A-B5B2-DDFF816FA3BB}" type="slidenum">
              <a:rPr lang="fr-FR" sz="1200" u="none" smtClean="0">
                <a:cs typeface="Arial" pitchFamily="34" charset="0"/>
              </a:rPr>
              <a:pPr algn="r" eaLnBrk="1" fontAlgn="auto" hangingPunct="1">
                <a:spcBef>
                  <a:spcPts val="0"/>
                </a:spcBef>
                <a:spcAft>
                  <a:spcPts val="0"/>
                </a:spcAft>
                <a:defRPr/>
              </a:pPr>
              <a:t>‹N°›</a:t>
            </a:fld>
            <a:endParaRPr lang="fr-FR" sz="1200" u="none" dirty="0">
              <a:cs typeface="Arial" pitchFamily="34" charset="0"/>
            </a:endParaRPr>
          </a:p>
        </p:txBody>
      </p:sp>
    </p:spTree>
    <p:extLst>
      <p:ext uri="{BB962C8B-B14F-4D97-AF65-F5344CB8AC3E}">
        <p14:creationId xmlns:p14="http://schemas.microsoft.com/office/powerpoint/2010/main" val="417873621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_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9063582"/>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6879" y="0"/>
            <a:ext cx="278606" cy="6858000"/>
          </a:xfrm>
          <a:prstGeom prst="rect">
            <a:avLst/>
          </a:prstGeom>
          <a:solidFill>
            <a:srgbClr val="000099"/>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5" name="Rechteck 4"/>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6" name="Rechteck 10"/>
          <p:cNvSpPr>
            <a:spLocks noChangeArrowheads="1"/>
          </p:cNvSpPr>
          <p:nvPr userDrawn="1"/>
        </p:nvSpPr>
        <p:spPr bwMode="auto">
          <a:xfrm>
            <a:off x="0" y="6616719"/>
            <a:ext cx="9906000" cy="249237"/>
          </a:xfrm>
          <a:prstGeom prst="rect">
            <a:avLst/>
          </a:prstGeom>
          <a:solidFill>
            <a:srgbClr val="000099"/>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0" name="Datumsplatzhalter 3"/>
          <p:cNvSpPr>
            <a:spLocks/>
          </p:cNvSpPr>
          <p:nvPr userDrawn="1"/>
        </p:nvSpPr>
        <p:spPr bwMode="auto">
          <a:xfrm>
            <a:off x="271727" y="6616719"/>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Prof. Dr. H. Podlech</a:t>
            </a:r>
            <a:endParaRPr lang="de-DE" sz="1200" u="none" dirty="0">
              <a:solidFill>
                <a:prstClr val="white"/>
              </a:solidFill>
              <a:latin typeface="Calibri" pitchFamily="34" charset="0"/>
              <a:cs typeface="Arial" pitchFamily="34" charset="0"/>
            </a:endParaRPr>
          </a:p>
        </p:txBody>
      </p:sp>
      <p:sp>
        <p:nvSpPr>
          <p:cNvPr id="11" name="Rectangle 23"/>
          <p:cNvSpPr>
            <a:spLocks noChangeArrowheads="1"/>
          </p:cNvSpPr>
          <p:nvPr userDrawn="1"/>
        </p:nvSpPr>
        <p:spPr bwMode="auto">
          <a:xfrm>
            <a:off x="4361391"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sp>
        <p:nvSpPr>
          <p:cNvPr id="15" name="Text Box 14"/>
          <p:cNvSpPr txBox="1">
            <a:spLocks noChangeArrowheads="1"/>
          </p:cNvSpPr>
          <p:nvPr userDrawn="1"/>
        </p:nvSpPr>
        <p:spPr bwMode="auto">
          <a:xfrm>
            <a:off x="80321" y="73025"/>
            <a:ext cx="6394697" cy="386902"/>
          </a:xfrm>
          <a:prstGeom prst="rect">
            <a:avLst/>
          </a:prstGeom>
          <a:noFill/>
          <a:ln w="25400">
            <a:noFill/>
            <a:miter lim="800000"/>
            <a:headEnd/>
            <a:tailEnd/>
          </a:ln>
        </p:spPr>
        <p:txBody>
          <a:bodyPr wrap="square" lIns="90000" tIns="46800" rIns="90000" bIns="46800">
            <a:spAutoFit/>
          </a:bodyPr>
          <a:lstStyle/>
          <a:p>
            <a:pPr defTabSz="4175125" eaLnBrk="1" hangingPunct="1">
              <a:spcBef>
                <a:spcPct val="50000"/>
              </a:spcBef>
            </a:pPr>
            <a:r>
              <a:rPr lang="de-DE" sz="1900" u="none" dirty="0">
                <a:solidFill>
                  <a:srgbClr val="F8F8F8"/>
                </a:solidFill>
                <a:latin typeface="Calibri"/>
                <a:cs typeface="Arial" pitchFamily="34" charset="0"/>
              </a:rPr>
              <a:t>LINAC </a:t>
            </a:r>
            <a:r>
              <a:rPr lang="de-DE" sz="1900" u="none" dirty="0" smtClean="0">
                <a:solidFill>
                  <a:srgbClr val="F8F8F8"/>
                </a:solidFill>
                <a:latin typeface="Calibri"/>
                <a:cs typeface="Arial" pitchFamily="34" charset="0"/>
              </a:rPr>
              <a:t>AG  </a:t>
            </a:r>
            <a:r>
              <a:rPr lang="de-DE" sz="1900" u="none" dirty="0" smtClean="0">
                <a:solidFill>
                  <a:srgbClr val="F8F8F8"/>
                </a:solidFill>
                <a:latin typeface="Calibri"/>
                <a:cs typeface="Arial" charset="0"/>
              </a:rPr>
              <a:t>•  IAP  •  Goethe-Universität Frankfurt am Main</a:t>
            </a:r>
            <a:endParaRPr lang="de-DE" sz="1900" u="none" dirty="0">
              <a:solidFill>
                <a:srgbClr val="F8F8F8"/>
              </a:solidFill>
              <a:latin typeface="Calibri"/>
              <a:cs typeface="Arial" charset="0"/>
            </a:endParaRPr>
          </a:p>
        </p:txBody>
      </p:sp>
      <p:pic>
        <p:nvPicPr>
          <p:cNvPr id="16" name="Picture 49" descr="C:\Users\Linac\Podlech\Bilder\Logos\Linac-AG_Bildleiste.png"/>
          <p:cNvPicPr>
            <a:picLocks noChangeAspect="1" noChangeArrowheads="1"/>
          </p:cNvPicPr>
          <p:nvPr userDrawn="1"/>
        </p:nvPicPr>
        <p:blipFill>
          <a:blip r:embed="rId2"/>
          <a:srcRect/>
          <a:stretch>
            <a:fillRect/>
          </a:stretch>
        </p:blipFill>
        <p:spPr bwMode="auto">
          <a:xfrm>
            <a:off x="6426865" y="11118"/>
            <a:ext cx="3284802" cy="504825"/>
          </a:xfrm>
          <a:prstGeom prst="rect">
            <a:avLst/>
          </a:prstGeom>
          <a:noFill/>
          <a:ln w="9525">
            <a:noFill/>
            <a:miter lim="800000"/>
            <a:headEnd/>
            <a:tailEnd/>
          </a:ln>
        </p:spPr>
      </p:pic>
    </p:spTree>
    <p:extLst>
      <p:ext uri="{BB962C8B-B14F-4D97-AF65-F5344CB8AC3E}">
        <p14:creationId xmlns:p14="http://schemas.microsoft.com/office/powerpoint/2010/main" val="2535579492"/>
      </p:ext>
    </p:extLst>
  </p:cSld>
  <p:clrMapOvr>
    <a:masterClrMapping/>
  </p:clrMapOvr>
  <p:transition/>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95273" y="534626"/>
            <a:ext cx="8914493" cy="1145335"/>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362099513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1040" y="365129"/>
            <a:ext cx="8543925" cy="1325563"/>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681040" y="1825625"/>
            <a:ext cx="8543925" cy="4351338"/>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a:xfrm>
            <a:off x="681038" y="6356355"/>
            <a:ext cx="2228850" cy="365125"/>
          </a:xfrm>
          <a:prstGeom prst="rect">
            <a:avLst/>
          </a:prstGeom>
        </p:spPr>
        <p:txBody>
          <a:bodyPr/>
          <a:lstStyle/>
          <a:p>
            <a:pPr defTabSz="4175125" eaLnBrk="1" hangingPunct="1"/>
            <a:endParaRPr lang="de-DE" sz="1800" u="none">
              <a:solidFill>
                <a:prstClr val="black"/>
              </a:solidFill>
              <a:latin typeface="Arial" pitchFamily="34" charset="0"/>
              <a:cs typeface="Arial" pitchFamily="34" charset="0"/>
            </a:endParaRPr>
          </a:p>
        </p:txBody>
      </p:sp>
      <p:sp>
        <p:nvSpPr>
          <p:cNvPr id="5" name="Fußzeilenplatzhalter 4"/>
          <p:cNvSpPr>
            <a:spLocks noGrp="1"/>
          </p:cNvSpPr>
          <p:nvPr>
            <p:ph type="ftr" sz="quarter" idx="11"/>
          </p:nvPr>
        </p:nvSpPr>
        <p:spPr>
          <a:xfrm>
            <a:off x="3281365" y="6356355"/>
            <a:ext cx="3343275" cy="365125"/>
          </a:xfrm>
          <a:prstGeom prst="rect">
            <a:avLst/>
          </a:prstGeom>
        </p:spPr>
        <p:txBody>
          <a:bodyPr/>
          <a:lstStyle/>
          <a:p>
            <a:pPr defTabSz="4175125" eaLnBrk="1" hangingPunct="1"/>
            <a:r>
              <a:rPr lang="fr-FR" sz="1800" u="none" smtClean="0">
                <a:solidFill>
                  <a:prstClr val="black"/>
                </a:solidFill>
                <a:latin typeface="Arial" pitchFamily="34" charset="0"/>
                <a:cs typeface="Arial" pitchFamily="34" charset="0"/>
              </a:rPr>
              <a:t>J-Luc Biarrotte, Séminaire SACM, Saclay, 24/03/2016.</a:t>
            </a:r>
            <a:endParaRPr lang="de-DE" sz="1800" u="none">
              <a:solidFill>
                <a:prstClr val="black"/>
              </a:solidFill>
              <a:latin typeface="Arial" pitchFamily="34" charset="0"/>
              <a:cs typeface="Arial" pitchFamily="34" charset="0"/>
            </a:endParaRPr>
          </a:p>
        </p:txBody>
      </p:sp>
      <p:sp>
        <p:nvSpPr>
          <p:cNvPr id="6" name="Foliennummernplatzhalter 5"/>
          <p:cNvSpPr>
            <a:spLocks noGrp="1"/>
          </p:cNvSpPr>
          <p:nvPr>
            <p:ph type="sldNum" sz="quarter" idx="12"/>
          </p:nvPr>
        </p:nvSpPr>
        <p:spPr>
          <a:xfrm>
            <a:off x="6996113" y="6356355"/>
            <a:ext cx="2228850" cy="365125"/>
          </a:xfrm>
          <a:prstGeom prst="rect">
            <a:avLst/>
          </a:prstGeom>
        </p:spPr>
        <p:txBody>
          <a:bodyPr/>
          <a:lstStyle/>
          <a:p>
            <a:pPr defTabSz="4175125" eaLnBrk="1" hangingPunct="1"/>
            <a:fld id="{76A8FA53-90D1-442E-BD3A-B02A5F23FE8C}" type="slidenum">
              <a:rPr lang="de-DE" sz="1800" u="none" smtClean="0">
                <a:solidFill>
                  <a:prstClr val="black"/>
                </a:solidFill>
                <a:latin typeface="Arial" pitchFamily="34" charset="0"/>
                <a:cs typeface="Arial" pitchFamily="34" charset="0"/>
              </a:rPr>
              <a:pPr defTabSz="4175125" eaLnBrk="1" hangingPunct="1"/>
              <a:t>‹N°›</a:t>
            </a:fld>
            <a:endParaRPr lang="de-DE" sz="1800" u="none">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81926145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Abschnittsüberschrift">
    <p:spTree>
      <p:nvGrpSpPr>
        <p:cNvPr id="1" name=""/>
        <p:cNvGrpSpPr/>
        <p:nvPr/>
      </p:nvGrpSpPr>
      <p:grpSpPr>
        <a:xfrm>
          <a:off x="0" y="0"/>
          <a:ext cx="0" cy="0"/>
          <a:chOff x="0" y="0"/>
          <a:chExt cx="0" cy="0"/>
        </a:xfrm>
      </p:grpSpPr>
      <p:sp>
        <p:nvSpPr>
          <p:cNvPr id="4" name="Datumsplatzhalter 3"/>
          <p:cNvSpPr>
            <a:spLocks noGrp="1"/>
          </p:cNvSpPr>
          <p:nvPr>
            <p:ph type="dt" sz="half" idx="10"/>
          </p:nvPr>
        </p:nvSpPr>
        <p:spPr bwMode="auto">
          <a:xfrm>
            <a:off x="495300" y="6356355"/>
            <a:ext cx="23114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endParaRPr lang="de-DE" sz="1800" u="none">
              <a:solidFill>
                <a:prstClr val="black"/>
              </a:solidFill>
            </a:endParaRPr>
          </a:p>
        </p:txBody>
      </p:sp>
      <p:sp>
        <p:nvSpPr>
          <p:cNvPr id="5" name="Fußzeilenplatzhalter 4"/>
          <p:cNvSpPr>
            <a:spLocks noGrp="1"/>
          </p:cNvSpPr>
          <p:nvPr>
            <p:ph type="ftr" sz="quarter" idx="11"/>
          </p:nvPr>
        </p:nvSpPr>
        <p:spPr bwMode="auto">
          <a:xfrm>
            <a:off x="3384550" y="6356355"/>
            <a:ext cx="31369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r>
              <a:rPr lang="fr-FR" sz="1800" u="none" smtClean="0">
                <a:solidFill>
                  <a:prstClr val="black"/>
                </a:solidFill>
              </a:rPr>
              <a:t>J-Luc Biarrotte, Séminaire SACM, Saclay, 24/03/2016.</a:t>
            </a:r>
            <a:endParaRPr lang="de-DE" sz="1800" u="none">
              <a:solidFill>
                <a:prstClr val="black"/>
              </a:solidFill>
            </a:endParaRPr>
          </a:p>
        </p:txBody>
      </p:sp>
      <p:sp>
        <p:nvSpPr>
          <p:cNvPr id="6" name="Foliennummernplatzhalter 5"/>
          <p:cNvSpPr>
            <a:spLocks noGrp="1"/>
          </p:cNvSpPr>
          <p:nvPr>
            <p:ph type="sldNum" sz="quarter" idx="12"/>
          </p:nvPr>
        </p:nvSpPr>
        <p:spPr bwMode="auto">
          <a:xfrm>
            <a:off x="7099300" y="6356355"/>
            <a:ext cx="23114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fld id="{DA602CD4-CF2F-47D6-AEDC-344A5DA4C5D8}" type="slidenum">
              <a:rPr lang="de-DE" sz="1800" u="none">
                <a:solidFill>
                  <a:prstClr val="black"/>
                </a:solidFill>
              </a:rPr>
              <a:pPr defTabSz="4175125" eaLnBrk="1" hangingPunct="1">
                <a:defRPr/>
              </a:pPr>
              <a:t>‹N°›</a:t>
            </a:fld>
            <a:endParaRPr lang="de-DE" sz="1800" u="none">
              <a:solidFill>
                <a:prstClr val="black"/>
              </a:solidFill>
            </a:endParaRPr>
          </a:p>
        </p:txBody>
      </p:sp>
    </p:spTree>
    <p:extLst>
      <p:ext uri="{BB962C8B-B14F-4D97-AF65-F5344CB8AC3E}">
        <p14:creationId xmlns:p14="http://schemas.microsoft.com/office/powerpoint/2010/main" val="3199800507"/>
      </p:ext>
    </p:extLst>
  </p:cSld>
  <p:clrMapOvr>
    <a:masterClrMapping/>
  </p:clrMapOvr>
  <p:transition/>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6894109"/>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6879" y="0"/>
            <a:ext cx="278606" cy="6858000"/>
          </a:xfrm>
          <a:prstGeom prst="rect">
            <a:avLst/>
          </a:prstGeom>
          <a:solidFill>
            <a:srgbClr val="000099"/>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5" name="Rechteck 4"/>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6" name="Rechteck 10"/>
          <p:cNvSpPr>
            <a:spLocks noChangeArrowheads="1"/>
          </p:cNvSpPr>
          <p:nvPr userDrawn="1"/>
        </p:nvSpPr>
        <p:spPr bwMode="auto">
          <a:xfrm>
            <a:off x="0" y="6616715"/>
            <a:ext cx="9906000" cy="249237"/>
          </a:xfrm>
          <a:prstGeom prst="rect">
            <a:avLst/>
          </a:prstGeom>
          <a:solidFill>
            <a:srgbClr val="000099"/>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0" name="Datumsplatzhalter 3"/>
          <p:cNvSpPr>
            <a:spLocks/>
          </p:cNvSpPr>
          <p:nvPr userDrawn="1"/>
        </p:nvSpPr>
        <p:spPr bwMode="auto">
          <a:xfrm>
            <a:off x="271727" y="6616715"/>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Prof. Dr. H. Podlech</a:t>
            </a:r>
            <a:endParaRPr lang="de-DE" sz="1200" u="none" dirty="0">
              <a:solidFill>
                <a:prstClr val="white"/>
              </a:solidFill>
              <a:latin typeface="Calibri" pitchFamily="34" charset="0"/>
              <a:cs typeface="Arial" pitchFamily="34" charset="0"/>
            </a:endParaRPr>
          </a:p>
        </p:txBody>
      </p:sp>
      <p:sp>
        <p:nvSpPr>
          <p:cNvPr id="11" name="Rectangle 23"/>
          <p:cNvSpPr>
            <a:spLocks noChangeArrowheads="1"/>
          </p:cNvSpPr>
          <p:nvPr userDrawn="1"/>
        </p:nvSpPr>
        <p:spPr bwMode="auto">
          <a:xfrm>
            <a:off x="4361391"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sp>
        <p:nvSpPr>
          <p:cNvPr id="15" name="Text Box 14"/>
          <p:cNvSpPr txBox="1">
            <a:spLocks noChangeArrowheads="1"/>
          </p:cNvSpPr>
          <p:nvPr userDrawn="1"/>
        </p:nvSpPr>
        <p:spPr bwMode="auto">
          <a:xfrm>
            <a:off x="80319" y="73025"/>
            <a:ext cx="6394697" cy="386902"/>
          </a:xfrm>
          <a:prstGeom prst="rect">
            <a:avLst/>
          </a:prstGeom>
          <a:noFill/>
          <a:ln w="25400">
            <a:noFill/>
            <a:miter lim="800000"/>
            <a:headEnd/>
            <a:tailEnd/>
          </a:ln>
        </p:spPr>
        <p:txBody>
          <a:bodyPr wrap="square" lIns="90000" tIns="46800" rIns="90000" bIns="46800">
            <a:spAutoFit/>
          </a:bodyPr>
          <a:lstStyle/>
          <a:p>
            <a:pPr defTabSz="4175125" eaLnBrk="1" hangingPunct="1">
              <a:spcBef>
                <a:spcPct val="50000"/>
              </a:spcBef>
            </a:pPr>
            <a:r>
              <a:rPr lang="de-DE" sz="1900" u="none" dirty="0">
                <a:solidFill>
                  <a:srgbClr val="F8F8F8"/>
                </a:solidFill>
                <a:latin typeface="Calibri"/>
                <a:cs typeface="Arial" pitchFamily="34" charset="0"/>
              </a:rPr>
              <a:t>LINAC </a:t>
            </a:r>
            <a:r>
              <a:rPr lang="de-DE" sz="1900" u="none" dirty="0" smtClean="0">
                <a:solidFill>
                  <a:srgbClr val="F8F8F8"/>
                </a:solidFill>
                <a:latin typeface="Calibri"/>
                <a:cs typeface="Arial" pitchFamily="34" charset="0"/>
              </a:rPr>
              <a:t>AG  </a:t>
            </a:r>
            <a:r>
              <a:rPr lang="de-DE" sz="1900" u="none" dirty="0" smtClean="0">
                <a:solidFill>
                  <a:srgbClr val="F8F8F8"/>
                </a:solidFill>
                <a:latin typeface="Calibri"/>
                <a:cs typeface="Arial" charset="0"/>
              </a:rPr>
              <a:t>•  IAP  •  Goethe-Universität Frankfurt am Main</a:t>
            </a:r>
            <a:endParaRPr lang="de-DE" sz="1900" u="none" dirty="0">
              <a:solidFill>
                <a:srgbClr val="F8F8F8"/>
              </a:solidFill>
              <a:latin typeface="Calibri"/>
              <a:cs typeface="Arial" charset="0"/>
            </a:endParaRPr>
          </a:p>
        </p:txBody>
      </p:sp>
      <p:pic>
        <p:nvPicPr>
          <p:cNvPr id="16" name="Picture 49" descr="C:\Users\Linac\Podlech\Bilder\Logos\Linac-AG_Bildleiste.png"/>
          <p:cNvPicPr>
            <a:picLocks noChangeAspect="1" noChangeArrowheads="1"/>
          </p:cNvPicPr>
          <p:nvPr userDrawn="1"/>
        </p:nvPicPr>
        <p:blipFill>
          <a:blip r:embed="rId2"/>
          <a:srcRect/>
          <a:stretch>
            <a:fillRect/>
          </a:stretch>
        </p:blipFill>
        <p:spPr bwMode="auto">
          <a:xfrm>
            <a:off x="6426863" y="11114"/>
            <a:ext cx="3284802" cy="504825"/>
          </a:xfrm>
          <a:prstGeom prst="rect">
            <a:avLst/>
          </a:prstGeom>
          <a:noFill/>
          <a:ln w="9525">
            <a:noFill/>
            <a:miter lim="800000"/>
            <a:headEnd/>
            <a:tailEnd/>
          </a:ln>
        </p:spPr>
      </p:pic>
    </p:spTree>
    <p:extLst>
      <p:ext uri="{BB962C8B-B14F-4D97-AF65-F5344CB8AC3E}">
        <p14:creationId xmlns:p14="http://schemas.microsoft.com/office/powerpoint/2010/main" val="4232855024"/>
      </p:ext>
    </p:extLst>
  </p:cSld>
  <p:clrMapOvr>
    <a:masterClrMapping/>
  </p:clrMapOvr>
  <p:transition/>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95270" y="534622"/>
            <a:ext cx="8914493" cy="1145335"/>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52379657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1038" y="365126"/>
            <a:ext cx="8543925" cy="1325563"/>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idx="1"/>
          </p:nvPr>
        </p:nvSpPr>
        <p:spPr>
          <a:xfrm>
            <a:off x="681038" y="1825625"/>
            <a:ext cx="8543925" cy="4351338"/>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a:xfrm>
            <a:off x="681038" y="6356351"/>
            <a:ext cx="2228850" cy="365125"/>
          </a:xfrm>
          <a:prstGeom prst="rect">
            <a:avLst/>
          </a:prstGeom>
        </p:spPr>
        <p:txBody>
          <a:bodyPr/>
          <a:lstStyle/>
          <a:p>
            <a:pPr defTabSz="4175125" eaLnBrk="1" hangingPunct="1"/>
            <a:endParaRPr lang="de-DE" sz="1800" u="none">
              <a:solidFill>
                <a:prstClr val="black"/>
              </a:solidFill>
              <a:latin typeface="Arial" pitchFamily="34" charset="0"/>
              <a:cs typeface="Arial" pitchFamily="34" charset="0"/>
            </a:endParaRPr>
          </a:p>
        </p:txBody>
      </p:sp>
      <p:sp>
        <p:nvSpPr>
          <p:cNvPr id="5" name="Fußzeilenplatzhalter 4"/>
          <p:cNvSpPr>
            <a:spLocks noGrp="1"/>
          </p:cNvSpPr>
          <p:nvPr>
            <p:ph type="ftr" sz="quarter" idx="11"/>
          </p:nvPr>
        </p:nvSpPr>
        <p:spPr>
          <a:xfrm>
            <a:off x="3281363" y="6356351"/>
            <a:ext cx="3343275" cy="365125"/>
          </a:xfrm>
          <a:prstGeom prst="rect">
            <a:avLst/>
          </a:prstGeom>
        </p:spPr>
        <p:txBody>
          <a:bodyPr/>
          <a:lstStyle/>
          <a:p>
            <a:pPr defTabSz="4175125" eaLnBrk="1" hangingPunct="1"/>
            <a:r>
              <a:rPr lang="fr-FR" sz="1800" u="none" smtClean="0">
                <a:solidFill>
                  <a:prstClr val="black"/>
                </a:solidFill>
                <a:latin typeface="Arial" pitchFamily="34" charset="0"/>
                <a:cs typeface="Arial" pitchFamily="34" charset="0"/>
              </a:rPr>
              <a:t>J-Luc Biarrotte, Séminaire SACM, Saclay, 24/03/2016.</a:t>
            </a:r>
            <a:endParaRPr lang="de-DE" sz="1800" u="none">
              <a:solidFill>
                <a:prstClr val="black"/>
              </a:solidFill>
              <a:latin typeface="Arial" pitchFamily="34" charset="0"/>
              <a:cs typeface="Arial" pitchFamily="34" charset="0"/>
            </a:endParaRPr>
          </a:p>
        </p:txBody>
      </p:sp>
      <p:sp>
        <p:nvSpPr>
          <p:cNvPr id="6" name="Foliennummernplatzhalter 5"/>
          <p:cNvSpPr>
            <a:spLocks noGrp="1"/>
          </p:cNvSpPr>
          <p:nvPr>
            <p:ph type="sldNum" sz="quarter" idx="12"/>
          </p:nvPr>
        </p:nvSpPr>
        <p:spPr>
          <a:xfrm>
            <a:off x="6996113" y="6356351"/>
            <a:ext cx="2228850" cy="365125"/>
          </a:xfrm>
          <a:prstGeom prst="rect">
            <a:avLst/>
          </a:prstGeom>
        </p:spPr>
        <p:txBody>
          <a:bodyPr/>
          <a:lstStyle/>
          <a:p>
            <a:pPr defTabSz="4175125" eaLnBrk="1" hangingPunct="1"/>
            <a:fld id="{76A8FA53-90D1-442E-BD3A-B02A5F23FE8C}" type="slidenum">
              <a:rPr lang="de-DE" sz="1800" u="none" smtClean="0">
                <a:solidFill>
                  <a:prstClr val="black"/>
                </a:solidFill>
                <a:latin typeface="Arial" pitchFamily="34" charset="0"/>
                <a:cs typeface="Arial" pitchFamily="34" charset="0"/>
              </a:rPr>
              <a:pPr defTabSz="4175125" eaLnBrk="1" hangingPunct="1"/>
              <a:t>‹N°›</a:t>
            </a:fld>
            <a:endParaRPr lang="de-DE" sz="1800" u="none">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1575258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Abschnittsüberschrift">
    <p:spTree>
      <p:nvGrpSpPr>
        <p:cNvPr id="1" name=""/>
        <p:cNvGrpSpPr/>
        <p:nvPr/>
      </p:nvGrpSpPr>
      <p:grpSpPr>
        <a:xfrm>
          <a:off x="0" y="0"/>
          <a:ext cx="0" cy="0"/>
          <a:chOff x="0" y="0"/>
          <a:chExt cx="0" cy="0"/>
        </a:xfrm>
      </p:grpSpPr>
      <p:sp>
        <p:nvSpPr>
          <p:cNvPr id="4" name="Datumsplatzhalter 3"/>
          <p:cNvSpPr>
            <a:spLocks noGrp="1"/>
          </p:cNvSpPr>
          <p:nvPr>
            <p:ph type="dt" sz="half" idx="10"/>
          </p:nvPr>
        </p:nvSpPr>
        <p:spPr bwMode="auto">
          <a:xfrm>
            <a:off x="495300" y="6356351"/>
            <a:ext cx="23114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endParaRPr lang="de-DE" sz="1800" u="none">
              <a:solidFill>
                <a:prstClr val="black"/>
              </a:solidFill>
            </a:endParaRPr>
          </a:p>
        </p:txBody>
      </p:sp>
      <p:sp>
        <p:nvSpPr>
          <p:cNvPr id="5" name="Fußzeilenplatzhalter 4"/>
          <p:cNvSpPr>
            <a:spLocks noGrp="1"/>
          </p:cNvSpPr>
          <p:nvPr>
            <p:ph type="ftr" sz="quarter" idx="11"/>
          </p:nvPr>
        </p:nvSpPr>
        <p:spPr bwMode="auto">
          <a:xfrm>
            <a:off x="3384550" y="6356351"/>
            <a:ext cx="31369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r>
              <a:rPr lang="fr-FR" sz="1800" u="none" smtClean="0">
                <a:solidFill>
                  <a:prstClr val="black"/>
                </a:solidFill>
              </a:rPr>
              <a:t>J-Luc Biarrotte, Séminaire SACM, Saclay, 24/03/2016.</a:t>
            </a:r>
            <a:endParaRPr lang="de-DE" sz="1800" u="none">
              <a:solidFill>
                <a:prstClr val="black"/>
              </a:solidFill>
            </a:endParaRPr>
          </a:p>
        </p:txBody>
      </p:sp>
      <p:sp>
        <p:nvSpPr>
          <p:cNvPr id="6" name="Foliennummernplatzhalter 5"/>
          <p:cNvSpPr>
            <a:spLocks noGrp="1"/>
          </p:cNvSpPr>
          <p:nvPr>
            <p:ph type="sldNum" sz="quarter" idx="12"/>
          </p:nvPr>
        </p:nvSpPr>
        <p:spPr bwMode="auto">
          <a:xfrm>
            <a:off x="7099300" y="6356351"/>
            <a:ext cx="2311400" cy="365125"/>
          </a:xfrm>
          <a:prstGeom prst="rect">
            <a:avLst/>
          </a:prstGeom>
          <a:ln>
            <a:miter lim="800000"/>
            <a:headEnd/>
            <a:tailEnd/>
          </a:ln>
        </p:spPr>
        <p:txBody>
          <a:bodyPr vert="horz" wrap="square" lIns="20016" tIns="10008" rIns="20016" bIns="10008" numCol="1" anchor="t" anchorCtr="0" compatLnSpc="1">
            <a:prstTxWarp prst="textNoShape">
              <a:avLst/>
            </a:prstTxWarp>
          </a:bodyPr>
          <a:lstStyle>
            <a:lvl1pPr>
              <a:defRPr>
                <a:latin typeface="Calibri" pitchFamily="34" charset="0"/>
                <a:cs typeface="Arial" pitchFamily="34" charset="0"/>
              </a:defRPr>
            </a:lvl1pPr>
          </a:lstStyle>
          <a:p>
            <a:pPr defTabSz="4175125" eaLnBrk="1" hangingPunct="1">
              <a:defRPr/>
            </a:pPr>
            <a:fld id="{DA602CD4-CF2F-47D6-AEDC-344A5DA4C5D8}" type="slidenum">
              <a:rPr lang="de-DE" sz="1800" u="none">
                <a:solidFill>
                  <a:prstClr val="black"/>
                </a:solidFill>
              </a:rPr>
              <a:pPr defTabSz="4175125" eaLnBrk="1" hangingPunct="1">
                <a:defRPr/>
              </a:pPr>
              <a:t>‹N°›</a:t>
            </a:fld>
            <a:endParaRPr lang="de-DE" sz="1800" u="none">
              <a:solidFill>
                <a:prstClr val="black"/>
              </a:solidFill>
            </a:endParaRPr>
          </a:p>
        </p:txBody>
      </p:sp>
    </p:spTree>
    <p:extLst>
      <p:ext uri="{BB962C8B-B14F-4D97-AF65-F5344CB8AC3E}">
        <p14:creationId xmlns:p14="http://schemas.microsoft.com/office/powerpoint/2010/main" val="3468935845"/>
      </p:ext>
    </p:extLst>
  </p:cSld>
  <p:clrMapOvr>
    <a:masterClrMapping/>
  </p:clrMapOvr>
  <p:transition/>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0" y="6596063"/>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2938836326"/>
      </p:ext>
    </p:extLst>
  </p:cSld>
  <p:clrMapOvr>
    <a:masterClrMapping/>
  </p:clrMapOvr>
  <p:transition spd="med"/>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0"/>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0" y="6596063"/>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1930619373"/>
      </p:ext>
    </p:extLst>
  </p:cSld>
  <p:clrMapOvr>
    <a:masterClrMapping/>
  </p:clrMapOvr>
  <p:transition spd="med"/>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0" y="6596063"/>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297657374"/>
      </p:ext>
    </p:extLst>
  </p:cSld>
  <p:clrMapOvr>
    <a:masterClrMapping/>
  </p:clrMapOvr>
  <p:transition spd="med"/>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0" y="6596063"/>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537457700"/>
      </p:ext>
    </p:extLst>
  </p:cSld>
  <p:clrMapOvr>
    <a:masterClrMapping/>
  </p:clrMapOvr>
  <p:transition spd="med"/>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0" y="6596063"/>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574561445"/>
      </p:ext>
    </p:extLst>
  </p:cSld>
  <p:clrMapOvr>
    <a:masterClrMapping/>
  </p:clrMapOvr>
  <p:transition spd="med"/>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0" y="6596063"/>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2873141001"/>
      </p:ext>
    </p:extLst>
  </p:cSld>
  <p:clrMapOvr>
    <a:masterClrMapping/>
  </p:clrMapOvr>
  <p:transition spd="med"/>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0" y="6596063"/>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1110546545"/>
      </p:ext>
    </p:extLst>
  </p:cSld>
  <p:clrMapOvr>
    <a:masterClrMapping/>
  </p:clrMapOvr>
  <p:transition spd="med"/>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0"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0" y="6596063"/>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2388699990"/>
      </p:ext>
    </p:extLst>
  </p:cSld>
  <p:clrMapOvr>
    <a:masterClrMapping/>
  </p:clrMapOvr>
  <p:transition spd="med"/>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0" y="6596063"/>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2337698923"/>
      </p:ext>
    </p:extLst>
  </p:cSld>
  <p:clrMapOvr>
    <a:masterClrMapping/>
  </p:clrMapOvr>
  <p:transition spd="med"/>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0"/>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0" y="6596063"/>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812287594"/>
      </p:ext>
    </p:extLst>
  </p:cSld>
  <p:clrMapOvr>
    <a:masterClrMapping/>
  </p:clrMapOvr>
  <p:transition spd="med"/>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38"/>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274638"/>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0" y="6596063"/>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1765310175"/>
      </p:ext>
    </p:extLst>
  </p:cSld>
  <p:clrMapOvr>
    <a:masterClrMapping/>
  </p:clrMapOvr>
  <p:transition spd="med"/>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41"/>
            <a:ext cx="84201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805945594"/>
      </p:ext>
    </p:extLst>
  </p:cSld>
  <p:clrMapOvr>
    <a:masterClrMapping/>
  </p:clrMapOvr>
  <p:transition spd="med"/>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95300" y="1600206"/>
            <a:ext cx="89154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4289771388"/>
      </p:ext>
    </p:extLst>
  </p:cSld>
  <p:clrMapOvr>
    <a:masterClrMapping/>
  </p:clrMapOvr>
  <p:transition spd="med"/>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16"/>
            <a:ext cx="84201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5"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572723200"/>
      </p:ext>
    </p:extLst>
  </p:cSld>
  <p:clrMapOvr>
    <a:masterClrMapping/>
  </p:clrMapOvr>
  <p:transition spd="med"/>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3"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1" y="1600206"/>
            <a:ext cx="438150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1930060877"/>
      </p:ext>
    </p:extLst>
  </p:cSld>
  <p:clrMapOvr>
    <a:masterClrMapping/>
  </p:clrMapOvr>
  <p:transition spd="med"/>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82"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82"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8" name="Espace réservé du pied de page 3"/>
          <p:cNvSpPr>
            <a:spLocks noGrp="1"/>
          </p:cNvSpPr>
          <p:nvPr>
            <p:ph type="ftr" sz="quarter" idx="10"/>
          </p:nvPr>
        </p:nvSpPr>
        <p:spPr>
          <a:xfrm>
            <a:off x="3" y="6596079"/>
            <a:ext cx="8321675" cy="261937"/>
          </a:xfrm>
          <a:prstGeom prst="rect">
            <a:avLst/>
          </a:prstGeom>
        </p:spPr>
        <p:txBody>
          <a:bodyPr/>
          <a:lstStyle>
            <a:lvl1pPr>
              <a:defRPr sz="900">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1694812833"/>
      </p:ext>
    </p:extLst>
  </p:cSld>
  <p:clrMapOvr>
    <a:masterClrMapping/>
  </p:clrMapOvr>
  <p:transition spd="med"/>
  <p:timing>
    <p:tnLst>
      <p:par>
        <p:cT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826628748"/>
      </p:ext>
    </p:extLst>
  </p:cSld>
  <p:clrMapOvr>
    <a:masterClrMapping/>
  </p:clrMapOvr>
  <p:transition spd="med"/>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928665603"/>
      </p:ext>
    </p:extLst>
  </p:cSld>
  <p:clrMapOvr>
    <a:masterClrMapping/>
  </p:clrMapOvr>
  <p:transition spd="med"/>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6" y="273050"/>
            <a:ext cx="3259138"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73501" y="273066"/>
            <a:ext cx="5537201"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6" y="1435103"/>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444731887"/>
      </p:ext>
    </p:extLst>
  </p:cSld>
  <p:clrMapOvr>
    <a:masterClrMapping/>
  </p:clrMapOvr>
  <p:transition spd="med"/>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1097274584"/>
      </p:ext>
    </p:extLst>
  </p:cSld>
  <p:clrMapOvr>
    <a:masterClrMapping/>
  </p:clrMapOvr>
  <p:transition spd="med"/>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1600206"/>
            <a:ext cx="89154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132119296"/>
      </p:ext>
    </p:extLst>
  </p:cSld>
  <p:clrMapOvr>
    <a:masterClrMapping/>
  </p:clrMapOvr>
  <p:transition spd="med"/>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54"/>
            <a:ext cx="222885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6" y="274654"/>
            <a:ext cx="653415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3" y="6596079"/>
            <a:ext cx="8321675" cy="261937"/>
          </a:xfrm>
          <a:prstGeom prst="rect">
            <a:avLst/>
          </a:prstGeom>
        </p:spPr>
        <p:txBody>
          <a:bodyPr/>
          <a:lstStyle>
            <a:lvl1pPr>
              <a:defRPr/>
            </a:lvl1pPr>
          </a:lstStyle>
          <a:p>
            <a:r>
              <a:rPr lang="fr-FR" smtClean="0">
                <a:solidFill>
                  <a:srgbClr val="000000"/>
                </a:solidFill>
              </a:rPr>
              <a:t>J-Luc Biarrotte, Séminaire SACM, Saclay, 24/03/2016.</a:t>
            </a:r>
            <a:endParaRPr lang="de-DE">
              <a:solidFill>
                <a:srgbClr val="000000"/>
              </a:solidFill>
            </a:endParaRPr>
          </a:p>
        </p:txBody>
      </p:sp>
    </p:spTree>
    <p:extLst>
      <p:ext uri="{BB962C8B-B14F-4D97-AF65-F5344CB8AC3E}">
        <p14:creationId xmlns:p14="http://schemas.microsoft.com/office/powerpoint/2010/main" val="3896492015"/>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slide" Target="../slides/slide28.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 Target="../slides/slide28.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 Target="../slides/slide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 Target="../slides/slide28.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 Target="../slides/slide2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slide" Target="../slides/slide28.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 Target="../slides/slide42.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 Target="../slides/slide9.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 Target="../slides/slide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 Target="../slides/slide16.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6.xml"/><Relationship Id="rId17" Type="http://schemas.openxmlformats.org/officeDocument/2006/relationships/slide" Target="../slides/slide28.xml"/><Relationship Id="rId2" Type="http://schemas.openxmlformats.org/officeDocument/2006/relationships/slideLayout" Target="../slideLayouts/slideLayout41.xml"/><Relationship Id="rId16" Type="http://schemas.openxmlformats.org/officeDocument/2006/relationships/slide" Target="../slides/slide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 Target="../slides/slide21.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 Target="../slides/slide2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slideLayout" Target="../slideLayouts/slideLayout52.xml"/><Relationship Id="rId1" Type="http://schemas.openxmlformats.org/officeDocument/2006/relationships/slideLayout" Target="../slideLayouts/slideLayout51.xml"/><Relationship Id="rId5" Type="http://schemas.openxmlformats.org/officeDocument/2006/relationships/slide" Target="../slides/slide28.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 Target="../slides/slide1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8.xml"/><Relationship Id="rId17" Type="http://schemas.openxmlformats.org/officeDocument/2006/relationships/slide" Target="../slides/slide28.xml"/><Relationship Id="rId2" Type="http://schemas.openxmlformats.org/officeDocument/2006/relationships/slideLayout" Target="../slideLayouts/slideLayout55.xml"/><Relationship Id="rId16" Type="http://schemas.openxmlformats.org/officeDocument/2006/relationships/slide" Target="../slides/slide41.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 Target="../slides/slide21.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 Target="../slides/slide2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 Target="../slides/slide41.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9.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 Target="../slides/slide6.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 Target="../slides/slide3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3.tiff"/><Relationship Id="rId3" Type="http://schemas.openxmlformats.org/officeDocument/2006/relationships/slideLayout" Target="../slideLayouts/slideLayout78.xml"/><Relationship Id="rId7" Type="http://schemas.openxmlformats.org/officeDocument/2006/relationships/image" Target="../media/image2.png"/><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image" Target="../media/image1.png"/><Relationship Id="rId5" Type="http://schemas.openxmlformats.org/officeDocument/2006/relationships/theme" Target="../theme/theme10.xml"/><Relationship Id="rId4" Type="http://schemas.openxmlformats.org/officeDocument/2006/relationships/slideLayout" Target="../slideLayouts/slideLayout7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19" Type="http://schemas.openxmlformats.org/officeDocument/2006/relationships/theme" Target="../theme/theme11.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theme" Target="../theme/theme12.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3.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4.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4.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15.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theme" Target="../theme/theme16.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slideLayout" Target="../slideLayouts/slideLayout159.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image" Target="../media/image16.wmf"/><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image" Target="../media/image15.emf"/></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2" Type="http://schemas.openxmlformats.org/officeDocument/2006/relationships/slideLayout" Target="../slideLayouts/slideLayout161.xml"/><Relationship Id="rId16" Type="http://schemas.openxmlformats.org/officeDocument/2006/relationships/theme" Target="../theme/theme17.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3.tiff"/><Relationship Id="rId3" Type="http://schemas.openxmlformats.org/officeDocument/2006/relationships/slideLayout" Target="../slideLayouts/slideLayout177.xml"/><Relationship Id="rId7" Type="http://schemas.openxmlformats.org/officeDocument/2006/relationships/image" Target="../media/image2.png"/><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image" Target="../media/image1.png"/><Relationship Id="rId5" Type="http://schemas.openxmlformats.org/officeDocument/2006/relationships/theme" Target="../theme/theme18.xml"/><Relationship Id="rId4" Type="http://schemas.openxmlformats.org/officeDocument/2006/relationships/slideLayout" Target="../slideLayouts/slideLayout17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86.xml"/><Relationship Id="rId13" Type="http://schemas.openxmlformats.org/officeDocument/2006/relationships/theme" Target="../theme/theme19.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slideLayout" Target="../slideLayouts/slideLayout190.xml"/><Relationship Id="rId17" Type="http://schemas.openxmlformats.org/officeDocument/2006/relationships/image" Target="../media/image24.png"/><Relationship Id="rId2" Type="http://schemas.openxmlformats.org/officeDocument/2006/relationships/slideLayout" Target="../slideLayouts/slideLayout180.xml"/><Relationship Id="rId16" Type="http://schemas.openxmlformats.org/officeDocument/2006/relationships/image" Target="../media/image23.png"/><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5" Type="http://schemas.openxmlformats.org/officeDocument/2006/relationships/image" Target="../media/image22.png"/><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 Id="rId14" Type="http://schemas.openxmlformats.org/officeDocument/2006/relationships/image" Target="../media/image21.jpe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image" Target="../media/image21.jpeg"/><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20.xml"/><Relationship Id="rId2" Type="http://schemas.openxmlformats.org/officeDocument/2006/relationships/slideLayout" Target="../slideLayouts/slideLayout192.xml"/><Relationship Id="rId16" Type="http://schemas.openxmlformats.org/officeDocument/2006/relationships/image" Target="../media/image24.png"/><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5" Type="http://schemas.openxmlformats.org/officeDocument/2006/relationships/image" Target="../media/image23.png"/><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22.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slideLayout" Target="../slideLayouts/slideLayout214.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6" Type="http://schemas.openxmlformats.org/officeDocument/2006/relationships/theme" Target="../theme/theme21.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5" Type="http://schemas.openxmlformats.org/officeDocument/2006/relationships/slideLayout" Target="../slideLayouts/slideLayout21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slideLayout" Target="../slideLayouts/slideLayout215.xml"/></Relationships>
</file>

<file path=ppt/slideMasters/_rels/slideMaster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19.xml"/><Relationship Id="rId7" Type="http://schemas.openxmlformats.org/officeDocument/2006/relationships/image" Target="../media/image1.png"/><Relationship Id="rId2" Type="http://schemas.openxmlformats.org/officeDocument/2006/relationships/slideLayout" Target="../slideLayouts/slideLayout218.xml"/><Relationship Id="rId1" Type="http://schemas.openxmlformats.org/officeDocument/2006/relationships/slideLayout" Target="../slideLayouts/slideLayout217.xml"/><Relationship Id="rId6" Type="http://schemas.openxmlformats.org/officeDocument/2006/relationships/theme" Target="../theme/theme22.xml"/><Relationship Id="rId5" Type="http://schemas.openxmlformats.org/officeDocument/2006/relationships/slideLayout" Target="../slideLayouts/slideLayout221.xml"/><Relationship Id="rId4" Type="http://schemas.openxmlformats.org/officeDocument/2006/relationships/slideLayout" Target="../slideLayouts/slideLayout220.xml"/><Relationship Id="rId9" Type="http://schemas.openxmlformats.org/officeDocument/2006/relationships/image" Target="../media/image3.tiff"/></Relationships>
</file>

<file path=ppt/slideMasters/_rels/slideMaster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24.xml"/><Relationship Id="rId7" Type="http://schemas.openxmlformats.org/officeDocument/2006/relationships/image" Target="../media/image1.png"/><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theme" Target="../theme/theme23.xml"/><Relationship Id="rId5" Type="http://schemas.openxmlformats.org/officeDocument/2006/relationships/slideLayout" Target="../slideLayouts/slideLayout226.xml"/><Relationship Id="rId4" Type="http://schemas.openxmlformats.org/officeDocument/2006/relationships/slideLayout" Target="../slideLayouts/slideLayout225.xml"/><Relationship Id="rId9" Type="http://schemas.openxmlformats.org/officeDocument/2006/relationships/image" Target="../media/image3.tiff"/></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 Target="../slides/slide22.xml"/><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theme" Target="../theme/theme24.xml"/><Relationship Id="rId2" Type="http://schemas.openxmlformats.org/officeDocument/2006/relationships/slideLayout" Target="../slideLayouts/slideLayout228.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 Target="../slides/slide24.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slide" Target="../slides/slide28.xml"/><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theme" Target="../theme/theme25.xml"/><Relationship Id="rId2" Type="http://schemas.openxmlformats.org/officeDocument/2006/relationships/slideLayout" Target="../slideLayouts/slideLayout239.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0" Type="http://schemas.openxmlformats.org/officeDocument/2006/relationships/slideLayout" Target="../slideLayouts/slideLayout247.xml"/><Relationship Id="rId4" Type="http://schemas.openxmlformats.org/officeDocument/2006/relationships/slideLayout" Target="../slideLayouts/slideLayout241.xml"/><Relationship Id="rId9" Type="http://schemas.openxmlformats.org/officeDocument/2006/relationships/slideLayout" Target="../slideLayouts/slideLayout246.xml"/><Relationship Id="rId14" Type="http://schemas.openxmlformats.org/officeDocument/2006/relationships/slide" Target="../slides/slide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5"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a:p>
        </p:txBody>
      </p:sp>
      <p:sp>
        <p:nvSpPr>
          <p:cNvPr id="1045" name="AutoShape 21">
            <a:hlinkClick r:id="" action="ppaction://noaction"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a:p>
        </p:txBody>
      </p:sp>
      <p:sp>
        <p:nvSpPr>
          <p:cNvPr id="1046" name="AutoShape 22">
            <a:hlinkClick r:id="rId5"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a:p>
        </p:txBody>
      </p:sp>
      <p:sp>
        <p:nvSpPr>
          <p:cNvPr id="1047" name="AutoShape 23">
            <a:hlinkClick r:id="rId5"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a:p>
        </p:txBody>
      </p:sp>
      <p:sp>
        <p:nvSpPr>
          <p:cNvPr id="1049" name="AutoShape 25">
            <a:hlinkClick r:id="rId5"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a:p>
        </p:txBody>
      </p:sp>
      <p:sp>
        <p:nvSpPr>
          <p:cNvPr id="1059" name="Rectangle 35"/>
          <p:cNvSpPr>
            <a:spLocks noGrp="1" noChangeArrowheads="1"/>
          </p:cNvSpPr>
          <p:nvPr>
            <p:ph type="ftr" sz="quarter" idx="3"/>
          </p:nvPr>
        </p:nvSpPr>
        <p:spPr bwMode="auto">
          <a:xfrm>
            <a:off x="3" y="6596079"/>
            <a:ext cx="8321675" cy="261937"/>
          </a:xfrm>
          <a:prstGeom prst="rect">
            <a:avLst/>
          </a:prstGeom>
          <a:noFill/>
          <a:ln w="9525">
            <a:noFill/>
            <a:miter lim="800000"/>
            <a:headEnd/>
            <a:tailEnd/>
          </a:ln>
          <a:effectLst/>
        </p:spPr>
        <p:txBody>
          <a:bodyPr vert="horz" wrap="square" lIns="79352" tIns="39676" rIns="79352" bIns="39676" numCol="1" anchor="t" anchorCtr="0" compatLnSpc="1">
            <a:prstTxWarp prst="textNoShape">
              <a:avLst/>
            </a:prstTxWarp>
          </a:bodyPr>
          <a:lstStyle>
            <a:lvl1pPr defTabSz="793750">
              <a:tabLst>
                <a:tab pos="8863013" algn="r"/>
              </a:tabLst>
              <a:defRPr sz="1000" u="none">
                <a:latin typeface="Federation" pitchFamily="2" charset="0"/>
              </a:defRPr>
            </a:lvl1pPr>
          </a:lstStyle>
          <a:p>
            <a:r>
              <a:rPr lang="fr-FR" smtClean="0"/>
              <a:t>J-Luc Biarrotte, Séminaire SACM, Saclay, 24/03/2016.</a:t>
            </a:r>
            <a:endParaRPr lang="de-DE"/>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CF88494D-2B9D-4D3D-A50B-C7E7055B2A8D}" type="slidenum">
              <a:rPr lang="de-DE" sz="900" u="none">
                <a:latin typeface="Calibri" pitchFamily="34" charset="0"/>
                <a:cs typeface="Calibri" pitchFamily="34" charset="0"/>
              </a:rPr>
              <a:pPr defTabSz="793750">
                <a:tabLst>
                  <a:tab pos="8863013" algn="r"/>
                </a:tabLst>
              </a:pPr>
              <a:t>‹N°›</a:t>
            </a:fld>
            <a:endParaRPr lang="de-DE" sz="900" u="none" dirty="0">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a:p>
        </p:txBody>
      </p:sp>
      <p:sp>
        <p:nvSpPr>
          <p:cNvPr id="12" name="Freeform 6"/>
          <p:cNvSpPr>
            <a:spLocks/>
          </p:cNvSpPr>
          <p:nvPr userDrawn="1"/>
        </p:nvSpPr>
        <p:spPr bwMode="auto">
          <a:xfrm>
            <a:off x="8" y="4977628"/>
            <a:ext cx="9906001" cy="188037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4A6286">
              <a:alpha val="45000"/>
            </a:srgb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3" name="Freeform 7"/>
          <p:cNvSpPr>
            <a:spLocks/>
          </p:cNvSpPr>
          <p:nvPr userDrawn="1"/>
        </p:nvSpPr>
        <p:spPr bwMode="auto">
          <a:xfrm>
            <a:off x="6846263" y="-7088"/>
            <a:ext cx="3059739" cy="6865088"/>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rgbClr val="4A6286">
              <a:alpha val="40000"/>
            </a:srgb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15" name="Freeform 6"/>
          <p:cNvSpPr>
            <a:spLocks/>
          </p:cNvSpPr>
          <p:nvPr userDrawn="1"/>
        </p:nvSpPr>
        <p:spPr bwMode="auto">
          <a:xfrm rot="10800000" flipH="1">
            <a:off x="0" y="-1"/>
            <a:ext cx="9906000" cy="4933507"/>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4A6286">
              <a:alpha val="45000"/>
            </a:srgb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6" r:id="rId3"/>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4"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4"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3"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3" y="6596079"/>
            <a:ext cx="8321675" cy="261937"/>
          </a:xfrm>
          <a:prstGeom prst="rect">
            <a:avLst/>
          </a:prstGeom>
        </p:spPr>
        <p:txBody>
          <a:bodyPr/>
          <a:lstStyle>
            <a:lvl1pPr>
              <a:defRPr sz="900" u="none">
                <a:latin typeface="Calibri" pitchFamily="34" charset="0"/>
                <a:cs typeface="Calibri" pitchFamily="34" charset="0"/>
              </a:defRPr>
            </a:lvl1pPr>
          </a:lstStyle>
          <a:p>
            <a:r>
              <a:rPr lang="fr-FR" smtClean="0"/>
              <a:t>J-Luc Biarrotte, Séminaire SACM, Saclay, 24/03/2016.</a:t>
            </a:r>
            <a:endParaRPr lang="de-DE" dirty="0"/>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4"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4"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3"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3" y="6596079"/>
            <a:ext cx="8321675" cy="261937"/>
          </a:xfrm>
          <a:prstGeom prst="rect">
            <a:avLst/>
          </a:prstGeom>
        </p:spPr>
        <p:txBody>
          <a:bodyPr/>
          <a:lstStyle>
            <a:lvl1pPr>
              <a:defRPr sz="900" u="none">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5"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5" name="AutoShape 21">
            <a:hlinkClick r:id="" action="ppaction://noaction"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6" name="AutoShape 22">
            <a:hlinkClick r:id="rId5"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7" name="AutoShape 23">
            <a:hlinkClick r:id="rId5"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9" name="AutoShape 25">
            <a:hlinkClick r:id="rId5"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59" name="Rectangle 35"/>
          <p:cNvSpPr>
            <a:spLocks noGrp="1" noChangeArrowheads="1"/>
          </p:cNvSpPr>
          <p:nvPr>
            <p:ph type="ftr" sz="quarter" idx="3"/>
          </p:nvPr>
        </p:nvSpPr>
        <p:spPr bwMode="auto">
          <a:xfrm>
            <a:off x="3" y="6596079"/>
            <a:ext cx="8321675" cy="261937"/>
          </a:xfrm>
          <a:prstGeom prst="rect">
            <a:avLst/>
          </a:prstGeom>
          <a:noFill/>
          <a:ln w="9525">
            <a:noFill/>
            <a:miter lim="800000"/>
            <a:headEnd/>
            <a:tailEnd/>
          </a:ln>
          <a:effectLst/>
        </p:spPr>
        <p:txBody>
          <a:bodyPr vert="horz" wrap="square" lIns="79352" tIns="39676" rIns="79352" bIns="39676" numCol="1" anchor="t" anchorCtr="0" compatLnSpc="1">
            <a:prstTxWarp prst="textNoShape">
              <a:avLst/>
            </a:prstTxWarp>
          </a:bodyPr>
          <a:lstStyle>
            <a:lvl1pPr defTabSz="793750">
              <a:tabLst>
                <a:tab pos="8863013" algn="r"/>
              </a:tabLst>
              <a:defRPr sz="1000" u="none">
                <a:latin typeface="Federation" pitchFamily="2" charset="0"/>
              </a:defRPr>
            </a:lvl1pPr>
          </a:lstStyle>
          <a:p>
            <a:r>
              <a:rPr lang="fr-FR" smtClean="0">
                <a:solidFill>
                  <a:srgbClr val="000000"/>
                </a:solidFill>
              </a:rPr>
              <a:t>J-Luc Biarrotte, Séminaire SACM, Saclay, 24/03/2016.</a:t>
            </a:r>
            <a:endParaRPr lang="de-DE">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CF88494D-2B9D-4D3D-A50B-C7E7055B2A8D}" type="slidenum">
              <a:rPr lang="de-DE" sz="900" u="none">
                <a:solidFill>
                  <a:srgbClr val="000000"/>
                </a:solidFill>
                <a:latin typeface="Calibri" pitchFamily="34" charset="0"/>
                <a:cs typeface="Calibri" pitchFamily="34" charset="0"/>
              </a:rPr>
              <a:pPr defTabSz="793750">
                <a:tabLst>
                  <a:tab pos="8863013" algn="r"/>
                </a:tabLst>
              </a:pPr>
              <a:t>‹N°›</a:t>
            </a:fld>
            <a:endParaRPr lang="de-DE" sz="900" u="none" dirty="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a:solidFill>
                <a:srgbClr val="000000"/>
              </a:solidFill>
            </a:endParaRPr>
          </a:p>
        </p:txBody>
      </p:sp>
      <p:sp>
        <p:nvSpPr>
          <p:cNvPr id="12" name="Freeform 6"/>
          <p:cNvSpPr>
            <a:spLocks/>
          </p:cNvSpPr>
          <p:nvPr userDrawn="1"/>
        </p:nvSpPr>
        <p:spPr bwMode="auto">
          <a:xfrm>
            <a:off x="8" y="4977628"/>
            <a:ext cx="9906001" cy="188037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4A6286">
              <a:alpha val="45000"/>
            </a:srgb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lang="en-US" dirty="0">
              <a:solidFill>
                <a:srgbClr val="000000"/>
              </a:solidFill>
            </a:endParaRPr>
          </a:p>
        </p:txBody>
      </p:sp>
      <p:sp>
        <p:nvSpPr>
          <p:cNvPr id="13" name="Freeform 7"/>
          <p:cNvSpPr>
            <a:spLocks/>
          </p:cNvSpPr>
          <p:nvPr userDrawn="1"/>
        </p:nvSpPr>
        <p:spPr bwMode="auto">
          <a:xfrm>
            <a:off x="6846263" y="-7088"/>
            <a:ext cx="3059739" cy="6865088"/>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rgbClr val="4A6286">
              <a:alpha val="40000"/>
            </a:srgb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lang="en-US" dirty="0">
              <a:solidFill>
                <a:srgbClr val="000000"/>
              </a:solidFill>
            </a:endParaRPr>
          </a:p>
        </p:txBody>
      </p:sp>
      <p:sp>
        <p:nvSpPr>
          <p:cNvPr id="15" name="Freeform 6"/>
          <p:cNvSpPr>
            <a:spLocks/>
          </p:cNvSpPr>
          <p:nvPr userDrawn="1"/>
        </p:nvSpPr>
        <p:spPr bwMode="auto">
          <a:xfrm rot="10800000" flipH="1">
            <a:off x="0" y="-1"/>
            <a:ext cx="9906000" cy="4933507"/>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4A6286">
              <a:alpha val="45000"/>
            </a:srgb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5"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4"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3"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3" y="6596079"/>
            <a:ext cx="8321675" cy="261937"/>
          </a:xfrm>
          <a:prstGeom prst="rect">
            <a:avLst/>
          </a:prstGeom>
        </p:spPr>
        <p:txBody>
          <a:bodyPr/>
          <a:lstStyle>
            <a:lvl1pPr>
              <a:defRPr sz="900" u="none">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5"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6"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7"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3" y="6596079"/>
            <a:ext cx="8321675" cy="261937"/>
          </a:xfrm>
          <a:prstGeom prst="rect">
            <a:avLst/>
          </a:prstGeom>
        </p:spPr>
        <p:txBody>
          <a:bodyPr/>
          <a:lstStyle>
            <a:lvl1pPr>
              <a:defRPr sz="900" u="none">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5"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5" name="AutoShape 21">
            <a:hlinkClick r:id="" action="ppaction://noaction"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6" name="AutoShape 22">
            <a:hlinkClick r:id="rId5"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7" name="AutoShape 23">
            <a:hlinkClick r:id="rId5"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49" name="AutoShape 25">
            <a:hlinkClick r:id="rId5"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a:solidFill>
                <a:srgbClr val="000000"/>
              </a:solidFill>
            </a:endParaRPr>
          </a:p>
        </p:txBody>
      </p:sp>
      <p:sp>
        <p:nvSpPr>
          <p:cNvPr id="1059" name="Rectangle 35"/>
          <p:cNvSpPr>
            <a:spLocks noGrp="1" noChangeArrowheads="1"/>
          </p:cNvSpPr>
          <p:nvPr>
            <p:ph type="ftr" sz="quarter" idx="3"/>
          </p:nvPr>
        </p:nvSpPr>
        <p:spPr bwMode="auto">
          <a:xfrm>
            <a:off x="3" y="6596079"/>
            <a:ext cx="8321675" cy="261937"/>
          </a:xfrm>
          <a:prstGeom prst="rect">
            <a:avLst/>
          </a:prstGeom>
          <a:noFill/>
          <a:ln w="9525">
            <a:noFill/>
            <a:miter lim="800000"/>
            <a:headEnd/>
            <a:tailEnd/>
          </a:ln>
          <a:effectLst/>
        </p:spPr>
        <p:txBody>
          <a:bodyPr vert="horz" wrap="square" lIns="79352" tIns="39676" rIns="79352" bIns="39676" numCol="1" anchor="t" anchorCtr="0" compatLnSpc="1">
            <a:prstTxWarp prst="textNoShape">
              <a:avLst/>
            </a:prstTxWarp>
          </a:bodyPr>
          <a:lstStyle>
            <a:lvl1pPr defTabSz="793750">
              <a:tabLst>
                <a:tab pos="8863013" algn="r"/>
              </a:tabLst>
              <a:defRPr sz="1000" u="none">
                <a:latin typeface="Federation" pitchFamily="2" charset="0"/>
              </a:defRPr>
            </a:lvl1pPr>
          </a:lstStyle>
          <a:p>
            <a:r>
              <a:rPr lang="fr-FR" smtClean="0">
                <a:solidFill>
                  <a:srgbClr val="000000"/>
                </a:solidFill>
              </a:rPr>
              <a:t>J-Luc Biarrotte, Séminaire SACM, Saclay, 24/03/2016.</a:t>
            </a:r>
            <a:endParaRPr lang="de-DE">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CF88494D-2B9D-4D3D-A50B-C7E7055B2A8D}" type="slidenum">
              <a:rPr lang="de-DE" sz="900" u="none">
                <a:solidFill>
                  <a:srgbClr val="000000"/>
                </a:solidFill>
                <a:latin typeface="Calibri" pitchFamily="34" charset="0"/>
                <a:cs typeface="Calibri" pitchFamily="34" charset="0"/>
              </a:rPr>
              <a:pPr defTabSz="793750">
                <a:tabLst>
                  <a:tab pos="8863013" algn="r"/>
                </a:tabLst>
              </a:pPr>
              <a:t>‹N°›</a:t>
            </a:fld>
            <a:endParaRPr lang="de-DE" sz="900" u="none" dirty="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a:solidFill>
                <a:srgbClr val="000000"/>
              </a:solidFill>
            </a:endParaRPr>
          </a:p>
        </p:txBody>
      </p:sp>
      <p:sp>
        <p:nvSpPr>
          <p:cNvPr id="12" name="Freeform 6"/>
          <p:cNvSpPr>
            <a:spLocks/>
          </p:cNvSpPr>
          <p:nvPr userDrawn="1"/>
        </p:nvSpPr>
        <p:spPr bwMode="auto">
          <a:xfrm>
            <a:off x="8" y="4977628"/>
            <a:ext cx="9906001" cy="188037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4A6286">
              <a:alpha val="45000"/>
            </a:srgb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lang="en-US" dirty="0">
              <a:solidFill>
                <a:srgbClr val="000000"/>
              </a:solidFill>
            </a:endParaRPr>
          </a:p>
        </p:txBody>
      </p:sp>
      <p:sp>
        <p:nvSpPr>
          <p:cNvPr id="13" name="Freeform 7"/>
          <p:cNvSpPr>
            <a:spLocks/>
          </p:cNvSpPr>
          <p:nvPr userDrawn="1"/>
        </p:nvSpPr>
        <p:spPr bwMode="auto">
          <a:xfrm>
            <a:off x="6846263" y="-7088"/>
            <a:ext cx="3059739" cy="6865088"/>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rgbClr val="4A6286">
              <a:alpha val="40000"/>
            </a:srgb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lang="en-US" dirty="0">
              <a:solidFill>
                <a:srgbClr val="000000"/>
              </a:solidFill>
            </a:endParaRPr>
          </a:p>
        </p:txBody>
      </p:sp>
      <p:sp>
        <p:nvSpPr>
          <p:cNvPr id="15" name="Freeform 6"/>
          <p:cNvSpPr>
            <a:spLocks/>
          </p:cNvSpPr>
          <p:nvPr userDrawn="1"/>
        </p:nvSpPr>
        <p:spPr bwMode="auto">
          <a:xfrm rot="10800000" flipH="1">
            <a:off x="0" y="-1"/>
            <a:ext cx="9906000" cy="4933507"/>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rgbClr val="4A6286">
              <a:alpha val="45000"/>
            </a:srgb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5"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6"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7"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3" y="6596079"/>
            <a:ext cx="8321675" cy="261937"/>
          </a:xfrm>
          <a:prstGeom prst="rect">
            <a:avLst/>
          </a:prstGeom>
        </p:spPr>
        <p:txBody>
          <a:bodyPr/>
          <a:lstStyle>
            <a:lvl1pPr>
              <a:defRPr sz="900" u="none">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5"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4"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3"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3" y="6596079"/>
            <a:ext cx="8321675" cy="261937"/>
          </a:xfrm>
          <a:prstGeom prst="rect">
            <a:avLst/>
          </a:prstGeom>
        </p:spPr>
        <p:txBody>
          <a:bodyPr/>
          <a:lstStyle>
            <a:lvl1pPr>
              <a:defRPr sz="900" u="none">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44508644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hteck 12"/>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9" name="Rechteck 10"/>
          <p:cNvSpPr>
            <a:spLocks noChangeArrowheads="1"/>
          </p:cNvSpPr>
          <p:nvPr userDrawn="1"/>
        </p:nvSpPr>
        <p:spPr bwMode="auto">
          <a:xfrm>
            <a:off x="0" y="6616743"/>
            <a:ext cx="9906000" cy="249237"/>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20" name="Datumsplatzhalter 3"/>
          <p:cNvSpPr>
            <a:spLocks/>
          </p:cNvSpPr>
          <p:nvPr userDrawn="1"/>
        </p:nvSpPr>
        <p:spPr bwMode="auto">
          <a:xfrm>
            <a:off x="14898" y="6625210"/>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H. Podlech</a:t>
            </a:r>
            <a:endParaRPr lang="de-DE" sz="1200" u="none" dirty="0">
              <a:solidFill>
                <a:prstClr val="white"/>
              </a:solidFill>
              <a:latin typeface="Calibri" pitchFamily="34" charset="0"/>
              <a:cs typeface="Arial" pitchFamily="34" charset="0"/>
            </a:endParaRPr>
          </a:p>
        </p:txBody>
      </p:sp>
      <p:sp>
        <p:nvSpPr>
          <p:cNvPr id="23" name="Rectangle 23"/>
          <p:cNvSpPr>
            <a:spLocks noChangeArrowheads="1"/>
          </p:cNvSpPr>
          <p:nvPr userDrawn="1"/>
        </p:nvSpPr>
        <p:spPr bwMode="auto">
          <a:xfrm>
            <a:off x="4361393"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pic>
        <p:nvPicPr>
          <p:cNvPr id="30" name="Picture 49" descr="C:\Users\Linac\Podlech\Bilder\Logos\Linac-AG_Bildleiste.png"/>
          <p:cNvPicPr>
            <a:picLocks noChangeAspect="1" noChangeArrowheads="1"/>
          </p:cNvPicPr>
          <p:nvPr userDrawn="1"/>
        </p:nvPicPr>
        <p:blipFill>
          <a:blip r:embed="rId6" cstate="print"/>
          <a:srcRect/>
          <a:stretch>
            <a:fillRect/>
          </a:stretch>
        </p:blipFill>
        <p:spPr bwMode="auto">
          <a:xfrm>
            <a:off x="7064185" y="53453"/>
            <a:ext cx="2685743" cy="412759"/>
          </a:xfrm>
          <a:prstGeom prst="rect">
            <a:avLst/>
          </a:prstGeom>
          <a:noFill/>
          <a:ln w="9525">
            <a:noFill/>
            <a:miter lim="800000"/>
            <a:headEnd/>
            <a:tailEnd/>
          </a:ln>
        </p:spPr>
      </p:pic>
      <p:pic>
        <p:nvPicPr>
          <p:cNvPr id="1028" name="Picture 4" descr="D:\Podlech\BILDER\LOGO\IAP\IAP-3.png"/>
          <p:cNvPicPr>
            <a:picLocks noChangeAspect="1" noChangeArrowheads="1"/>
          </p:cNvPicPr>
          <p:nvPr userDrawn="1"/>
        </p:nvPicPr>
        <p:blipFill>
          <a:blip r:embed="rId7" cstate="print"/>
          <a:srcRect/>
          <a:stretch>
            <a:fillRect/>
          </a:stretch>
        </p:blipFill>
        <p:spPr bwMode="auto">
          <a:xfrm>
            <a:off x="4123830" y="35625"/>
            <a:ext cx="851460" cy="468842"/>
          </a:xfrm>
          <a:prstGeom prst="rect">
            <a:avLst/>
          </a:prstGeom>
          <a:noFill/>
        </p:spPr>
      </p:pic>
      <p:sp>
        <p:nvSpPr>
          <p:cNvPr id="16" name="Rechteck 15"/>
          <p:cNvSpPr/>
          <p:nvPr userDrawn="1"/>
        </p:nvSpPr>
        <p:spPr>
          <a:xfrm>
            <a:off x="154378" y="50831"/>
            <a:ext cx="944739" cy="423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75125" eaLnBrk="1" hangingPunct="1"/>
            <a:endParaRPr lang="de-DE" sz="1800" u="none">
              <a:solidFill>
                <a:prstClr val="white"/>
              </a:solidFill>
            </a:endParaRPr>
          </a:p>
        </p:txBody>
      </p:sp>
      <p:pic>
        <p:nvPicPr>
          <p:cNvPr id="1029" name="Picture 5" descr="D:\Podlech\BILDER\LOGO\Goethe-Logo\Goethe-Logo RGB.tif"/>
          <p:cNvPicPr>
            <a:picLocks noChangeAspect="1" noChangeArrowheads="1"/>
          </p:cNvPicPr>
          <p:nvPr userDrawn="1"/>
        </p:nvPicPr>
        <p:blipFill>
          <a:blip r:embed="rId8" cstate="print"/>
          <a:srcRect/>
          <a:stretch>
            <a:fillRect/>
          </a:stretch>
        </p:blipFill>
        <p:spPr bwMode="auto">
          <a:xfrm>
            <a:off x="232229" y="59271"/>
            <a:ext cx="793498" cy="399171"/>
          </a:xfrm>
          <a:prstGeom prst="rect">
            <a:avLst/>
          </a:prstGeom>
          <a:noFill/>
        </p:spPr>
      </p:pic>
    </p:spTree>
    <p:extLst>
      <p:ext uri="{BB962C8B-B14F-4D97-AF65-F5344CB8AC3E}">
        <p14:creationId xmlns:p14="http://schemas.microsoft.com/office/powerpoint/2010/main" val="45191686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95300" y="6356367"/>
            <a:ext cx="2311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eaLnBrk="1" hangingPunct="1">
              <a:defRPr/>
            </a:pPr>
            <a:endParaRPr lang="de-DE" u="none" dirty="0">
              <a:solidFill>
                <a:prstClr val="black">
                  <a:tint val="75000"/>
                </a:prstClr>
              </a:solidFill>
            </a:endParaRPr>
          </a:p>
        </p:txBody>
      </p:sp>
      <p:sp>
        <p:nvSpPr>
          <p:cNvPr id="5" name="Fußzeilenplatzhalter 4"/>
          <p:cNvSpPr>
            <a:spLocks noGrp="1"/>
          </p:cNvSpPr>
          <p:nvPr>
            <p:ph type="ftr" sz="quarter" idx="3"/>
          </p:nvPr>
        </p:nvSpPr>
        <p:spPr>
          <a:xfrm>
            <a:off x="3384550" y="6356367"/>
            <a:ext cx="31369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eaLnBrk="1" hangingPunct="1">
              <a:defRPr/>
            </a:pPr>
            <a:r>
              <a:rPr lang="fr-FR" u="none" smtClean="0">
                <a:solidFill>
                  <a:prstClr val="black">
                    <a:tint val="75000"/>
                  </a:prstClr>
                </a:solidFill>
              </a:rPr>
              <a:t>J-Luc Biarrotte, Séminaire SACM, Saclay, 24/03/2016.</a:t>
            </a:r>
            <a:endParaRPr lang="de-DE" u="none">
              <a:solidFill>
                <a:prstClr val="black">
                  <a:tint val="75000"/>
                </a:prstClr>
              </a:solidFill>
            </a:endParaRPr>
          </a:p>
        </p:txBody>
      </p:sp>
      <p:sp>
        <p:nvSpPr>
          <p:cNvPr id="6" name="Foliennummernplatzhalter 5"/>
          <p:cNvSpPr>
            <a:spLocks noGrp="1"/>
          </p:cNvSpPr>
          <p:nvPr>
            <p:ph type="sldNum" sz="quarter" idx="4"/>
          </p:nvPr>
        </p:nvSpPr>
        <p:spPr>
          <a:xfrm>
            <a:off x="7099300" y="6356367"/>
            <a:ext cx="23114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eaLnBrk="1" hangingPunct="1">
              <a:defRPr/>
            </a:pPr>
            <a:fld id="{BC59E891-B419-4BF7-9A46-E68132F79C02}" type="slidenum">
              <a:rPr lang="de-DE" u="none">
                <a:solidFill>
                  <a:prstClr val="black">
                    <a:tint val="75000"/>
                  </a:prstClr>
                </a:solidFill>
              </a:rPr>
              <a:pPr eaLnBrk="1" hangingPunct="1">
                <a:defRPr/>
              </a:pPr>
              <a:t>‹N°›</a:t>
            </a:fld>
            <a:endParaRPr lang="de-DE" u="none" dirty="0">
              <a:solidFill>
                <a:prstClr val="black">
                  <a:tint val="75000"/>
                </a:prstClr>
              </a:solidFill>
            </a:endParaRPr>
          </a:p>
        </p:txBody>
      </p:sp>
    </p:spTree>
    <p:extLst>
      <p:ext uri="{BB962C8B-B14F-4D97-AF65-F5344CB8AC3E}">
        <p14:creationId xmlns:p14="http://schemas.microsoft.com/office/powerpoint/2010/main" val="275169781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Lst>
  <p:hf sldNum="0"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95300" y="6356363"/>
            <a:ext cx="2311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eaLnBrk="1" hangingPunct="1">
              <a:defRPr/>
            </a:pPr>
            <a:endParaRPr lang="de-DE" u="none" dirty="0">
              <a:solidFill>
                <a:prstClr val="black">
                  <a:tint val="75000"/>
                </a:prstClr>
              </a:solidFill>
            </a:endParaRPr>
          </a:p>
        </p:txBody>
      </p:sp>
      <p:sp>
        <p:nvSpPr>
          <p:cNvPr id="5" name="Fußzeilenplatzhalter 4"/>
          <p:cNvSpPr>
            <a:spLocks noGrp="1"/>
          </p:cNvSpPr>
          <p:nvPr>
            <p:ph type="ftr" sz="quarter" idx="3"/>
          </p:nvPr>
        </p:nvSpPr>
        <p:spPr>
          <a:xfrm>
            <a:off x="3384550" y="6356363"/>
            <a:ext cx="31369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eaLnBrk="1" hangingPunct="1">
              <a:defRPr/>
            </a:pPr>
            <a:r>
              <a:rPr lang="fr-FR" u="none" smtClean="0">
                <a:solidFill>
                  <a:prstClr val="black">
                    <a:tint val="75000"/>
                  </a:prstClr>
                </a:solidFill>
              </a:rPr>
              <a:t>J-Luc Biarrotte, Séminaire SACM, Saclay, 24/03/2016.</a:t>
            </a:r>
            <a:endParaRPr lang="de-DE" u="none">
              <a:solidFill>
                <a:prstClr val="black">
                  <a:tint val="75000"/>
                </a:prstClr>
              </a:solidFill>
            </a:endParaRPr>
          </a:p>
        </p:txBody>
      </p:sp>
      <p:sp>
        <p:nvSpPr>
          <p:cNvPr id="6" name="Foliennummernplatzhalter 5"/>
          <p:cNvSpPr>
            <a:spLocks noGrp="1"/>
          </p:cNvSpPr>
          <p:nvPr>
            <p:ph type="sldNum" sz="quarter" idx="4"/>
          </p:nvPr>
        </p:nvSpPr>
        <p:spPr>
          <a:xfrm>
            <a:off x="7099300" y="6356363"/>
            <a:ext cx="23114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eaLnBrk="1" hangingPunct="1">
              <a:defRPr/>
            </a:pPr>
            <a:fld id="{BC59E891-B419-4BF7-9A46-E68132F79C02}" type="slidenum">
              <a:rPr lang="de-DE" u="none">
                <a:solidFill>
                  <a:prstClr val="black">
                    <a:tint val="75000"/>
                  </a:prstClr>
                </a:solidFill>
              </a:rPr>
              <a:pPr eaLnBrk="1" hangingPunct="1">
                <a:defRPr/>
              </a:pPr>
              <a:t>‹N°›</a:t>
            </a:fld>
            <a:endParaRPr lang="de-DE" u="none" dirty="0">
              <a:solidFill>
                <a:prstClr val="black">
                  <a:tint val="75000"/>
                </a:prstClr>
              </a:solidFill>
            </a:endParaRPr>
          </a:p>
        </p:txBody>
      </p:sp>
    </p:spTree>
    <p:extLst>
      <p:ext uri="{BB962C8B-B14F-4D97-AF65-F5344CB8AC3E}">
        <p14:creationId xmlns:p14="http://schemas.microsoft.com/office/powerpoint/2010/main" val="391643062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1" r:id="rId15"/>
    <p:sldLayoutId id="2147483802" r:id="rId16"/>
    <p:sldLayoutId id="2147483803" r:id="rId17"/>
  </p:sldLayoutIdLst>
  <p:hf sldNum="0"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43" y="365129"/>
            <a:ext cx="8543925"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1043" y="1825625"/>
            <a:ext cx="8543925"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81038" y="6356368"/>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pPr eaLnBrk="1" fontAlgn="auto" hangingPunct="1">
              <a:spcBef>
                <a:spcPts val="0"/>
              </a:spcBef>
              <a:spcAft>
                <a:spcPts val="0"/>
              </a:spcAft>
            </a:pPr>
            <a:endParaRPr lang="fr-FR" u="none">
              <a:solidFill>
                <a:prstClr val="black">
                  <a:tint val="75000"/>
                </a:prstClr>
              </a:solidFill>
              <a:latin typeface="Calibri"/>
            </a:endParaRPr>
          </a:p>
        </p:txBody>
      </p:sp>
      <p:sp>
        <p:nvSpPr>
          <p:cNvPr id="5" name="Footer Placeholder 4"/>
          <p:cNvSpPr>
            <a:spLocks noGrp="1"/>
          </p:cNvSpPr>
          <p:nvPr>
            <p:ph type="ftr" sz="quarter" idx="3"/>
          </p:nvPr>
        </p:nvSpPr>
        <p:spPr>
          <a:xfrm>
            <a:off x="3281368" y="6356368"/>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eaLnBrk="1" fontAlgn="auto" hangingPunct="1">
              <a:spcBef>
                <a:spcPts val="0"/>
              </a:spcBef>
              <a:spcAft>
                <a:spcPts val="0"/>
              </a:spcAft>
            </a:pPr>
            <a:r>
              <a:rPr lang="fr-FR" u="none" smtClean="0">
                <a:solidFill>
                  <a:prstClr val="black">
                    <a:tint val="75000"/>
                  </a:prstClr>
                </a:solidFill>
                <a:latin typeface="Calibri"/>
              </a:rPr>
              <a:t>J-Luc Biarrotte, Séminaire SACM, Saclay, 24/03/2016.</a:t>
            </a:r>
            <a:endParaRPr lang="fr-FR" u="none">
              <a:solidFill>
                <a:prstClr val="black">
                  <a:tint val="75000"/>
                </a:prstClr>
              </a:solidFill>
              <a:latin typeface="Calibri"/>
            </a:endParaRPr>
          </a:p>
        </p:txBody>
      </p:sp>
      <p:sp>
        <p:nvSpPr>
          <p:cNvPr id="6" name="Slide Number Placeholder 5"/>
          <p:cNvSpPr>
            <a:spLocks noGrp="1"/>
          </p:cNvSpPr>
          <p:nvPr>
            <p:ph type="sldNum" sz="quarter" idx="4"/>
          </p:nvPr>
        </p:nvSpPr>
        <p:spPr>
          <a:xfrm>
            <a:off x="6996113" y="6356368"/>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eaLnBrk="1" fontAlgn="auto" hangingPunct="1">
              <a:spcBef>
                <a:spcPts val="0"/>
              </a:spcBef>
              <a:spcAft>
                <a:spcPts val="0"/>
              </a:spcAft>
            </a:pPr>
            <a:fld id="{82435EB1-3919-45D8-8230-5942E2F3B1CA}" type="slidenum">
              <a:rPr lang="fr-FR" u="none" smtClean="0">
                <a:solidFill>
                  <a:prstClr val="black">
                    <a:tint val="75000"/>
                  </a:prstClr>
                </a:solidFill>
                <a:latin typeface="Calibri"/>
              </a:rPr>
              <a:pPr eaLnBrk="1" fontAlgn="auto" hangingPunct="1">
                <a:spcBef>
                  <a:spcPts val="0"/>
                </a:spcBef>
                <a:spcAft>
                  <a:spcPts val="0"/>
                </a:spcAft>
              </a:pPr>
              <a:t>‹N°›</a:t>
            </a:fld>
            <a:endParaRPr lang="fr-FR" u="none">
              <a:solidFill>
                <a:prstClr val="black">
                  <a:tint val="75000"/>
                </a:prstClr>
              </a:solidFill>
              <a:latin typeface="Calibri"/>
            </a:endParaRPr>
          </a:p>
        </p:txBody>
      </p:sp>
    </p:spTree>
    <p:extLst>
      <p:ext uri="{BB962C8B-B14F-4D97-AF65-F5344CB8AC3E}">
        <p14:creationId xmlns:p14="http://schemas.microsoft.com/office/powerpoint/2010/main" val="342791672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iming>
    <p:tnLst>
      <p:par>
        <p:cTn id="1" dur="indefinite" restart="never" nodeType="tmRoot"/>
      </p:par>
    </p:tnLst>
  </p:timing>
  <p:hf sldNum="0" hdr="0" dt="0"/>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43" y="365129"/>
            <a:ext cx="8543925"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1043" y="1825625"/>
            <a:ext cx="8543925"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81038" y="6356368"/>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pPr eaLnBrk="1" fontAlgn="auto" hangingPunct="1">
              <a:spcBef>
                <a:spcPts val="0"/>
              </a:spcBef>
              <a:spcAft>
                <a:spcPts val="0"/>
              </a:spcAft>
            </a:pPr>
            <a:endParaRPr lang="fr-FR" u="none">
              <a:solidFill>
                <a:prstClr val="black">
                  <a:tint val="75000"/>
                </a:prstClr>
              </a:solidFill>
              <a:latin typeface="Calibri"/>
            </a:endParaRPr>
          </a:p>
        </p:txBody>
      </p:sp>
      <p:sp>
        <p:nvSpPr>
          <p:cNvPr id="5" name="Footer Placeholder 4"/>
          <p:cNvSpPr>
            <a:spLocks noGrp="1"/>
          </p:cNvSpPr>
          <p:nvPr>
            <p:ph type="ftr" sz="quarter" idx="3"/>
          </p:nvPr>
        </p:nvSpPr>
        <p:spPr>
          <a:xfrm>
            <a:off x="3281368" y="6356368"/>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eaLnBrk="1" fontAlgn="auto" hangingPunct="1">
              <a:spcBef>
                <a:spcPts val="0"/>
              </a:spcBef>
              <a:spcAft>
                <a:spcPts val="0"/>
              </a:spcAft>
            </a:pPr>
            <a:r>
              <a:rPr lang="fr-FR" u="none" smtClean="0">
                <a:solidFill>
                  <a:prstClr val="black">
                    <a:tint val="75000"/>
                  </a:prstClr>
                </a:solidFill>
                <a:latin typeface="Calibri"/>
              </a:rPr>
              <a:t>J-Luc Biarrotte, Séminaire SACM, Saclay, 24/03/2016.</a:t>
            </a:r>
            <a:endParaRPr lang="fr-FR" u="none">
              <a:solidFill>
                <a:prstClr val="black">
                  <a:tint val="75000"/>
                </a:prstClr>
              </a:solidFill>
              <a:latin typeface="Calibri"/>
            </a:endParaRPr>
          </a:p>
        </p:txBody>
      </p:sp>
      <p:sp>
        <p:nvSpPr>
          <p:cNvPr id="6" name="Slide Number Placeholder 5"/>
          <p:cNvSpPr>
            <a:spLocks noGrp="1"/>
          </p:cNvSpPr>
          <p:nvPr>
            <p:ph type="sldNum" sz="quarter" idx="4"/>
          </p:nvPr>
        </p:nvSpPr>
        <p:spPr>
          <a:xfrm>
            <a:off x="6996113" y="6356368"/>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eaLnBrk="1" fontAlgn="auto" hangingPunct="1">
              <a:spcBef>
                <a:spcPts val="0"/>
              </a:spcBef>
              <a:spcAft>
                <a:spcPts val="0"/>
              </a:spcAft>
            </a:pPr>
            <a:fld id="{82435EB1-3919-45D8-8230-5942E2F3B1CA}" type="slidenum">
              <a:rPr lang="fr-FR" u="none" smtClean="0">
                <a:solidFill>
                  <a:prstClr val="black">
                    <a:tint val="75000"/>
                  </a:prstClr>
                </a:solidFill>
                <a:latin typeface="Calibri"/>
              </a:rPr>
              <a:pPr eaLnBrk="1" fontAlgn="auto" hangingPunct="1">
                <a:spcBef>
                  <a:spcPts val="0"/>
                </a:spcBef>
                <a:spcAft>
                  <a:spcPts val="0"/>
                </a:spcAft>
              </a:pPr>
              <a:t>‹N°›</a:t>
            </a:fld>
            <a:endParaRPr lang="fr-FR" u="none">
              <a:solidFill>
                <a:prstClr val="black">
                  <a:tint val="75000"/>
                </a:prstClr>
              </a:solidFill>
              <a:latin typeface="Calibri"/>
            </a:endParaRPr>
          </a:p>
        </p:txBody>
      </p:sp>
    </p:spTree>
    <p:extLst>
      <p:ext uri="{BB962C8B-B14F-4D97-AF65-F5344CB8AC3E}">
        <p14:creationId xmlns:p14="http://schemas.microsoft.com/office/powerpoint/2010/main" val="99042234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id="1" dur="indefinite" restart="never" nodeType="tmRoot"/>
      </p:par>
    </p:tnLst>
  </p:timing>
  <p:hf sldNum="0" hdr="0" dt="0"/>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43" y="365129"/>
            <a:ext cx="8543925"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1043" y="1825625"/>
            <a:ext cx="8543925"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81038" y="6356368"/>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pPr eaLnBrk="1" fontAlgn="auto" hangingPunct="1">
              <a:spcBef>
                <a:spcPts val="0"/>
              </a:spcBef>
              <a:spcAft>
                <a:spcPts val="0"/>
              </a:spcAft>
            </a:pPr>
            <a:endParaRPr lang="fr-FR" u="none">
              <a:solidFill>
                <a:prstClr val="black">
                  <a:tint val="75000"/>
                </a:prstClr>
              </a:solidFill>
              <a:latin typeface="Calibri"/>
            </a:endParaRPr>
          </a:p>
        </p:txBody>
      </p:sp>
      <p:sp>
        <p:nvSpPr>
          <p:cNvPr id="5" name="Footer Placeholder 4"/>
          <p:cNvSpPr>
            <a:spLocks noGrp="1"/>
          </p:cNvSpPr>
          <p:nvPr>
            <p:ph type="ftr" sz="quarter" idx="3"/>
          </p:nvPr>
        </p:nvSpPr>
        <p:spPr>
          <a:xfrm>
            <a:off x="3281368" y="6356368"/>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eaLnBrk="1" fontAlgn="auto" hangingPunct="1">
              <a:spcBef>
                <a:spcPts val="0"/>
              </a:spcBef>
              <a:spcAft>
                <a:spcPts val="0"/>
              </a:spcAft>
            </a:pPr>
            <a:r>
              <a:rPr lang="fr-FR" u="none" smtClean="0">
                <a:solidFill>
                  <a:prstClr val="black">
                    <a:tint val="75000"/>
                  </a:prstClr>
                </a:solidFill>
                <a:latin typeface="Calibri"/>
              </a:rPr>
              <a:t>J-Luc Biarrotte, Séminaire SACM, Saclay, 24/03/2016.</a:t>
            </a:r>
            <a:endParaRPr lang="fr-FR" u="none">
              <a:solidFill>
                <a:prstClr val="black">
                  <a:tint val="75000"/>
                </a:prstClr>
              </a:solidFill>
              <a:latin typeface="Calibri"/>
            </a:endParaRPr>
          </a:p>
        </p:txBody>
      </p:sp>
      <p:sp>
        <p:nvSpPr>
          <p:cNvPr id="6" name="Slide Number Placeholder 5"/>
          <p:cNvSpPr>
            <a:spLocks noGrp="1"/>
          </p:cNvSpPr>
          <p:nvPr>
            <p:ph type="sldNum" sz="quarter" idx="4"/>
          </p:nvPr>
        </p:nvSpPr>
        <p:spPr>
          <a:xfrm>
            <a:off x="6996113" y="6356368"/>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eaLnBrk="1" fontAlgn="auto" hangingPunct="1">
              <a:spcBef>
                <a:spcPts val="0"/>
              </a:spcBef>
              <a:spcAft>
                <a:spcPts val="0"/>
              </a:spcAft>
            </a:pPr>
            <a:fld id="{82435EB1-3919-45D8-8230-5942E2F3B1CA}" type="slidenum">
              <a:rPr lang="fr-FR" u="none" smtClean="0">
                <a:solidFill>
                  <a:prstClr val="black">
                    <a:tint val="75000"/>
                  </a:prstClr>
                </a:solidFill>
                <a:latin typeface="Calibri"/>
              </a:rPr>
              <a:pPr eaLnBrk="1" fontAlgn="auto" hangingPunct="1">
                <a:spcBef>
                  <a:spcPts val="0"/>
                </a:spcBef>
                <a:spcAft>
                  <a:spcPts val="0"/>
                </a:spcAft>
              </a:pPr>
              <a:t>‹N°›</a:t>
            </a:fld>
            <a:endParaRPr lang="fr-FR" u="none">
              <a:solidFill>
                <a:prstClr val="black">
                  <a:tint val="75000"/>
                </a:prstClr>
              </a:solidFill>
              <a:latin typeface="Calibri"/>
            </a:endParaRPr>
          </a:p>
        </p:txBody>
      </p:sp>
    </p:spTree>
    <p:extLst>
      <p:ext uri="{BB962C8B-B14F-4D97-AF65-F5344CB8AC3E}">
        <p14:creationId xmlns:p14="http://schemas.microsoft.com/office/powerpoint/2010/main" val="211557639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par>
    </p:tnLst>
  </p:timing>
  <p:hf sldNum="0" hdr="0" dt="0"/>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4" name="Rectangle 47"/>
          <p:cNvSpPr>
            <a:spLocks noChangeArrowheads="1"/>
          </p:cNvSpPr>
          <p:nvPr/>
        </p:nvSpPr>
        <p:spPr bwMode="auto">
          <a:xfrm>
            <a:off x="0" y="0"/>
            <a:ext cx="9906000" cy="762000"/>
          </a:xfrm>
          <a:prstGeom prst="rect">
            <a:avLst/>
          </a:prstGeom>
          <a:solidFill>
            <a:srgbClr val="062F67">
              <a:alpha val="85000"/>
            </a:srgbClr>
          </a:solidFill>
          <a:ln w="19050">
            <a:noFill/>
            <a:miter lim="800000"/>
            <a:headEnd/>
            <a:tailEnd/>
          </a:ln>
          <a:effectLst/>
        </p:spPr>
        <p:txBody>
          <a:bodyPr wrap="none" lIns="91435" tIns="45718" rIns="91435" bIns="45718" anchor="ctr"/>
          <a:lstStyle/>
          <a:p>
            <a:pPr eaLnBrk="1" hangingPunct="1">
              <a:defRPr/>
            </a:pPr>
            <a:endParaRPr lang="en-US" sz="2400" u="none" dirty="0">
              <a:solidFill>
                <a:srgbClr val="FFFFFF"/>
              </a:solidFill>
              <a:latin typeface="Calibri" pitchFamily="34" charset="0"/>
            </a:endParaRPr>
          </a:p>
        </p:txBody>
      </p:sp>
      <p:sp>
        <p:nvSpPr>
          <p:cNvPr id="15" name="Rectangle 47"/>
          <p:cNvSpPr>
            <a:spLocks noChangeArrowheads="1"/>
          </p:cNvSpPr>
          <p:nvPr/>
        </p:nvSpPr>
        <p:spPr bwMode="auto">
          <a:xfrm>
            <a:off x="0" y="6629400"/>
            <a:ext cx="9906000" cy="228600"/>
          </a:xfrm>
          <a:prstGeom prst="rect">
            <a:avLst/>
          </a:prstGeom>
          <a:solidFill>
            <a:srgbClr val="062F67">
              <a:alpha val="85000"/>
            </a:srgbClr>
          </a:solidFill>
          <a:ln w="19050">
            <a:noFill/>
            <a:miter lim="800000"/>
            <a:headEnd/>
            <a:tailEnd/>
          </a:ln>
          <a:effectLst/>
        </p:spPr>
        <p:txBody>
          <a:bodyPr wrap="none" lIns="91435" tIns="45718" rIns="91435" bIns="45718" anchor="ctr"/>
          <a:lstStyle/>
          <a:p>
            <a:pPr eaLnBrk="1" hangingPunct="1">
              <a:defRPr/>
            </a:pPr>
            <a:endParaRPr lang="en-US" sz="2400" u="none" dirty="0">
              <a:solidFill>
                <a:srgbClr val="FFFFFF"/>
              </a:solidFill>
              <a:latin typeface="Calibri" pitchFamily="34" charset="0"/>
            </a:endParaRPr>
          </a:p>
        </p:txBody>
      </p:sp>
      <p:pic>
        <p:nvPicPr>
          <p:cNvPr id="138244" name="Picture 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0831" y="92090"/>
            <a:ext cx="686196"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92617" y="160338"/>
            <a:ext cx="531416"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10319" y="187325"/>
            <a:ext cx="660400" cy="261938"/>
          </a:xfrm>
          <a:prstGeom prst="rect">
            <a:avLst/>
          </a:prstGeom>
          <a:noFill/>
        </p:spPr>
        <p:txBody>
          <a:bodyPr>
            <a:spAutoFit/>
          </a:bodyPr>
          <a:lstStyle/>
          <a:p>
            <a:pPr algn="ctr">
              <a:defRPr/>
            </a:pPr>
            <a:r>
              <a:rPr lang="en-US" sz="1100" u="none" dirty="0">
                <a:solidFill>
                  <a:srgbClr val="FFFFFF"/>
                </a:solidFill>
                <a:effectLst>
                  <a:outerShdw blurRad="165100" dist="63500" dir="2700000" algn="tl">
                    <a:srgbClr val="000000">
                      <a:alpha val="43137"/>
                    </a:srgbClr>
                  </a:outerShdw>
                </a:effectLst>
                <a:latin typeface="Times New Roman" pitchFamily="18" charset="0"/>
                <a:cs typeface="Times New Roman" pitchFamily="18" charset="0"/>
              </a:rPr>
              <a:t>CERN</a:t>
            </a:r>
            <a:endParaRPr lang="en-GB" sz="1100" u="none" dirty="0">
              <a:solidFill>
                <a:srgbClr val="FFFFFF"/>
              </a:solidFill>
              <a:effectLst>
                <a:outerShdw blurRad="165100" dist="63500" dir="2700000" algn="tl">
                  <a:srgbClr val="000000">
                    <a:alpha val="43137"/>
                  </a:srgbClr>
                </a:outerShdw>
              </a:effectLst>
              <a:latin typeface="Times New Roman" pitchFamily="18" charset="0"/>
              <a:cs typeface="Times New Roman" pitchFamily="18" charset="0"/>
            </a:endParaRPr>
          </a:p>
        </p:txBody>
      </p:sp>
      <p:sp>
        <p:nvSpPr>
          <p:cNvPr id="19" name="Rectangle 34"/>
          <p:cNvSpPr>
            <a:spLocks noChangeArrowheads="1"/>
          </p:cNvSpPr>
          <p:nvPr/>
        </p:nvSpPr>
        <p:spPr bwMode="auto">
          <a:xfrm>
            <a:off x="0" y="6629400"/>
            <a:ext cx="9740900" cy="241300"/>
          </a:xfrm>
          <a:prstGeom prst="rect">
            <a:avLst/>
          </a:prstGeom>
          <a:noFill/>
          <a:ln w="9525">
            <a:noFill/>
            <a:miter lim="800000"/>
            <a:headEnd/>
            <a:tailEnd/>
          </a:ln>
          <a:effectLst/>
        </p:spPr>
        <p:txBody>
          <a:bodyPr anchor="b"/>
          <a:lstStyle/>
          <a:p>
            <a:pPr eaLnBrk="1" hangingPunct="1"/>
            <a:r>
              <a:rPr lang="en-US" sz="1200" u="none" dirty="0" smtClean="0">
                <a:solidFill>
                  <a:srgbClr val="FFFFFF"/>
                </a:solidFill>
                <a:latin typeface="Calibri" pitchFamily="34" charset="0"/>
              </a:rPr>
              <a:t>         Rüdiger Schmidt                    MYRTE June 2015						page </a:t>
            </a:r>
            <a:fld id="{20038FFA-3A97-494A-BECD-4DC9B4D1BD4C}" type="slidenum">
              <a:rPr lang="en-US" sz="1200" u="none" smtClean="0">
                <a:solidFill>
                  <a:srgbClr val="FFFFFF"/>
                </a:solidFill>
                <a:latin typeface="Calibri" pitchFamily="34" charset="0"/>
              </a:rPr>
              <a:pPr eaLnBrk="1" hangingPunct="1"/>
              <a:t>‹N°›</a:t>
            </a:fld>
            <a:endParaRPr lang="en-US" sz="1200" u="none" dirty="0">
              <a:solidFill>
                <a:srgbClr val="FFFFFF"/>
              </a:solidFill>
              <a:latin typeface="Calibri" pitchFamily="34" charset="0"/>
            </a:endParaRPr>
          </a:p>
        </p:txBody>
      </p:sp>
      <p:sp>
        <p:nvSpPr>
          <p:cNvPr id="20" name="Rectangle 34"/>
          <p:cNvSpPr>
            <a:spLocks noChangeArrowheads="1"/>
          </p:cNvSpPr>
          <p:nvPr/>
        </p:nvSpPr>
        <p:spPr bwMode="auto">
          <a:xfrm>
            <a:off x="0" y="6642100"/>
            <a:ext cx="7924800" cy="215900"/>
          </a:xfrm>
          <a:prstGeom prst="rect">
            <a:avLst/>
          </a:prstGeom>
          <a:noFill/>
          <a:ln w="9525">
            <a:noFill/>
            <a:miter lim="800000"/>
            <a:headEnd/>
            <a:tailEnd/>
          </a:ln>
          <a:effectLst/>
        </p:spPr>
        <p:txBody>
          <a:bodyPr anchor="b"/>
          <a:lstStyle/>
          <a:p>
            <a:pPr algn="ctr" eaLnBrk="1" hangingPunct="1"/>
            <a:endParaRPr lang="de-DE" sz="1200" u="none">
              <a:solidFill>
                <a:srgbClr val="FFFFFF"/>
              </a:solidFill>
              <a:latin typeface="Calibri" pitchFamily="34" charset="0"/>
            </a:endParaRPr>
          </a:p>
        </p:txBody>
      </p:sp>
      <p:sp>
        <p:nvSpPr>
          <p:cNvPr id="138249" name="Rectangle 15"/>
          <p:cNvSpPr>
            <a:spLocks noGrp="1" noChangeArrowheads="1"/>
          </p:cNvSpPr>
          <p:nvPr>
            <p:ph type="body" idx="1"/>
          </p:nvPr>
        </p:nvSpPr>
        <p:spPr bwMode="auto">
          <a:xfrm>
            <a:off x="247650" y="967671"/>
            <a:ext cx="9410700" cy="54331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p:txBody>
      </p:sp>
      <p:sp>
        <p:nvSpPr>
          <p:cNvPr id="138250" name="Rectangle 14"/>
          <p:cNvSpPr>
            <a:spLocks noGrp="1" noChangeArrowheads="1"/>
          </p:cNvSpPr>
          <p:nvPr>
            <p:ph type="title"/>
          </p:nvPr>
        </p:nvSpPr>
        <p:spPr bwMode="auto">
          <a:xfrm>
            <a:off x="825500" y="0"/>
            <a:ext cx="9080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Tree>
    <p:extLst>
      <p:ext uri="{BB962C8B-B14F-4D97-AF65-F5344CB8AC3E}">
        <p14:creationId xmlns:p14="http://schemas.microsoft.com/office/powerpoint/2010/main" val="264243094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transition spd="med">
    <p:fade thruBlk="1"/>
  </p:transition>
  <p:timing>
    <p:tnLst>
      <p:par>
        <p:cTn id="1" dur="indefinite" restart="never" nodeType="tmRoot"/>
      </p:par>
    </p:tnLst>
  </p:timing>
  <p:hf sldNum="0" hdr="0" dt="0"/>
  <p:txStyles>
    <p:titleStyle>
      <a:lvl1pPr algn="r" rtl="0" eaLnBrk="0" fontAlgn="base" hangingPunct="0">
        <a:spcBef>
          <a:spcPct val="0"/>
        </a:spcBef>
        <a:spcAft>
          <a:spcPct val="0"/>
        </a:spcAft>
        <a:defRPr sz="3200">
          <a:solidFill>
            <a:schemeClr val="bg1"/>
          </a:solidFill>
          <a:latin typeface="+mj-lt"/>
          <a:ea typeface="+mj-ea"/>
          <a:cs typeface="+mj-cs"/>
        </a:defRPr>
      </a:lvl1pPr>
      <a:lvl2pPr algn="r" rtl="0" eaLnBrk="0" fontAlgn="base" hangingPunct="0">
        <a:spcBef>
          <a:spcPct val="0"/>
        </a:spcBef>
        <a:spcAft>
          <a:spcPct val="0"/>
        </a:spcAft>
        <a:defRPr sz="3800">
          <a:solidFill>
            <a:schemeClr val="bg1"/>
          </a:solidFill>
          <a:latin typeface="Calibri" pitchFamily="34" charset="0"/>
        </a:defRPr>
      </a:lvl2pPr>
      <a:lvl3pPr algn="r" rtl="0" eaLnBrk="0" fontAlgn="base" hangingPunct="0">
        <a:spcBef>
          <a:spcPct val="0"/>
        </a:spcBef>
        <a:spcAft>
          <a:spcPct val="0"/>
        </a:spcAft>
        <a:defRPr sz="3800">
          <a:solidFill>
            <a:schemeClr val="bg1"/>
          </a:solidFill>
          <a:latin typeface="Calibri" pitchFamily="34" charset="0"/>
        </a:defRPr>
      </a:lvl3pPr>
      <a:lvl4pPr algn="r" rtl="0" eaLnBrk="0" fontAlgn="base" hangingPunct="0">
        <a:spcBef>
          <a:spcPct val="0"/>
        </a:spcBef>
        <a:spcAft>
          <a:spcPct val="0"/>
        </a:spcAft>
        <a:defRPr sz="3800">
          <a:solidFill>
            <a:schemeClr val="bg1"/>
          </a:solidFill>
          <a:latin typeface="Calibri" pitchFamily="34" charset="0"/>
        </a:defRPr>
      </a:lvl4pPr>
      <a:lvl5pPr algn="r" rtl="0" eaLnBrk="0" fontAlgn="base" hangingPunct="0">
        <a:spcBef>
          <a:spcPct val="0"/>
        </a:spcBef>
        <a:spcAft>
          <a:spcPct val="0"/>
        </a:spcAft>
        <a:defRPr sz="3800">
          <a:solidFill>
            <a:schemeClr val="bg1"/>
          </a:solidFill>
          <a:latin typeface="Calibri" pitchFamily="34" charset="0"/>
        </a:defRPr>
      </a:lvl5pPr>
      <a:lvl6pPr marL="457200" algn="r" rtl="0" eaLnBrk="0" fontAlgn="base" hangingPunct="0">
        <a:spcBef>
          <a:spcPct val="0"/>
        </a:spcBef>
        <a:spcAft>
          <a:spcPct val="0"/>
        </a:spcAft>
        <a:defRPr sz="3800">
          <a:solidFill>
            <a:schemeClr val="bg1"/>
          </a:solidFill>
          <a:latin typeface="Calibri" pitchFamily="34" charset="0"/>
        </a:defRPr>
      </a:lvl6pPr>
      <a:lvl7pPr marL="914400" algn="r" rtl="0" eaLnBrk="0" fontAlgn="base" hangingPunct="0">
        <a:spcBef>
          <a:spcPct val="0"/>
        </a:spcBef>
        <a:spcAft>
          <a:spcPct val="0"/>
        </a:spcAft>
        <a:defRPr sz="3800">
          <a:solidFill>
            <a:schemeClr val="bg1"/>
          </a:solidFill>
          <a:latin typeface="Calibri" pitchFamily="34" charset="0"/>
        </a:defRPr>
      </a:lvl7pPr>
      <a:lvl8pPr marL="1371600" algn="r" rtl="0" eaLnBrk="0" fontAlgn="base" hangingPunct="0">
        <a:spcBef>
          <a:spcPct val="0"/>
        </a:spcBef>
        <a:spcAft>
          <a:spcPct val="0"/>
        </a:spcAft>
        <a:defRPr sz="3800">
          <a:solidFill>
            <a:schemeClr val="bg1"/>
          </a:solidFill>
          <a:latin typeface="Calibri" pitchFamily="34" charset="0"/>
        </a:defRPr>
      </a:lvl8pPr>
      <a:lvl9pPr marL="1828800" algn="r" rtl="0" eaLnBrk="0" fontAlgn="base" hangingPunct="0">
        <a:spcBef>
          <a:spcPct val="0"/>
        </a:spcBef>
        <a:spcAft>
          <a:spcPct val="0"/>
        </a:spcAft>
        <a:defRPr sz="3800">
          <a:solidFill>
            <a:schemeClr val="bg1"/>
          </a:solidFill>
          <a:latin typeface="Calibri" pitchFamily="34" charset="0"/>
        </a:defRPr>
      </a:lvl9pPr>
    </p:titleStyle>
    <p:bodyStyle>
      <a:lvl1pPr marL="342900" indent="-342900" algn="l" rtl="0" eaLnBrk="0" fontAlgn="base" hangingPunct="0">
        <a:spcBef>
          <a:spcPct val="20000"/>
        </a:spcBef>
        <a:spcAft>
          <a:spcPct val="0"/>
        </a:spcAft>
        <a:buClr>
          <a:srgbClr val="000099"/>
        </a:buClr>
        <a:buSzPct val="80000"/>
        <a:buFont typeface="Arial Unicode MS" pitchFamily="34" charset="-128"/>
        <a:buChar char="●"/>
        <a:defRPr sz="2400">
          <a:solidFill>
            <a:srgbClr val="062F67"/>
          </a:solidFill>
          <a:latin typeface="+mn-lt"/>
          <a:ea typeface="+mn-ea"/>
          <a:cs typeface="+mn-cs"/>
        </a:defRPr>
      </a:lvl1pPr>
      <a:lvl2pPr marL="914400" indent="-457200" algn="l" rtl="0" eaLnBrk="0" fontAlgn="base" hangingPunct="0">
        <a:spcBef>
          <a:spcPct val="20000"/>
        </a:spcBef>
        <a:spcAft>
          <a:spcPct val="0"/>
        </a:spcAft>
        <a:buClr>
          <a:schemeClr val="accent1">
            <a:lumMod val="50000"/>
          </a:schemeClr>
        </a:buClr>
        <a:buSzPct val="80000"/>
        <a:buFont typeface="Arial" pitchFamily="34" charset="0"/>
        <a:buChar char="•"/>
        <a:defRPr sz="2000">
          <a:solidFill>
            <a:srgbClr val="008000"/>
          </a:solidFill>
          <a:latin typeface="+mn-lt"/>
        </a:defRPr>
      </a:lvl2pPr>
      <a:lvl3pPr marL="1143000" indent="-228600" algn="l" rtl="0" eaLnBrk="0" fontAlgn="base" hangingPunct="0">
        <a:spcBef>
          <a:spcPct val="20000"/>
        </a:spcBef>
        <a:spcAft>
          <a:spcPct val="0"/>
        </a:spcAft>
        <a:buClr>
          <a:srgbClr val="6699FF"/>
        </a:buClr>
        <a:buFont typeface="Franklin Gothic Medium" pitchFamily="34" charset="0"/>
        <a:defRPr sz="2000">
          <a:solidFill>
            <a:srgbClr val="6666FF"/>
          </a:solidFill>
          <a:latin typeface="+mn-lt"/>
        </a:defRPr>
      </a:lvl3pPr>
      <a:lvl4pPr marL="1600200" indent="-228600" algn="l" rtl="0" eaLnBrk="0" fontAlgn="base" hangingPunct="0">
        <a:spcBef>
          <a:spcPct val="20000"/>
        </a:spcBef>
        <a:spcAft>
          <a:spcPct val="0"/>
        </a:spcAft>
        <a:buClr>
          <a:srgbClr val="6699FF"/>
        </a:buClr>
        <a:buFont typeface="Franklin Gothic Medium" pitchFamily="34" charset="0"/>
        <a:buChar char="–"/>
        <a:defRPr sz="2000">
          <a:solidFill>
            <a:srgbClr val="6666FF"/>
          </a:solidFill>
          <a:latin typeface="+mn-lt"/>
        </a:defRPr>
      </a:lvl4pPr>
      <a:lvl5pPr marL="2057400" indent="-228600" algn="l" rtl="0" eaLnBrk="0" fontAlgn="base" hangingPunct="0">
        <a:spcBef>
          <a:spcPct val="20000"/>
        </a:spcBef>
        <a:spcAft>
          <a:spcPct val="0"/>
        </a:spcAft>
        <a:buClr>
          <a:srgbClr val="6699FF"/>
        </a:buClr>
        <a:buFont typeface="Franklin Gothic Medium" pitchFamily="34" charset="0"/>
        <a:buChar char="–"/>
        <a:defRPr sz="2000">
          <a:solidFill>
            <a:srgbClr val="6666FF"/>
          </a:solidFill>
          <a:latin typeface="+mn-lt"/>
        </a:defRPr>
      </a:lvl5pPr>
      <a:lvl6pPr marL="2514600" indent="-228600" algn="l" rtl="0" eaLnBrk="0" fontAlgn="base" hangingPunct="0">
        <a:spcBef>
          <a:spcPct val="20000"/>
        </a:spcBef>
        <a:spcAft>
          <a:spcPct val="0"/>
        </a:spcAft>
        <a:buClr>
          <a:srgbClr val="6699FF"/>
        </a:buClr>
        <a:buFont typeface="Franklin Gothic Medium" pitchFamily="34" charset="0"/>
        <a:buChar char="–"/>
        <a:defRPr sz="2000">
          <a:solidFill>
            <a:srgbClr val="6666FF"/>
          </a:solidFill>
          <a:latin typeface="+mn-lt"/>
        </a:defRPr>
      </a:lvl6pPr>
      <a:lvl7pPr marL="2971800" indent="-228600" algn="l" rtl="0" eaLnBrk="0" fontAlgn="base" hangingPunct="0">
        <a:spcBef>
          <a:spcPct val="20000"/>
        </a:spcBef>
        <a:spcAft>
          <a:spcPct val="0"/>
        </a:spcAft>
        <a:buClr>
          <a:srgbClr val="6699FF"/>
        </a:buClr>
        <a:buFont typeface="Franklin Gothic Medium" pitchFamily="34" charset="0"/>
        <a:buChar char="–"/>
        <a:defRPr sz="2000">
          <a:solidFill>
            <a:srgbClr val="6666FF"/>
          </a:solidFill>
          <a:latin typeface="+mn-lt"/>
        </a:defRPr>
      </a:lvl7pPr>
      <a:lvl8pPr marL="3429000" indent="-228600" algn="l" rtl="0" eaLnBrk="0" fontAlgn="base" hangingPunct="0">
        <a:spcBef>
          <a:spcPct val="20000"/>
        </a:spcBef>
        <a:spcAft>
          <a:spcPct val="0"/>
        </a:spcAft>
        <a:buClr>
          <a:srgbClr val="6699FF"/>
        </a:buClr>
        <a:buFont typeface="Franklin Gothic Medium" pitchFamily="34" charset="0"/>
        <a:buChar char="–"/>
        <a:defRPr sz="2000">
          <a:solidFill>
            <a:srgbClr val="6666FF"/>
          </a:solidFill>
          <a:latin typeface="+mn-lt"/>
        </a:defRPr>
      </a:lvl8pPr>
      <a:lvl9pPr marL="3886200" indent="-228600" algn="l" rtl="0" eaLnBrk="0" fontAlgn="base" hangingPunct="0">
        <a:spcBef>
          <a:spcPct val="20000"/>
        </a:spcBef>
        <a:spcAft>
          <a:spcPct val="0"/>
        </a:spcAft>
        <a:buClr>
          <a:srgbClr val="6699FF"/>
        </a:buClr>
        <a:buFont typeface="Franklin Gothic Medium" pitchFamily="34" charset="0"/>
        <a:buChar char="–"/>
        <a:defRPr sz="2000">
          <a:solidFill>
            <a:srgbClr val="6666FF"/>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95300" y="6356365"/>
            <a:ext cx="23114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eaLnBrk="1" hangingPunct="1">
              <a:defRPr/>
            </a:pPr>
            <a:endParaRPr lang="fr-FR" u="none">
              <a:cs typeface="Arial" pitchFamily="34" charset="0"/>
            </a:endParaRPr>
          </a:p>
        </p:txBody>
      </p:sp>
      <p:sp>
        <p:nvSpPr>
          <p:cNvPr id="5" name="Espace réservé du pied de page 4"/>
          <p:cNvSpPr>
            <a:spLocks noGrp="1"/>
          </p:cNvSpPr>
          <p:nvPr>
            <p:ph type="ftr" sz="quarter" idx="3"/>
          </p:nvPr>
        </p:nvSpPr>
        <p:spPr>
          <a:xfrm>
            <a:off x="3384550" y="6356365"/>
            <a:ext cx="31369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eaLnBrk="1" hangingPunct="1">
              <a:defRPr/>
            </a:pPr>
            <a:r>
              <a:rPr lang="fr-FR" u="none" smtClean="0">
                <a:cs typeface="Arial" pitchFamily="34" charset="0"/>
              </a:rPr>
              <a:t>J-Luc Biarrotte, Séminaire SACM, Saclay, 24/03/2016.</a:t>
            </a:r>
            <a:endParaRPr lang="fr-FR" u="none">
              <a:cs typeface="Arial" pitchFamily="34" charset="0"/>
            </a:endParaRPr>
          </a:p>
        </p:txBody>
      </p:sp>
      <p:sp>
        <p:nvSpPr>
          <p:cNvPr id="6" name="Espace réservé du numéro de diapositive 5"/>
          <p:cNvSpPr>
            <a:spLocks noGrp="1"/>
          </p:cNvSpPr>
          <p:nvPr>
            <p:ph type="sldNum" sz="quarter" idx="4"/>
          </p:nvPr>
        </p:nvSpPr>
        <p:spPr>
          <a:xfrm>
            <a:off x="7099300" y="6356365"/>
            <a:ext cx="2311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eaLnBrk="1" hangingPunct="1">
              <a:defRPr/>
            </a:pPr>
            <a:fld id="{90C13CEB-C0EA-459C-9E3E-7FE6F34613F4}" type="slidenum">
              <a:rPr lang="fr-FR" u="none">
                <a:cs typeface="Arial" pitchFamily="34" charset="0"/>
              </a:rPr>
              <a:pPr eaLnBrk="1" hangingPunct="1">
                <a:defRPr/>
              </a:pPr>
              <a:t>‹N°›</a:t>
            </a:fld>
            <a:endParaRPr lang="fr-FR" u="none">
              <a:cs typeface="Arial" pitchFamily="34" charset="0"/>
            </a:endParaRPr>
          </a:p>
        </p:txBody>
      </p:sp>
    </p:spTree>
    <p:extLst>
      <p:ext uri="{BB962C8B-B14F-4D97-AF65-F5344CB8AC3E}">
        <p14:creationId xmlns:p14="http://schemas.microsoft.com/office/powerpoint/2010/main" val="4190933338"/>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hteck 12"/>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9" name="Rechteck 10"/>
          <p:cNvSpPr>
            <a:spLocks noChangeArrowheads="1"/>
          </p:cNvSpPr>
          <p:nvPr userDrawn="1"/>
        </p:nvSpPr>
        <p:spPr bwMode="auto">
          <a:xfrm>
            <a:off x="0" y="6616727"/>
            <a:ext cx="9906000" cy="249237"/>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20" name="Datumsplatzhalter 3"/>
          <p:cNvSpPr>
            <a:spLocks/>
          </p:cNvSpPr>
          <p:nvPr userDrawn="1"/>
        </p:nvSpPr>
        <p:spPr bwMode="auto">
          <a:xfrm>
            <a:off x="14897" y="6625194"/>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H. Podlech</a:t>
            </a:r>
            <a:endParaRPr lang="de-DE" sz="1200" u="none" dirty="0">
              <a:solidFill>
                <a:prstClr val="white"/>
              </a:solidFill>
              <a:latin typeface="Calibri" pitchFamily="34" charset="0"/>
              <a:cs typeface="Arial" pitchFamily="34" charset="0"/>
            </a:endParaRPr>
          </a:p>
        </p:txBody>
      </p:sp>
      <p:sp>
        <p:nvSpPr>
          <p:cNvPr id="23" name="Rectangle 23"/>
          <p:cNvSpPr>
            <a:spLocks noChangeArrowheads="1"/>
          </p:cNvSpPr>
          <p:nvPr userDrawn="1"/>
        </p:nvSpPr>
        <p:spPr bwMode="auto">
          <a:xfrm>
            <a:off x="4361393"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pic>
        <p:nvPicPr>
          <p:cNvPr id="30" name="Picture 49" descr="C:\Users\Linac\Podlech\Bilder\Logos\Linac-AG_Bildleiste.png"/>
          <p:cNvPicPr>
            <a:picLocks noChangeAspect="1" noChangeArrowheads="1"/>
          </p:cNvPicPr>
          <p:nvPr userDrawn="1"/>
        </p:nvPicPr>
        <p:blipFill>
          <a:blip r:embed="rId6" cstate="print"/>
          <a:srcRect/>
          <a:stretch>
            <a:fillRect/>
          </a:stretch>
        </p:blipFill>
        <p:spPr bwMode="auto">
          <a:xfrm>
            <a:off x="7064177" y="53453"/>
            <a:ext cx="2685743" cy="412759"/>
          </a:xfrm>
          <a:prstGeom prst="rect">
            <a:avLst/>
          </a:prstGeom>
          <a:noFill/>
          <a:ln w="9525">
            <a:noFill/>
            <a:miter lim="800000"/>
            <a:headEnd/>
            <a:tailEnd/>
          </a:ln>
        </p:spPr>
      </p:pic>
      <p:pic>
        <p:nvPicPr>
          <p:cNvPr id="1028" name="Picture 4" descr="D:\Podlech\BILDER\LOGO\IAP\IAP-3.png"/>
          <p:cNvPicPr>
            <a:picLocks noChangeAspect="1" noChangeArrowheads="1"/>
          </p:cNvPicPr>
          <p:nvPr userDrawn="1"/>
        </p:nvPicPr>
        <p:blipFill>
          <a:blip r:embed="rId7" cstate="print"/>
          <a:srcRect/>
          <a:stretch>
            <a:fillRect/>
          </a:stretch>
        </p:blipFill>
        <p:spPr bwMode="auto">
          <a:xfrm>
            <a:off x="4123830" y="35625"/>
            <a:ext cx="851460" cy="468842"/>
          </a:xfrm>
          <a:prstGeom prst="rect">
            <a:avLst/>
          </a:prstGeom>
          <a:noFill/>
        </p:spPr>
      </p:pic>
      <p:sp>
        <p:nvSpPr>
          <p:cNvPr id="16" name="Rechteck 15"/>
          <p:cNvSpPr/>
          <p:nvPr userDrawn="1"/>
        </p:nvSpPr>
        <p:spPr>
          <a:xfrm>
            <a:off x="154369" y="50815"/>
            <a:ext cx="944739" cy="423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75125" eaLnBrk="1" hangingPunct="1"/>
            <a:endParaRPr lang="de-DE" sz="1800" u="none">
              <a:solidFill>
                <a:prstClr val="white"/>
              </a:solidFill>
            </a:endParaRPr>
          </a:p>
        </p:txBody>
      </p:sp>
      <p:pic>
        <p:nvPicPr>
          <p:cNvPr id="1029" name="Picture 5" descr="D:\Podlech\BILDER\LOGO\Goethe-Logo\Goethe-Logo RGB.tif"/>
          <p:cNvPicPr>
            <a:picLocks noChangeAspect="1" noChangeArrowheads="1"/>
          </p:cNvPicPr>
          <p:nvPr userDrawn="1"/>
        </p:nvPicPr>
        <p:blipFill>
          <a:blip r:embed="rId8" cstate="print"/>
          <a:srcRect/>
          <a:stretch>
            <a:fillRect/>
          </a:stretch>
        </p:blipFill>
        <p:spPr bwMode="auto">
          <a:xfrm>
            <a:off x="232229" y="59271"/>
            <a:ext cx="793498" cy="399171"/>
          </a:xfrm>
          <a:prstGeom prst="rect">
            <a:avLst/>
          </a:prstGeom>
          <a:noFill/>
        </p:spPr>
      </p:pic>
    </p:spTree>
    <p:extLst>
      <p:ext uri="{BB962C8B-B14F-4D97-AF65-F5344CB8AC3E}">
        <p14:creationId xmlns:p14="http://schemas.microsoft.com/office/powerpoint/2010/main" val="3739997585"/>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637248" y="44453"/>
            <a:ext cx="7840531" cy="936625"/>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1027" name="Espace réservé du texte 2"/>
          <p:cNvSpPr>
            <a:spLocks noGrp="1"/>
          </p:cNvSpPr>
          <p:nvPr>
            <p:ph type="body" idx="1"/>
          </p:nvPr>
        </p:nvSpPr>
        <p:spPr bwMode="auto">
          <a:xfrm>
            <a:off x="624287" y="1268420"/>
            <a:ext cx="885348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624285" y="6305563"/>
            <a:ext cx="1571890" cy="365125"/>
          </a:xfrm>
          <a:prstGeom prst="rect">
            <a:avLst/>
          </a:prstGeom>
        </p:spPr>
        <p:txBody>
          <a:bodyPr vert="horz" lIns="0" tIns="0" rIns="0" bIns="0" rtlCol="0" anchor="ctr"/>
          <a:lstStyle>
            <a:lvl1pPr algn="l" fontAlgn="auto">
              <a:spcBef>
                <a:spcPts val="0"/>
              </a:spcBef>
              <a:spcAft>
                <a:spcPts val="0"/>
              </a:spcAft>
              <a:defRPr sz="1000" cap="all" baseline="0" smtClean="0">
                <a:solidFill>
                  <a:schemeClr val="bg1"/>
                </a:solidFill>
                <a:latin typeface="+mn-lt"/>
                <a:cs typeface="+mn-cs"/>
              </a:defRPr>
            </a:lvl1pPr>
          </a:lstStyle>
          <a:p>
            <a:pPr eaLnBrk="1" hangingPunct="1">
              <a:defRPr/>
            </a:pPr>
            <a:endParaRPr lang="fr-FR" u="none" dirty="0">
              <a:solidFill>
                <a:prstClr val="white"/>
              </a:solidFill>
            </a:endParaRPr>
          </a:p>
        </p:txBody>
      </p:sp>
      <p:sp>
        <p:nvSpPr>
          <p:cNvPr id="5" name="Espace réservé du pied de page 4"/>
          <p:cNvSpPr>
            <a:spLocks noGrp="1"/>
          </p:cNvSpPr>
          <p:nvPr>
            <p:ph type="ftr" sz="quarter" idx="3"/>
          </p:nvPr>
        </p:nvSpPr>
        <p:spPr>
          <a:xfrm>
            <a:off x="2221976" y="6305563"/>
            <a:ext cx="6435460" cy="365125"/>
          </a:xfrm>
          <a:prstGeom prst="rect">
            <a:avLst/>
          </a:prstGeom>
        </p:spPr>
        <p:txBody>
          <a:bodyPr vert="horz" lIns="0" tIns="0" rIns="0" bIns="0" rtlCol="0" anchor="ctr"/>
          <a:lstStyle>
            <a:lvl1pPr algn="r" fontAlgn="auto">
              <a:spcBef>
                <a:spcPts val="0"/>
              </a:spcBef>
              <a:spcAft>
                <a:spcPts val="0"/>
              </a:spcAft>
              <a:defRPr sz="1000" dirty="0" smtClean="0">
                <a:solidFill>
                  <a:srgbClr val="666666"/>
                </a:solidFill>
                <a:latin typeface="+mn-lt"/>
                <a:cs typeface="+mn-cs"/>
              </a:defRPr>
            </a:lvl1pPr>
          </a:lstStyle>
          <a:p>
            <a:pPr eaLnBrk="1" hangingPunct="1">
              <a:defRPr/>
            </a:pPr>
            <a:r>
              <a:rPr lang="fr-FR" u="none" smtClean="0"/>
              <a:t>J-Luc Biarrotte, Séminaire SACM, Saclay, 24/03/2016.</a:t>
            </a:r>
            <a:endParaRPr lang="fr-FR" u="none"/>
          </a:p>
        </p:txBody>
      </p:sp>
      <p:sp>
        <p:nvSpPr>
          <p:cNvPr id="6" name="Espace réservé du numéro de diapositive 5"/>
          <p:cNvSpPr>
            <a:spLocks noGrp="1"/>
          </p:cNvSpPr>
          <p:nvPr>
            <p:ph type="sldNum" sz="quarter" idx="4"/>
          </p:nvPr>
        </p:nvSpPr>
        <p:spPr>
          <a:xfrm>
            <a:off x="8693553" y="6303976"/>
            <a:ext cx="1212453" cy="365125"/>
          </a:xfrm>
          <a:prstGeom prst="rect">
            <a:avLst/>
          </a:prstGeom>
        </p:spPr>
        <p:txBody>
          <a:bodyPr vert="horz" lIns="0" tIns="0" rIns="0" bIns="0" rtlCol="0" anchor="ctr"/>
          <a:lstStyle>
            <a:lvl1pPr algn="l" fontAlgn="auto">
              <a:spcBef>
                <a:spcPts val="0"/>
              </a:spcBef>
              <a:spcAft>
                <a:spcPts val="0"/>
              </a:spcAft>
              <a:defRPr sz="1000" dirty="0" smtClean="0">
                <a:solidFill>
                  <a:srgbClr val="666666"/>
                </a:solidFill>
                <a:latin typeface="+mn-lt"/>
                <a:cs typeface="+mn-cs"/>
              </a:defRPr>
            </a:lvl1pPr>
          </a:lstStyle>
          <a:p>
            <a:pPr eaLnBrk="1" hangingPunct="1">
              <a:defRPr/>
            </a:pPr>
            <a:r>
              <a:rPr lang="fr-FR" u="none"/>
              <a:t>|  PAGE </a:t>
            </a:r>
            <a:fld id="{63FB5E0D-662E-48C2-8F88-3D80F64CB159}" type="slidenum">
              <a:rPr lang="fr-FR" u="none"/>
              <a:pPr eaLnBrk="1" hangingPunct="1">
                <a:defRPr/>
              </a:pPr>
              <a:t>‹N°›</a:t>
            </a:fld>
            <a:endParaRPr lang="fr-FR" u="none"/>
          </a:p>
        </p:txBody>
      </p:sp>
      <p:pic>
        <p:nvPicPr>
          <p:cNvPr id="1031" name="Picture 2" descr="S:\CHARTE - LOGOS 2012\Fond dégradé Logo CEA 2012.jpg"/>
          <p:cNvPicPr preferRelativeResize="0">
            <a:picLocks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906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3" descr="S:\CHARTE - LOGOS 2012\Logo\Logo anglais\CEA_GB_logotype_4c_defonce.pn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7398" y="44450"/>
            <a:ext cx="113162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091224"/>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Lst>
  <p:hf sldNum="0" hdr="0" dt="0"/>
  <p:txStyles>
    <p:titleStyle>
      <a:lvl1pPr algn="l" rtl="0" fontAlgn="base">
        <a:spcBef>
          <a:spcPct val="0"/>
        </a:spcBef>
        <a:spcAft>
          <a:spcPct val="0"/>
        </a:spcAft>
        <a:defRPr sz="2200" b="1" kern="1200" cap="all">
          <a:solidFill>
            <a:schemeClr val="bg1"/>
          </a:solidFill>
          <a:latin typeface="+mj-lt"/>
          <a:ea typeface="+mj-ea"/>
          <a:cs typeface="+mj-cs"/>
        </a:defRPr>
      </a:lvl1pPr>
      <a:lvl2pPr algn="l" rtl="0" fontAlgn="base">
        <a:spcBef>
          <a:spcPct val="0"/>
        </a:spcBef>
        <a:spcAft>
          <a:spcPct val="0"/>
        </a:spcAft>
        <a:defRPr sz="2200" b="1">
          <a:solidFill>
            <a:schemeClr val="bg1"/>
          </a:solidFill>
          <a:latin typeface="Arial" charset="0"/>
        </a:defRPr>
      </a:lvl2pPr>
      <a:lvl3pPr algn="l" rtl="0" fontAlgn="base">
        <a:spcBef>
          <a:spcPct val="0"/>
        </a:spcBef>
        <a:spcAft>
          <a:spcPct val="0"/>
        </a:spcAft>
        <a:defRPr sz="2200" b="1">
          <a:solidFill>
            <a:schemeClr val="bg1"/>
          </a:solidFill>
          <a:latin typeface="Arial" charset="0"/>
        </a:defRPr>
      </a:lvl3pPr>
      <a:lvl4pPr algn="l" rtl="0" fontAlgn="base">
        <a:spcBef>
          <a:spcPct val="0"/>
        </a:spcBef>
        <a:spcAft>
          <a:spcPct val="0"/>
        </a:spcAft>
        <a:defRPr sz="2200" b="1">
          <a:solidFill>
            <a:schemeClr val="bg1"/>
          </a:solidFill>
          <a:latin typeface="Arial" charset="0"/>
        </a:defRPr>
      </a:lvl4pPr>
      <a:lvl5pPr algn="l" rtl="0" fontAlgn="base">
        <a:spcBef>
          <a:spcPct val="0"/>
        </a:spcBef>
        <a:spcAft>
          <a:spcPct val="0"/>
        </a:spcAft>
        <a:defRPr sz="2200" b="1">
          <a:solidFill>
            <a:schemeClr val="bg1"/>
          </a:solidFill>
          <a:latin typeface="Arial" charset="0"/>
        </a:defRPr>
      </a:lvl5pPr>
      <a:lvl6pPr marL="457200" algn="l" rtl="0" fontAlgn="base">
        <a:spcBef>
          <a:spcPct val="0"/>
        </a:spcBef>
        <a:spcAft>
          <a:spcPct val="0"/>
        </a:spcAft>
        <a:defRPr sz="2200" b="1">
          <a:solidFill>
            <a:schemeClr val="bg1"/>
          </a:solidFill>
          <a:latin typeface="Arial" charset="0"/>
        </a:defRPr>
      </a:lvl6pPr>
      <a:lvl7pPr marL="914400" algn="l" rtl="0" fontAlgn="base">
        <a:spcBef>
          <a:spcPct val="0"/>
        </a:spcBef>
        <a:spcAft>
          <a:spcPct val="0"/>
        </a:spcAft>
        <a:defRPr sz="2200" b="1">
          <a:solidFill>
            <a:schemeClr val="bg1"/>
          </a:solidFill>
          <a:latin typeface="Arial" charset="0"/>
        </a:defRPr>
      </a:lvl7pPr>
      <a:lvl8pPr marL="1371600" algn="l" rtl="0" fontAlgn="base">
        <a:spcBef>
          <a:spcPct val="0"/>
        </a:spcBef>
        <a:spcAft>
          <a:spcPct val="0"/>
        </a:spcAft>
        <a:defRPr sz="2200" b="1">
          <a:solidFill>
            <a:schemeClr val="bg1"/>
          </a:solidFill>
          <a:latin typeface="Arial" charset="0"/>
        </a:defRPr>
      </a:lvl8pPr>
      <a:lvl9pPr marL="1828800" algn="l" rtl="0" fontAlgn="base">
        <a:spcBef>
          <a:spcPct val="0"/>
        </a:spcBef>
        <a:spcAft>
          <a:spcPct val="0"/>
        </a:spcAft>
        <a:defRPr sz="2200" b="1">
          <a:solidFill>
            <a:schemeClr val="bg1"/>
          </a:solidFill>
          <a:latin typeface="Arial" charset="0"/>
        </a:defRPr>
      </a:lvl9pPr>
    </p:titleStyle>
    <p:bodyStyle>
      <a:lvl1pPr marL="923925" algn="l" rtl="0" fontAlgn="base">
        <a:spcBef>
          <a:spcPct val="0"/>
        </a:spcBef>
        <a:spcAft>
          <a:spcPts val="400"/>
        </a:spcAft>
        <a:buFont typeface="Arial" charset="0"/>
        <a:defRPr sz="2200" kern="1200">
          <a:solidFill>
            <a:schemeClr val="tx2"/>
          </a:solidFill>
          <a:latin typeface="+mn-lt"/>
          <a:ea typeface="+mn-ea"/>
          <a:cs typeface="+mn-cs"/>
        </a:defRPr>
      </a:lvl1pPr>
      <a:lvl2pPr marL="360363" indent="-360363" algn="l" rtl="0" fontAlgn="base">
        <a:lnSpc>
          <a:spcPts val="2000"/>
        </a:lnSpc>
        <a:spcBef>
          <a:spcPct val="0"/>
        </a:spcBef>
        <a:spcAft>
          <a:spcPct val="0"/>
        </a:spcAft>
        <a:buSzPct val="90000"/>
        <a:buBlip>
          <a:blip r:embed="rId16"/>
        </a:buBlip>
        <a:defRPr sz="1600" kern="1200">
          <a:solidFill>
            <a:srgbClr val="666666"/>
          </a:solidFill>
          <a:latin typeface="+mn-lt"/>
          <a:ea typeface="+mn-ea"/>
          <a:cs typeface="+mn-cs"/>
        </a:defRPr>
      </a:lvl2pPr>
      <a:lvl3pPr marL="361950" algn="l" rtl="0" fontAlgn="base">
        <a:lnSpc>
          <a:spcPts val="2000"/>
        </a:lnSpc>
        <a:spcBef>
          <a:spcPct val="0"/>
        </a:spcBef>
        <a:spcAft>
          <a:spcPct val="0"/>
        </a:spcAft>
        <a:buSzPct val="36000"/>
        <a:buFont typeface="Arial" charset="0"/>
        <a:defRPr sz="1600" kern="1200">
          <a:solidFill>
            <a:srgbClr val="666666"/>
          </a:solidFill>
          <a:latin typeface="+mn-lt"/>
          <a:ea typeface="+mn-ea"/>
          <a:cs typeface="+mn-cs"/>
        </a:defRPr>
      </a:lvl3pPr>
      <a:lvl4pPr marL="1009650" indent="-238125" algn="l" rtl="0" fontAlgn="base">
        <a:lnSpc>
          <a:spcPts val="2000"/>
        </a:lnSpc>
        <a:spcBef>
          <a:spcPct val="0"/>
        </a:spcBef>
        <a:spcAft>
          <a:spcPct val="0"/>
        </a:spcAft>
        <a:buClr>
          <a:srgbClr val="666666"/>
        </a:buClr>
        <a:buSzPct val="36000"/>
        <a:buBlip>
          <a:blip r:embed="rId17"/>
        </a:buBlip>
        <a:defRPr sz="1600" kern="1200">
          <a:solidFill>
            <a:srgbClr val="666666"/>
          </a:solidFill>
          <a:latin typeface="+mn-lt"/>
          <a:ea typeface="+mn-ea"/>
          <a:cs typeface="+mn-cs"/>
        </a:defRPr>
      </a:lvl4pPr>
      <a:lvl5pPr marL="1133475" indent="-114300" algn="l" rtl="0" fontAlgn="base">
        <a:lnSpc>
          <a:spcPts val="2000"/>
        </a:lnSpc>
        <a:spcBef>
          <a:spcPct val="0"/>
        </a:spcBef>
        <a:spcAft>
          <a:spcPct val="0"/>
        </a:spcAft>
        <a:buClr>
          <a:srgbClr val="666666"/>
        </a:buClr>
        <a:buFont typeface="Arial"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637246" y="44453"/>
            <a:ext cx="7840531" cy="936625"/>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1027" name="Espace réservé du texte 2"/>
          <p:cNvSpPr>
            <a:spLocks noGrp="1"/>
          </p:cNvSpPr>
          <p:nvPr>
            <p:ph type="body" idx="1"/>
          </p:nvPr>
        </p:nvSpPr>
        <p:spPr bwMode="auto">
          <a:xfrm>
            <a:off x="624285" y="1268420"/>
            <a:ext cx="885348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624289" y="6305560"/>
            <a:ext cx="1571889" cy="365125"/>
          </a:xfrm>
          <a:prstGeom prst="rect">
            <a:avLst/>
          </a:prstGeom>
        </p:spPr>
        <p:txBody>
          <a:bodyPr vert="horz" lIns="0" tIns="0" rIns="0" bIns="0" rtlCol="0" anchor="ctr"/>
          <a:lstStyle>
            <a:lvl1pPr algn="l" fontAlgn="auto">
              <a:spcBef>
                <a:spcPts val="0"/>
              </a:spcBef>
              <a:spcAft>
                <a:spcPts val="0"/>
              </a:spcAft>
              <a:defRPr sz="1000" cap="all" baseline="0" smtClean="0">
                <a:solidFill>
                  <a:schemeClr val="bg1"/>
                </a:solidFill>
                <a:latin typeface="+mn-lt"/>
                <a:cs typeface="+mn-cs"/>
              </a:defRPr>
            </a:lvl1pPr>
          </a:lstStyle>
          <a:p>
            <a:pPr eaLnBrk="1" hangingPunct="1">
              <a:defRPr/>
            </a:pPr>
            <a:endParaRPr lang="fr-FR" u="none" dirty="0">
              <a:solidFill>
                <a:prstClr val="white"/>
              </a:solidFill>
            </a:endParaRPr>
          </a:p>
        </p:txBody>
      </p:sp>
      <p:sp>
        <p:nvSpPr>
          <p:cNvPr id="5" name="Espace réservé du pied de page 4"/>
          <p:cNvSpPr>
            <a:spLocks noGrp="1"/>
          </p:cNvSpPr>
          <p:nvPr>
            <p:ph type="ftr" sz="quarter" idx="3"/>
          </p:nvPr>
        </p:nvSpPr>
        <p:spPr>
          <a:xfrm>
            <a:off x="2221972" y="6305560"/>
            <a:ext cx="6435462" cy="365125"/>
          </a:xfrm>
          <a:prstGeom prst="rect">
            <a:avLst/>
          </a:prstGeom>
        </p:spPr>
        <p:txBody>
          <a:bodyPr vert="horz" lIns="0" tIns="0" rIns="0" bIns="0" rtlCol="0" anchor="ctr"/>
          <a:lstStyle>
            <a:lvl1pPr algn="r" fontAlgn="auto">
              <a:spcBef>
                <a:spcPts val="0"/>
              </a:spcBef>
              <a:spcAft>
                <a:spcPts val="0"/>
              </a:spcAft>
              <a:defRPr sz="1000" dirty="0" smtClean="0">
                <a:solidFill>
                  <a:srgbClr val="666666"/>
                </a:solidFill>
                <a:latin typeface="+mn-lt"/>
                <a:cs typeface="+mn-cs"/>
              </a:defRPr>
            </a:lvl1pPr>
          </a:lstStyle>
          <a:p>
            <a:pPr eaLnBrk="1" hangingPunct="1">
              <a:defRPr/>
            </a:pPr>
            <a:r>
              <a:rPr lang="fr-FR" u="none" smtClean="0"/>
              <a:t>J-Luc Biarrotte, Séminaire SACM, Saclay, 24/03/2016.</a:t>
            </a:r>
            <a:endParaRPr lang="fr-FR" u="none"/>
          </a:p>
        </p:txBody>
      </p:sp>
      <p:sp>
        <p:nvSpPr>
          <p:cNvPr id="6" name="Espace réservé du numéro de diapositive 5"/>
          <p:cNvSpPr>
            <a:spLocks noGrp="1"/>
          </p:cNvSpPr>
          <p:nvPr>
            <p:ph type="sldNum" sz="quarter" idx="4"/>
          </p:nvPr>
        </p:nvSpPr>
        <p:spPr>
          <a:xfrm>
            <a:off x="8693549" y="6303973"/>
            <a:ext cx="1212452" cy="365125"/>
          </a:xfrm>
          <a:prstGeom prst="rect">
            <a:avLst/>
          </a:prstGeom>
        </p:spPr>
        <p:txBody>
          <a:bodyPr vert="horz" lIns="0" tIns="0" rIns="0" bIns="0" rtlCol="0" anchor="ctr"/>
          <a:lstStyle>
            <a:lvl1pPr algn="l" fontAlgn="auto">
              <a:spcBef>
                <a:spcPts val="0"/>
              </a:spcBef>
              <a:spcAft>
                <a:spcPts val="0"/>
              </a:spcAft>
              <a:defRPr sz="1000" dirty="0" smtClean="0">
                <a:solidFill>
                  <a:srgbClr val="666666"/>
                </a:solidFill>
                <a:latin typeface="+mn-lt"/>
                <a:cs typeface="+mn-cs"/>
              </a:defRPr>
            </a:lvl1pPr>
          </a:lstStyle>
          <a:p>
            <a:pPr eaLnBrk="1" hangingPunct="1">
              <a:defRPr/>
            </a:pPr>
            <a:r>
              <a:rPr lang="fr-FR" u="none"/>
              <a:t>|  PAGE </a:t>
            </a:r>
            <a:fld id="{63FB5E0D-662E-48C2-8F88-3D80F64CB159}" type="slidenum">
              <a:rPr lang="fr-FR" u="none"/>
              <a:pPr eaLnBrk="1" hangingPunct="1">
                <a:defRPr/>
              </a:pPr>
              <a:t>‹N°›</a:t>
            </a:fld>
            <a:endParaRPr lang="fr-FR" u="none"/>
          </a:p>
        </p:txBody>
      </p:sp>
      <p:pic>
        <p:nvPicPr>
          <p:cNvPr id="1031" name="Picture 2" descr="S:\CHARTE - LOGOS 2012\Fond dégradé Logo CEA 2012.jpg"/>
          <p:cNvPicPr preferRelativeResize="0">
            <a:picLocks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906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3" descr="S:\CHARTE - LOGOS 2012\Logo\Logo anglais\CEA_GB_logotype_4c_defonce.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7396" y="44450"/>
            <a:ext cx="113162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190870"/>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938" r:id="rId11"/>
  </p:sldLayoutIdLst>
  <p:hf sldNum="0" hdr="0" dt="0"/>
  <p:txStyles>
    <p:titleStyle>
      <a:lvl1pPr algn="l" rtl="0" fontAlgn="base">
        <a:spcBef>
          <a:spcPct val="0"/>
        </a:spcBef>
        <a:spcAft>
          <a:spcPct val="0"/>
        </a:spcAft>
        <a:defRPr sz="2200" b="1" kern="1200" cap="all">
          <a:solidFill>
            <a:schemeClr val="bg1"/>
          </a:solidFill>
          <a:latin typeface="+mj-lt"/>
          <a:ea typeface="+mj-ea"/>
          <a:cs typeface="+mj-cs"/>
        </a:defRPr>
      </a:lvl1pPr>
      <a:lvl2pPr algn="l" rtl="0" fontAlgn="base">
        <a:spcBef>
          <a:spcPct val="0"/>
        </a:spcBef>
        <a:spcAft>
          <a:spcPct val="0"/>
        </a:spcAft>
        <a:defRPr sz="2200" b="1">
          <a:solidFill>
            <a:schemeClr val="bg1"/>
          </a:solidFill>
          <a:latin typeface="Arial" charset="0"/>
        </a:defRPr>
      </a:lvl2pPr>
      <a:lvl3pPr algn="l" rtl="0" fontAlgn="base">
        <a:spcBef>
          <a:spcPct val="0"/>
        </a:spcBef>
        <a:spcAft>
          <a:spcPct val="0"/>
        </a:spcAft>
        <a:defRPr sz="2200" b="1">
          <a:solidFill>
            <a:schemeClr val="bg1"/>
          </a:solidFill>
          <a:latin typeface="Arial" charset="0"/>
        </a:defRPr>
      </a:lvl3pPr>
      <a:lvl4pPr algn="l" rtl="0" fontAlgn="base">
        <a:spcBef>
          <a:spcPct val="0"/>
        </a:spcBef>
        <a:spcAft>
          <a:spcPct val="0"/>
        </a:spcAft>
        <a:defRPr sz="2200" b="1">
          <a:solidFill>
            <a:schemeClr val="bg1"/>
          </a:solidFill>
          <a:latin typeface="Arial" charset="0"/>
        </a:defRPr>
      </a:lvl4pPr>
      <a:lvl5pPr algn="l" rtl="0" fontAlgn="base">
        <a:spcBef>
          <a:spcPct val="0"/>
        </a:spcBef>
        <a:spcAft>
          <a:spcPct val="0"/>
        </a:spcAft>
        <a:defRPr sz="2200" b="1">
          <a:solidFill>
            <a:schemeClr val="bg1"/>
          </a:solidFill>
          <a:latin typeface="Arial" charset="0"/>
        </a:defRPr>
      </a:lvl5pPr>
      <a:lvl6pPr marL="457200" algn="l" rtl="0" fontAlgn="base">
        <a:spcBef>
          <a:spcPct val="0"/>
        </a:spcBef>
        <a:spcAft>
          <a:spcPct val="0"/>
        </a:spcAft>
        <a:defRPr sz="2200" b="1">
          <a:solidFill>
            <a:schemeClr val="bg1"/>
          </a:solidFill>
          <a:latin typeface="Arial" charset="0"/>
        </a:defRPr>
      </a:lvl6pPr>
      <a:lvl7pPr marL="914400" algn="l" rtl="0" fontAlgn="base">
        <a:spcBef>
          <a:spcPct val="0"/>
        </a:spcBef>
        <a:spcAft>
          <a:spcPct val="0"/>
        </a:spcAft>
        <a:defRPr sz="2200" b="1">
          <a:solidFill>
            <a:schemeClr val="bg1"/>
          </a:solidFill>
          <a:latin typeface="Arial" charset="0"/>
        </a:defRPr>
      </a:lvl7pPr>
      <a:lvl8pPr marL="1371600" algn="l" rtl="0" fontAlgn="base">
        <a:spcBef>
          <a:spcPct val="0"/>
        </a:spcBef>
        <a:spcAft>
          <a:spcPct val="0"/>
        </a:spcAft>
        <a:defRPr sz="2200" b="1">
          <a:solidFill>
            <a:schemeClr val="bg1"/>
          </a:solidFill>
          <a:latin typeface="Arial" charset="0"/>
        </a:defRPr>
      </a:lvl8pPr>
      <a:lvl9pPr marL="1828800" algn="l" rtl="0" fontAlgn="base">
        <a:spcBef>
          <a:spcPct val="0"/>
        </a:spcBef>
        <a:spcAft>
          <a:spcPct val="0"/>
        </a:spcAft>
        <a:defRPr sz="2200" b="1">
          <a:solidFill>
            <a:schemeClr val="bg1"/>
          </a:solidFill>
          <a:latin typeface="Arial" charset="0"/>
        </a:defRPr>
      </a:lvl9pPr>
    </p:titleStyle>
    <p:bodyStyle>
      <a:lvl1pPr marL="923925" algn="l" rtl="0" fontAlgn="base">
        <a:spcBef>
          <a:spcPct val="0"/>
        </a:spcBef>
        <a:spcAft>
          <a:spcPts val="400"/>
        </a:spcAft>
        <a:buFont typeface="Arial" charset="0"/>
        <a:defRPr sz="2200" kern="1200">
          <a:solidFill>
            <a:schemeClr val="tx2"/>
          </a:solidFill>
          <a:latin typeface="+mn-lt"/>
          <a:ea typeface="+mn-ea"/>
          <a:cs typeface="+mn-cs"/>
        </a:defRPr>
      </a:lvl1pPr>
      <a:lvl2pPr marL="360363" indent="-360363" algn="l" rtl="0" fontAlgn="base">
        <a:lnSpc>
          <a:spcPts val="2000"/>
        </a:lnSpc>
        <a:spcBef>
          <a:spcPct val="0"/>
        </a:spcBef>
        <a:spcAft>
          <a:spcPct val="0"/>
        </a:spcAft>
        <a:buSzPct val="90000"/>
        <a:buBlip>
          <a:blip r:embed="rId15"/>
        </a:buBlip>
        <a:defRPr sz="1600" kern="1200">
          <a:solidFill>
            <a:srgbClr val="666666"/>
          </a:solidFill>
          <a:latin typeface="+mn-lt"/>
          <a:ea typeface="+mn-ea"/>
          <a:cs typeface="+mn-cs"/>
        </a:defRPr>
      </a:lvl2pPr>
      <a:lvl3pPr marL="361950" algn="l" rtl="0" fontAlgn="base">
        <a:lnSpc>
          <a:spcPts val="2000"/>
        </a:lnSpc>
        <a:spcBef>
          <a:spcPct val="0"/>
        </a:spcBef>
        <a:spcAft>
          <a:spcPct val="0"/>
        </a:spcAft>
        <a:buSzPct val="36000"/>
        <a:buFont typeface="Arial" charset="0"/>
        <a:defRPr sz="1600" kern="1200">
          <a:solidFill>
            <a:srgbClr val="666666"/>
          </a:solidFill>
          <a:latin typeface="+mn-lt"/>
          <a:ea typeface="+mn-ea"/>
          <a:cs typeface="+mn-cs"/>
        </a:defRPr>
      </a:lvl3pPr>
      <a:lvl4pPr marL="1009650" indent="-238125" algn="l" rtl="0" fontAlgn="base">
        <a:lnSpc>
          <a:spcPts val="2000"/>
        </a:lnSpc>
        <a:spcBef>
          <a:spcPct val="0"/>
        </a:spcBef>
        <a:spcAft>
          <a:spcPct val="0"/>
        </a:spcAft>
        <a:buClr>
          <a:srgbClr val="666666"/>
        </a:buClr>
        <a:buSzPct val="36000"/>
        <a:buBlip>
          <a:blip r:embed="rId16"/>
        </a:buBlip>
        <a:defRPr sz="1600" kern="1200">
          <a:solidFill>
            <a:srgbClr val="666666"/>
          </a:solidFill>
          <a:latin typeface="+mn-lt"/>
          <a:ea typeface="+mn-ea"/>
          <a:cs typeface="+mn-cs"/>
        </a:defRPr>
      </a:lvl4pPr>
      <a:lvl5pPr marL="1133475" indent="-114300" algn="l" rtl="0" fontAlgn="base">
        <a:lnSpc>
          <a:spcPts val="2000"/>
        </a:lnSpc>
        <a:spcBef>
          <a:spcPct val="0"/>
        </a:spcBef>
        <a:spcAft>
          <a:spcPct val="0"/>
        </a:spcAft>
        <a:buClr>
          <a:srgbClr val="666666"/>
        </a:buClr>
        <a:buFont typeface="Arial"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95300" y="1600205"/>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95300" y="6356355"/>
            <a:ext cx="23114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eaLnBrk="1" hangingPunct="1">
              <a:defRPr/>
            </a:pPr>
            <a:endParaRPr lang="fr-FR" u="none">
              <a:cs typeface="Arial" pitchFamily="34" charset="0"/>
            </a:endParaRPr>
          </a:p>
        </p:txBody>
      </p:sp>
      <p:sp>
        <p:nvSpPr>
          <p:cNvPr id="5" name="Espace réservé du pied de page 4"/>
          <p:cNvSpPr>
            <a:spLocks noGrp="1"/>
          </p:cNvSpPr>
          <p:nvPr>
            <p:ph type="ftr" sz="quarter" idx="3"/>
          </p:nvPr>
        </p:nvSpPr>
        <p:spPr>
          <a:xfrm>
            <a:off x="3384550" y="6356355"/>
            <a:ext cx="31369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eaLnBrk="1" hangingPunct="1">
              <a:defRPr/>
            </a:pPr>
            <a:r>
              <a:rPr lang="fr-FR" u="none" smtClean="0">
                <a:cs typeface="Arial" pitchFamily="34" charset="0"/>
              </a:rPr>
              <a:t>J-Luc Biarrotte, Séminaire SACM, Saclay, 24/03/2016.</a:t>
            </a:r>
            <a:endParaRPr lang="fr-FR" u="none">
              <a:cs typeface="Arial" pitchFamily="34" charset="0"/>
            </a:endParaRPr>
          </a:p>
        </p:txBody>
      </p:sp>
      <p:sp>
        <p:nvSpPr>
          <p:cNvPr id="6" name="Espace réservé du numéro de diapositive 5"/>
          <p:cNvSpPr>
            <a:spLocks noGrp="1"/>
          </p:cNvSpPr>
          <p:nvPr>
            <p:ph type="sldNum" sz="quarter" idx="4"/>
          </p:nvPr>
        </p:nvSpPr>
        <p:spPr>
          <a:xfrm>
            <a:off x="7099300" y="6356355"/>
            <a:ext cx="2311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eaLnBrk="1" hangingPunct="1">
              <a:defRPr/>
            </a:pPr>
            <a:fld id="{90C13CEB-C0EA-459C-9E3E-7FE6F34613F4}" type="slidenum">
              <a:rPr lang="fr-FR" u="none">
                <a:cs typeface="Arial" pitchFamily="34" charset="0"/>
              </a:rPr>
              <a:pPr eaLnBrk="1" hangingPunct="1">
                <a:defRPr/>
              </a:pPr>
              <a:t>‹N°›</a:t>
            </a:fld>
            <a:endParaRPr lang="fr-FR" u="none">
              <a:cs typeface="Arial" pitchFamily="34" charset="0"/>
            </a:endParaRPr>
          </a:p>
        </p:txBody>
      </p:sp>
    </p:spTree>
    <p:extLst>
      <p:ext uri="{BB962C8B-B14F-4D97-AF65-F5344CB8AC3E}">
        <p14:creationId xmlns:p14="http://schemas.microsoft.com/office/powerpoint/2010/main" val="1814670248"/>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hteck 12"/>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9" name="Rechteck 10"/>
          <p:cNvSpPr>
            <a:spLocks noChangeArrowheads="1"/>
          </p:cNvSpPr>
          <p:nvPr userDrawn="1"/>
        </p:nvSpPr>
        <p:spPr bwMode="auto">
          <a:xfrm>
            <a:off x="0" y="6616719"/>
            <a:ext cx="9906000" cy="249237"/>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20" name="Datumsplatzhalter 3"/>
          <p:cNvSpPr>
            <a:spLocks/>
          </p:cNvSpPr>
          <p:nvPr userDrawn="1"/>
        </p:nvSpPr>
        <p:spPr bwMode="auto">
          <a:xfrm>
            <a:off x="14896" y="6625186"/>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H. Podlech</a:t>
            </a:r>
            <a:endParaRPr lang="de-DE" sz="1200" u="none" dirty="0">
              <a:solidFill>
                <a:prstClr val="white"/>
              </a:solidFill>
              <a:latin typeface="Calibri" pitchFamily="34" charset="0"/>
              <a:cs typeface="Arial" pitchFamily="34" charset="0"/>
            </a:endParaRPr>
          </a:p>
        </p:txBody>
      </p:sp>
      <p:sp>
        <p:nvSpPr>
          <p:cNvPr id="23" name="Rectangle 23"/>
          <p:cNvSpPr>
            <a:spLocks noChangeArrowheads="1"/>
          </p:cNvSpPr>
          <p:nvPr userDrawn="1"/>
        </p:nvSpPr>
        <p:spPr bwMode="auto">
          <a:xfrm>
            <a:off x="4361391"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pic>
        <p:nvPicPr>
          <p:cNvPr id="30" name="Picture 49" descr="C:\Users\Linac\Podlech\Bilder\Logos\Linac-AG_Bildleiste.png"/>
          <p:cNvPicPr>
            <a:picLocks noChangeAspect="1" noChangeArrowheads="1"/>
          </p:cNvPicPr>
          <p:nvPr userDrawn="1"/>
        </p:nvPicPr>
        <p:blipFill>
          <a:blip r:embed="rId7" cstate="print"/>
          <a:srcRect/>
          <a:stretch>
            <a:fillRect/>
          </a:stretch>
        </p:blipFill>
        <p:spPr bwMode="auto">
          <a:xfrm>
            <a:off x="7064172" y="53453"/>
            <a:ext cx="2685743" cy="412759"/>
          </a:xfrm>
          <a:prstGeom prst="rect">
            <a:avLst/>
          </a:prstGeom>
          <a:noFill/>
          <a:ln w="9525">
            <a:noFill/>
            <a:miter lim="800000"/>
            <a:headEnd/>
            <a:tailEnd/>
          </a:ln>
        </p:spPr>
      </p:pic>
      <p:pic>
        <p:nvPicPr>
          <p:cNvPr id="1028" name="Picture 4" descr="D:\Podlech\BILDER\LOGO\IAP\IAP-3.png"/>
          <p:cNvPicPr>
            <a:picLocks noChangeAspect="1" noChangeArrowheads="1"/>
          </p:cNvPicPr>
          <p:nvPr userDrawn="1"/>
        </p:nvPicPr>
        <p:blipFill>
          <a:blip r:embed="rId8" cstate="print"/>
          <a:srcRect/>
          <a:stretch>
            <a:fillRect/>
          </a:stretch>
        </p:blipFill>
        <p:spPr bwMode="auto">
          <a:xfrm>
            <a:off x="4123830" y="35625"/>
            <a:ext cx="851460" cy="468842"/>
          </a:xfrm>
          <a:prstGeom prst="rect">
            <a:avLst/>
          </a:prstGeom>
          <a:noFill/>
        </p:spPr>
      </p:pic>
      <p:sp>
        <p:nvSpPr>
          <p:cNvPr id="16" name="Rechteck 15"/>
          <p:cNvSpPr/>
          <p:nvPr userDrawn="1"/>
        </p:nvSpPr>
        <p:spPr>
          <a:xfrm>
            <a:off x="154367" y="50807"/>
            <a:ext cx="944739" cy="423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75125" eaLnBrk="1" hangingPunct="1"/>
            <a:endParaRPr lang="de-DE" sz="1800" u="none">
              <a:solidFill>
                <a:prstClr val="white"/>
              </a:solidFill>
            </a:endParaRPr>
          </a:p>
        </p:txBody>
      </p:sp>
      <p:pic>
        <p:nvPicPr>
          <p:cNvPr id="1029" name="Picture 5" descr="D:\Podlech\BILDER\LOGO\Goethe-Logo\Goethe-Logo RGB.tif"/>
          <p:cNvPicPr>
            <a:picLocks noChangeAspect="1" noChangeArrowheads="1"/>
          </p:cNvPicPr>
          <p:nvPr userDrawn="1"/>
        </p:nvPicPr>
        <p:blipFill>
          <a:blip r:embed="rId9" cstate="print"/>
          <a:srcRect/>
          <a:stretch>
            <a:fillRect/>
          </a:stretch>
        </p:blipFill>
        <p:spPr bwMode="auto">
          <a:xfrm>
            <a:off x="232229" y="59271"/>
            <a:ext cx="793498" cy="399171"/>
          </a:xfrm>
          <a:prstGeom prst="rect">
            <a:avLst/>
          </a:prstGeom>
          <a:noFill/>
        </p:spPr>
      </p:pic>
    </p:spTree>
    <p:extLst>
      <p:ext uri="{BB962C8B-B14F-4D97-AF65-F5344CB8AC3E}">
        <p14:creationId xmlns:p14="http://schemas.microsoft.com/office/powerpoint/2010/main" val="82031295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hteck 12"/>
          <p:cNvSpPr>
            <a:spLocks noChangeArrowheads="1"/>
          </p:cNvSpPr>
          <p:nvPr userDrawn="1"/>
        </p:nvSpPr>
        <p:spPr bwMode="auto">
          <a:xfrm>
            <a:off x="1" y="0"/>
            <a:ext cx="9906000" cy="527050"/>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19" name="Rechteck 10"/>
          <p:cNvSpPr>
            <a:spLocks noChangeArrowheads="1"/>
          </p:cNvSpPr>
          <p:nvPr userDrawn="1"/>
        </p:nvSpPr>
        <p:spPr bwMode="auto">
          <a:xfrm>
            <a:off x="0" y="6616715"/>
            <a:ext cx="9906000" cy="249237"/>
          </a:xfrm>
          <a:prstGeom prst="rect">
            <a:avLst/>
          </a:prstGeom>
          <a:solidFill>
            <a:schemeClr val="tx1"/>
          </a:solidFill>
          <a:ln w="25400" cap="rnd" algn="ctr">
            <a:noFill/>
            <a:miter lim="800000"/>
            <a:headEnd/>
            <a:tailEnd/>
          </a:ln>
        </p:spPr>
        <p:txBody>
          <a:bodyPr lIns="20016" tIns="10008" rIns="20016" bIns="10008" anchor="ctr"/>
          <a:lstStyle/>
          <a:p>
            <a:pPr algn="ctr" eaLnBrk="1" hangingPunct="1">
              <a:defRPr/>
            </a:pPr>
            <a:endParaRPr lang="de-DE" sz="1800" u="none">
              <a:solidFill>
                <a:srgbClr val="FFFFFF"/>
              </a:solidFill>
              <a:latin typeface="Calibri" pitchFamily="34" charset="0"/>
              <a:cs typeface="Arial" pitchFamily="34" charset="0"/>
            </a:endParaRPr>
          </a:p>
        </p:txBody>
      </p:sp>
      <p:sp>
        <p:nvSpPr>
          <p:cNvPr id="20" name="Datumsplatzhalter 3"/>
          <p:cNvSpPr>
            <a:spLocks/>
          </p:cNvSpPr>
          <p:nvPr userDrawn="1"/>
        </p:nvSpPr>
        <p:spPr bwMode="auto">
          <a:xfrm>
            <a:off x="14895" y="6625182"/>
            <a:ext cx="1871133" cy="249237"/>
          </a:xfrm>
          <a:prstGeom prst="rect">
            <a:avLst/>
          </a:prstGeom>
          <a:noFill/>
          <a:ln w="9525">
            <a:noFill/>
            <a:miter lim="800000"/>
            <a:headEnd/>
            <a:tailEnd/>
          </a:ln>
        </p:spPr>
        <p:txBody>
          <a:bodyPr lIns="20016" tIns="10008" rIns="20016" bIns="10008"/>
          <a:lstStyle/>
          <a:p>
            <a:pPr eaLnBrk="1" hangingPunct="1">
              <a:defRPr/>
            </a:pPr>
            <a:r>
              <a:rPr lang="de-DE" sz="1200" u="none" dirty="0" smtClean="0">
                <a:solidFill>
                  <a:prstClr val="white"/>
                </a:solidFill>
                <a:latin typeface="Calibri" pitchFamily="34" charset="0"/>
                <a:cs typeface="Arial" pitchFamily="34" charset="0"/>
              </a:rPr>
              <a:t>H. Podlech</a:t>
            </a:r>
            <a:endParaRPr lang="de-DE" sz="1200" u="none" dirty="0">
              <a:solidFill>
                <a:prstClr val="white"/>
              </a:solidFill>
              <a:latin typeface="Calibri" pitchFamily="34" charset="0"/>
              <a:cs typeface="Arial" pitchFamily="34" charset="0"/>
            </a:endParaRPr>
          </a:p>
        </p:txBody>
      </p:sp>
      <p:sp>
        <p:nvSpPr>
          <p:cNvPr id="23" name="Rectangle 23"/>
          <p:cNvSpPr>
            <a:spLocks noChangeArrowheads="1"/>
          </p:cNvSpPr>
          <p:nvPr userDrawn="1"/>
        </p:nvSpPr>
        <p:spPr bwMode="auto">
          <a:xfrm>
            <a:off x="4361391" y="6588952"/>
            <a:ext cx="1176338" cy="269048"/>
          </a:xfrm>
          <a:prstGeom prst="rect">
            <a:avLst/>
          </a:prstGeom>
          <a:noFill/>
          <a:ln w="9525">
            <a:noFill/>
            <a:miter lim="800000"/>
            <a:headEnd/>
            <a:tailEnd/>
          </a:ln>
          <a:effectLst/>
        </p:spPr>
        <p:txBody>
          <a:bodyPr/>
          <a:lstStyle/>
          <a:p>
            <a:pPr algn="ctr" defTabSz="4175125" eaLnBrk="1" hangingPunct="1">
              <a:defRPr/>
            </a:pPr>
            <a:fld id="{AB356BE6-797D-44AB-B568-C73E14627BDF}" type="slidenum">
              <a:rPr lang="de-DE" sz="1400" u="none">
                <a:solidFill>
                  <a:prstClr val="white"/>
                </a:solidFill>
                <a:latin typeface="Calibri"/>
                <a:cs typeface="Arial" pitchFamily="34" charset="0"/>
              </a:rPr>
              <a:pPr algn="ctr" defTabSz="4175125" eaLnBrk="1" hangingPunct="1">
                <a:defRPr/>
              </a:pPr>
              <a:t>‹N°›</a:t>
            </a:fld>
            <a:endParaRPr lang="de-DE" sz="1400" u="none" dirty="0">
              <a:solidFill>
                <a:prstClr val="white"/>
              </a:solidFill>
              <a:latin typeface="Calibri"/>
              <a:cs typeface="Arial" pitchFamily="34" charset="0"/>
            </a:endParaRPr>
          </a:p>
        </p:txBody>
      </p:sp>
      <p:pic>
        <p:nvPicPr>
          <p:cNvPr id="30" name="Picture 49" descr="C:\Users\Linac\Podlech\Bilder\Logos\Linac-AG_Bildleiste.png"/>
          <p:cNvPicPr>
            <a:picLocks noChangeAspect="1" noChangeArrowheads="1"/>
          </p:cNvPicPr>
          <p:nvPr userDrawn="1"/>
        </p:nvPicPr>
        <p:blipFill>
          <a:blip r:embed="rId7" cstate="print"/>
          <a:srcRect/>
          <a:stretch>
            <a:fillRect/>
          </a:stretch>
        </p:blipFill>
        <p:spPr bwMode="auto">
          <a:xfrm>
            <a:off x="7064170" y="53449"/>
            <a:ext cx="2685743" cy="412759"/>
          </a:xfrm>
          <a:prstGeom prst="rect">
            <a:avLst/>
          </a:prstGeom>
          <a:noFill/>
          <a:ln w="9525">
            <a:noFill/>
            <a:miter lim="800000"/>
            <a:headEnd/>
            <a:tailEnd/>
          </a:ln>
        </p:spPr>
      </p:pic>
      <p:pic>
        <p:nvPicPr>
          <p:cNvPr id="1028" name="Picture 4" descr="D:\Podlech\BILDER\LOGO\IAP\IAP-3.png"/>
          <p:cNvPicPr>
            <a:picLocks noChangeAspect="1" noChangeArrowheads="1"/>
          </p:cNvPicPr>
          <p:nvPr userDrawn="1"/>
        </p:nvPicPr>
        <p:blipFill>
          <a:blip r:embed="rId8" cstate="print"/>
          <a:srcRect/>
          <a:stretch>
            <a:fillRect/>
          </a:stretch>
        </p:blipFill>
        <p:spPr bwMode="auto">
          <a:xfrm>
            <a:off x="4123830" y="35625"/>
            <a:ext cx="851460" cy="468842"/>
          </a:xfrm>
          <a:prstGeom prst="rect">
            <a:avLst/>
          </a:prstGeom>
          <a:noFill/>
        </p:spPr>
      </p:pic>
      <p:sp>
        <p:nvSpPr>
          <p:cNvPr id="16" name="Rechteck 15"/>
          <p:cNvSpPr/>
          <p:nvPr userDrawn="1"/>
        </p:nvSpPr>
        <p:spPr>
          <a:xfrm>
            <a:off x="154365" y="50803"/>
            <a:ext cx="944739" cy="423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75125" eaLnBrk="1" hangingPunct="1"/>
            <a:endParaRPr lang="de-DE" sz="1800" u="none">
              <a:solidFill>
                <a:prstClr val="white"/>
              </a:solidFill>
            </a:endParaRPr>
          </a:p>
        </p:txBody>
      </p:sp>
      <p:pic>
        <p:nvPicPr>
          <p:cNvPr id="1029" name="Picture 5" descr="D:\Podlech\BILDER\LOGO\Goethe-Logo\Goethe-Logo RGB.tif"/>
          <p:cNvPicPr>
            <a:picLocks noChangeAspect="1" noChangeArrowheads="1"/>
          </p:cNvPicPr>
          <p:nvPr userDrawn="1"/>
        </p:nvPicPr>
        <p:blipFill>
          <a:blip r:embed="rId9" cstate="print"/>
          <a:srcRect/>
          <a:stretch>
            <a:fillRect/>
          </a:stretch>
        </p:blipFill>
        <p:spPr bwMode="auto">
          <a:xfrm>
            <a:off x="232229" y="59270"/>
            <a:ext cx="793498" cy="399171"/>
          </a:xfrm>
          <a:prstGeom prst="rect">
            <a:avLst/>
          </a:prstGeom>
          <a:noFill/>
        </p:spPr>
      </p:pic>
    </p:spTree>
    <p:extLst>
      <p:ext uri="{BB962C8B-B14F-4D97-AF65-F5344CB8AC3E}">
        <p14:creationId xmlns:p14="http://schemas.microsoft.com/office/powerpoint/2010/main" val="988795809"/>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4"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4"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3" action="ppaction://hlinksldjump" highlightClick="1"/>
          </p:cNvPr>
          <p:cNvSpPr>
            <a:spLocks noChangeArrowheads="1"/>
          </p:cNvSpPr>
          <p:nvPr/>
        </p:nvSpPr>
        <p:spPr bwMode="auto">
          <a:xfrm>
            <a:off x="-533400"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63"/>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0" y="6596063"/>
            <a:ext cx="8321675" cy="261937"/>
          </a:xfrm>
          <a:prstGeom prst="rect">
            <a:avLst/>
          </a:prstGeom>
        </p:spPr>
        <p:txBody>
          <a:bodyPr/>
          <a:lstStyle>
            <a:lvl1pPr>
              <a:defRPr sz="900" u="none">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3596998025"/>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AutoShape 20">
            <a:hlinkClick r:id="rId13" action="ppaction://hlinksldjump" highlightClick="1"/>
          </p:cNvPr>
          <p:cNvSpPr>
            <a:spLocks noChangeArrowheads="1"/>
          </p:cNvSpPr>
          <p:nvPr/>
        </p:nvSpPr>
        <p:spPr bwMode="auto">
          <a:xfrm>
            <a:off x="-304800" y="1981200"/>
            <a:ext cx="6096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5" name="AutoShape 21">
            <a:hlinkClick r:id="rId14" action="ppaction://hlinksldjump" highlightClick="1"/>
          </p:cNvPr>
          <p:cNvSpPr>
            <a:spLocks noChangeArrowheads="1"/>
          </p:cNvSpPr>
          <p:nvPr/>
        </p:nvSpPr>
        <p:spPr bwMode="auto">
          <a:xfrm>
            <a:off x="-381000" y="2667000"/>
            <a:ext cx="6858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6" name="AutoShape 22">
            <a:hlinkClick r:id="rId14" action="ppaction://hlinksldjump" highlightClick="1"/>
          </p:cNvPr>
          <p:cNvSpPr>
            <a:spLocks noChangeArrowheads="1"/>
          </p:cNvSpPr>
          <p:nvPr/>
        </p:nvSpPr>
        <p:spPr bwMode="auto">
          <a:xfrm>
            <a:off x="-457200" y="33528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7" name="AutoShape 23">
            <a:hlinkClick r:id="rId14" action="ppaction://hlinksldjump" highlightClick="1"/>
          </p:cNvPr>
          <p:cNvSpPr>
            <a:spLocks noChangeArrowheads="1"/>
          </p:cNvSpPr>
          <p:nvPr/>
        </p:nvSpPr>
        <p:spPr bwMode="auto">
          <a:xfrm>
            <a:off x="-457200" y="4038600"/>
            <a:ext cx="762000" cy="3810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49" name="AutoShape 25">
            <a:hlinkClick r:id="rId13" action="ppaction://hlinksldjump" highlightClick="1"/>
          </p:cNvPr>
          <p:cNvSpPr>
            <a:spLocks noChangeArrowheads="1"/>
          </p:cNvSpPr>
          <p:nvPr/>
        </p:nvSpPr>
        <p:spPr bwMode="auto">
          <a:xfrm>
            <a:off x="-533396" y="4648200"/>
            <a:ext cx="838200" cy="457200"/>
          </a:xfrm>
          <a:prstGeom prst="actionButtonForwardNext">
            <a:avLst/>
          </a:prstGeom>
          <a:no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062" name="Rectangle 38"/>
          <p:cNvSpPr>
            <a:spLocks noChangeArrowheads="1"/>
          </p:cNvSpPr>
          <p:nvPr/>
        </p:nvSpPr>
        <p:spPr bwMode="auto">
          <a:xfrm>
            <a:off x="9418638" y="6596079"/>
            <a:ext cx="487362" cy="261937"/>
          </a:xfrm>
          <a:prstGeom prst="rect">
            <a:avLst/>
          </a:prstGeom>
          <a:noFill/>
          <a:ln w="9525">
            <a:noFill/>
            <a:miter lim="800000"/>
            <a:headEnd/>
            <a:tailEnd/>
          </a:ln>
          <a:effectLst/>
        </p:spPr>
        <p:txBody>
          <a:bodyPr lIns="79352" tIns="39676" rIns="79352" bIns="39676"/>
          <a:lstStyle/>
          <a:p>
            <a:pPr defTabSz="793750">
              <a:tabLst>
                <a:tab pos="8863013" algn="r"/>
              </a:tabLst>
            </a:pPr>
            <a:fld id="{B24AD02F-586D-4AA1-9EEE-76A6C12A1E04}" type="slidenum">
              <a:rPr lang="de-DE" sz="900" u="none" smtClean="0">
                <a:solidFill>
                  <a:srgbClr val="000000"/>
                </a:solidFill>
                <a:latin typeface="Calibri" pitchFamily="34" charset="0"/>
                <a:cs typeface="Calibri" pitchFamily="34" charset="0"/>
              </a:rPr>
              <a:pPr defTabSz="793750">
                <a:tabLst>
                  <a:tab pos="8863013" algn="r"/>
                </a:tabLst>
              </a:pPr>
              <a:t>‹N°›</a:t>
            </a:fld>
            <a:endParaRPr lang="de-DE" sz="900" u="none" dirty="0" smtClean="0">
              <a:solidFill>
                <a:srgbClr val="000000"/>
              </a:solidFill>
              <a:latin typeface="Calibri" pitchFamily="34" charset="0"/>
              <a:cs typeface="Calibri" pitchFamily="34" charset="0"/>
            </a:endParaRPr>
          </a:p>
        </p:txBody>
      </p:sp>
      <p:sp>
        <p:nvSpPr>
          <p:cNvPr id="1063" name="Line 39"/>
          <p:cNvSpPr>
            <a:spLocks noChangeShapeType="1"/>
          </p:cNvSpPr>
          <p:nvPr userDrawn="1"/>
        </p:nvSpPr>
        <p:spPr bwMode="auto">
          <a:xfrm flipV="1">
            <a:off x="0" y="6597650"/>
            <a:ext cx="9906000" cy="0"/>
          </a:xfrm>
          <a:prstGeom prst="line">
            <a:avLst/>
          </a:prstGeom>
          <a:noFill/>
          <a:ln w="12700">
            <a:solidFill>
              <a:schemeClr val="tx1"/>
            </a:solidFill>
            <a:round/>
            <a:headEnd type="none" w="sm" len="sm"/>
            <a:tailEnd type="none" w="sm" len="sm"/>
          </a:ln>
          <a:effectLst/>
        </p:spPr>
        <p:txBody>
          <a:bodyPr/>
          <a:lstStyle/>
          <a:p>
            <a:endParaRPr lang="fr-FR" smtClean="0">
              <a:solidFill>
                <a:srgbClr val="000000"/>
              </a:solidFill>
            </a:endParaRPr>
          </a:p>
        </p:txBody>
      </p:sp>
      <p:sp>
        <p:nvSpPr>
          <p:cNvPr id="1083" name="Line 59"/>
          <p:cNvSpPr>
            <a:spLocks noChangeShapeType="1"/>
          </p:cNvSpPr>
          <p:nvPr userDrawn="1"/>
        </p:nvSpPr>
        <p:spPr bwMode="auto">
          <a:xfrm>
            <a:off x="0" y="774700"/>
            <a:ext cx="9906000" cy="0"/>
          </a:xfrm>
          <a:prstGeom prst="line">
            <a:avLst/>
          </a:prstGeom>
          <a:noFill/>
          <a:ln w="57150" cmpd="thickThin">
            <a:solidFill>
              <a:schemeClr val="tx1"/>
            </a:solidFill>
            <a:round/>
            <a:headEnd type="none" w="sm" len="sm"/>
            <a:tailEnd type="none" w="sm" len="sm"/>
          </a:ln>
          <a:effectLst/>
        </p:spPr>
        <p:txBody>
          <a:bodyPr/>
          <a:lstStyle/>
          <a:p>
            <a:endParaRPr lang="fr-FR" smtClean="0">
              <a:solidFill>
                <a:srgbClr val="000000"/>
              </a:solidFill>
            </a:endParaRPr>
          </a:p>
        </p:txBody>
      </p:sp>
      <p:sp>
        <p:nvSpPr>
          <p:cNvPr id="1084" name="Rectangle 60"/>
          <p:cNvSpPr>
            <a:spLocks noChangeArrowheads="1"/>
          </p:cNvSpPr>
          <p:nvPr userDrawn="1"/>
        </p:nvSpPr>
        <p:spPr bwMode="auto">
          <a:xfrm>
            <a:off x="0" y="0"/>
            <a:ext cx="9906000" cy="749300"/>
          </a:xfrm>
          <a:prstGeom prst="rect">
            <a:avLst/>
          </a:prstGeom>
          <a:solidFill>
            <a:srgbClr val="146AB2"/>
          </a:solidFill>
          <a:ln w="12700">
            <a:noFill/>
            <a:miter lim="800000"/>
            <a:headEnd type="none" w="sm" len="sm"/>
            <a:tailEnd type="none" w="sm" len="sm"/>
          </a:ln>
          <a:effectLst/>
        </p:spPr>
        <p:txBody>
          <a:bodyPr wrap="none" anchor="ctr"/>
          <a:lstStyle/>
          <a:p>
            <a:endParaRPr lang="fr-FR" smtClean="0">
              <a:solidFill>
                <a:srgbClr val="000000"/>
              </a:solidFill>
            </a:endParaRPr>
          </a:p>
        </p:txBody>
      </p:sp>
      <p:sp>
        <p:nvSpPr>
          <p:cNvPr id="12" name="Espace réservé du pied de page 3"/>
          <p:cNvSpPr>
            <a:spLocks noGrp="1"/>
          </p:cNvSpPr>
          <p:nvPr>
            <p:ph type="ftr" sz="quarter" idx="3"/>
          </p:nvPr>
        </p:nvSpPr>
        <p:spPr>
          <a:xfrm>
            <a:off x="3" y="6596079"/>
            <a:ext cx="8321675" cy="261937"/>
          </a:xfrm>
          <a:prstGeom prst="rect">
            <a:avLst/>
          </a:prstGeom>
        </p:spPr>
        <p:txBody>
          <a:bodyPr/>
          <a:lstStyle>
            <a:lvl1pPr>
              <a:defRPr sz="900" u="none">
                <a:latin typeface="Calibri" pitchFamily="34" charset="0"/>
                <a:cs typeface="Calibri" pitchFamily="34" charset="0"/>
              </a:defRPr>
            </a:lvl1pPr>
          </a:lstStyle>
          <a:p>
            <a:r>
              <a:rPr lang="fr-FR" smtClean="0">
                <a:solidFill>
                  <a:srgbClr val="000000"/>
                </a:solidFill>
              </a:rPr>
              <a:t>J-Luc Biarrotte, Séminaire SACM, Saclay, 24/03/2016.</a:t>
            </a:r>
            <a:endParaRPr lang="de-DE" dirty="0">
              <a:solidFill>
                <a:srgbClr val="000000"/>
              </a:solidFill>
            </a:endParaRPr>
          </a:p>
        </p:txBody>
      </p:sp>
    </p:spTree>
    <p:extLst>
      <p:ext uri="{BB962C8B-B14F-4D97-AF65-F5344CB8AC3E}">
        <p14:creationId xmlns:p14="http://schemas.microsoft.com/office/powerpoint/2010/main" val="1693391250"/>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transition spd="med"/>
  <p:timing>
    <p:tnLst>
      <p:par>
        <p:cTn id="1" dur="indefinite" restart="never" nodeType="tmRoot"/>
      </p:par>
    </p:tnLst>
  </p:timing>
  <p:hf sldNum="0" hdr="0" dt="0"/>
  <p:txStyles>
    <p:titleStyle>
      <a:lvl1pPr algn="ctr" defTabSz="1214438" rtl="0" eaLnBrk="0" fontAlgn="base" hangingPunct="0">
        <a:spcBef>
          <a:spcPct val="0"/>
        </a:spcBef>
        <a:spcAft>
          <a:spcPct val="0"/>
        </a:spcAft>
        <a:defRPr sz="2100">
          <a:solidFill>
            <a:schemeClr val="tx2"/>
          </a:solidFill>
          <a:latin typeface="+mj-lt"/>
          <a:ea typeface="+mj-ea"/>
          <a:cs typeface="+mj-cs"/>
        </a:defRPr>
      </a:lvl1pPr>
      <a:lvl2pPr algn="ctr" defTabSz="1214438" rtl="0" eaLnBrk="0" fontAlgn="base" hangingPunct="0">
        <a:spcBef>
          <a:spcPct val="0"/>
        </a:spcBef>
        <a:spcAft>
          <a:spcPct val="0"/>
        </a:spcAft>
        <a:defRPr sz="2100">
          <a:solidFill>
            <a:schemeClr val="tx2"/>
          </a:solidFill>
          <a:latin typeface="Arial" charset="0"/>
        </a:defRPr>
      </a:lvl2pPr>
      <a:lvl3pPr algn="ctr" defTabSz="1214438" rtl="0" eaLnBrk="0" fontAlgn="base" hangingPunct="0">
        <a:spcBef>
          <a:spcPct val="0"/>
        </a:spcBef>
        <a:spcAft>
          <a:spcPct val="0"/>
        </a:spcAft>
        <a:defRPr sz="2100">
          <a:solidFill>
            <a:schemeClr val="tx2"/>
          </a:solidFill>
          <a:latin typeface="Arial" charset="0"/>
        </a:defRPr>
      </a:lvl3pPr>
      <a:lvl4pPr algn="ctr" defTabSz="1214438" rtl="0" eaLnBrk="0" fontAlgn="base" hangingPunct="0">
        <a:spcBef>
          <a:spcPct val="0"/>
        </a:spcBef>
        <a:spcAft>
          <a:spcPct val="0"/>
        </a:spcAft>
        <a:defRPr sz="2100">
          <a:solidFill>
            <a:schemeClr val="tx2"/>
          </a:solidFill>
          <a:latin typeface="Arial" charset="0"/>
        </a:defRPr>
      </a:lvl4pPr>
      <a:lvl5pPr algn="ctr" defTabSz="1214438" rtl="0" eaLnBrk="0" fontAlgn="base" hangingPunct="0">
        <a:spcBef>
          <a:spcPct val="0"/>
        </a:spcBef>
        <a:spcAft>
          <a:spcPct val="0"/>
        </a:spcAft>
        <a:defRPr sz="2100">
          <a:solidFill>
            <a:schemeClr val="tx2"/>
          </a:solidFill>
          <a:latin typeface="Arial" charset="0"/>
        </a:defRPr>
      </a:lvl5pPr>
      <a:lvl6pPr marL="457200" algn="ctr" defTabSz="1214438" rtl="0" eaLnBrk="0" fontAlgn="base" hangingPunct="0">
        <a:spcBef>
          <a:spcPct val="0"/>
        </a:spcBef>
        <a:spcAft>
          <a:spcPct val="0"/>
        </a:spcAft>
        <a:defRPr sz="2100">
          <a:solidFill>
            <a:schemeClr val="tx2"/>
          </a:solidFill>
          <a:latin typeface="Arial" charset="0"/>
        </a:defRPr>
      </a:lvl6pPr>
      <a:lvl7pPr marL="914400" algn="ctr" defTabSz="1214438" rtl="0" eaLnBrk="0" fontAlgn="base" hangingPunct="0">
        <a:spcBef>
          <a:spcPct val="0"/>
        </a:spcBef>
        <a:spcAft>
          <a:spcPct val="0"/>
        </a:spcAft>
        <a:defRPr sz="2100">
          <a:solidFill>
            <a:schemeClr val="tx2"/>
          </a:solidFill>
          <a:latin typeface="Arial" charset="0"/>
        </a:defRPr>
      </a:lvl7pPr>
      <a:lvl8pPr marL="1371600" algn="ctr" defTabSz="1214438" rtl="0" eaLnBrk="0" fontAlgn="base" hangingPunct="0">
        <a:spcBef>
          <a:spcPct val="0"/>
        </a:spcBef>
        <a:spcAft>
          <a:spcPct val="0"/>
        </a:spcAft>
        <a:defRPr sz="2100">
          <a:solidFill>
            <a:schemeClr val="tx2"/>
          </a:solidFill>
          <a:latin typeface="Arial" charset="0"/>
        </a:defRPr>
      </a:lvl8pPr>
      <a:lvl9pPr marL="1828800" algn="ctr" defTabSz="1214438" rtl="0" eaLnBrk="0" fontAlgn="base" hangingPunct="0">
        <a:spcBef>
          <a:spcPct val="0"/>
        </a:spcBef>
        <a:spcAft>
          <a:spcPct val="0"/>
        </a:spcAft>
        <a:defRPr sz="2100">
          <a:solidFill>
            <a:schemeClr val="tx2"/>
          </a:solidFill>
          <a:latin typeface="Arial" charset="0"/>
        </a:defRPr>
      </a:lvl9pPr>
    </p:titleStyle>
    <p:bodyStyle>
      <a:lvl1pPr marL="368300" indent="-368300" algn="l" defTabSz="1214438" rtl="0" eaLnBrk="0" fontAlgn="base" hangingPunct="0">
        <a:spcBef>
          <a:spcPct val="20000"/>
        </a:spcBef>
        <a:spcAft>
          <a:spcPct val="0"/>
        </a:spcAft>
        <a:buChar char="•"/>
        <a:defRPr sz="4300">
          <a:solidFill>
            <a:schemeClr val="tx1"/>
          </a:solidFill>
          <a:latin typeface="+mn-lt"/>
          <a:ea typeface="+mn-ea"/>
          <a:cs typeface="+mn-cs"/>
        </a:defRPr>
      </a:lvl1pPr>
      <a:lvl2pPr marL="796925" indent="-306388" algn="l" defTabSz="1214438" rtl="0" eaLnBrk="0" fontAlgn="base" hangingPunct="0">
        <a:spcBef>
          <a:spcPct val="20000"/>
        </a:spcBef>
        <a:spcAft>
          <a:spcPct val="0"/>
        </a:spcAft>
        <a:buChar char="–"/>
        <a:defRPr sz="3700">
          <a:solidFill>
            <a:schemeClr val="tx1"/>
          </a:solidFill>
          <a:latin typeface="+mn-lt"/>
        </a:defRPr>
      </a:lvl2pPr>
      <a:lvl3pPr marL="1227138" indent="-244475" algn="l" defTabSz="1214438" rtl="0" eaLnBrk="0" fontAlgn="base" hangingPunct="0">
        <a:spcBef>
          <a:spcPct val="20000"/>
        </a:spcBef>
        <a:spcAft>
          <a:spcPct val="0"/>
        </a:spcAft>
        <a:buChar char="•"/>
        <a:defRPr sz="3200">
          <a:solidFill>
            <a:schemeClr val="tx1"/>
          </a:solidFill>
          <a:latin typeface="+mn-lt"/>
        </a:defRPr>
      </a:lvl3pPr>
      <a:lvl4pPr marL="1717675" indent="-244475" algn="l" defTabSz="1214438" rtl="0" eaLnBrk="0" fontAlgn="base" hangingPunct="0">
        <a:spcBef>
          <a:spcPct val="20000"/>
        </a:spcBef>
        <a:spcAft>
          <a:spcPct val="0"/>
        </a:spcAft>
        <a:buChar char="–"/>
        <a:defRPr sz="2700">
          <a:solidFill>
            <a:schemeClr val="tx1"/>
          </a:solidFill>
          <a:latin typeface="+mn-lt"/>
        </a:defRPr>
      </a:lvl4pPr>
      <a:lvl5pPr marL="2209800" indent="-246063" algn="l" defTabSz="1214438" rtl="0" eaLnBrk="0" fontAlgn="base" hangingPunct="0">
        <a:spcBef>
          <a:spcPct val="20000"/>
        </a:spcBef>
        <a:spcAft>
          <a:spcPct val="0"/>
        </a:spcAft>
        <a:buChar char="•"/>
        <a:defRPr sz="2200">
          <a:solidFill>
            <a:schemeClr val="tx1"/>
          </a:solidFill>
          <a:latin typeface="+mn-lt"/>
        </a:defRPr>
      </a:lvl5pPr>
      <a:lvl6pPr marL="2667000" indent="-246063" algn="l" defTabSz="1214438" rtl="0" eaLnBrk="0" fontAlgn="base" hangingPunct="0">
        <a:spcBef>
          <a:spcPct val="20000"/>
        </a:spcBef>
        <a:spcAft>
          <a:spcPct val="0"/>
        </a:spcAft>
        <a:buChar char="•"/>
        <a:defRPr sz="2200">
          <a:solidFill>
            <a:schemeClr val="tx1"/>
          </a:solidFill>
          <a:latin typeface="+mn-lt"/>
        </a:defRPr>
      </a:lvl6pPr>
      <a:lvl7pPr marL="3124200" indent="-246063" algn="l" defTabSz="1214438" rtl="0" eaLnBrk="0" fontAlgn="base" hangingPunct="0">
        <a:spcBef>
          <a:spcPct val="20000"/>
        </a:spcBef>
        <a:spcAft>
          <a:spcPct val="0"/>
        </a:spcAft>
        <a:buChar char="•"/>
        <a:defRPr sz="2200">
          <a:solidFill>
            <a:schemeClr val="tx1"/>
          </a:solidFill>
          <a:latin typeface="+mn-lt"/>
        </a:defRPr>
      </a:lvl7pPr>
      <a:lvl8pPr marL="3581400" indent="-246063" algn="l" defTabSz="1214438" rtl="0" eaLnBrk="0" fontAlgn="base" hangingPunct="0">
        <a:spcBef>
          <a:spcPct val="20000"/>
        </a:spcBef>
        <a:spcAft>
          <a:spcPct val="0"/>
        </a:spcAft>
        <a:buChar char="•"/>
        <a:defRPr sz="2200">
          <a:solidFill>
            <a:schemeClr val="tx1"/>
          </a:solidFill>
          <a:latin typeface="+mn-lt"/>
        </a:defRPr>
      </a:lvl8pPr>
      <a:lvl9pPr marL="4038600" indent="-246063" algn="l" defTabSz="1214438" rtl="0" eaLnBrk="0" fontAlgn="base" hangingPunct="0">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jpeg"/></Relationships>
</file>

<file path=ppt/slides/_rels/slide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35.png"/></Relationships>
</file>

<file path=ppt/slides/_rels/slide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0.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hyperlink" Target="Myrrha_MYRRHA_DV-4.avi" TargetMode="External"/><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42.jpe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46.jpe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30.xml"/><Relationship Id="rId4" Type="http://schemas.openxmlformats.org/officeDocument/2006/relationships/image" Target="../media/image50.emf"/></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30.xml"/><Relationship Id="rId1" Type="http://schemas.openxmlformats.org/officeDocument/2006/relationships/video" Target="file:///D:\MYRTE\confs\MYRRHA_DV-4.avi" TargetMode="Externa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53.xml"/><Relationship Id="rId5" Type="http://schemas.openxmlformats.org/officeDocument/2006/relationships/image" Target="../media/image33.pn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54.xml"/><Relationship Id="rId6" Type="http://schemas.openxmlformats.org/officeDocument/2006/relationships/image" Target="../media/image62.wmf"/><Relationship Id="rId5" Type="http://schemas.openxmlformats.org/officeDocument/2006/relationships/image" Target="../media/image61.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4.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5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68.emf"/><Relationship Id="rId4" Type="http://schemas.openxmlformats.org/officeDocument/2006/relationships/image" Target="../media/image67.wmf"/></Relationships>
</file>

<file path=ppt/slides/_rels/slide2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72.gif"/></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72.gif"/></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72.gif"/></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gif"/></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jpeg"/></Relationships>
</file>

<file path=ppt/slides/_rels/slide42.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hyperlink" Target="MYRRHA%20Accelerator%20eXperiment_MAX.htm" TargetMode="External"/><Relationship Id="rId7" Type="http://schemas.openxmlformats.org/officeDocument/2006/relationships/image" Target="../media/image80.png"/><Relationship Id="rId12" Type="http://schemas.openxmlformats.org/officeDocument/2006/relationships/image" Target="../media/image85.png"/><Relationship Id="rId2" Type="http://schemas.openxmlformats.org/officeDocument/2006/relationships/image" Target="../media/image76.png"/><Relationship Id="rId1" Type="http://schemas.openxmlformats.org/officeDocument/2006/relationships/slideLayout" Target="../slideLayouts/slideLayout5.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43.xml.rels><?xml version="1.0" encoding="UTF-8" standalone="yes"?>
<Relationships xmlns="http://schemas.openxmlformats.org/package/2006/relationships"><Relationship Id="rId8" Type="http://schemas.openxmlformats.org/officeDocument/2006/relationships/image" Target="../media/image89.jpeg"/><Relationship Id="rId13" Type="http://schemas.openxmlformats.org/officeDocument/2006/relationships/image" Target="../media/image94.png"/><Relationship Id="rId3" Type="http://schemas.openxmlformats.org/officeDocument/2006/relationships/image" Target="../media/image29.png"/><Relationship Id="rId7" Type="http://schemas.openxmlformats.org/officeDocument/2006/relationships/image" Target="../media/image88.jpeg"/><Relationship Id="rId12" Type="http://schemas.openxmlformats.org/officeDocument/2006/relationships/image" Target="../media/image93.pn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83.png"/><Relationship Id="rId11" Type="http://schemas.openxmlformats.org/officeDocument/2006/relationships/image" Target="../media/image92.png"/><Relationship Id="rId5" Type="http://schemas.openxmlformats.org/officeDocument/2006/relationships/image" Target="../media/image80.png"/><Relationship Id="rId10" Type="http://schemas.openxmlformats.org/officeDocument/2006/relationships/image" Target="../media/image91.png"/><Relationship Id="rId4" Type="http://schemas.openxmlformats.org/officeDocument/2006/relationships/image" Target="../media/image77.png"/><Relationship Id="rId9" Type="http://schemas.openxmlformats.org/officeDocument/2006/relationships/image" Target="../media/image90.png"/></Relationships>
</file>

<file path=ppt/slides/_rels/slide4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29.png"/><Relationship Id="rId7" Type="http://schemas.openxmlformats.org/officeDocument/2006/relationships/image" Target="../media/image88.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83.png"/><Relationship Id="rId5" Type="http://schemas.openxmlformats.org/officeDocument/2006/relationships/image" Target="../media/image80.png"/><Relationship Id="rId10" Type="http://schemas.openxmlformats.org/officeDocument/2006/relationships/image" Target="../media/image97.png"/><Relationship Id="rId4" Type="http://schemas.openxmlformats.org/officeDocument/2006/relationships/image" Target="../media/image77.png"/><Relationship Id="rId9" Type="http://schemas.openxmlformats.org/officeDocument/2006/relationships/image" Target="../media/image96.png"/></Relationships>
</file>

<file path=ppt/slides/_rels/slide45.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8.jpeg"/><Relationship Id="rId7" Type="http://schemas.openxmlformats.org/officeDocument/2006/relationships/image" Target="../media/image99.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85.png"/><Relationship Id="rId5" Type="http://schemas.openxmlformats.org/officeDocument/2006/relationships/image" Target="../media/image80.png"/><Relationship Id="rId10" Type="http://schemas.openxmlformats.org/officeDocument/2006/relationships/image" Target="../media/image102.jpeg"/><Relationship Id="rId4" Type="http://schemas.openxmlformats.org/officeDocument/2006/relationships/image" Target="../media/image77.png"/><Relationship Id="rId9" Type="http://schemas.openxmlformats.org/officeDocument/2006/relationships/image" Target="../media/image101.png"/></Relationships>
</file>

<file path=ppt/slides/_rels/slide4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03.jpeg"/><Relationship Id="rId7" Type="http://schemas.openxmlformats.org/officeDocument/2006/relationships/image" Target="../media/image107.jpeg"/><Relationship Id="rId12" Type="http://schemas.openxmlformats.org/officeDocument/2006/relationships/image" Target="../media/image108.jpe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106.jpeg"/><Relationship Id="rId11" Type="http://schemas.openxmlformats.org/officeDocument/2006/relationships/image" Target="../media/image88.jpeg"/><Relationship Id="rId5" Type="http://schemas.openxmlformats.org/officeDocument/2006/relationships/image" Target="../media/image105.png"/><Relationship Id="rId10" Type="http://schemas.openxmlformats.org/officeDocument/2006/relationships/image" Target="../media/image84.png"/><Relationship Id="rId4" Type="http://schemas.openxmlformats.org/officeDocument/2006/relationships/image" Target="../media/image104.jpeg"/><Relationship Id="rId9" Type="http://schemas.openxmlformats.org/officeDocument/2006/relationships/image" Target="../media/image82.png"/></Relationships>
</file>

<file path=ppt/slides/_rels/slide4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09.png"/><Relationship Id="rId7" Type="http://schemas.openxmlformats.org/officeDocument/2006/relationships/image" Target="../media/image79.pn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png"/><Relationship Id="rId10" Type="http://schemas.openxmlformats.org/officeDocument/2006/relationships/image" Target="../media/image88.jpeg"/><Relationship Id="rId4" Type="http://schemas.openxmlformats.org/officeDocument/2006/relationships/image" Target="../media/image110.png"/><Relationship Id="rId9"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4.xml"/><Relationship Id="rId1" Type="http://schemas.openxmlformats.org/officeDocument/2006/relationships/slideLayout" Target="../slideLayouts/slideLayout26.xml"/><Relationship Id="rId5" Type="http://schemas.openxmlformats.org/officeDocument/2006/relationships/image" Target="../media/image33.png"/><Relationship Id="rId4" Type="http://schemas.openxmlformats.org/officeDocument/2006/relationships/image" Target="../media/image32.jpeg"/></Relationships>
</file>

<file path=ppt/slides/_rels/slide5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117.jpeg"/><Relationship Id="rId3" Type="http://schemas.openxmlformats.org/officeDocument/2006/relationships/image" Target="../media/image114.png"/><Relationship Id="rId7" Type="http://schemas.openxmlformats.org/officeDocument/2006/relationships/image" Target="../media/image82.png"/><Relationship Id="rId12" Type="http://schemas.openxmlformats.org/officeDocument/2006/relationships/image" Target="../media/image116.gif"/><Relationship Id="rId2" Type="http://schemas.openxmlformats.org/officeDocument/2006/relationships/notesSlide" Target="../notesSlides/notesSlide47.xml"/><Relationship Id="rId16" Type="http://schemas.openxmlformats.org/officeDocument/2006/relationships/image" Target="../media/image120.png"/><Relationship Id="rId1" Type="http://schemas.openxmlformats.org/officeDocument/2006/relationships/slideLayout" Target="../slideLayouts/slideLayout15.xml"/><Relationship Id="rId6" Type="http://schemas.openxmlformats.org/officeDocument/2006/relationships/image" Target="../media/image80.png"/><Relationship Id="rId11" Type="http://schemas.openxmlformats.org/officeDocument/2006/relationships/image" Target="../media/image115.png"/><Relationship Id="rId5" Type="http://schemas.openxmlformats.org/officeDocument/2006/relationships/image" Target="../media/image78.png"/><Relationship Id="rId15" Type="http://schemas.openxmlformats.org/officeDocument/2006/relationships/image" Target="../media/image119.png"/><Relationship Id="rId10" Type="http://schemas.openxmlformats.org/officeDocument/2006/relationships/image" Target="../media/image30.png"/><Relationship Id="rId4" Type="http://schemas.openxmlformats.org/officeDocument/2006/relationships/image" Target="../media/image77.png"/><Relationship Id="rId9" Type="http://schemas.openxmlformats.org/officeDocument/2006/relationships/image" Target="../media/image86.png"/><Relationship Id="rId14" Type="http://schemas.openxmlformats.org/officeDocument/2006/relationships/image" Target="../media/image118.jpeg"/></Relationships>
</file>

<file path=ppt/slides/_rels/slide53.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48.xml"/><Relationship Id="rId1" Type="http://schemas.openxmlformats.org/officeDocument/2006/relationships/slideLayout" Target="../slideLayouts/slideLayout15.xml"/><Relationship Id="rId6" Type="http://schemas.openxmlformats.org/officeDocument/2006/relationships/image" Target="../media/image124.jpeg"/><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126.jpeg"/></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56.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8.jpeg"/><Relationship Id="rId18" Type="http://schemas.openxmlformats.org/officeDocument/2006/relationships/image" Target="../media/image5.png"/><Relationship Id="rId3" Type="http://schemas.openxmlformats.org/officeDocument/2006/relationships/image" Target="../media/image128.jpeg"/><Relationship Id="rId7" Type="http://schemas.openxmlformats.org/officeDocument/2006/relationships/image" Target="../media/image132.jpeg"/><Relationship Id="rId12" Type="http://schemas.openxmlformats.org/officeDocument/2006/relationships/image" Target="../media/image137.png"/><Relationship Id="rId17" Type="http://schemas.microsoft.com/office/2007/relationships/hdphoto" Target="../media/hdphoto2.wdp"/><Relationship Id="rId2" Type="http://schemas.openxmlformats.org/officeDocument/2006/relationships/image" Target="../media/image127.jpeg"/><Relationship Id="rId16" Type="http://schemas.openxmlformats.org/officeDocument/2006/relationships/image" Target="../media/image141.png"/><Relationship Id="rId20" Type="http://schemas.openxmlformats.org/officeDocument/2006/relationships/image" Target="../media/image142.png"/><Relationship Id="rId1" Type="http://schemas.openxmlformats.org/officeDocument/2006/relationships/slideLayout" Target="../slideLayouts/slideLayout96.xml"/><Relationship Id="rId6" Type="http://schemas.openxmlformats.org/officeDocument/2006/relationships/image" Target="../media/image131.jpeg"/><Relationship Id="rId11" Type="http://schemas.openxmlformats.org/officeDocument/2006/relationships/image" Target="../media/image136.png"/><Relationship Id="rId5" Type="http://schemas.openxmlformats.org/officeDocument/2006/relationships/image" Target="../media/image130.jpeg"/><Relationship Id="rId15" Type="http://schemas.openxmlformats.org/officeDocument/2006/relationships/image" Target="../media/image140.png"/><Relationship Id="rId10" Type="http://schemas.openxmlformats.org/officeDocument/2006/relationships/image" Target="../media/image135.png"/><Relationship Id="rId19" Type="http://schemas.microsoft.com/office/2007/relationships/hdphoto" Target="../media/hdphoto1.wdp"/><Relationship Id="rId4" Type="http://schemas.openxmlformats.org/officeDocument/2006/relationships/image" Target="../media/image129.jpeg"/><Relationship Id="rId9" Type="http://schemas.openxmlformats.org/officeDocument/2006/relationships/image" Target="../media/image134.png"/><Relationship Id="rId14" Type="http://schemas.openxmlformats.org/officeDocument/2006/relationships/image" Target="../media/image139.png"/></Relationships>
</file>

<file path=ppt/slides/_rels/slide57.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2.png"/><Relationship Id="rId2" Type="http://schemas.openxmlformats.org/officeDocument/2006/relationships/image" Target="../media/image143.png"/><Relationship Id="rId1" Type="http://schemas.openxmlformats.org/officeDocument/2006/relationships/slideLayout" Target="../slideLayouts/slideLayout9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45.png"/></Relationships>
</file>

<file path=ppt/slides/_rels/slide5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7.png"/><Relationship Id="rId7" Type="http://schemas.openxmlformats.org/officeDocument/2006/relationships/image" Target="../media/image5.png"/><Relationship Id="rId2" Type="http://schemas.openxmlformats.org/officeDocument/2006/relationships/image" Target="../media/image146.jpeg"/><Relationship Id="rId1" Type="http://schemas.openxmlformats.org/officeDocument/2006/relationships/slideLayout" Target="../slideLayouts/slideLayout94.xml"/><Relationship Id="rId6" Type="http://schemas.openxmlformats.org/officeDocument/2006/relationships/image" Target="../media/image149.jpeg"/><Relationship Id="rId5" Type="http://schemas.openxmlformats.org/officeDocument/2006/relationships/image" Target="../media/image148.jpeg"/><Relationship Id="rId4" Type="http://schemas.microsoft.com/office/2007/relationships/hdphoto" Target="../media/hdphoto3.wdp"/><Relationship Id="rId9" Type="http://schemas.openxmlformats.org/officeDocument/2006/relationships/image" Target="../media/image142.png"/></Relationships>
</file>

<file path=ppt/slides/_rels/slide59.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50.png"/><Relationship Id="rId7" Type="http://schemas.openxmlformats.org/officeDocument/2006/relationships/image" Target="../media/image153.jpeg"/><Relationship Id="rId12" Type="http://schemas.openxmlformats.org/officeDocument/2006/relationships/image" Target="../media/image142.png"/><Relationship Id="rId2" Type="http://schemas.openxmlformats.org/officeDocument/2006/relationships/notesSlide" Target="../notesSlides/notesSlide50.xml"/><Relationship Id="rId1" Type="http://schemas.openxmlformats.org/officeDocument/2006/relationships/slideLayout" Target="../slideLayouts/slideLayout81.xml"/><Relationship Id="rId6" Type="http://schemas.microsoft.com/office/2007/relationships/hdphoto" Target="../media/hdphoto4.wdp"/><Relationship Id="rId11" Type="http://schemas.microsoft.com/office/2007/relationships/hdphoto" Target="../media/hdphoto1.wdp"/><Relationship Id="rId5" Type="http://schemas.openxmlformats.org/officeDocument/2006/relationships/image" Target="../media/image152.png"/><Relationship Id="rId10" Type="http://schemas.openxmlformats.org/officeDocument/2006/relationships/image" Target="../media/image5.png"/><Relationship Id="rId4" Type="http://schemas.openxmlformats.org/officeDocument/2006/relationships/image" Target="../media/image151.png"/><Relationship Id="rId9" Type="http://schemas.microsoft.com/office/2007/relationships/hdphoto" Target="../media/hdphoto5.wdp"/></Relationships>
</file>

<file path=ppt/slides/_rels/slide6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95.xml"/><Relationship Id="rId6" Type="http://schemas.openxmlformats.org/officeDocument/2006/relationships/image" Target="../media/image142.png"/><Relationship Id="rId5" Type="http://schemas.microsoft.com/office/2007/relationships/hdphoto" Target="../media/hdphoto1.wdp"/><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58.jpeg"/><Relationship Id="rId7" Type="http://schemas.microsoft.com/office/2007/relationships/hdphoto" Target="../media/hdphoto1.wdp"/><Relationship Id="rId2" Type="http://schemas.openxmlformats.org/officeDocument/2006/relationships/image" Target="../media/image157.jpeg"/><Relationship Id="rId1" Type="http://schemas.openxmlformats.org/officeDocument/2006/relationships/slideLayout" Target="../slideLayouts/slideLayout112.xml"/><Relationship Id="rId6" Type="http://schemas.openxmlformats.org/officeDocument/2006/relationships/image" Target="../media/image5.png"/><Relationship Id="rId5" Type="http://schemas.openxmlformats.org/officeDocument/2006/relationships/image" Target="../media/image160.jpeg"/><Relationship Id="rId4" Type="http://schemas.openxmlformats.org/officeDocument/2006/relationships/image" Target="../media/image159.jpeg"/></Relationships>
</file>

<file path=ppt/slides/_rels/slide62.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161.pn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77.png"/><Relationship Id="rId4" Type="http://schemas.openxmlformats.org/officeDocument/2006/relationships/image" Target="../media/image116.gif"/></Relationships>
</file>

<file path=ppt/slides/_rels/slide6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52.xml"/><Relationship Id="rId1" Type="http://schemas.openxmlformats.org/officeDocument/2006/relationships/slideLayout" Target="../slideLayouts/slideLayout15.xml"/><Relationship Id="rId4" Type="http://schemas.openxmlformats.org/officeDocument/2006/relationships/image" Target="../media/image88.jpeg"/></Relationships>
</file>

<file path=ppt/slides/_rels/slide64.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116.xml"/></Relationships>
</file>

<file path=ppt/slides/_rels/slide65.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127.xml"/></Relationships>
</file>

<file path=ppt/slides/_rels/slide6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138.xml"/></Relationships>
</file>

<file path=ppt/slides/_rels/slide6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53.xml"/><Relationship Id="rId1" Type="http://schemas.openxmlformats.org/officeDocument/2006/relationships/slideLayout" Target="../slideLayouts/slideLayout4.xml"/><Relationship Id="rId5" Type="http://schemas.openxmlformats.org/officeDocument/2006/relationships/image" Target="../media/image88.jpeg"/><Relationship Id="rId4" Type="http://schemas.openxmlformats.org/officeDocument/2006/relationships/image" Target="../media/image8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6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54.xml"/><Relationship Id="rId1" Type="http://schemas.openxmlformats.org/officeDocument/2006/relationships/slideLayout" Target="../slideLayouts/slideLayout4.xml"/><Relationship Id="rId6" Type="http://schemas.openxmlformats.org/officeDocument/2006/relationships/image" Target="../media/image115.png"/><Relationship Id="rId5" Type="http://schemas.openxmlformats.org/officeDocument/2006/relationships/image" Target="../media/image88.jpeg"/><Relationship Id="rId4" Type="http://schemas.openxmlformats.org/officeDocument/2006/relationships/image" Target="../media/image83.png"/></Relationships>
</file>

<file path=ppt/slides/_rels/slide7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183.xml"/></Relationships>
</file>

<file path=ppt/slides/_rels/slide7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6.xml"/><Relationship Id="rId1" Type="http://schemas.openxmlformats.org/officeDocument/2006/relationships/slideLayout" Target="../slideLayouts/slideLayout227.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32.jpeg"/></Relationships>
</file>

<file path=ppt/slides/_rels/slide73.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emf"/><Relationship Id="rId1" Type="http://schemas.openxmlformats.org/officeDocument/2006/relationships/slideLayout" Target="../slideLayouts/slideLayout149.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s>
</file>

<file path=ppt/slides/_rels/slide7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image" Target="../media/image161.png"/><Relationship Id="rId4" Type="http://schemas.openxmlformats.org/officeDocument/2006/relationships/image" Target="../media/image29.png"/></Relationships>
</file>

<file path=ppt/slides/_rels/slide75.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166.xml"/></Relationships>
</file>

<file path=ppt/slides/_rels/slide76.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208.xml"/></Relationships>
</file>

<file path=ppt/slides/_rels/slide7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8.xml"/><Relationship Id="rId1" Type="http://schemas.openxmlformats.org/officeDocument/2006/relationships/slideLayout" Target="../slideLayouts/slideLayout238.xml"/><Relationship Id="rId6" Type="http://schemas.openxmlformats.org/officeDocument/2006/relationships/image" Target="../media/image161.png"/><Relationship Id="rId5" Type="http://schemas.openxmlformats.org/officeDocument/2006/relationships/image" Target="../media/image29.png"/><Relationship Id="rId4" Type="http://schemas.openxmlformats.org/officeDocument/2006/relationships/image" Target="../media/image80.png"/></Relationships>
</file>

<file path=ppt/slides/_rels/slide78.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59.xml"/><Relationship Id="rId1" Type="http://schemas.openxmlformats.org/officeDocument/2006/relationships/slideLayout" Target="../slideLayouts/slideLayout221.xml"/></Relationships>
</file>

<file path=ppt/slides/_rels/slide7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60.xml"/><Relationship Id="rId1" Type="http://schemas.openxmlformats.org/officeDocument/2006/relationships/slideLayout" Target="../slideLayouts/slideLayout226.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76.xml"/><Relationship Id="rId1" Type="http://schemas.openxmlformats.org/officeDocument/2006/relationships/tags" Target="../tags/tag1.xml"/><Relationship Id="rId4" Type="http://schemas.openxmlformats.org/officeDocument/2006/relationships/image" Target="../media/image183.jpeg"/></Relationships>
</file>

<file path=ppt/slides/_rels/slide81.xml.rels><?xml version="1.0" encoding="UTF-8" standalone="yes"?>
<Relationships xmlns="http://schemas.openxmlformats.org/package/2006/relationships"><Relationship Id="rId3" Type="http://schemas.openxmlformats.org/officeDocument/2006/relationships/image" Target="../media/image117.jpeg"/><Relationship Id="rId7" Type="http://schemas.openxmlformats.org/officeDocument/2006/relationships/image" Target="../media/image161.png"/><Relationship Id="rId2" Type="http://schemas.openxmlformats.org/officeDocument/2006/relationships/notesSlide" Target="../notesSlides/notesSlide6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77.png"/><Relationship Id="rId4" Type="http://schemas.openxmlformats.org/officeDocument/2006/relationships/image" Target="../media/image80.png"/></Relationships>
</file>

<file path=ppt/slides/_rels/slide8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5.xml"/></Relationships>
</file>

<file path=ppt/slides/_rels/slide84.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115.png"/><Relationship Id="rId18" Type="http://schemas.openxmlformats.org/officeDocument/2006/relationships/image" Target="../media/image120.png"/><Relationship Id="rId3" Type="http://schemas.openxmlformats.org/officeDocument/2006/relationships/image" Target="../media/image31.jpeg"/><Relationship Id="rId7" Type="http://schemas.openxmlformats.org/officeDocument/2006/relationships/image" Target="../media/image78.png"/><Relationship Id="rId12" Type="http://schemas.openxmlformats.org/officeDocument/2006/relationships/image" Target="../media/image30.png"/><Relationship Id="rId17" Type="http://schemas.openxmlformats.org/officeDocument/2006/relationships/image" Target="../media/image119.png"/><Relationship Id="rId2" Type="http://schemas.openxmlformats.org/officeDocument/2006/relationships/notesSlide" Target="../notesSlides/notesSlide65.xml"/><Relationship Id="rId16" Type="http://schemas.openxmlformats.org/officeDocument/2006/relationships/image" Target="../media/image118.jpeg"/><Relationship Id="rId1" Type="http://schemas.openxmlformats.org/officeDocument/2006/relationships/slideLayout" Target="../slideLayouts/slideLayout65.xml"/><Relationship Id="rId6" Type="http://schemas.openxmlformats.org/officeDocument/2006/relationships/image" Target="../media/image77.png"/><Relationship Id="rId11" Type="http://schemas.openxmlformats.org/officeDocument/2006/relationships/image" Target="../media/image86.png"/><Relationship Id="rId5" Type="http://schemas.openxmlformats.org/officeDocument/2006/relationships/image" Target="../media/image33.png"/><Relationship Id="rId15" Type="http://schemas.openxmlformats.org/officeDocument/2006/relationships/image" Target="../media/image117.jpeg"/><Relationship Id="rId10" Type="http://schemas.openxmlformats.org/officeDocument/2006/relationships/image" Target="../media/image83.png"/><Relationship Id="rId4" Type="http://schemas.openxmlformats.org/officeDocument/2006/relationships/image" Target="../media/image32.jpeg"/><Relationship Id="rId9" Type="http://schemas.openxmlformats.org/officeDocument/2006/relationships/image" Target="../media/image82.png"/><Relationship Id="rId14" Type="http://schemas.openxmlformats.org/officeDocument/2006/relationships/image" Target="../media/image11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20" name="Rectangle 72"/>
          <p:cNvSpPr>
            <a:spLocks noChangeArrowheads="1"/>
          </p:cNvSpPr>
          <p:nvPr/>
        </p:nvSpPr>
        <p:spPr bwMode="auto">
          <a:xfrm>
            <a:off x="0" y="2422854"/>
            <a:ext cx="8209502" cy="1631216"/>
          </a:xfrm>
          <a:prstGeom prst="rect">
            <a:avLst/>
          </a:prstGeom>
          <a:noFill/>
          <a:ln w="12700">
            <a:noFill/>
            <a:miter lim="800000"/>
            <a:headEnd type="none" w="sm" len="sm"/>
            <a:tailEnd type="none" w="sm" len="sm"/>
          </a:ln>
          <a:effectLst/>
        </p:spPr>
        <p:txBody>
          <a:bodyPr wrap="square">
            <a:spAutoFit/>
          </a:bodyPr>
          <a:lstStyle/>
          <a:p>
            <a:pPr algn="ctr"/>
            <a:r>
              <a:rPr lang="fr-FR" sz="6000" b="1" u="none" kern="0" dirty="0" smtClean="0">
                <a:solidFill>
                  <a:srgbClr val="0B568F"/>
                </a:solidFill>
                <a:effectLst>
                  <a:outerShdw blurRad="38100" dist="38100" dir="2700000" algn="tl">
                    <a:srgbClr val="000000">
                      <a:alpha val="43137"/>
                    </a:srgbClr>
                  </a:outerShdw>
                </a:effectLst>
                <a:latin typeface="Calibri"/>
                <a:ea typeface="+mj-ea"/>
                <a:cs typeface="+mj-cs"/>
              </a:rPr>
              <a:t>MYRTE </a:t>
            </a:r>
            <a:br>
              <a:rPr lang="fr-FR" sz="6000" b="1" u="none" kern="0" dirty="0" smtClean="0">
                <a:solidFill>
                  <a:srgbClr val="0B568F"/>
                </a:solidFill>
                <a:effectLst>
                  <a:outerShdw blurRad="38100" dist="38100" dir="2700000" algn="tl">
                    <a:srgbClr val="000000">
                      <a:alpha val="43137"/>
                    </a:srgbClr>
                  </a:outerShdw>
                </a:effectLst>
                <a:latin typeface="Calibri"/>
                <a:ea typeface="+mj-ea"/>
                <a:cs typeface="+mj-cs"/>
              </a:rPr>
            </a:br>
            <a:r>
              <a:rPr lang="fr-FR" sz="4000" b="1" u="none" kern="0" dirty="0" smtClean="0">
                <a:solidFill>
                  <a:srgbClr val="0B568F"/>
                </a:solidFill>
                <a:effectLst>
                  <a:outerShdw blurRad="38100" dist="38100" dir="2700000" algn="tl">
                    <a:srgbClr val="000000">
                      <a:alpha val="43137"/>
                    </a:srgbClr>
                  </a:outerShdw>
                </a:effectLst>
                <a:latin typeface="Calibri"/>
                <a:ea typeface="+mj-ea"/>
                <a:cs typeface="+mj-cs"/>
              </a:rPr>
              <a:t>le </a:t>
            </a:r>
            <a:r>
              <a:rPr lang="fr-FR" sz="4000" b="1" u="none" kern="0" dirty="0">
                <a:solidFill>
                  <a:srgbClr val="0B568F"/>
                </a:solidFill>
                <a:effectLst>
                  <a:outerShdw blurRad="38100" dist="38100" dir="2700000" algn="tl">
                    <a:srgbClr val="000000">
                      <a:alpha val="43137"/>
                    </a:srgbClr>
                  </a:outerShdw>
                </a:effectLst>
                <a:latin typeface="Calibri"/>
                <a:ea typeface="+mj-ea"/>
                <a:cs typeface="+mj-cs"/>
              </a:rPr>
              <a:t>projet H2020 en soutien à MYRRHA</a:t>
            </a:r>
            <a:endParaRPr lang="en-US" sz="4000" b="1" i="1" u="none" kern="0" dirty="0" smtClean="0">
              <a:solidFill>
                <a:srgbClr val="0B568F"/>
              </a:solidFill>
              <a:effectLst>
                <a:outerShdw blurRad="38100" dist="38100" dir="2700000" algn="tl">
                  <a:srgbClr val="000000">
                    <a:alpha val="43137"/>
                  </a:srgbClr>
                </a:outerShdw>
              </a:effectLst>
              <a:latin typeface="Calibri"/>
              <a:ea typeface="+mj-ea"/>
              <a:cs typeface="+mj-cs"/>
            </a:endParaRPr>
          </a:p>
        </p:txBody>
      </p:sp>
      <p:sp>
        <p:nvSpPr>
          <p:cNvPr id="15" name="Rectangle 3"/>
          <p:cNvSpPr>
            <a:spLocks noGrp="1" noChangeArrowheads="1"/>
          </p:cNvSpPr>
          <p:nvPr>
            <p:ph type="subTitle" idx="1"/>
          </p:nvPr>
        </p:nvSpPr>
        <p:spPr>
          <a:xfrm>
            <a:off x="733647" y="5337846"/>
            <a:ext cx="4015564" cy="681527"/>
          </a:xfrm>
          <a:prstGeom prst="rect">
            <a:avLst/>
          </a:prstGeo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smtClean="0">
                <a:ln>
                  <a:noFill/>
                </a:ln>
                <a:solidFill>
                  <a:srgbClr val="1C1C1C"/>
                </a:solidFill>
                <a:effectLst/>
                <a:uLnTx/>
                <a:uFillTx/>
                <a:latin typeface="Calibri" pitchFamily="34" charset="0"/>
                <a:cs typeface="Calibri" pitchFamily="34" charset="0"/>
              </a:rPr>
              <a:t>Jean-Luc BIARROTTE</a:t>
            </a:r>
            <a:r>
              <a:rPr kumimoji="0" lang="fr-FR" sz="1600" b="1" i="0" u="none" strike="noStrike" kern="0" cap="none" spc="0" normalizeH="0" noProof="0" dirty="0" smtClean="0">
                <a:ln>
                  <a:noFill/>
                </a:ln>
                <a:solidFill>
                  <a:srgbClr val="1C1C1C"/>
                </a:solidFill>
                <a:effectLst/>
                <a:uLnTx/>
                <a:uFillTx/>
                <a:latin typeface="Calibri" pitchFamily="34" charset="0"/>
                <a:cs typeface="Calibri" pitchFamily="34" charset="0"/>
              </a:rPr>
              <a:t> </a:t>
            </a:r>
            <a:endParaRPr lang="fr-FR" sz="1600" b="1" dirty="0" smtClean="0">
              <a:solidFill>
                <a:srgbClr val="1C1C1C"/>
              </a:solidFill>
              <a:latin typeface="Calibri" pitchFamily="34" charset="0"/>
              <a:cs typeface="Calibri" pitchFamily="34" charset="0"/>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fr-FR" sz="1600" i="1" u="none" strike="noStrike" kern="0" cap="none" spc="0" normalizeH="0" noProof="0" dirty="0" smtClean="0">
                <a:ln>
                  <a:noFill/>
                </a:ln>
                <a:solidFill>
                  <a:srgbClr val="1C1C1C"/>
                </a:solidFill>
                <a:effectLst/>
                <a:uLnTx/>
                <a:uFillTx/>
                <a:latin typeface="Calibri" pitchFamily="34" charset="0"/>
                <a:cs typeface="Calibri" pitchFamily="34" charset="0"/>
              </a:rPr>
              <a:t>CNRS-IN2P3 / </a:t>
            </a:r>
            <a:r>
              <a:rPr kumimoji="0" lang="fr-FR" sz="1600" i="1" u="none" strike="noStrike" kern="0" cap="none" spc="0" normalizeH="0" baseline="0" noProof="0" dirty="0" smtClean="0">
                <a:ln>
                  <a:noFill/>
                </a:ln>
                <a:solidFill>
                  <a:srgbClr val="1C1C1C"/>
                </a:solidFill>
                <a:effectLst/>
                <a:uLnTx/>
                <a:uFillTx/>
                <a:latin typeface="Calibri" pitchFamily="34" charset="0"/>
                <a:cs typeface="Calibri" pitchFamily="34" charset="0"/>
              </a:rPr>
              <a:t>IPN Orsay, France</a:t>
            </a:r>
          </a:p>
        </p:txBody>
      </p:sp>
      <p:pic>
        <p:nvPicPr>
          <p:cNvPr id="16" name="Picture 18" descr="IPN_gif64trans_L200px"/>
          <p:cNvPicPr>
            <a:picLocks noChangeAspect="1" noChangeArrowheads="1"/>
          </p:cNvPicPr>
          <p:nvPr/>
        </p:nvPicPr>
        <p:blipFill>
          <a:blip r:embed="rId3" cstate="print"/>
          <a:srcRect/>
          <a:stretch>
            <a:fillRect/>
          </a:stretch>
        </p:blipFill>
        <p:spPr bwMode="auto">
          <a:xfrm>
            <a:off x="5066847" y="5292297"/>
            <a:ext cx="1440279" cy="843429"/>
          </a:xfrm>
          <a:prstGeom prst="rect">
            <a:avLst/>
          </a:prstGeom>
          <a:noFill/>
        </p:spPr>
      </p:pic>
      <p:pic>
        <p:nvPicPr>
          <p:cNvPr id="17" name="Picture 25" descr="cnrsin2p3ok"/>
          <p:cNvPicPr>
            <a:picLocks noChangeAspect="1" noChangeArrowheads="1"/>
          </p:cNvPicPr>
          <p:nvPr/>
        </p:nvPicPr>
        <p:blipFill>
          <a:blip r:embed="rId4" cstate="print"/>
          <a:srcRect/>
          <a:stretch>
            <a:fillRect/>
          </a:stretch>
        </p:blipFill>
        <p:spPr bwMode="auto">
          <a:xfrm>
            <a:off x="6992970" y="5097143"/>
            <a:ext cx="1959644" cy="1112053"/>
          </a:xfrm>
          <a:prstGeom prst="rect">
            <a:avLst/>
          </a:prstGeom>
          <a:noFill/>
        </p:spPr>
      </p:pic>
      <p:sp>
        <p:nvSpPr>
          <p:cNvPr id="9" name="Espace réservé du pied de page 8"/>
          <p:cNvSpPr>
            <a:spLocks noGrp="1"/>
          </p:cNvSpPr>
          <p:nvPr>
            <p:ph type="ftr" sz="quarter" idx="10"/>
          </p:nvPr>
        </p:nvSpPr>
        <p:spPr/>
        <p:txBody>
          <a:bodyPr/>
          <a:lstStyle/>
          <a:p>
            <a:r>
              <a:rPr lang="fr-FR" smtClean="0"/>
              <a:t>J-Luc Biarrotte, Séminaire SACM, Saclay, 24/03/2016.</a:t>
            </a:r>
            <a:endParaRPr lang="de-DE" dirty="0"/>
          </a:p>
        </p:txBody>
      </p:sp>
      <p:pic>
        <p:nvPicPr>
          <p:cNvPr id="45066" name="Picture 10" descr="http://ec.europa.eu/digital-agenda/sites/digital-agenda/files/newsroom/horizon2020_0_5682_1.jpg"/>
          <p:cNvPicPr>
            <a:picLocks noChangeAspect="1" noChangeArrowheads="1"/>
          </p:cNvPicPr>
          <p:nvPr/>
        </p:nvPicPr>
        <p:blipFill>
          <a:blip r:embed="rId5" cstate="print"/>
          <a:srcRect t="11712" b="33631"/>
          <a:stretch>
            <a:fillRect/>
          </a:stretch>
        </p:blipFill>
        <p:spPr bwMode="auto">
          <a:xfrm>
            <a:off x="6353505" y="16"/>
            <a:ext cx="3552497" cy="1088293"/>
          </a:xfrm>
          <a:prstGeom prst="roundRect">
            <a:avLst>
              <a:gd name="adj" fmla="val 0"/>
            </a:avLst>
          </a:prstGeom>
          <a:ln>
            <a:noFill/>
          </a:ln>
          <a:effectLst/>
        </p:spPr>
      </p:pic>
      <p:pic>
        <p:nvPicPr>
          <p:cNvPr id="45070" name="Picture 14" descr="https://pbs.twimg.com/profile_images/454552902703407104/STojf5Wt.jpeg"/>
          <p:cNvPicPr>
            <a:picLocks noChangeAspect="1" noChangeArrowheads="1"/>
          </p:cNvPicPr>
          <p:nvPr/>
        </p:nvPicPr>
        <p:blipFill>
          <a:blip r:embed="rId6" cstate="print"/>
          <a:srcRect/>
          <a:stretch>
            <a:fillRect/>
          </a:stretch>
        </p:blipFill>
        <p:spPr bwMode="auto">
          <a:xfrm>
            <a:off x="6" y="0"/>
            <a:ext cx="2222938" cy="2222938"/>
          </a:xfrm>
          <a:prstGeom prst="rect">
            <a:avLst/>
          </a:prstGeom>
          <a:noFill/>
        </p:spPr>
      </p:pic>
      <p:cxnSp>
        <p:nvCxnSpPr>
          <p:cNvPr id="19" name="Connecteur droit 18"/>
          <p:cNvCxnSpPr/>
          <p:nvPr/>
        </p:nvCxnSpPr>
        <p:spPr bwMode="auto">
          <a:xfrm>
            <a:off x="2238712" y="1087822"/>
            <a:ext cx="7667297" cy="17964"/>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1" name="Picture 1"/>
          <p:cNvPicPr/>
          <p:nvPr/>
        </p:nvPicPr>
        <p:blipFill>
          <a:blip r:embed="rId7" cstate="print"/>
          <a:stretch>
            <a:fillRect/>
          </a:stretch>
        </p:blipFill>
        <p:spPr>
          <a:xfrm>
            <a:off x="2222869" y="-1"/>
            <a:ext cx="4146400" cy="1087821"/>
          </a:xfrm>
          <a:prstGeom prst="rect">
            <a:avLst/>
          </a:prstGeom>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287086" y="1308327"/>
            <a:ext cx="8933120" cy="5109091"/>
          </a:xfrm>
          <a:prstGeom prst="rect">
            <a:avLst/>
          </a:prstGeom>
          <a:noFill/>
          <a:ln w="12700">
            <a:noFill/>
            <a:miter lim="800000"/>
            <a:headEnd type="none" w="sm" len="sm"/>
            <a:tailEnd type="none" w="sm" len="sm"/>
          </a:ln>
          <a:effectLst/>
        </p:spPr>
        <p:txBody>
          <a:bodyPr wrap="square">
            <a:spAutoFit/>
          </a:bodyPr>
          <a:lstStyle/>
          <a:p>
            <a:pPr marL="457200" indent="-457200"/>
            <a:endParaRPr lang="fr-FR" sz="3600" b="1" u="none" dirty="0">
              <a:solidFill>
                <a:srgbClr val="0000FF"/>
              </a:solidFill>
              <a:cs typeface="Times New Roman" pitchFamily="18" charset="0"/>
            </a:endParaRPr>
          </a:p>
          <a:p>
            <a:pPr marL="457200" indent="-457200">
              <a:buFontTx/>
              <a:buAutoNum type="arabicPeriod"/>
            </a:pPr>
            <a:endParaRPr lang="fr-FR" sz="2400" b="1" u="none" dirty="0">
              <a:solidFill>
                <a:schemeClr val="bg1"/>
              </a:solidFill>
              <a:cs typeface="Times New Roman" pitchFamily="18" charset="0"/>
            </a:endParaRPr>
          </a:p>
          <a:p>
            <a:pPr marL="457200" indent="-457200">
              <a:buFontTx/>
              <a:buAutoNum type="arabicPeriod"/>
            </a:pPr>
            <a:endParaRPr lang="fr-FR" sz="4400" b="1" u="none" dirty="0" smtClean="0">
              <a:solidFill>
                <a:srgbClr val="146AB2"/>
              </a:solidFill>
              <a:latin typeface="Calibri" pitchFamily="34" charset="0"/>
              <a:cs typeface="Calibri" pitchFamily="34" charset="0"/>
            </a:endParaRPr>
          </a:p>
          <a:p>
            <a:pPr marL="457200" indent="-457200">
              <a:buFontTx/>
              <a:buAutoNum type="arabicPeriod"/>
            </a:pPr>
            <a:r>
              <a:rPr lang="fr-FR" sz="4400" b="1" u="none" dirty="0" smtClean="0">
                <a:solidFill>
                  <a:srgbClr val="146AB2"/>
                </a:solidFill>
                <a:latin typeface="Calibri" pitchFamily="34" charset="0"/>
                <a:cs typeface="Calibri" pitchFamily="34" charset="0"/>
              </a:rPr>
              <a:t> The P&amp;T </a:t>
            </a:r>
            <a:r>
              <a:rPr lang="fr-FR" sz="4400" b="1" u="none" dirty="0" err="1" smtClean="0">
                <a:solidFill>
                  <a:srgbClr val="146AB2"/>
                </a:solidFill>
                <a:latin typeface="Calibri" pitchFamily="34" charset="0"/>
                <a:cs typeface="Calibri" pitchFamily="34" charset="0"/>
              </a:rPr>
              <a:t>strategy</a:t>
            </a:r>
            <a:endParaRPr lang="fr-FR" sz="4400" b="1" u="none" dirty="0">
              <a:solidFill>
                <a:srgbClr val="146AB2"/>
              </a:solidFill>
              <a:latin typeface="Calibri" pitchFamily="34" charset="0"/>
              <a:cs typeface="Calibri" pitchFamily="34" charset="0"/>
            </a:endParaRPr>
          </a:p>
          <a:p>
            <a:pPr marL="457200" indent="-457200">
              <a:buFontTx/>
              <a:buAutoNum type="arabicPeriod"/>
            </a:pPr>
            <a:endParaRPr lang="fr-FR" sz="3200" b="1" u="none" dirty="0">
              <a:solidFill>
                <a:schemeClr val="bg1"/>
              </a:solidFill>
              <a:effectLst>
                <a:outerShdw blurRad="50800" dist="50800" dir="5400000" algn="ctr" rotWithShape="0">
                  <a:srgbClr val="006DDA"/>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project</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linac</a:t>
            </a: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 concept</a:t>
            </a:r>
          </a:p>
          <a:p>
            <a:pPr marL="457200" lvl="0" indent="-457200">
              <a:buFontTx/>
              <a:buAutoNum type="arabicPeriod"/>
            </a:pPr>
            <a:r>
              <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rPr>
              <a:t>Main R&amp;D achievements (MAX project)</a:t>
            </a:r>
          </a:p>
          <a:p>
            <a:pPr marL="457200" indent="-457200">
              <a:buFontTx/>
              <a:buAutoNum type="arabicPeriod"/>
            </a:pP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On-</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going</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activities</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(MYRTE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project</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a:t>
            </a:r>
          </a:p>
          <a:p>
            <a:pPr marL="457200" indent="-457200"/>
            <a:endParaRPr lang="de-DE" sz="1800" b="1" u="none" dirty="0">
              <a:solidFill>
                <a:schemeClr val="bg2"/>
              </a:solidFill>
              <a:effectLst>
                <a:outerShdw blurRad="38100" dist="38100" dir="2700000" algn="tl">
                  <a:srgbClr val="C0C0C0"/>
                </a:outerShdw>
              </a:effectLst>
              <a:cs typeface="Times New Roman" pitchFamily="18" charset="0"/>
            </a:endParaRPr>
          </a:p>
        </p:txBody>
      </p:sp>
      <p:sp>
        <p:nvSpPr>
          <p:cNvPr id="5" name="Espace réservé du pied de page 4"/>
          <p:cNvSpPr>
            <a:spLocks noGrp="1"/>
          </p:cNvSpPr>
          <p:nvPr>
            <p:ph type="ftr" sz="quarter" idx="10"/>
          </p:nvPr>
        </p:nvSpPr>
        <p:spPr/>
        <p:txBody>
          <a:bodyPr/>
          <a:lstStyle/>
          <a:p>
            <a:r>
              <a:rPr lang="fr-FR" smtClean="0"/>
              <a:t>J-Luc Biarrotte, Séminaire SACM, Saclay, 24/03/2016.</a:t>
            </a:r>
            <a:endParaRPr lang="de-DE" dirty="0"/>
          </a:p>
        </p:txBody>
      </p:sp>
      <p:pic>
        <p:nvPicPr>
          <p:cNvPr id="11"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353505" y="16"/>
            <a:ext cx="3552497" cy="1088293"/>
          </a:xfrm>
          <a:prstGeom prst="roundRect">
            <a:avLst>
              <a:gd name="adj" fmla="val 0"/>
            </a:avLst>
          </a:prstGeom>
          <a:ln>
            <a:noFill/>
          </a:ln>
          <a:effectLst/>
        </p:spPr>
      </p:pic>
      <p:pic>
        <p:nvPicPr>
          <p:cNvPr id="12" name="Picture 14" descr="https://pbs.twimg.com/profile_images/454552902703407104/STojf5Wt.jpeg"/>
          <p:cNvPicPr>
            <a:picLocks noChangeAspect="1" noChangeArrowheads="1"/>
          </p:cNvPicPr>
          <p:nvPr/>
        </p:nvPicPr>
        <p:blipFill>
          <a:blip r:embed="rId4" cstate="print"/>
          <a:srcRect/>
          <a:stretch>
            <a:fillRect/>
          </a:stretch>
        </p:blipFill>
        <p:spPr bwMode="auto">
          <a:xfrm>
            <a:off x="6" y="0"/>
            <a:ext cx="2222938" cy="2222938"/>
          </a:xfrm>
          <a:prstGeom prst="rect">
            <a:avLst/>
          </a:prstGeom>
          <a:noFill/>
        </p:spPr>
      </p:pic>
      <p:cxnSp>
        <p:nvCxnSpPr>
          <p:cNvPr id="13" name="Connecteur droit 12"/>
          <p:cNvCxnSpPr/>
          <p:nvPr/>
        </p:nvCxnSpPr>
        <p:spPr bwMode="auto">
          <a:xfrm>
            <a:off x="2238712" y="1087822"/>
            <a:ext cx="7667297" cy="17964"/>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4" name="Picture 1"/>
          <p:cNvPicPr/>
          <p:nvPr/>
        </p:nvPicPr>
        <p:blipFill>
          <a:blip r:embed="rId5" cstate="print"/>
          <a:stretch>
            <a:fillRect/>
          </a:stretch>
        </p:blipFill>
        <p:spPr>
          <a:xfrm>
            <a:off x="2222869" y="-1"/>
            <a:ext cx="4146400" cy="1087821"/>
          </a:xfrm>
          <a:prstGeom prst="rect">
            <a:avLst/>
          </a:prstGeom>
        </p:spPr>
      </p:pic>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Text Box 2"/>
          <p:cNvSpPr txBox="1">
            <a:spLocks noChangeArrowheads="1"/>
          </p:cNvSpPr>
          <p:nvPr/>
        </p:nvSpPr>
        <p:spPr bwMode="auto">
          <a:xfrm>
            <a:off x="0" y="139700"/>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rgbClr val="FFFFFF"/>
                </a:solidFill>
                <a:effectLst>
                  <a:outerShdw blurRad="38100" dist="38100" dir="2700000" algn="tl">
                    <a:srgbClr val="C0C0C0"/>
                  </a:outerShdw>
                </a:effectLst>
              </a:rPr>
              <a:t>Nuclear</a:t>
            </a:r>
            <a:r>
              <a:rPr lang="fr-FR" sz="2800" b="1" u="none" dirty="0" smtClean="0">
                <a:solidFill>
                  <a:srgbClr val="FFFFFF"/>
                </a:solidFill>
                <a:effectLst>
                  <a:outerShdw blurRad="38100" dist="38100" dir="2700000" algn="tl">
                    <a:srgbClr val="C0C0C0"/>
                  </a:outerShdw>
                </a:effectLst>
              </a:rPr>
              <a:t> </a:t>
            </a:r>
            <a:r>
              <a:rPr lang="fr-FR" sz="2800" b="1" u="none" dirty="0" err="1" smtClean="0">
                <a:solidFill>
                  <a:srgbClr val="FFFFFF"/>
                </a:solidFill>
                <a:effectLst>
                  <a:outerShdw blurRad="38100" dist="38100" dir="2700000" algn="tl">
                    <a:srgbClr val="C0C0C0"/>
                  </a:outerShdw>
                </a:effectLst>
              </a:rPr>
              <a:t>wastes</a:t>
            </a:r>
            <a:endParaRPr lang="fr-FR" sz="2800" b="1" u="none" dirty="0" smtClean="0">
              <a:solidFill>
                <a:srgbClr val="FFFFFF"/>
              </a:solidFill>
              <a:effectLst>
                <a:outerShdw blurRad="38100" dist="38100" dir="2700000" algn="tl">
                  <a:srgbClr val="C0C0C0"/>
                </a:outerShdw>
              </a:effectLst>
            </a:endParaRPr>
          </a:p>
        </p:txBody>
      </p:sp>
      <p:sp>
        <p:nvSpPr>
          <p:cNvPr id="808968" name="Text Box 8"/>
          <p:cNvSpPr txBox="1">
            <a:spLocks noChangeArrowheads="1"/>
          </p:cNvSpPr>
          <p:nvPr/>
        </p:nvSpPr>
        <p:spPr bwMode="auto">
          <a:xfrm>
            <a:off x="0" y="889356"/>
            <a:ext cx="8610600" cy="707886"/>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rPr>
              <a:t> </a:t>
            </a:r>
            <a:r>
              <a:rPr lang="en-GB" u="none" dirty="0" smtClean="0">
                <a:solidFill>
                  <a:srgbClr val="000000"/>
                </a:solidFill>
                <a:effectLst>
                  <a:outerShdw blurRad="38100" dist="38100" dir="2700000" algn="tl">
                    <a:srgbClr val="C0C0C0"/>
                  </a:outerShdw>
                </a:effectLst>
              </a:rPr>
              <a:t>About 2500 tons </a:t>
            </a:r>
            <a:r>
              <a:rPr lang="en-US" u="none" dirty="0" smtClean="0">
                <a:solidFill>
                  <a:srgbClr val="000000"/>
                </a:solidFill>
                <a:effectLst>
                  <a:outerShdw blurRad="38100" dist="38100" dir="2700000" algn="tl">
                    <a:srgbClr val="C0C0C0"/>
                  </a:outerShdw>
                </a:effectLst>
              </a:rPr>
              <a:t>of Spent Nuclear Fuel are produced every year by the 145 reactors of EU</a:t>
            </a:r>
            <a:endParaRPr lang="en-GB" u="none" dirty="0" smtClean="0">
              <a:solidFill>
                <a:srgbClr val="000000"/>
              </a:solidFill>
              <a:effectLst>
                <a:outerShdw blurRad="38100" dist="38100" dir="2700000" algn="tl">
                  <a:srgbClr val="C0C0C0"/>
                </a:outerShdw>
              </a:effectLst>
            </a:endParaRPr>
          </a:p>
        </p:txBody>
      </p:sp>
      <p:sp>
        <p:nvSpPr>
          <p:cNvPr id="8" name="Espace réservé du pied de page 7"/>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1027" name="Picture 3"/>
          <p:cNvPicPr>
            <a:picLocks noChangeAspect="1" noChangeArrowheads="1"/>
          </p:cNvPicPr>
          <p:nvPr/>
        </p:nvPicPr>
        <p:blipFill>
          <a:blip r:embed="rId3" cstate="print"/>
          <a:srcRect l="2502" r="14885"/>
          <a:stretch>
            <a:fillRect/>
          </a:stretch>
        </p:blipFill>
        <p:spPr bwMode="auto">
          <a:xfrm>
            <a:off x="4656743" y="1364633"/>
            <a:ext cx="5249261" cy="4916425"/>
          </a:xfrm>
          <a:prstGeom prst="rect">
            <a:avLst/>
          </a:prstGeom>
          <a:noFill/>
          <a:ln w="9525">
            <a:noFill/>
            <a:miter lim="800000"/>
            <a:headEnd/>
            <a:tailEnd/>
          </a:ln>
        </p:spPr>
      </p:pic>
      <p:sp>
        <p:nvSpPr>
          <p:cNvPr id="13" name="Rectangle 12"/>
          <p:cNvSpPr/>
          <p:nvPr/>
        </p:nvSpPr>
        <p:spPr>
          <a:xfrm>
            <a:off x="5257800" y="6075607"/>
            <a:ext cx="4648200" cy="523220"/>
          </a:xfrm>
          <a:prstGeom prst="rect">
            <a:avLst/>
          </a:prstGeom>
        </p:spPr>
        <p:txBody>
          <a:bodyPr wrap="square">
            <a:spAutoFit/>
          </a:bodyPr>
          <a:lstStyle/>
          <a:p>
            <a:pPr algn="ctr"/>
            <a:r>
              <a:rPr lang="en-US" sz="1400" i="1" u="none" dirty="0" smtClean="0">
                <a:solidFill>
                  <a:srgbClr val="000000"/>
                </a:solidFill>
              </a:rPr>
              <a:t>Activity of High Level Waste remaining after processing of 1 ton of Spent Nuclear Fuel in dependence of time</a:t>
            </a:r>
            <a:endParaRPr lang="fr-FR" sz="1400" i="1" u="none" dirty="0">
              <a:solidFill>
                <a:srgbClr val="000000"/>
              </a:solidFill>
            </a:endParaRPr>
          </a:p>
        </p:txBody>
      </p:sp>
      <p:cxnSp>
        <p:nvCxnSpPr>
          <p:cNvPr id="15" name="Connecteur droit 14"/>
          <p:cNvCxnSpPr/>
          <p:nvPr/>
        </p:nvCxnSpPr>
        <p:spPr bwMode="auto">
          <a:xfrm flipV="1">
            <a:off x="5326752" y="3766457"/>
            <a:ext cx="4546599" cy="2419"/>
          </a:xfrm>
          <a:prstGeom prst="line">
            <a:avLst/>
          </a:prstGeom>
          <a:solidFill>
            <a:schemeClr val="accent1"/>
          </a:solidFill>
          <a:ln w="25400" cap="flat" cmpd="sng" algn="ctr">
            <a:solidFill>
              <a:srgbClr val="C00000"/>
            </a:solidFill>
            <a:prstDash val="sysDash"/>
            <a:round/>
            <a:headEnd type="none" w="sm" len="sm"/>
            <a:tailEnd type="none" w="sm" len="sm"/>
          </a:ln>
          <a:effectLst/>
        </p:spPr>
      </p:cxnSp>
      <p:sp>
        <p:nvSpPr>
          <p:cNvPr id="16" name="Text Box 8"/>
          <p:cNvSpPr txBox="1">
            <a:spLocks noChangeArrowheads="1"/>
          </p:cNvSpPr>
          <p:nvPr/>
        </p:nvSpPr>
        <p:spPr bwMode="auto">
          <a:xfrm>
            <a:off x="-1" y="1738460"/>
            <a:ext cx="4985658" cy="1323439"/>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rPr>
              <a:t> High Level Wastes represent 0.2% in volume &amp; 95% in </a:t>
            </a:r>
            <a:r>
              <a:rPr lang="en-GB" u="none" dirty="0" err="1" smtClean="0">
                <a:solidFill>
                  <a:srgbClr val="000000"/>
                </a:solidFill>
                <a:effectLst>
                  <a:outerShdw blurRad="38100" dist="38100" dir="2700000" algn="tl">
                    <a:srgbClr val="C0C0C0"/>
                  </a:outerShdw>
                </a:effectLst>
              </a:rPr>
              <a:t>radiotoxicity</a:t>
            </a:r>
            <a:r>
              <a:rPr lang="en-GB" u="none" dirty="0" smtClean="0">
                <a:solidFill>
                  <a:srgbClr val="000000"/>
                </a:solidFill>
                <a:effectLst>
                  <a:outerShdw blurRad="38100" dist="38100" dir="2700000" algn="tl">
                    <a:srgbClr val="C0C0C0"/>
                  </a:outerShdw>
                </a:effectLst>
              </a:rPr>
              <a:t> and are long-term dominated by </a:t>
            </a:r>
            <a:r>
              <a:rPr lang="en-GB" b="1" u="none" dirty="0" smtClean="0">
                <a:solidFill>
                  <a:srgbClr val="FF6600"/>
                </a:solidFill>
                <a:effectLst>
                  <a:outerShdw blurRad="38100" dist="38100" dir="2700000" algn="tl">
                    <a:srgbClr val="C0C0C0"/>
                  </a:outerShdw>
                </a:effectLst>
              </a:rPr>
              <a:t>Minor Actinides </a:t>
            </a:r>
            <a:r>
              <a:rPr lang="en-GB" u="none" dirty="0" smtClean="0">
                <a:solidFill>
                  <a:srgbClr val="000000"/>
                </a:solidFill>
                <a:effectLst>
                  <a:outerShdw blurRad="38100" dist="38100" dir="2700000" algn="tl">
                    <a:srgbClr val="C0C0C0"/>
                  </a:outerShdw>
                </a:effectLst>
              </a:rPr>
              <a:t>(MA, especially </a:t>
            </a:r>
            <a:r>
              <a:rPr lang="en-GB" u="none" baseline="30000" dirty="0" smtClean="0">
                <a:solidFill>
                  <a:srgbClr val="000000"/>
                </a:solidFill>
                <a:effectLst>
                  <a:outerShdw blurRad="38100" dist="38100" dir="2700000" algn="tl">
                    <a:srgbClr val="C0C0C0"/>
                  </a:outerShdw>
                </a:effectLst>
              </a:rPr>
              <a:t>241</a:t>
            </a:r>
            <a:r>
              <a:rPr lang="en-GB" u="none" dirty="0" smtClean="0">
                <a:solidFill>
                  <a:srgbClr val="000000"/>
                </a:solidFill>
                <a:effectLst>
                  <a:outerShdw blurRad="38100" dist="38100" dir="2700000" algn="tl">
                    <a:srgbClr val="C0C0C0"/>
                  </a:outerShdw>
                </a:effectLst>
              </a:rPr>
              <a:t>Am)</a:t>
            </a:r>
          </a:p>
        </p:txBody>
      </p:sp>
      <p:sp>
        <p:nvSpPr>
          <p:cNvPr id="18" name="Rectangle 17"/>
          <p:cNvSpPr/>
          <p:nvPr/>
        </p:nvSpPr>
        <p:spPr>
          <a:xfrm>
            <a:off x="7848600" y="3495695"/>
            <a:ext cx="2079172" cy="307777"/>
          </a:xfrm>
          <a:prstGeom prst="rect">
            <a:avLst/>
          </a:prstGeom>
        </p:spPr>
        <p:txBody>
          <a:bodyPr wrap="square">
            <a:spAutoFit/>
          </a:bodyPr>
          <a:lstStyle/>
          <a:p>
            <a:pPr algn="ctr"/>
            <a:r>
              <a:rPr lang="en-US" sz="1400" b="1" i="1" u="none" dirty="0" smtClean="0">
                <a:solidFill>
                  <a:srgbClr val="C00000"/>
                </a:solidFill>
              </a:rPr>
              <a:t>Initial Uranium ore</a:t>
            </a:r>
            <a:endParaRPr lang="fr-FR" sz="1400" b="1" i="1" u="none" dirty="0">
              <a:solidFill>
                <a:srgbClr val="C00000"/>
              </a:solidFill>
            </a:endParaRPr>
          </a:p>
        </p:txBody>
      </p:sp>
      <p:sp>
        <p:nvSpPr>
          <p:cNvPr id="19" name="Text Box 8"/>
          <p:cNvSpPr txBox="1">
            <a:spLocks noChangeArrowheads="1"/>
          </p:cNvSpPr>
          <p:nvPr/>
        </p:nvSpPr>
        <p:spPr bwMode="auto">
          <a:xfrm>
            <a:off x="1" y="3197129"/>
            <a:ext cx="5203371" cy="707886"/>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rPr>
              <a:t> Reference solution for HLW management = long-term </a:t>
            </a:r>
            <a:r>
              <a:rPr lang="en-GB" b="1" u="none" dirty="0" smtClean="0">
                <a:solidFill>
                  <a:srgbClr val="FF6600"/>
                </a:solidFill>
                <a:effectLst>
                  <a:outerShdw blurRad="38100" dist="38100" dir="2700000" algn="tl">
                    <a:srgbClr val="C0C0C0"/>
                  </a:outerShdw>
                </a:effectLst>
              </a:rPr>
              <a:t>geological disposals </a:t>
            </a:r>
          </a:p>
        </p:txBody>
      </p:sp>
      <p:pic>
        <p:nvPicPr>
          <p:cNvPr id="1028" name="Picture 4"/>
          <p:cNvPicPr>
            <a:picLocks noChangeAspect="1" noChangeArrowheads="1"/>
          </p:cNvPicPr>
          <p:nvPr/>
        </p:nvPicPr>
        <p:blipFill>
          <a:blip r:embed="rId4" cstate="print"/>
          <a:srcRect t="9802" b="21881"/>
          <a:stretch>
            <a:fillRect/>
          </a:stretch>
        </p:blipFill>
        <p:spPr bwMode="auto">
          <a:xfrm>
            <a:off x="429985" y="3929742"/>
            <a:ext cx="3880758" cy="2120970"/>
          </a:xfrm>
          <a:prstGeom prst="rect">
            <a:avLst/>
          </a:prstGeom>
          <a:noFill/>
          <a:ln w="9525">
            <a:noFill/>
            <a:miter lim="800000"/>
            <a:headEnd/>
            <a:tailEnd/>
          </a:ln>
        </p:spPr>
      </p:pic>
      <p:sp>
        <p:nvSpPr>
          <p:cNvPr id="20" name="Rectangle 19"/>
          <p:cNvSpPr/>
          <p:nvPr/>
        </p:nvSpPr>
        <p:spPr>
          <a:xfrm>
            <a:off x="9" y="6086495"/>
            <a:ext cx="4680857" cy="523220"/>
          </a:xfrm>
          <a:prstGeom prst="rect">
            <a:avLst/>
          </a:prstGeom>
        </p:spPr>
        <p:txBody>
          <a:bodyPr wrap="square">
            <a:spAutoFit/>
          </a:bodyPr>
          <a:lstStyle/>
          <a:p>
            <a:pPr algn="ctr"/>
            <a:r>
              <a:rPr lang="en-US" sz="1400" i="1" u="none" dirty="0" smtClean="0">
                <a:solidFill>
                  <a:srgbClr val="000000"/>
                </a:solidFill>
              </a:rPr>
              <a:t>The Yucca Mountain Nuclear Waste Repository (USA)</a:t>
            </a:r>
            <a:br>
              <a:rPr lang="en-US" sz="1400" i="1" u="none" dirty="0" smtClean="0">
                <a:solidFill>
                  <a:srgbClr val="000000"/>
                </a:solidFill>
              </a:rPr>
            </a:br>
            <a:r>
              <a:rPr lang="en-US" sz="1400" i="1" u="none" dirty="0" smtClean="0">
                <a:solidFill>
                  <a:srgbClr val="000000"/>
                </a:solidFill>
              </a:rPr>
              <a:t> project de-funded in 2011</a:t>
            </a:r>
            <a:endParaRPr lang="fr-FR" sz="1400" i="1" u="none"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Text Box 2"/>
          <p:cNvSpPr txBox="1">
            <a:spLocks noChangeArrowheads="1"/>
          </p:cNvSpPr>
          <p:nvPr/>
        </p:nvSpPr>
        <p:spPr bwMode="auto">
          <a:xfrm>
            <a:off x="0" y="139706"/>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Motivation for </a:t>
            </a:r>
            <a:r>
              <a:rPr lang="fr-FR" sz="2800" b="1" u="none" dirty="0" err="1" smtClean="0">
                <a:solidFill>
                  <a:srgbClr val="FFFFFF"/>
                </a:solidFill>
                <a:effectLst>
                  <a:outerShdw blurRad="38100" dist="38100" dir="2700000" algn="tl">
                    <a:srgbClr val="C0C0C0"/>
                  </a:outerShdw>
                </a:effectLst>
              </a:rPr>
              <a:t>Partitioning</a:t>
            </a:r>
            <a:r>
              <a:rPr lang="fr-FR" sz="2800" b="1" u="none" dirty="0" smtClean="0">
                <a:solidFill>
                  <a:srgbClr val="FFFFFF"/>
                </a:solidFill>
                <a:effectLst>
                  <a:outerShdw blurRad="38100" dist="38100" dir="2700000" algn="tl">
                    <a:srgbClr val="C0C0C0"/>
                  </a:outerShdw>
                </a:effectLst>
              </a:rPr>
              <a:t> &amp; Transmutation</a:t>
            </a:r>
          </a:p>
        </p:txBody>
      </p:sp>
      <p:sp>
        <p:nvSpPr>
          <p:cNvPr id="12" name="Sous-titre 11"/>
          <p:cNvSpPr>
            <a:spLocks noGrp="1"/>
          </p:cNvSpPr>
          <p:nvPr>
            <p:ph type="subTitle" idx="1"/>
          </p:nvPr>
        </p:nvSpPr>
        <p:spPr/>
        <p:txBody>
          <a:bodyPr/>
          <a:lstStyle/>
          <a:p>
            <a:endParaRPr lang="fr-FR"/>
          </a:p>
        </p:txBody>
      </p:sp>
      <p:sp>
        <p:nvSpPr>
          <p:cNvPr id="8" name="Espace réservé du pied de page 7"/>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7" name="Text Box 8"/>
          <p:cNvSpPr txBox="1">
            <a:spLocks noChangeArrowheads="1"/>
          </p:cNvSpPr>
          <p:nvPr/>
        </p:nvSpPr>
        <p:spPr bwMode="auto">
          <a:xfrm>
            <a:off x="0" y="925811"/>
            <a:ext cx="9906000" cy="707886"/>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rPr>
              <a:t> </a:t>
            </a:r>
            <a:r>
              <a:rPr lang="en-GB" b="1" u="none" dirty="0" smtClean="0">
                <a:solidFill>
                  <a:srgbClr val="FF6600"/>
                </a:solidFill>
                <a:effectLst>
                  <a:outerShdw blurRad="38100" dist="38100" dir="2700000" algn="tl">
                    <a:srgbClr val="C0C0C0"/>
                  </a:outerShdw>
                </a:effectLst>
              </a:rPr>
              <a:t>Partitioning &amp; Transmutation (P&amp;T) strategy: </a:t>
            </a:r>
            <a:r>
              <a:rPr lang="en-US" u="none" dirty="0" smtClean="0">
                <a:solidFill>
                  <a:srgbClr val="000000"/>
                </a:solidFill>
                <a:effectLst>
                  <a:outerShdw blurRad="38100" dist="38100" dir="2700000" algn="tl">
                    <a:srgbClr val="C0C0C0"/>
                  </a:outerShdw>
                </a:effectLst>
              </a:rPr>
              <a:t>reduce </a:t>
            </a:r>
            <a:r>
              <a:rPr lang="en-US" u="none" dirty="0" err="1" smtClean="0">
                <a:solidFill>
                  <a:srgbClr val="000000"/>
                </a:solidFill>
                <a:effectLst>
                  <a:outerShdw blurRad="38100" dist="38100" dir="2700000" algn="tl">
                    <a:srgbClr val="C0C0C0"/>
                  </a:outerShdw>
                </a:effectLst>
              </a:rPr>
              <a:t>radiotoxicity</a:t>
            </a:r>
            <a:r>
              <a:rPr lang="en-US" u="none" dirty="0" smtClean="0">
                <a:solidFill>
                  <a:srgbClr val="000000"/>
                </a:solidFill>
                <a:effectLst>
                  <a:outerShdw blurRad="38100" dist="38100" dir="2700000" algn="tl">
                    <a:srgbClr val="C0C0C0"/>
                  </a:outerShdw>
                </a:effectLst>
              </a:rPr>
              <a:t>, volume and heat loads of long-lived nuclear wastes (MA) before geological storage</a:t>
            </a:r>
            <a:endParaRPr lang="en-GB" u="none" dirty="0" smtClean="0">
              <a:solidFill>
                <a:srgbClr val="000000"/>
              </a:solidFill>
              <a:effectLst>
                <a:outerShdw blurRad="38100" dist="38100" dir="2700000" algn="tl">
                  <a:srgbClr val="C0C0C0"/>
                </a:outerShdw>
              </a:effectLst>
            </a:endParaRPr>
          </a:p>
        </p:txBody>
      </p:sp>
      <p:pic>
        <p:nvPicPr>
          <p:cNvPr id="9" name="Picture 4"/>
          <p:cNvPicPr>
            <a:picLocks noChangeAspect="1" noChangeArrowheads="1"/>
          </p:cNvPicPr>
          <p:nvPr/>
        </p:nvPicPr>
        <p:blipFill>
          <a:blip r:embed="rId3" cstate="print"/>
          <a:srcRect l="5558" t="21292" r="2917" b="6740"/>
          <a:stretch>
            <a:fillRect/>
          </a:stretch>
        </p:blipFill>
        <p:spPr bwMode="auto">
          <a:xfrm>
            <a:off x="763315" y="1752719"/>
            <a:ext cx="7879942" cy="4646511"/>
          </a:xfrm>
          <a:prstGeom prst="rect">
            <a:avLst/>
          </a:prstGeom>
          <a:noFill/>
          <a:ln w="9525">
            <a:noFill/>
            <a:miter lim="800000"/>
            <a:headEnd/>
            <a:tailEnd/>
          </a:ln>
          <a:effectLst/>
        </p:spPr>
      </p:pic>
      <p:sp>
        <p:nvSpPr>
          <p:cNvPr id="10" name="ZoneTexte 9"/>
          <p:cNvSpPr txBox="1"/>
          <p:nvPr/>
        </p:nvSpPr>
        <p:spPr>
          <a:xfrm>
            <a:off x="7311657" y="6307148"/>
            <a:ext cx="2594345" cy="307777"/>
          </a:xfrm>
          <a:prstGeom prst="rect">
            <a:avLst/>
          </a:prstGeom>
          <a:noFill/>
        </p:spPr>
        <p:txBody>
          <a:bodyPr wrap="square" rtlCol="0">
            <a:spAutoFit/>
          </a:bodyPr>
          <a:lstStyle/>
          <a:p>
            <a:pPr algn="r"/>
            <a:r>
              <a:rPr lang="fr-FR" sz="1400" i="1" u="none" dirty="0" smtClean="0">
                <a:solidFill>
                  <a:srgbClr val="000000"/>
                </a:solidFill>
                <a:latin typeface="Calibri" pitchFamily="34" charset="0"/>
                <a:cs typeface="Calibri" pitchFamily="34" charset="0"/>
              </a:rPr>
              <a:t>H. Aït </a:t>
            </a:r>
            <a:r>
              <a:rPr lang="fr-FR" sz="1400" i="1" u="none" dirty="0" err="1" smtClean="0">
                <a:solidFill>
                  <a:srgbClr val="000000"/>
                </a:solidFill>
                <a:latin typeface="Calibri" pitchFamily="34" charset="0"/>
                <a:cs typeface="Calibri" pitchFamily="34" charset="0"/>
              </a:rPr>
              <a:t>Abderrahim</a:t>
            </a:r>
            <a:r>
              <a:rPr lang="fr-FR" sz="1400" i="1" u="none" dirty="0" smtClean="0">
                <a:solidFill>
                  <a:srgbClr val="000000"/>
                </a:solidFill>
                <a:latin typeface="Calibri" pitchFamily="34" charset="0"/>
                <a:cs typeface="Calibri" pitchFamily="34" charset="0"/>
              </a:rPr>
              <a:t> (SCK•CEN)</a:t>
            </a:r>
            <a:endParaRPr lang="fr-FR" sz="1400" i="1" u="none" dirty="0">
              <a:solidFill>
                <a:srgbClr val="000000"/>
              </a:solidFill>
              <a:latin typeface="Calibri" pitchFamily="34" charset="0"/>
              <a:cs typeface="Calibri" pitchFamily="34" charset="0"/>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Text Box 2"/>
          <p:cNvSpPr txBox="1">
            <a:spLocks noChangeArrowheads="1"/>
          </p:cNvSpPr>
          <p:nvPr/>
        </p:nvSpPr>
        <p:spPr bwMode="auto">
          <a:xfrm>
            <a:off x="0" y="139700"/>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rgbClr val="FFFFFF"/>
                </a:solidFill>
                <a:effectLst>
                  <a:outerShdw blurRad="38100" dist="38100" dir="2700000" algn="tl">
                    <a:srgbClr val="C0C0C0"/>
                  </a:outerShdw>
                </a:effectLst>
              </a:rPr>
              <a:t>Present</a:t>
            </a:r>
            <a:r>
              <a:rPr lang="fr-FR" sz="2800" b="1" u="none" dirty="0" smtClean="0">
                <a:solidFill>
                  <a:srgbClr val="FFFFFF"/>
                </a:solidFill>
                <a:effectLst>
                  <a:outerShdw blurRad="38100" dist="38100" dir="2700000" algn="tl">
                    <a:srgbClr val="C0C0C0"/>
                  </a:outerShdw>
                </a:effectLst>
              </a:rPr>
              <a:t> options for MA transmutation</a:t>
            </a:r>
          </a:p>
        </p:txBody>
      </p:sp>
      <p:sp>
        <p:nvSpPr>
          <p:cNvPr id="8" name="Espace réservé du pied de page 7"/>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7" name="Text Box 8"/>
          <p:cNvSpPr txBox="1">
            <a:spLocks noChangeArrowheads="1"/>
          </p:cNvSpPr>
          <p:nvPr/>
        </p:nvSpPr>
        <p:spPr bwMode="auto">
          <a:xfrm>
            <a:off x="2" y="958472"/>
            <a:ext cx="7184571" cy="2092881"/>
          </a:xfrm>
          <a:prstGeom prst="rect">
            <a:avLst/>
          </a:prstGeom>
          <a:noFill/>
          <a:ln w="9525">
            <a:noFill/>
            <a:miter lim="800000"/>
            <a:headEnd/>
            <a:tailEnd/>
          </a:ln>
          <a:effectLst/>
        </p:spPr>
        <p:txBody>
          <a:bodyPr wrap="square">
            <a:spAutoFit/>
          </a:bodyPr>
          <a:lstStyle/>
          <a:p>
            <a:pPr marL="12700" indent="-12700" eaLnBrk="1" hangingPunct="1">
              <a:spcBef>
                <a:spcPct val="50000"/>
              </a:spcBef>
            </a:pPr>
            <a:r>
              <a:rPr lang="en-GB" u="none" dirty="0" smtClean="0">
                <a:solidFill>
                  <a:srgbClr val="000000"/>
                </a:solidFill>
                <a:effectLst>
                  <a:outerShdw blurRad="38100" dist="38100" dir="2700000" algn="tl">
                    <a:srgbClr val="C0C0C0"/>
                  </a:outerShdw>
                </a:effectLst>
              </a:rPr>
              <a:t>Transmutation of MA into fission products is efficient only if: </a:t>
            </a:r>
          </a:p>
          <a:p>
            <a:pPr marL="469900" lvl="1"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rPr>
              <a:t> Fission to capture cross section ratio is high enough</a:t>
            </a:r>
          </a:p>
          <a:p>
            <a:pPr marL="469900" lvl="1"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rPr>
              <a:t> Enough neutrons are available to feed the transmutation process</a:t>
            </a:r>
          </a:p>
          <a:p>
            <a:pPr marL="469900" lvl="1" indent="-12700" eaLnBrk="1" hangingPunct="1">
              <a:spcBef>
                <a:spcPct val="50000"/>
              </a:spcBef>
            </a:pPr>
            <a:r>
              <a:rPr lang="en-GB" u="none" dirty="0" smtClean="0">
                <a:solidFill>
                  <a:srgbClr val="000000"/>
                </a:solidFill>
                <a:effectLst>
                  <a:outerShdw blurRad="38100" dist="38100" dir="2700000" algn="tl">
                    <a:srgbClr val="C0C0C0"/>
                  </a:outerShdw>
                </a:effectLst>
              </a:rPr>
              <a:t>=&gt; </a:t>
            </a:r>
            <a:r>
              <a:rPr lang="en-GB" b="1" u="none" dirty="0" smtClean="0">
                <a:solidFill>
                  <a:srgbClr val="FF6600"/>
                </a:solidFill>
                <a:effectLst>
                  <a:outerShdw blurRad="38100" dist="38100" dir="2700000" algn="tl">
                    <a:srgbClr val="C0C0C0"/>
                  </a:outerShdw>
                </a:effectLst>
              </a:rPr>
              <a:t>Need for a fast neutron spectrum </a:t>
            </a:r>
          </a:p>
        </p:txBody>
      </p:sp>
      <p:pic>
        <p:nvPicPr>
          <p:cNvPr id="13" name="Image 12"/>
          <p:cNvPicPr/>
          <p:nvPr/>
        </p:nvPicPr>
        <p:blipFill>
          <a:blip r:embed="rId3" cstate="print"/>
          <a:srcRect r="4561"/>
          <a:stretch>
            <a:fillRect/>
          </a:stretch>
        </p:blipFill>
        <p:spPr bwMode="auto">
          <a:xfrm>
            <a:off x="6727379" y="947057"/>
            <a:ext cx="3178629" cy="2362200"/>
          </a:xfrm>
          <a:prstGeom prst="rect">
            <a:avLst/>
          </a:prstGeom>
          <a:noFill/>
          <a:ln w="9525">
            <a:noFill/>
            <a:miter lim="800000"/>
            <a:headEnd/>
            <a:tailEnd/>
          </a:ln>
        </p:spPr>
      </p:pic>
      <p:sp>
        <p:nvSpPr>
          <p:cNvPr id="14" name="Text Box 8"/>
          <p:cNvSpPr txBox="1">
            <a:spLocks noChangeArrowheads="1"/>
          </p:cNvSpPr>
          <p:nvPr/>
        </p:nvSpPr>
        <p:spPr bwMode="auto">
          <a:xfrm>
            <a:off x="5" y="3364210"/>
            <a:ext cx="9710056" cy="3016210"/>
          </a:xfrm>
          <a:prstGeom prst="rect">
            <a:avLst/>
          </a:prstGeom>
          <a:noFill/>
          <a:ln w="9525">
            <a:noFill/>
            <a:miter lim="800000"/>
            <a:headEnd/>
            <a:tailEnd/>
          </a:ln>
          <a:effectLst/>
        </p:spPr>
        <p:txBody>
          <a:bodyPr wrap="square">
            <a:spAutoFit/>
          </a:bodyPr>
          <a:lstStyle/>
          <a:p>
            <a:pPr marL="12700" indent="-12700" eaLnBrk="1" hangingPunct="1">
              <a:spcBef>
                <a:spcPct val="50000"/>
              </a:spcBef>
            </a:pPr>
            <a:r>
              <a:rPr lang="en-GB" u="none" dirty="0" smtClean="0">
                <a:solidFill>
                  <a:srgbClr val="000000"/>
                </a:solidFill>
                <a:effectLst>
                  <a:outerShdw blurRad="38100" dist="38100" dir="2700000" algn="tl">
                    <a:srgbClr val="C0C0C0"/>
                  </a:outerShdw>
                </a:effectLst>
              </a:rPr>
              <a:t>In which type of fast reactor could we transmute ? </a:t>
            </a:r>
          </a:p>
          <a:p>
            <a:pPr marL="469900" lvl="1"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rPr>
              <a:t> In the next generation </a:t>
            </a:r>
            <a:r>
              <a:rPr lang="en-GB" b="1" u="none" dirty="0" smtClean="0">
                <a:solidFill>
                  <a:srgbClr val="FF6600"/>
                </a:solidFill>
                <a:effectLst>
                  <a:outerShdw blurRad="38100" dist="38100" dir="2700000" algn="tl">
                    <a:srgbClr val="C0C0C0"/>
                  </a:outerShdw>
                </a:effectLst>
              </a:rPr>
              <a:t>GEN-IV nuclear power plants </a:t>
            </a:r>
            <a:r>
              <a:rPr lang="en-GB" u="none" dirty="0" smtClean="0">
                <a:solidFill>
                  <a:srgbClr val="000000"/>
                </a:solidFill>
                <a:effectLst>
                  <a:outerShdw blurRad="38100" dist="38100" dir="2700000" algn="tl">
                    <a:srgbClr val="C0C0C0"/>
                  </a:outerShdw>
                </a:effectLst>
              </a:rPr>
              <a:t>(critical Fast Reactors)</a:t>
            </a:r>
          </a:p>
          <a:p>
            <a:pPr marL="927100" lvl="2" indent="-12700" eaLnBrk="1" hangingPunct="1">
              <a:spcBef>
                <a:spcPct val="50000"/>
              </a:spcBef>
              <a:buFont typeface="Wingdings" pitchFamily="2" charset="2"/>
              <a:buChar char="ü"/>
            </a:pPr>
            <a:r>
              <a:rPr lang="en-GB" u="none" dirty="0" smtClean="0">
                <a:solidFill>
                  <a:srgbClr val="000000"/>
                </a:solidFill>
                <a:effectLst>
                  <a:outerShdw blurRad="38100" dist="38100" dir="2700000" algn="tl">
                    <a:srgbClr val="C0C0C0"/>
                  </a:outerShdw>
                </a:effectLst>
              </a:rPr>
              <a:t> homogeneous mode with low AM content in fuel (&lt; 3%) for safety reasons </a:t>
            </a:r>
          </a:p>
          <a:p>
            <a:pPr marL="927100" lvl="2" indent="-12700" eaLnBrk="1" hangingPunct="1">
              <a:spcBef>
                <a:spcPct val="50000"/>
              </a:spcBef>
              <a:buFont typeface="Wingdings" pitchFamily="2" charset="2"/>
              <a:buChar char="ü"/>
            </a:pPr>
            <a:r>
              <a:rPr lang="en-GB" u="none" dirty="0" smtClean="0">
                <a:solidFill>
                  <a:srgbClr val="000000"/>
                </a:solidFill>
                <a:effectLst>
                  <a:outerShdw blurRad="38100" dist="38100" dir="2700000" algn="tl">
                    <a:srgbClr val="C0C0C0"/>
                  </a:outerShdw>
                </a:effectLst>
              </a:rPr>
              <a:t> heterogeneous mode (MA blankets) </a:t>
            </a:r>
          </a:p>
          <a:p>
            <a:pPr marL="469900" lvl="1"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rPr>
              <a:t> In a few </a:t>
            </a:r>
            <a:r>
              <a:rPr lang="en-GB" b="1" u="none" dirty="0" smtClean="0">
                <a:solidFill>
                  <a:srgbClr val="FF6600"/>
                </a:solidFill>
                <a:effectLst>
                  <a:outerShdw blurRad="38100" dist="38100" dir="2700000" algn="tl">
                    <a:srgbClr val="C0C0C0"/>
                  </a:outerShdw>
                </a:effectLst>
              </a:rPr>
              <a:t>dedicated MA burners </a:t>
            </a:r>
            <a:r>
              <a:rPr lang="en-GB" u="none" dirty="0" smtClean="0">
                <a:solidFill>
                  <a:srgbClr val="000000"/>
                </a:solidFill>
                <a:effectLst>
                  <a:outerShdw blurRad="38100" dist="38100" dir="2700000" algn="tl">
                    <a:srgbClr val="C0C0C0"/>
                  </a:outerShdw>
                </a:effectLst>
              </a:rPr>
              <a:t>(subcritical Accelerator Driven Systems), highly loaded with MA </a:t>
            </a:r>
          </a:p>
          <a:p>
            <a:pPr marL="469900" lvl="1" indent="-12700" eaLnBrk="1" hangingPunct="1">
              <a:spcBef>
                <a:spcPct val="50000"/>
              </a:spcBef>
            </a:pPr>
            <a:r>
              <a:rPr lang="en-GB" u="none" dirty="0" smtClean="0">
                <a:solidFill>
                  <a:srgbClr val="000000"/>
                </a:solidFill>
                <a:effectLst>
                  <a:outerShdw blurRad="38100" dist="38100" dir="2700000" algn="tl">
                    <a:srgbClr val="C0C0C0"/>
                  </a:outerShdw>
                </a:effectLst>
              </a:rPr>
              <a:t>=&gt; sensitive compromise </a:t>
            </a:r>
            <a:r>
              <a:rPr lang="en-GB" u="none" dirty="0" err="1" smtClean="0">
                <a:solidFill>
                  <a:srgbClr val="000000"/>
                </a:solidFill>
                <a:effectLst>
                  <a:outerShdw blurRad="38100" dist="38100" dir="2700000" algn="tl">
                    <a:srgbClr val="C0C0C0"/>
                  </a:outerShdw>
                </a:effectLst>
              </a:rPr>
              <a:t>btwn</a:t>
            </a:r>
            <a:r>
              <a:rPr lang="en-GB" u="none" dirty="0" smtClean="0">
                <a:solidFill>
                  <a:srgbClr val="000000"/>
                </a:solidFill>
                <a:effectLst>
                  <a:outerShdw blurRad="38100" dist="38100" dir="2700000" algn="tl">
                    <a:srgbClr val="C0C0C0"/>
                  </a:outerShdw>
                </a:effectLst>
              </a:rPr>
              <a:t> </a:t>
            </a:r>
            <a:r>
              <a:rPr lang="en-GB" b="1" u="none" dirty="0" smtClean="0">
                <a:solidFill>
                  <a:srgbClr val="FF6600"/>
                </a:solidFill>
                <a:effectLst>
                  <a:outerShdw blurRad="38100" dist="38100" dir="2700000" algn="tl">
                    <a:srgbClr val="C0C0C0"/>
                  </a:outerShdw>
                </a:effectLst>
              </a:rPr>
              <a:t>safety / economics / proliferation / politics...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b="7021"/>
          <a:stretch>
            <a:fillRect/>
          </a:stretch>
        </p:blipFill>
        <p:spPr bwMode="auto">
          <a:xfrm>
            <a:off x="5943600" y="838215"/>
            <a:ext cx="3962400" cy="2605893"/>
          </a:xfrm>
          <a:prstGeom prst="rect">
            <a:avLst/>
          </a:prstGeom>
          <a:noFill/>
          <a:ln w="9525">
            <a:noFill/>
            <a:miter lim="800000"/>
            <a:headEnd/>
            <a:tailEnd/>
          </a:ln>
        </p:spPr>
      </p:pic>
      <p:sp>
        <p:nvSpPr>
          <p:cNvPr id="808962" name="Text Box 2"/>
          <p:cNvSpPr txBox="1">
            <a:spLocks noChangeArrowheads="1"/>
          </p:cNvSpPr>
          <p:nvPr/>
        </p:nvSpPr>
        <p:spPr bwMode="auto">
          <a:xfrm>
            <a:off x="6" y="139700"/>
            <a:ext cx="8621486"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fr-FR" sz="2800" b="1" u="none" dirty="0" smtClean="0">
                <a:solidFill>
                  <a:srgbClr val="FFFFFF"/>
                </a:solidFill>
                <a:effectLst>
                  <a:outerShdw blurRad="38100" dist="38100" dir="2700000" algn="tl">
                    <a:srgbClr val="C0C0C0"/>
                  </a:outerShdw>
                </a:effectLst>
              </a:rPr>
              <a:t>ADS (Accelerator </a:t>
            </a:r>
            <a:r>
              <a:rPr lang="fr-FR" sz="2800" b="1" u="none" dirty="0" err="1" smtClean="0">
                <a:solidFill>
                  <a:srgbClr val="FFFFFF"/>
                </a:solidFill>
                <a:effectLst>
                  <a:outerShdw blurRad="38100" dist="38100" dir="2700000" algn="tl">
                    <a:srgbClr val="C0C0C0"/>
                  </a:outerShdw>
                </a:effectLst>
              </a:rPr>
              <a:t>Driven</a:t>
            </a:r>
            <a:r>
              <a:rPr lang="fr-FR" sz="2800" b="1" u="none" dirty="0" smtClean="0">
                <a:solidFill>
                  <a:srgbClr val="FFFFFF"/>
                </a:solidFill>
                <a:effectLst>
                  <a:outerShdw blurRad="38100" dist="38100" dir="2700000" algn="tl">
                    <a:srgbClr val="C0C0C0"/>
                  </a:outerShdw>
                </a:effectLst>
              </a:rPr>
              <a:t> System)</a:t>
            </a:r>
          </a:p>
        </p:txBody>
      </p:sp>
      <p:sp>
        <p:nvSpPr>
          <p:cNvPr id="8" name="Espace réservé du pied de page 7"/>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9" name="Text Box 9"/>
          <p:cNvSpPr txBox="1">
            <a:spLocks noChangeArrowheads="1"/>
          </p:cNvSpPr>
          <p:nvPr/>
        </p:nvSpPr>
        <p:spPr bwMode="auto">
          <a:xfrm>
            <a:off x="4" y="1245345"/>
            <a:ext cx="5900057" cy="1938992"/>
          </a:xfrm>
          <a:prstGeom prst="rect">
            <a:avLst/>
          </a:prstGeom>
          <a:noFill/>
          <a:ln w="9525">
            <a:noFill/>
            <a:miter lim="800000"/>
            <a:headEnd/>
            <a:tailEnd/>
          </a:ln>
          <a:effectLst/>
        </p:spPr>
        <p:txBody>
          <a:bodyPr wrap="square">
            <a:spAutoFit/>
          </a:bodyPr>
          <a:lstStyle/>
          <a:p>
            <a:pPr marL="12700" indent="-12700" eaLnBrk="1" hangingPunct="1">
              <a:spcBef>
                <a:spcPct val="50000"/>
              </a:spcBef>
            </a:pPr>
            <a:r>
              <a:rPr lang="en-GB" b="1" u="none" dirty="0" smtClean="0">
                <a:solidFill>
                  <a:srgbClr val="FF6600"/>
                </a:solidFill>
                <a:effectLst>
                  <a:outerShdw blurRad="38100" dist="38100" dir="2700000" algn="tl">
                    <a:srgbClr val="C0C0C0"/>
                  </a:outerShdw>
                </a:effectLst>
              </a:rPr>
              <a:t>ADS sub-critical systems </a:t>
            </a:r>
            <a:r>
              <a:rPr lang="en-GB" u="none" dirty="0" smtClean="0">
                <a:solidFill>
                  <a:srgbClr val="000000"/>
                </a:solidFill>
                <a:effectLst>
                  <a:outerShdw blurRad="38100" dist="38100" dir="2700000" algn="tl">
                    <a:srgbClr val="C0C0C0"/>
                  </a:outerShdw>
                </a:effectLst>
              </a:rPr>
              <a:t>= present </a:t>
            </a:r>
            <a:r>
              <a:rPr lang="en-US" u="none" dirty="0" smtClean="0">
                <a:solidFill>
                  <a:srgbClr val="000000"/>
                </a:solidFill>
                <a:effectLst>
                  <a:outerShdw blurRad="38100" dist="38100" dir="2700000" algn="tl">
                    <a:srgbClr val="C0C0C0"/>
                  </a:outerShdw>
                </a:effectLst>
              </a:rPr>
              <a:t>reference solution for </a:t>
            </a:r>
            <a:r>
              <a:rPr lang="en-US" dirty="0" smtClean="0">
                <a:solidFill>
                  <a:srgbClr val="000000"/>
                </a:solidFill>
                <a:effectLst>
                  <a:outerShdw blurRad="38100" dist="38100" dir="2700000" algn="tl">
                    <a:srgbClr val="C0C0C0"/>
                  </a:outerShdw>
                </a:effectLst>
              </a:rPr>
              <a:t>dedicated</a:t>
            </a:r>
            <a:r>
              <a:rPr lang="en-US" u="none" dirty="0" smtClean="0">
                <a:solidFill>
                  <a:srgbClr val="000000"/>
                </a:solidFill>
                <a:effectLst>
                  <a:outerShdw blurRad="38100" dist="38100" dir="2700000" algn="tl">
                    <a:srgbClr val="C0C0C0"/>
                  </a:outerShdw>
                </a:effectLst>
              </a:rPr>
              <a:t>  “</a:t>
            </a:r>
            <a:r>
              <a:rPr lang="en-US" u="none" dirty="0" err="1" smtClean="0">
                <a:solidFill>
                  <a:srgbClr val="000000"/>
                </a:solidFill>
                <a:effectLst>
                  <a:outerShdw blurRad="38100" dist="38100" dir="2700000" algn="tl">
                    <a:srgbClr val="C0C0C0"/>
                  </a:outerShdw>
                </a:effectLst>
              </a:rPr>
              <a:t>transmuter</a:t>
            </a:r>
            <a:r>
              <a:rPr lang="en-US" u="none" dirty="0" smtClean="0">
                <a:solidFill>
                  <a:srgbClr val="000000"/>
                </a:solidFill>
                <a:effectLst>
                  <a:outerShdw blurRad="38100" dist="38100" dir="2700000" algn="tl">
                    <a:srgbClr val="C0C0C0"/>
                  </a:outerShdw>
                </a:effectLst>
              </a:rPr>
              <a:t>” facilities</a:t>
            </a: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rPr>
              <a:t> Suited for various strategies on nuclear energy</a:t>
            </a: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rPr>
              <a:t> One “small” 400 </a:t>
            </a:r>
            <a:r>
              <a:rPr lang="en-US" u="none" dirty="0" err="1" smtClean="0">
                <a:solidFill>
                  <a:srgbClr val="000000"/>
                </a:solidFill>
                <a:effectLst>
                  <a:outerShdw blurRad="38100" dist="38100" dir="2700000" algn="tl">
                    <a:srgbClr val="C0C0C0"/>
                  </a:outerShdw>
                </a:effectLst>
              </a:rPr>
              <a:t>MW</a:t>
            </a:r>
            <a:r>
              <a:rPr lang="en-US" sz="1400" u="none" dirty="0" err="1" smtClean="0">
                <a:solidFill>
                  <a:srgbClr val="000000"/>
                </a:solidFill>
                <a:effectLst>
                  <a:outerShdw blurRad="38100" dist="38100" dir="2700000" algn="tl">
                    <a:srgbClr val="C0C0C0"/>
                  </a:outerShdw>
                </a:effectLst>
              </a:rPr>
              <a:t>th</a:t>
            </a:r>
            <a:r>
              <a:rPr lang="en-US" u="none" dirty="0" smtClean="0">
                <a:solidFill>
                  <a:srgbClr val="000000"/>
                </a:solidFill>
                <a:effectLst>
                  <a:outerShdw blurRad="38100" dist="38100" dir="2700000" algn="tl">
                    <a:srgbClr val="C0C0C0"/>
                  </a:outerShdw>
                </a:effectLst>
              </a:rPr>
              <a:t> industrial ADS could burn about 100kg of MA / year (→ 10 to 20 units for EU)</a:t>
            </a:r>
          </a:p>
        </p:txBody>
      </p:sp>
      <p:sp>
        <p:nvSpPr>
          <p:cNvPr id="10" name="ZoneTexte 9"/>
          <p:cNvSpPr txBox="1"/>
          <p:nvPr/>
        </p:nvSpPr>
        <p:spPr>
          <a:xfrm>
            <a:off x="7311657" y="3455078"/>
            <a:ext cx="2594345" cy="307777"/>
          </a:xfrm>
          <a:prstGeom prst="rect">
            <a:avLst/>
          </a:prstGeom>
          <a:noFill/>
        </p:spPr>
        <p:txBody>
          <a:bodyPr wrap="square" rtlCol="0">
            <a:spAutoFit/>
          </a:bodyPr>
          <a:lstStyle/>
          <a:p>
            <a:pPr algn="r"/>
            <a:r>
              <a:rPr lang="fr-FR" sz="1400" i="1" u="none" dirty="0" smtClean="0">
                <a:solidFill>
                  <a:srgbClr val="000000"/>
                </a:solidFill>
                <a:latin typeface="Calibri" pitchFamily="34" charset="0"/>
                <a:cs typeface="Calibri" pitchFamily="34" charset="0"/>
              </a:rPr>
              <a:t>G. Van den Eynde (SCK•CEN)</a:t>
            </a:r>
            <a:endParaRPr lang="fr-FR" sz="1400" i="1" u="none" dirty="0">
              <a:solidFill>
                <a:srgbClr val="000000"/>
              </a:solidFill>
              <a:latin typeface="Calibri" pitchFamily="34" charset="0"/>
              <a:cs typeface="Calibri" pitchFamily="34" charset="0"/>
            </a:endParaRPr>
          </a:p>
        </p:txBody>
      </p:sp>
      <p:sp>
        <p:nvSpPr>
          <p:cNvPr id="11" name="Text Box 9"/>
          <p:cNvSpPr txBox="1">
            <a:spLocks noChangeArrowheads="1"/>
          </p:cNvSpPr>
          <p:nvPr/>
        </p:nvSpPr>
        <p:spPr bwMode="auto">
          <a:xfrm>
            <a:off x="0" y="3683761"/>
            <a:ext cx="9906000" cy="2554545"/>
          </a:xfrm>
          <a:prstGeom prst="rect">
            <a:avLst/>
          </a:prstGeom>
          <a:noFill/>
          <a:ln w="9525">
            <a:noFill/>
            <a:miter lim="800000"/>
            <a:headEnd/>
            <a:tailEnd/>
          </a:ln>
          <a:effectLst/>
        </p:spPr>
        <p:txBody>
          <a:bodyPr wrap="square">
            <a:spAutoFit/>
          </a:bodyPr>
          <a:lstStyle/>
          <a:p>
            <a:pPr marL="12700" indent="-12700" eaLnBrk="1" hangingPunct="1">
              <a:spcBef>
                <a:spcPct val="50000"/>
              </a:spcBef>
            </a:pPr>
            <a:r>
              <a:rPr lang="en-GB" b="1" u="none" dirty="0" smtClean="0">
                <a:solidFill>
                  <a:srgbClr val="FF6600"/>
                </a:solidFill>
                <a:effectLst>
                  <a:outerShdw blurRad="38100" dist="38100" dir="2700000" algn="tl">
                    <a:srgbClr val="C0C0C0"/>
                  </a:outerShdw>
                </a:effectLst>
              </a:rPr>
              <a:t>ADS reactor </a:t>
            </a:r>
            <a:r>
              <a:rPr lang="fr-FR" b="1" u="none" dirty="0" err="1" smtClean="0">
                <a:solidFill>
                  <a:srgbClr val="FF6600"/>
                </a:solidFill>
                <a:effectLst>
                  <a:outerShdw blurRad="38100" dist="38100" dir="2700000" algn="tl">
                    <a:srgbClr val="C0C0C0"/>
                  </a:outerShdw>
                </a:effectLst>
              </a:rPr>
              <a:t>specificities</a:t>
            </a:r>
            <a:endParaRPr lang="en-US" u="none" dirty="0" smtClean="0">
              <a:solidFill>
                <a:srgbClr val="000000"/>
              </a:solidFill>
              <a:effectLst>
                <a:outerShdw blurRad="38100" dist="38100" dir="2700000" algn="tl">
                  <a:srgbClr val="C0C0C0"/>
                </a:outerShdw>
              </a:effectLst>
            </a:endParaRP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rPr>
              <a:t> Neutron multiplication factor </a:t>
            </a:r>
            <a:r>
              <a:rPr lang="en-US" u="none" dirty="0" err="1" smtClean="0">
                <a:solidFill>
                  <a:srgbClr val="000000"/>
                </a:solidFill>
                <a:effectLst>
                  <a:outerShdw blurRad="38100" dist="38100" dir="2700000" algn="tl">
                    <a:srgbClr val="C0C0C0"/>
                  </a:outerShdw>
                </a:effectLst>
              </a:rPr>
              <a:t>k</a:t>
            </a:r>
            <a:r>
              <a:rPr lang="en-US" sz="1200" u="none" dirty="0" err="1" smtClean="0">
                <a:solidFill>
                  <a:srgbClr val="000000"/>
                </a:solidFill>
                <a:effectLst>
                  <a:outerShdw blurRad="38100" dist="38100" dir="2700000" algn="tl">
                    <a:srgbClr val="C0C0C0"/>
                  </a:outerShdw>
                </a:effectLst>
              </a:rPr>
              <a:t>eff</a:t>
            </a:r>
            <a:r>
              <a:rPr lang="en-US" u="none" dirty="0" smtClean="0">
                <a:solidFill>
                  <a:srgbClr val="000000"/>
                </a:solidFill>
                <a:effectLst>
                  <a:outerShdw blurRad="38100" dist="38100" dir="2700000" algn="tl">
                    <a:srgbClr val="C0C0C0"/>
                  </a:outerShdw>
                </a:effectLst>
              </a:rPr>
              <a:t>&lt;1 (typically between 0.93 &amp; 0.97)</a:t>
            </a: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rPr>
              <a:t> Driven by external neutron source </a:t>
            </a:r>
            <a:br>
              <a:rPr lang="en-US" u="none" dirty="0" smtClean="0">
                <a:solidFill>
                  <a:srgbClr val="000000"/>
                </a:solidFill>
                <a:effectLst>
                  <a:outerShdw blurRad="38100" dist="38100" dir="2700000" algn="tl">
                    <a:srgbClr val="C0C0C0"/>
                  </a:outerShdw>
                </a:effectLst>
              </a:rPr>
            </a:br>
            <a:r>
              <a:rPr lang="en-US" u="none" dirty="0" smtClean="0">
                <a:solidFill>
                  <a:srgbClr val="000000"/>
                </a:solidFill>
                <a:effectLst>
                  <a:outerShdw blurRad="38100" dist="38100" dir="2700000" algn="tl">
                    <a:srgbClr val="C0C0C0"/>
                  </a:outerShdw>
                </a:effectLst>
              </a:rPr>
              <a:t>(proton beam + </a:t>
            </a:r>
            <a:r>
              <a:rPr lang="en-US" u="none" dirty="0" err="1" smtClean="0">
                <a:solidFill>
                  <a:srgbClr val="000000"/>
                </a:solidFill>
                <a:effectLst>
                  <a:outerShdw blurRad="38100" dist="38100" dir="2700000" algn="tl">
                    <a:srgbClr val="C0C0C0"/>
                  </a:outerShdw>
                </a:effectLst>
              </a:rPr>
              <a:t>spallation</a:t>
            </a:r>
            <a:r>
              <a:rPr lang="en-US" u="none" dirty="0" smtClean="0">
                <a:solidFill>
                  <a:srgbClr val="000000"/>
                </a:solidFill>
                <a:effectLst>
                  <a:outerShdw blurRad="38100" dist="38100" dir="2700000" algn="tl">
                    <a:srgbClr val="C0C0C0"/>
                  </a:outerShdw>
                </a:effectLst>
              </a:rPr>
              <a:t> target)</a:t>
            </a: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rPr>
              <a:t> No control rods, no safety rods</a:t>
            </a: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rPr>
              <a:t> Some very fast neutrons (&gt; 20 </a:t>
            </a:r>
            <a:r>
              <a:rPr lang="en-US" u="none" dirty="0" err="1" smtClean="0">
                <a:solidFill>
                  <a:srgbClr val="000000"/>
                </a:solidFill>
                <a:effectLst>
                  <a:outerShdw blurRad="38100" dist="38100" dir="2700000" algn="tl">
                    <a:srgbClr val="C0C0C0"/>
                  </a:outerShdw>
                </a:effectLst>
              </a:rPr>
              <a:t>MeV</a:t>
            </a:r>
            <a:r>
              <a:rPr lang="en-US" u="none" dirty="0" smtClean="0">
                <a:solidFill>
                  <a:srgbClr val="000000"/>
                </a:solidFill>
                <a:effectLst>
                  <a:outerShdw blurRad="38100" dist="38100" dir="2700000" algn="tl">
                    <a:srgbClr val="C0C0C0"/>
                  </a:outerShdw>
                </a:effectLst>
              </a:rPr>
              <a:t>) in the core  </a:t>
            </a:r>
          </a:p>
        </p:txBody>
      </p:sp>
      <p:pic>
        <p:nvPicPr>
          <p:cNvPr id="2" name="Picture 2"/>
          <p:cNvPicPr>
            <a:picLocks noChangeAspect="1" noChangeArrowheads="1"/>
          </p:cNvPicPr>
          <p:nvPr/>
        </p:nvPicPr>
        <p:blipFill>
          <a:blip r:embed="rId4" cstate="print"/>
          <a:srcRect l="5424" t="13877" b="10917"/>
          <a:stretch>
            <a:fillRect/>
          </a:stretch>
        </p:blipFill>
        <p:spPr bwMode="auto">
          <a:xfrm>
            <a:off x="4245435" y="4757073"/>
            <a:ext cx="2754087" cy="674915"/>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6999514" y="4842975"/>
            <a:ext cx="2906486" cy="103803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Text Box 2"/>
          <p:cNvSpPr txBox="1">
            <a:spLocks noChangeArrowheads="1"/>
          </p:cNvSpPr>
          <p:nvPr/>
        </p:nvSpPr>
        <p:spPr bwMode="auto">
          <a:xfrm>
            <a:off x="6" y="139700"/>
            <a:ext cx="942340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fr-FR" sz="2800" b="1" u="none" dirty="0" smtClean="0">
                <a:solidFill>
                  <a:srgbClr val="FFFFFF"/>
                </a:solidFill>
                <a:effectLst>
                  <a:outerShdw blurRad="38100" dist="38100" dir="2700000" algn="tl">
                    <a:srgbClr val="C0C0C0"/>
                  </a:outerShdw>
                </a:effectLst>
              </a:rPr>
              <a:t>On the </a:t>
            </a:r>
            <a:r>
              <a:rPr lang="fr-FR" sz="2800" b="1" u="none" dirty="0" err="1" smtClean="0">
                <a:solidFill>
                  <a:srgbClr val="FFFFFF"/>
                </a:solidFill>
                <a:effectLst>
                  <a:outerShdw blurRad="38100" dist="38100" dir="2700000" algn="tl">
                    <a:srgbClr val="C0C0C0"/>
                  </a:outerShdw>
                </a:effectLst>
              </a:rPr>
              <a:t>path</a:t>
            </a:r>
            <a:r>
              <a:rPr lang="fr-FR" sz="2800" b="1" u="none" dirty="0" smtClean="0">
                <a:solidFill>
                  <a:srgbClr val="FFFFFF"/>
                </a:solidFill>
                <a:effectLst>
                  <a:outerShdw blurRad="38100" dist="38100" dir="2700000" algn="tl">
                    <a:srgbClr val="C0C0C0"/>
                  </a:outerShdw>
                </a:effectLst>
              </a:rPr>
              <a:t> of ADS </a:t>
            </a:r>
            <a:r>
              <a:rPr lang="fr-FR" sz="2800" b="1" u="none" dirty="0" err="1" smtClean="0">
                <a:solidFill>
                  <a:srgbClr val="FFFFFF"/>
                </a:solidFill>
                <a:effectLst>
                  <a:outerShdw blurRad="38100" dist="38100" dir="2700000" algn="tl">
                    <a:srgbClr val="C0C0C0"/>
                  </a:outerShdw>
                </a:effectLst>
              </a:rPr>
              <a:t>demonstration</a:t>
            </a:r>
            <a:endParaRPr lang="fr-FR" sz="2800" b="1" u="none" dirty="0" smtClean="0">
              <a:solidFill>
                <a:srgbClr val="FFFFFF"/>
              </a:solidFill>
              <a:effectLst>
                <a:outerShdw blurRad="38100" dist="38100" dir="2700000" algn="tl">
                  <a:srgbClr val="C0C0C0"/>
                </a:outerShdw>
              </a:effectLst>
            </a:endParaRPr>
          </a:p>
        </p:txBody>
      </p:sp>
      <p:sp>
        <p:nvSpPr>
          <p:cNvPr id="8" name="Espace réservé du pied de page 7"/>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9" name="Text Box 9"/>
          <p:cNvSpPr txBox="1">
            <a:spLocks noChangeArrowheads="1"/>
          </p:cNvSpPr>
          <p:nvPr/>
        </p:nvSpPr>
        <p:spPr bwMode="auto">
          <a:xfrm>
            <a:off x="0" y="4094283"/>
            <a:ext cx="7670804" cy="3031599"/>
          </a:xfrm>
          <a:prstGeom prst="rect">
            <a:avLst/>
          </a:prstGeom>
          <a:noFill/>
          <a:ln w="9525">
            <a:noFill/>
            <a:miter lim="800000"/>
            <a:headEnd/>
            <a:tailEnd/>
          </a:ln>
          <a:effectLst/>
        </p:spPr>
        <p:txBody>
          <a:bodyPr wrap="square">
            <a:spAutoFit/>
          </a:bodyPr>
          <a:lstStyle/>
          <a:p>
            <a:pPr marL="12700" indent="-12700" eaLnBrk="1" hangingPunct="1">
              <a:spcBef>
                <a:spcPct val="50000"/>
              </a:spcBef>
            </a:pPr>
            <a:r>
              <a:rPr lang="en-GB" b="1" u="none" dirty="0" smtClean="0">
                <a:solidFill>
                  <a:srgbClr val="FF6600"/>
                </a:solidFill>
                <a:effectLst>
                  <a:outerShdw blurRad="38100" dist="38100" dir="2700000" algn="tl">
                    <a:srgbClr val="C0C0C0"/>
                  </a:outerShdw>
                </a:effectLst>
              </a:rPr>
              <a:t>High-power ADS demonstration is on-going…</a:t>
            </a:r>
          </a:p>
          <a:p>
            <a:pPr marL="12700" indent="-12700" eaLnBrk="1" hangingPunct="1">
              <a:spcBef>
                <a:spcPct val="50000"/>
              </a:spcBef>
            </a:pPr>
            <a:endParaRPr lang="en-GB" sz="1200" b="1" u="none" dirty="0" smtClean="0">
              <a:solidFill>
                <a:srgbClr val="FF6600"/>
              </a:solidFill>
              <a:effectLst>
                <a:outerShdw blurRad="38100" dist="38100" dir="2700000" algn="tl">
                  <a:srgbClr val="C0C0C0"/>
                </a:outerShdw>
              </a:effectLst>
            </a:endParaRPr>
          </a:p>
          <a:p>
            <a:pPr marL="12700" indent="-12700" eaLnBrk="1" hangingPunct="1">
              <a:spcBef>
                <a:spcPct val="50000"/>
              </a:spcBef>
              <a:buFont typeface="Wingdings" pitchFamily="2" charset="2"/>
              <a:buChar char="Ø"/>
            </a:pPr>
            <a:r>
              <a:rPr lang="en-US" b="1" u="none" dirty="0" smtClean="0">
                <a:solidFill>
                  <a:srgbClr val="000000"/>
                </a:solidFill>
                <a:effectLst>
                  <a:outerShdw blurRad="38100" dist="38100" dir="2700000" algn="tl">
                    <a:srgbClr val="C0C0C0"/>
                  </a:outerShdw>
                </a:effectLst>
              </a:rPr>
              <a:t> C-ADS project in China</a:t>
            </a:r>
          </a:p>
          <a:p>
            <a:pPr marL="800100" lvl="1" indent="-342900" eaLnBrk="1" hangingPunct="1">
              <a:spcBef>
                <a:spcPct val="50000"/>
              </a:spcBef>
              <a:buFont typeface="Wingdings" panose="05000000000000000000" pitchFamily="2" charset="2"/>
              <a:buChar char="q"/>
            </a:pPr>
            <a:r>
              <a:rPr lang="en-US" u="none" dirty="0" smtClean="0">
                <a:solidFill>
                  <a:srgbClr val="000000"/>
                </a:solidFill>
                <a:effectLst>
                  <a:outerShdw blurRad="38100" dist="38100" dir="2700000" algn="tl">
                    <a:srgbClr val="C0C0C0"/>
                  </a:outerShdw>
                </a:effectLst>
              </a:rPr>
              <a:t>10 </a:t>
            </a:r>
            <a:r>
              <a:rPr lang="en-US" u="none" dirty="0" err="1">
                <a:solidFill>
                  <a:srgbClr val="000000"/>
                </a:solidFill>
                <a:effectLst>
                  <a:outerShdw blurRad="38100" dist="38100" dir="2700000" algn="tl">
                    <a:srgbClr val="C0C0C0"/>
                  </a:outerShdw>
                </a:effectLst>
              </a:rPr>
              <a:t>MW</a:t>
            </a:r>
            <a:r>
              <a:rPr lang="en-US" u="none" baseline="-25000" dirty="0" err="1">
                <a:solidFill>
                  <a:srgbClr val="000000"/>
                </a:solidFill>
                <a:effectLst>
                  <a:outerShdw blurRad="38100" dist="38100" dir="2700000" algn="tl">
                    <a:srgbClr val="C0C0C0"/>
                  </a:outerShdw>
                </a:effectLst>
              </a:rPr>
              <a:t>th</a:t>
            </a:r>
            <a:r>
              <a:rPr lang="en-US" u="none" dirty="0">
                <a:solidFill>
                  <a:srgbClr val="000000"/>
                </a:solidFill>
                <a:effectLst>
                  <a:outerShdw blurRad="38100" dist="38100" dir="2700000" algn="tl">
                    <a:srgbClr val="C0C0C0"/>
                  </a:outerShdw>
                </a:effectLst>
              </a:rPr>
              <a:t> ADS by </a:t>
            </a:r>
            <a:r>
              <a:rPr lang="en-US" u="none" dirty="0" smtClean="0">
                <a:solidFill>
                  <a:srgbClr val="000000"/>
                </a:solidFill>
                <a:effectLst>
                  <a:outerShdw blurRad="38100" dist="38100" dir="2700000" algn="tl">
                    <a:srgbClr val="C0C0C0"/>
                  </a:outerShdw>
                </a:effectLst>
              </a:rPr>
              <a:t>2022+ (stage 1)</a:t>
            </a:r>
          </a:p>
          <a:p>
            <a:pPr marL="800100" lvl="1" indent="-342900" eaLnBrk="1" hangingPunct="1">
              <a:spcBef>
                <a:spcPct val="50000"/>
              </a:spcBef>
              <a:buFont typeface="Wingdings" panose="05000000000000000000" pitchFamily="2" charset="2"/>
              <a:buChar char="q"/>
            </a:pPr>
            <a:r>
              <a:rPr lang="en-US" u="none" dirty="0" smtClean="0">
                <a:solidFill>
                  <a:srgbClr val="000000"/>
                </a:solidFill>
                <a:effectLst>
                  <a:outerShdw blurRad="38100" dist="38100" dir="2700000" algn="tl">
                    <a:srgbClr val="C0C0C0"/>
                  </a:outerShdw>
                </a:effectLst>
              </a:rPr>
              <a:t>500 </a:t>
            </a:r>
            <a:r>
              <a:rPr lang="en-US" u="none" dirty="0" err="1">
                <a:solidFill>
                  <a:srgbClr val="000000"/>
                </a:solidFill>
                <a:effectLst>
                  <a:outerShdw blurRad="38100" dist="38100" dir="2700000" algn="tl">
                    <a:srgbClr val="C0C0C0"/>
                  </a:outerShdw>
                </a:effectLst>
              </a:rPr>
              <a:t>MW</a:t>
            </a:r>
            <a:r>
              <a:rPr lang="en-US" u="none" baseline="-25000" dirty="0" err="1">
                <a:solidFill>
                  <a:srgbClr val="000000"/>
                </a:solidFill>
                <a:effectLst>
                  <a:outerShdw blurRad="38100" dist="38100" dir="2700000" algn="tl">
                    <a:srgbClr val="C0C0C0"/>
                  </a:outerShdw>
                </a:effectLst>
              </a:rPr>
              <a:t>th</a:t>
            </a:r>
            <a:r>
              <a:rPr lang="en-US" u="none" dirty="0">
                <a:solidFill>
                  <a:srgbClr val="000000"/>
                </a:solidFill>
                <a:effectLst>
                  <a:outerShdw blurRad="38100" dist="38100" dir="2700000" algn="tl">
                    <a:srgbClr val="C0C0C0"/>
                  </a:outerShdw>
                </a:effectLst>
              </a:rPr>
              <a:t> ADS by </a:t>
            </a:r>
            <a:r>
              <a:rPr lang="en-US" u="none" dirty="0" smtClean="0">
                <a:solidFill>
                  <a:srgbClr val="000000"/>
                </a:solidFill>
                <a:effectLst>
                  <a:outerShdw blurRad="38100" dist="38100" dir="2700000" algn="tl">
                    <a:srgbClr val="C0C0C0"/>
                  </a:outerShdw>
                </a:effectLst>
              </a:rPr>
              <a:t>2030+ </a:t>
            </a:r>
            <a:r>
              <a:rPr lang="en-US" u="none" dirty="0">
                <a:solidFill>
                  <a:srgbClr val="000000"/>
                </a:solidFill>
                <a:effectLst>
                  <a:outerShdw blurRad="38100" dist="38100" dir="2700000" algn="tl">
                    <a:srgbClr val="C0C0C0"/>
                  </a:outerShdw>
                </a:effectLst>
              </a:rPr>
              <a:t>(stage </a:t>
            </a:r>
            <a:r>
              <a:rPr lang="en-US" u="none" dirty="0" smtClean="0">
                <a:solidFill>
                  <a:srgbClr val="000000"/>
                </a:solidFill>
                <a:effectLst>
                  <a:outerShdw blurRad="38100" dist="38100" dir="2700000" algn="tl">
                    <a:srgbClr val="C0C0C0"/>
                  </a:outerShdw>
                </a:effectLst>
              </a:rPr>
              <a:t>2)</a:t>
            </a:r>
          </a:p>
          <a:p>
            <a:pPr marL="800100" lvl="1" indent="-342900" eaLnBrk="1" hangingPunct="1">
              <a:spcBef>
                <a:spcPct val="50000"/>
              </a:spcBef>
              <a:buFont typeface="Wingdings" panose="05000000000000000000" pitchFamily="2" charset="2"/>
              <a:buChar char="q"/>
            </a:pPr>
            <a:endParaRPr lang="en-US" u="none" dirty="0">
              <a:solidFill>
                <a:srgbClr val="000000"/>
              </a:solidFill>
              <a:effectLst>
                <a:outerShdw blurRad="38100" dist="38100" dir="2700000" algn="tl">
                  <a:srgbClr val="C0C0C0"/>
                </a:outerShdw>
              </a:effectLst>
            </a:endParaRPr>
          </a:p>
          <a:p>
            <a:pPr marL="12700" indent="-12700" eaLnBrk="1" hangingPunct="1">
              <a:spcBef>
                <a:spcPct val="50000"/>
              </a:spcBef>
              <a:buFont typeface="Wingdings" pitchFamily="2" charset="2"/>
              <a:buChar char="Ø"/>
            </a:pPr>
            <a:endParaRPr lang="en-US" u="none" dirty="0" smtClean="0">
              <a:solidFill>
                <a:srgbClr val="000000"/>
              </a:solidFill>
              <a:effectLst>
                <a:outerShdw blurRad="38100" dist="38100" dir="2700000" algn="tl">
                  <a:srgbClr val="C0C0C0"/>
                </a:outerShdw>
              </a:effectLst>
            </a:endParaRPr>
          </a:p>
        </p:txBody>
      </p:sp>
      <p:sp>
        <p:nvSpPr>
          <p:cNvPr id="12" name="Text Box 9"/>
          <p:cNvSpPr txBox="1">
            <a:spLocks noChangeArrowheads="1"/>
          </p:cNvSpPr>
          <p:nvPr/>
        </p:nvSpPr>
        <p:spPr bwMode="auto">
          <a:xfrm>
            <a:off x="7" y="970988"/>
            <a:ext cx="5469467" cy="2554545"/>
          </a:xfrm>
          <a:prstGeom prst="rect">
            <a:avLst/>
          </a:prstGeom>
          <a:noFill/>
          <a:ln w="9525">
            <a:noFill/>
            <a:miter lim="800000"/>
            <a:headEnd/>
            <a:tailEnd/>
          </a:ln>
          <a:effectLst/>
        </p:spPr>
        <p:txBody>
          <a:bodyPr wrap="square">
            <a:spAutoFit/>
          </a:bodyPr>
          <a:lstStyle/>
          <a:p>
            <a:pPr marL="12700" indent="-12700" eaLnBrk="1" hangingPunct="1">
              <a:spcBef>
                <a:spcPct val="50000"/>
              </a:spcBef>
            </a:pPr>
            <a:r>
              <a:rPr lang="en-GB" b="1" u="none" dirty="0" smtClean="0">
                <a:solidFill>
                  <a:srgbClr val="FF6600"/>
                </a:solidFill>
                <a:effectLst>
                  <a:outerShdw blurRad="38100" dist="38100" dir="2700000" algn="tl">
                    <a:srgbClr val="C0C0C0"/>
                  </a:outerShdw>
                </a:effectLst>
              </a:rPr>
              <a:t>Design &amp; low-power experiments</a:t>
            </a:r>
          </a:p>
          <a:p>
            <a:pPr marL="12700" indent="-12700" eaLnBrk="1" hangingPunct="1">
              <a:spcBef>
                <a:spcPct val="50000"/>
              </a:spcBef>
              <a:buFont typeface="Wingdings" pitchFamily="2" charset="2"/>
              <a:buChar char="Ø"/>
            </a:pPr>
            <a:r>
              <a:rPr lang="en-US" u="none" dirty="0">
                <a:solidFill>
                  <a:srgbClr val="000000"/>
                </a:solidFill>
                <a:effectLst>
                  <a:outerShdw blurRad="38100" dist="38100" dir="2700000" algn="tl">
                    <a:srgbClr val="C0C0C0"/>
                  </a:outerShdw>
                </a:effectLst>
              </a:rPr>
              <a:t> </a:t>
            </a:r>
            <a:r>
              <a:rPr lang="en-US" u="none" dirty="0" smtClean="0">
                <a:solidFill>
                  <a:srgbClr val="000000"/>
                </a:solidFill>
                <a:effectLst>
                  <a:outerShdw blurRad="38100" dist="38100" dir="2700000" algn="tl">
                    <a:srgbClr val="C0C0C0"/>
                  </a:outerShdw>
                </a:effectLst>
              </a:rPr>
              <a:t>Several ADS design activities since the 90’s (US, Europe, Japan, China, India…)</a:t>
            </a:r>
          </a:p>
          <a:p>
            <a:pPr marL="12700" indent="-12700" eaLnBrk="1" hangingPunct="1">
              <a:spcBef>
                <a:spcPct val="50000"/>
              </a:spcBef>
              <a:buFont typeface="Wingdings" pitchFamily="2" charset="2"/>
              <a:buChar char="Ø"/>
            </a:pPr>
            <a:r>
              <a:rPr lang="en-US" u="none" dirty="0">
                <a:solidFill>
                  <a:srgbClr val="000000"/>
                </a:solidFill>
                <a:effectLst>
                  <a:outerShdw blurRad="38100" dist="38100" dir="2700000" algn="tl">
                    <a:srgbClr val="C0C0C0"/>
                  </a:outerShdw>
                </a:effectLst>
              </a:rPr>
              <a:t> </a:t>
            </a:r>
            <a:r>
              <a:rPr lang="en-US" u="none" dirty="0" smtClean="0">
                <a:solidFill>
                  <a:srgbClr val="000000"/>
                </a:solidFill>
                <a:effectLst>
                  <a:outerShdw blurRad="38100" dist="38100" dir="2700000" algn="tl">
                    <a:srgbClr val="C0C0C0"/>
                  </a:outerShdw>
                </a:effectLst>
              </a:rPr>
              <a:t>Several low-power coupling experiments: </a:t>
            </a:r>
          </a:p>
          <a:p>
            <a:pPr marL="800100" lvl="1" indent="-342900" eaLnBrk="1" hangingPunct="1">
              <a:spcBef>
                <a:spcPct val="50000"/>
              </a:spcBef>
              <a:buFont typeface="Wingdings" panose="05000000000000000000" pitchFamily="2" charset="2"/>
              <a:buChar char="q"/>
            </a:pPr>
            <a:r>
              <a:rPr lang="en-US" u="none" dirty="0" smtClean="0">
                <a:solidFill>
                  <a:srgbClr val="000000"/>
                </a:solidFill>
                <a:effectLst>
                  <a:outerShdw blurRad="38100" dist="38100" dir="2700000" algn="tl">
                    <a:srgbClr val="C0C0C0"/>
                  </a:outerShdw>
                </a:effectLst>
              </a:rPr>
              <a:t>FEAT, MUSE, GUINEVERE in Europe</a:t>
            </a:r>
          </a:p>
          <a:p>
            <a:pPr marL="800100" lvl="1" indent="-342900" eaLnBrk="1" hangingPunct="1">
              <a:spcBef>
                <a:spcPct val="50000"/>
              </a:spcBef>
              <a:buFont typeface="Wingdings" panose="05000000000000000000" pitchFamily="2" charset="2"/>
              <a:buChar char="q"/>
            </a:pPr>
            <a:r>
              <a:rPr lang="en-US" u="none" dirty="0" smtClean="0">
                <a:solidFill>
                  <a:srgbClr val="000000"/>
                </a:solidFill>
                <a:effectLst>
                  <a:outerShdw blurRad="38100" dist="38100" dir="2700000" algn="tl">
                    <a:srgbClr val="C0C0C0"/>
                  </a:outerShdw>
                </a:effectLst>
              </a:rPr>
              <a:t> KART in Japan, etc.</a:t>
            </a:r>
            <a:endParaRPr lang="en-US" u="none" dirty="0">
              <a:solidFill>
                <a:srgbClr val="000000"/>
              </a:solidFill>
              <a:effectLst>
                <a:outerShdw blurRad="38100" dist="38100" dir="2700000" algn="tl">
                  <a:srgbClr val="C0C0C0"/>
                </a:outerShdw>
              </a:effectLst>
            </a:endParaRPr>
          </a:p>
        </p:txBody>
      </p:sp>
      <p:pic>
        <p:nvPicPr>
          <p:cNvPr id="13" name="Picture 2"/>
          <p:cNvPicPr>
            <a:picLocks noChangeAspect="1" noChangeArrowheads="1"/>
          </p:cNvPicPr>
          <p:nvPr/>
        </p:nvPicPr>
        <p:blipFill>
          <a:blip r:embed="rId3" cstate="print"/>
          <a:srcRect/>
          <a:stretch>
            <a:fillRect/>
          </a:stretch>
        </p:blipFill>
        <p:spPr bwMode="auto">
          <a:xfrm>
            <a:off x="5783163" y="1090960"/>
            <a:ext cx="3870670" cy="2896237"/>
          </a:xfrm>
          <a:prstGeom prst="rect">
            <a:avLst/>
          </a:prstGeom>
          <a:noFill/>
          <a:ln w="9525">
            <a:noFill/>
            <a:miter lim="800000"/>
            <a:headEnd/>
            <a:tailEnd/>
          </a:ln>
        </p:spPr>
      </p:pic>
      <p:sp>
        <p:nvSpPr>
          <p:cNvPr id="3" name="Rectangle 2"/>
          <p:cNvSpPr/>
          <p:nvPr/>
        </p:nvSpPr>
        <p:spPr>
          <a:xfrm>
            <a:off x="4953000" y="4856325"/>
            <a:ext cx="4953000" cy="861774"/>
          </a:xfrm>
          <a:prstGeom prst="rect">
            <a:avLst/>
          </a:prstGeom>
        </p:spPr>
        <p:txBody>
          <a:bodyPr>
            <a:spAutoFit/>
          </a:bodyPr>
          <a:lstStyle/>
          <a:p>
            <a:pPr marL="12700" indent="-12700" eaLnBrk="1" hangingPunct="1">
              <a:spcBef>
                <a:spcPct val="50000"/>
              </a:spcBef>
              <a:buFont typeface="Wingdings" pitchFamily="2" charset="2"/>
              <a:buChar char="Ø"/>
            </a:pPr>
            <a:r>
              <a:rPr lang="en-US" b="1" u="none" dirty="0" smtClean="0">
                <a:solidFill>
                  <a:srgbClr val="000000"/>
                </a:solidFill>
                <a:effectLst>
                  <a:outerShdw blurRad="38100" dist="38100" dir="2700000" algn="tl">
                    <a:srgbClr val="C0C0C0"/>
                  </a:outerShdw>
                </a:effectLst>
              </a:rPr>
              <a:t> MYRRHA </a:t>
            </a:r>
            <a:r>
              <a:rPr lang="en-US" b="1" u="none" dirty="0">
                <a:solidFill>
                  <a:srgbClr val="000000"/>
                </a:solidFill>
                <a:effectLst>
                  <a:outerShdw blurRad="38100" dist="38100" dir="2700000" algn="tl">
                    <a:srgbClr val="C0C0C0"/>
                  </a:outerShdw>
                </a:effectLst>
              </a:rPr>
              <a:t>project in EU/Belgium</a:t>
            </a:r>
          </a:p>
          <a:p>
            <a:pPr marL="800100" lvl="1" indent="-342900" eaLnBrk="1" hangingPunct="1">
              <a:spcBef>
                <a:spcPct val="50000"/>
              </a:spcBef>
              <a:buFont typeface="Wingdings" panose="05000000000000000000" pitchFamily="2" charset="2"/>
              <a:buChar char="q"/>
            </a:pPr>
            <a:r>
              <a:rPr lang="en-US" u="none" dirty="0">
                <a:solidFill>
                  <a:srgbClr val="000000"/>
                </a:solidFill>
                <a:effectLst>
                  <a:outerShdw blurRad="38100" dist="38100" dir="2700000" algn="tl">
                    <a:srgbClr val="C0C0C0"/>
                  </a:outerShdw>
                </a:effectLst>
              </a:rPr>
              <a:t>100 </a:t>
            </a:r>
            <a:r>
              <a:rPr lang="en-US" u="none" dirty="0" err="1">
                <a:solidFill>
                  <a:srgbClr val="000000"/>
                </a:solidFill>
                <a:effectLst>
                  <a:outerShdw blurRad="38100" dist="38100" dir="2700000" algn="tl">
                    <a:srgbClr val="C0C0C0"/>
                  </a:outerShdw>
                </a:effectLst>
              </a:rPr>
              <a:t>MW</a:t>
            </a:r>
            <a:r>
              <a:rPr lang="en-US" u="none" baseline="-25000" dirty="0" err="1">
                <a:solidFill>
                  <a:srgbClr val="000000"/>
                </a:solidFill>
                <a:effectLst>
                  <a:outerShdw blurRad="38100" dist="38100" dir="2700000" algn="tl">
                    <a:srgbClr val="C0C0C0"/>
                  </a:outerShdw>
                </a:effectLst>
              </a:rPr>
              <a:t>th</a:t>
            </a:r>
            <a:r>
              <a:rPr lang="en-US" u="none" dirty="0">
                <a:solidFill>
                  <a:srgbClr val="000000"/>
                </a:solidFill>
                <a:effectLst>
                  <a:outerShdw blurRad="38100" dist="38100" dir="2700000" algn="tl">
                    <a:srgbClr val="C0C0C0"/>
                  </a:outerShdw>
                </a:effectLst>
              </a:rPr>
              <a:t> ADS by </a:t>
            </a:r>
            <a:r>
              <a:rPr lang="en-US" u="none" dirty="0" smtClean="0">
                <a:solidFill>
                  <a:srgbClr val="000000"/>
                </a:solidFill>
                <a:effectLst>
                  <a:outerShdw blurRad="38100" dist="38100" dir="2700000" algn="tl">
                    <a:srgbClr val="C0C0C0"/>
                  </a:outerShdw>
                </a:effectLst>
              </a:rPr>
              <a:t>2025+</a:t>
            </a:r>
            <a:endParaRPr lang="en-US" u="none" dirty="0">
              <a:solidFill>
                <a:srgbClr val="000000"/>
              </a:solidFill>
              <a:effectLst>
                <a:outerShdw blurRad="38100" dist="38100" dir="2700000" algn="tl">
                  <a:srgbClr val="C0C0C0"/>
                </a:outerShdw>
              </a:effectLst>
            </a:endParaRPr>
          </a:p>
        </p:txBody>
      </p:sp>
      <p:sp>
        <p:nvSpPr>
          <p:cNvPr id="14" name="Rectangle 13"/>
          <p:cNvSpPr/>
          <p:nvPr/>
        </p:nvSpPr>
        <p:spPr>
          <a:xfrm>
            <a:off x="5444086" y="3977676"/>
            <a:ext cx="4680857" cy="523220"/>
          </a:xfrm>
          <a:prstGeom prst="rect">
            <a:avLst/>
          </a:prstGeom>
        </p:spPr>
        <p:txBody>
          <a:bodyPr wrap="square">
            <a:spAutoFit/>
          </a:bodyPr>
          <a:lstStyle/>
          <a:p>
            <a:pPr algn="ctr"/>
            <a:r>
              <a:rPr lang="en-US" sz="1400" i="1" u="none" dirty="0" smtClean="0">
                <a:solidFill>
                  <a:srgbClr val="000000"/>
                </a:solidFill>
              </a:rPr>
              <a:t>The Guinevere experiment in SCK*CEN (Belgium), operated since 2011</a:t>
            </a:r>
            <a:endParaRPr lang="fr-FR" sz="1400" i="1" u="none" dirty="0">
              <a:solidFill>
                <a:srgbClr val="000000"/>
              </a:solidFill>
            </a:endParaRPr>
          </a:p>
        </p:txBody>
      </p:sp>
    </p:spTree>
    <p:extLst>
      <p:ext uri="{BB962C8B-B14F-4D97-AF65-F5344CB8AC3E}">
        <p14:creationId xmlns:p14="http://schemas.microsoft.com/office/powerpoint/2010/main" val="34850902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287086" y="1308322"/>
            <a:ext cx="8933120" cy="5416868"/>
          </a:xfrm>
          <a:prstGeom prst="rect">
            <a:avLst/>
          </a:prstGeom>
          <a:noFill/>
          <a:ln w="12700">
            <a:noFill/>
            <a:miter lim="800000"/>
            <a:headEnd type="none" w="sm" len="sm"/>
            <a:tailEnd type="none" w="sm" len="sm"/>
          </a:ln>
          <a:effectLst/>
        </p:spPr>
        <p:txBody>
          <a:bodyPr wrap="square">
            <a:spAutoFit/>
          </a:bodyPr>
          <a:lstStyle/>
          <a:p>
            <a:pPr marL="457200" indent="-457200"/>
            <a:endParaRPr lang="fr-FR" sz="3600" b="1" u="none" dirty="0">
              <a:solidFill>
                <a:srgbClr val="0000FF"/>
              </a:solidFill>
              <a:cs typeface="Times New Roman" pitchFamily="18" charset="0"/>
            </a:endParaRPr>
          </a:p>
          <a:p>
            <a:pPr marL="457200" indent="-457200">
              <a:buFontTx/>
              <a:buAutoNum type="arabicPeriod"/>
            </a:pPr>
            <a:endParaRPr lang="fr-FR" sz="2400" b="1" u="none" dirty="0">
              <a:solidFill>
                <a:schemeClr val="bg1"/>
              </a:solidFill>
              <a:cs typeface="Times New Roman" pitchFamily="18" charset="0"/>
            </a:endParaRPr>
          </a:p>
          <a:p>
            <a:pPr marL="457200" lvl="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P&amp;T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strategy</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lvl="0" indent="-457200">
              <a:buFontTx/>
              <a:buAutoNum type="arabicPeriod"/>
            </a:pP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4400" b="1" u="none" dirty="0" smtClean="0">
                <a:solidFill>
                  <a:srgbClr val="146AB2"/>
                </a:solidFill>
                <a:latin typeface="Calibri" pitchFamily="34" charset="0"/>
                <a:cs typeface="Calibri" pitchFamily="34" charset="0"/>
              </a:rPr>
              <a:t>The MYRRHA </a:t>
            </a:r>
            <a:r>
              <a:rPr lang="fr-FR" sz="4400" b="1" u="none" dirty="0" err="1" smtClean="0">
                <a:solidFill>
                  <a:srgbClr val="146AB2"/>
                </a:solidFill>
                <a:latin typeface="Calibri" pitchFamily="34" charset="0"/>
                <a:cs typeface="Calibri" pitchFamily="34" charset="0"/>
              </a:rPr>
              <a:t>project</a:t>
            </a:r>
            <a:endParaRPr lang="fr-FR" sz="4400" b="1" u="none" dirty="0">
              <a:solidFill>
                <a:srgbClr val="146AB2"/>
              </a:solidFill>
              <a:latin typeface="Calibri" pitchFamily="34" charset="0"/>
              <a:cs typeface="Calibri" pitchFamily="34" charset="0"/>
            </a:endParaRPr>
          </a:p>
          <a:p>
            <a:pPr marL="457200" indent="-457200">
              <a:buFontTx/>
              <a:buAutoNum type="arabicPeriod"/>
            </a:pPr>
            <a:endParaRPr lang="fr-FR" sz="3200" b="1" u="none" dirty="0">
              <a:solidFill>
                <a:schemeClr val="bg1"/>
              </a:solidFill>
              <a:effectLst>
                <a:outerShdw blurRad="50800" dist="50800" dir="5400000" algn="ctr" rotWithShape="0">
                  <a:srgbClr val="006DDA"/>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linac</a:t>
            </a: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 concept</a:t>
            </a:r>
          </a:p>
          <a:p>
            <a:pPr marL="457200" lvl="0" indent="-457200">
              <a:buFontTx/>
              <a:buAutoNum type="arabicPeriod"/>
            </a:pPr>
            <a:r>
              <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rPr>
              <a:t>Main R&amp;D achievements (MAX project)</a:t>
            </a:r>
          </a:p>
          <a:p>
            <a:pPr marL="457200" indent="-457200">
              <a:buFontTx/>
              <a:buAutoNum type="arabicPeriod"/>
            </a:pP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On-</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going</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activities</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(MYRTE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project</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a:t>
            </a:r>
          </a:p>
          <a:p>
            <a:pPr marL="457200" indent="-457200"/>
            <a:endPar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endParaRPr>
          </a:p>
          <a:p>
            <a:pPr marL="457200" indent="-457200"/>
            <a:endParaRPr lang="de-DE" sz="1800" b="1" u="none" dirty="0">
              <a:solidFill>
                <a:schemeClr val="bg2"/>
              </a:solidFill>
              <a:effectLst>
                <a:outerShdw blurRad="38100" dist="38100" dir="2700000" algn="tl">
                  <a:srgbClr val="C0C0C0"/>
                </a:outerShdw>
              </a:effectLst>
              <a:cs typeface="Times New Roman" pitchFamily="18" charset="0"/>
            </a:endParaRPr>
          </a:p>
        </p:txBody>
      </p:sp>
      <p:sp>
        <p:nvSpPr>
          <p:cNvPr id="5" name="Espace réservé du pied de page 4"/>
          <p:cNvSpPr>
            <a:spLocks noGrp="1"/>
          </p:cNvSpPr>
          <p:nvPr>
            <p:ph type="ftr" sz="quarter" idx="10"/>
          </p:nvPr>
        </p:nvSpPr>
        <p:spPr/>
        <p:txBody>
          <a:bodyPr/>
          <a:lstStyle/>
          <a:p>
            <a:r>
              <a:rPr lang="fr-FR" smtClean="0"/>
              <a:t>J-Luc Biarrotte, Séminaire SACM, Saclay, 24/03/2016.</a:t>
            </a:r>
            <a:endParaRPr lang="de-DE" dirty="0"/>
          </a:p>
        </p:txBody>
      </p:sp>
      <p:pic>
        <p:nvPicPr>
          <p:cNvPr id="11"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353505" y="16"/>
            <a:ext cx="3552497" cy="1088293"/>
          </a:xfrm>
          <a:prstGeom prst="roundRect">
            <a:avLst>
              <a:gd name="adj" fmla="val 0"/>
            </a:avLst>
          </a:prstGeom>
          <a:ln>
            <a:noFill/>
          </a:ln>
          <a:effectLst/>
        </p:spPr>
      </p:pic>
      <p:pic>
        <p:nvPicPr>
          <p:cNvPr id="12" name="Picture 14" descr="https://pbs.twimg.com/profile_images/454552902703407104/STojf5Wt.jpeg"/>
          <p:cNvPicPr>
            <a:picLocks noChangeAspect="1" noChangeArrowheads="1"/>
          </p:cNvPicPr>
          <p:nvPr/>
        </p:nvPicPr>
        <p:blipFill>
          <a:blip r:embed="rId4" cstate="print"/>
          <a:srcRect/>
          <a:stretch>
            <a:fillRect/>
          </a:stretch>
        </p:blipFill>
        <p:spPr bwMode="auto">
          <a:xfrm>
            <a:off x="6" y="0"/>
            <a:ext cx="2222938" cy="2222938"/>
          </a:xfrm>
          <a:prstGeom prst="rect">
            <a:avLst/>
          </a:prstGeom>
          <a:noFill/>
        </p:spPr>
      </p:pic>
      <p:cxnSp>
        <p:nvCxnSpPr>
          <p:cNvPr id="13" name="Connecteur droit 12"/>
          <p:cNvCxnSpPr/>
          <p:nvPr/>
        </p:nvCxnSpPr>
        <p:spPr bwMode="auto">
          <a:xfrm>
            <a:off x="2238712" y="1087822"/>
            <a:ext cx="7667297" cy="17964"/>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4" name="Picture 1"/>
          <p:cNvPicPr/>
          <p:nvPr/>
        </p:nvPicPr>
        <p:blipFill>
          <a:blip r:embed="rId5" cstate="print"/>
          <a:stretch>
            <a:fillRect/>
          </a:stretch>
        </p:blipFill>
        <p:spPr>
          <a:xfrm>
            <a:off x="2222869" y="-1"/>
            <a:ext cx="4146400" cy="1087821"/>
          </a:xfrm>
          <a:prstGeom prst="rect">
            <a:avLst/>
          </a:prstGeom>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Text Box 2"/>
          <p:cNvSpPr txBox="1">
            <a:spLocks noChangeArrowheads="1"/>
          </p:cNvSpPr>
          <p:nvPr/>
        </p:nvSpPr>
        <p:spPr bwMode="auto">
          <a:xfrm>
            <a:off x="0" y="139700"/>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MYRRHA as an ADS </a:t>
            </a:r>
            <a:r>
              <a:rPr lang="fr-FR" sz="2800" b="1" u="none" dirty="0" err="1" smtClean="0">
                <a:solidFill>
                  <a:srgbClr val="FFFFFF"/>
                </a:solidFill>
                <a:effectLst>
                  <a:outerShdw blurRad="38100" dist="38100" dir="2700000" algn="tl">
                    <a:srgbClr val="C0C0C0"/>
                  </a:outerShdw>
                </a:effectLst>
              </a:rPr>
              <a:t>demonstrator</a:t>
            </a:r>
            <a:endParaRPr lang="fr-FR" sz="2800" b="1" u="none" dirty="0" smtClean="0">
              <a:solidFill>
                <a:srgbClr val="FFFFFF"/>
              </a:solidFill>
              <a:effectLst>
                <a:outerShdw blurRad="38100" dist="38100" dir="2700000" algn="tl">
                  <a:srgbClr val="C0C0C0"/>
                </a:outerShdw>
              </a:effectLst>
            </a:endParaRPr>
          </a:p>
        </p:txBody>
      </p:sp>
      <p:pic>
        <p:nvPicPr>
          <p:cNvPr id="862211" name="Picture 3" descr="accelerator driven system ADS">
            <a:hlinkClick r:id="rId3" action="ppaction://hlinkfile"/>
          </p:cNvPr>
          <p:cNvPicPr>
            <a:picLocks noChangeAspect="1" noChangeArrowheads="1"/>
          </p:cNvPicPr>
          <p:nvPr/>
        </p:nvPicPr>
        <p:blipFill>
          <a:blip r:embed="rId4" cstate="print"/>
          <a:srcRect l="932" t="8336"/>
          <a:stretch>
            <a:fillRect/>
          </a:stretch>
        </p:blipFill>
        <p:spPr bwMode="auto">
          <a:xfrm>
            <a:off x="3867273" y="2538429"/>
            <a:ext cx="5981700" cy="4016375"/>
          </a:xfrm>
          <a:prstGeom prst="rect">
            <a:avLst/>
          </a:prstGeom>
          <a:noFill/>
        </p:spPr>
      </p:pic>
      <p:sp>
        <p:nvSpPr>
          <p:cNvPr id="862212" name="Text Box 4"/>
          <p:cNvSpPr txBox="1">
            <a:spLocks noChangeArrowheads="1"/>
          </p:cNvSpPr>
          <p:nvPr/>
        </p:nvSpPr>
        <p:spPr bwMode="auto">
          <a:xfrm>
            <a:off x="279401" y="3854466"/>
            <a:ext cx="3856038" cy="1954381"/>
          </a:xfrm>
          <a:prstGeom prst="rect">
            <a:avLst/>
          </a:prstGeom>
          <a:solidFill>
            <a:schemeClr val="hlink"/>
          </a:solidFill>
          <a:ln w="9525">
            <a:noFill/>
            <a:miter lim="800000"/>
            <a:headEnd/>
            <a:tailEnd/>
          </a:ln>
          <a:effectLst/>
        </p:spPr>
        <p:txBody>
          <a:bodyPr>
            <a:spAutoFit/>
          </a:bodyPr>
          <a:lstStyle/>
          <a:p>
            <a:pPr marL="457200" indent="-457200" algn="ctr" eaLnBrk="1" hangingPunct="1">
              <a:spcBef>
                <a:spcPct val="50000"/>
              </a:spcBef>
            </a:pPr>
            <a:r>
              <a:rPr lang="it-IT" sz="1600" b="1" u="none" dirty="0" smtClean="0">
                <a:solidFill>
                  <a:srgbClr val="3333FF"/>
                </a:solidFill>
                <a:sym typeface="Symbol" pitchFamily="18" charset="2"/>
              </a:rPr>
              <a:t>Main features of the ADS demo</a:t>
            </a:r>
          </a:p>
          <a:p>
            <a:pPr marL="457200" indent="-457200" algn="ctr" eaLnBrk="1" hangingPunct="1">
              <a:spcBef>
                <a:spcPct val="50000"/>
              </a:spcBef>
            </a:pPr>
            <a:r>
              <a:rPr lang="it-IT" sz="1400" u="none" dirty="0" smtClean="0">
                <a:solidFill>
                  <a:srgbClr val="3333FF"/>
                </a:solidFill>
                <a:sym typeface="Symbol" pitchFamily="18" charset="2"/>
              </a:rPr>
              <a:t>50-100 MWth power</a:t>
            </a:r>
          </a:p>
          <a:p>
            <a:pPr marL="457200" indent="-457200" algn="ctr" eaLnBrk="1" hangingPunct="1">
              <a:spcBef>
                <a:spcPct val="50000"/>
              </a:spcBef>
            </a:pPr>
            <a:r>
              <a:rPr lang="it-IT" sz="1400" u="none" dirty="0" smtClean="0">
                <a:solidFill>
                  <a:srgbClr val="3333FF"/>
                </a:solidFill>
                <a:sym typeface="Symbol" pitchFamily="18" charset="2"/>
              </a:rPr>
              <a:t>Highly-enriched MOX fuel</a:t>
            </a:r>
          </a:p>
          <a:p>
            <a:pPr marL="457200" indent="-457200" algn="ctr" eaLnBrk="1" hangingPunct="1">
              <a:spcBef>
                <a:spcPct val="50000"/>
              </a:spcBef>
            </a:pPr>
            <a:r>
              <a:rPr lang="it-IT" sz="1400" u="none" dirty="0" smtClean="0">
                <a:solidFill>
                  <a:srgbClr val="3333FF"/>
                </a:solidFill>
                <a:sym typeface="Symbol" pitchFamily="18" charset="2"/>
              </a:rPr>
              <a:t>Pb-Bi Eutectic coolant &amp; target</a:t>
            </a:r>
          </a:p>
          <a:p>
            <a:pPr marL="457200" indent="-457200" algn="ctr" eaLnBrk="1" hangingPunct="1">
              <a:spcBef>
                <a:spcPct val="50000"/>
              </a:spcBef>
            </a:pPr>
            <a:r>
              <a:rPr lang="it-IT" sz="1400" u="none" dirty="0" smtClean="0">
                <a:solidFill>
                  <a:srgbClr val="3333FF"/>
                </a:solidFill>
                <a:sym typeface="Symbol" pitchFamily="18" charset="2"/>
              </a:rPr>
              <a:t>k</a:t>
            </a:r>
            <a:r>
              <a:rPr lang="it-IT" sz="1400" u="none" baseline="-25000" dirty="0" smtClean="0">
                <a:solidFill>
                  <a:srgbClr val="3333FF"/>
                </a:solidFill>
                <a:sym typeface="Symbol" pitchFamily="18" charset="2"/>
              </a:rPr>
              <a:t>eff</a:t>
            </a:r>
            <a:r>
              <a:rPr lang="it-IT" sz="1400" u="none" dirty="0" smtClean="0">
                <a:solidFill>
                  <a:srgbClr val="3333FF"/>
                </a:solidFill>
                <a:sym typeface="Symbol" pitchFamily="18" charset="2"/>
              </a:rPr>
              <a:t> around 0.95 in subcritical mode </a:t>
            </a:r>
          </a:p>
          <a:p>
            <a:pPr marL="457200" indent="-457200" algn="ctr" eaLnBrk="1" hangingPunct="1">
              <a:spcBef>
                <a:spcPct val="50000"/>
              </a:spcBef>
            </a:pPr>
            <a:r>
              <a:rPr lang="it-IT" sz="1400" u="none" dirty="0" smtClean="0">
                <a:solidFill>
                  <a:srgbClr val="3333FF"/>
                </a:solidFill>
                <a:sym typeface="Symbol" pitchFamily="18" charset="2"/>
              </a:rPr>
              <a:t>600 MeV, 2.5 - 4 mA proton beam</a:t>
            </a:r>
          </a:p>
        </p:txBody>
      </p:sp>
      <p:sp>
        <p:nvSpPr>
          <p:cNvPr id="862213" name="Text Box 5"/>
          <p:cNvSpPr txBox="1">
            <a:spLocks noChangeArrowheads="1"/>
          </p:cNvSpPr>
          <p:nvPr/>
        </p:nvSpPr>
        <p:spPr bwMode="auto">
          <a:xfrm>
            <a:off x="1" y="981091"/>
            <a:ext cx="9540876" cy="2246769"/>
          </a:xfrm>
          <a:prstGeom prst="rect">
            <a:avLst/>
          </a:prstGeom>
          <a:noFill/>
          <a:ln w="9525">
            <a:noFill/>
            <a:miter lim="800000"/>
            <a:headEnd/>
            <a:tailEnd/>
          </a:ln>
          <a:effectLst/>
        </p:spPr>
        <p:txBody>
          <a:bodyPr>
            <a:spAutoFit/>
          </a:bodyPr>
          <a:lstStyle/>
          <a:p>
            <a:pPr marL="12700" indent="-12700" eaLnBrk="1" hangingPunct="1">
              <a:spcBef>
                <a:spcPct val="50000"/>
              </a:spcBef>
            </a:pPr>
            <a:r>
              <a:rPr lang="en-US" u="none" dirty="0" smtClean="0">
                <a:solidFill>
                  <a:srgbClr val="000000"/>
                </a:solidFill>
                <a:effectLst>
                  <a:outerShdw blurRad="38100" dist="38100" dir="2700000" algn="tl">
                    <a:srgbClr val="C0C0C0"/>
                  </a:outerShdw>
                </a:effectLst>
                <a:sym typeface="Wingdings" pitchFamily="2" charset="2"/>
              </a:rPr>
              <a:t>Demonstrate the physics and technology of an Accelerator Driven System (ADS) for transmuting long-lived radioactive waste</a:t>
            </a: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sym typeface="Wingdings" pitchFamily="2" charset="2"/>
              </a:rPr>
              <a:t> Demonstrate the</a:t>
            </a:r>
            <a:r>
              <a:rPr lang="en-US" b="1" u="none" dirty="0" smtClean="0">
                <a:solidFill>
                  <a:srgbClr val="FF6600"/>
                </a:solidFill>
                <a:effectLst>
                  <a:outerShdw blurRad="38100" dist="38100" dir="2700000" algn="tl">
                    <a:srgbClr val="C0C0C0"/>
                  </a:outerShdw>
                </a:effectLst>
                <a:sym typeface="Wingdings" pitchFamily="2" charset="2"/>
              </a:rPr>
              <a:t> ADS concept </a:t>
            </a:r>
            <a:br>
              <a:rPr lang="en-US" b="1" u="none" dirty="0" smtClean="0">
                <a:solidFill>
                  <a:srgbClr val="FF6600"/>
                </a:solidFill>
                <a:effectLst>
                  <a:outerShdw blurRad="38100" dist="38100" dir="2700000" algn="tl">
                    <a:srgbClr val="C0C0C0"/>
                  </a:outerShdw>
                </a:effectLst>
                <a:sym typeface="Wingdings" pitchFamily="2" charset="2"/>
              </a:rPr>
            </a:br>
            <a:r>
              <a:rPr lang="en-US" u="none" dirty="0" smtClean="0">
                <a:solidFill>
                  <a:srgbClr val="000000"/>
                </a:solidFill>
                <a:effectLst>
                  <a:outerShdw blurRad="38100" dist="38100" dir="2700000" algn="tl">
                    <a:srgbClr val="C0C0C0"/>
                  </a:outerShdw>
                </a:effectLst>
                <a:sym typeface="Wingdings" pitchFamily="2" charset="2"/>
              </a:rPr>
              <a:t>(coupling accelerator + </a:t>
            </a:r>
            <a:r>
              <a:rPr lang="en-US" u="none" dirty="0" err="1" smtClean="0">
                <a:solidFill>
                  <a:srgbClr val="000000"/>
                </a:solidFill>
                <a:effectLst>
                  <a:outerShdw blurRad="38100" dist="38100" dir="2700000" algn="tl">
                    <a:srgbClr val="C0C0C0"/>
                  </a:outerShdw>
                </a:effectLst>
                <a:sym typeface="Wingdings" pitchFamily="2" charset="2"/>
              </a:rPr>
              <a:t>spallation</a:t>
            </a:r>
            <a:r>
              <a:rPr lang="en-US" u="none" dirty="0" smtClean="0">
                <a:solidFill>
                  <a:srgbClr val="000000"/>
                </a:solidFill>
                <a:effectLst>
                  <a:outerShdw blurRad="38100" dist="38100" dir="2700000" algn="tl">
                    <a:srgbClr val="C0C0C0"/>
                  </a:outerShdw>
                </a:effectLst>
                <a:sym typeface="Wingdings" pitchFamily="2" charset="2"/>
              </a:rPr>
              <a:t> source + power reactor)</a:t>
            </a:r>
            <a:r>
              <a:rPr lang="fr-FR" dirty="0" smtClean="0">
                <a:solidFill>
                  <a:srgbClr val="000000"/>
                </a:solidFill>
                <a:sym typeface="Wingdings" pitchFamily="2" charset="2"/>
              </a:rPr>
              <a:t> </a:t>
            </a:r>
            <a:endParaRPr lang="en-US" b="1" u="none" dirty="0" smtClean="0">
              <a:solidFill>
                <a:srgbClr val="FF6600"/>
              </a:solidFill>
              <a:effectLst>
                <a:outerShdw blurRad="38100" dist="38100" dir="2700000" algn="tl">
                  <a:srgbClr val="C0C0C0"/>
                </a:outerShdw>
              </a:effectLst>
              <a:sym typeface="Wingdings" pitchFamily="2" charset="2"/>
            </a:endParaRP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sym typeface="Wingdings" pitchFamily="2" charset="2"/>
              </a:rPr>
              <a:t> Demonstrate the </a:t>
            </a:r>
            <a:r>
              <a:rPr lang="en-US" b="1" u="none" dirty="0" smtClean="0">
                <a:solidFill>
                  <a:srgbClr val="FF6600"/>
                </a:solidFill>
                <a:effectLst>
                  <a:outerShdw blurRad="38100" dist="38100" dir="2700000" algn="tl">
                    <a:srgbClr val="C0C0C0"/>
                  </a:outerShdw>
                </a:effectLst>
                <a:sym typeface="Wingdings" pitchFamily="2" charset="2"/>
              </a:rPr>
              <a:t>t</a:t>
            </a:r>
            <a:r>
              <a:rPr lang="en-US" b="1" u="none" dirty="0" smtClean="0">
                <a:solidFill>
                  <a:srgbClr val="FF6600"/>
                </a:solidFill>
                <a:effectLst>
                  <a:outerShdw blurRad="38100" dist="38100" dir="2700000" algn="tl">
                    <a:srgbClr val="C0C0C0"/>
                  </a:outerShdw>
                </a:effectLst>
              </a:rPr>
              <a:t>ransmutation</a:t>
            </a:r>
            <a:br>
              <a:rPr lang="en-US" b="1" u="none" dirty="0" smtClean="0">
                <a:solidFill>
                  <a:srgbClr val="FF6600"/>
                </a:solidFill>
                <a:effectLst>
                  <a:outerShdw blurRad="38100" dist="38100" dir="2700000" algn="tl">
                    <a:srgbClr val="C0C0C0"/>
                  </a:outerShdw>
                </a:effectLst>
              </a:rPr>
            </a:br>
            <a:r>
              <a:rPr lang="fr-FR" u="none" dirty="0" smtClean="0">
                <a:solidFill>
                  <a:srgbClr val="000000"/>
                </a:solidFill>
                <a:effectLst>
                  <a:outerShdw blurRad="38100" dist="38100" dir="2700000" algn="tl">
                    <a:srgbClr val="C0C0C0"/>
                  </a:outerShdw>
                </a:effectLst>
                <a:sym typeface="Wingdings" pitchFamily="2" charset="2"/>
              </a:rPr>
              <a:t>(</a:t>
            </a:r>
            <a:r>
              <a:rPr lang="fr-FR" u="none" dirty="0" err="1" smtClean="0">
                <a:solidFill>
                  <a:srgbClr val="000000"/>
                </a:solidFill>
                <a:effectLst>
                  <a:outerShdw blurRad="38100" dist="38100" dir="2700000" algn="tl">
                    <a:srgbClr val="C0C0C0"/>
                  </a:outerShdw>
                </a:effectLst>
                <a:sym typeface="Wingdings" pitchFamily="2" charset="2"/>
              </a:rPr>
              <a:t>experimental</a:t>
            </a:r>
            <a:r>
              <a:rPr lang="fr-FR" u="none" dirty="0" smtClean="0">
                <a:solidFill>
                  <a:srgbClr val="000000"/>
                </a:solidFill>
                <a:effectLst>
                  <a:outerShdw blurRad="38100" dist="38100" dir="2700000" algn="tl">
                    <a:srgbClr val="C0C0C0"/>
                  </a:outerShdw>
                </a:effectLst>
                <a:sym typeface="Wingdings" pitchFamily="2" charset="2"/>
              </a:rPr>
              <a:t> </a:t>
            </a:r>
            <a:r>
              <a:rPr lang="fr-FR" u="none" dirty="0" err="1" smtClean="0">
                <a:solidFill>
                  <a:srgbClr val="000000"/>
                </a:solidFill>
                <a:effectLst>
                  <a:outerShdw blurRad="38100" dist="38100" dir="2700000" algn="tl">
                    <a:srgbClr val="C0C0C0"/>
                  </a:outerShdw>
                </a:effectLst>
                <a:sym typeface="Wingdings" pitchFamily="2" charset="2"/>
              </a:rPr>
              <a:t>assemblies</a:t>
            </a:r>
            <a:r>
              <a:rPr lang="fr-FR" u="none" dirty="0" smtClean="0">
                <a:solidFill>
                  <a:srgbClr val="000000"/>
                </a:solidFill>
                <a:effectLst>
                  <a:outerShdw blurRad="38100" dist="38100" dir="2700000" algn="tl">
                    <a:srgbClr val="C0C0C0"/>
                  </a:outerShdw>
                </a:effectLst>
                <a:sym typeface="Wingdings" pitchFamily="2" charset="2"/>
              </a:rPr>
              <a:t>)</a:t>
            </a:r>
            <a:endParaRPr lang="en-GB" u="none" dirty="0" smtClean="0">
              <a:solidFill>
                <a:srgbClr val="000000"/>
              </a:solidFill>
              <a:effectLst>
                <a:outerShdw blurRad="38100" dist="38100" dir="2700000" algn="tl">
                  <a:srgbClr val="C0C0C0"/>
                </a:outerShdw>
              </a:effectLst>
              <a:sym typeface="Wingdings" pitchFamily="2" charset="2"/>
            </a:endParaRPr>
          </a:p>
        </p:txBody>
      </p:sp>
      <p:sp>
        <p:nvSpPr>
          <p:cNvPr id="9" name="Espace réservé du pied de page 8"/>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702" y="891870"/>
            <a:ext cx="9626600" cy="5546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0162" name="Text Box 2"/>
          <p:cNvSpPr txBox="1">
            <a:spLocks noChangeArrowheads="1"/>
          </p:cNvSpPr>
          <p:nvPr/>
        </p:nvSpPr>
        <p:spPr bwMode="auto">
          <a:xfrm>
            <a:off x="38100" y="139716"/>
            <a:ext cx="88074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The MYRRHA </a:t>
            </a:r>
            <a:r>
              <a:rPr lang="fr-FR" sz="2800" b="1" u="none" dirty="0" err="1" smtClean="0">
                <a:solidFill>
                  <a:srgbClr val="FFFFFF"/>
                </a:solidFill>
                <a:effectLst>
                  <a:outerShdw blurRad="38100" dist="38100" dir="2700000" algn="tl">
                    <a:srgbClr val="C0C0C0"/>
                  </a:outerShdw>
                </a:effectLst>
              </a:rPr>
              <a:t>project</a:t>
            </a:r>
            <a:endParaRPr lang="fr-FR" sz="2800" b="1" u="none" dirty="0" smtClean="0">
              <a:solidFill>
                <a:srgbClr val="FFFFFF"/>
              </a:solidFill>
              <a:effectLst>
                <a:outerShdw blurRad="38100" dist="38100" dir="2700000" algn="tl">
                  <a:srgbClr val="C0C0C0"/>
                </a:outerShdw>
              </a:effectLst>
            </a:endParaRPr>
          </a:p>
        </p:txBody>
      </p:sp>
      <p:pic>
        <p:nvPicPr>
          <p:cNvPr id="860165" name="Picture 5"/>
          <p:cNvPicPr>
            <a:picLocks noChangeAspect="1" noChangeArrowheads="1"/>
          </p:cNvPicPr>
          <p:nvPr/>
        </p:nvPicPr>
        <p:blipFill>
          <a:blip r:embed="rId4" cstate="print"/>
          <a:srcRect/>
          <a:stretch>
            <a:fillRect/>
          </a:stretch>
        </p:blipFill>
        <p:spPr bwMode="auto">
          <a:xfrm>
            <a:off x="8515350" y="5618163"/>
            <a:ext cx="1208088" cy="817562"/>
          </a:xfrm>
          <a:prstGeom prst="rect">
            <a:avLst/>
          </a:prstGeom>
          <a:noFill/>
          <a:ln w="9525">
            <a:noFill/>
            <a:round/>
            <a:headEnd/>
            <a:tailEnd/>
          </a:ln>
          <a:effectLst/>
        </p:spPr>
      </p:pic>
      <p:sp>
        <p:nvSpPr>
          <p:cNvPr id="9" name="Espace réservé du pied de page 8"/>
          <p:cNvSpPr>
            <a:spLocks noGrp="1"/>
          </p:cNvSpPr>
          <p:nvPr>
            <p:ph type="ftr" sz="quarter" idx="10"/>
          </p:nvPr>
        </p:nvSpPr>
        <p:spPr/>
        <p:txBody>
          <a:body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srcRect/>
          <a:stretch>
            <a:fillRect/>
          </a:stretch>
        </p:blipFill>
        <p:spPr bwMode="auto">
          <a:xfrm>
            <a:off x="206339" y="2193405"/>
            <a:ext cx="7332147" cy="4362088"/>
          </a:xfrm>
          <a:prstGeom prst="rect">
            <a:avLst/>
          </a:prstGeom>
          <a:noFill/>
          <a:ln w="9525">
            <a:noFill/>
            <a:miter lim="800000"/>
            <a:headEnd/>
            <a:tailEnd/>
          </a:ln>
        </p:spPr>
      </p:pic>
      <p:sp>
        <p:nvSpPr>
          <p:cNvPr id="866306" name="Text Box 2"/>
          <p:cNvSpPr txBox="1">
            <a:spLocks noChangeArrowheads="1"/>
          </p:cNvSpPr>
          <p:nvPr/>
        </p:nvSpPr>
        <p:spPr bwMode="auto">
          <a:xfrm>
            <a:off x="7" y="139700"/>
            <a:ext cx="8516938"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en-US" sz="2800" b="1" u="none" dirty="0" smtClean="0">
                <a:solidFill>
                  <a:srgbClr val="FFFFFF"/>
                </a:solidFill>
                <a:effectLst>
                  <a:outerShdw blurRad="38100" dist="38100" dir="2700000" algn="tl">
                    <a:srgbClr val="C0C0C0"/>
                  </a:outerShdw>
                </a:effectLst>
              </a:rPr>
              <a:t>MYRRHA as </a:t>
            </a:r>
            <a:r>
              <a:rPr lang="fr-FR" sz="2800" b="1" u="none" dirty="0" smtClean="0">
                <a:solidFill>
                  <a:srgbClr val="FFFFFF"/>
                </a:solidFill>
                <a:effectLst>
                  <a:outerShdw blurRad="38100" dist="38100" dir="2700000" algn="tl">
                    <a:srgbClr val="C0C0C0"/>
                  </a:outerShdw>
                </a:effectLst>
              </a:rPr>
              <a:t>a flexible </a:t>
            </a:r>
            <a:r>
              <a:rPr lang="en-US" sz="2800" b="1" u="none" dirty="0" smtClean="0">
                <a:solidFill>
                  <a:srgbClr val="FFFFFF"/>
                </a:solidFill>
                <a:effectLst>
                  <a:outerShdw blurRad="38100" dist="38100" dir="2700000" algn="tl">
                    <a:srgbClr val="C0C0C0"/>
                  </a:outerShdw>
                </a:effectLst>
              </a:rPr>
              <a:t>irradiation facility</a:t>
            </a:r>
            <a:endParaRPr lang="fr-FR" sz="2800" b="1" u="none" dirty="0" smtClean="0">
              <a:solidFill>
                <a:srgbClr val="FFFFFF"/>
              </a:solidFill>
              <a:effectLst>
                <a:outerShdw blurRad="38100" dist="38100" dir="2700000" algn="tl">
                  <a:srgbClr val="C0C0C0"/>
                </a:outerShdw>
              </a:effectLst>
            </a:endParaRPr>
          </a:p>
        </p:txBody>
      </p:sp>
      <p:sp>
        <p:nvSpPr>
          <p:cNvPr id="866308" name="Text Box 4"/>
          <p:cNvSpPr txBox="1">
            <a:spLocks noChangeArrowheads="1"/>
          </p:cNvSpPr>
          <p:nvPr/>
        </p:nvSpPr>
        <p:spPr bwMode="auto">
          <a:xfrm>
            <a:off x="0" y="924073"/>
            <a:ext cx="9635608" cy="1785104"/>
          </a:xfrm>
          <a:prstGeom prst="rect">
            <a:avLst/>
          </a:prstGeom>
          <a:noFill/>
          <a:ln w="9525">
            <a:noFill/>
            <a:miter lim="800000"/>
            <a:headEnd/>
            <a:tailEnd/>
          </a:ln>
          <a:effectLst/>
        </p:spPr>
        <p:txBody>
          <a:bodyPr wrap="square">
            <a:spAutoFit/>
          </a:bodyPr>
          <a:lstStyle/>
          <a:p>
            <a:pPr marL="12700" indent="-12700" eaLnBrk="1" hangingPunct="1">
              <a:spcBef>
                <a:spcPct val="50000"/>
              </a:spcBef>
            </a:pPr>
            <a:r>
              <a:rPr lang="en-US" u="none" dirty="0" smtClean="0">
                <a:solidFill>
                  <a:srgbClr val="000000"/>
                </a:solidFill>
                <a:effectLst>
                  <a:outerShdw blurRad="38100" dist="38100" dir="2700000" algn="tl">
                    <a:srgbClr val="C0C0C0"/>
                  </a:outerShdw>
                </a:effectLst>
                <a:sym typeface="Wingdings" pitchFamily="2" charset="2"/>
              </a:rPr>
              <a:t>Serve as:</a:t>
            </a:r>
          </a:p>
          <a:p>
            <a:pPr marL="12700" indent="-12700" eaLnBrk="1" hangingPunct="1">
              <a:spcBef>
                <a:spcPct val="50000"/>
              </a:spcBef>
              <a:buFont typeface="Wingdings" pitchFamily="2" charset="2"/>
              <a:buChar char="Ø"/>
            </a:pPr>
            <a:r>
              <a:rPr lang="en-US" u="none" dirty="0" smtClean="0">
                <a:solidFill>
                  <a:srgbClr val="000000"/>
                </a:solidFill>
                <a:effectLst>
                  <a:outerShdw blurRad="38100" dist="38100" dir="2700000" algn="tl">
                    <a:srgbClr val="C0C0C0"/>
                  </a:outerShdw>
                </a:effectLst>
                <a:sym typeface="Wingdings" pitchFamily="2" charset="2"/>
              </a:rPr>
              <a:t> A supporting infrastructure for </a:t>
            </a:r>
            <a:r>
              <a:rPr lang="en-US" b="1" u="none" dirty="0" smtClean="0">
                <a:solidFill>
                  <a:srgbClr val="FF6600"/>
                </a:solidFill>
                <a:effectLst>
                  <a:outerShdw blurRad="38100" dist="38100" dir="2700000" algn="tl">
                    <a:srgbClr val="C0C0C0"/>
                  </a:outerShdw>
                </a:effectLst>
                <a:sym typeface="Wingdings" pitchFamily="2" charset="2"/>
              </a:rPr>
              <a:t>Gen. IV liquid-metal based reactor </a:t>
            </a:r>
            <a:r>
              <a:rPr lang="en-US" u="none" dirty="0" smtClean="0">
                <a:effectLst>
                  <a:outerShdw blurRad="38100" dist="38100" dir="2700000" algn="tl">
                    <a:srgbClr val="C0C0C0"/>
                  </a:outerShdw>
                </a:effectLst>
                <a:sym typeface="Wingdings" pitchFamily="2" charset="2"/>
              </a:rPr>
              <a:t>concepts</a:t>
            </a:r>
            <a:r>
              <a:rPr lang="en-US" u="none" dirty="0" smtClean="0">
                <a:solidFill>
                  <a:srgbClr val="000000"/>
                </a:solidFill>
                <a:effectLst>
                  <a:outerShdw blurRad="38100" dist="38100" dir="2700000" algn="tl">
                    <a:srgbClr val="C0C0C0"/>
                  </a:outerShdw>
                </a:effectLst>
                <a:sym typeface="Wingdings" pitchFamily="2" charset="2"/>
              </a:rPr>
              <a:t> </a:t>
            </a:r>
          </a:p>
          <a:p>
            <a:pPr marL="12700" indent="-12700" eaLnBrk="1" hangingPunct="1">
              <a:spcBef>
                <a:spcPct val="50000"/>
              </a:spcBef>
              <a:buFont typeface="Wingdings" pitchFamily="2" charset="2"/>
              <a:buChar char="Ø"/>
            </a:pPr>
            <a:r>
              <a:rPr lang="en-US" b="1" u="none" dirty="0" smtClean="0">
                <a:solidFill>
                  <a:srgbClr val="000000"/>
                </a:solidFill>
                <a:effectLst>
                  <a:outerShdw blurRad="38100" dist="38100" dir="2700000" algn="tl">
                    <a:srgbClr val="C0C0C0"/>
                  </a:outerShdw>
                </a:effectLst>
                <a:sym typeface="Wingdings" pitchFamily="2" charset="2"/>
              </a:rPr>
              <a:t> </a:t>
            </a:r>
            <a:r>
              <a:rPr lang="en-US" u="none" dirty="0" smtClean="0">
                <a:solidFill>
                  <a:srgbClr val="000000"/>
                </a:solidFill>
                <a:effectLst>
                  <a:outerShdw blurRad="38100" dist="38100" dir="2700000" algn="tl">
                    <a:srgbClr val="C0C0C0"/>
                  </a:outerShdw>
                </a:effectLst>
                <a:sym typeface="Wingdings" pitchFamily="2" charset="2"/>
              </a:rPr>
              <a:t>A European </a:t>
            </a:r>
            <a:r>
              <a:rPr lang="en-US" b="1" u="none" dirty="0" smtClean="0">
                <a:solidFill>
                  <a:srgbClr val="FF6600"/>
                </a:solidFill>
                <a:effectLst>
                  <a:outerShdw blurRad="38100" dist="38100" dir="2700000" algn="tl">
                    <a:srgbClr val="C0C0C0"/>
                  </a:outerShdw>
                </a:effectLst>
                <a:sym typeface="Wingdings" pitchFamily="2" charset="2"/>
              </a:rPr>
              <a:t>fast spectrum irradiation facility</a:t>
            </a:r>
          </a:p>
          <a:p>
            <a:pPr marL="12700" indent="-12700" eaLnBrk="1" hangingPunct="1">
              <a:spcBef>
                <a:spcPct val="50000"/>
              </a:spcBef>
            </a:pPr>
            <a:endParaRPr lang="en-GB" u="none" dirty="0" smtClean="0">
              <a:solidFill>
                <a:srgbClr val="000000"/>
              </a:solidFill>
              <a:effectLst>
                <a:outerShdw blurRad="38100" dist="38100" dir="2700000" algn="tl">
                  <a:srgbClr val="C0C0C0"/>
                </a:outerShdw>
              </a:effectLst>
            </a:endParaRPr>
          </a:p>
        </p:txBody>
      </p:sp>
      <p:sp>
        <p:nvSpPr>
          <p:cNvPr id="10" name="Espace réservé du pied de page 9"/>
          <p:cNvSpPr>
            <a:spLocks noGrp="1"/>
          </p:cNvSpPr>
          <p:nvPr>
            <p:ph type="ftr" sz="quarter" idx="10"/>
          </p:nvPr>
        </p:nvSpPr>
        <p:spPr/>
        <p:txBody>
          <a:bodyPr/>
          <a:lstStyle/>
          <a:p>
            <a:r>
              <a:rPr lang="fr-FR" smtClean="0"/>
              <a:t>J-Luc Biarrotte, Séminaire SACM, Saclay, 24/03/2016.</a:t>
            </a:r>
            <a:endParaRPr lang="de-DE" dirty="0"/>
          </a:p>
        </p:txBody>
      </p:sp>
      <p:pic>
        <p:nvPicPr>
          <p:cNvPr id="8" name="Picture 4" descr="Afficher l'image d'origine"/>
          <p:cNvPicPr>
            <a:picLocks noChangeAspect="1" noChangeArrowheads="1"/>
          </p:cNvPicPr>
          <p:nvPr/>
        </p:nvPicPr>
        <p:blipFill>
          <a:blip r:embed="rId4" cstate="print"/>
          <a:srcRect/>
          <a:stretch>
            <a:fillRect/>
          </a:stretch>
        </p:blipFill>
        <p:spPr bwMode="auto">
          <a:xfrm>
            <a:off x="6509082" y="2870217"/>
            <a:ext cx="2921998" cy="712969"/>
          </a:xfrm>
          <a:prstGeom prst="rect">
            <a:avLst/>
          </a:prstGeom>
          <a:noFill/>
        </p:spPr>
      </p:pic>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Text Box 2"/>
          <p:cNvSpPr txBox="1">
            <a:spLocks noChangeArrowheads="1"/>
          </p:cNvSpPr>
          <p:nvPr/>
        </p:nvSpPr>
        <p:spPr bwMode="auto">
          <a:xfrm>
            <a:off x="38100" y="139716"/>
            <a:ext cx="88074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MYRRHA as a replacement for BR2</a:t>
            </a:r>
          </a:p>
        </p:txBody>
      </p:sp>
      <p:sp>
        <p:nvSpPr>
          <p:cNvPr id="9" name="Espace réservé du pied de page 8"/>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6" name="Content Placeholder 2"/>
          <p:cNvSpPr txBox="1">
            <a:spLocks/>
          </p:cNvSpPr>
          <p:nvPr/>
        </p:nvSpPr>
        <p:spPr>
          <a:xfrm>
            <a:off x="253116" y="1011233"/>
            <a:ext cx="8573386" cy="4784725"/>
          </a:xfrm>
          <a:prstGeom prst="rect">
            <a:avLst/>
          </a:prstGeom>
        </p:spPr>
        <p:txBody>
          <a:bodyPr/>
          <a:lstStyle/>
          <a:p>
            <a:pPr marL="0" marR="0" lvl="0" indent="0" algn="ctr" defTabSz="1214438" rtl="0" eaLnBrk="0" fontAlgn="base" latinLnBrk="0" hangingPunct="0">
              <a:lnSpc>
                <a:spcPct val="100000"/>
              </a:lnSpc>
              <a:spcBef>
                <a:spcPct val="20000"/>
              </a:spcBef>
              <a:spcAft>
                <a:spcPct val="0"/>
              </a:spcAft>
              <a:buClrTx/>
              <a:buSzTx/>
              <a:buFontTx/>
              <a:buNone/>
              <a:tabLst/>
              <a:defRPr/>
            </a:pPr>
            <a:r>
              <a:rPr kumimoji="0" lang="de-DE" sz="2400" u="none" strike="noStrike" kern="0" cap="none" spc="0" normalizeH="0" baseline="0" noProof="0" dirty="0" smtClean="0">
                <a:ln>
                  <a:noFill/>
                </a:ln>
                <a:solidFill>
                  <a:schemeClr val="tx1"/>
                </a:solidFill>
                <a:effectLst/>
                <a:uLnTx/>
                <a:uFillTx/>
                <a:latin typeface="Calibri" pitchFamily="34" charset="0"/>
                <a:cs typeface="Calibri" pitchFamily="34" charset="0"/>
              </a:rPr>
              <a:t>MYRRHA: a </a:t>
            </a:r>
            <a:r>
              <a:rPr kumimoji="0" lang="de-DE" sz="2400" u="none" strike="noStrike" kern="0" cap="none" spc="0" normalizeH="0" baseline="0" noProof="0" dirty="0" err="1" smtClean="0">
                <a:ln>
                  <a:noFill/>
                </a:ln>
                <a:solidFill>
                  <a:schemeClr val="tx1"/>
                </a:solidFill>
                <a:effectLst/>
                <a:uLnTx/>
                <a:uFillTx/>
                <a:latin typeface="Calibri" pitchFamily="34" charset="0"/>
                <a:cs typeface="Calibri" pitchFamily="34" charset="0"/>
              </a:rPr>
              <a:t>multipurpose</a:t>
            </a:r>
            <a:r>
              <a:rPr kumimoji="0" lang="de-DE" sz="2400" u="none" strike="noStrike" kern="0" cap="none" spc="0" normalizeH="0" baseline="0" noProof="0" dirty="0" smtClean="0">
                <a:ln>
                  <a:noFill/>
                </a:ln>
                <a:solidFill>
                  <a:schemeClr val="tx1"/>
                </a:solidFill>
                <a:effectLst/>
                <a:uLnTx/>
                <a:uFillTx/>
                <a:latin typeface="Calibri" pitchFamily="34" charset="0"/>
                <a:cs typeface="Calibri" pitchFamily="34" charset="0"/>
              </a:rPr>
              <a:t> </a:t>
            </a:r>
            <a:r>
              <a:rPr kumimoji="0" lang="de-DE" sz="2400" u="none" strike="noStrike" kern="0" cap="none" spc="0" normalizeH="0" baseline="0" noProof="0" dirty="0" err="1" smtClean="0">
                <a:ln>
                  <a:noFill/>
                </a:ln>
                <a:solidFill>
                  <a:schemeClr val="tx1"/>
                </a:solidFill>
                <a:effectLst/>
                <a:uLnTx/>
                <a:uFillTx/>
                <a:latin typeface="Calibri" pitchFamily="34" charset="0"/>
                <a:cs typeface="Calibri" pitchFamily="34" charset="0"/>
              </a:rPr>
              <a:t>irradiation</a:t>
            </a:r>
            <a:r>
              <a:rPr kumimoji="0" lang="de-DE" sz="2400" u="none" strike="noStrike" kern="0" cap="none" spc="0" normalizeH="0" baseline="0" noProof="0" dirty="0" smtClean="0">
                <a:ln>
                  <a:noFill/>
                </a:ln>
                <a:solidFill>
                  <a:schemeClr val="tx1"/>
                </a:solidFill>
                <a:effectLst/>
                <a:uLnTx/>
                <a:uFillTx/>
                <a:latin typeface="Calibri" pitchFamily="34" charset="0"/>
                <a:cs typeface="Calibri" pitchFamily="34" charset="0"/>
              </a:rPr>
              <a:t> </a:t>
            </a:r>
            <a:r>
              <a:rPr kumimoji="0" lang="de-DE" sz="2400" u="none" strike="noStrike" kern="0" cap="none" spc="0" normalizeH="0" baseline="0" noProof="0" dirty="0" err="1" smtClean="0">
                <a:ln>
                  <a:noFill/>
                </a:ln>
                <a:solidFill>
                  <a:schemeClr val="tx1"/>
                </a:solidFill>
                <a:effectLst/>
                <a:uLnTx/>
                <a:uFillTx/>
                <a:latin typeface="Calibri" pitchFamily="34" charset="0"/>
                <a:cs typeface="Calibri" pitchFamily="34" charset="0"/>
              </a:rPr>
              <a:t>facility</a:t>
            </a:r>
            <a:r>
              <a:rPr kumimoji="0" lang="de-DE" sz="2400" u="none" strike="noStrike" kern="0" cap="none" spc="0" normalizeH="0" baseline="0" noProof="0" dirty="0" smtClean="0">
                <a:ln>
                  <a:noFill/>
                </a:ln>
                <a:solidFill>
                  <a:schemeClr val="tx1"/>
                </a:solidFill>
                <a:effectLst/>
                <a:uLnTx/>
                <a:uFillTx/>
                <a:latin typeface="Calibri" pitchFamily="34" charset="0"/>
                <a:cs typeface="Calibri" pitchFamily="34" charset="0"/>
              </a:rPr>
              <a:t> </a:t>
            </a:r>
            <a:r>
              <a:rPr kumimoji="0" lang="de-DE" sz="2400" u="none" strike="noStrike" kern="0" cap="none" spc="0" normalizeH="0" baseline="0" noProof="0" dirty="0" err="1" smtClean="0">
                <a:ln>
                  <a:noFill/>
                </a:ln>
                <a:solidFill>
                  <a:schemeClr val="tx1"/>
                </a:solidFill>
                <a:effectLst/>
                <a:uLnTx/>
                <a:uFillTx/>
                <a:latin typeface="Calibri" pitchFamily="34" charset="0"/>
                <a:cs typeface="Calibri" pitchFamily="34" charset="0"/>
              </a:rPr>
              <a:t>at</a:t>
            </a:r>
            <a:endParaRPr kumimoji="0" lang="en-US" sz="4400" u="none" strike="noStrike" kern="0" cap="none" spc="0" normalizeH="0" baseline="0" noProof="0" dirty="0">
              <a:ln>
                <a:noFill/>
              </a:ln>
              <a:solidFill>
                <a:schemeClr val="tx1"/>
              </a:solidFill>
              <a:effectLst/>
              <a:uLnTx/>
              <a:uFillTx/>
              <a:latin typeface="Calibri" pitchFamily="34" charset="0"/>
              <a:cs typeface="Calibri" pitchFamily="34" charset="0"/>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020" y="1663706"/>
            <a:ext cx="9482280" cy="485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4" cstate="print"/>
          <a:srcRect/>
          <a:stretch>
            <a:fillRect/>
          </a:stretch>
        </p:blipFill>
        <p:spPr bwMode="auto">
          <a:xfrm>
            <a:off x="7461252" y="896565"/>
            <a:ext cx="1035050" cy="70046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t="17606"/>
          <a:stretch>
            <a:fillRect/>
          </a:stretch>
        </p:blipFill>
        <p:spPr bwMode="auto">
          <a:xfrm>
            <a:off x="2121137" y="808076"/>
            <a:ext cx="5626456" cy="5773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Afficher l'image d'origine"/>
          <p:cNvPicPr>
            <a:picLocks noChangeAspect="1" noChangeArrowheads="1"/>
          </p:cNvPicPr>
          <p:nvPr/>
        </p:nvPicPr>
        <p:blipFill>
          <a:blip r:embed="rId3" cstate="print"/>
          <a:srcRect t="83364" r="88656" b="5731"/>
          <a:stretch>
            <a:fillRect/>
          </a:stretch>
        </p:blipFill>
        <p:spPr bwMode="auto">
          <a:xfrm>
            <a:off x="1733116" y="5688419"/>
            <a:ext cx="584791" cy="776176"/>
          </a:xfrm>
          <a:prstGeom prst="rect">
            <a:avLst/>
          </a:prstGeom>
          <a:noFill/>
        </p:spPr>
      </p:pic>
      <p:sp>
        <p:nvSpPr>
          <p:cNvPr id="27"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MYRRHA </a:t>
            </a:r>
            <a:r>
              <a:rPr lang="fr-FR" sz="2800" b="1" u="none" dirty="0" err="1" smtClean="0">
                <a:solidFill>
                  <a:srgbClr val="FFFFFF"/>
                </a:solidFill>
                <a:effectLst>
                  <a:outerShdw blurRad="38100" dist="38100" dir="2700000" algn="tl">
                    <a:srgbClr val="C0C0C0"/>
                  </a:outerShdw>
                </a:effectLst>
              </a:rPr>
              <a:t>reactor</a:t>
            </a:r>
            <a:r>
              <a:rPr lang="fr-FR" sz="2800" b="1" u="none" dirty="0" smtClean="0">
                <a:solidFill>
                  <a:srgbClr val="FFFFFF"/>
                </a:solidFill>
                <a:effectLst>
                  <a:outerShdw blurRad="38100" dist="38100" dir="2700000" algn="tl">
                    <a:srgbClr val="C0C0C0"/>
                  </a:outerShdw>
                </a:effectLst>
              </a:rPr>
              <a:t> </a:t>
            </a:r>
            <a:r>
              <a:rPr lang="fr-FR" sz="2800" b="1" u="none" dirty="0" err="1" smtClean="0">
                <a:solidFill>
                  <a:srgbClr val="FFFFFF"/>
                </a:solidFill>
                <a:effectLst>
                  <a:outerShdw blurRad="38100" dist="38100" dir="2700000" algn="tl">
                    <a:srgbClr val="C0C0C0"/>
                  </a:outerShdw>
                </a:effectLst>
              </a:rPr>
              <a:t>layout</a:t>
            </a:r>
            <a:r>
              <a:rPr lang="fr-FR" sz="2800" b="1" u="none" dirty="0" smtClean="0">
                <a:solidFill>
                  <a:srgbClr val="FFFFFF"/>
                </a:solidFill>
                <a:effectLst>
                  <a:outerShdw blurRad="38100" dist="38100" dir="2700000" algn="tl">
                    <a:srgbClr val="C0C0C0"/>
                  </a:outerShdw>
                </a:effectLst>
              </a:rPr>
              <a:t> (V1.6)</a:t>
            </a:r>
          </a:p>
        </p:txBody>
      </p:sp>
      <p:sp>
        <p:nvSpPr>
          <p:cNvPr id="15374" name="Rectangle 97"/>
          <p:cNvSpPr>
            <a:spLocks noChangeArrowheads="1"/>
          </p:cNvSpPr>
          <p:nvPr/>
        </p:nvSpPr>
        <p:spPr bwMode="auto">
          <a:xfrm>
            <a:off x="4178605" y="6072929"/>
            <a:ext cx="1552353"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Main vessel</a:t>
            </a:r>
            <a:endParaRPr lang="en-GB" sz="1600" dirty="0"/>
          </a:p>
        </p:txBody>
      </p:sp>
      <p:sp>
        <p:nvSpPr>
          <p:cNvPr id="26" name="Espace réservé du pied de page 25"/>
          <p:cNvSpPr>
            <a:spLocks noGrp="1"/>
          </p:cNvSpPr>
          <p:nvPr>
            <p:ph type="ftr" sz="quarter" idx="10"/>
          </p:nvPr>
        </p:nvSpPr>
        <p:spPr/>
        <p:txBody>
          <a:bodyPr/>
          <a:lstStyle/>
          <a:p>
            <a:r>
              <a:rPr lang="fr-FR" smtClean="0"/>
              <a:t>J-Luc Biarrotte, Séminaire SACM, Saclay, 24/03/2016.</a:t>
            </a:r>
            <a:endParaRPr lang="de-DE" dirty="0"/>
          </a:p>
        </p:txBody>
      </p:sp>
      <p:cxnSp>
        <p:nvCxnSpPr>
          <p:cNvPr id="39" name="Connecteur droit avec flèche 38"/>
          <p:cNvCxnSpPr>
            <a:stCxn id="15374" idx="0"/>
          </p:cNvCxnSpPr>
          <p:nvPr/>
        </p:nvCxnSpPr>
        <p:spPr bwMode="auto">
          <a:xfrm flipH="1" flipV="1">
            <a:off x="4529470" y="5358809"/>
            <a:ext cx="425304" cy="714120"/>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
        <p:nvSpPr>
          <p:cNvPr id="43" name="Rectangle 97"/>
          <p:cNvSpPr>
            <a:spLocks noChangeArrowheads="1"/>
          </p:cNvSpPr>
          <p:nvPr/>
        </p:nvSpPr>
        <p:spPr bwMode="auto">
          <a:xfrm>
            <a:off x="886055" y="1132333"/>
            <a:ext cx="1552353"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Beam tube</a:t>
            </a:r>
            <a:endParaRPr lang="en-GB" sz="1600" dirty="0"/>
          </a:p>
        </p:txBody>
      </p:sp>
      <p:cxnSp>
        <p:nvCxnSpPr>
          <p:cNvPr id="44" name="Connecteur droit avec flèche 43"/>
          <p:cNvCxnSpPr>
            <a:stCxn id="43" idx="3"/>
          </p:cNvCxnSpPr>
          <p:nvPr/>
        </p:nvCxnSpPr>
        <p:spPr bwMode="auto">
          <a:xfrm flipV="1">
            <a:off x="2438403" y="1127051"/>
            <a:ext cx="2505740" cy="201116"/>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
        <p:nvSpPr>
          <p:cNvPr id="48" name="Rectangle 97"/>
          <p:cNvSpPr>
            <a:spLocks noChangeArrowheads="1"/>
          </p:cNvSpPr>
          <p:nvPr/>
        </p:nvSpPr>
        <p:spPr bwMode="auto">
          <a:xfrm>
            <a:off x="212661" y="2663422"/>
            <a:ext cx="1789815"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Reactor cover</a:t>
            </a:r>
            <a:endParaRPr lang="en-GB" sz="1600" dirty="0"/>
          </a:p>
        </p:txBody>
      </p:sp>
      <p:cxnSp>
        <p:nvCxnSpPr>
          <p:cNvPr id="49" name="Connecteur droit avec flèche 48"/>
          <p:cNvCxnSpPr/>
          <p:nvPr/>
        </p:nvCxnSpPr>
        <p:spPr bwMode="auto">
          <a:xfrm>
            <a:off x="1988293" y="2860174"/>
            <a:ext cx="2020186" cy="53163"/>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
        <p:nvSpPr>
          <p:cNvPr id="60" name="Rectangle 97"/>
          <p:cNvSpPr>
            <a:spLocks noChangeArrowheads="1"/>
          </p:cNvSpPr>
          <p:nvPr/>
        </p:nvSpPr>
        <p:spPr bwMode="auto">
          <a:xfrm>
            <a:off x="7230147" y="2837088"/>
            <a:ext cx="2463211"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Primary pumps (</a:t>
            </a:r>
            <a:r>
              <a:rPr lang="en-GB" u="none" dirty="0" smtClean="0">
                <a:sym typeface="Symbol"/>
              </a:rPr>
              <a:t></a:t>
            </a:r>
            <a:r>
              <a:rPr lang="en-GB" u="none" dirty="0" smtClean="0"/>
              <a:t>2)</a:t>
            </a:r>
            <a:endParaRPr lang="en-GB" sz="1600" dirty="0"/>
          </a:p>
        </p:txBody>
      </p:sp>
      <p:cxnSp>
        <p:nvCxnSpPr>
          <p:cNvPr id="61" name="Connecteur droit avec flèche 60"/>
          <p:cNvCxnSpPr>
            <a:stCxn id="60" idx="1"/>
          </p:cNvCxnSpPr>
          <p:nvPr/>
        </p:nvCxnSpPr>
        <p:spPr bwMode="auto">
          <a:xfrm flipH="1" flipV="1">
            <a:off x="5592726" y="2679406"/>
            <a:ext cx="1637414" cy="353516"/>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
        <p:nvSpPr>
          <p:cNvPr id="65" name="Rectangle 97"/>
          <p:cNvSpPr>
            <a:spLocks noChangeArrowheads="1"/>
          </p:cNvSpPr>
          <p:nvPr/>
        </p:nvSpPr>
        <p:spPr bwMode="auto">
          <a:xfrm>
            <a:off x="7113184" y="1118157"/>
            <a:ext cx="2604979"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Heat exchangers (</a:t>
            </a:r>
            <a:r>
              <a:rPr lang="en-GB" u="none" dirty="0" smtClean="0">
                <a:sym typeface="Symbol"/>
              </a:rPr>
              <a:t>4</a:t>
            </a:r>
            <a:r>
              <a:rPr lang="en-GB" u="none" dirty="0" smtClean="0"/>
              <a:t>)</a:t>
            </a:r>
            <a:endParaRPr lang="en-GB" sz="1600" dirty="0"/>
          </a:p>
        </p:txBody>
      </p:sp>
      <p:cxnSp>
        <p:nvCxnSpPr>
          <p:cNvPr id="66" name="Connecteur droit avec flèche 65"/>
          <p:cNvCxnSpPr>
            <a:stCxn id="65" idx="1"/>
          </p:cNvCxnSpPr>
          <p:nvPr/>
        </p:nvCxnSpPr>
        <p:spPr bwMode="auto">
          <a:xfrm flipH="1">
            <a:off x="5872723" y="1313992"/>
            <a:ext cx="1240465" cy="1177573"/>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
        <p:nvSpPr>
          <p:cNvPr id="69" name="Rectangle 97"/>
          <p:cNvSpPr>
            <a:spLocks noChangeArrowheads="1"/>
          </p:cNvSpPr>
          <p:nvPr/>
        </p:nvSpPr>
        <p:spPr bwMode="auto">
          <a:xfrm>
            <a:off x="127591" y="3896798"/>
            <a:ext cx="2892056"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Fuel manipulators (</a:t>
            </a:r>
            <a:r>
              <a:rPr lang="en-GB" u="none" dirty="0" smtClean="0">
                <a:sym typeface="Symbol"/>
              </a:rPr>
              <a:t>2</a:t>
            </a:r>
            <a:r>
              <a:rPr lang="en-GB" u="none" dirty="0" smtClean="0"/>
              <a:t>)</a:t>
            </a:r>
            <a:endParaRPr lang="en-GB" sz="1600" dirty="0"/>
          </a:p>
        </p:txBody>
      </p:sp>
      <p:cxnSp>
        <p:nvCxnSpPr>
          <p:cNvPr id="70" name="Connecteur droit avec flèche 69"/>
          <p:cNvCxnSpPr>
            <a:stCxn id="69" idx="3"/>
          </p:cNvCxnSpPr>
          <p:nvPr/>
        </p:nvCxnSpPr>
        <p:spPr bwMode="auto">
          <a:xfrm>
            <a:off x="3019647" y="4092632"/>
            <a:ext cx="1403498" cy="902"/>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
        <p:nvSpPr>
          <p:cNvPr id="74" name="Rectangle 97"/>
          <p:cNvSpPr>
            <a:spLocks noChangeArrowheads="1"/>
          </p:cNvSpPr>
          <p:nvPr/>
        </p:nvSpPr>
        <p:spPr bwMode="auto">
          <a:xfrm>
            <a:off x="7924808" y="4967145"/>
            <a:ext cx="1789815"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Diaphragm</a:t>
            </a:r>
            <a:endParaRPr lang="en-GB" sz="1600" dirty="0"/>
          </a:p>
        </p:txBody>
      </p:sp>
      <p:cxnSp>
        <p:nvCxnSpPr>
          <p:cNvPr id="75" name="Connecteur droit avec flèche 74"/>
          <p:cNvCxnSpPr>
            <a:stCxn id="74" idx="1"/>
          </p:cNvCxnSpPr>
          <p:nvPr/>
        </p:nvCxnSpPr>
        <p:spPr bwMode="auto">
          <a:xfrm flipH="1" flipV="1">
            <a:off x="5380075" y="5103644"/>
            <a:ext cx="2544725" cy="59351"/>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
        <p:nvSpPr>
          <p:cNvPr id="77" name="Rectangle 97"/>
          <p:cNvSpPr>
            <a:spLocks noChangeArrowheads="1"/>
          </p:cNvSpPr>
          <p:nvPr/>
        </p:nvSpPr>
        <p:spPr bwMode="auto">
          <a:xfrm>
            <a:off x="7712156" y="3988950"/>
            <a:ext cx="1789815"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Core</a:t>
            </a:r>
            <a:endParaRPr lang="en-GB" sz="1600" dirty="0"/>
          </a:p>
        </p:txBody>
      </p:sp>
      <p:cxnSp>
        <p:nvCxnSpPr>
          <p:cNvPr id="81" name="Connecteur droit avec flèche 80"/>
          <p:cNvCxnSpPr>
            <a:stCxn id="77" idx="1"/>
          </p:cNvCxnSpPr>
          <p:nvPr/>
        </p:nvCxnSpPr>
        <p:spPr bwMode="auto">
          <a:xfrm flipH="1" flipV="1">
            <a:off x="4968951" y="4043918"/>
            <a:ext cx="2743199" cy="140866"/>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pic>
        <p:nvPicPr>
          <p:cNvPr id="83" name="Picture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8269" y="5582091"/>
            <a:ext cx="1480792" cy="898286"/>
          </a:xfrm>
          <a:prstGeom prst="rect">
            <a:avLst/>
          </a:prstGeom>
          <a:noFill/>
          <a:ln>
            <a:noFill/>
          </a:ln>
        </p:spPr>
      </p:pic>
      <p:sp>
        <p:nvSpPr>
          <p:cNvPr id="87" name="Rectangle 97"/>
          <p:cNvSpPr>
            <a:spLocks noChangeArrowheads="1"/>
          </p:cNvSpPr>
          <p:nvPr/>
        </p:nvSpPr>
        <p:spPr bwMode="auto">
          <a:xfrm>
            <a:off x="315440" y="5013219"/>
            <a:ext cx="1789815" cy="39166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lIns="83219" tIns="41610" rIns="83219" bIns="41610"/>
          <a:lstStyle/>
          <a:p>
            <a:pPr marL="309563" indent="-309563" algn="ctr" defTabSz="685800"/>
            <a:r>
              <a:rPr lang="en-GB" u="none" dirty="0" smtClean="0"/>
              <a:t>You </a:t>
            </a:r>
            <a:r>
              <a:rPr lang="en-GB" u="none" dirty="0" smtClean="0">
                <a:sym typeface="Wingdings" pitchFamily="2" charset="2"/>
              </a:rPr>
              <a:t>:)</a:t>
            </a:r>
            <a:endParaRPr lang="en-GB" sz="1600" dirty="0"/>
          </a:p>
        </p:txBody>
      </p:sp>
      <p:cxnSp>
        <p:nvCxnSpPr>
          <p:cNvPr id="88" name="Connecteur droit avec flèche 87"/>
          <p:cNvCxnSpPr/>
          <p:nvPr/>
        </p:nvCxnSpPr>
        <p:spPr bwMode="auto">
          <a:xfrm>
            <a:off x="1350337" y="5369458"/>
            <a:ext cx="616688" cy="510363"/>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4" grpId="0" animBg="1"/>
      <p:bldP spid="43" grpId="0" animBg="1"/>
      <p:bldP spid="48" grpId="0" animBg="1"/>
      <p:bldP spid="60" grpId="0" animBg="1"/>
      <p:bldP spid="65" grpId="0" animBg="1"/>
      <p:bldP spid="69" grpId="0" animBg="1"/>
      <p:bldP spid="74" grpId="0" animBg="1"/>
      <p:bldP spid="77" grpId="0" animBg="1"/>
      <p:bldP spid="8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MYRRHA </a:t>
            </a:r>
            <a:r>
              <a:rPr lang="fr-FR" sz="2800" b="1" u="none" dirty="0" err="1" smtClean="0">
                <a:solidFill>
                  <a:srgbClr val="FFFFFF"/>
                </a:solidFill>
                <a:effectLst>
                  <a:outerShdw blurRad="38100" dist="38100" dir="2700000" algn="tl">
                    <a:srgbClr val="C0C0C0"/>
                  </a:outerShdw>
                </a:effectLst>
              </a:rPr>
              <a:t>reactor</a:t>
            </a:r>
            <a:r>
              <a:rPr lang="fr-FR" sz="2800" b="1" u="none" dirty="0" smtClean="0">
                <a:solidFill>
                  <a:srgbClr val="FFFFFF"/>
                </a:solidFill>
                <a:effectLst>
                  <a:outerShdw blurRad="38100" dist="38100" dir="2700000" algn="tl">
                    <a:srgbClr val="C0C0C0"/>
                  </a:outerShdw>
                </a:effectLst>
              </a:rPr>
              <a:t> </a:t>
            </a:r>
            <a:r>
              <a:rPr lang="fr-FR" sz="2800" b="1" u="none" dirty="0" err="1" smtClean="0">
                <a:solidFill>
                  <a:srgbClr val="FFFFFF"/>
                </a:solidFill>
                <a:effectLst>
                  <a:outerShdw blurRad="38100" dist="38100" dir="2700000" algn="tl">
                    <a:srgbClr val="C0C0C0"/>
                  </a:outerShdw>
                </a:effectLst>
              </a:rPr>
              <a:t>layout</a:t>
            </a:r>
            <a:r>
              <a:rPr lang="fr-FR" sz="2800" b="1" u="none" dirty="0" smtClean="0">
                <a:solidFill>
                  <a:srgbClr val="FFFFFF"/>
                </a:solidFill>
                <a:effectLst>
                  <a:outerShdw blurRad="38100" dist="38100" dir="2700000" algn="tl">
                    <a:srgbClr val="C0C0C0"/>
                  </a:outerShdw>
                </a:effectLst>
              </a:rPr>
              <a:t> (V1.6)</a:t>
            </a:r>
          </a:p>
        </p:txBody>
      </p:sp>
      <p:sp>
        <p:nvSpPr>
          <p:cNvPr id="26" name="Espace réservé du pied de page 25"/>
          <p:cNvSpPr>
            <a:spLocks noGrp="1"/>
          </p:cNvSpPr>
          <p:nvPr>
            <p:ph type="ftr" sz="quarter" idx="10"/>
          </p:nvPr>
        </p:nvSpPr>
        <p:spPr/>
        <p:txBody>
          <a:bodyPr/>
          <a:lstStyle/>
          <a:p>
            <a:r>
              <a:rPr lang="fr-FR" smtClean="0"/>
              <a:t>J-Luc Biarrotte, Séminaire SACM, Saclay, 24/03/2016.</a:t>
            </a:r>
            <a:endParaRPr lang="de-DE" dirty="0"/>
          </a:p>
        </p:txBody>
      </p:sp>
      <p:pic>
        <p:nvPicPr>
          <p:cNvPr id="24" name="Picture 2" descr="C:\Users\rfernand\Documents\MYRRHA rev.1.6\Components\Assembly\PartII\GA front section detail core 2014013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4609" y="1101584"/>
            <a:ext cx="7089254" cy="518160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C:\Users\rfernand\Documents\MYRRHA rev.1.6\Figures\Si\CSS section detail basket 2014013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4761" y="1008035"/>
            <a:ext cx="7087382" cy="552666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rfernand\Documents\MYRRHA rev.1.6\Components\Assembly\PartII\GA front section 201401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7055" y="810727"/>
            <a:ext cx="6985590" cy="5775690"/>
          </a:xfrm>
          <a:prstGeom prst="rect">
            <a:avLst/>
          </a:prstGeom>
          <a:noFill/>
          <a:extLst>
            <a:ext uri="{909E8E84-426E-40DD-AFC4-6F175D3DCCD1}">
              <a14:hiddenFill xmlns:a14="http://schemas.microsoft.com/office/drawing/2010/main">
                <a:solidFill>
                  <a:srgbClr val="FFFFFF"/>
                </a:solidFill>
              </a14:hiddenFill>
            </a:ext>
          </a:extLst>
        </p:spPr>
      </p:pic>
      <p:pic>
        <p:nvPicPr>
          <p:cNvPr id="29" name="MYRRHA_DV-4.avi">
            <a:hlinkClick r:id="" action="ppaction://media"/>
          </p:cNvPr>
          <p:cNvPicPr>
            <a:picLocks noRot="1" noChangeAspect="1"/>
          </p:cNvPicPr>
          <p:nvPr>
            <a:videoFile r:link="rId1"/>
          </p:nvPr>
        </p:nvPicPr>
        <p:blipFill>
          <a:blip r:embed="rId6" cstate="print"/>
          <a:stretch>
            <a:fillRect/>
          </a:stretch>
        </p:blipFill>
        <p:spPr>
          <a:xfrm>
            <a:off x="-350870" y="-531651"/>
            <a:ext cx="10310039" cy="8248031"/>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par>
                                <p:cTn id="14" presetID="5" presetClass="exit" presetSubtype="10" fill="hold" nodeType="withEffect">
                                  <p:stCondLst>
                                    <p:cond delay="0"/>
                                  </p:stCondLst>
                                  <p:childTnLst>
                                    <p:animEffect transition="out" filter="checkerboard(across)">
                                      <p:cBhvr>
                                        <p:cTn id="15" dur="500"/>
                                        <p:tgtEl>
                                          <p:spTgt spid="24"/>
                                        </p:tgtEl>
                                      </p:cBhvr>
                                    </p:animEffect>
                                    <p:set>
                                      <p:cBhvr>
                                        <p:cTn id="16" dur="1" fill="hold">
                                          <p:stCondLst>
                                            <p:cond delay="499"/>
                                          </p:stCondLst>
                                        </p:cTn>
                                        <p:tgtEl>
                                          <p:spTgt spid="2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2" presetClass="mediacall" presetSubtype="0" fill="hold" nodeType="withEffect">
                                  <p:stCondLst>
                                    <p:cond delay="0"/>
                                  </p:stCondLst>
                                  <p:childTnLst>
                                    <p:cmd type="call" cmd="togglePause">
                                      <p:cBhvr>
                                        <p:cTn id="22"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23" fill="hold" display="0">
                  <p:stCondLst>
                    <p:cond delay="indefinite"/>
                  </p:stCondLst>
                  <p:endCondLst>
                    <p:cond evt="onNext" delay="0">
                      <p:tgtEl>
                        <p:sldTgt/>
                      </p:tgtEl>
                    </p:cond>
                    <p:cond evt="onPrev" delay="0">
                      <p:tgtEl>
                        <p:sldTgt/>
                      </p:tgtEl>
                    </p:cond>
                  </p:endCondLst>
                </p:cTn>
                <p:tgtEl>
                  <p:spTgt spid="29"/>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Text Box 2"/>
          <p:cNvSpPr txBox="1">
            <a:spLocks noChangeArrowheads="1"/>
          </p:cNvSpPr>
          <p:nvPr/>
        </p:nvSpPr>
        <p:spPr bwMode="auto">
          <a:xfrm>
            <a:off x="7" y="139700"/>
            <a:ext cx="6958013"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MYRRHA </a:t>
            </a:r>
            <a:r>
              <a:rPr lang="fr-FR" sz="2800" b="1" u="none" dirty="0" err="1" smtClean="0">
                <a:solidFill>
                  <a:srgbClr val="FFFFFF"/>
                </a:solidFill>
                <a:effectLst>
                  <a:outerShdw blurRad="38100" dist="38100" dir="2700000" algn="tl">
                    <a:srgbClr val="C0C0C0"/>
                  </a:outerShdw>
                </a:effectLst>
              </a:rPr>
              <a:t>key</a:t>
            </a:r>
            <a:r>
              <a:rPr lang="fr-FR" sz="2800" b="1" u="none" dirty="0" smtClean="0">
                <a:solidFill>
                  <a:srgbClr val="FFFFFF"/>
                </a:solidFill>
                <a:effectLst>
                  <a:outerShdw blurRad="38100" dist="38100" dir="2700000" algn="tl">
                    <a:srgbClr val="C0C0C0"/>
                  </a:outerShdw>
                </a:effectLst>
              </a:rPr>
              <a:t> dates</a:t>
            </a:r>
          </a:p>
        </p:txBody>
      </p:sp>
      <p:sp>
        <p:nvSpPr>
          <p:cNvPr id="748549" name="Text Box 5"/>
          <p:cNvSpPr txBox="1">
            <a:spLocks noChangeArrowheads="1"/>
          </p:cNvSpPr>
          <p:nvPr/>
        </p:nvSpPr>
        <p:spPr bwMode="auto">
          <a:xfrm>
            <a:off x="0" y="844557"/>
            <a:ext cx="9906000" cy="6678751"/>
          </a:xfrm>
          <a:prstGeom prst="rect">
            <a:avLst/>
          </a:prstGeom>
          <a:noFill/>
          <a:ln w="9525">
            <a:noFill/>
            <a:miter lim="800000"/>
            <a:headEnd/>
            <a:tailEnd/>
          </a:ln>
          <a:effectLst/>
        </p:spPr>
        <p:txBody>
          <a:bodyPr wrap="square">
            <a:spAutoFit/>
          </a:bodyPr>
          <a:lstStyle/>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1998</a:t>
            </a:r>
            <a:r>
              <a:rPr lang="it-IT" u="none" dirty="0" smtClean="0">
                <a:solidFill>
                  <a:srgbClr val="000000"/>
                </a:solidFill>
                <a:effectLst>
                  <a:outerShdw blurRad="38100" dist="38100" dir="2700000" algn="tl">
                    <a:srgbClr val="C0C0C0"/>
                  </a:outerShdw>
                </a:effectLst>
                <a:sym typeface="Symbol" pitchFamily="18" charset="2"/>
              </a:rPr>
              <a:t>: first studies</a:t>
            </a:r>
          </a:p>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2002</a:t>
            </a:r>
            <a:r>
              <a:rPr lang="it-IT" u="none" dirty="0" smtClean="0">
                <a:solidFill>
                  <a:srgbClr val="000000"/>
                </a:solidFill>
                <a:effectLst>
                  <a:outerShdw blurRad="38100" dist="38100" dir="2700000" algn="tl">
                    <a:srgbClr val="C0C0C0"/>
                  </a:outerShdw>
                </a:effectLst>
                <a:sym typeface="Symbol" pitchFamily="18" charset="2"/>
              </a:rPr>
              <a:t>: pre-design “</a:t>
            </a:r>
            <a:r>
              <a:rPr lang="it-IT" b="1" u="none" dirty="0" smtClean="0">
                <a:solidFill>
                  <a:srgbClr val="FF6600"/>
                </a:solidFill>
                <a:effectLst>
                  <a:outerShdw blurRad="38100" dist="38100" dir="2700000" algn="tl">
                    <a:srgbClr val="C0C0C0"/>
                  </a:outerShdw>
                </a:effectLst>
                <a:sym typeface="Symbol" pitchFamily="18" charset="2"/>
              </a:rPr>
              <a:t>Myrrha Draft 1</a:t>
            </a:r>
            <a:r>
              <a:rPr lang="it-IT" u="none" dirty="0" smtClean="0">
                <a:solidFill>
                  <a:srgbClr val="000000"/>
                </a:solidFill>
                <a:effectLst>
                  <a:outerShdw blurRad="38100" dist="38100" dir="2700000" algn="tl">
                    <a:srgbClr val="C0C0C0"/>
                  </a:outerShdw>
                </a:effectLst>
                <a:sym typeface="Symbol" pitchFamily="18" charset="2"/>
              </a:rPr>
              <a:t>” </a:t>
            </a:r>
            <a:r>
              <a:rPr lang="it-IT" sz="1800" i="1" u="none" dirty="0" smtClean="0">
                <a:solidFill>
                  <a:srgbClr val="000000"/>
                </a:solidFill>
                <a:effectLst>
                  <a:outerShdw blurRad="38100" dist="38100" dir="2700000" algn="tl">
                    <a:srgbClr val="C0C0C0"/>
                  </a:outerShdw>
                </a:effectLst>
                <a:sym typeface="Symbol" pitchFamily="18" charset="2"/>
              </a:rPr>
              <a:t>(cyclotron 350 MeV)</a:t>
            </a:r>
          </a:p>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2002-2004:</a:t>
            </a:r>
            <a:r>
              <a:rPr lang="it-IT" u="none" dirty="0" smtClean="0">
                <a:solidFill>
                  <a:srgbClr val="000000"/>
                </a:solidFill>
                <a:effectLst>
                  <a:outerShdw blurRad="38100" dist="38100" dir="2700000" algn="tl">
                    <a:srgbClr val="C0C0C0"/>
                  </a:outerShdw>
                </a:effectLst>
                <a:sym typeface="Symbol" pitchFamily="18" charset="2"/>
              </a:rPr>
              <a:t> </a:t>
            </a:r>
            <a:r>
              <a:rPr lang="en-US" u="none" dirty="0" smtClean="0">
                <a:solidFill>
                  <a:srgbClr val="000000"/>
                </a:solidFill>
                <a:effectLst>
                  <a:outerShdw blurRad="38100" dist="38100" dir="2700000" algn="tl">
                    <a:srgbClr val="C0C0C0"/>
                  </a:outerShdw>
                </a:effectLst>
                <a:sym typeface="Symbol" pitchFamily="18" charset="2"/>
              </a:rPr>
              <a:t>studied as one of the 3 reactor designs within the </a:t>
            </a:r>
            <a:r>
              <a:rPr lang="it-IT" b="1" u="none" dirty="0" smtClean="0">
                <a:solidFill>
                  <a:srgbClr val="FF6600"/>
                </a:solidFill>
                <a:effectLst>
                  <a:outerShdw blurRad="38100" dist="38100" dir="2700000" algn="tl">
                    <a:srgbClr val="C0C0C0"/>
                  </a:outerShdw>
                </a:effectLst>
                <a:sym typeface="Symbol" pitchFamily="18" charset="2"/>
              </a:rPr>
              <a:t>PDS-XADS FP5 project</a:t>
            </a:r>
            <a:r>
              <a:rPr lang="it-IT" u="none" dirty="0" smtClean="0">
                <a:solidFill>
                  <a:srgbClr val="000000"/>
                </a:solidFill>
                <a:effectLst>
                  <a:outerShdw blurRad="38100" dist="38100" dir="2700000" algn="tl">
                    <a:srgbClr val="C0C0C0"/>
                  </a:outerShdw>
                </a:effectLst>
                <a:sym typeface="Symbol" pitchFamily="18" charset="2"/>
              </a:rPr>
              <a:t> </a:t>
            </a:r>
            <a:r>
              <a:rPr lang="it-IT" sz="1800" i="1" u="none" dirty="0" smtClean="0">
                <a:solidFill>
                  <a:srgbClr val="000000"/>
                </a:solidFill>
                <a:effectLst>
                  <a:outerShdw blurRad="38100" dist="38100" dir="2700000" algn="tl">
                    <a:srgbClr val="C0C0C0"/>
                  </a:outerShdw>
                </a:effectLst>
                <a:sym typeface="Symbol" pitchFamily="18" charset="2"/>
              </a:rPr>
              <a:t>(</a:t>
            </a:r>
            <a:r>
              <a:rPr lang="en-US" sz="1800" i="1" u="none" dirty="0" smtClean="0">
                <a:solidFill>
                  <a:srgbClr val="000000"/>
                </a:solidFill>
                <a:effectLst>
                  <a:outerShdw blurRad="38100" dist="38100" dir="2700000" algn="tl">
                    <a:srgbClr val="C0C0C0"/>
                  </a:outerShdw>
                </a:effectLst>
                <a:sym typeface="Symbol" pitchFamily="18" charset="2"/>
              </a:rPr>
              <a:t>cyclotron turns into </a:t>
            </a:r>
            <a:r>
              <a:rPr lang="en-US" sz="1800" i="1" u="none" dirty="0" err="1" smtClean="0">
                <a:solidFill>
                  <a:srgbClr val="000000"/>
                </a:solidFill>
                <a:effectLst>
                  <a:outerShdw blurRad="38100" dist="38100" dir="2700000" algn="tl">
                    <a:srgbClr val="C0C0C0"/>
                  </a:outerShdw>
                </a:effectLst>
                <a:sym typeface="Symbol" pitchFamily="18" charset="2"/>
              </a:rPr>
              <a:t>linac</a:t>
            </a:r>
            <a:r>
              <a:rPr lang="en-US" sz="1800" i="1" u="none" dirty="0" smtClean="0">
                <a:solidFill>
                  <a:srgbClr val="000000"/>
                </a:solidFill>
                <a:effectLst>
                  <a:outerShdw blurRad="38100" dist="38100" dir="2700000" algn="tl">
                    <a:srgbClr val="C0C0C0"/>
                  </a:outerShdw>
                </a:effectLst>
                <a:sym typeface="Symbol" pitchFamily="18" charset="2"/>
              </a:rPr>
              <a:t>, fault-tolerance concept is introduced)</a:t>
            </a:r>
            <a:endParaRPr lang="it-IT" sz="1800" i="1" u="none" dirty="0" smtClean="0">
              <a:solidFill>
                <a:srgbClr val="000000"/>
              </a:solidFill>
              <a:effectLst>
                <a:outerShdw blurRad="38100" dist="38100" dir="2700000" algn="tl">
                  <a:srgbClr val="C0C0C0"/>
                </a:outerShdw>
              </a:effectLst>
              <a:sym typeface="Symbol" pitchFamily="18" charset="2"/>
            </a:endParaRPr>
          </a:p>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2005:</a:t>
            </a:r>
            <a:r>
              <a:rPr lang="it-IT" u="none" dirty="0" smtClean="0">
                <a:solidFill>
                  <a:srgbClr val="000000"/>
                </a:solidFill>
                <a:effectLst>
                  <a:outerShdw blurRad="38100" dist="38100" dir="2700000" algn="tl">
                    <a:srgbClr val="C0C0C0"/>
                  </a:outerShdw>
                </a:effectLst>
                <a:sym typeface="Symbol" pitchFamily="18" charset="2"/>
              </a:rPr>
              <a:t> updated design “</a:t>
            </a:r>
            <a:r>
              <a:rPr lang="it-IT" b="1" u="none" dirty="0" smtClean="0">
                <a:solidFill>
                  <a:srgbClr val="FF6600"/>
                </a:solidFill>
                <a:effectLst>
                  <a:outerShdw blurRad="38100" dist="38100" dir="2700000" algn="tl">
                    <a:srgbClr val="C0C0C0"/>
                  </a:outerShdw>
                </a:effectLst>
                <a:sym typeface="Symbol" pitchFamily="18" charset="2"/>
              </a:rPr>
              <a:t>Myrrha Draft 2</a:t>
            </a:r>
            <a:r>
              <a:rPr lang="it-IT" u="none" dirty="0" smtClean="0">
                <a:solidFill>
                  <a:srgbClr val="000000"/>
                </a:solidFill>
                <a:effectLst>
                  <a:outerShdw blurRad="38100" dist="38100" dir="2700000" algn="tl">
                    <a:srgbClr val="C0C0C0"/>
                  </a:outerShdw>
                </a:effectLst>
                <a:sym typeface="Symbol" pitchFamily="18" charset="2"/>
              </a:rPr>
              <a:t>” </a:t>
            </a:r>
            <a:r>
              <a:rPr lang="it-IT" sz="1800" i="1" u="none" dirty="0" smtClean="0">
                <a:solidFill>
                  <a:srgbClr val="000000"/>
                </a:solidFill>
                <a:effectLst>
                  <a:outerShdw blurRad="38100" dist="38100" dir="2700000" algn="tl">
                    <a:srgbClr val="C0C0C0"/>
                  </a:outerShdw>
                </a:effectLst>
                <a:sym typeface="Symbol" pitchFamily="18" charset="2"/>
              </a:rPr>
              <a:t>(350 MeV linac)</a:t>
            </a:r>
          </a:p>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2005-2010:</a:t>
            </a:r>
            <a:r>
              <a:rPr lang="it-IT" u="none" dirty="0" smtClean="0">
                <a:solidFill>
                  <a:srgbClr val="000000"/>
                </a:solidFill>
                <a:effectLst>
                  <a:outerShdw blurRad="38100" dist="38100" dir="2700000" algn="tl">
                    <a:srgbClr val="C0C0C0"/>
                  </a:outerShdw>
                </a:effectLst>
                <a:sym typeface="Symbol" pitchFamily="18" charset="2"/>
              </a:rPr>
              <a:t> </a:t>
            </a:r>
            <a:r>
              <a:rPr lang="en-US" u="none" dirty="0" smtClean="0">
                <a:solidFill>
                  <a:srgbClr val="000000"/>
                </a:solidFill>
                <a:effectLst>
                  <a:outerShdw blurRad="38100" dist="38100" dir="2700000" algn="tl">
                    <a:srgbClr val="C0C0C0"/>
                  </a:outerShdw>
                </a:effectLst>
                <a:sym typeface="Symbol" pitchFamily="18" charset="2"/>
              </a:rPr>
              <a:t>studied as the XT-ADS demo within the </a:t>
            </a:r>
            <a:r>
              <a:rPr lang="it-IT" b="1" u="none" dirty="0" smtClean="0">
                <a:solidFill>
                  <a:srgbClr val="FF6600"/>
                </a:solidFill>
                <a:effectLst>
                  <a:outerShdw blurRad="38100" dist="38100" dir="2700000" algn="tl">
                    <a:srgbClr val="C0C0C0"/>
                  </a:outerShdw>
                </a:effectLst>
                <a:sym typeface="Symbol" pitchFamily="18" charset="2"/>
              </a:rPr>
              <a:t>IP-EUROTRANS FP6 project</a:t>
            </a:r>
            <a:r>
              <a:rPr lang="it-IT" u="none" dirty="0" smtClean="0">
                <a:solidFill>
                  <a:srgbClr val="000000"/>
                </a:solidFill>
                <a:effectLst>
                  <a:outerShdw blurRad="38100" dist="38100" dir="2700000" algn="tl">
                    <a:srgbClr val="C0C0C0"/>
                  </a:outerShdw>
                </a:effectLst>
                <a:sym typeface="Symbol" pitchFamily="18" charset="2"/>
              </a:rPr>
              <a:t> </a:t>
            </a:r>
            <a:br>
              <a:rPr lang="it-IT" u="none" dirty="0" smtClean="0">
                <a:solidFill>
                  <a:srgbClr val="000000"/>
                </a:solidFill>
                <a:effectLst>
                  <a:outerShdw blurRad="38100" dist="38100" dir="2700000" algn="tl">
                    <a:srgbClr val="C0C0C0"/>
                  </a:outerShdw>
                </a:effectLst>
                <a:sym typeface="Symbol" pitchFamily="18" charset="2"/>
              </a:rPr>
            </a:br>
            <a:r>
              <a:rPr lang="it-IT" sz="1800" i="1" u="none" dirty="0" smtClean="0">
                <a:solidFill>
                  <a:srgbClr val="000000"/>
                </a:solidFill>
                <a:effectLst>
                  <a:outerShdw blurRad="38100" dist="38100" dir="2700000" algn="tl">
                    <a:srgbClr val="C0C0C0"/>
                  </a:outerShdw>
                </a:effectLst>
                <a:sym typeface="Symbol" pitchFamily="18" charset="2"/>
              </a:rPr>
              <a:t>(</a:t>
            </a:r>
            <a:r>
              <a:rPr lang="en-US" sz="1800" i="1" u="none" dirty="0" smtClean="0">
                <a:solidFill>
                  <a:srgbClr val="000000"/>
                </a:solidFill>
                <a:effectLst>
                  <a:outerShdw blurRad="38100" dist="38100" dir="2700000" algn="tl">
                    <a:srgbClr val="C0C0C0"/>
                  </a:outerShdw>
                </a:effectLst>
                <a:sym typeface="Symbol" pitchFamily="18" charset="2"/>
              </a:rPr>
              <a:t>600 </a:t>
            </a:r>
            <a:r>
              <a:rPr lang="en-US" sz="1800" i="1" u="none" dirty="0" err="1" smtClean="0">
                <a:solidFill>
                  <a:srgbClr val="000000"/>
                </a:solidFill>
                <a:effectLst>
                  <a:outerShdw blurRad="38100" dist="38100" dir="2700000" algn="tl">
                    <a:srgbClr val="C0C0C0"/>
                  </a:outerShdw>
                </a:effectLst>
                <a:sym typeface="Symbol" pitchFamily="18" charset="2"/>
              </a:rPr>
              <a:t>MeV</a:t>
            </a:r>
            <a:r>
              <a:rPr lang="en-US" sz="1800" i="1" u="none" dirty="0" smtClean="0">
                <a:solidFill>
                  <a:srgbClr val="000000"/>
                </a:solidFill>
                <a:effectLst>
                  <a:outerShdw blurRad="38100" dist="38100" dir="2700000" algn="tl">
                    <a:srgbClr val="C0C0C0"/>
                  </a:outerShdw>
                </a:effectLst>
                <a:sym typeface="Symbol" pitchFamily="18" charset="2"/>
              </a:rPr>
              <a:t> </a:t>
            </a:r>
            <a:r>
              <a:rPr lang="en-US" sz="1800" i="1" u="none" dirty="0" err="1" smtClean="0">
                <a:solidFill>
                  <a:srgbClr val="000000"/>
                </a:solidFill>
                <a:effectLst>
                  <a:outerShdw blurRad="38100" dist="38100" dir="2700000" algn="tl">
                    <a:srgbClr val="C0C0C0"/>
                  </a:outerShdw>
                </a:effectLst>
                <a:sym typeface="Symbol" pitchFamily="18" charset="2"/>
              </a:rPr>
              <a:t>linac</a:t>
            </a:r>
            <a:r>
              <a:rPr lang="en-US" sz="1800" i="1" u="none" dirty="0" smtClean="0">
                <a:solidFill>
                  <a:srgbClr val="000000"/>
                </a:solidFill>
                <a:effectLst>
                  <a:outerShdw blurRad="38100" dist="38100" dir="2700000" algn="tl">
                    <a:srgbClr val="C0C0C0"/>
                  </a:outerShdw>
                </a:effectLst>
                <a:sym typeface="Symbol" pitchFamily="18" charset="2"/>
              </a:rPr>
              <a:t> conceptual design, R&amp;D activities w/ focus on reliability</a:t>
            </a:r>
            <a:r>
              <a:rPr lang="it-IT" sz="1800" i="1" u="none" dirty="0" smtClean="0">
                <a:solidFill>
                  <a:srgbClr val="000000"/>
                </a:solidFill>
                <a:effectLst>
                  <a:outerShdw blurRad="38100" dist="38100" dir="2700000" algn="tl">
                    <a:srgbClr val="C0C0C0"/>
                  </a:outerShdw>
                </a:effectLst>
                <a:sym typeface="Symbol" pitchFamily="18" charset="2"/>
              </a:rPr>
              <a:t>)</a:t>
            </a:r>
          </a:p>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2010:</a:t>
            </a:r>
            <a:r>
              <a:rPr lang="it-IT" u="none" dirty="0" smtClean="0">
                <a:solidFill>
                  <a:srgbClr val="000000"/>
                </a:solidFill>
                <a:effectLst>
                  <a:outerShdw blurRad="38100" dist="38100" dir="2700000" algn="tl">
                    <a:srgbClr val="C0C0C0"/>
                  </a:outerShdw>
                </a:effectLst>
                <a:sym typeface="Symbol" pitchFamily="18" charset="2"/>
              </a:rPr>
              <a:t> </a:t>
            </a:r>
            <a:r>
              <a:rPr lang="en-US" u="none" dirty="0" smtClean="0">
                <a:solidFill>
                  <a:srgbClr val="000000"/>
                </a:solidFill>
                <a:effectLst>
                  <a:outerShdw blurRad="38100" dist="38100" dir="2700000" algn="tl">
                    <a:srgbClr val="C0C0C0"/>
                  </a:outerShdw>
                </a:effectLst>
                <a:sym typeface="Symbol" pitchFamily="18" charset="2"/>
              </a:rPr>
              <a:t>MYRRHA is on </a:t>
            </a:r>
            <a:r>
              <a:rPr lang="en-US" b="1" u="none" dirty="0" smtClean="0">
                <a:solidFill>
                  <a:srgbClr val="FF6600"/>
                </a:solidFill>
                <a:effectLst>
                  <a:outerShdw blurRad="38100" dist="38100" dir="2700000" algn="tl">
                    <a:srgbClr val="C0C0C0"/>
                  </a:outerShdw>
                </a:effectLst>
                <a:sym typeface="Symbol" pitchFamily="18" charset="2"/>
              </a:rPr>
              <a:t>the ESFRI list</a:t>
            </a:r>
            <a:r>
              <a:rPr lang="en-US" u="none" dirty="0" smtClean="0">
                <a:solidFill>
                  <a:srgbClr val="000000"/>
                </a:solidFill>
                <a:effectLst>
                  <a:outerShdw blurRad="38100" dist="38100" dir="2700000" algn="tl">
                    <a:srgbClr val="C0C0C0"/>
                  </a:outerShdw>
                </a:effectLst>
                <a:sym typeface="Symbol" pitchFamily="18" charset="2"/>
              </a:rPr>
              <a:t>, and is </a:t>
            </a:r>
            <a:r>
              <a:rPr lang="en-US" b="1" u="none" dirty="0" smtClean="0">
                <a:solidFill>
                  <a:srgbClr val="FF6600"/>
                </a:solidFill>
                <a:effectLst>
                  <a:outerShdw blurRad="38100" dist="38100" dir="2700000" algn="tl">
                    <a:srgbClr val="C0C0C0"/>
                  </a:outerShdw>
                </a:effectLst>
                <a:sym typeface="Symbol" pitchFamily="18" charset="2"/>
              </a:rPr>
              <a:t>officially supported by the Belgium government </a:t>
            </a:r>
            <a:r>
              <a:rPr lang="en-US" u="none" dirty="0" smtClean="0">
                <a:solidFill>
                  <a:srgbClr val="000000"/>
                </a:solidFill>
                <a:effectLst>
                  <a:outerShdw blurRad="38100" dist="38100" dir="2700000" algn="tl">
                    <a:srgbClr val="C0C0C0"/>
                  </a:outerShdw>
                </a:effectLst>
                <a:sym typeface="Symbol" pitchFamily="18" charset="2"/>
              </a:rPr>
              <a:t>at a 40% level</a:t>
            </a:r>
            <a:endParaRPr lang="it-IT" u="none" dirty="0" smtClean="0">
              <a:solidFill>
                <a:srgbClr val="000000"/>
              </a:solidFill>
              <a:effectLst>
                <a:outerShdw blurRad="38100" dist="38100" dir="2700000" algn="tl">
                  <a:srgbClr val="C0C0C0"/>
                </a:outerShdw>
              </a:effectLst>
              <a:sym typeface="Symbol" pitchFamily="18" charset="2"/>
            </a:endParaRPr>
          </a:p>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2010-2015:</a:t>
            </a:r>
            <a:r>
              <a:rPr lang="it-IT" u="none" dirty="0" smtClean="0">
                <a:solidFill>
                  <a:srgbClr val="000000"/>
                </a:solidFill>
                <a:effectLst>
                  <a:outerShdw blurRad="38100" dist="38100" dir="2700000" algn="tl">
                    <a:srgbClr val="C0C0C0"/>
                  </a:outerShdw>
                </a:effectLst>
                <a:sym typeface="Symbol" pitchFamily="18" charset="2"/>
              </a:rPr>
              <a:t> </a:t>
            </a:r>
            <a:r>
              <a:rPr lang="en-US" u="none" dirty="0" smtClean="0">
                <a:solidFill>
                  <a:srgbClr val="000000"/>
                </a:solidFill>
                <a:effectLst>
                  <a:outerShdw blurRad="38100" dist="38100" dir="2700000" algn="tl">
                    <a:srgbClr val="C0C0C0"/>
                  </a:outerShdw>
                </a:effectLst>
                <a:sym typeface="Symbol" pitchFamily="18" charset="2"/>
              </a:rPr>
              <a:t>engineering design, licensing process, assessments on a possible international consortium, w/ support from the</a:t>
            </a:r>
            <a:r>
              <a:rPr lang="it-IT" b="1" u="none" dirty="0" smtClean="0">
                <a:solidFill>
                  <a:srgbClr val="FF6600"/>
                </a:solidFill>
                <a:effectLst>
                  <a:outerShdw blurRad="38100" dist="38100" dir="2700000" algn="tl">
                    <a:srgbClr val="C0C0C0"/>
                  </a:outerShdw>
                </a:effectLst>
                <a:sym typeface="Symbol" pitchFamily="18" charset="2"/>
              </a:rPr>
              <a:t> CDT, FREYA &amp; MAX FP7 projects</a:t>
            </a:r>
          </a:p>
          <a:p>
            <a:pPr marL="457200" indent="-457200" eaLnBrk="1" hangingPunct="1">
              <a:spcBef>
                <a:spcPct val="50000"/>
              </a:spcBef>
              <a:buFont typeface="Wingdings" pitchFamily="2" charset="2"/>
              <a:buChar char="Ø"/>
            </a:pPr>
            <a:r>
              <a:rPr lang="it-IT" b="1" u="none" dirty="0" smtClean="0">
                <a:solidFill>
                  <a:srgbClr val="000000"/>
                </a:solidFill>
                <a:effectLst>
                  <a:outerShdw blurRad="38100" dist="38100" dir="2700000" algn="tl">
                    <a:srgbClr val="C0C0C0"/>
                  </a:outerShdw>
                </a:effectLst>
                <a:sym typeface="Symbol" pitchFamily="18" charset="2"/>
              </a:rPr>
              <a:t>Present situation:</a:t>
            </a:r>
          </a:p>
          <a:p>
            <a:pPr marL="914400" lvl="1" indent="-457200" eaLnBrk="1" hangingPunct="1">
              <a:spcBef>
                <a:spcPct val="50000"/>
              </a:spcBef>
              <a:buFont typeface="Wingdings" pitchFamily="2" charset="2"/>
              <a:buChar char="Ø"/>
            </a:pPr>
            <a:r>
              <a:rPr lang="it-IT" u="none" dirty="0" smtClean="0">
                <a:solidFill>
                  <a:srgbClr val="000000"/>
                </a:solidFill>
                <a:effectLst>
                  <a:outerShdw blurRad="38100" dist="38100" dir="2700000" algn="tl">
                    <a:srgbClr val="C0C0C0"/>
                  </a:outerShdw>
                </a:effectLst>
                <a:sym typeface="Symbol" pitchFamily="18" charset="2"/>
              </a:rPr>
              <a:t>Engineering design is going on, w/ support from the </a:t>
            </a:r>
            <a:r>
              <a:rPr lang="it-IT" b="1" u="none" dirty="0" smtClean="0">
                <a:solidFill>
                  <a:srgbClr val="FF6600"/>
                </a:solidFill>
                <a:effectLst>
                  <a:outerShdw blurRad="38100" dist="38100" dir="2700000" algn="tl">
                    <a:srgbClr val="C0C0C0"/>
                  </a:outerShdw>
                </a:effectLst>
                <a:sym typeface="Symbol" pitchFamily="18" charset="2"/>
              </a:rPr>
              <a:t>MYRTE H2020 project</a:t>
            </a:r>
          </a:p>
          <a:p>
            <a:pPr marL="914400" lvl="1" indent="-457200" eaLnBrk="1" hangingPunct="1">
              <a:spcBef>
                <a:spcPct val="50000"/>
              </a:spcBef>
              <a:buFont typeface="Wingdings" pitchFamily="2" charset="2"/>
              <a:buChar char="Ø"/>
            </a:pPr>
            <a:r>
              <a:rPr lang="it-IT" b="1" u="none" dirty="0" smtClean="0">
                <a:solidFill>
                  <a:srgbClr val="FF6600"/>
                </a:solidFill>
                <a:effectLst>
                  <a:outerShdw blurRad="38100" dist="38100" dir="2700000" algn="tl">
                    <a:srgbClr val="C0C0C0"/>
                  </a:outerShdw>
                </a:effectLst>
                <a:sym typeface="Symbol" pitchFamily="18" charset="2"/>
              </a:rPr>
              <a:t>Phased approach strategy</a:t>
            </a:r>
            <a:r>
              <a:rPr lang="it-IT" u="none" dirty="0" smtClean="0">
                <a:solidFill>
                  <a:srgbClr val="000000"/>
                </a:solidFill>
                <a:effectLst>
                  <a:outerShdw blurRad="38100" dist="38100" dir="2700000" algn="tl">
                    <a:srgbClr val="C0C0C0"/>
                  </a:outerShdw>
                </a:effectLst>
                <a:sym typeface="Symbol" pitchFamily="18" charset="2"/>
              </a:rPr>
              <a:t> is considered </a:t>
            </a:r>
            <a:r>
              <a:rPr lang="it-IT" b="1" u="none" dirty="0" smtClean="0">
                <a:solidFill>
                  <a:srgbClr val="000000"/>
                </a:solidFill>
                <a:effectLst>
                  <a:outerShdw blurRad="38100" dist="38100" dir="2700000" algn="tl">
                    <a:srgbClr val="C0C0C0"/>
                  </a:outerShdw>
                </a:effectLst>
                <a:sym typeface="Symbol" pitchFamily="18" charset="2"/>
              </a:rPr>
              <a:t>(w/ 100 MeV linac as a 1</a:t>
            </a:r>
            <a:r>
              <a:rPr lang="it-IT" b="1" u="none" baseline="30000" dirty="0" smtClean="0">
                <a:solidFill>
                  <a:srgbClr val="000000"/>
                </a:solidFill>
                <a:effectLst>
                  <a:outerShdw blurRad="38100" dist="38100" dir="2700000" algn="tl">
                    <a:srgbClr val="C0C0C0"/>
                  </a:outerShdw>
                </a:effectLst>
                <a:sym typeface="Symbol" pitchFamily="18" charset="2"/>
              </a:rPr>
              <a:t>st</a:t>
            </a:r>
            <a:r>
              <a:rPr lang="it-IT" b="1" u="none" dirty="0" smtClean="0">
                <a:solidFill>
                  <a:srgbClr val="000000"/>
                </a:solidFill>
                <a:effectLst>
                  <a:outerShdw blurRad="38100" dist="38100" dir="2700000" algn="tl">
                    <a:srgbClr val="C0C0C0"/>
                  </a:outerShdw>
                </a:effectLst>
                <a:sym typeface="Symbol" pitchFamily="18" charset="2"/>
              </a:rPr>
              <a:t> step!) </a:t>
            </a:r>
            <a:endParaRPr lang="it-IT" b="1" u="none" dirty="0" smtClean="0">
              <a:solidFill>
                <a:srgbClr val="FF6600"/>
              </a:solidFill>
              <a:effectLst>
                <a:outerShdw blurRad="38100" dist="38100" dir="2700000" algn="tl">
                  <a:srgbClr val="C0C0C0"/>
                </a:outerShdw>
              </a:effectLst>
              <a:sym typeface="Symbol" pitchFamily="18" charset="2"/>
            </a:endParaRPr>
          </a:p>
          <a:p>
            <a:pPr marL="914400" lvl="1" indent="-457200" eaLnBrk="1" hangingPunct="1">
              <a:spcBef>
                <a:spcPct val="50000"/>
              </a:spcBef>
              <a:buFont typeface="Wingdings" pitchFamily="2" charset="2"/>
              <a:buChar char="Ø"/>
            </a:pPr>
            <a:endParaRPr lang="it-IT" b="1" u="none" dirty="0" smtClean="0">
              <a:solidFill>
                <a:srgbClr val="FF6600"/>
              </a:solidFill>
              <a:effectLst>
                <a:outerShdw blurRad="38100" dist="38100" dir="2700000" algn="tl">
                  <a:srgbClr val="C0C0C0"/>
                </a:outerShdw>
              </a:effectLst>
              <a:sym typeface="Symbol" pitchFamily="18" charset="2"/>
            </a:endParaRPr>
          </a:p>
          <a:p>
            <a:pPr marL="914400" lvl="1" indent="-457200" eaLnBrk="1" hangingPunct="1">
              <a:spcBef>
                <a:spcPct val="50000"/>
              </a:spcBef>
              <a:buFont typeface="Wingdings" pitchFamily="2" charset="2"/>
              <a:buChar char="Ø"/>
            </a:pPr>
            <a:endParaRPr lang="it-IT" b="1" u="none" dirty="0" smtClean="0">
              <a:solidFill>
                <a:srgbClr val="000000"/>
              </a:solidFill>
              <a:effectLst>
                <a:outerShdw blurRad="38100" dist="38100" dir="2700000" algn="tl">
                  <a:srgbClr val="C0C0C0"/>
                </a:outerShdw>
              </a:effectLst>
              <a:sym typeface="Symbol" pitchFamily="18" charset="2"/>
            </a:endParaRPr>
          </a:p>
        </p:txBody>
      </p:sp>
      <p:sp>
        <p:nvSpPr>
          <p:cNvPr id="7" name="Espace réservé du pied de page 6"/>
          <p:cNvSpPr>
            <a:spLocks noGrp="1"/>
          </p:cNvSpPr>
          <p:nvPr>
            <p:ph type="ftr" sz="quarter" idx="10"/>
          </p:nvPr>
        </p:nvSpPr>
        <p:spPr/>
        <p:txBody>
          <a:bodyPr/>
          <a:lstStyle/>
          <a:p>
            <a:r>
              <a:rPr lang="fr-FR" smtClean="0"/>
              <a:t>J-Luc Biarrotte, Séminaire SACM, Saclay, 24/03/2016.</a:t>
            </a:r>
            <a:endParaRPr lang="de-DE"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854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8549">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4854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4854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4854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4854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4854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Text Box 2"/>
          <p:cNvSpPr txBox="1">
            <a:spLocks noChangeArrowheads="1"/>
          </p:cNvSpPr>
          <p:nvPr/>
        </p:nvSpPr>
        <p:spPr bwMode="auto">
          <a:xfrm>
            <a:off x="38100" y="139706"/>
            <a:ext cx="88074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en-US" sz="2800" b="1" u="none" dirty="0" smtClean="0">
                <a:solidFill>
                  <a:srgbClr val="FFFFFF"/>
                </a:solidFill>
                <a:effectLst>
                  <a:outerShdw blurRad="38100" dist="38100" dir="2700000" algn="tl">
                    <a:srgbClr val="C0C0C0"/>
                  </a:outerShdw>
                </a:effectLst>
              </a:rPr>
              <a:t>MYRRHA in the 2014 BE Government Declaration</a:t>
            </a:r>
            <a:endParaRPr lang="fr-FR" sz="2800" b="1" u="none" dirty="0" smtClean="0">
              <a:solidFill>
                <a:srgbClr val="FFFFFF"/>
              </a:solidFill>
              <a:effectLst>
                <a:outerShdw blurRad="38100" dist="38100" dir="2700000" algn="tl">
                  <a:srgbClr val="C0C0C0"/>
                </a:outerShdw>
              </a:effectLst>
            </a:endParaRPr>
          </a:p>
        </p:txBody>
      </p:sp>
      <p:sp>
        <p:nvSpPr>
          <p:cNvPr id="9" name="Espace réservé du pied de page 8"/>
          <p:cNvSpPr>
            <a:spLocks noGrp="1"/>
          </p:cNvSpPr>
          <p:nvPr>
            <p:ph type="ftr" sz="quarter" idx="10"/>
          </p:nvPr>
        </p:nvSpPr>
        <p:spPr/>
        <p:txBody>
          <a:bodyPr/>
          <a:lstStyle/>
          <a:p>
            <a:r>
              <a:rPr lang="fr-FR" smtClean="0"/>
              <a:t>J-Luc Biarrotte, Séminaire SACM, Saclay, 24/03/2016.</a:t>
            </a:r>
            <a:endParaRPr lang="de-DE" dirty="0"/>
          </a:p>
        </p:txBody>
      </p:sp>
      <p:pic>
        <p:nvPicPr>
          <p:cNvPr id="6" name="Picture 1" descr="image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527" y="916350"/>
            <a:ext cx="7928975" cy="5516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
          <p:cNvSpPr txBox="1"/>
          <p:nvPr/>
        </p:nvSpPr>
        <p:spPr>
          <a:xfrm>
            <a:off x="739148" y="4724188"/>
            <a:ext cx="7958291" cy="1569660"/>
          </a:xfrm>
          <a:prstGeom prst="rect">
            <a:avLst/>
          </a:prstGeom>
          <a:solidFill>
            <a:srgbClr val="FFFF00"/>
          </a:solidFill>
        </p:spPr>
        <p:txBody>
          <a:bodyPr wrap="square" rtlCol="0">
            <a:spAutoFit/>
          </a:bodyPr>
          <a:lstStyle/>
          <a:p>
            <a:pPr algn="ctr"/>
            <a:r>
              <a:rPr lang="en-GB" sz="1600" b="1" dirty="0" smtClean="0">
                <a:solidFill>
                  <a:srgbClr val="000000"/>
                </a:solidFill>
              </a:rPr>
              <a:t>The Belgian Government will </a:t>
            </a:r>
            <a:r>
              <a:rPr lang="en-GB" sz="1600" b="1" dirty="0">
                <a:solidFill>
                  <a:srgbClr val="000000"/>
                </a:solidFill>
              </a:rPr>
              <a:t>support in a progressive way the MYRRHA project </a:t>
            </a:r>
            <a:r>
              <a:rPr lang="en-GB" sz="1600" b="1" u="none" dirty="0">
                <a:solidFill>
                  <a:srgbClr val="000000"/>
                </a:solidFill>
              </a:rPr>
              <a:t>or any equivalent project at SCK•CEN aiming to continue the needed research for innovative solutions for High level waste, qualification of materials for fusion, the production of radioisotopes for medical applications in our country and fundamental nuclear research in collaboration with the universities and sister organisation of </a:t>
            </a:r>
            <a:r>
              <a:rPr lang="en-GB" sz="1600" b="1" u="none" dirty="0" smtClean="0">
                <a:solidFill>
                  <a:srgbClr val="000000"/>
                </a:solidFill>
              </a:rPr>
              <a:t>SCK•CEN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Text Box 2"/>
          <p:cNvSpPr txBox="1">
            <a:spLocks noChangeArrowheads="1"/>
          </p:cNvSpPr>
          <p:nvPr/>
        </p:nvSpPr>
        <p:spPr bwMode="auto">
          <a:xfrm>
            <a:off x="38100" y="139700"/>
            <a:ext cx="986790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en-US" sz="2800" b="1" u="none" dirty="0" smtClean="0">
                <a:solidFill>
                  <a:srgbClr val="FFFFFF"/>
                </a:solidFill>
                <a:effectLst>
                  <a:outerShdw blurRad="38100" dist="38100" dir="2700000" algn="tl">
                    <a:srgbClr val="C0C0C0"/>
                  </a:outerShdw>
                </a:effectLst>
              </a:rPr>
              <a:t>“MYRRHA phased approach” </a:t>
            </a:r>
            <a:r>
              <a:rPr lang="en-US" b="1" u="none" dirty="0" smtClean="0">
                <a:solidFill>
                  <a:srgbClr val="FFFFFF"/>
                </a:solidFill>
                <a:effectLst>
                  <a:outerShdw blurRad="38100" dist="38100" dir="2700000" algn="tl">
                    <a:srgbClr val="C0C0C0"/>
                  </a:outerShdw>
                </a:effectLst>
              </a:rPr>
              <a:t>(decision 09/12/15, SCK*CEN)</a:t>
            </a:r>
            <a:endParaRPr lang="fr-FR" sz="2800" b="1" u="none" dirty="0" smtClean="0">
              <a:solidFill>
                <a:srgbClr val="FFFFFF"/>
              </a:solidFill>
              <a:effectLst>
                <a:outerShdw blurRad="38100" dist="38100" dir="2700000" algn="tl">
                  <a:srgbClr val="C0C0C0"/>
                </a:outerShdw>
              </a:effectLst>
            </a:endParaRPr>
          </a:p>
        </p:txBody>
      </p:sp>
      <p:sp>
        <p:nvSpPr>
          <p:cNvPr id="9" name="Espace réservé du pied de page 8"/>
          <p:cNvSpPr>
            <a:spLocks noGrp="1"/>
          </p:cNvSpPr>
          <p:nvPr>
            <p:ph type="ftr" sz="quarter" idx="10"/>
          </p:nvPr>
        </p:nvSpPr>
        <p:spPr/>
        <p:txBody>
          <a:bodyPr/>
          <a:lstStyle/>
          <a:p>
            <a:r>
              <a:rPr lang="fr-FR" smtClean="0"/>
              <a:t>J-Luc Biarrotte, Séminaire SACM, Saclay, 24/03/2016.</a:t>
            </a:r>
            <a:endParaRPr lang="de-D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876300"/>
            <a:ext cx="8559800" cy="566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p:cNvPicPr>
            <a:picLocks noChangeAspect="1" noChangeArrowheads="1"/>
          </p:cNvPicPr>
          <p:nvPr/>
        </p:nvPicPr>
        <p:blipFill>
          <a:blip r:embed="rId4" cstate="print"/>
          <a:srcRect/>
          <a:stretch>
            <a:fillRect/>
          </a:stretch>
        </p:blipFill>
        <p:spPr bwMode="auto">
          <a:xfrm>
            <a:off x="8515350" y="5618163"/>
            <a:ext cx="1208088" cy="817562"/>
          </a:xfrm>
          <a:prstGeom prst="rect">
            <a:avLst/>
          </a:prstGeom>
          <a:noFill/>
          <a:ln w="9525">
            <a:noFill/>
            <a:round/>
            <a:headEnd/>
            <a:tailEnd/>
          </a:ln>
          <a:effectLst/>
        </p:spPr>
      </p:pic>
    </p:spTree>
    <p:extLst>
      <p:ext uri="{BB962C8B-B14F-4D97-AF65-F5344CB8AC3E}">
        <p14:creationId xmlns:p14="http://schemas.microsoft.com/office/powerpoint/2010/main" val="1819961220"/>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p:cNvSpPr>
            <a:spLocks noGrp="1"/>
          </p:cNvSpPr>
          <p:nvPr>
            <p:ph type="ftr" sz="quarter" idx="10"/>
          </p:nvPr>
        </p:nvSpPr>
        <p:spPr/>
        <p:txBody>
          <a:bodyPr/>
          <a:lstStyle/>
          <a:p>
            <a:r>
              <a:rPr lang="fr-FR" smtClean="0"/>
              <a:t>J-Luc Biarrotte, Séminaire SACM, Saclay, 24/03/2016.</a:t>
            </a:r>
            <a:endParaRPr lang="de-DE" dirty="0"/>
          </a:p>
        </p:txBody>
      </p:sp>
      <p:pic>
        <p:nvPicPr>
          <p:cNvPr id="8" name="Picture 5"/>
          <p:cNvPicPr>
            <a:picLocks noChangeAspect="1" noChangeArrowheads="1"/>
          </p:cNvPicPr>
          <p:nvPr/>
        </p:nvPicPr>
        <p:blipFill>
          <a:blip r:embed="rId3" cstate="print"/>
          <a:srcRect/>
          <a:stretch>
            <a:fillRect/>
          </a:stretch>
        </p:blipFill>
        <p:spPr bwMode="auto">
          <a:xfrm>
            <a:off x="8553450" y="5707063"/>
            <a:ext cx="1208088" cy="817562"/>
          </a:xfrm>
          <a:prstGeom prst="rect">
            <a:avLst/>
          </a:prstGeom>
          <a:noFill/>
          <a:ln w="9525">
            <a:noFill/>
            <a:round/>
            <a:headEnd/>
            <a:tailEnd/>
          </a:ln>
          <a:effec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 y="826645"/>
            <a:ext cx="7975600" cy="5764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2"/>
          <p:cNvSpPr txBox="1">
            <a:spLocks noChangeArrowheads="1"/>
          </p:cNvSpPr>
          <p:nvPr/>
        </p:nvSpPr>
        <p:spPr bwMode="auto">
          <a:xfrm>
            <a:off x="38100" y="139700"/>
            <a:ext cx="986790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en-US" sz="2800" b="1" u="none" dirty="0" smtClean="0">
                <a:solidFill>
                  <a:srgbClr val="FFFFFF"/>
                </a:solidFill>
                <a:effectLst>
                  <a:outerShdw blurRad="38100" dist="38100" dir="2700000" algn="tl">
                    <a:srgbClr val="C0C0C0"/>
                  </a:outerShdw>
                </a:effectLst>
              </a:rPr>
              <a:t>“MYRRHA phased approach” </a:t>
            </a:r>
            <a:r>
              <a:rPr lang="en-US" b="1" u="none" dirty="0" smtClean="0">
                <a:solidFill>
                  <a:srgbClr val="FFFFFF"/>
                </a:solidFill>
                <a:effectLst>
                  <a:outerShdw blurRad="38100" dist="38100" dir="2700000" algn="tl">
                    <a:srgbClr val="C0C0C0"/>
                  </a:outerShdw>
                </a:effectLst>
              </a:rPr>
              <a:t>(decision 09/12/15, SCK*CEN)</a:t>
            </a:r>
            <a:endParaRPr lang="fr-FR" sz="2800" b="1" u="none" dirty="0" smtClean="0">
              <a:solidFill>
                <a:srgbClr val="FFFFFF"/>
              </a:solidFill>
              <a:effectLst>
                <a:outerShdw blurRad="38100" dist="38100" dir="2700000" algn="tl">
                  <a:srgbClr val="C0C0C0"/>
                </a:outerShdw>
              </a:effectLst>
            </a:endParaRPr>
          </a:p>
        </p:txBody>
      </p:sp>
    </p:spTree>
    <p:extLst>
      <p:ext uri="{BB962C8B-B14F-4D97-AF65-F5344CB8AC3E}">
        <p14:creationId xmlns:p14="http://schemas.microsoft.com/office/powerpoint/2010/main" val="2289591165"/>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p:cNvSpPr>
            <a:spLocks noGrp="1"/>
          </p:cNvSpPr>
          <p:nvPr>
            <p:ph type="ftr" sz="quarter" idx="10"/>
          </p:nvPr>
        </p:nvSpPr>
        <p:spPr/>
        <p:txBody>
          <a:bodyPr/>
          <a:lstStyle/>
          <a:p>
            <a:r>
              <a:rPr lang="fr-FR" smtClean="0"/>
              <a:t>J-Luc Biarrotte, Séminaire SACM, Saclay, 24/03/2016.</a:t>
            </a:r>
            <a:endParaRPr lang="de-DE"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584"/>
          <a:stretch/>
        </p:blipFill>
        <p:spPr bwMode="auto">
          <a:xfrm>
            <a:off x="371483" y="931334"/>
            <a:ext cx="8846007" cy="5602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p:cNvPicPr>
            <a:picLocks noChangeAspect="1" noChangeArrowheads="1"/>
          </p:cNvPicPr>
          <p:nvPr/>
        </p:nvPicPr>
        <p:blipFill>
          <a:blip r:embed="rId4" cstate="print"/>
          <a:srcRect/>
          <a:stretch>
            <a:fillRect/>
          </a:stretch>
        </p:blipFill>
        <p:spPr bwMode="auto">
          <a:xfrm>
            <a:off x="8553450" y="5707063"/>
            <a:ext cx="1208088" cy="817562"/>
          </a:xfrm>
          <a:prstGeom prst="rect">
            <a:avLst/>
          </a:prstGeom>
          <a:noFill/>
          <a:ln w="9525">
            <a:noFill/>
            <a:round/>
            <a:headEnd/>
            <a:tailEnd/>
          </a:ln>
          <a:effectLst/>
        </p:spPr>
      </p:pic>
      <p:sp>
        <p:nvSpPr>
          <p:cNvPr id="10" name="Text Box 2"/>
          <p:cNvSpPr txBox="1">
            <a:spLocks noChangeArrowheads="1"/>
          </p:cNvSpPr>
          <p:nvPr/>
        </p:nvSpPr>
        <p:spPr bwMode="auto">
          <a:xfrm>
            <a:off x="38100" y="139700"/>
            <a:ext cx="986790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en-US" sz="2800" b="1" u="none" dirty="0" smtClean="0">
                <a:solidFill>
                  <a:srgbClr val="FFFFFF"/>
                </a:solidFill>
                <a:effectLst>
                  <a:outerShdw blurRad="38100" dist="38100" dir="2700000" algn="tl">
                    <a:srgbClr val="C0C0C0"/>
                  </a:outerShdw>
                </a:effectLst>
              </a:rPr>
              <a:t>Very indicative roadmap</a:t>
            </a:r>
            <a:endParaRPr lang="fr-FR" sz="2800" b="1" u="none" dirty="0" smtClean="0">
              <a:solidFill>
                <a:srgbClr val="FFFFFF"/>
              </a:solidFill>
              <a:effectLst>
                <a:outerShdw blurRad="38100" dist="38100" dir="2700000" algn="tl">
                  <a:srgbClr val="C0C0C0"/>
                </a:outerShdw>
              </a:effectLst>
            </a:endParaRPr>
          </a:p>
        </p:txBody>
      </p:sp>
    </p:spTree>
    <p:extLst>
      <p:ext uri="{BB962C8B-B14F-4D97-AF65-F5344CB8AC3E}">
        <p14:creationId xmlns:p14="http://schemas.microsoft.com/office/powerpoint/2010/main" val="2097878726"/>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287078" y="1485761"/>
            <a:ext cx="9276022" cy="5324535"/>
          </a:xfrm>
          <a:prstGeom prst="rect">
            <a:avLst/>
          </a:prstGeom>
          <a:noFill/>
          <a:ln w="12700">
            <a:noFill/>
            <a:miter lim="800000"/>
            <a:headEnd type="none" w="sm" len="sm"/>
            <a:tailEnd type="none" w="sm" len="sm"/>
          </a:ln>
          <a:effectLst/>
        </p:spPr>
        <p:txBody>
          <a:bodyPr wrap="square">
            <a:spAutoFit/>
          </a:bodyPr>
          <a:lstStyle/>
          <a:p>
            <a:pPr marL="457200" indent="-457200"/>
            <a:endParaRPr lang="fr-FR" sz="3600" b="1" u="none" dirty="0" smtClean="0">
              <a:solidFill>
                <a:srgbClr val="0000FF"/>
              </a:solidFill>
              <a:cs typeface="Times New Roman" pitchFamily="18" charset="0"/>
            </a:endParaRPr>
          </a:p>
          <a:p>
            <a:pPr marL="457200" indent="-457200"/>
            <a:endParaRPr lang="fr-FR" sz="3600" b="1" u="none" dirty="0">
              <a:solidFill>
                <a:srgbClr val="0000FF"/>
              </a:solidFill>
              <a:cs typeface="Times New Roman" pitchFamily="18"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P&amp;T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strategy</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project</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endParaRPr lang="fr-FR" sz="3200" b="1" u="none" dirty="0" smtClean="0">
              <a:solidFill>
                <a:srgbClr val="FFFFFF"/>
              </a:solidFill>
              <a:effectLst>
                <a:outerShdw blurRad="76200" dist="88900" algn="l" rotWithShape="0">
                  <a:srgbClr val="006DDA"/>
                </a:outerShdw>
              </a:effectLst>
              <a:latin typeface="Calibri" pitchFamily="34" charset="0"/>
              <a:cs typeface="Calibri" pitchFamily="34" charset="0"/>
            </a:endParaRPr>
          </a:p>
          <a:p>
            <a:pPr marL="457200" indent="-457200">
              <a:buFontTx/>
              <a:buAutoNum type="arabicPeriod"/>
            </a:pPr>
            <a:r>
              <a:rPr lang="fr-FR" sz="4400" b="1" u="none" dirty="0" smtClean="0">
                <a:solidFill>
                  <a:srgbClr val="146AB2"/>
                </a:solidFill>
                <a:latin typeface="Calibri" pitchFamily="34" charset="0"/>
                <a:cs typeface="Calibri" pitchFamily="34" charset="0"/>
              </a:rPr>
              <a:t>The MYRRHA </a:t>
            </a:r>
            <a:r>
              <a:rPr lang="fr-FR" sz="4400" b="1" u="none" dirty="0" err="1" smtClean="0">
                <a:solidFill>
                  <a:srgbClr val="146AB2"/>
                </a:solidFill>
                <a:latin typeface="Calibri" pitchFamily="34" charset="0"/>
                <a:cs typeface="Calibri" pitchFamily="34" charset="0"/>
              </a:rPr>
              <a:t>linac</a:t>
            </a:r>
            <a:r>
              <a:rPr lang="fr-FR" sz="4400" b="1" u="none" dirty="0" smtClean="0">
                <a:solidFill>
                  <a:srgbClr val="146AB2"/>
                </a:solidFill>
                <a:latin typeface="Calibri" pitchFamily="34" charset="0"/>
                <a:cs typeface="Calibri" pitchFamily="34" charset="0"/>
              </a:rPr>
              <a:t> concept</a:t>
            </a:r>
            <a:endParaRPr lang="en-US" sz="4400" b="1" u="none" dirty="0" smtClean="0">
              <a:solidFill>
                <a:srgbClr val="146AB2"/>
              </a:solidFill>
              <a:latin typeface="Calibri" pitchFamily="34" charset="0"/>
              <a:cs typeface="Calibri" pitchFamily="34" charset="0"/>
            </a:endParaRPr>
          </a:p>
          <a:p>
            <a:pPr marL="457200" indent="-457200">
              <a:buFontTx/>
              <a:buAutoNum type="arabicPeriod"/>
            </a:pP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lvl="0" indent="-457200">
              <a:buFontTx/>
              <a:buAutoNum type="arabicPeriod"/>
            </a:pPr>
            <a:r>
              <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rPr>
              <a:t>Main R&amp;D achievements (MAX project)</a:t>
            </a:r>
          </a:p>
          <a:p>
            <a:pPr marL="457200" indent="-457200">
              <a:buFontTx/>
              <a:buAutoNum type="arabicPeriod"/>
            </a:pP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On-</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going</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activities</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(MYRTE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project</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a:t>
            </a:r>
          </a:p>
          <a:p>
            <a:pPr marL="457200" indent="-457200"/>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p:txBody>
      </p:sp>
      <p:sp>
        <p:nvSpPr>
          <p:cNvPr id="9" name="Espace réservé du pied de page 8"/>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12"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353505" y="16"/>
            <a:ext cx="3552497" cy="1088293"/>
          </a:xfrm>
          <a:prstGeom prst="roundRect">
            <a:avLst>
              <a:gd name="adj" fmla="val 0"/>
            </a:avLst>
          </a:prstGeom>
          <a:ln>
            <a:noFill/>
          </a:ln>
          <a:effectLst/>
        </p:spPr>
      </p:pic>
      <p:pic>
        <p:nvPicPr>
          <p:cNvPr id="13" name="Picture 14" descr="https://pbs.twimg.com/profile_images/454552902703407104/STojf5Wt.jpeg"/>
          <p:cNvPicPr>
            <a:picLocks noChangeAspect="1" noChangeArrowheads="1"/>
          </p:cNvPicPr>
          <p:nvPr/>
        </p:nvPicPr>
        <p:blipFill>
          <a:blip r:embed="rId4" cstate="print"/>
          <a:srcRect/>
          <a:stretch>
            <a:fillRect/>
          </a:stretch>
        </p:blipFill>
        <p:spPr bwMode="auto">
          <a:xfrm>
            <a:off x="6" y="0"/>
            <a:ext cx="2222938" cy="2222938"/>
          </a:xfrm>
          <a:prstGeom prst="rect">
            <a:avLst/>
          </a:prstGeom>
          <a:noFill/>
        </p:spPr>
      </p:pic>
      <p:cxnSp>
        <p:nvCxnSpPr>
          <p:cNvPr id="14" name="Connecteur droit 13"/>
          <p:cNvCxnSpPr/>
          <p:nvPr/>
        </p:nvCxnSpPr>
        <p:spPr bwMode="auto">
          <a:xfrm>
            <a:off x="2238712" y="1087822"/>
            <a:ext cx="7667297" cy="17964"/>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5" name="Picture 1"/>
          <p:cNvPicPr/>
          <p:nvPr/>
        </p:nvPicPr>
        <p:blipFill>
          <a:blip r:embed="rId5" cstate="print"/>
          <a:stretch>
            <a:fillRect/>
          </a:stretch>
        </p:blipFill>
        <p:spPr>
          <a:xfrm>
            <a:off x="2222869" y="-1"/>
            <a:ext cx="4146400" cy="1087821"/>
          </a:xfrm>
          <a:prstGeom prst="rect">
            <a:avLst/>
          </a:prstGeom>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2" name="Text Box 2"/>
          <p:cNvSpPr txBox="1">
            <a:spLocks noChangeArrowheads="1"/>
          </p:cNvSpPr>
          <p:nvPr/>
        </p:nvSpPr>
        <p:spPr bwMode="auto">
          <a:xfrm>
            <a:off x="0" y="139716"/>
            <a:ext cx="7843838"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ADS proton </a:t>
            </a:r>
            <a:r>
              <a:rPr lang="fr-FR" sz="2800" b="1" u="none" dirty="0" err="1" smtClean="0">
                <a:solidFill>
                  <a:srgbClr val="FFFFFF"/>
                </a:solidFill>
                <a:effectLst>
                  <a:outerShdw blurRad="38100" dist="38100" dir="2700000" algn="tl">
                    <a:srgbClr val="C0C0C0"/>
                  </a:outerShdw>
                </a:effectLst>
              </a:rPr>
              <a:t>beam</a:t>
            </a:r>
            <a:r>
              <a:rPr lang="fr-FR" sz="2800" b="1" u="none" dirty="0" smtClean="0">
                <a:solidFill>
                  <a:srgbClr val="FFFFFF"/>
                </a:solidFill>
                <a:effectLst>
                  <a:outerShdw blurRad="38100" dist="38100" dir="2700000" algn="tl">
                    <a:srgbClr val="C0C0C0"/>
                  </a:outerShdw>
                </a:effectLst>
              </a:rPr>
              <a:t> </a:t>
            </a:r>
            <a:r>
              <a:rPr lang="fr-FR" sz="2800" b="1" u="none" dirty="0" err="1" smtClean="0">
                <a:solidFill>
                  <a:srgbClr val="FFFFFF"/>
                </a:solidFill>
                <a:effectLst>
                  <a:outerShdw blurRad="38100" dist="38100" dir="2700000" algn="tl">
                    <a:srgbClr val="C0C0C0"/>
                  </a:outerShdw>
                </a:effectLst>
              </a:rPr>
              <a:t>requirements</a:t>
            </a:r>
            <a:endParaRPr lang="fr-FR" sz="2800" b="1" u="none" dirty="0" smtClean="0">
              <a:solidFill>
                <a:srgbClr val="FFFFFF"/>
              </a:solidFill>
              <a:effectLst>
                <a:outerShdw blurRad="38100" dist="38100" dir="2700000" algn="tl">
                  <a:srgbClr val="C0C0C0"/>
                </a:outerShdw>
              </a:effectLst>
            </a:endParaRPr>
          </a:p>
        </p:txBody>
      </p:sp>
      <p:sp>
        <p:nvSpPr>
          <p:cNvPr id="962563" name="Text Box 3"/>
          <p:cNvSpPr txBox="1">
            <a:spLocks noChangeArrowheads="1"/>
          </p:cNvSpPr>
          <p:nvPr/>
        </p:nvSpPr>
        <p:spPr bwMode="auto">
          <a:xfrm>
            <a:off x="3124200" y="3162316"/>
            <a:ext cx="546100" cy="396875"/>
          </a:xfrm>
          <a:prstGeom prst="rect">
            <a:avLst/>
          </a:prstGeom>
          <a:noFill/>
          <a:ln w="12700">
            <a:noFill/>
            <a:miter lim="800000"/>
            <a:headEnd type="none" w="sm" len="sm"/>
            <a:tailEnd type="none" w="sm" len="sm"/>
          </a:ln>
          <a:effectLst/>
        </p:spPr>
        <p:txBody>
          <a:bodyPr>
            <a:spAutoFit/>
          </a:bodyPr>
          <a:lstStyle/>
          <a:p>
            <a:pPr>
              <a:spcBef>
                <a:spcPct val="50000"/>
              </a:spcBef>
            </a:pPr>
            <a:r>
              <a:rPr lang="fr-FR" b="1" u="none" smtClean="0">
                <a:solidFill>
                  <a:srgbClr val="FF6600"/>
                </a:solidFill>
              </a:rPr>
              <a:t>10</a:t>
            </a:r>
          </a:p>
        </p:txBody>
      </p:sp>
      <p:sp>
        <p:nvSpPr>
          <p:cNvPr id="962564" name="Text Box 4"/>
          <p:cNvSpPr txBox="1">
            <a:spLocks noChangeArrowheads="1"/>
          </p:cNvSpPr>
          <p:nvPr/>
        </p:nvSpPr>
        <p:spPr bwMode="auto">
          <a:xfrm>
            <a:off x="2265363" y="3167079"/>
            <a:ext cx="546100" cy="396875"/>
          </a:xfrm>
          <a:prstGeom prst="rect">
            <a:avLst/>
          </a:prstGeom>
          <a:noFill/>
          <a:ln w="12700">
            <a:noFill/>
            <a:miter lim="800000"/>
            <a:headEnd type="none" w="sm" len="sm"/>
            <a:tailEnd type="none" w="sm" len="sm"/>
          </a:ln>
          <a:effectLst/>
        </p:spPr>
        <p:txBody>
          <a:bodyPr>
            <a:spAutoFit/>
          </a:bodyPr>
          <a:lstStyle/>
          <a:p>
            <a:pPr>
              <a:spcBef>
                <a:spcPct val="50000"/>
              </a:spcBef>
            </a:pPr>
            <a:r>
              <a:rPr lang="fr-FR" b="1" u="none" smtClean="0">
                <a:solidFill>
                  <a:srgbClr val="FF6600"/>
                </a:solidFill>
              </a:rPr>
              <a:t>3</a:t>
            </a:r>
          </a:p>
        </p:txBody>
      </p:sp>
      <p:pic>
        <p:nvPicPr>
          <p:cNvPr id="962565" name="Picture 5"/>
          <p:cNvPicPr>
            <a:picLocks noChangeAspect="1" noChangeArrowheads="1"/>
          </p:cNvPicPr>
          <p:nvPr/>
        </p:nvPicPr>
        <p:blipFill>
          <a:blip r:embed="rId3" cstate="print"/>
          <a:srcRect/>
          <a:stretch>
            <a:fillRect/>
          </a:stretch>
        </p:blipFill>
        <p:spPr bwMode="auto">
          <a:xfrm>
            <a:off x="5095884" y="920750"/>
            <a:ext cx="4156075" cy="3111500"/>
          </a:xfrm>
          <a:prstGeom prst="rect">
            <a:avLst/>
          </a:prstGeom>
          <a:noFill/>
          <a:ln w="12700">
            <a:noFill/>
            <a:miter lim="800000"/>
            <a:headEnd/>
            <a:tailEnd/>
          </a:ln>
          <a:effectLst/>
        </p:spPr>
      </p:pic>
      <p:pic>
        <p:nvPicPr>
          <p:cNvPr id="962566" name="Picture 6"/>
          <p:cNvPicPr>
            <a:picLocks noChangeAspect="1" noChangeArrowheads="1"/>
          </p:cNvPicPr>
          <p:nvPr/>
        </p:nvPicPr>
        <p:blipFill>
          <a:blip r:embed="rId4" cstate="print"/>
          <a:srcRect/>
          <a:stretch>
            <a:fillRect/>
          </a:stretch>
        </p:blipFill>
        <p:spPr bwMode="auto">
          <a:xfrm>
            <a:off x="643086" y="4144187"/>
            <a:ext cx="3351212" cy="2336800"/>
          </a:xfrm>
          <a:prstGeom prst="rect">
            <a:avLst/>
          </a:prstGeom>
          <a:noFill/>
          <a:ln w="12700">
            <a:noFill/>
            <a:miter lim="800000"/>
            <a:headEnd type="none" w="sm" len="sm"/>
            <a:tailEnd type="none" w="sm" len="sm"/>
          </a:ln>
          <a:effectLst/>
        </p:spPr>
      </p:pic>
      <p:sp>
        <p:nvSpPr>
          <p:cNvPr id="962567" name="Text Box 7"/>
          <p:cNvSpPr txBox="1">
            <a:spLocks noChangeArrowheads="1"/>
          </p:cNvSpPr>
          <p:nvPr/>
        </p:nvSpPr>
        <p:spPr bwMode="auto">
          <a:xfrm>
            <a:off x="5726937" y="920765"/>
            <a:ext cx="3244798" cy="769441"/>
          </a:xfrm>
          <a:prstGeom prst="rect">
            <a:avLst/>
          </a:prstGeom>
          <a:noFill/>
          <a:ln w="12700">
            <a:noFill/>
            <a:miter lim="800000"/>
            <a:headEnd/>
            <a:tailEnd/>
          </a:ln>
          <a:effectLst/>
        </p:spPr>
        <p:txBody>
          <a:bodyPr wrap="none">
            <a:spAutoFit/>
          </a:bodyPr>
          <a:lstStyle/>
          <a:p>
            <a:pPr algn="ctr" eaLnBrk="1" hangingPunct="1"/>
            <a:r>
              <a:rPr lang="fr-FR" sz="1600" b="1" u="none" smtClean="0">
                <a:solidFill>
                  <a:srgbClr val="000000"/>
                </a:solidFill>
              </a:rPr>
              <a:t>Current / Energy / Sub-Criticity </a:t>
            </a:r>
          </a:p>
          <a:p>
            <a:pPr algn="ctr" eaLnBrk="1" hangingPunct="1"/>
            <a:r>
              <a:rPr lang="fr-FR" sz="1600" b="1" u="none" smtClean="0">
                <a:solidFill>
                  <a:srgbClr val="FF0000"/>
                </a:solidFill>
              </a:rPr>
              <a:t>for a  80 MW</a:t>
            </a:r>
            <a:r>
              <a:rPr lang="fr-FR" sz="1600" b="1" u="none" baseline="-25000" smtClean="0">
                <a:solidFill>
                  <a:srgbClr val="FF0000"/>
                </a:solidFill>
              </a:rPr>
              <a:t>therm</a:t>
            </a:r>
            <a:r>
              <a:rPr lang="fr-FR" sz="1600" b="1" u="none" smtClean="0">
                <a:solidFill>
                  <a:srgbClr val="FF0000"/>
                </a:solidFill>
              </a:rPr>
              <a:t> ADS demo</a:t>
            </a:r>
            <a:endParaRPr lang="fr-FR" sz="1400" b="1" u="none" smtClean="0">
              <a:solidFill>
                <a:srgbClr val="FF0000"/>
              </a:solidFill>
            </a:endParaRPr>
          </a:p>
          <a:p>
            <a:pPr algn="ctr" eaLnBrk="1" hangingPunct="1"/>
            <a:r>
              <a:rPr lang="fr-FR" sz="1200" b="1" u="none" smtClean="0">
                <a:solidFill>
                  <a:srgbClr val="000000"/>
                </a:solidFill>
              </a:rPr>
              <a:t>(simulation by ANSALDO)</a:t>
            </a:r>
            <a:endParaRPr lang="fr-FR" sz="1400" b="1" u="none" smtClean="0">
              <a:solidFill>
                <a:srgbClr val="39950B"/>
              </a:solidFill>
            </a:endParaRPr>
          </a:p>
        </p:txBody>
      </p:sp>
      <p:sp>
        <p:nvSpPr>
          <p:cNvPr id="962568" name="Text Box 8"/>
          <p:cNvSpPr txBox="1">
            <a:spLocks noChangeArrowheads="1"/>
          </p:cNvSpPr>
          <p:nvPr/>
        </p:nvSpPr>
        <p:spPr bwMode="auto">
          <a:xfrm>
            <a:off x="1258394" y="4055292"/>
            <a:ext cx="2531462" cy="276999"/>
          </a:xfrm>
          <a:prstGeom prst="rect">
            <a:avLst/>
          </a:prstGeom>
          <a:noFill/>
          <a:ln w="12700">
            <a:noFill/>
            <a:miter lim="800000"/>
            <a:headEnd/>
            <a:tailEnd/>
          </a:ln>
          <a:effectLst/>
        </p:spPr>
        <p:txBody>
          <a:bodyPr wrap="none">
            <a:spAutoFit/>
          </a:bodyPr>
          <a:lstStyle/>
          <a:p>
            <a:pPr algn="ctr" eaLnBrk="1" hangingPunct="1"/>
            <a:r>
              <a:rPr lang="fr-FR" sz="1200" b="1" u="none" dirty="0" smtClean="0">
                <a:solidFill>
                  <a:srgbClr val="000000"/>
                </a:solidFill>
              </a:rPr>
              <a:t>Power </a:t>
            </a:r>
            <a:r>
              <a:rPr lang="fr-FR" sz="1200" b="1" u="none" dirty="0" err="1" smtClean="0">
                <a:solidFill>
                  <a:srgbClr val="000000"/>
                </a:solidFill>
              </a:rPr>
              <a:t>density</a:t>
            </a:r>
            <a:r>
              <a:rPr lang="fr-FR" sz="1200" b="1" u="none" dirty="0" smtClean="0">
                <a:solidFill>
                  <a:srgbClr val="000000"/>
                </a:solidFill>
              </a:rPr>
              <a:t> </a:t>
            </a:r>
            <a:r>
              <a:rPr lang="fr-FR" sz="1200" b="1" u="none" dirty="0" err="1" smtClean="0">
                <a:solidFill>
                  <a:srgbClr val="000000"/>
                </a:solidFill>
              </a:rPr>
              <a:t>deposited</a:t>
            </a:r>
            <a:r>
              <a:rPr lang="fr-FR" sz="1200" b="1" u="none" dirty="0" smtClean="0">
                <a:solidFill>
                  <a:srgbClr val="000000"/>
                </a:solidFill>
              </a:rPr>
              <a:t> in LBE</a:t>
            </a:r>
            <a:endParaRPr lang="fr-FR" sz="1200" b="1" u="none" dirty="0" smtClean="0">
              <a:solidFill>
                <a:srgbClr val="39950B"/>
              </a:solidFill>
            </a:endParaRPr>
          </a:p>
        </p:txBody>
      </p:sp>
      <p:pic>
        <p:nvPicPr>
          <p:cNvPr id="962569" name="Picture 9"/>
          <p:cNvPicPr>
            <a:picLocks noChangeAspect="1" noChangeArrowheads="1"/>
          </p:cNvPicPr>
          <p:nvPr/>
        </p:nvPicPr>
        <p:blipFill>
          <a:blip r:embed="rId5" cstate="print"/>
          <a:srcRect l="5280" t="2568" r="5920" b="2306"/>
          <a:stretch>
            <a:fillRect/>
          </a:stretch>
        </p:blipFill>
        <p:spPr bwMode="auto">
          <a:xfrm>
            <a:off x="166696" y="895350"/>
            <a:ext cx="4097337" cy="2978150"/>
          </a:xfrm>
          <a:prstGeom prst="rect">
            <a:avLst/>
          </a:prstGeom>
          <a:noFill/>
          <a:ln w="12700">
            <a:solidFill>
              <a:schemeClr val="tx1"/>
            </a:solidFill>
            <a:miter lim="800000"/>
            <a:headEnd type="none" w="sm" len="sm"/>
            <a:tailEnd type="none" w="sm" len="sm"/>
          </a:ln>
          <a:effectLst/>
        </p:spPr>
      </p:pic>
      <p:sp>
        <p:nvSpPr>
          <p:cNvPr id="962570" name="Text Box 10"/>
          <p:cNvSpPr txBox="1">
            <a:spLocks noChangeArrowheads="1"/>
          </p:cNvSpPr>
          <p:nvPr/>
        </p:nvSpPr>
        <p:spPr bwMode="auto">
          <a:xfrm>
            <a:off x="977903" y="1206500"/>
            <a:ext cx="914401" cy="914400"/>
          </a:xfrm>
          <a:prstGeom prst="rect">
            <a:avLst/>
          </a:prstGeom>
          <a:noFill/>
          <a:ln w="12700">
            <a:noFill/>
            <a:miter lim="800000"/>
            <a:headEnd type="none" w="sm" len="sm"/>
            <a:tailEnd type="none" w="sm" len="sm"/>
          </a:ln>
          <a:effectLst/>
        </p:spPr>
        <p:txBody>
          <a:bodyPr>
            <a:spAutoFit/>
          </a:bodyPr>
          <a:lstStyle/>
          <a:p>
            <a:pPr>
              <a:spcBef>
                <a:spcPct val="50000"/>
              </a:spcBef>
            </a:pPr>
            <a:r>
              <a:rPr lang="fr-FR" sz="5400" b="1" u="none" smtClean="0">
                <a:solidFill>
                  <a:srgbClr val="000000"/>
                </a:solidFill>
                <a:sym typeface="Wingdings" pitchFamily="2" charset="2"/>
              </a:rPr>
              <a:t></a:t>
            </a:r>
          </a:p>
        </p:txBody>
      </p:sp>
      <p:sp>
        <p:nvSpPr>
          <p:cNvPr id="962571" name="Text Box 11"/>
          <p:cNvSpPr txBox="1">
            <a:spLocks noChangeArrowheads="1"/>
          </p:cNvSpPr>
          <p:nvPr/>
        </p:nvSpPr>
        <p:spPr bwMode="auto">
          <a:xfrm>
            <a:off x="6975478" y="1914525"/>
            <a:ext cx="914401" cy="914400"/>
          </a:xfrm>
          <a:prstGeom prst="rect">
            <a:avLst/>
          </a:prstGeom>
          <a:noFill/>
          <a:ln w="12700">
            <a:noFill/>
            <a:miter lim="800000"/>
            <a:headEnd type="none" w="sm" len="sm"/>
            <a:tailEnd type="none" w="sm" len="sm"/>
          </a:ln>
          <a:effectLst/>
        </p:spPr>
        <p:txBody>
          <a:bodyPr>
            <a:spAutoFit/>
          </a:bodyPr>
          <a:lstStyle/>
          <a:p>
            <a:pPr>
              <a:spcBef>
                <a:spcPct val="50000"/>
              </a:spcBef>
            </a:pPr>
            <a:r>
              <a:rPr lang="fr-FR" sz="5400" b="1" u="none" smtClean="0">
                <a:solidFill>
                  <a:srgbClr val="000000"/>
                </a:solidFill>
                <a:sym typeface="Wingdings" pitchFamily="2" charset="2"/>
              </a:rPr>
              <a:t></a:t>
            </a:r>
          </a:p>
        </p:txBody>
      </p:sp>
      <p:sp>
        <p:nvSpPr>
          <p:cNvPr id="962572" name="Text Box 12"/>
          <p:cNvSpPr txBox="1">
            <a:spLocks noChangeArrowheads="1"/>
          </p:cNvSpPr>
          <p:nvPr/>
        </p:nvSpPr>
        <p:spPr bwMode="auto">
          <a:xfrm>
            <a:off x="2241554" y="4502150"/>
            <a:ext cx="914401" cy="914400"/>
          </a:xfrm>
          <a:prstGeom prst="rect">
            <a:avLst/>
          </a:prstGeom>
          <a:noFill/>
          <a:ln w="12700">
            <a:noFill/>
            <a:miter lim="800000"/>
            <a:headEnd type="none" w="sm" len="sm"/>
            <a:tailEnd type="none" w="sm" len="sm"/>
          </a:ln>
          <a:effectLst/>
        </p:spPr>
        <p:txBody>
          <a:bodyPr>
            <a:spAutoFit/>
          </a:bodyPr>
          <a:lstStyle/>
          <a:p>
            <a:pPr>
              <a:spcBef>
                <a:spcPct val="50000"/>
              </a:spcBef>
            </a:pPr>
            <a:r>
              <a:rPr lang="fr-FR" sz="5400" b="1" u="none" smtClean="0">
                <a:solidFill>
                  <a:srgbClr val="000000"/>
                </a:solidFill>
                <a:sym typeface="Wingdings" pitchFamily="2" charset="2"/>
              </a:rPr>
              <a:t></a:t>
            </a:r>
          </a:p>
        </p:txBody>
      </p:sp>
      <p:pic>
        <p:nvPicPr>
          <p:cNvPr id="962573" name="Picture 13"/>
          <p:cNvPicPr>
            <a:picLocks noChangeAspect="1" noChangeArrowheads="1"/>
          </p:cNvPicPr>
          <p:nvPr/>
        </p:nvPicPr>
        <p:blipFill>
          <a:blip r:embed="rId6" cstate="print"/>
          <a:srcRect t="10910"/>
          <a:stretch>
            <a:fillRect/>
          </a:stretch>
        </p:blipFill>
        <p:spPr bwMode="auto">
          <a:xfrm>
            <a:off x="5280031" y="4140216"/>
            <a:ext cx="3595688" cy="2403475"/>
          </a:xfrm>
          <a:prstGeom prst="rect">
            <a:avLst/>
          </a:prstGeom>
          <a:noFill/>
          <a:ln w="12700">
            <a:noFill/>
            <a:miter lim="800000"/>
            <a:headEnd type="none" w="sm" len="sm"/>
            <a:tailEnd type="none" w="sm" len="sm"/>
          </a:ln>
          <a:effectLst/>
        </p:spPr>
      </p:pic>
      <p:sp>
        <p:nvSpPr>
          <p:cNvPr id="962574" name="Text Box 14"/>
          <p:cNvSpPr txBox="1">
            <a:spLocks noChangeArrowheads="1"/>
          </p:cNvSpPr>
          <p:nvPr/>
        </p:nvSpPr>
        <p:spPr bwMode="auto">
          <a:xfrm>
            <a:off x="6269325" y="4327540"/>
            <a:ext cx="1386918" cy="276999"/>
          </a:xfrm>
          <a:prstGeom prst="rect">
            <a:avLst/>
          </a:prstGeom>
          <a:noFill/>
          <a:ln w="12700">
            <a:noFill/>
            <a:miter lim="800000"/>
            <a:headEnd/>
            <a:tailEnd/>
          </a:ln>
          <a:effectLst/>
        </p:spPr>
        <p:txBody>
          <a:bodyPr wrap="none">
            <a:spAutoFit/>
          </a:bodyPr>
          <a:lstStyle/>
          <a:p>
            <a:pPr algn="ctr" eaLnBrk="1" hangingPunct="1"/>
            <a:r>
              <a:rPr lang="fr-FR" sz="1200" b="1" u="none" smtClean="0">
                <a:solidFill>
                  <a:srgbClr val="000000"/>
                </a:solidFill>
              </a:rPr>
              <a:t>Accelerator cost</a:t>
            </a:r>
            <a:endParaRPr lang="fr-FR" sz="1200" b="1" u="none" smtClean="0">
              <a:solidFill>
                <a:srgbClr val="39950B"/>
              </a:solidFill>
            </a:endParaRPr>
          </a:p>
        </p:txBody>
      </p:sp>
      <p:sp>
        <p:nvSpPr>
          <p:cNvPr id="962575" name="Text Box 15"/>
          <p:cNvSpPr txBox="1">
            <a:spLocks noChangeArrowheads="1"/>
          </p:cNvSpPr>
          <p:nvPr/>
        </p:nvSpPr>
        <p:spPr bwMode="auto">
          <a:xfrm>
            <a:off x="5464178" y="5546725"/>
            <a:ext cx="914401" cy="914400"/>
          </a:xfrm>
          <a:prstGeom prst="rect">
            <a:avLst/>
          </a:prstGeom>
          <a:noFill/>
          <a:ln w="12700">
            <a:noFill/>
            <a:miter lim="800000"/>
            <a:headEnd type="none" w="sm" len="sm"/>
            <a:tailEnd type="none" w="sm" len="sm"/>
          </a:ln>
          <a:effectLst/>
        </p:spPr>
        <p:txBody>
          <a:bodyPr>
            <a:spAutoFit/>
          </a:bodyPr>
          <a:lstStyle/>
          <a:p>
            <a:pPr>
              <a:spcBef>
                <a:spcPct val="50000"/>
              </a:spcBef>
            </a:pPr>
            <a:r>
              <a:rPr lang="fr-FR" sz="5400" b="1" u="none" smtClean="0">
                <a:solidFill>
                  <a:srgbClr val="000000"/>
                </a:solidFill>
                <a:sym typeface="Wingdings" pitchFamily="2" charset="2"/>
              </a:rPr>
              <a:t></a:t>
            </a:r>
          </a:p>
        </p:txBody>
      </p:sp>
      <p:sp>
        <p:nvSpPr>
          <p:cNvPr id="19" name="Espace réservé du pied de page 18"/>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5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625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25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25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625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625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6257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6257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6257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62573"/>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9625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67" grpId="0"/>
      <p:bldP spid="962568" grpId="0"/>
      <p:bldP spid="962571" grpId="0"/>
      <p:bldP spid="962572" grpId="0"/>
      <p:bldP spid="962574" grpId="0"/>
      <p:bldP spid="962574" grpId="1"/>
      <p:bldP spid="9625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0"/>
          <p:cNvGraphicFramePr>
            <a:graphicFrameLocks noGrp="1"/>
          </p:cNvGraphicFramePr>
          <p:nvPr/>
        </p:nvGraphicFramePr>
        <p:xfrm>
          <a:off x="0" y="1676400"/>
          <a:ext cx="9906001" cy="4095749"/>
        </p:xfrm>
        <a:graphic>
          <a:graphicData uri="http://schemas.openxmlformats.org/drawingml/2006/table">
            <a:tbl>
              <a:tblPr/>
              <a:tblGrid>
                <a:gridCol w="5309025"/>
                <a:gridCol w="4596976"/>
              </a:tblGrid>
              <a:tr h="441103">
                <a:tc>
                  <a:txBody>
                    <a:bodyPr/>
                    <a:lstStyle/>
                    <a:p>
                      <a:pPr algn="ctr">
                        <a:spcAft>
                          <a:spcPts val="0"/>
                        </a:spcAft>
                      </a:pPr>
                      <a:r>
                        <a:rPr lang="en-US" sz="1800" dirty="0">
                          <a:latin typeface="Calibri" pitchFamily="34" charset="0"/>
                          <a:ea typeface="Times New Roman"/>
                          <a:cs typeface="Calibri" pitchFamily="34" charset="0"/>
                        </a:rPr>
                        <a:t>Proton energy</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600 MeV</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4459">
                <a:tc>
                  <a:txBody>
                    <a:bodyPr/>
                    <a:lstStyle/>
                    <a:p>
                      <a:pPr algn="ctr">
                        <a:spcAft>
                          <a:spcPts val="0"/>
                        </a:spcAft>
                      </a:pPr>
                      <a:r>
                        <a:rPr lang="en-US" sz="1800">
                          <a:latin typeface="Calibri" pitchFamily="34" charset="0"/>
                          <a:ea typeface="Times New Roman"/>
                          <a:cs typeface="Calibri" pitchFamily="34" charset="0"/>
                        </a:rPr>
                        <a:t>Peak beam current</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0.1 to 4.0 mA</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657">
                <a:tc>
                  <a:txBody>
                    <a:bodyPr/>
                    <a:lstStyle/>
                    <a:p>
                      <a:pPr algn="ctr">
                        <a:spcAft>
                          <a:spcPts val="0"/>
                        </a:spcAft>
                      </a:pPr>
                      <a:r>
                        <a:rPr lang="en-US" sz="1800">
                          <a:latin typeface="Calibri" pitchFamily="34" charset="0"/>
                          <a:ea typeface="Times New Roman"/>
                          <a:cs typeface="Calibri" pitchFamily="34" charset="0"/>
                        </a:rPr>
                        <a:t>Repetition rate</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 to 250 Hz</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579">
                <a:tc>
                  <a:txBody>
                    <a:bodyPr/>
                    <a:lstStyle/>
                    <a:p>
                      <a:pPr algn="ctr">
                        <a:spcAft>
                          <a:spcPts val="0"/>
                        </a:spcAft>
                      </a:pPr>
                      <a:r>
                        <a:rPr lang="en-US" sz="1800" dirty="0">
                          <a:latin typeface="Calibri" pitchFamily="34" charset="0"/>
                          <a:ea typeface="Times New Roman"/>
                          <a:cs typeface="Calibri" pitchFamily="34" charset="0"/>
                        </a:rPr>
                        <a:t>Beam duty cycle</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10</a:t>
                      </a:r>
                      <a:r>
                        <a:rPr lang="en-US" sz="1800" baseline="30000">
                          <a:latin typeface="Calibri" pitchFamily="34" charset="0"/>
                          <a:ea typeface="Times New Roman"/>
                          <a:cs typeface="Calibri" pitchFamily="34" charset="0"/>
                        </a:rPr>
                        <a:t>-4</a:t>
                      </a:r>
                      <a:r>
                        <a:rPr lang="en-US" sz="1800">
                          <a:latin typeface="Calibri" pitchFamily="34" charset="0"/>
                          <a:ea typeface="Times New Roman"/>
                          <a:cs typeface="Calibri" pitchFamily="34" charset="0"/>
                        </a:rPr>
                        <a:t> to 1</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777">
                <a:tc>
                  <a:txBody>
                    <a:bodyPr/>
                    <a:lstStyle/>
                    <a:p>
                      <a:pPr algn="ctr">
                        <a:spcAft>
                          <a:spcPts val="0"/>
                        </a:spcAft>
                      </a:pPr>
                      <a:r>
                        <a:rPr lang="en-US" sz="1800" dirty="0">
                          <a:latin typeface="Calibri" pitchFamily="34" charset="0"/>
                          <a:ea typeface="Times New Roman"/>
                          <a:cs typeface="Calibri" pitchFamily="34" charset="0"/>
                        </a:rPr>
                        <a:t>Beam power stability</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&lt; ± 2% on a time scale of 100ms</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420">
                <a:tc>
                  <a:txBody>
                    <a:bodyPr/>
                    <a:lstStyle/>
                    <a:p>
                      <a:pPr algn="ctr">
                        <a:spcAft>
                          <a:spcPts val="0"/>
                        </a:spcAft>
                      </a:pPr>
                      <a:r>
                        <a:rPr lang="en-US" sz="1800">
                          <a:latin typeface="Calibri" pitchFamily="34" charset="0"/>
                          <a:ea typeface="Times New Roman"/>
                          <a:cs typeface="Calibri" pitchFamily="34" charset="0"/>
                        </a:rPr>
                        <a:t>Beam footprint on reactor window</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Circular </a:t>
                      </a:r>
                      <a:r>
                        <a:rPr lang="en-US" sz="1800">
                          <a:latin typeface="Calibri" pitchFamily="34" charset="0"/>
                          <a:ea typeface="Times New Roman"/>
                          <a:cs typeface="Calibri" pitchFamily="34" charset="0"/>
                          <a:sym typeface="Symbol"/>
                        </a:rPr>
                        <a:t></a:t>
                      </a:r>
                      <a:r>
                        <a:rPr lang="en-US" sz="1800">
                          <a:latin typeface="Calibri" pitchFamily="34" charset="0"/>
                          <a:ea typeface="Times New Roman"/>
                          <a:cs typeface="Calibri" pitchFamily="34" charset="0"/>
                        </a:rPr>
                        <a:t>85mm</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098">
                <a:tc>
                  <a:txBody>
                    <a:bodyPr/>
                    <a:lstStyle/>
                    <a:p>
                      <a:pPr algn="ctr">
                        <a:spcAft>
                          <a:spcPts val="0"/>
                        </a:spcAft>
                      </a:pPr>
                      <a:r>
                        <a:rPr lang="en-US" sz="1800">
                          <a:latin typeface="Calibri" pitchFamily="34" charset="0"/>
                          <a:ea typeface="Times New Roman"/>
                          <a:cs typeface="Calibri" pitchFamily="34" charset="0"/>
                        </a:rPr>
                        <a:t>Beam footprint stability</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&lt; ± 10% on a time scale of 1s</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539">
                <a:tc>
                  <a:txBody>
                    <a:bodyPr/>
                    <a:lstStyle/>
                    <a:p>
                      <a:pPr algn="ctr">
                        <a:spcAft>
                          <a:spcPts val="0"/>
                        </a:spcAft>
                      </a:pPr>
                      <a:r>
                        <a:rPr lang="en-US" sz="1800">
                          <a:latin typeface="Calibri" pitchFamily="34" charset="0"/>
                          <a:ea typeface="Times New Roman"/>
                          <a:cs typeface="Calibri" pitchFamily="34" charset="0"/>
                        </a:rPr>
                        <a:t># of allowed beam trips on reactor longer than 3 sec</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10 maximum per 3-month operation period</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37">
                <a:tc>
                  <a:txBody>
                    <a:bodyPr/>
                    <a:lstStyle/>
                    <a:p>
                      <a:pPr algn="ctr">
                        <a:spcAft>
                          <a:spcPts val="0"/>
                        </a:spcAft>
                      </a:pPr>
                      <a:r>
                        <a:rPr lang="en-US" sz="1800">
                          <a:latin typeface="Calibri" pitchFamily="34" charset="0"/>
                          <a:ea typeface="Times New Roman"/>
                          <a:cs typeface="Calibri" pitchFamily="34" charset="0"/>
                        </a:rPr>
                        <a:t># of allowed beam trips on reactor longer than 0.1 sec</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100 maximum per day</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0380">
                <a:tc>
                  <a:txBody>
                    <a:bodyPr/>
                    <a:lstStyle/>
                    <a:p>
                      <a:pPr algn="ctr">
                        <a:spcAft>
                          <a:spcPts val="0"/>
                        </a:spcAft>
                      </a:pPr>
                      <a:r>
                        <a:rPr lang="en-US" sz="1800">
                          <a:latin typeface="Calibri" pitchFamily="34" charset="0"/>
                          <a:ea typeface="Times New Roman"/>
                          <a:cs typeface="Calibri" pitchFamily="34" charset="0"/>
                        </a:rPr>
                        <a:t># of allowed beam trips on reactor shorter than 0.1 sec</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dirty="0">
                          <a:latin typeface="Calibri" pitchFamily="34" charset="0"/>
                          <a:ea typeface="Times New Roman"/>
                          <a:cs typeface="Calibri" pitchFamily="34" charset="0"/>
                        </a:rPr>
                        <a:t>unlimited</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966660" name="Text Box 4"/>
          <p:cNvSpPr txBox="1">
            <a:spLocks noChangeArrowheads="1"/>
          </p:cNvSpPr>
          <p:nvPr/>
        </p:nvSpPr>
        <p:spPr bwMode="auto">
          <a:xfrm>
            <a:off x="0" y="139716"/>
            <a:ext cx="7843838"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MYRRHA proton </a:t>
            </a:r>
            <a:r>
              <a:rPr lang="fr-FR" sz="2800" b="1" u="none" dirty="0" err="1" smtClean="0">
                <a:solidFill>
                  <a:srgbClr val="FFFFFF"/>
                </a:solidFill>
                <a:effectLst>
                  <a:outerShdw blurRad="38100" dist="38100" dir="2700000" algn="tl">
                    <a:srgbClr val="C0C0C0"/>
                  </a:outerShdw>
                </a:effectLst>
              </a:rPr>
              <a:t>beam</a:t>
            </a:r>
            <a:r>
              <a:rPr lang="fr-FR" sz="2800" b="1" u="none" dirty="0" smtClean="0">
                <a:solidFill>
                  <a:srgbClr val="FFFFFF"/>
                </a:solidFill>
                <a:effectLst>
                  <a:outerShdw blurRad="38100" dist="38100" dir="2700000" algn="tl">
                    <a:srgbClr val="C0C0C0"/>
                  </a:outerShdw>
                </a:effectLst>
              </a:rPr>
              <a:t> </a:t>
            </a:r>
            <a:r>
              <a:rPr lang="fr-FR" sz="2800" b="1" u="none" dirty="0" err="1" smtClean="0">
                <a:solidFill>
                  <a:srgbClr val="FFFFFF"/>
                </a:solidFill>
                <a:effectLst>
                  <a:outerShdw blurRad="38100" dist="38100" dir="2700000" algn="tl">
                    <a:srgbClr val="C0C0C0"/>
                  </a:outerShdw>
                </a:effectLst>
              </a:rPr>
              <a:t>requirements</a:t>
            </a:r>
            <a:endParaRPr lang="fr-FR" sz="2800" b="1" u="none" dirty="0" smtClean="0">
              <a:solidFill>
                <a:srgbClr val="FFFFFF"/>
              </a:solidFill>
              <a:effectLst>
                <a:outerShdw blurRad="38100" dist="38100" dir="2700000" algn="tl">
                  <a:srgbClr val="C0C0C0"/>
                </a:outerShdw>
              </a:effectLst>
            </a:endParaRPr>
          </a:p>
        </p:txBody>
      </p:sp>
      <p:sp>
        <p:nvSpPr>
          <p:cNvPr id="17" name="Espace réservé du pied de page 16"/>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18" name="Rectangle 8"/>
          <p:cNvSpPr>
            <a:spLocks noChangeArrowheads="1"/>
          </p:cNvSpPr>
          <p:nvPr/>
        </p:nvSpPr>
        <p:spPr bwMode="auto">
          <a:xfrm>
            <a:off x="0" y="1687512"/>
            <a:ext cx="9906000" cy="1665288"/>
          </a:xfrm>
          <a:prstGeom prst="rect">
            <a:avLst/>
          </a:prstGeom>
          <a:noFill/>
          <a:ln w="57150">
            <a:solidFill>
              <a:srgbClr val="0000FF"/>
            </a:solidFill>
            <a:miter lim="800000"/>
            <a:headEnd type="none" w="sm" len="sm"/>
            <a:tailEnd type="none" w="sm" len="sm"/>
          </a:ln>
          <a:effectLst/>
        </p:spPr>
        <p:txBody>
          <a:bodyPr wrap="none" anchor="ctr"/>
          <a:lstStyle/>
          <a:p>
            <a:endParaRPr lang="fr-FR" smtClean="0">
              <a:solidFill>
                <a:srgbClr val="000000"/>
              </a:solidFill>
            </a:endParaRPr>
          </a:p>
        </p:txBody>
      </p:sp>
      <p:sp>
        <p:nvSpPr>
          <p:cNvPr id="19" name="Text Box 6"/>
          <p:cNvSpPr txBox="1">
            <a:spLocks noChangeArrowheads="1"/>
          </p:cNvSpPr>
          <p:nvPr/>
        </p:nvSpPr>
        <p:spPr bwMode="auto">
          <a:xfrm>
            <a:off x="1096963" y="887413"/>
            <a:ext cx="7770812" cy="523220"/>
          </a:xfrm>
          <a:prstGeom prst="rect">
            <a:avLst/>
          </a:prstGeom>
          <a:solidFill>
            <a:schemeClr val="bg1"/>
          </a:solidFill>
          <a:ln w="9525">
            <a:noFill/>
            <a:miter lim="800000"/>
            <a:headEnd/>
            <a:tailEnd/>
          </a:ln>
          <a:effectLst/>
        </p:spPr>
        <p:txBody>
          <a:bodyPr wrap="square">
            <a:spAutoFit/>
          </a:bodyPr>
          <a:lstStyle/>
          <a:p>
            <a:pPr marL="1588" indent="-1588" algn="ctr">
              <a:spcBef>
                <a:spcPct val="50000"/>
              </a:spcBef>
            </a:pPr>
            <a:r>
              <a:rPr lang="fr-FR" sz="2800" b="1" u="none" dirty="0" smtClean="0">
                <a:solidFill>
                  <a:srgbClr val="3333CC"/>
                </a:solidFill>
                <a:effectLst>
                  <a:outerShdw blurRad="38100" dist="38100" dir="2700000" algn="tl">
                    <a:srgbClr val="C0C0C0"/>
                  </a:outerShdw>
                </a:effectLst>
                <a:latin typeface="Calibri" pitchFamily="34" charset="0"/>
                <a:cs typeface="Calibri" pitchFamily="34" charset="0"/>
              </a:rPr>
              <a:t>High power proton </a:t>
            </a:r>
            <a:r>
              <a:rPr lang="fr-FR" sz="2800" b="1" u="none" dirty="0" err="1" smtClean="0">
                <a:solidFill>
                  <a:srgbClr val="3333CC"/>
                </a:solidFill>
                <a:effectLst>
                  <a:outerShdw blurRad="38100" dist="38100" dir="2700000" algn="tl">
                    <a:srgbClr val="C0C0C0"/>
                  </a:outerShdw>
                </a:effectLst>
                <a:latin typeface="Calibri" pitchFamily="34" charset="0"/>
                <a:cs typeface="Calibri" pitchFamily="34" charset="0"/>
              </a:rPr>
              <a:t>beam</a:t>
            </a:r>
            <a:r>
              <a:rPr lang="fr-FR" sz="2800" b="1" u="none" dirty="0" smtClean="0">
                <a:solidFill>
                  <a:srgbClr val="3333CC"/>
                </a:solidFill>
                <a:effectLst>
                  <a:outerShdw blurRad="38100" dist="38100" dir="2700000" algn="tl">
                    <a:srgbClr val="C0C0C0"/>
                  </a:outerShdw>
                </a:effectLst>
                <a:latin typeface="Calibri" pitchFamily="34" charset="0"/>
                <a:cs typeface="Calibri" pitchFamily="34" charset="0"/>
              </a:rPr>
              <a:t> (up to 2.4 MW)</a:t>
            </a:r>
          </a:p>
        </p:txBody>
      </p:sp>
      <p:sp>
        <p:nvSpPr>
          <p:cNvPr id="20" name="Line 7"/>
          <p:cNvSpPr>
            <a:spLocks noChangeShapeType="1"/>
          </p:cNvSpPr>
          <p:nvPr/>
        </p:nvSpPr>
        <p:spPr bwMode="auto">
          <a:xfrm flipV="1">
            <a:off x="1238250" y="1181115"/>
            <a:ext cx="561974" cy="1"/>
          </a:xfrm>
          <a:prstGeom prst="line">
            <a:avLst/>
          </a:prstGeom>
          <a:noFill/>
          <a:ln w="57150">
            <a:solidFill>
              <a:schemeClr val="accent2"/>
            </a:solidFill>
            <a:round/>
            <a:headEnd/>
            <a:tailEnd type="triangle" w="med" len="med"/>
          </a:ln>
          <a:effectLst/>
        </p:spPr>
        <p:txBody>
          <a:bodyPr/>
          <a:lstStyle/>
          <a:p>
            <a:endParaRPr lang="fr-FR"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1" y="139700"/>
            <a:ext cx="8915401"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mj-lt"/>
              </a:rPr>
              <a:t>Panorama of </a:t>
            </a:r>
            <a:r>
              <a:rPr lang="fr-FR" sz="2800" b="1" u="none" dirty="0" err="1" smtClean="0">
                <a:solidFill>
                  <a:srgbClr val="FFFFFF"/>
                </a:solidFill>
                <a:effectLst>
                  <a:outerShdw blurRad="38100" dist="38100" dir="2700000" algn="tl">
                    <a:srgbClr val="C0C0C0"/>
                  </a:outerShdw>
                </a:effectLst>
                <a:latin typeface="+mj-lt"/>
              </a:rPr>
              <a:t>high</a:t>
            </a:r>
            <a:r>
              <a:rPr lang="fr-FR" sz="2800" b="1" u="none" dirty="0" smtClean="0">
                <a:solidFill>
                  <a:srgbClr val="FFFFFF"/>
                </a:solidFill>
                <a:effectLst>
                  <a:outerShdw blurRad="38100" dist="38100" dir="2700000" algn="tl">
                    <a:srgbClr val="C0C0C0"/>
                  </a:outerShdw>
                </a:effectLst>
                <a:latin typeface="+mj-lt"/>
              </a:rPr>
              <a:t>-power hadron </a:t>
            </a:r>
            <a:r>
              <a:rPr lang="fr-FR" sz="2800" b="1" u="none" dirty="0" err="1" smtClean="0">
                <a:solidFill>
                  <a:srgbClr val="FFFFFF"/>
                </a:solidFill>
                <a:effectLst>
                  <a:outerShdw blurRad="38100" dist="38100" dir="2700000" algn="tl">
                    <a:srgbClr val="C0C0C0"/>
                  </a:outerShdw>
                </a:effectLst>
                <a:latin typeface="+mj-lt"/>
              </a:rPr>
              <a:t>accelerators</a:t>
            </a:r>
            <a:endParaRPr lang="fr-FR" sz="2800" b="1" u="none" dirty="0">
              <a:solidFill>
                <a:srgbClr val="FFFFFF"/>
              </a:solidFill>
              <a:effectLst>
                <a:outerShdw blurRad="38100" dist="38100" dir="2700000" algn="tl">
                  <a:srgbClr val="C0C0C0"/>
                </a:outerShdw>
              </a:effectLst>
              <a:latin typeface="+mj-lt"/>
            </a:endParaRPr>
          </a:p>
        </p:txBody>
      </p:sp>
      <p:pic>
        <p:nvPicPr>
          <p:cNvPr id="8" name="Picture 8"/>
          <p:cNvPicPr>
            <a:picLocks noChangeAspect="1" noChangeArrowheads="1"/>
          </p:cNvPicPr>
          <p:nvPr/>
        </p:nvPicPr>
        <p:blipFill>
          <a:blip r:embed="rId3" cstate="print"/>
          <a:srcRect/>
          <a:stretch>
            <a:fillRect/>
          </a:stretch>
        </p:blipFill>
        <p:spPr bwMode="auto">
          <a:xfrm>
            <a:off x="360007" y="828008"/>
            <a:ext cx="8794547" cy="5755123"/>
          </a:xfrm>
          <a:prstGeom prst="rect">
            <a:avLst/>
          </a:prstGeom>
          <a:noFill/>
          <a:ln w="9525">
            <a:noFill/>
            <a:miter lim="800000"/>
            <a:headEnd/>
            <a:tailEnd/>
          </a:ln>
        </p:spPr>
      </p:pic>
      <p:sp>
        <p:nvSpPr>
          <p:cNvPr id="9" name="Rectangle 8"/>
          <p:cNvSpPr/>
          <p:nvPr/>
        </p:nvSpPr>
        <p:spPr bwMode="auto">
          <a:xfrm>
            <a:off x="6460070" y="1651000"/>
            <a:ext cx="127000" cy="135466"/>
          </a:xfrm>
          <a:prstGeom prst="rect">
            <a:avLst/>
          </a:prstGeom>
          <a:solidFill>
            <a:srgbClr val="3399FF"/>
          </a:solidFill>
          <a:ln w="9525" cap="flat" cmpd="sng" algn="ctr">
            <a:solidFill>
              <a:schemeClr val="accent6">
                <a:lumMod val="60000"/>
                <a:lumOff val="40000"/>
              </a:schemeClr>
            </a:solidFill>
            <a:prstDash val="solid"/>
            <a:round/>
            <a:headEnd type="none" w="sm" len="sm"/>
            <a:tailEnd type="none" w="sm" len="sm"/>
          </a:ln>
          <a:effectLst/>
          <a:scene3d>
            <a:camera prst="orthographicFront"/>
            <a:lightRig rig="threePt" dir="t"/>
          </a:scene3d>
          <a:sp3d>
            <a:bevelB prst="angle"/>
          </a:sp3d>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10" name="Rectangle 9"/>
          <p:cNvSpPr/>
          <p:nvPr/>
        </p:nvSpPr>
        <p:spPr bwMode="auto">
          <a:xfrm>
            <a:off x="6451606" y="1092201"/>
            <a:ext cx="127000" cy="135466"/>
          </a:xfrm>
          <a:prstGeom prst="rect">
            <a:avLst/>
          </a:prstGeom>
          <a:solidFill>
            <a:srgbClr val="DA0000"/>
          </a:solidFill>
          <a:ln w="9525" cap="flat" cmpd="sng" algn="ctr">
            <a:solidFill>
              <a:schemeClr val="accent6">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11" name="Triangle isocèle 10"/>
          <p:cNvSpPr/>
          <p:nvPr/>
        </p:nvSpPr>
        <p:spPr bwMode="auto">
          <a:xfrm>
            <a:off x="6466846" y="1371600"/>
            <a:ext cx="96520" cy="96520"/>
          </a:xfrm>
          <a:prstGeom prst="triangle">
            <a:avLst/>
          </a:prstGeom>
          <a:solidFill>
            <a:srgbClr val="DA0000"/>
          </a:solidFill>
          <a:ln w="9525" cap="flat" cmpd="sng" algn="ctr">
            <a:solidFill>
              <a:schemeClr val="accent6">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12" name="Ellipse 11"/>
          <p:cNvSpPr/>
          <p:nvPr/>
        </p:nvSpPr>
        <p:spPr bwMode="auto">
          <a:xfrm>
            <a:off x="6488863" y="2228443"/>
            <a:ext cx="93133" cy="93133"/>
          </a:xfrm>
          <a:prstGeom prst="ellipse">
            <a:avLst/>
          </a:prstGeom>
          <a:solidFill>
            <a:srgbClr val="0099FF">
              <a:alpha val="68000"/>
            </a:srgbClr>
          </a:solidFill>
          <a:ln w="9525" cap="flat" cmpd="sng" algn="ctr">
            <a:solidFill>
              <a:schemeClr val="accent6">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13" name="Organigramme : Décision 12"/>
          <p:cNvSpPr/>
          <p:nvPr/>
        </p:nvSpPr>
        <p:spPr bwMode="auto">
          <a:xfrm>
            <a:off x="6468535" y="1927860"/>
            <a:ext cx="140546" cy="138854"/>
          </a:xfrm>
          <a:prstGeom prst="flowChartDecision">
            <a:avLst/>
          </a:prstGeom>
          <a:solidFill>
            <a:srgbClr val="0099FF"/>
          </a:solidFill>
          <a:ln w="9525" cap="flat" cmpd="sng" algn="ctr">
            <a:solidFill>
              <a:schemeClr val="accent6">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fr-FR" smtClean="0">
              <a:solidFill>
                <a:srgbClr val="000000"/>
              </a:solidFill>
            </a:endParaRPr>
          </a:p>
        </p:txBody>
      </p:sp>
      <p:sp>
        <p:nvSpPr>
          <p:cNvPr id="14" name="ZoneTexte 13"/>
          <p:cNvSpPr txBox="1"/>
          <p:nvPr/>
        </p:nvSpPr>
        <p:spPr>
          <a:xfrm>
            <a:off x="6570133" y="1017710"/>
            <a:ext cx="2514600" cy="276999"/>
          </a:xfrm>
          <a:prstGeom prst="rect">
            <a:avLst/>
          </a:prstGeom>
          <a:noFill/>
        </p:spPr>
        <p:txBody>
          <a:bodyPr wrap="square" rtlCol="0">
            <a:spAutoFit/>
          </a:bodyPr>
          <a:lstStyle/>
          <a:p>
            <a:r>
              <a:rPr lang="fr-FR" sz="1200" b="1" u="none" dirty="0" err="1" smtClean="0">
                <a:solidFill>
                  <a:srgbClr val="C00000"/>
                </a:solidFill>
                <a:latin typeface="Calibri" pitchFamily="34" charset="0"/>
                <a:cs typeface="Calibri" pitchFamily="34" charset="0"/>
              </a:rPr>
              <a:t>Existing</a:t>
            </a:r>
            <a:r>
              <a:rPr lang="fr-FR" sz="1200" b="1" u="none" dirty="0" smtClean="0">
                <a:solidFill>
                  <a:srgbClr val="C00000"/>
                </a:solidFill>
                <a:latin typeface="Calibri" pitchFamily="34" charset="0"/>
                <a:cs typeface="Calibri" pitchFamily="34" charset="0"/>
              </a:rPr>
              <a:t> NC machines</a:t>
            </a:r>
          </a:p>
        </p:txBody>
      </p:sp>
      <p:sp>
        <p:nvSpPr>
          <p:cNvPr id="15" name="ZoneTexte 14"/>
          <p:cNvSpPr txBox="1"/>
          <p:nvPr/>
        </p:nvSpPr>
        <p:spPr>
          <a:xfrm>
            <a:off x="6587915" y="1289473"/>
            <a:ext cx="2514600" cy="261610"/>
          </a:xfrm>
          <a:prstGeom prst="rect">
            <a:avLst/>
          </a:prstGeom>
          <a:noFill/>
        </p:spPr>
        <p:txBody>
          <a:bodyPr wrap="square" rtlCol="0">
            <a:spAutoFit/>
          </a:bodyPr>
          <a:lstStyle/>
          <a:p>
            <a:r>
              <a:rPr lang="fr-FR" sz="1100" b="1" u="none" dirty="0" smtClean="0">
                <a:solidFill>
                  <a:srgbClr val="C00000"/>
                </a:solidFill>
                <a:latin typeface="Calibri" pitchFamily="34" charset="0"/>
                <a:cs typeface="Calibri" pitchFamily="34" charset="0"/>
              </a:rPr>
              <a:t>Under construction NC machines</a:t>
            </a:r>
          </a:p>
        </p:txBody>
      </p:sp>
      <p:sp>
        <p:nvSpPr>
          <p:cNvPr id="16" name="ZoneTexte 15"/>
          <p:cNvSpPr txBox="1"/>
          <p:nvPr/>
        </p:nvSpPr>
        <p:spPr>
          <a:xfrm>
            <a:off x="6637872" y="1583268"/>
            <a:ext cx="2514600" cy="276999"/>
          </a:xfrm>
          <a:prstGeom prst="rect">
            <a:avLst/>
          </a:prstGeom>
          <a:noFill/>
        </p:spPr>
        <p:txBody>
          <a:bodyPr wrap="square" rtlCol="0">
            <a:spAutoFit/>
          </a:bodyPr>
          <a:lstStyle/>
          <a:p>
            <a:r>
              <a:rPr lang="fr-FR" sz="1200" b="1" u="none" dirty="0" err="1" smtClean="0">
                <a:solidFill>
                  <a:srgbClr val="0070C0"/>
                </a:solidFill>
                <a:latin typeface="Calibri" pitchFamily="34" charset="0"/>
                <a:cs typeface="Calibri" pitchFamily="34" charset="0"/>
              </a:rPr>
              <a:t>Existing</a:t>
            </a:r>
            <a:r>
              <a:rPr lang="fr-FR" sz="1200" b="1" u="none" dirty="0" smtClean="0">
                <a:solidFill>
                  <a:srgbClr val="0070C0"/>
                </a:solidFill>
                <a:latin typeface="Calibri" pitchFamily="34" charset="0"/>
                <a:cs typeface="Calibri" pitchFamily="34" charset="0"/>
              </a:rPr>
              <a:t> SC machines</a:t>
            </a:r>
          </a:p>
        </p:txBody>
      </p:sp>
      <p:sp>
        <p:nvSpPr>
          <p:cNvPr id="17" name="ZoneTexte 16"/>
          <p:cNvSpPr txBox="1"/>
          <p:nvPr/>
        </p:nvSpPr>
        <p:spPr>
          <a:xfrm>
            <a:off x="6663266" y="1864360"/>
            <a:ext cx="2514600" cy="261610"/>
          </a:xfrm>
          <a:prstGeom prst="rect">
            <a:avLst/>
          </a:prstGeom>
          <a:noFill/>
        </p:spPr>
        <p:txBody>
          <a:bodyPr wrap="square" rtlCol="0">
            <a:spAutoFit/>
          </a:bodyPr>
          <a:lstStyle/>
          <a:p>
            <a:r>
              <a:rPr lang="fr-FR" sz="1100" b="1" u="none" dirty="0" smtClean="0">
                <a:solidFill>
                  <a:srgbClr val="0070C0"/>
                </a:solidFill>
                <a:latin typeface="Calibri" pitchFamily="34" charset="0"/>
                <a:cs typeface="Calibri" pitchFamily="34" charset="0"/>
              </a:rPr>
              <a:t>Under construction SC machines</a:t>
            </a:r>
          </a:p>
        </p:txBody>
      </p:sp>
      <p:sp>
        <p:nvSpPr>
          <p:cNvPr id="18" name="ZoneTexte 17"/>
          <p:cNvSpPr txBox="1"/>
          <p:nvPr/>
        </p:nvSpPr>
        <p:spPr>
          <a:xfrm>
            <a:off x="6672584" y="2125133"/>
            <a:ext cx="2514600" cy="261610"/>
          </a:xfrm>
          <a:prstGeom prst="rect">
            <a:avLst/>
          </a:prstGeom>
          <a:noFill/>
        </p:spPr>
        <p:txBody>
          <a:bodyPr wrap="square" rtlCol="0">
            <a:spAutoFit/>
          </a:bodyPr>
          <a:lstStyle/>
          <a:p>
            <a:r>
              <a:rPr lang="fr-FR" sz="1100" b="1" i="1" u="none" dirty="0" err="1" smtClean="0">
                <a:solidFill>
                  <a:srgbClr val="0070C0"/>
                </a:solidFill>
                <a:latin typeface="Calibri" pitchFamily="34" charset="0"/>
                <a:cs typeface="Calibri" pitchFamily="34" charset="0"/>
              </a:rPr>
              <a:t>Planned</a:t>
            </a:r>
            <a:r>
              <a:rPr lang="fr-FR" sz="1100" b="1" i="1" u="none" dirty="0" smtClean="0">
                <a:solidFill>
                  <a:srgbClr val="0070C0"/>
                </a:solidFill>
                <a:latin typeface="Calibri" pitchFamily="34" charset="0"/>
                <a:cs typeface="Calibri" pitchFamily="34" charset="0"/>
              </a:rPr>
              <a:t> SC machines</a:t>
            </a:r>
          </a:p>
        </p:txBody>
      </p:sp>
      <p:sp>
        <p:nvSpPr>
          <p:cNvPr id="7" name="Text Box 5"/>
          <p:cNvSpPr txBox="1">
            <a:spLocks noChangeArrowheads="1"/>
          </p:cNvSpPr>
          <p:nvPr/>
        </p:nvSpPr>
        <p:spPr bwMode="auto">
          <a:xfrm>
            <a:off x="1556662" y="4995572"/>
            <a:ext cx="3887215" cy="707886"/>
          </a:xfrm>
          <a:prstGeom prst="rect">
            <a:avLst/>
          </a:prstGeom>
          <a:solidFill>
            <a:srgbClr val="FFFF00"/>
          </a:solidFill>
          <a:ln w="9525">
            <a:noFill/>
            <a:miter lim="800000"/>
            <a:headEnd/>
            <a:tailEnd/>
          </a:ln>
          <a:effectLst/>
        </p:spPr>
        <p:txBody>
          <a:bodyPr wrap="square">
            <a:spAutoFit/>
          </a:bodyPr>
          <a:lstStyle/>
          <a:p>
            <a:pPr marL="12700" indent="-12700" algn="ctr" eaLnBrk="1" hangingPunct="1">
              <a:spcBef>
                <a:spcPct val="50000"/>
              </a:spcBef>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Only 2 accelerators are presently above the MW level: PSI &amp; SNS</a:t>
            </a:r>
          </a:p>
        </p:txBody>
      </p:sp>
      <p:sp>
        <p:nvSpPr>
          <p:cNvPr id="19" name="ZoneTexte 18"/>
          <p:cNvSpPr txBox="1"/>
          <p:nvPr/>
        </p:nvSpPr>
        <p:spPr>
          <a:xfrm>
            <a:off x="6400806" y="6180312"/>
            <a:ext cx="2657475"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fr-FR" sz="1600" u="none" dirty="0" smtClean="0">
                <a:solidFill>
                  <a:srgbClr val="FFFFFF"/>
                </a:solidFill>
                <a:latin typeface="Calibri" pitchFamily="34" charset="0"/>
                <a:cs typeface="Calibri" pitchFamily="34" charset="0"/>
              </a:rPr>
              <a:t>J-L. Biarrotte, Proc. SRF 2013</a:t>
            </a:r>
            <a:endParaRPr lang="fr-FR" sz="1600" u="none" dirty="0">
              <a:solidFill>
                <a:srgbClr val="FFFFFF"/>
              </a:solidFill>
              <a:latin typeface="Calibri" pitchFamily="34" charset="0"/>
              <a:cs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0"/>
          <p:cNvGraphicFramePr>
            <a:graphicFrameLocks noGrp="1"/>
          </p:cNvGraphicFramePr>
          <p:nvPr/>
        </p:nvGraphicFramePr>
        <p:xfrm>
          <a:off x="0" y="1676400"/>
          <a:ext cx="9906001" cy="4095749"/>
        </p:xfrm>
        <a:graphic>
          <a:graphicData uri="http://schemas.openxmlformats.org/drawingml/2006/table">
            <a:tbl>
              <a:tblPr/>
              <a:tblGrid>
                <a:gridCol w="5309025"/>
                <a:gridCol w="4596976"/>
              </a:tblGrid>
              <a:tr h="441103">
                <a:tc>
                  <a:txBody>
                    <a:bodyPr/>
                    <a:lstStyle/>
                    <a:p>
                      <a:pPr algn="ctr">
                        <a:spcAft>
                          <a:spcPts val="0"/>
                        </a:spcAft>
                      </a:pPr>
                      <a:r>
                        <a:rPr lang="en-US" sz="1800" dirty="0">
                          <a:latin typeface="Calibri" pitchFamily="34" charset="0"/>
                          <a:ea typeface="Times New Roman"/>
                          <a:cs typeface="Calibri" pitchFamily="34" charset="0"/>
                        </a:rPr>
                        <a:t>Proton energy</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600 MeV</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4459">
                <a:tc>
                  <a:txBody>
                    <a:bodyPr/>
                    <a:lstStyle/>
                    <a:p>
                      <a:pPr algn="ctr">
                        <a:spcAft>
                          <a:spcPts val="0"/>
                        </a:spcAft>
                      </a:pPr>
                      <a:r>
                        <a:rPr lang="en-US" sz="1800">
                          <a:latin typeface="Calibri" pitchFamily="34" charset="0"/>
                          <a:ea typeface="Times New Roman"/>
                          <a:cs typeface="Calibri" pitchFamily="34" charset="0"/>
                        </a:rPr>
                        <a:t>Peak beam current</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0.1 to 4.0 mA</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657">
                <a:tc>
                  <a:txBody>
                    <a:bodyPr/>
                    <a:lstStyle/>
                    <a:p>
                      <a:pPr algn="ctr">
                        <a:spcAft>
                          <a:spcPts val="0"/>
                        </a:spcAft>
                      </a:pPr>
                      <a:r>
                        <a:rPr lang="en-US" sz="1800">
                          <a:latin typeface="Calibri" pitchFamily="34" charset="0"/>
                          <a:ea typeface="Times New Roman"/>
                          <a:cs typeface="Calibri" pitchFamily="34" charset="0"/>
                        </a:rPr>
                        <a:t>Repetition rate</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 to 250 Hz</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579">
                <a:tc>
                  <a:txBody>
                    <a:bodyPr/>
                    <a:lstStyle/>
                    <a:p>
                      <a:pPr algn="ctr">
                        <a:spcAft>
                          <a:spcPts val="0"/>
                        </a:spcAft>
                      </a:pPr>
                      <a:r>
                        <a:rPr lang="en-US" sz="1800" dirty="0">
                          <a:latin typeface="Calibri" pitchFamily="34" charset="0"/>
                          <a:ea typeface="Times New Roman"/>
                          <a:cs typeface="Calibri" pitchFamily="34" charset="0"/>
                        </a:rPr>
                        <a:t>Beam duty cycle</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10</a:t>
                      </a:r>
                      <a:r>
                        <a:rPr lang="en-US" sz="1800" baseline="30000">
                          <a:latin typeface="Calibri" pitchFamily="34" charset="0"/>
                          <a:ea typeface="Times New Roman"/>
                          <a:cs typeface="Calibri" pitchFamily="34" charset="0"/>
                        </a:rPr>
                        <a:t>-4</a:t>
                      </a:r>
                      <a:r>
                        <a:rPr lang="en-US" sz="1800">
                          <a:latin typeface="Calibri" pitchFamily="34" charset="0"/>
                          <a:ea typeface="Times New Roman"/>
                          <a:cs typeface="Calibri" pitchFamily="34" charset="0"/>
                        </a:rPr>
                        <a:t> to 1</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0777">
                <a:tc>
                  <a:txBody>
                    <a:bodyPr/>
                    <a:lstStyle/>
                    <a:p>
                      <a:pPr algn="ctr">
                        <a:spcAft>
                          <a:spcPts val="0"/>
                        </a:spcAft>
                      </a:pPr>
                      <a:r>
                        <a:rPr lang="en-US" sz="1800" dirty="0">
                          <a:latin typeface="Calibri" pitchFamily="34" charset="0"/>
                          <a:ea typeface="Times New Roman"/>
                          <a:cs typeface="Calibri" pitchFamily="34" charset="0"/>
                        </a:rPr>
                        <a:t>Beam power stability</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&lt; ± 2% on a time scale of 100ms</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420">
                <a:tc>
                  <a:txBody>
                    <a:bodyPr/>
                    <a:lstStyle/>
                    <a:p>
                      <a:pPr algn="ctr">
                        <a:spcAft>
                          <a:spcPts val="0"/>
                        </a:spcAft>
                      </a:pPr>
                      <a:r>
                        <a:rPr lang="en-US" sz="1800">
                          <a:latin typeface="Calibri" pitchFamily="34" charset="0"/>
                          <a:ea typeface="Times New Roman"/>
                          <a:cs typeface="Calibri" pitchFamily="34" charset="0"/>
                        </a:rPr>
                        <a:t>Beam footprint on reactor window</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Circular </a:t>
                      </a:r>
                      <a:r>
                        <a:rPr lang="en-US" sz="1800">
                          <a:latin typeface="Calibri" pitchFamily="34" charset="0"/>
                          <a:ea typeface="Times New Roman"/>
                          <a:cs typeface="Calibri" pitchFamily="34" charset="0"/>
                          <a:sym typeface="Symbol"/>
                        </a:rPr>
                        <a:t></a:t>
                      </a:r>
                      <a:r>
                        <a:rPr lang="en-US" sz="1800">
                          <a:latin typeface="Calibri" pitchFamily="34" charset="0"/>
                          <a:ea typeface="Times New Roman"/>
                          <a:cs typeface="Calibri" pitchFamily="34" charset="0"/>
                        </a:rPr>
                        <a:t>85mm</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098">
                <a:tc>
                  <a:txBody>
                    <a:bodyPr/>
                    <a:lstStyle/>
                    <a:p>
                      <a:pPr algn="ctr">
                        <a:spcAft>
                          <a:spcPts val="0"/>
                        </a:spcAft>
                      </a:pPr>
                      <a:r>
                        <a:rPr lang="en-US" sz="1800">
                          <a:latin typeface="Calibri" pitchFamily="34" charset="0"/>
                          <a:ea typeface="Times New Roman"/>
                          <a:cs typeface="Calibri" pitchFamily="34" charset="0"/>
                        </a:rPr>
                        <a:t>Beam footprint stability</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&lt; ± 10% on a time scale of 1s</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539">
                <a:tc>
                  <a:txBody>
                    <a:bodyPr/>
                    <a:lstStyle/>
                    <a:p>
                      <a:pPr algn="ctr">
                        <a:spcAft>
                          <a:spcPts val="0"/>
                        </a:spcAft>
                      </a:pPr>
                      <a:r>
                        <a:rPr lang="en-US" sz="1800">
                          <a:latin typeface="Calibri" pitchFamily="34" charset="0"/>
                          <a:ea typeface="Times New Roman"/>
                          <a:cs typeface="Calibri" pitchFamily="34" charset="0"/>
                        </a:rPr>
                        <a:t># of allowed beam trips on reactor longer than 3 sec</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10 maximum per 3-month operation period</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37">
                <a:tc>
                  <a:txBody>
                    <a:bodyPr/>
                    <a:lstStyle/>
                    <a:p>
                      <a:pPr algn="ctr">
                        <a:spcAft>
                          <a:spcPts val="0"/>
                        </a:spcAft>
                      </a:pPr>
                      <a:r>
                        <a:rPr lang="en-US" sz="1800">
                          <a:latin typeface="Calibri" pitchFamily="34" charset="0"/>
                          <a:ea typeface="Times New Roman"/>
                          <a:cs typeface="Calibri" pitchFamily="34" charset="0"/>
                        </a:rPr>
                        <a:t># of allowed beam trips on reactor longer than 0.1 sec</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a:latin typeface="Calibri" pitchFamily="34" charset="0"/>
                          <a:ea typeface="Times New Roman"/>
                          <a:cs typeface="Calibri" pitchFamily="34" charset="0"/>
                        </a:rPr>
                        <a:t>100 maximum per day</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0380">
                <a:tc>
                  <a:txBody>
                    <a:bodyPr/>
                    <a:lstStyle/>
                    <a:p>
                      <a:pPr algn="ctr">
                        <a:spcAft>
                          <a:spcPts val="0"/>
                        </a:spcAft>
                      </a:pPr>
                      <a:r>
                        <a:rPr lang="en-US" sz="1800">
                          <a:latin typeface="Calibri" pitchFamily="34" charset="0"/>
                          <a:ea typeface="Times New Roman"/>
                          <a:cs typeface="Calibri" pitchFamily="34" charset="0"/>
                        </a:rPr>
                        <a:t># of allowed beam trips on reactor shorter than 0.1 sec</a:t>
                      </a:r>
                      <a:endParaRPr lang="fr-FR" sz="180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dirty="0">
                          <a:latin typeface="Calibri" pitchFamily="34" charset="0"/>
                          <a:ea typeface="Times New Roman"/>
                          <a:cs typeface="Calibri" pitchFamily="34" charset="0"/>
                        </a:rPr>
                        <a:t>unlimited</a:t>
                      </a:r>
                      <a:endParaRPr lang="fr-FR" sz="1800" dirty="0">
                        <a:latin typeface="Calibri" pitchFamily="34" charset="0"/>
                        <a:ea typeface="Times New Roman"/>
                        <a:cs typeface="Calibri" pitchFamily="34" charset="0"/>
                      </a:endParaRPr>
                    </a:p>
                  </a:txBody>
                  <a:tcPr marL="68580" marR="68580"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966660" name="Text Box 4"/>
          <p:cNvSpPr txBox="1">
            <a:spLocks noChangeArrowheads="1"/>
          </p:cNvSpPr>
          <p:nvPr/>
        </p:nvSpPr>
        <p:spPr bwMode="auto">
          <a:xfrm>
            <a:off x="0" y="139716"/>
            <a:ext cx="7843838"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rPr>
              <a:t>MYRRHA proton </a:t>
            </a:r>
            <a:r>
              <a:rPr lang="fr-FR" sz="2800" b="1" u="none" dirty="0" err="1" smtClean="0">
                <a:solidFill>
                  <a:srgbClr val="FFFFFF"/>
                </a:solidFill>
                <a:effectLst>
                  <a:outerShdw blurRad="38100" dist="38100" dir="2700000" algn="tl">
                    <a:srgbClr val="C0C0C0"/>
                  </a:outerShdw>
                </a:effectLst>
              </a:rPr>
              <a:t>beam</a:t>
            </a:r>
            <a:r>
              <a:rPr lang="fr-FR" sz="2800" b="1" u="none" dirty="0" smtClean="0">
                <a:solidFill>
                  <a:srgbClr val="FFFFFF"/>
                </a:solidFill>
                <a:effectLst>
                  <a:outerShdw blurRad="38100" dist="38100" dir="2700000" algn="tl">
                    <a:srgbClr val="C0C0C0"/>
                  </a:outerShdw>
                </a:effectLst>
              </a:rPr>
              <a:t> </a:t>
            </a:r>
            <a:r>
              <a:rPr lang="fr-FR" sz="2800" b="1" u="none" dirty="0" err="1" smtClean="0">
                <a:solidFill>
                  <a:srgbClr val="FFFFFF"/>
                </a:solidFill>
                <a:effectLst>
                  <a:outerShdw blurRad="38100" dist="38100" dir="2700000" algn="tl">
                    <a:srgbClr val="C0C0C0"/>
                  </a:outerShdw>
                </a:effectLst>
              </a:rPr>
              <a:t>requirements</a:t>
            </a:r>
            <a:endParaRPr lang="fr-FR" sz="2800" b="1" u="none" dirty="0" smtClean="0">
              <a:solidFill>
                <a:srgbClr val="FFFFFF"/>
              </a:solidFill>
              <a:effectLst>
                <a:outerShdw blurRad="38100" dist="38100" dir="2700000" algn="tl">
                  <a:srgbClr val="C0C0C0"/>
                </a:outerShdw>
              </a:effectLst>
            </a:endParaRPr>
          </a:p>
        </p:txBody>
      </p:sp>
      <p:sp>
        <p:nvSpPr>
          <p:cNvPr id="17" name="Espace réservé du pied de page 16"/>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18" name="Rectangle 8"/>
          <p:cNvSpPr>
            <a:spLocks noChangeArrowheads="1"/>
          </p:cNvSpPr>
          <p:nvPr/>
        </p:nvSpPr>
        <p:spPr bwMode="auto">
          <a:xfrm>
            <a:off x="0" y="1687512"/>
            <a:ext cx="9906000" cy="1665288"/>
          </a:xfrm>
          <a:prstGeom prst="rect">
            <a:avLst/>
          </a:prstGeom>
          <a:noFill/>
          <a:ln w="57150">
            <a:solidFill>
              <a:srgbClr val="0000FF"/>
            </a:solidFill>
            <a:miter lim="800000"/>
            <a:headEnd type="none" w="sm" len="sm"/>
            <a:tailEnd type="none" w="sm" len="sm"/>
          </a:ln>
          <a:effectLst/>
        </p:spPr>
        <p:txBody>
          <a:bodyPr wrap="none" anchor="ctr"/>
          <a:lstStyle/>
          <a:p>
            <a:endParaRPr lang="fr-FR" smtClean="0">
              <a:solidFill>
                <a:srgbClr val="000000"/>
              </a:solidFill>
            </a:endParaRPr>
          </a:p>
        </p:txBody>
      </p:sp>
      <p:sp>
        <p:nvSpPr>
          <p:cNvPr id="19" name="Text Box 6"/>
          <p:cNvSpPr txBox="1">
            <a:spLocks noChangeArrowheads="1"/>
          </p:cNvSpPr>
          <p:nvPr/>
        </p:nvSpPr>
        <p:spPr bwMode="auto">
          <a:xfrm>
            <a:off x="963619" y="896938"/>
            <a:ext cx="7770812" cy="523220"/>
          </a:xfrm>
          <a:prstGeom prst="rect">
            <a:avLst/>
          </a:prstGeom>
          <a:solidFill>
            <a:schemeClr val="bg1"/>
          </a:solidFill>
          <a:ln w="9525">
            <a:noFill/>
            <a:miter lim="800000"/>
            <a:headEnd/>
            <a:tailEnd/>
          </a:ln>
          <a:effectLst/>
        </p:spPr>
        <p:txBody>
          <a:bodyPr wrap="square">
            <a:spAutoFit/>
          </a:bodyPr>
          <a:lstStyle/>
          <a:p>
            <a:pPr marL="1588" indent="-1588" algn="ctr">
              <a:spcBef>
                <a:spcPct val="50000"/>
              </a:spcBef>
            </a:pPr>
            <a:r>
              <a:rPr lang="fr-FR" sz="2800" b="1" u="none" dirty="0" smtClean="0">
                <a:solidFill>
                  <a:srgbClr val="3333CC"/>
                </a:solidFill>
                <a:effectLst>
                  <a:outerShdw blurRad="38100" dist="38100" dir="2700000" algn="tl">
                    <a:srgbClr val="C0C0C0"/>
                  </a:outerShdw>
                </a:effectLst>
                <a:latin typeface="Calibri" pitchFamily="34" charset="0"/>
                <a:cs typeface="Calibri" pitchFamily="34" charset="0"/>
              </a:rPr>
              <a:t>   High power proton </a:t>
            </a:r>
            <a:r>
              <a:rPr lang="fr-FR" sz="2800" b="1" u="none" dirty="0" err="1" smtClean="0">
                <a:solidFill>
                  <a:srgbClr val="3333CC"/>
                </a:solidFill>
                <a:effectLst>
                  <a:outerShdw blurRad="38100" dist="38100" dir="2700000" algn="tl">
                    <a:srgbClr val="C0C0C0"/>
                  </a:outerShdw>
                </a:effectLst>
                <a:latin typeface="Calibri" pitchFamily="34" charset="0"/>
                <a:cs typeface="Calibri" pitchFamily="34" charset="0"/>
              </a:rPr>
              <a:t>beam</a:t>
            </a:r>
            <a:r>
              <a:rPr lang="fr-FR" sz="2800" b="1" u="none" dirty="0" smtClean="0">
                <a:solidFill>
                  <a:srgbClr val="3333CC"/>
                </a:solidFill>
                <a:effectLst>
                  <a:outerShdw blurRad="38100" dist="38100" dir="2700000" algn="tl">
                    <a:srgbClr val="C0C0C0"/>
                  </a:outerShdw>
                </a:effectLst>
                <a:latin typeface="Calibri" pitchFamily="34" charset="0"/>
                <a:cs typeface="Calibri" pitchFamily="34" charset="0"/>
              </a:rPr>
              <a:t> (up to 2.4 MW)</a:t>
            </a:r>
          </a:p>
        </p:txBody>
      </p:sp>
      <p:sp>
        <p:nvSpPr>
          <p:cNvPr id="20" name="Line 7"/>
          <p:cNvSpPr>
            <a:spLocks noChangeShapeType="1"/>
          </p:cNvSpPr>
          <p:nvPr/>
        </p:nvSpPr>
        <p:spPr bwMode="auto">
          <a:xfrm flipV="1">
            <a:off x="1238250" y="1181115"/>
            <a:ext cx="561974" cy="1"/>
          </a:xfrm>
          <a:prstGeom prst="line">
            <a:avLst/>
          </a:prstGeom>
          <a:noFill/>
          <a:ln w="57150">
            <a:solidFill>
              <a:schemeClr val="accent2"/>
            </a:solidFill>
            <a:round/>
            <a:headEnd/>
            <a:tailEnd type="triangle" w="med" len="med"/>
          </a:ln>
          <a:effectLst/>
        </p:spPr>
        <p:txBody>
          <a:bodyPr/>
          <a:lstStyle/>
          <a:p>
            <a:endParaRPr lang="fr-FR" smtClean="0">
              <a:solidFill>
                <a:srgbClr val="000000"/>
              </a:solidFill>
            </a:endParaRPr>
          </a:p>
        </p:txBody>
      </p:sp>
      <p:sp>
        <p:nvSpPr>
          <p:cNvPr id="21" name="Rectangle 8"/>
          <p:cNvSpPr>
            <a:spLocks noChangeArrowheads="1"/>
          </p:cNvSpPr>
          <p:nvPr/>
        </p:nvSpPr>
        <p:spPr bwMode="auto">
          <a:xfrm>
            <a:off x="0" y="4554537"/>
            <a:ext cx="9906000" cy="1208088"/>
          </a:xfrm>
          <a:prstGeom prst="rect">
            <a:avLst/>
          </a:prstGeom>
          <a:noFill/>
          <a:ln w="57150">
            <a:solidFill>
              <a:srgbClr val="C00000"/>
            </a:solidFill>
            <a:miter lim="800000"/>
            <a:headEnd type="none" w="sm" len="sm"/>
            <a:tailEnd type="none" w="sm" len="sm"/>
          </a:ln>
          <a:effectLst/>
        </p:spPr>
        <p:txBody>
          <a:bodyPr wrap="none" anchor="ctr"/>
          <a:lstStyle/>
          <a:p>
            <a:endParaRPr lang="fr-FR" dirty="0" smtClean="0">
              <a:solidFill>
                <a:srgbClr val="C00000"/>
              </a:solidFill>
            </a:endParaRPr>
          </a:p>
        </p:txBody>
      </p:sp>
      <p:sp>
        <p:nvSpPr>
          <p:cNvPr id="22" name="Text Box 6"/>
          <p:cNvSpPr txBox="1">
            <a:spLocks noChangeArrowheads="1"/>
          </p:cNvSpPr>
          <p:nvPr/>
        </p:nvSpPr>
        <p:spPr bwMode="auto">
          <a:xfrm>
            <a:off x="2087563" y="5792788"/>
            <a:ext cx="4494212" cy="523220"/>
          </a:xfrm>
          <a:prstGeom prst="rect">
            <a:avLst/>
          </a:prstGeom>
          <a:solidFill>
            <a:schemeClr val="bg1"/>
          </a:solidFill>
          <a:ln w="9525">
            <a:noFill/>
            <a:miter lim="800000"/>
            <a:headEnd/>
            <a:tailEnd/>
          </a:ln>
          <a:effectLst/>
        </p:spPr>
        <p:txBody>
          <a:bodyPr wrap="square">
            <a:spAutoFit/>
          </a:bodyPr>
          <a:lstStyle/>
          <a:p>
            <a:pPr marL="1588" indent="-1588">
              <a:spcBef>
                <a:spcPct val="50000"/>
              </a:spcBef>
            </a:pPr>
            <a:r>
              <a:rPr lang="fr-FR" sz="2800" b="1" u="none" dirty="0" err="1" smtClean="0">
                <a:solidFill>
                  <a:srgbClr val="C00000"/>
                </a:solidFill>
                <a:effectLst>
                  <a:outerShdw blurRad="38100" dist="38100" dir="2700000" algn="tl">
                    <a:srgbClr val="C0C0C0"/>
                  </a:outerShdw>
                </a:effectLst>
                <a:latin typeface="Calibri" pitchFamily="34" charset="0"/>
                <a:cs typeface="Calibri" pitchFamily="34" charset="0"/>
              </a:rPr>
              <a:t>Extreme</a:t>
            </a:r>
            <a:r>
              <a:rPr lang="fr-FR" sz="2800" b="1" u="none" dirty="0" smtClean="0">
                <a:solidFill>
                  <a:srgbClr val="C00000"/>
                </a:solidFill>
                <a:effectLst>
                  <a:outerShdw blurRad="38100" dist="38100" dir="2700000" algn="tl">
                    <a:srgbClr val="C0C0C0"/>
                  </a:outerShdw>
                </a:effectLst>
                <a:latin typeface="Calibri" pitchFamily="34" charset="0"/>
                <a:cs typeface="Calibri" pitchFamily="34" charset="0"/>
              </a:rPr>
              <a:t> </a:t>
            </a:r>
            <a:r>
              <a:rPr lang="fr-FR" sz="2800" b="1" u="none" dirty="0" err="1" smtClean="0">
                <a:solidFill>
                  <a:srgbClr val="C00000"/>
                </a:solidFill>
                <a:effectLst>
                  <a:outerShdw blurRad="38100" dist="38100" dir="2700000" algn="tl">
                    <a:srgbClr val="C0C0C0"/>
                  </a:outerShdw>
                </a:effectLst>
                <a:latin typeface="Calibri" pitchFamily="34" charset="0"/>
                <a:cs typeface="Calibri" pitchFamily="34" charset="0"/>
              </a:rPr>
              <a:t>reliability</a:t>
            </a:r>
            <a:r>
              <a:rPr lang="fr-FR" sz="2800" b="1" u="none" dirty="0" smtClean="0">
                <a:solidFill>
                  <a:srgbClr val="C00000"/>
                </a:solidFill>
                <a:effectLst>
                  <a:outerShdw blurRad="38100" dist="38100" dir="2700000" algn="tl">
                    <a:srgbClr val="C0C0C0"/>
                  </a:outerShdw>
                </a:effectLst>
                <a:latin typeface="Calibri" pitchFamily="34" charset="0"/>
                <a:cs typeface="Calibri" pitchFamily="34" charset="0"/>
              </a:rPr>
              <a:t> </a:t>
            </a:r>
            <a:r>
              <a:rPr lang="fr-FR" sz="2800" b="1" u="none" dirty="0" err="1" smtClean="0">
                <a:solidFill>
                  <a:srgbClr val="C00000"/>
                </a:solidFill>
                <a:effectLst>
                  <a:outerShdw blurRad="38100" dist="38100" dir="2700000" algn="tl">
                    <a:srgbClr val="C0C0C0"/>
                  </a:outerShdw>
                </a:effectLst>
                <a:latin typeface="Calibri" pitchFamily="34" charset="0"/>
                <a:cs typeface="Calibri" pitchFamily="34" charset="0"/>
              </a:rPr>
              <a:t>level</a:t>
            </a:r>
            <a:endParaRPr lang="fr-FR" sz="2800" b="1" u="none" dirty="0" smtClean="0">
              <a:solidFill>
                <a:srgbClr val="C00000"/>
              </a:solidFill>
              <a:effectLst>
                <a:outerShdw blurRad="38100" dist="38100" dir="2700000" algn="tl">
                  <a:srgbClr val="C0C0C0"/>
                </a:outerShdw>
              </a:effectLst>
              <a:latin typeface="Calibri" pitchFamily="34" charset="0"/>
              <a:cs typeface="Calibri" pitchFamily="34" charset="0"/>
            </a:endParaRPr>
          </a:p>
        </p:txBody>
      </p:sp>
      <p:sp>
        <p:nvSpPr>
          <p:cNvPr id="23" name="Line 7"/>
          <p:cNvSpPr>
            <a:spLocks noChangeShapeType="1"/>
          </p:cNvSpPr>
          <p:nvPr/>
        </p:nvSpPr>
        <p:spPr bwMode="auto">
          <a:xfrm flipV="1">
            <a:off x="1466851" y="6076965"/>
            <a:ext cx="561974" cy="1"/>
          </a:xfrm>
          <a:prstGeom prst="line">
            <a:avLst/>
          </a:prstGeom>
          <a:noFill/>
          <a:ln w="57150">
            <a:solidFill>
              <a:srgbClr val="C00000"/>
            </a:solidFill>
            <a:round/>
            <a:headEnd/>
            <a:tailEnd type="triangle" w="med" len="med"/>
          </a:ln>
          <a:effectLst/>
        </p:spPr>
        <p:txBody>
          <a:bodyPr/>
          <a:lstStyle/>
          <a:p>
            <a:endParaRPr lang="fr-FR"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Text Box 2"/>
          <p:cNvSpPr txBox="1">
            <a:spLocks noChangeArrowheads="1"/>
          </p:cNvSpPr>
          <p:nvPr/>
        </p:nvSpPr>
        <p:spPr bwMode="auto">
          <a:xfrm>
            <a:off x="7" y="139700"/>
            <a:ext cx="8691563"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mj-lt"/>
              </a:rPr>
              <a:t>The ADS </a:t>
            </a:r>
            <a:r>
              <a:rPr lang="fr-FR" sz="2800" b="1" u="none" dirty="0" err="1" smtClean="0">
                <a:solidFill>
                  <a:schemeClr val="bg1"/>
                </a:solidFill>
                <a:effectLst>
                  <a:outerShdw blurRad="38100" dist="38100" dir="2700000" algn="tl">
                    <a:srgbClr val="C0C0C0"/>
                  </a:outerShdw>
                </a:effectLst>
                <a:latin typeface="+mj-lt"/>
              </a:rPr>
              <a:t>reliability</a:t>
            </a:r>
            <a:r>
              <a:rPr lang="fr-FR" sz="2800" b="1" u="none" dirty="0" smtClean="0">
                <a:solidFill>
                  <a:schemeClr val="bg1"/>
                </a:solidFill>
                <a:effectLst>
                  <a:outerShdw blurRad="38100" dist="38100" dir="2700000" algn="tl">
                    <a:srgbClr val="C0C0C0"/>
                  </a:outerShdw>
                </a:effectLst>
                <a:latin typeface="+mj-lt"/>
              </a:rPr>
              <a:t> </a:t>
            </a:r>
            <a:r>
              <a:rPr lang="fr-FR" sz="2800" b="1" u="none" dirty="0" err="1" smtClean="0">
                <a:solidFill>
                  <a:schemeClr val="bg1"/>
                </a:solidFill>
                <a:effectLst>
                  <a:outerShdw blurRad="38100" dist="38100" dir="2700000" algn="tl">
                    <a:srgbClr val="C0C0C0"/>
                  </a:outerShdw>
                </a:effectLst>
                <a:latin typeface="+mj-lt"/>
              </a:rPr>
              <a:t>requirement</a:t>
            </a:r>
            <a:endParaRPr lang="fr-FR" sz="2800" b="1" u="none" dirty="0">
              <a:solidFill>
                <a:schemeClr val="bg1"/>
              </a:solidFill>
              <a:effectLst>
                <a:outerShdw blurRad="38100" dist="38100" dir="2700000" algn="tl">
                  <a:srgbClr val="C0C0C0"/>
                </a:outerShdw>
              </a:effectLst>
              <a:latin typeface="+mj-lt"/>
            </a:endParaRPr>
          </a:p>
        </p:txBody>
      </p:sp>
      <p:sp>
        <p:nvSpPr>
          <p:cNvPr id="923654" name="Text Box 6"/>
          <p:cNvSpPr txBox="1">
            <a:spLocks noChangeArrowheads="1"/>
          </p:cNvSpPr>
          <p:nvPr/>
        </p:nvSpPr>
        <p:spPr bwMode="auto">
          <a:xfrm>
            <a:off x="0" y="901702"/>
            <a:ext cx="9906000" cy="1631216"/>
          </a:xfrm>
          <a:prstGeom prst="rect">
            <a:avLst/>
          </a:prstGeom>
          <a:noFill/>
          <a:ln w="9525">
            <a:noFill/>
            <a:miter lim="800000"/>
            <a:headEnd/>
            <a:tailEnd/>
          </a:ln>
          <a:effectLst/>
        </p:spPr>
        <p:txBody>
          <a:bodyPr>
            <a:spAutoFit/>
          </a:bodyPr>
          <a:lstStyle/>
          <a:p>
            <a:pPr marL="457200" indent="-457200" eaLnBrk="1" hangingPunct="1">
              <a:spcBef>
                <a:spcPct val="50000"/>
              </a:spcBef>
              <a:buFont typeface="Wingdings" pitchFamily="2" charset="2"/>
              <a:buChar char="®"/>
            </a:pPr>
            <a:r>
              <a:rPr lang="en-US" b="1" u="none" dirty="0" smtClean="0">
                <a:effectLst>
                  <a:outerShdw blurRad="38100" dist="38100" dir="2700000" algn="tl">
                    <a:srgbClr val="C0C0C0"/>
                  </a:outerShdw>
                </a:effectLst>
                <a:latin typeface="+mj-lt"/>
                <a:sym typeface="Symbol" pitchFamily="18" charset="2"/>
              </a:rPr>
              <a:t> </a:t>
            </a:r>
            <a:r>
              <a:rPr lang="en-US" b="1" u="none" dirty="0" smtClean="0">
                <a:solidFill>
                  <a:srgbClr val="FF6600"/>
                </a:solidFill>
                <a:effectLst>
                  <a:outerShdw blurRad="38100" dist="38100" dir="2700000" algn="tl">
                    <a:srgbClr val="C0C0C0"/>
                  </a:outerShdw>
                </a:effectLst>
                <a:latin typeface="+mj-lt"/>
                <a:sym typeface="Symbol" pitchFamily="18" charset="2"/>
              </a:rPr>
              <a:t>Beam trips longer than 3 sec </a:t>
            </a:r>
            <a:r>
              <a:rPr lang="en-US" u="none" dirty="0" smtClean="0">
                <a:effectLst>
                  <a:outerShdw blurRad="38100" dist="38100" dir="2700000" algn="tl">
                    <a:srgbClr val="C0C0C0"/>
                  </a:outerShdw>
                </a:effectLst>
                <a:latin typeface="+mj-lt"/>
                <a:sym typeface="Symbol" pitchFamily="18" charset="2"/>
              </a:rPr>
              <a:t>must be very rare:</a:t>
            </a:r>
          </a:p>
          <a:p>
            <a:pPr marL="457200" indent="-457200" eaLnBrk="1" hangingPunct="1">
              <a:spcBef>
                <a:spcPct val="50000"/>
              </a:spcBef>
              <a:buFont typeface="Wingdings" pitchFamily="2" charset="2"/>
              <a:buChar char="Ø"/>
            </a:pPr>
            <a:r>
              <a:rPr lang="en-US" u="none" dirty="0" smtClean="0">
                <a:effectLst>
                  <a:outerShdw blurRad="38100" dist="38100" dir="2700000" algn="tl">
                    <a:srgbClr val="C0C0C0"/>
                  </a:outerShdw>
                </a:effectLst>
                <a:latin typeface="Arial"/>
              </a:rPr>
              <a:t>To limit</a:t>
            </a:r>
            <a:r>
              <a:rPr lang="en-US" sz="1400" u="none" dirty="0" smtClean="0">
                <a:effectLst>
                  <a:outerShdw blurRad="38100" dist="38100" dir="2700000" algn="tl">
                    <a:srgbClr val="C0C0C0"/>
                  </a:outerShdw>
                </a:effectLst>
                <a:latin typeface="Arial"/>
              </a:rPr>
              <a:t> </a:t>
            </a:r>
            <a:r>
              <a:rPr lang="en-US" u="none" dirty="0" smtClean="0">
                <a:effectLst>
                  <a:outerShdw blurRad="38100" dist="38100" dir="2700000" algn="tl">
                    <a:srgbClr val="C0C0C0"/>
                  </a:outerShdw>
                </a:effectLst>
                <a:latin typeface="+mj-lt"/>
                <a:sym typeface="Symbol" pitchFamily="18" charset="2"/>
              </a:rPr>
              <a:t>thermal stress &amp; fatigue on the target window, reactor structures &amp; fuel assemblies</a:t>
            </a:r>
            <a:endParaRPr lang="en-US" sz="1600" u="none" dirty="0" smtClean="0">
              <a:solidFill>
                <a:srgbClr val="0000FF"/>
              </a:solidFill>
              <a:effectLst>
                <a:outerShdw blurRad="38100" dist="38100" dir="2700000" algn="tl">
                  <a:srgbClr val="C0C0C0"/>
                </a:outerShdw>
              </a:effectLst>
              <a:latin typeface="+mj-lt"/>
              <a:sym typeface="Symbol" pitchFamily="18" charset="2"/>
            </a:endParaRPr>
          </a:p>
          <a:p>
            <a:pPr marL="457200" indent="-457200" eaLnBrk="1" hangingPunct="1">
              <a:spcBef>
                <a:spcPct val="50000"/>
              </a:spcBef>
              <a:buFont typeface="Wingdings" pitchFamily="2" charset="2"/>
              <a:buChar char="Ø"/>
            </a:pPr>
            <a:r>
              <a:rPr lang="fr-FR" u="none" dirty="0" smtClean="0">
                <a:effectLst>
                  <a:outerShdw blurRad="38100" dist="38100" dir="2700000" algn="tl">
                    <a:srgbClr val="C0C0C0"/>
                  </a:outerShdw>
                </a:effectLst>
                <a:sym typeface="Symbol" pitchFamily="18" charset="2"/>
              </a:rPr>
              <a:t>To </a:t>
            </a:r>
            <a:r>
              <a:rPr lang="fr-FR" u="none" dirty="0" err="1" smtClean="0">
                <a:effectLst>
                  <a:outerShdw blurRad="38100" dist="38100" dir="2700000" algn="tl">
                    <a:srgbClr val="C0C0C0"/>
                  </a:outerShdw>
                </a:effectLst>
                <a:sym typeface="Symbol" pitchFamily="18" charset="2"/>
              </a:rPr>
              <a:t>ensure</a:t>
            </a:r>
            <a:r>
              <a:rPr lang="fr-FR" u="none" dirty="0" smtClean="0">
                <a:effectLst>
                  <a:outerShdw blurRad="38100" dist="38100" dir="2700000" algn="tl">
                    <a:srgbClr val="C0C0C0"/>
                  </a:outerShdw>
                </a:effectLst>
                <a:sym typeface="Symbol" pitchFamily="18" charset="2"/>
              </a:rPr>
              <a:t> a 80% </a:t>
            </a:r>
            <a:r>
              <a:rPr lang="fr-FR" u="none" dirty="0" err="1" smtClean="0">
                <a:effectLst>
                  <a:outerShdw blurRad="38100" dist="38100" dir="2700000" algn="tl">
                    <a:srgbClr val="C0C0C0"/>
                  </a:outerShdw>
                </a:effectLst>
                <a:sym typeface="Symbol" pitchFamily="18" charset="2"/>
              </a:rPr>
              <a:t>availability</a:t>
            </a:r>
            <a:r>
              <a:rPr lang="fr-FR" u="none" dirty="0" smtClean="0">
                <a:effectLst>
                  <a:outerShdw blurRad="38100" dist="38100" dir="2700000" algn="tl">
                    <a:srgbClr val="C0C0C0"/>
                  </a:outerShdw>
                </a:effectLst>
                <a:sym typeface="Symbol" pitchFamily="18" charset="2"/>
              </a:rPr>
              <a:t> </a:t>
            </a:r>
            <a:r>
              <a:rPr lang="en-US" sz="1600" u="none" dirty="0" smtClean="0">
                <a:solidFill>
                  <a:srgbClr val="0000FF"/>
                </a:solidFill>
                <a:effectLst>
                  <a:outerShdw blurRad="38100" dist="38100" dir="2700000" algn="tl">
                    <a:srgbClr val="C0C0C0"/>
                  </a:outerShdw>
                </a:effectLst>
                <a:latin typeface="Arial"/>
                <a:sym typeface="Symbol" pitchFamily="18" charset="2"/>
              </a:rPr>
              <a:t>– given the foreseen reactor start-up procedures</a:t>
            </a:r>
            <a:endParaRPr lang="fr-FR" u="none" dirty="0">
              <a:effectLst>
                <a:outerShdw blurRad="38100" dist="38100" dir="2700000" algn="tl">
                  <a:srgbClr val="C0C0C0"/>
                </a:outerShdw>
              </a:effectLst>
              <a:latin typeface="+mj-lt"/>
              <a:sym typeface="Symbol" pitchFamily="18" charset="2"/>
            </a:endParaRPr>
          </a:p>
        </p:txBody>
      </p:sp>
      <p:sp>
        <p:nvSpPr>
          <p:cNvPr id="7" name="Espace réservé du pied de page 6"/>
          <p:cNvSpPr>
            <a:spLocks noGrp="1"/>
          </p:cNvSpPr>
          <p:nvPr>
            <p:ph type="ftr" sz="quarter" idx="10"/>
          </p:nvPr>
        </p:nvSpPr>
        <p:spPr/>
        <p:txBody>
          <a:bodyPr/>
          <a:lstStyle/>
          <a:p>
            <a:r>
              <a:rPr lang="fr-FR" smtClean="0"/>
              <a:t>J-Luc Biarrotte, Séminaire SACM, Saclay, 24/03/2016.</a:t>
            </a:r>
            <a:endParaRPr lang="de-DE" dirty="0"/>
          </a:p>
        </p:txBody>
      </p:sp>
      <p:sp>
        <p:nvSpPr>
          <p:cNvPr id="6" name="Text Box 6"/>
          <p:cNvSpPr txBox="1">
            <a:spLocks noChangeArrowheads="1"/>
          </p:cNvSpPr>
          <p:nvPr/>
        </p:nvSpPr>
        <p:spPr bwMode="auto">
          <a:xfrm>
            <a:off x="10624" y="2744681"/>
            <a:ext cx="9906000" cy="1631216"/>
          </a:xfrm>
          <a:prstGeom prst="rect">
            <a:avLst/>
          </a:prstGeom>
          <a:noFill/>
          <a:ln w="9525">
            <a:noFill/>
            <a:miter lim="800000"/>
            <a:headEnd/>
            <a:tailEnd/>
          </a:ln>
          <a:effectLst/>
        </p:spPr>
        <p:txBody>
          <a:bodyPr>
            <a:spAutoFit/>
          </a:bodyPr>
          <a:lstStyle/>
          <a:p>
            <a:pPr marL="457200" indent="-457200" eaLnBrk="1" hangingPunct="1">
              <a:spcBef>
                <a:spcPct val="50000"/>
              </a:spcBef>
              <a:buFont typeface="Wingdings" pitchFamily="2" charset="2"/>
              <a:buChar char="®"/>
            </a:pPr>
            <a:r>
              <a:rPr lang="en-US" u="none" dirty="0" smtClean="0">
                <a:effectLst>
                  <a:outerShdw blurRad="38100" dist="38100" dir="2700000" algn="tl">
                    <a:srgbClr val="C0C0C0"/>
                  </a:outerShdw>
                </a:effectLst>
                <a:latin typeface="Arial"/>
                <a:sym typeface="Symbol" pitchFamily="18" charset="2"/>
              </a:rPr>
              <a:t> </a:t>
            </a:r>
            <a:r>
              <a:rPr lang="en-US" b="1" u="none" dirty="0" smtClean="0">
                <a:solidFill>
                  <a:srgbClr val="FF6600"/>
                </a:solidFill>
                <a:effectLst>
                  <a:outerShdw blurRad="38100" dist="38100" dir="2700000" algn="tl">
                    <a:srgbClr val="C0C0C0"/>
                  </a:outerShdw>
                </a:effectLst>
                <a:latin typeface="Arial"/>
                <a:sym typeface="Symbol" pitchFamily="18" charset="2"/>
              </a:rPr>
              <a:t>Present MYRRHA s</a:t>
            </a:r>
            <a:r>
              <a:rPr lang="fr-FR" b="1" u="none" dirty="0" err="1" smtClean="0">
                <a:solidFill>
                  <a:srgbClr val="FF6600"/>
                </a:solidFill>
                <a:effectLst>
                  <a:outerShdw blurRad="38100" dist="38100" dir="2700000" algn="tl">
                    <a:srgbClr val="C0C0C0"/>
                  </a:outerShdw>
                </a:effectLst>
                <a:sym typeface="Symbol" pitchFamily="18" charset="2"/>
              </a:rPr>
              <a:t>pécifications</a:t>
            </a:r>
            <a:r>
              <a:rPr lang="fr-FR" b="1" u="none" dirty="0" smtClean="0">
                <a:solidFill>
                  <a:srgbClr val="FF6600"/>
                </a:solidFill>
                <a:effectLst>
                  <a:outerShdw blurRad="38100" dist="38100" dir="2700000" algn="tl">
                    <a:srgbClr val="C0C0C0"/>
                  </a:outerShdw>
                </a:effectLst>
                <a:sym typeface="Symbol" pitchFamily="18" charset="2"/>
              </a:rPr>
              <a:t>: </a:t>
            </a:r>
            <a:r>
              <a:rPr lang="fr-FR" u="none" dirty="0" smtClean="0">
                <a:effectLst>
                  <a:outerShdw blurRad="38100" dist="38100" dir="2700000" algn="tl">
                    <a:srgbClr val="C0C0C0"/>
                  </a:outerShdw>
                </a:effectLst>
                <a:sym typeface="Symbol" pitchFamily="18" charset="2"/>
              </a:rPr>
              <a:t>&lt;10 </a:t>
            </a:r>
            <a:r>
              <a:rPr lang="fr-FR" u="none" dirty="0" err="1" smtClean="0">
                <a:effectLst>
                  <a:outerShdw blurRad="38100" dist="38100" dir="2700000" algn="tl">
                    <a:srgbClr val="C0C0C0"/>
                  </a:outerShdw>
                </a:effectLst>
                <a:sym typeface="Symbol" pitchFamily="18" charset="2"/>
              </a:rPr>
              <a:t>beam</a:t>
            </a:r>
            <a:r>
              <a:rPr lang="fr-FR" u="none" dirty="0" smtClean="0">
                <a:effectLst>
                  <a:outerShdw blurRad="38100" dist="38100" dir="2700000" algn="tl">
                    <a:srgbClr val="C0C0C0"/>
                  </a:outerShdw>
                </a:effectLst>
                <a:sym typeface="Symbol" pitchFamily="18" charset="2"/>
              </a:rPr>
              <a:t> trips per 3-</a:t>
            </a:r>
            <a:r>
              <a:rPr lang="fr-FR" u="none" dirty="0" err="1" smtClean="0">
                <a:effectLst>
                  <a:outerShdw blurRad="38100" dist="38100" dir="2700000" algn="tl">
                    <a:srgbClr val="C0C0C0"/>
                  </a:outerShdw>
                </a:effectLst>
                <a:sym typeface="Symbol" pitchFamily="18" charset="2"/>
              </a:rPr>
              <a:t>month</a:t>
            </a:r>
            <a:r>
              <a:rPr lang="fr-FR" u="none" dirty="0" smtClean="0">
                <a:effectLst>
                  <a:outerShdw blurRad="38100" dist="38100" dir="2700000" algn="tl">
                    <a:srgbClr val="C0C0C0"/>
                  </a:outerShdw>
                </a:effectLst>
                <a:sym typeface="Symbol" pitchFamily="18" charset="2"/>
              </a:rPr>
              <a:t> </a:t>
            </a:r>
            <a:r>
              <a:rPr lang="fr-FR" u="none" dirty="0" err="1" smtClean="0">
                <a:effectLst>
                  <a:outerShdw blurRad="38100" dist="38100" dir="2700000" algn="tl">
                    <a:srgbClr val="C0C0C0"/>
                  </a:outerShdw>
                </a:effectLst>
                <a:sym typeface="Symbol" pitchFamily="18" charset="2"/>
              </a:rPr>
              <a:t>operation</a:t>
            </a:r>
            <a:r>
              <a:rPr lang="fr-FR" u="none" dirty="0" smtClean="0">
                <a:effectLst>
                  <a:outerShdw blurRad="38100" dist="38100" dir="2700000" algn="tl">
                    <a:srgbClr val="C0C0C0"/>
                  </a:outerShdw>
                </a:effectLst>
                <a:sym typeface="Symbol" pitchFamily="18" charset="2"/>
              </a:rPr>
              <a:t> </a:t>
            </a:r>
            <a:r>
              <a:rPr lang="fr-FR" u="none" dirty="0" err="1" smtClean="0">
                <a:effectLst>
                  <a:outerShdw blurRad="38100" dist="38100" dir="2700000" algn="tl">
                    <a:srgbClr val="C0C0C0"/>
                  </a:outerShdw>
                </a:effectLst>
                <a:sym typeface="Symbol" pitchFamily="18" charset="2"/>
              </a:rPr>
              <a:t>period</a:t>
            </a:r>
            <a:r>
              <a:rPr lang="fr-FR" b="1" u="none" dirty="0" smtClean="0">
                <a:solidFill>
                  <a:srgbClr val="FF6600"/>
                </a:solidFill>
                <a:effectLst>
                  <a:outerShdw blurRad="38100" dist="38100" dir="2700000" algn="tl">
                    <a:srgbClr val="C0C0C0"/>
                  </a:outerShdw>
                </a:effectLst>
                <a:sym typeface="Symbol" pitchFamily="18" charset="2"/>
              </a:rPr>
              <a:t> </a:t>
            </a:r>
            <a:r>
              <a:rPr lang="fr-FR" u="none" dirty="0" smtClean="0">
                <a:effectLst>
                  <a:outerShdw blurRad="38100" dist="38100" dir="2700000" algn="tl">
                    <a:srgbClr val="C0C0C0"/>
                  </a:outerShdw>
                </a:effectLst>
                <a:sym typeface="Symbol" pitchFamily="18" charset="2"/>
              </a:rPr>
              <a:t>(i.e. MTBF &gt; 250h) </a:t>
            </a:r>
            <a:r>
              <a:rPr lang="en-US" sz="1600" u="none" dirty="0" smtClean="0">
                <a:solidFill>
                  <a:srgbClr val="0000FF"/>
                </a:solidFill>
                <a:effectLst>
                  <a:outerShdw blurRad="38100" dist="38100" dir="2700000" algn="tl">
                    <a:srgbClr val="C0C0C0"/>
                  </a:outerShdw>
                </a:effectLst>
                <a:latin typeface="Arial"/>
                <a:sym typeface="Symbol" pitchFamily="18" charset="2"/>
              </a:rPr>
              <a:t>– derived from the PHENIX reactor operation analysis </a:t>
            </a:r>
            <a:endParaRPr lang="en-US" u="none" dirty="0" smtClean="0">
              <a:effectLst>
                <a:outerShdw blurRad="38100" dist="38100" dir="2700000" algn="tl">
                  <a:srgbClr val="C0C0C0"/>
                </a:outerShdw>
              </a:effectLst>
              <a:latin typeface="+mj-lt"/>
              <a:sym typeface="Symbol" pitchFamily="18" charset="2"/>
            </a:endParaRPr>
          </a:p>
          <a:p>
            <a:pPr marL="457200" indent="-457200" eaLnBrk="1" hangingPunct="1">
              <a:spcBef>
                <a:spcPct val="50000"/>
              </a:spcBef>
              <a:buFont typeface="Wingdings" pitchFamily="2" charset="2"/>
              <a:buChar char="Ø"/>
            </a:pPr>
            <a:r>
              <a:rPr lang="en-US" u="none" dirty="0" smtClean="0">
                <a:effectLst>
                  <a:outerShdw blurRad="38100" dist="38100" dir="2700000" algn="tl">
                    <a:srgbClr val="C0C0C0"/>
                  </a:outerShdw>
                </a:effectLst>
                <a:latin typeface="Arial"/>
              </a:rPr>
              <a:t>Far above present HPPA accelerator performance </a:t>
            </a:r>
            <a:r>
              <a:rPr lang="en-US" sz="1600" u="none" dirty="0" smtClean="0">
                <a:solidFill>
                  <a:srgbClr val="0000FF"/>
                </a:solidFill>
                <a:effectLst>
                  <a:outerShdw blurRad="38100" dist="38100" dir="2700000" algn="tl">
                    <a:srgbClr val="C0C0C0"/>
                  </a:outerShdw>
                </a:effectLst>
                <a:latin typeface="+mj-lt"/>
                <a:sym typeface="Symbol" pitchFamily="18" charset="2"/>
              </a:rPr>
              <a:t>– MTBF is a few hours at PSI or SNS</a:t>
            </a:r>
          </a:p>
          <a:p>
            <a:pPr marL="457200" indent="-457200" eaLnBrk="1" hangingPunct="1">
              <a:spcBef>
                <a:spcPct val="50000"/>
              </a:spcBef>
              <a:buFont typeface="Wingdings" pitchFamily="2" charset="2"/>
              <a:buChar char="Ø"/>
            </a:pPr>
            <a:r>
              <a:rPr lang="fr-FR" u="none" dirty="0" smtClean="0">
                <a:effectLst>
                  <a:outerShdw blurRad="38100" dist="38100" dir="2700000" algn="tl">
                    <a:srgbClr val="C0C0C0"/>
                  </a:outerShdw>
                </a:effectLst>
                <a:sym typeface="Symbol" pitchFamily="18" charset="2"/>
              </a:rPr>
              <a:t>Far </a:t>
            </a:r>
            <a:r>
              <a:rPr lang="fr-FR" u="none" dirty="0" err="1" smtClean="0">
                <a:effectLst>
                  <a:outerShdw blurRad="38100" dist="38100" dir="2700000" algn="tl">
                    <a:srgbClr val="C0C0C0"/>
                  </a:outerShdw>
                </a:effectLst>
                <a:sym typeface="Symbol" pitchFamily="18" charset="2"/>
              </a:rPr>
              <a:t>above</a:t>
            </a:r>
            <a:r>
              <a:rPr lang="fr-FR" u="none" dirty="0" smtClean="0">
                <a:effectLst>
                  <a:outerShdw blurRad="38100" dist="38100" dir="2700000" algn="tl">
                    <a:srgbClr val="C0C0C0"/>
                  </a:outerShdw>
                </a:effectLst>
                <a:sym typeface="Symbol" pitchFamily="18" charset="2"/>
              </a:rPr>
              <a:t> </a:t>
            </a:r>
            <a:r>
              <a:rPr lang="fr-FR" u="none" dirty="0" err="1" smtClean="0">
                <a:effectLst>
                  <a:outerShdw blurRad="38100" dist="38100" dir="2700000" algn="tl">
                    <a:srgbClr val="C0C0C0"/>
                  </a:outerShdw>
                </a:effectLst>
                <a:sym typeface="Symbol" pitchFamily="18" charset="2"/>
              </a:rPr>
              <a:t>present</a:t>
            </a:r>
            <a:r>
              <a:rPr lang="fr-FR" u="none" dirty="0" smtClean="0">
                <a:effectLst>
                  <a:outerShdw blurRad="38100" dist="38100" dir="2700000" algn="tl">
                    <a:srgbClr val="C0C0C0"/>
                  </a:outerShdw>
                </a:effectLst>
                <a:sym typeface="Symbol" pitchFamily="18" charset="2"/>
              </a:rPr>
              <a:t> ADS </a:t>
            </a:r>
            <a:r>
              <a:rPr lang="fr-FR" u="none" dirty="0" err="1" smtClean="0">
                <a:effectLst>
                  <a:outerShdw blurRad="38100" dist="38100" dir="2700000" algn="tl">
                    <a:srgbClr val="C0C0C0"/>
                  </a:outerShdw>
                </a:effectLst>
                <a:sym typeface="Symbol" pitchFamily="18" charset="2"/>
              </a:rPr>
              <a:t>specifications</a:t>
            </a:r>
            <a:r>
              <a:rPr lang="fr-FR" u="none" dirty="0" smtClean="0">
                <a:effectLst>
                  <a:outerShdw blurRad="38100" dist="38100" dir="2700000" algn="tl">
                    <a:srgbClr val="C0C0C0"/>
                  </a:outerShdw>
                </a:effectLst>
                <a:sym typeface="Symbol" pitchFamily="18" charset="2"/>
              </a:rPr>
              <a:t> in US or </a:t>
            </a:r>
            <a:r>
              <a:rPr lang="fr-FR" u="none" dirty="0" err="1" smtClean="0">
                <a:effectLst>
                  <a:outerShdw blurRad="38100" dist="38100" dir="2700000" algn="tl">
                    <a:srgbClr val="C0C0C0"/>
                  </a:outerShdw>
                </a:effectLst>
                <a:sym typeface="Symbol" pitchFamily="18" charset="2"/>
              </a:rPr>
              <a:t>Japan</a:t>
            </a:r>
            <a:r>
              <a:rPr lang="fr-FR" u="none" dirty="0" smtClean="0">
                <a:effectLst>
                  <a:outerShdw blurRad="38100" dist="38100" dir="2700000" algn="tl">
                    <a:srgbClr val="C0C0C0"/>
                  </a:outerShdw>
                </a:effectLst>
                <a:sym typeface="Symbol" pitchFamily="18" charset="2"/>
              </a:rPr>
              <a:t> </a:t>
            </a:r>
            <a:r>
              <a:rPr lang="en-US" sz="1600" u="none" dirty="0" smtClean="0">
                <a:solidFill>
                  <a:srgbClr val="0000FF"/>
                </a:solidFill>
                <a:effectLst>
                  <a:outerShdw blurRad="38100" dist="38100" dir="2700000" algn="tl">
                    <a:srgbClr val="C0C0C0"/>
                  </a:outerShdw>
                </a:effectLst>
                <a:latin typeface="Arial"/>
                <a:sym typeface="Symbol" pitchFamily="18" charset="2"/>
              </a:rPr>
              <a:t>– based on simulations</a:t>
            </a:r>
            <a:endParaRPr lang="fr-FR" u="none" dirty="0">
              <a:effectLst>
                <a:outerShdw blurRad="38100" dist="38100" dir="2700000" algn="tl">
                  <a:srgbClr val="C0C0C0"/>
                </a:outerShdw>
              </a:effectLst>
              <a:latin typeface="+mj-lt"/>
              <a:sym typeface="Symbol" pitchFamily="18" charset="2"/>
            </a:endParaRPr>
          </a:p>
        </p:txBody>
      </p:sp>
      <p:pic>
        <p:nvPicPr>
          <p:cNvPr id="8" name="Image 7"/>
          <p:cNvPicPr/>
          <p:nvPr/>
        </p:nvPicPr>
        <p:blipFill>
          <a:blip r:embed="rId3" cstate="print"/>
          <a:srcRect l="1471" t="1734" r="1287" b="2890"/>
          <a:stretch>
            <a:fillRect/>
          </a:stretch>
        </p:blipFill>
        <p:spPr bwMode="auto">
          <a:xfrm>
            <a:off x="0" y="820889"/>
            <a:ext cx="9906000" cy="5598962"/>
          </a:xfrm>
          <a:prstGeom prst="rect">
            <a:avLst/>
          </a:prstGeom>
          <a:noFill/>
        </p:spPr>
      </p:pic>
      <p:sp>
        <p:nvSpPr>
          <p:cNvPr id="9" name="ZoneTexte 8"/>
          <p:cNvSpPr txBox="1"/>
          <p:nvPr/>
        </p:nvSpPr>
        <p:spPr>
          <a:xfrm>
            <a:off x="6543679" y="6189837"/>
            <a:ext cx="3152775"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fr-FR" sz="1600" u="none" dirty="0" smtClean="0">
                <a:solidFill>
                  <a:srgbClr val="FFFFFF"/>
                </a:solidFill>
                <a:latin typeface="Calibri" pitchFamily="34" charset="0"/>
                <a:cs typeface="Calibri" pitchFamily="34" charset="0"/>
              </a:rPr>
              <a:t>D. Vandeplassche, Proc. IPAC 2012</a:t>
            </a:r>
            <a:endParaRPr lang="fr-FR" sz="1600" u="none" dirty="0">
              <a:solidFill>
                <a:srgbClr val="FFFFFF"/>
              </a:solidFill>
              <a:latin typeface="Calibri" pitchFamily="34" charset="0"/>
              <a:cs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6"/>
                                        </p:tgtEl>
                                        <p:attrNameLst>
                                          <p:attrName>style.opacity</p:attrName>
                                        </p:attrNameLst>
                                      </p:cBhvr>
                                      <p:to>
                                        <p:strVal val="0.5"/>
                                      </p:to>
                                    </p:set>
                                    <p:animEffect filter="image" prLst="opacity: 0.5">
                                      <p:cBhvr rctx="IE">
                                        <p:cTn id="7" dur="indefinite"/>
                                        <p:tgtEl>
                                          <p:spTgt spid="6"/>
                                        </p:tgtEl>
                                      </p:cBhvr>
                                    </p:animEffect>
                                  </p:childTnLst>
                                </p:cTn>
                              </p:par>
                              <p:par>
                                <p:cTn id="8" presetID="9" presetClass="emph" presetSubtype="0" grpId="0" nodeType="withEffect">
                                  <p:stCondLst>
                                    <p:cond delay="0"/>
                                  </p:stCondLst>
                                  <p:childTnLst>
                                    <p:set>
                                      <p:cBhvr rctx="PPT">
                                        <p:cTn id="9" dur="indefinite"/>
                                        <p:tgtEl>
                                          <p:spTgt spid="923654"/>
                                        </p:tgtEl>
                                        <p:attrNameLst>
                                          <p:attrName>style.opacity</p:attrName>
                                        </p:attrNameLst>
                                      </p:cBhvr>
                                      <p:to>
                                        <p:strVal val="0.5"/>
                                      </p:to>
                                    </p:set>
                                    <p:animEffect filter="image" prLst="opacity: 0.5">
                                      <p:cBhvr rctx="IE">
                                        <p:cTn id="10" dur="indefinite"/>
                                        <p:tgtEl>
                                          <p:spTgt spid="923654"/>
                                        </p:tgtEl>
                                      </p:cBhvr>
                                    </p:animEffec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3"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54" grpId="0"/>
      <p:bldP spid="6" grpId="0"/>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Text Box 2"/>
          <p:cNvSpPr txBox="1">
            <a:spLocks noChangeArrowheads="1"/>
          </p:cNvSpPr>
          <p:nvPr/>
        </p:nvSpPr>
        <p:spPr bwMode="auto">
          <a:xfrm>
            <a:off x="7" y="139700"/>
            <a:ext cx="8691563"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mj-lt"/>
              </a:rPr>
              <a:t>The ADS </a:t>
            </a:r>
            <a:r>
              <a:rPr lang="fr-FR" sz="2800" b="1" u="none" dirty="0" err="1" smtClean="0">
                <a:solidFill>
                  <a:schemeClr val="bg1"/>
                </a:solidFill>
                <a:effectLst>
                  <a:outerShdw blurRad="38100" dist="38100" dir="2700000" algn="tl">
                    <a:srgbClr val="C0C0C0"/>
                  </a:outerShdw>
                </a:effectLst>
                <a:latin typeface="+mj-lt"/>
              </a:rPr>
              <a:t>reliability</a:t>
            </a:r>
            <a:r>
              <a:rPr lang="fr-FR" sz="2800" b="1" u="none" dirty="0" smtClean="0">
                <a:solidFill>
                  <a:schemeClr val="bg1"/>
                </a:solidFill>
                <a:effectLst>
                  <a:outerShdw blurRad="38100" dist="38100" dir="2700000" algn="tl">
                    <a:srgbClr val="C0C0C0"/>
                  </a:outerShdw>
                </a:effectLst>
                <a:latin typeface="+mj-lt"/>
              </a:rPr>
              <a:t> </a:t>
            </a:r>
            <a:r>
              <a:rPr lang="fr-FR" sz="2800" b="1" u="none" dirty="0" err="1" smtClean="0">
                <a:solidFill>
                  <a:schemeClr val="bg1"/>
                </a:solidFill>
                <a:effectLst>
                  <a:outerShdw blurRad="38100" dist="38100" dir="2700000" algn="tl">
                    <a:srgbClr val="C0C0C0"/>
                  </a:outerShdw>
                </a:effectLst>
                <a:latin typeface="+mj-lt"/>
              </a:rPr>
              <a:t>requirement</a:t>
            </a:r>
            <a:endParaRPr lang="fr-FR" sz="2800" b="1" u="none" dirty="0">
              <a:solidFill>
                <a:schemeClr val="bg1"/>
              </a:solidFill>
              <a:effectLst>
                <a:outerShdw blurRad="38100" dist="38100" dir="2700000" algn="tl">
                  <a:srgbClr val="C0C0C0"/>
                </a:outerShdw>
              </a:effectLst>
              <a:latin typeface="+mj-lt"/>
            </a:endParaRPr>
          </a:p>
        </p:txBody>
      </p:sp>
      <p:sp>
        <p:nvSpPr>
          <p:cNvPr id="923651" name="Text Box 3"/>
          <p:cNvSpPr txBox="1">
            <a:spLocks noChangeArrowheads="1"/>
          </p:cNvSpPr>
          <p:nvPr/>
        </p:nvSpPr>
        <p:spPr bwMode="auto">
          <a:xfrm>
            <a:off x="1" y="4634726"/>
            <a:ext cx="10058401" cy="1785104"/>
          </a:xfrm>
          <a:prstGeom prst="rect">
            <a:avLst/>
          </a:prstGeom>
          <a:noFill/>
          <a:ln w="9525">
            <a:noFill/>
            <a:miter lim="800000"/>
            <a:headEnd/>
            <a:tailEnd/>
          </a:ln>
          <a:effectLst/>
        </p:spPr>
        <p:txBody>
          <a:bodyPr wrap="square">
            <a:spAutoFit/>
          </a:bodyPr>
          <a:lstStyle/>
          <a:p>
            <a:pPr marL="457200" indent="-457200" eaLnBrk="1" hangingPunct="1">
              <a:spcBef>
                <a:spcPct val="50000"/>
              </a:spcBef>
              <a:buFont typeface="Wingdings" pitchFamily="2" charset="2"/>
              <a:buChar char="®"/>
            </a:pPr>
            <a:r>
              <a:rPr lang="en-US" u="none" dirty="0" smtClean="0">
                <a:effectLst>
                  <a:outerShdw blurRad="38100" dist="38100" dir="2700000" algn="tl">
                    <a:srgbClr val="C0C0C0"/>
                  </a:outerShdw>
                </a:effectLst>
                <a:latin typeface="+mj-lt"/>
              </a:rPr>
              <a:t> </a:t>
            </a:r>
            <a:r>
              <a:rPr lang="en-US" b="1" u="none" dirty="0" smtClean="0">
                <a:effectLst>
                  <a:outerShdw blurRad="38100" dist="38100" dir="2700000" algn="tl">
                    <a:srgbClr val="C0C0C0"/>
                  </a:outerShdw>
                </a:effectLst>
                <a:latin typeface="+mj-lt"/>
              </a:rPr>
              <a:t>In any case, reliability guidelines are needed for the ADS accelerator design:</a:t>
            </a:r>
            <a:r>
              <a:rPr lang="en-US" u="none" dirty="0" smtClean="0">
                <a:effectLst>
                  <a:outerShdw blurRad="38100" dist="38100" dir="2700000" algn="tl">
                    <a:srgbClr val="C0C0C0"/>
                  </a:outerShdw>
                </a:effectLst>
                <a:latin typeface="+mj-lt"/>
              </a:rPr>
              <a:t> </a:t>
            </a:r>
          </a:p>
          <a:p>
            <a:pPr marL="457200" indent="-457200" eaLnBrk="1" hangingPunct="1">
              <a:spcBef>
                <a:spcPct val="50000"/>
              </a:spcBef>
              <a:buFont typeface="Wingdings" pitchFamily="2" charset="2"/>
              <a:buChar char="Ø"/>
            </a:pPr>
            <a:r>
              <a:rPr lang="en-US" b="1" u="none" dirty="0" smtClean="0">
                <a:solidFill>
                  <a:srgbClr val="FF6600"/>
                </a:solidFill>
                <a:effectLst>
                  <a:outerShdw blurRad="38100" dist="38100" dir="2700000" algn="tl">
                    <a:srgbClr val="C0C0C0"/>
                  </a:outerShdw>
                </a:effectLst>
                <a:latin typeface="+mj-lt"/>
              </a:rPr>
              <a:t>Strong design</a:t>
            </a:r>
            <a:r>
              <a:rPr lang="en-US" u="none" dirty="0" smtClean="0">
                <a:effectLst>
                  <a:outerShdw blurRad="38100" dist="38100" dir="2700000" algn="tl">
                    <a:srgbClr val="C0C0C0"/>
                  </a:outerShdw>
                </a:effectLst>
                <a:latin typeface="+mj-lt"/>
              </a:rPr>
              <a:t> i.e. robust optics, simplicity, low thermal stress, operation margins…</a:t>
            </a:r>
            <a:endParaRPr lang="en-US" sz="1400" u="none" dirty="0" smtClean="0">
              <a:effectLst>
                <a:outerShdw blurRad="38100" dist="38100" dir="2700000" algn="tl">
                  <a:srgbClr val="C0C0C0"/>
                </a:outerShdw>
              </a:effectLst>
              <a:latin typeface="+mj-lt"/>
            </a:endParaRPr>
          </a:p>
          <a:p>
            <a:pPr marL="457200" indent="-457200" eaLnBrk="1" hangingPunct="1">
              <a:spcBef>
                <a:spcPct val="50000"/>
              </a:spcBef>
              <a:buFont typeface="Wingdings" pitchFamily="2" charset="2"/>
              <a:buChar char="Ø"/>
            </a:pPr>
            <a:r>
              <a:rPr lang="en-US" b="1" u="none" dirty="0" smtClean="0">
                <a:solidFill>
                  <a:srgbClr val="FF6600"/>
                </a:solidFill>
                <a:effectLst>
                  <a:outerShdw blurRad="38100" dist="38100" dir="2700000" algn="tl">
                    <a:srgbClr val="C0C0C0"/>
                  </a:outerShdw>
                </a:effectLst>
                <a:latin typeface="+mj-lt"/>
              </a:rPr>
              <a:t>Redundancy </a:t>
            </a:r>
            <a:r>
              <a:rPr lang="en-US" u="none" dirty="0" smtClean="0">
                <a:effectLst>
                  <a:outerShdw blurRad="38100" dist="38100" dir="2700000" algn="tl">
                    <a:srgbClr val="C0C0C0"/>
                  </a:outerShdw>
                </a:effectLst>
                <a:latin typeface="+mj-lt"/>
              </a:rPr>
              <a:t>(serial where possible, or parallel) to be able to tolerate failures</a:t>
            </a:r>
          </a:p>
          <a:p>
            <a:pPr marL="457200" indent="-457200" eaLnBrk="1" hangingPunct="1">
              <a:spcBef>
                <a:spcPct val="50000"/>
              </a:spcBef>
              <a:buFont typeface="Wingdings" pitchFamily="2" charset="2"/>
              <a:buChar char="Ø"/>
            </a:pPr>
            <a:r>
              <a:rPr lang="en-US" b="1" u="none" dirty="0" err="1" smtClean="0">
                <a:solidFill>
                  <a:srgbClr val="FF6600"/>
                </a:solidFill>
                <a:effectLst>
                  <a:outerShdw blurRad="38100" dist="38100" dir="2700000" algn="tl">
                    <a:srgbClr val="C0C0C0"/>
                  </a:outerShdw>
                </a:effectLst>
                <a:latin typeface="+mj-lt"/>
              </a:rPr>
              <a:t>Repairability</a:t>
            </a:r>
            <a:r>
              <a:rPr lang="en-US" b="1" u="none" dirty="0" smtClean="0">
                <a:solidFill>
                  <a:srgbClr val="FF6600"/>
                </a:solidFill>
                <a:effectLst>
                  <a:outerShdw blurRad="38100" dist="38100" dir="2700000" algn="tl">
                    <a:srgbClr val="C0C0C0"/>
                  </a:outerShdw>
                </a:effectLst>
                <a:latin typeface="+mj-lt"/>
              </a:rPr>
              <a:t> </a:t>
            </a:r>
            <a:r>
              <a:rPr lang="en-US" u="none" dirty="0" smtClean="0">
                <a:effectLst>
                  <a:outerShdw blurRad="38100" dist="38100" dir="2700000" algn="tl">
                    <a:srgbClr val="C0C0C0"/>
                  </a:outerShdw>
                </a:effectLst>
                <a:latin typeface="+mj-lt"/>
              </a:rPr>
              <a:t>(on-line where possible) and efficient maintenance schemes</a:t>
            </a:r>
            <a:endParaRPr lang="en-US" u="none" dirty="0">
              <a:effectLst>
                <a:outerShdw blurRad="38100" dist="38100" dir="2700000" algn="tl">
                  <a:srgbClr val="C0C0C0"/>
                </a:outerShdw>
              </a:effectLst>
              <a:latin typeface="+mj-lt"/>
            </a:endParaRPr>
          </a:p>
        </p:txBody>
      </p:sp>
      <p:sp>
        <p:nvSpPr>
          <p:cNvPr id="923654" name="Text Box 6"/>
          <p:cNvSpPr txBox="1">
            <a:spLocks noChangeArrowheads="1"/>
          </p:cNvSpPr>
          <p:nvPr/>
        </p:nvSpPr>
        <p:spPr bwMode="auto">
          <a:xfrm>
            <a:off x="0" y="901702"/>
            <a:ext cx="9906000" cy="1631216"/>
          </a:xfrm>
          <a:prstGeom prst="rect">
            <a:avLst/>
          </a:prstGeom>
          <a:noFill/>
          <a:ln w="9525">
            <a:noFill/>
            <a:miter lim="800000"/>
            <a:headEnd/>
            <a:tailEnd/>
          </a:ln>
          <a:effectLst/>
        </p:spPr>
        <p:txBody>
          <a:bodyPr>
            <a:spAutoFit/>
          </a:bodyPr>
          <a:lstStyle/>
          <a:p>
            <a:pPr marL="457200" indent="-457200" eaLnBrk="1" hangingPunct="1">
              <a:spcBef>
                <a:spcPct val="50000"/>
              </a:spcBef>
              <a:buFont typeface="Wingdings" pitchFamily="2" charset="2"/>
              <a:buChar char="®"/>
            </a:pPr>
            <a:r>
              <a:rPr lang="en-US" b="1" u="none" dirty="0" smtClean="0">
                <a:effectLst>
                  <a:outerShdw blurRad="38100" dist="38100" dir="2700000" algn="tl">
                    <a:srgbClr val="C0C0C0"/>
                  </a:outerShdw>
                </a:effectLst>
                <a:latin typeface="+mj-lt"/>
                <a:sym typeface="Symbol" pitchFamily="18" charset="2"/>
              </a:rPr>
              <a:t> </a:t>
            </a:r>
            <a:r>
              <a:rPr lang="en-US" b="1" u="none" dirty="0" smtClean="0">
                <a:solidFill>
                  <a:srgbClr val="FF6600"/>
                </a:solidFill>
                <a:effectLst>
                  <a:outerShdw blurRad="38100" dist="38100" dir="2700000" algn="tl">
                    <a:srgbClr val="C0C0C0"/>
                  </a:outerShdw>
                </a:effectLst>
                <a:latin typeface="+mj-lt"/>
                <a:sym typeface="Symbol" pitchFamily="18" charset="2"/>
              </a:rPr>
              <a:t>Beam trips longer than 3 sec </a:t>
            </a:r>
            <a:r>
              <a:rPr lang="en-US" u="none" dirty="0" smtClean="0">
                <a:effectLst>
                  <a:outerShdw blurRad="38100" dist="38100" dir="2700000" algn="tl">
                    <a:srgbClr val="C0C0C0"/>
                  </a:outerShdw>
                </a:effectLst>
                <a:latin typeface="+mj-lt"/>
                <a:sym typeface="Symbol" pitchFamily="18" charset="2"/>
              </a:rPr>
              <a:t>must be very rare:</a:t>
            </a:r>
          </a:p>
          <a:p>
            <a:pPr marL="457200" indent="-457200" eaLnBrk="1" hangingPunct="1">
              <a:spcBef>
                <a:spcPct val="50000"/>
              </a:spcBef>
              <a:buFont typeface="Wingdings" pitchFamily="2" charset="2"/>
              <a:buChar char="Ø"/>
            </a:pPr>
            <a:r>
              <a:rPr lang="en-US" u="none" dirty="0" smtClean="0">
                <a:effectLst>
                  <a:outerShdw blurRad="38100" dist="38100" dir="2700000" algn="tl">
                    <a:srgbClr val="C0C0C0"/>
                  </a:outerShdw>
                </a:effectLst>
                <a:latin typeface="Arial"/>
              </a:rPr>
              <a:t>To limit</a:t>
            </a:r>
            <a:r>
              <a:rPr lang="en-US" sz="1400" u="none" dirty="0" smtClean="0">
                <a:effectLst>
                  <a:outerShdw blurRad="38100" dist="38100" dir="2700000" algn="tl">
                    <a:srgbClr val="C0C0C0"/>
                  </a:outerShdw>
                </a:effectLst>
                <a:latin typeface="Arial"/>
              </a:rPr>
              <a:t> </a:t>
            </a:r>
            <a:r>
              <a:rPr lang="en-US" u="none" dirty="0" smtClean="0">
                <a:effectLst>
                  <a:outerShdw blurRad="38100" dist="38100" dir="2700000" algn="tl">
                    <a:srgbClr val="C0C0C0"/>
                  </a:outerShdw>
                </a:effectLst>
                <a:latin typeface="+mj-lt"/>
                <a:sym typeface="Symbol" pitchFamily="18" charset="2"/>
              </a:rPr>
              <a:t>thermal stress &amp; fatigue on the target window, reactor structures &amp; fuel assemblies</a:t>
            </a:r>
            <a:endParaRPr lang="en-US" sz="1600" u="none" dirty="0" smtClean="0">
              <a:solidFill>
                <a:srgbClr val="0000FF"/>
              </a:solidFill>
              <a:effectLst>
                <a:outerShdw blurRad="38100" dist="38100" dir="2700000" algn="tl">
                  <a:srgbClr val="C0C0C0"/>
                </a:outerShdw>
              </a:effectLst>
              <a:latin typeface="+mj-lt"/>
              <a:sym typeface="Symbol" pitchFamily="18" charset="2"/>
            </a:endParaRPr>
          </a:p>
          <a:p>
            <a:pPr marL="457200" indent="-457200" eaLnBrk="1" hangingPunct="1">
              <a:spcBef>
                <a:spcPct val="50000"/>
              </a:spcBef>
              <a:buFont typeface="Wingdings" pitchFamily="2" charset="2"/>
              <a:buChar char="Ø"/>
            </a:pPr>
            <a:r>
              <a:rPr lang="fr-FR" u="none" dirty="0" smtClean="0">
                <a:effectLst>
                  <a:outerShdw blurRad="38100" dist="38100" dir="2700000" algn="tl">
                    <a:srgbClr val="C0C0C0"/>
                  </a:outerShdw>
                </a:effectLst>
                <a:sym typeface="Symbol" pitchFamily="18" charset="2"/>
              </a:rPr>
              <a:t>To </a:t>
            </a:r>
            <a:r>
              <a:rPr lang="fr-FR" u="none" dirty="0" err="1" smtClean="0">
                <a:effectLst>
                  <a:outerShdw blurRad="38100" dist="38100" dir="2700000" algn="tl">
                    <a:srgbClr val="C0C0C0"/>
                  </a:outerShdw>
                </a:effectLst>
                <a:sym typeface="Symbol" pitchFamily="18" charset="2"/>
              </a:rPr>
              <a:t>ensure</a:t>
            </a:r>
            <a:r>
              <a:rPr lang="fr-FR" u="none" dirty="0" smtClean="0">
                <a:effectLst>
                  <a:outerShdw blurRad="38100" dist="38100" dir="2700000" algn="tl">
                    <a:srgbClr val="C0C0C0"/>
                  </a:outerShdw>
                </a:effectLst>
                <a:sym typeface="Symbol" pitchFamily="18" charset="2"/>
              </a:rPr>
              <a:t> a 80% </a:t>
            </a:r>
            <a:r>
              <a:rPr lang="fr-FR" u="none" dirty="0" err="1" smtClean="0">
                <a:effectLst>
                  <a:outerShdw blurRad="38100" dist="38100" dir="2700000" algn="tl">
                    <a:srgbClr val="C0C0C0"/>
                  </a:outerShdw>
                </a:effectLst>
                <a:sym typeface="Symbol" pitchFamily="18" charset="2"/>
              </a:rPr>
              <a:t>availability</a:t>
            </a:r>
            <a:r>
              <a:rPr lang="fr-FR" u="none" dirty="0" smtClean="0">
                <a:effectLst>
                  <a:outerShdw blurRad="38100" dist="38100" dir="2700000" algn="tl">
                    <a:srgbClr val="C0C0C0"/>
                  </a:outerShdw>
                </a:effectLst>
                <a:sym typeface="Symbol" pitchFamily="18" charset="2"/>
              </a:rPr>
              <a:t> </a:t>
            </a:r>
            <a:r>
              <a:rPr lang="en-US" sz="1600" u="none" dirty="0" smtClean="0">
                <a:solidFill>
                  <a:srgbClr val="0000FF"/>
                </a:solidFill>
                <a:effectLst>
                  <a:outerShdw blurRad="38100" dist="38100" dir="2700000" algn="tl">
                    <a:srgbClr val="C0C0C0"/>
                  </a:outerShdw>
                </a:effectLst>
                <a:latin typeface="Arial"/>
                <a:sym typeface="Symbol" pitchFamily="18" charset="2"/>
              </a:rPr>
              <a:t>– given the foreseen reactor start-up procedures</a:t>
            </a:r>
            <a:endParaRPr lang="fr-FR" u="none" dirty="0">
              <a:effectLst>
                <a:outerShdw blurRad="38100" dist="38100" dir="2700000" algn="tl">
                  <a:srgbClr val="C0C0C0"/>
                </a:outerShdw>
              </a:effectLst>
              <a:latin typeface="+mj-lt"/>
              <a:sym typeface="Symbol" pitchFamily="18" charset="2"/>
            </a:endParaRPr>
          </a:p>
        </p:txBody>
      </p:sp>
      <p:sp>
        <p:nvSpPr>
          <p:cNvPr id="7" name="Espace réservé du pied de page 6"/>
          <p:cNvSpPr>
            <a:spLocks noGrp="1"/>
          </p:cNvSpPr>
          <p:nvPr>
            <p:ph type="ftr" sz="quarter" idx="10"/>
          </p:nvPr>
        </p:nvSpPr>
        <p:spPr/>
        <p:txBody>
          <a:bodyPr/>
          <a:lstStyle/>
          <a:p>
            <a:r>
              <a:rPr lang="fr-FR" smtClean="0"/>
              <a:t>J-Luc Biarrotte, Séminaire SACM, Saclay, 24/03/2016.</a:t>
            </a:r>
            <a:endParaRPr lang="de-DE" dirty="0"/>
          </a:p>
        </p:txBody>
      </p:sp>
      <p:sp>
        <p:nvSpPr>
          <p:cNvPr id="6" name="Text Box 6"/>
          <p:cNvSpPr txBox="1">
            <a:spLocks noChangeArrowheads="1"/>
          </p:cNvSpPr>
          <p:nvPr/>
        </p:nvSpPr>
        <p:spPr bwMode="auto">
          <a:xfrm>
            <a:off x="10624" y="2744681"/>
            <a:ext cx="9906000" cy="1631216"/>
          </a:xfrm>
          <a:prstGeom prst="rect">
            <a:avLst/>
          </a:prstGeom>
          <a:noFill/>
          <a:ln w="9525">
            <a:noFill/>
            <a:miter lim="800000"/>
            <a:headEnd/>
            <a:tailEnd/>
          </a:ln>
          <a:effectLst/>
        </p:spPr>
        <p:txBody>
          <a:bodyPr>
            <a:spAutoFit/>
          </a:bodyPr>
          <a:lstStyle/>
          <a:p>
            <a:pPr marL="457200" indent="-457200" eaLnBrk="1" hangingPunct="1">
              <a:spcBef>
                <a:spcPct val="50000"/>
              </a:spcBef>
              <a:buFont typeface="Wingdings" pitchFamily="2" charset="2"/>
              <a:buChar char="®"/>
            </a:pPr>
            <a:r>
              <a:rPr lang="en-US" u="none" dirty="0" smtClean="0">
                <a:effectLst>
                  <a:outerShdw blurRad="38100" dist="38100" dir="2700000" algn="tl">
                    <a:srgbClr val="C0C0C0"/>
                  </a:outerShdw>
                </a:effectLst>
                <a:latin typeface="Arial"/>
                <a:sym typeface="Symbol" pitchFamily="18" charset="2"/>
              </a:rPr>
              <a:t> </a:t>
            </a:r>
            <a:r>
              <a:rPr lang="en-US" b="1" u="none" dirty="0" smtClean="0">
                <a:solidFill>
                  <a:srgbClr val="FF6600"/>
                </a:solidFill>
                <a:effectLst>
                  <a:outerShdw blurRad="38100" dist="38100" dir="2700000" algn="tl">
                    <a:srgbClr val="C0C0C0"/>
                  </a:outerShdw>
                </a:effectLst>
                <a:latin typeface="Arial"/>
                <a:sym typeface="Symbol" pitchFamily="18" charset="2"/>
              </a:rPr>
              <a:t>Present MYRRHA s</a:t>
            </a:r>
            <a:r>
              <a:rPr lang="fr-FR" b="1" u="none" dirty="0" err="1" smtClean="0">
                <a:solidFill>
                  <a:srgbClr val="FF6600"/>
                </a:solidFill>
                <a:effectLst>
                  <a:outerShdw blurRad="38100" dist="38100" dir="2700000" algn="tl">
                    <a:srgbClr val="C0C0C0"/>
                  </a:outerShdw>
                </a:effectLst>
                <a:sym typeface="Symbol" pitchFamily="18" charset="2"/>
              </a:rPr>
              <a:t>pécifications</a:t>
            </a:r>
            <a:r>
              <a:rPr lang="fr-FR" b="1" u="none" dirty="0" smtClean="0">
                <a:solidFill>
                  <a:srgbClr val="FF6600"/>
                </a:solidFill>
                <a:effectLst>
                  <a:outerShdw blurRad="38100" dist="38100" dir="2700000" algn="tl">
                    <a:srgbClr val="C0C0C0"/>
                  </a:outerShdw>
                </a:effectLst>
                <a:sym typeface="Symbol" pitchFamily="18" charset="2"/>
              </a:rPr>
              <a:t>: </a:t>
            </a:r>
            <a:r>
              <a:rPr lang="fr-FR" u="none" dirty="0" smtClean="0">
                <a:effectLst>
                  <a:outerShdw blurRad="38100" dist="38100" dir="2700000" algn="tl">
                    <a:srgbClr val="C0C0C0"/>
                  </a:outerShdw>
                </a:effectLst>
                <a:sym typeface="Symbol" pitchFamily="18" charset="2"/>
              </a:rPr>
              <a:t>&lt;10 </a:t>
            </a:r>
            <a:r>
              <a:rPr lang="fr-FR" u="none" dirty="0" err="1" smtClean="0">
                <a:effectLst>
                  <a:outerShdw blurRad="38100" dist="38100" dir="2700000" algn="tl">
                    <a:srgbClr val="C0C0C0"/>
                  </a:outerShdw>
                </a:effectLst>
                <a:sym typeface="Symbol" pitchFamily="18" charset="2"/>
              </a:rPr>
              <a:t>beam</a:t>
            </a:r>
            <a:r>
              <a:rPr lang="fr-FR" u="none" dirty="0" smtClean="0">
                <a:effectLst>
                  <a:outerShdw blurRad="38100" dist="38100" dir="2700000" algn="tl">
                    <a:srgbClr val="C0C0C0"/>
                  </a:outerShdw>
                </a:effectLst>
                <a:sym typeface="Symbol" pitchFamily="18" charset="2"/>
              </a:rPr>
              <a:t> trips per 3-</a:t>
            </a:r>
            <a:r>
              <a:rPr lang="fr-FR" u="none" dirty="0" err="1" smtClean="0">
                <a:effectLst>
                  <a:outerShdw blurRad="38100" dist="38100" dir="2700000" algn="tl">
                    <a:srgbClr val="C0C0C0"/>
                  </a:outerShdw>
                </a:effectLst>
                <a:sym typeface="Symbol" pitchFamily="18" charset="2"/>
              </a:rPr>
              <a:t>month</a:t>
            </a:r>
            <a:r>
              <a:rPr lang="fr-FR" u="none" dirty="0" smtClean="0">
                <a:effectLst>
                  <a:outerShdw blurRad="38100" dist="38100" dir="2700000" algn="tl">
                    <a:srgbClr val="C0C0C0"/>
                  </a:outerShdw>
                </a:effectLst>
                <a:sym typeface="Symbol" pitchFamily="18" charset="2"/>
              </a:rPr>
              <a:t> </a:t>
            </a:r>
            <a:r>
              <a:rPr lang="fr-FR" u="none" dirty="0" err="1" smtClean="0">
                <a:effectLst>
                  <a:outerShdw blurRad="38100" dist="38100" dir="2700000" algn="tl">
                    <a:srgbClr val="C0C0C0"/>
                  </a:outerShdw>
                </a:effectLst>
                <a:sym typeface="Symbol" pitchFamily="18" charset="2"/>
              </a:rPr>
              <a:t>operation</a:t>
            </a:r>
            <a:r>
              <a:rPr lang="fr-FR" u="none" dirty="0" smtClean="0">
                <a:effectLst>
                  <a:outerShdw blurRad="38100" dist="38100" dir="2700000" algn="tl">
                    <a:srgbClr val="C0C0C0"/>
                  </a:outerShdw>
                </a:effectLst>
                <a:sym typeface="Symbol" pitchFamily="18" charset="2"/>
              </a:rPr>
              <a:t> </a:t>
            </a:r>
            <a:r>
              <a:rPr lang="fr-FR" u="none" dirty="0" err="1" smtClean="0">
                <a:effectLst>
                  <a:outerShdw blurRad="38100" dist="38100" dir="2700000" algn="tl">
                    <a:srgbClr val="C0C0C0"/>
                  </a:outerShdw>
                </a:effectLst>
                <a:sym typeface="Symbol" pitchFamily="18" charset="2"/>
              </a:rPr>
              <a:t>period</a:t>
            </a:r>
            <a:r>
              <a:rPr lang="fr-FR" b="1" u="none" dirty="0" smtClean="0">
                <a:solidFill>
                  <a:srgbClr val="FF6600"/>
                </a:solidFill>
                <a:effectLst>
                  <a:outerShdw blurRad="38100" dist="38100" dir="2700000" algn="tl">
                    <a:srgbClr val="C0C0C0"/>
                  </a:outerShdw>
                </a:effectLst>
                <a:sym typeface="Symbol" pitchFamily="18" charset="2"/>
              </a:rPr>
              <a:t> </a:t>
            </a:r>
            <a:r>
              <a:rPr lang="fr-FR" u="none" dirty="0" smtClean="0">
                <a:effectLst>
                  <a:outerShdw blurRad="38100" dist="38100" dir="2700000" algn="tl">
                    <a:srgbClr val="C0C0C0"/>
                  </a:outerShdw>
                </a:effectLst>
                <a:sym typeface="Symbol" pitchFamily="18" charset="2"/>
              </a:rPr>
              <a:t>(i.e. MTBF &gt; 250h) </a:t>
            </a:r>
            <a:r>
              <a:rPr lang="en-US" sz="1600" u="none" dirty="0" smtClean="0">
                <a:solidFill>
                  <a:srgbClr val="0000FF"/>
                </a:solidFill>
                <a:effectLst>
                  <a:outerShdw blurRad="38100" dist="38100" dir="2700000" algn="tl">
                    <a:srgbClr val="C0C0C0"/>
                  </a:outerShdw>
                </a:effectLst>
                <a:latin typeface="Arial"/>
                <a:sym typeface="Symbol" pitchFamily="18" charset="2"/>
              </a:rPr>
              <a:t>– derived from the PHENIX reactor operation analysis </a:t>
            </a:r>
            <a:endParaRPr lang="en-US" u="none" dirty="0" smtClean="0">
              <a:effectLst>
                <a:outerShdw blurRad="38100" dist="38100" dir="2700000" algn="tl">
                  <a:srgbClr val="C0C0C0"/>
                </a:outerShdw>
              </a:effectLst>
              <a:latin typeface="+mj-lt"/>
              <a:sym typeface="Symbol" pitchFamily="18" charset="2"/>
            </a:endParaRPr>
          </a:p>
          <a:p>
            <a:pPr marL="457200" indent="-457200" eaLnBrk="1" hangingPunct="1">
              <a:spcBef>
                <a:spcPct val="50000"/>
              </a:spcBef>
              <a:buFont typeface="Wingdings" pitchFamily="2" charset="2"/>
              <a:buChar char="Ø"/>
            </a:pPr>
            <a:r>
              <a:rPr lang="en-US" u="none" dirty="0" smtClean="0">
                <a:effectLst>
                  <a:outerShdw blurRad="38100" dist="38100" dir="2700000" algn="tl">
                    <a:srgbClr val="C0C0C0"/>
                  </a:outerShdw>
                </a:effectLst>
                <a:latin typeface="Arial"/>
              </a:rPr>
              <a:t>Far above present HPPA accelerator performance </a:t>
            </a:r>
            <a:r>
              <a:rPr lang="en-US" sz="1600" u="none" dirty="0" smtClean="0">
                <a:solidFill>
                  <a:srgbClr val="0000FF"/>
                </a:solidFill>
                <a:effectLst>
                  <a:outerShdw blurRad="38100" dist="38100" dir="2700000" algn="tl">
                    <a:srgbClr val="C0C0C0"/>
                  </a:outerShdw>
                </a:effectLst>
                <a:latin typeface="+mj-lt"/>
                <a:sym typeface="Symbol" pitchFamily="18" charset="2"/>
              </a:rPr>
              <a:t>– MTBF is a few hours at PSI or SNS</a:t>
            </a:r>
          </a:p>
          <a:p>
            <a:pPr marL="457200" indent="-457200" eaLnBrk="1" hangingPunct="1">
              <a:spcBef>
                <a:spcPct val="50000"/>
              </a:spcBef>
              <a:buFont typeface="Wingdings" pitchFamily="2" charset="2"/>
              <a:buChar char="Ø"/>
            </a:pPr>
            <a:r>
              <a:rPr lang="fr-FR" u="none" dirty="0" smtClean="0">
                <a:effectLst>
                  <a:outerShdw blurRad="38100" dist="38100" dir="2700000" algn="tl">
                    <a:srgbClr val="C0C0C0"/>
                  </a:outerShdw>
                </a:effectLst>
                <a:sym typeface="Symbol" pitchFamily="18" charset="2"/>
              </a:rPr>
              <a:t>Far </a:t>
            </a:r>
            <a:r>
              <a:rPr lang="fr-FR" u="none" dirty="0" err="1" smtClean="0">
                <a:effectLst>
                  <a:outerShdw blurRad="38100" dist="38100" dir="2700000" algn="tl">
                    <a:srgbClr val="C0C0C0"/>
                  </a:outerShdw>
                </a:effectLst>
                <a:sym typeface="Symbol" pitchFamily="18" charset="2"/>
              </a:rPr>
              <a:t>above</a:t>
            </a:r>
            <a:r>
              <a:rPr lang="fr-FR" u="none" dirty="0" smtClean="0">
                <a:effectLst>
                  <a:outerShdw blurRad="38100" dist="38100" dir="2700000" algn="tl">
                    <a:srgbClr val="C0C0C0"/>
                  </a:outerShdw>
                </a:effectLst>
                <a:sym typeface="Symbol" pitchFamily="18" charset="2"/>
              </a:rPr>
              <a:t> </a:t>
            </a:r>
            <a:r>
              <a:rPr lang="fr-FR" u="none" dirty="0" err="1" smtClean="0">
                <a:effectLst>
                  <a:outerShdw blurRad="38100" dist="38100" dir="2700000" algn="tl">
                    <a:srgbClr val="C0C0C0"/>
                  </a:outerShdw>
                </a:effectLst>
                <a:sym typeface="Symbol" pitchFamily="18" charset="2"/>
              </a:rPr>
              <a:t>present</a:t>
            </a:r>
            <a:r>
              <a:rPr lang="fr-FR" u="none" dirty="0" smtClean="0">
                <a:effectLst>
                  <a:outerShdw blurRad="38100" dist="38100" dir="2700000" algn="tl">
                    <a:srgbClr val="C0C0C0"/>
                  </a:outerShdw>
                </a:effectLst>
                <a:sym typeface="Symbol" pitchFamily="18" charset="2"/>
              </a:rPr>
              <a:t> ADS </a:t>
            </a:r>
            <a:r>
              <a:rPr lang="fr-FR" u="none" dirty="0" err="1" smtClean="0">
                <a:effectLst>
                  <a:outerShdw blurRad="38100" dist="38100" dir="2700000" algn="tl">
                    <a:srgbClr val="C0C0C0"/>
                  </a:outerShdw>
                </a:effectLst>
                <a:sym typeface="Symbol" pitchFamily="18" charset="2"/>
              </a:rPr>
              <a:t>specifications</a:t>
            </a:r>
            <a:r>
              <a:rPr lang="fr-FR" u="none" dirty="0" smtClean="0">
                <a:effectLst>
                  <a:outerShdw blurRad="38100" dist="38100" dir="2700000" algn="tl">
                    <a:srgbClr val="C0C0C0"/>
                  </a:outerShdw>
                </a:effectLst>
                <a:sym typeface="Symbol" pitchFamily="18" charset="2"/>
              </a:rPr>
              <a:t> in US or </a:t>
            </a:r>
            <a:r>
              <a:rPr lang="fr-FR" u="none" dirty="0" err="1" smtClean="0">
                <a:effectLst>
                  <a:outerShdw blurRad="38100" dist="38100" dir="2700000" algn="tl">
                    <a:srgbClr val="C0C0C0"/>
                  </a:outerShdw>
                </a:effectLst>
                <a:sym typeface="Symbol" pitchFamily="18" charset="2"/>
              </a:rPr>
              <a:t>Japan</a:t>
            </a:r>
            <a:r>
              <a:rPr lang="fr-FR" u="none" dirty="0" smtClean="0">
                <a:effectLst>
                  <a:outerShdw blurRad="38100" dist="38100" dir="2700000" algn="tl">
                    <a:srgbClr val="C0C0C0"/>
                  </a:outerShdw>
                </a:effectLst>
                <a:sym typeface="Symbol" pitchFamily="18" charset="2"/>
              </a:rPr>
              <a:t> </a:t>
            </a:r>
            <a:r>
              <a:rPr lang="en-US" sz="1600" u="none" dirty="0" smtClean="0">
                <a:solidFill>
                  <a:srgbClr val="0000FF"/>
                </a:solidFill>
                <a:effectLst>
                  <a:outerShdw blurRad="38100" dist="38100" dir="2700000" algn="tl">
                    <a:srgbClr val="C0C0C0"/>
                  </a:outerShdw>
                </a:effectLst>
                <a:latin typeface="Arial"/>
                <a:sym typeface="Symbol" pitchFamily="18" charset="2"/>
              </a:rPr>
              <a:t>– based on simulations</a:t>
            </a:r>
            <a:endParaRPr lang="fr-FR" u="none" dirty="0">
              <a:effectLst>
                <a:outerShdw blurRad="38100" dist="38100" dir="2700000" algn="tl">
                  <a:srgbClr val="C0C0C0"/>
                </a:outerShdw>
              </a:effectLst>
              <a:latin typeface="+mj-lt"/>
              <a:sym typeface="Symbol" pitchFamily="18" charset="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6"/>
                                        </p:tgtEl>
                                        <p:attrNameLst>
                                          <p:attrName>style.opacity</p:attrName>
                                        </p:attrNameLst>
                                      </p:cBhvr>
                                      <p:to>
                                        <p:strVal val="0.5"/>
                                      </p:to>
                                    </p:set>
                                    <p:animEffect filter="image" prLst="opacity: 0.5">
                                      <p:cBhvr rctx="IE">
                                        <p:cTn id="7" dur="indefinite"/>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923651">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923651">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923651">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923651">
                                            <p:txEl>
                                              <p:pRg st="3" end="3"/>
                                            </p:txEl>
                                          </p:spTgt>
                                        </p:tgtEl>
                                        <p:attrNameLst>
                                          <p:attrName>style.visibility</p:attrName>
                                        </p:attrNameLst>
                                      </p:cBhvr>
                                      <p:to>
                                        <p:strVal val="visible"/>
                                      </p:to>
                                    </p:set>
                                  </p:childTnLst>
                                </p:cTn>
                              </p:par>
                              <p:par>
                                <p:cTn id="16" presetID="9" presetClass="emph" presetSubtype="0" grpId="0" nodeType="withEffect">
                                  <p:stCondLst>
                                    <p:cond delay="0"/>
                                  </p:stCondLst>
                                  <p:childTnLst>
                                    <p:set>
                                      <p:cBhvr rctx="PPT">
                                        <p:cTn id="17" dur="indefinite"/>
                                        <p:tgtEl>
                                          <p:spTgt spid="923654"/>
                                        </p:tgtEl>
                                        <p:attrNameLst>
                                          <p:attrName>style.opacity</p:attrName>
                                        </p:attrNameLst>
                                      </p:cBhvr>
                                      <p:to>
                                        <p:strVal val="0.5"/>
                                      </p:to>
                                    </p:set>
                                    <p:animEffect filter="image" prLst="opacity: 0.5">
                                      <p:cBhvr rctx="IE">
                                        <p:cTn id="18" dur="indefinite"/>
                                        <p:tgtEl>
                                          <p:spTgt spid="923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54"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7" y="1339850"/>
            <a:ext cx="4867275" cy="2095500"/>
            <a:chOff x="0" y="1284"/>
            <a:chExt cx="3066" cy="1320"/>
          </a:xfrm>
        </p:grpSpPr>
        <p:sp>
          <p:nvSpPr>
            <p:cNvPr id="994309" name="Rectangle 5"/>
            <p:cNvSpPr>
              <a:spLocks noChangeArrowheads="1"/>
            </p:cNvSpPr>
            <p:nvPr/>
          </p:nvSpPr>
          <p:spPr bwMode="auto">
            <a:xfrm>
              <a:off x="2309" y="1971"/>
              <a:ext cx="171" cy="149"/>
            </a:xfrm>
            <a:prstGeom prst="rect">
              <a:avLst/>
            </a:prstGeom>
            <a:solidFill>
              <a:schemeClr val="bg2"/>
            </a:solidFill>
            <a:ln w="12700">
              <a:solidFill>
                <a:schemeClr val="tx1"/>
              </a:solidFill>
              <a:miter lim="800000"/>
              <a:headEnd type="none" w="sm" len="sm"/>
              <a:tailEnd type="none" w="sm" len="sm"/>
            </a:ln>
            <a:effectLst/>
          </p:spPr>
          <p:txBody>
            <a:bodyPr wrap="none" anchor="ctr"/>
            <a:lstStyle/>
            <a:p>
              <a:endParaRPr lang="fr-FR"/>
            </a:p>
          </p:txBody>
        </p:sp>
        <p:pic>
          <p:nvPicPr>
            <p:cNvPr id="994310" name="Picture 2"/>
            <p:cNvPicPr>
              <a:picLocks noChangeAspect="1" noChangeArrowheads="1"/>
            </p:cNvPicPr>
            <p:nvPr/>
          </p:nvPicPr>
          <p:blipFill>
            <a:blip r:embed="rId3" cstate="print"/>
            <a:srcRect/>
            <a:stretch>
              <a:fillRect/>
            </a:stretch>
          </p:blipFill>
          <p:spPr bwMode="auto">
            <a:xfrm>
              <a:off x="655" y="1642"/>
              <a:ext cx="1406" cy="355"/>
            </a:xfrm>
            <a:prstGeom prst="rect">
              <a:avLst/>
            </a:prstGeom>
            <a:noFill/>
            <a:ln w="9525">
              <a:noFill/>
              <a:miter lim="800000"/>
              <a:headEnd/>
              <a:tailEnd/>
            </a:ln>
          </p:spPr>
        </p:pic>
        <p:sp>
          <p:nvSpPr>
            <p:cNvPr id="994311" name="Line 7"/>
            <p:cNvSpPr>
              <a:spLocks noChangeShapeType="1"/>
            </p:cNvSpPr>
            <p:nvPr/>
          </p:nvSpPr>
          <p:spPr bwMode="auto">
            <a:xfrm>
              <a:off x="787" y="1828"/>
              <a:ext cx="1278" cy="6"/>
            </a:xfrm>
            <a:prstGeom prst="line">
              <a:avLst/>
            </a:prstGeom>
            <a:noFill/>
            <a:ln w="28575">
              <a:solidFill>
                <a:srgbClr val="FF0000"/>
              </a:solidFill>
              <a:round/>
              <a:headEnd type="none" w="sm" len="sm"/>
              <a:tailEnd type="none" w="sm" len="sm"/>
            </a:ln>
            <a:effectLst/>
          </p:spPr>
          <p:txBody>
            <a:bodyPr/>
            <a:lstStyle/>
            <a:p>
              <a:endParaRPr lang="fr-FR"/>
            </a:p>
          </p:txBody>
        </p:sp>
        <p:sp>
          <p:nvSpPr>
            <p:cNvPr id="994312" name="Line 8"/>
            <p:cNvSpPr>
              <a:spLocks noChangeShapeType="1"/>
            </p:cNvSpPr>
            <p:nvPr/>
          </p:nvSpPr>
          <p:spPr bwMode="auto">
            <a:xfrm>
              <a:off x="2060" y="1834"/>
              <a:ext cx="348" cy="208"/>
            </a:xfrm>
            <a:prstGeom prst="line">
              <a:avLst/>
            </a:prstGeom>
            <a:noFill/>
            <a:ln w="28575">
              <a:solidFill>
                <a:srgbClr val="FF0000"/>
              </a:solidFill>
              <a:round/>
              <a:headEnd type="none" w="sm" len="sm"/>
              <a:tailEnd type="none" w="sm" len="sm"/>
            </a:ln>
            <a:effectLst/>
          </p:spPr>
          <p:txBody>
            <a:bodyPr/>
            <a:lstStyle/>
            <a:p>
              <a:endParaRPr lang="fr-FR"/>
            </a:p>
          </p:txBody>
        </p:sp>
        <p:sp>
          <p:nvSpPr>
            <p:cNvPr id="994313" name="Line 9"/>
            <p:cNvSpPr>
              <a:spLocks noChangeShapeType="1"/>
            </p:cNvSpPr>
            <p:nvPr/>
          </p:nvSpPr>
          <p:spPr bwMode="auto">
            <a:xfrm>
              <a:off x="2402" y="2043"/>
              <a:ext cx="651" cy="0"/>
            </a:xfrm>
            <a:prstGeom prst="line">
              <a:avLst/>
            </a:prstGeom>
            <a:noFill/>
            <a:ln w="28575">
              <a:solidFill>
                <a:srgbClr val="FF0000"/>
              </a:solidFill>
              <a:round/>
              <a:headEnd type="none" w="sm" len="sm"/>
              <a:tailEnd type="none" w="sm" len="sm"/>
            </a:ln>
            <a:effectLst/>
          </p:spPr>
          <p:txBody>
            <a:bodyPr/>
            <a:lstStyle/>
            <a:p>
              <a:endParaRPr lang="fr-FR"/>
            </a:p>
          </p:txBody>
        </p:sp>
        <p:pic>
          <p:nvPicPr>
            <p:cNvPr id="994314" name="Picture 2"/>
            <p:cNvPicPr>
              <a:picLocks noChangeAspect="1" noChangeArrowheads="1"/>
            </p:cNvPicPr>
            <p:nvPr/>
          </p:nvPicPr>
          <p:blipFill>
            <a:blip r:embed="rId3" cstate="print"/>
            <a:srcRect/>
            <a:stretch>
              <a:fillRect/>
            </a:stretch>
          </p:blipFill>
          <p:spPr bwMode="auto">
            <a:xfrm>
              <a:off x="653" y="2141"/>
              <a:ext cx="1406" cy="355"/>
            </a:xfrm>
            <a:prstGeom prst="rect">
              <a:avLst/>
            </a:prstGeom>
            <a:noFill/>
            <a:ln w="9525">
              <a:noFill/>
              <a:miter lim="800000"/>
              <a:headEnd/>
              <a:tailEnd/>
            </a:ln>
          </p:spPr>
        </p:pic>
        <p:sp>
          <p:nvSpPr>
            <p:cNvPr id="994315" name="Line 11"/>
            <p:cNvSpPr>
              <a:spLocks noChangeShapeType="1"/>
            </p:cNvSpPr>
            <p:nvPr/>
          </p:nvSpPr>
          <p:spPr bwMode="auto">
            <a:xfrm>
              <a:off x="785" y="2327"/>
              <a:ext cx="51" cy="0"/>
            </a:xfrm>
            <a:prstGeom prst="line">
              <a:avLst/>
            </a:prstGeom>
            <a:noFill/>
            <a:ln w="28575">
              <a:solidFill>
                <a:srgbClr val="FF0000"/>
              </a:solidFill>
              <a:round/>
              <a:headEnd type="none" w="sm" len="sm"/>
              <a:tailEnd type="none" w="sm" len="sm"/>
            </a:ln>
            <a:effectLst/>
          </p:spPr>
          <p:txBody>
            <a:bodyPr/>
            <a:lstStyle/>
            <a:p>
              <a:endParaRPr lang="fr-FR"/>
            </a:p>
          </p:txBody>
        </p:sp>
        <p:sp>
          <p:nvSpPr>
            <p:cNvPr id="994316" name="Text Box 12"/>
            <p:cNvSpPr txBox="1">
              <a:spLocks noChangeArrowheads="1"/>
            </p:cNvSpPr>
            <p:nvPr/>
          </p:nvSpPr>
          <p:spPr bwMode="auto">
            <a:xfrm>
              <a:off x="2400" y="1698"/>
              <a:ext cx="234" cy="250"/>
            </a:xfrm>
            <a:prstGeom prst="rect">
              <a:avLst/>
            </a:prstGeom>
            <a:noFill/>
            <a:ln w="12700">
              <a:noFill/>
              <a:miter lim="800000"/>
              <a:headEnd type="none" w="sm" len="sm"/>
              <a:tailEnd type="none" w="sm" len="sm"/>
            </a:ln>
            <a:effectLst/>
          </p:spPr>
          <p:txBody>
            <a:bodyPr>
              <a:spAutoFit/>
            </a:bodyPr>
            <a:lstStyle/>
            <a:p>
              <a:pPr>
                <a:spcBef>
                  <a:spcPct val="50000"/>
                </a:spcBef>
              </a:pPr>
              <a:endParaRPr lang="fr-FR"/>
            </a:p>
          </p:txBody>
        </p:sp>
        <p:sp>
          <p:nvSpPr>
            <p:cNvPr id="994317" name="Text Box 13"/>
            <p:cNvSpPr txBox="1">
              <a:spLocks noChangeArrowheads="1"/>
            </p:cNvSpPr>
            <p:nvPr/>
          </p:nvSpPr>
          <p:spPr bwMode="auto">
            <a:xfrm>
              <a:off x="2268" y="1971"/>
              <a:ext cx="156"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u="none"/>
                <a:t>+</a:t>
              </a:r>
            </a:p>
          </p:txBody>
        </p:sp>
        <p:sp>
          <p:nvSpPr>
            <p:cNvPr id="994318" name="Text Box 14"/>
            <p:cNvSpPr txBox="1">
              <a:spLocks noChangeArrowheads="1"/>
            </p:cNvSpPr>
            <p:nvPr/>
          </p:nvSpPr>
          <p:spPr bwMode="auto">
            <a:xfrm>
              <a:off x="0" y="1530"/>
              <a:ext cx="2091"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b="1" i="1" u="none">
                  <a:solidFill>
                    <a:srgbClr val="0000FF"/>
                  </a:solidFill>
                </a:rPr>
                <a:t>Operational injector 1: RF + PS + beam ON</a:t>
              </a:r>
            </a:p>
          </p:txBody>
        </p:sp>
        <p:sp>
          <p:nvSpPr>
            <p:cNvPr id="994319" name="Text Box 15"/>
            <p:cNvSpPr txBox="1">
              <a:spLocks noChangeArrowheads="1"/>
            </p:cNvSpPr>
            <p:nvPr/>
          </p:nvSpPr>
          <p:spPr bwMode="auto">
            <a:xfrm>
              <a:off x="0" y="2449"/>
              <a:ext cx="2496"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b="1" i="1" u="none">
                  <a:solidFill>
                    <a:srgbClr val="0000FF"/>
                  </a:solidFill>
                </a:rPr>
                <a:t>Warm stand-by injector 2: RF+ PS ON, beam OFF (on FC)</a:t>
              </a:r>
            </a:p>
          </p:txBody>
        </p:sp>
        <p:sp>
          <p:nvSpPr>
            <p:cNvPr id="994320" name="Text Box 16"/>
            <p:cNvSpPr txBox="1">
              <a:spLocks noChangeArrowheads="1"/>
            </p:cNvSpPr>
            <p:nvPr/>
          </p:nvSpPr>
          <p:spPr bwMode="auto">
            <a:xfrm>
              <a:off x="300" y="1284"/>
              <a:ext cx="2358" cy="250"/>
            </a:xfrm>
            <a:prstGeom prst="rect">
              <a:avLst/>
            </a:prstGeom>
            <a:noFill/>
            <a:ln w="12700">
              <a:noFill/>
              <a:miter lim="800000"/>
              <a:headEnd type="none" w="sm" len="sm"/>
              <a:tailEnd type="none" w="sm" len="sm"/>
            </a:ln>
            <a:effectLst/>
          </p:spPr>
          <p:txBody>
            <a:bodyPr>
              <a:spAutoFit/>
            </a:bodyPr>
            <a:lstStyle/>
            <a:p>
              <a:pPr>
                <a:spcBef>
                  <a:spcPct val="50000"/>
                </a:spcBef>
              </a:pPr>
              <a:r>
                <a:rPr lang="fr-FR" u="none" dirty="0">
                  <a:sym typeface="Wingdings" pitchFamily="2" charset="2"/>
                </a:rPr>
                <a:t> Initial configuration</a:t>
              </a:r>
            </a:p>
          </p:txBody>
        </p:sp>
        <p:sp>
          <p:nvSpPr>
            <p:cNvPr id="994321" name="Rectangle 17"/>
            <p:cNvSpPr>
              <a:spLocks noChangeArrowheads="1"/>
            </p:cNvSpPr>
            <p:nvPr/>
          </p:nvSpPr>
          <p:spPr bwMode="auto">
            <a:xfrm>
              <a:off x="42" y="1530"/>
              <a:ext cx="3024" cy="1074"/>
            </a:xfrm>
            <a:prstGeom prst="rect">
              <a:avLst/>
            </a:prstGeom>
            <a:noFill/>
            <a:ln w="12700">
              <a:solidFill>
                <a:schemeClr val="tx1"/>
              </a:solidFill>
              <a:miter lim="800000"/>
              <a:headEnd type="none" w="sm" len="sm"/>
              <a:tailEnd type="none" w="sm" len="sm"/>
            </a:ln>
            <a:effectLst/>
          </p:spPr>
          <p:txBody>
            <a:bodyPr wrap="none" anchor="ctr"/>
            <a:lstStyle/>
            <a:p>
              <a:endParaRPr lang="fr-FR"/>
            </a:p>
          </p:txBody>
        </p:sp>
      </p:grpSp>
      <p:grpSp>
        <p:nvGrpSpPr>
          <p:cNvPr id="3" name="Group 18"/>
          <p:cNvGrpSpPr>
            <a:grpSpLocks/>
          </p:cNvGrpSpPr>
          <p:nvPr/>
        </p:nvGrpSpPr>
        <p:grpSpPr bwMode="auto">
          <a:xfrm>
            <a:off x="4962532" y="1343041"/>
            <a:ext cx="4811713" cy="2098675"/>
            <a:chOff x="3126" y="1286"/>
            <a:chExt cx="3031" cy="1322"/>
          </a:xfrm>
        </p:grpSpPr>
        <p:sp>
          <p:nvSpPr>
            <p:cNvPr id="994323" name="Rectangle 19"/>
            <p:cNvSpPr>
              <a:spLocks noChangeArrowheads="1"/>
            </p:cNvSpPr>
            <p:nvPr/>
          </p:nvSpPr>
          <p:spPr bwMode="auto">
            <a:xfrm>
              <a:off x="5235" y="1966"/>
              <a:ext cx="171" cy="149"/>
            </a:xfrm>
            <a:prstGeom prst="rect">
              <a:avLst/>
            </a:prstGeom>
            <a:solidFill>
              <a:schemeClr val="bg2"/>
            </a:solidFill>
            <a:ln w="12700">
              <a:solidFill>
                <a:schemeClr val="tx1"/>
              </a:solidFill>
              <a:miter lim="800000"/>
              <a:headEnd type="none" w="sm" len="sm"/>
              <a:tailEnd type="none" w="sm" len="sm"/>
            </a:ln>
            <a:effectLst/>
          </p:spPr>
          <p:txBody>
            <a:bodyPr wrap="none" anchor="ctr"/>
            <a:lstStyle/>
            <a:p>
              <a:endParaRPr lang="fr-FR"/>
            </a:p>
          </p:txBody>
        </p:sp>
        <p:pic>
          <p:nvPicPr>
            <p:cNvPr id="994324" name="Picture 2"/>
            <p:cNvPicPr>
              <a:picLocks noChangeAspect="1" noChangeArrowheads="1"/>
            </p:cNvPicPr>
            <p:nvPr/>
          </p:nvPicPr>
          <p:blipFill>
            <a:blip r:embed="rId3" cstate="print"/>
            <a:srcRect/>
            <a:stretch>
              <a:fillRect/>
            </a:stretch>
          </p:blipFill>
          <p:spPr bwMode="auto">
            <a:xfrm>
              <a:off x="3581" y="1637"/>
              <a:ext cx="1406" cy="355"/>
            </a:xfrm>
            <a:prstGeom prst="rect">
              <a:avLst/>
            </a:prstGeom>
            <a:noFill/>
            <a:ln w="9525">
              <a:noFill/>
              <a:miter lim="800000"/>
              <a:headEnd/>
              <a:tailEnd/>
            </a:ln>
          </p:spPr>
        </p:pic>
        <p:pic>
          <p:nvPicPr>
            <p:cNvPr id="994325" name="Picture 2"/>
            <p:cNvPicPr>
              <a:picLocks noChangeAspect="1" noChangeArrowheads="1"/>
            </p:cNvPicPr>
            <p:nvPr/>
          </p:nvPicPr>
          <p:blipFill>
            <a:blip r:embed="rId3" cstate="print"/>
            <a:srcRect/>
            <a:stretch>
              <a:fillRect/>
            </a:stretch>
          </p:blipFill>
          <p:spPr bwMode="auto">
            <a:xfrm>
              <a:off x="3579" y="2136"/>
              <a:ext cx="1406" cy="355"/>
            </a:xfrm>
            <a:prstGeom prst="rect">
              <a:avLst/>
            </a:prstGeom>
            <a:noFill/>
            <a:ln w="9525">
              <a:noFill/>
              <a:miter lim="800000"/>
              <a:headEnd/>
              <a:tailEnd/>
            </a:ln>
          </p:spPr>
        </p:pic>
        <p:sp>
          <p:nvSpPr>
            <p:cNvPr id="994326" name="Line 22"/>
            <p:cNvSpPr>
              <a:spLocks noChangeShapeType="1"/>
            </p:cNvSpPr>
            <p:nvPr/>
          </p:nvSpPr>
          <p:spPr bwMode="auto">
            <a:xfrm>
              <a:off x="3711" y="2322"/>
              <a:ext cx="51" cy="0"/>
            </a:xfrm>
            <a:prstGeom prst="line">
              <a:avLst/>
            </a:prstGeom>
            <a:noFill/>
            <a:ln w="28575">
              <a:solidFill>
                <a:srgbClr val="FF0000"/>
              </a:solidFill>
              <a:round/>
              <a:headEnd type="none" w="sm" len="sm"/>
              <a:tailEnd type="none" w="sm" len="sm"/>
            </a:ln>
            <a:effectLst/>
          </p:spPr>
          <p:txBody>
            <a:bodyPr/>
            <a:lstStyle/>
            <a:p>
              <a:endParaRPr lang="fr-FR"/>
            </a:p>
          </p:txBody>
        </p:sp>
        <p:sp>
          <p:nvSpPr>
            <p:cNvPr id="994327" name="Line 23"/>
            <p:cNvSpPr>
              <a:spLocks noChangeShapeType="1"/>
            </p:cNvSpPr>
            <p:nvPr/>
          </p:nvSpPr>
          <p:spPr bwMode="auto">
            <a:xfrm>
              <a:off x="3712" y="1825"/>
              <a:ext cx="51" cy="0"/>
            </a:xfrm>
            <a:prstGeom prst="line">
              <a:avLst/>
            </a:prstGeom>
            <a:noFill/>
            <a:ln w="28575">
              <a:solidFill>
                <a:srgbClr val="FF0000"/>
              </a:solidFill>
              <a:round/>
              <a:headEnd type="none" w="sm" len="sm"/>
              <a:tailEnd type="none" w="sm" len="sm"/>
            </a:ln>
            <a:effectLst/>
          </p:spPr>
          <p:txBody>
            <a:bodyPr/>
            <a:lstStyle/>
            <a:p>
              <a:endParaRPr lang="fr-FR"/>
            </a:p>
          </p:txBody>
        </p:sp>
        <p:sp>
          <p:nvSpPr>
            <p:cNvPr id="994328" name="Text Box 24"/>
            <p:cNvSpPr txBox="1">
              <a:spLocks noChangeArrowheads="1"/>
            </p:cNvSpPr>
            <p:nvPr/>
          </p:nvSpPr>
          <p:spPr bwMode="auto">
            <a:xfrm>
              <a:off x="5198" y="1961"/>
              <a:ext cx="156"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u="none"/>
                <a:t>-</a:t>
              </a:r>
            </a:p>
          </p:txBody>
        </p:sp>
        <p:sp>
          <p:nvSpPr>
            <p:cNvPr id="994329" name="Text Box 25"/>
            <p:cNvSpPr txBox="1">
              <a:spLocks noChangeArrowheads="1"/>
            </p:cNvSpPr>
            <p:nvPr/>
          </p:nvSpPr>
          <p:spPr bwMode="auto">
            <a:xfrm>
              <a:off x="3248" y="1286"/>
              <a:ext cx="2830" cy="250"/>
            </a:xfrm>
            <a:prstGeom prst="rect">
              <a:avLst/>
            </a:prstGeom>
            <a:noFill/>
            <a:ln w="12700">
              <a:noFill/>
              <a:miter lim="800000"/>
              <a:headEnd type="none" w="sm" len="sm"/>
              <a:tailEnd type="none" w="sm" len="sm"/>
            </a:ln>
            <a:effectLst/>
          </p:spPr>
          <p:txBody>
            <a:bodyPr>
              <a:spAutoFit/>
            </a:bodyPr>
            <a:lstStyle/>
            <a:p>
              <a:pPr>
                <a:spcBef>
                  <a:spcPct val="50000"/>
                </a:spcBef>
              </a:pPr>
              <a:r>
                <a:rPr lang="fr-FR" u="none">
                  <a:sym typeface="Wingdings" pitchFamily="2" charset="2"/>
                </a:rPr>
                <a:t> The failure is localized in injector</a:t>
              </a:r>
            </a:p>
          </p:txBody>
        </p:sp>
        <p:sp>
          <p:nvSpPr>
            <p:cNvPr id="994330" name="Text Box 26"/>
            <p:cNvSpPr txBox="1">
              <a:spLocks noChangeArrowheads="1"/>
            </p:cNvSpPr>
            <p:nvPr/>
          </p:nvSpPr>
          <p:spPr bwMode="auto">
            <a:xfrm>
              <a:off x="5176" y="1706"/>
              <a:ext cx="981" cy="346"/>
            </a:xfrm>
            <a:prstGeom prst="rect">
              <a:avLst/>
            </a:prstGeom>
            <a:noFill/>
            <a:ln w="12700">
              <a:noFill/>
              <a:miter lim="800000"/>
              <a:headEnd type="none" w="sm" len="sm"/>
              <a:tailEnd type="none" w="sm" len="sm"/>
            </a:ln>
            <a:effectLst/>
          </p:spPr>
          <p:txBody>
            <a:bodyPr>
              <a:spAutoFit/>
            </a:bodyPr>
            <a:lstStyle/>
            <a:p>
              <a:pPr>
                <a:spcBef>
                  <a:spcPct val="50000"/>
                </a:spcBef>
              </a:pPr>
              <a:r>
                <a:rPr lang="fr-FR" sz="1000" b="1" i="1" u="none">
                  <a:solidFill>
                    <a:srgbClr val="0000FF"/>
                  </a:solidFill>
                </a:rPr>
                <a:t>The switching magnet polarity is changed 	(</a:t>
              </a:r>
              <a:r>
                <a:rPr lang="fr-FR" sz="1000" b="1" i="1" u="none">
                  <a:solidFill>
                    <a:srgbClr val="0000FF"/>
                  </a:solidFill>
                  <a:cs typeface="Arial" charset="0"/>
                </a:rPr>
                <a:t>~</a:t>
              </a:r>
              <a:r>
                <a:rPr lang="fr-FR" sz="1000" b="1" i="1" u="none">
                  <a:solidFill>
                    <a:srgbClr val="0000FF"/>
                  </a:solidFill>
                </a:rPr>
                <a:t>1s)</a:t>
              </a:r>
            </a:p>
          </p:txBody>
        </p:sp>
        <p:sp>
          <p:nvSpPr>
            <p:cNvPr id="994331" name="Rectangle 27"/>
            <p:cNvSpPr>
              <a:spLocks noChangeArrowheads="1"/>
            </p:cNvSpPr>
            <p:nvPr/>
          </p:nvSpPr>
          <p:spPr bwMode="auto">
            <a:xfrm>
              <a:off x="3126" y="1534"/>
              <a:ext cx="3024" cy="1074"/>
            </a:xfrm>
            <a:prstGeom prst="rect">
              <a:avLst/>
            </a:prstGeom>
            <a:noFill/>
            <a:ln w="12700">
              <a:solidFill>
                <a:schemeClr val="tx1"/>
              </a:solidFill>
              <a:miter lim="800000"/>
              <a:headEnd type="none" w="sm" len="sm"/>
              <a:tailEnd type="none" w="sm" len="sm"/>
            </a:ln>
            <a:effectLst/>
          </p:spPr>
          <p:txBody>
            <a:bodyPr wrap="none" anchor="ctr"/>
            <a:lstStyle/>
            <a:p>
              <a:endParaRPr lang="fr-FR"/>
            </a:p>
          </p:txBody>
        </p:sp>
      </p:grpSp>
      <p:grpSp>
        <p:nvGrpSpPr>
          <p:cNvPr id="4" name="Group 28"/>
          <p:cNvGrpSpPr>
            <a:grpSpLocks/>
          </p:cNvGrpSpPr>
          <p:nvPr/>
        </p:nvGrpSpPr>
        <p:grpSpPr bwMode="auto">
          <a:xfrm>
            <a:off x="47631" y="3806825"/>
            <a:ext cx="4810125" cy="2120900"/>
            <a:chOff x="0" y="2788"/>
            <a:chExt cx="3030" cy="1336"/>
          </a:xfrm>
        </p:grpSpPr>
        <p:sp>
          <p:nvSpPr>
            <p:cNvPr id="994333" name="Rectangle 29"/>
            <p:cNvSpPr>
              <a:spLocks noChangeArrowheads="1"/>
            </p:cNvSpPr>
            <p:nvPr/>
          </p:nvSpPr>
          <p:spPr bwMode="auto">
            <a:xfrm>
              <a:off x="2303" y="3516"/>
              <a:ext cx="171" cy="149"/>
            </a:xfrm>
            <a:prstGeom prst="rect">
              <a:avLst/>
            </a:prstGeom>
            <a:solidFill>
              <a:schemeClr val="bg2"/>
            </a:solidFill>
            <a:ln w="12700">
              <a:solidFill>
                <a:schemeClr val="tx1"/>
              </a:solidFill>
              <a:miter lim="800000"/>
              <a:headEnd type="none" w="sm" len="sm"/>
              <a:tailEnd type="none" w="sm" len="sm"/>
            </a:ln>
            <a:effectLst/>
          </p:spPr>
          <p:txBody>
            <a:bodyPr wrap="none" anchor="ctr"/>
            <a:lstStyle/>
            <a:p>
              <a:endParaRPr lang="fr-FR"/>
            </a:p>
          </p:txBody>
        </p:sp>
        <p:pic>
          <p:nvPicPr>
            <p:cNvPr id="994334" name="Picture 2"/>
            <p:cNvPicPr>
              <a:picLocks noChangeAspect="1" noChangeArrowheads="1"/>
            </p:cNvPicPr>
            <p:nvPr/>
          </p:nvPicPr>
          <p:blipFill>
            <a:blip r:embed="rId3" cstate="print"/>
            <a:srcRect/>
            <a:stretch>
              <a:fillRect/>
            </a:stretch>
          </p:blipFill>
          <p:spPr bwMode="auto">
            <a:xfrm>
              <a:off x="649" y="3187"/>
              <a:ext cx="1406" cy="355"/>
            </a:xfrm>
            <a:prstGeom prst="rect">
              <a:avLst/>
            </a:prstGeom>
            <a:noFill/>
            <a:ln w="9525">
              <a:noFill/>
              <a:miter lim="800000"/>
              <a:headEnd/>
              <a:tailEnd/>
            </a:ln>
          </p:spPr>
        </p:pic>
        <p:pic>
          <p:nvPicPr>
            <p:cNvPr id="994335" name="Picture 2"/>
            <p:cNvPicPr>
              <a:picLocks noChangeAspect="1" noChangeArrowheads="1"/>
            </p:cNvPicPr>
            <p:nvPr/>
          </p:nvPicPr>
          <p:blipFill>
            <a:blip r:embed="rId3" cstate="print"/>
            <a:srcRect/>
            <a:stretch>
              <a:fillRect/>
            </a:stretch>
          </p:blipFill>
          <p:spPr bwMode="auto">
            <a:xfrm>
              <a:off x="647" y="3686"/>
              <a:ext cx="1406" cy="355"/>
            </a:xfrm>
            <a:prstGeom prst="rect">
              <a:avLst/>
            </a:prstGeom>
            <a:noFill/>
            <a:ln w="9525">
              <a:noFill/>
              <a:miter lim="800000"/>
              <a:headEnd/>
              <a:tailEnd/>
            </a:ln>
          </p:spPr>
        </p:pic>
        <p:sp>
          <p:nvSpPr>
            <p:cNvPr id="994336" name="Line 32"/>
            <p:cNvSpPr>
              <a:spLocks noChangeShapeType="1"/>
            </p:cNvSpPr>
            <p:nvPr/>
          </p:nvSpPr>
          <p:spPr bwMode="auto">
            <a:xfrm>
              <a:off x="779" y="3872"/>
              <a:ext cx="51" cy="0"/>
            </a:xfrm>
            <a:prstGeom prst="line">
              <a:avLst/>
            </a:prstGeom>
            <a:noFill/>
            <a:ln w="28575">
              <a:solidFill>
                <a:srgbClr val="FF0000"/>
              </a:solidFill>
              <a:round/>
              <a:headEnd type="none" w="sm" len="sm"/>
              <a:tailEnd type="none" w="sm" len="sm"/>
            </a:ln>
            <a:effectLst/>
          </p:spPr>
          <p:txBody>
            <a:bodyPr/>
            <a:lstStyle/>
            <a:p>
              <a:endParaRPr lang="fr-FR"/>
            </a:p>
          </p:txBody>
        </p:sp>
        <p:sp>
          <p:nvSpPr>
            <p:cNvPr id="994337" name="Line 33"/>
            <p:cNvSpPr>
              <a:spLocks noChangeShapeType="1"/>
            </p:cNvSpPr>
            <p:nvPr/>
          </p:nvSpPr>
          <p:spPr bwMode="auto">
            <a:xfrm>
              <a:off x="780" y="3375"/>
              <a:ext cx="51" cy="0"/>
            </a:xfrm>
            <a:prstGeom prst="line">
              <a:avLst/>
            </a:prstGeom>
            <a:noFill/>
            <a:ln w="28575">
              <a:solidFill>
                <a:srgbClr val="FF0000"/>
              </a:solidFill>
              <a:round/>
              <a:headEnd type="none" w="sm" len="sm"/>
              <a:tailEnd type="none" w="sm" len="sm"/>
            </a:ln>
            <a:effectLst/>
          </p:spPr>
          <p:txBody>
            <a:bodyPr/>
            <a:lstStyle/>
            <a:p>
              <a:endParaRPr lang="fr-FR"/>
            </a:p>
          </p:txBody>
        </p:sp>
        <p:sp>
          <p:nvSpPr>
            <p:cNvPr id="994338" name="Text Box 34"/>
            <p:cNvSpPr txBox="1">
              <a:spLocks noChangeArrowheads="1"/>
            </p:cNvSpPr>
            <p:nvPr/>
          </p:nvSpPr>
          <p:spPr bwMode="auto">
            <a:xfrm>
              <a:off x="2266" y="3511"/>
              <a:ext cx="156"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u="none"/>
                <a:t>+</a:t>
              </a:r>
            </a:p>
          </p:txBody>
        </p:sp>
        <p:sp>
          <p:nvSpPr>
            <p:cNvPr id="994339" name="Text Box 35"/>
            <p:cNvSpPr txBox="1">
              <a:spLocks noChangeArrowheads="1"/>
            </p:cNvSpPr>
            <p:nvPr/>
          </p:nvSpPr>
          <p:spPr bwMode="auto">
            <a:xfrm>
              <a:off x="262" y="2788"/>
              <a:ext cx="2472" cy="252"/>
            </a:xfrm>
            <a:prstGeom prst="rect">
              <a:avLst/>
            </a:prstGeom>
            <a:noFill/>
            <a:ln w="12700">
              <a:noFill/>
              <a:miter lim="800000"/>
              <a:headEnd type="none" w="sm" len="sm"/>
              <a:tailEnd type="none" w="sm" len="sm"/>
            </a:ln>
            <a:effectLst/>
          </p:spPr>
          <p:txBody>
            <a:bodyPr>
              <a:spAutoFit/>
            </a:bodyPr>
            <a:lstStyle/>
            <a:p>
              <a:pPr>
                <a:spcBef>
                  <a:spcPct val="50000"/>
                </a:spcBef>
              </a:pPr>
              <a:r>
                <a:rPr lang="fr-FR" u="none">
                  <a:sym typeface="Wingdings" pitchFamily="2" charset="2"/>
                </a:rPr>
                <a:t> A failure is detected anywhere</a:t>
              </a:r>
            </a:p>
          </p:txBody>
        </p:sp>
        <p:sp>
          <p:nvSpPr>
            <p:cNvPr id="994340" name="Text Box 36"/>
            <p:cNvSpPr txBox="1">
              <a:spLocks noChangeArrowheads="1"/>
            </p:cNvSpPr>
            <p:nvPr/>
          </p:nvSpPr>
          <p:spPr bwMode="auto">
            <a:xfrm>
              <a:off x="0" y="3058"/>
              <a:ext cx="2733" cy="155"/>
            </a:xfrm>
            <a:prstGeom prst="rect">
              <a:avLst/>
            </a:prstGeom>
            <a:noFill/>
            <a:ln w="12700">
              <a:noFill/>
              <a:miter lim="800000"/>
              <a:headEnd type="none" w="sm" len="sm"/>
              <a:tailEnd type="none" w="sm" len="sm"/>
            </a:ln>
            <a:effectLst/>
          </p:spPr>
          <p:txBody>
            <a:bodyPr>
              <a:spAutoFit/>
            </a:bodyPr>
            <a:lstStyle/>
            <a:p>
              <a:pPr>
                <a:spcBef>
                  <a:spcPct val="50000"/>
                </a:spcBef>
              </a:pPr>
              <a:r>
                <a:rPr lang="fr-FR" sz="1000" b="1" i="1" u="none" dirty="0" err="1">
                  <a:solidFill>
                    <a:srgbClr val="0000FF"/>
                  </a:solidFill>
                </a:rPr>
                <a:t>Beam</a:t>
              </a:r>
              <a:r>
                <a:rPr lang="fr-FR" sz="1000" b="1" i="1" u="none" dirty="0">
                  <a:solidFill>
                    <a:srgbClr val="0000FF"/>
                  </a:solidFill>
                </a:rPr>
                <a:t> </a:t>
              </a:r>
              <a:r>
                <a:rPr lang="fr-FR" sz="1000" b="1" i="1" u="none" dirty="0" err="1">
                  <a:solidFill>
                    <a:srgbClr val="0000FF"/>
                  </a:solidFill>
                </a:rPr>
                <a:t>is</a:t>
              </a:r>
              <a:r>
                <a:rPr lang="fr-FR" sz="1000" b="1" i="1" u="none" dirty="0">
                  <a:solidFill>
                    <a:srgbClr val="0000FF"/>
                  </a:solidFill>
                </a:rPr>
                <a:t> </a:t>
              </a:r>
              <a:r>
                <a:rPr lang="fr-FR" sz="1000" b="1" i="1" u="none" dirty="0" err="1">
                  <a:solidFill>
                    <a:srgbClr val="0000FF"/>
                  </a:solidFill>
                </a:rPr>
                <a:t>stopped</a:t>
              </a:r>
              <a:r>
                <a:rPr lang="fr-FR" sz="1000" b="1" i="1" u="none" dirty="0">
                  <a:solidFill>
                    <a:srgbClr val="0000FF"/>
                  </a:solidFill>
                </a:rPr>
                <a:t> in </a:t>
              </a:r>
              <a:r>
                <a:rPr lang="fr-FR" sz="1000" b="1" i="1" u="none" dirty="0" err="1">
                  <a:solidFill>
                    <a:srgbClr val="0000FF"/>
                  </a:solidFill>
                </a:rPr>
                <a:t>injector</a:t>
              </a:r>
              <a:r>
                <a:rPr lang="fr-FR" sz="1000" b="1" i="1" u="none" dirty="0">
                  <a:solidFill>
                    <a:srgbClr val="0000FF"/>
                  </a:solidFill>
                </a:rPr>
                <a:t> 1 by the Machine Protection System @t</a:t>
              </a:r>
              <a:r>
                <a:rPr lang="fr-FR" sz="1000" b="1" i="1" u="none" baseline="-25000" dirty="0">
                  <a:solidFill>
                    <a:srgbClr val="0000FF"/>
                  </a:solidFill>
                </a:rPr>
                <a:t>0</a:t>
              </a:r>
              <a:endParaRPr lang="fr-FR" sz="1000" b="1" i="1" u="none" dirty="0">
                <a:solidFill>
                  <a:srgbClr val="0000FF"/>
                </a:solidFill>
              </a:endParaRPr>
            </a:p>
          </p:txBody>
        </p:sp>
        <p:sp>
          <p:nvSpPr>
            <p:cNvPr id="994341" name="Rectangle 37"/>
            <p:cNvSpPr>
              <a:spLocks noChangeArrowheads="1"/>
            </p:cNvSpPr>
            <p:nvPr/>
          </p:nvSpPr>
          <p:spPr bwMode="auto">
            <a:xfrm>
              <a:off x="6" y="3050"/>
              <a:ext cx="3024" cy="1074"/>
            </a:xfrm>
            <a:prstGeom prst="rect">
              <a:avLst/>
            </a:prstGeom>
            <a:noFill/>
            <a:ln w="12700">
              <a:solidFill>
                <a:schemeClr val="tx1"/>
              </a:solidFill>
              <a:miter lim="800000"/>
              <a:headEnd type="none" w="sm" len="sm"/>
              <a:tailEnd type="none" w="sm" len="sm"/>
            </a:ln>
            <a:effectLst/>
          </p:spPr>
          <p:txBody>
            <a:bodyPr wrap="none" anchor="ctr"/>
            <a:lstStyle/>
            <a:p>
              <a:endParaRPr lang="fr-FR"/>
            </a:p>
          </p:txBody>
        </p:sp>
      </p:grpSp>
      <p:grpSp>
        <p:nvGrpSpPr>
          <p:cNvPr id="5" name="Group 38"/>
          <p:cNvGrpSpPr>
            <a:grpSpLocks/>
          </p:cNvGrpSpPr>
          <p:nvPr/>
        </p:nvGrpSpPr>
        <p:grpSpPr bwMode="auto">
          <a:xfrm>
            <a:off x="4962525" y="3822700"/>
            <a:ext cx="4800600" cy="2101850"/>
            <a:chOff x="2976" y="2804"/>
            <a:chExt cx="3024" cy="1324"/>
          </a:xfrm>
        </p:grpSpPr>
        <p:sp>
          <p:nvSpPr>
            <p:cNvPr id="994343" name="Rectangle 39"/>
            <p:cNvSpPr>
              <a:spLocks noChangeArrowheads="1"/>
            </p:cNvSpPr>
            <p:nvPr/>
          </p:nvSpPr>
          <p:spPr bwMode="auto">
            <a:xfrm>
              <a:off x="5233" y="3488"/>
              <a:ext cx="171" cy="149"/>
            </a:xfrm>
            <a:prstGeom prst="rect">
              <a:avLst/>
            </a:prstGeom>
            <a:solidFill>
              <a:schemeClr val="bg2"/>
            </a:solidFill>
            <a:ln w="12700">
              <a:solidFill>
                <a:schemeClr val="tx1"/>
              </a:solidFill>
              <a:miter lim="800000"/>
              <a:headEnd type="none" w="sm" len="sm"/>
              <a:tailEnd type="none" w="sm" len="sm"/>
            </a:ln>
            <a:effectLst/>
          </p:spPr>
          <p:txBody>
            <a:bodyPr wrap="none" anchor="ctr"/>
            <a:lstStyle/>
            <a:p>
              <a:endParaRPr lang="fr-FR"/>
            </a:p>
          </p:txBody>
        </p:sp>
        <p:pic>
          <p:nvPicPr>
            <p:cNvPr id="994344" name="Picture 2"/>
            <p:cNvPicPr>
              <a:picLocks noChangeAspect="1" noChangeArrowheads="1"/>
            </p:cNvPicPr>
            <p:nvPr/>
          </p:nvPicPr>
          <p:blipFill>
            <a:blip r:embed="rId3" cstate="print"/>
            <a:srcRect/>
            <a:stretch>
              <a:fillRect/>
            </a:stretch>
          </p:blipFill>
          <p:spPr bwMode="auto">
            <a:xfrm>
              <a:off x="3603" y="3159"/>
              <a:ext cx="1406" cy="355"/>
            </a:xfrm>
            <a:prstGeom prst="rect">
              <a:avLst/>
            </a:prstGeom>
            <a:noFill/>
            <a:ln w="9525">
              <a:noFill/>
              <a:miter lim="800000"/>
              <a:headEnd/>
              <a:tailEnd/>
            </a:ln>
          </p:spPr>
        </p:pic>
        <p:pic>
          <p:nvPicPr>
            <p:cNvPr id="994345" name="Picture 2"/>
            <p:cNvPicPr>
              <a:picLocks noChangeAspect="1" noChangeArrowheads="1"/>
            </p:cNvPicPr>
            <p:nvPr/>
          </p:nvPicPr>
          <p:blipFill>
            <a:blip r:embed="rId3" cstate="print"/>
            <a:srcRect/>
            <a:stretch>
              <a:fillRect/>
            </a:stretch>
          </p:blipFill>
          <p:spPr bwMode="auto">
            <a:xfrm>
              <a:off x="3613" y="3658"/>
              <a:ext cx="1406" cy="355"/>
            </a:xfrm>
            <a:prstGeom prst="rect">
              <a:avLst/>
            </a:prstGeom>
            <a:noFill/>
            <a:ln w="9525">
              <a:noFill/>
              <a:miter lim="800000"/>
              <a:headEnd/>
              <a:tailEnd/>
            </a:ln>
          </p:spPr>
        </p:pic>
        <p:sp>
          <p:nvSpPr>
            <p:cNvPr id="994346" name="Text Box 42"/>
            <p:cNvSpPr txBox="1">
              <a:spLocks noChangeArrowheads="1"/>
            </p:cNvSpPr>
            <p:nvPr/>
          </p:nvSpPr>
          <p:spPr bwMode="auto">
            <a:xfrm>
              <a:off x="5196" y="3483"/>
              <a:ext cx="156"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u="none"/>
                <a:t>-</a:t>
              </a:r>
            </a:p>
          </p:txBody>
        </p:sp>
        <p:sp>
          <p:nvSpPr>
            <p:cNvPr id="994347" name="Line 43"/>
            <p:cNvSpPr>
              <a:spLocks noChangeShapeType="1"/>
            </p:cNvSpPr>
            <p:nvPr/>
          </p:nvSpPr>
          <p:spPr bwMode="auto">
            <a:xfrm>
              <a:off x="3743" y="3845"/>
              <a:ext cx="1278" cy="6"/>
            </a:xfrm>
            <a:prstGeom prst="line">
              <a:avLst/>
            </a:prstGeom>
            <a:noFill/>
            <a:ln w="28575">
              <a:solidFill>
                <a:srgbClr val="FF0000"/>
              </a:solidFill>
              <a:round/>
              <a:headEnd type="none" w="sm" len="sm"/>
              <a:tailEnd type="none" w="sm" len="sm"/>
            </a:ln>
            <a:effectLst/>
          </p:spPr>
          <p:txBody>
            <a:bodyPr/>
            <a:lstStyle/>
            <a:p>
              <a:endParaRPr lang="fr-FR"/>
            </a:p>
          </p:txBody>
        </p:sp>
        <p:sp>
          <p:nvSpPr>
            <p:cNvPr id="994348" name="Line 44"/>
            <p:cNvSpPr>
              <a:spLocks noChangeShapeType="1"/>
            </p:cNvSpPr>
            <p:nvPr/>
          </p:nvSpPr>
          <p:spPr bwMode="auto">
            <a:xfrm flipV="1">
              <a:off x="5016" y="3573"/>
              <a:ext cx="312" cy="272"/>
            </a:xfrm>
            <a:prstGeom prst="line">
              <a:avLst/>
            </a:prstGeom>
            <a:noFill/>
            <a:ln w="28575">
              <a:solidFill>
                <a:srgbClr val="FF0000"/>
              </a:solidFill>
              <a:round/>
              <a:headEnd type="none" w="sm" len="sm"/>
              <a:tailEnd type="none" w="sm" len="sm"/>
            </a:ln>
            <a:effectLst/>
          </p:spPr>
          <p:txBody>
            <a:bodyPr/>
            <a:lstStyle/>
            <a:p>
              <a:endParaRPr lang="fr-FR"/>
            </a:p>
          </p:txBody>
        </p:sp>
        <p:sp>
          <p:nvSpPr>
            <p:cNvPr id="994349" name="Line 45"/>
            <p:cNvSpPr>
              <a:spLocks noChangeShapeType="1"/>
            </p:cNvSpPr>
            <p:nvPr/>
          </p:nvSpPr>
          <p:spPr bwMode="auto">
            <a:xfrm>
              <a:off x="5325" y="3568"/>
              <a:ext cx="651" cy="0"/>
            </a:xfrm>
            <a:prstGeom prst="line">
              <a:avLst/>
            </a:prstGeom>
            <a:noFill/>
            <a:ln w="28575">
              <a:solidFill>
                <a:srgbClr val="FF0000"/>
              </a:solidFill>
              <a:round/>
              <a:headEnd type="none" w="sm" len="sm"/>
              <a:tailEnd type="none" w="sm" len="sm"/>
            </a:ln>
            <a:effectLst/>
          </p:spPr>
          <p:txBody>
            <a:bodyPr/>
            <a:lstStyle/>
            <a:p>
              <a:endParaRPr lang="fr-FR"/>
            </a:p>
          </p:txBody>
        </p:sp>
        <p:sp>
          <p:nvSpPr>
            <p:cNvPr id="994350" name="Line 46"/>
            <p:cNvSpPr>
              <a:spLocks noChangeShapeType="1"/>
            </p:cNvSpPr>
            <p:nvPr/>
          </p:nvSpPr>
          <p:spPr bwMode="auto">
            <a:xfrm>
              <a:off x="3734" y="3344"/>
              <a:ext cx="51" cy="0"/>
            </a:xfrm>
            <a:prstGeom prst="line">
              <a:avLst/>
            </a:prstGeom>
            <a:noFill/>
            <a:ln w="28575">
              <a:solidFill>
                <a:srgbClr val="FF0000"/>
              </a:solidFill>
              <a:round/>
              <a:headEnd type="none" w="sm" len="sm"/>
              <a:tailEnd type="none" w="sm" len="sm"/>
            </a:ln>
            <a:effectLst/>
          </p:spPr>
          <p:txBody>
            <a:bodyPr/>
            <a:lstStyle/>
            <a:p>
              <a:endParaRPr lang="fr-FR"/>
            </a:p>
          </p:txBody>
        </p:sp>
        <p:sp>
          <p:nvSpPr>
            <p:cNvPr id="994351" name="Text Box 47"/>
            <p:cNvSpPr txBox="1">
              <a:spLocks noChangeArrowheads="1"/>
            </p:cNvSpPr>
            <p:nvPr/>
          </p:nvSpPr>
          <p:spPr bwMode="auto">
            <a:xfrm>
              <a:off x="3278" y="2804"/>
              <a:ext cx="2440" cy="250"/>
            </a:xfrm>
            <a:prstGeom prst="rect">
              <a:avLst/>
            </a:prstGeom>
            <a:noFill/>
            <a:ln w="12700">
              <a:noFill/>
              <a:miter lim="800000"/>
              <a:headEnd type="none" w="sm" len="sm"/>
              <a:tailEnd type="none" w="sm" len="sm"/>
            </a:ln>
            <a:effectLst/>
          </p:spPr>
          <p:txBody>
            <a:bodyPr>
              <a:spAutoFit/>
            </a:bodyPr>
            <a:lstStyle/>
            <a:p>
              <a:pPr>
                <a:spcBef>
                  <a:spcPct val="50000"/>
                </a:spcBef>
              </a:pPr>
              <a:r>
                <a:rPr lang="fr-FR" u="none">
                  <a:sym typeface="Wingdings" pitchFamily="2" charset="2"/>
                </a:rPr>
                <a:t> Beam is resumed  </a:t>
              </a:r>
            </a:p>
          </p:txBody>
        </p:sp>
        <p:sp>
          <p:nvSpPr>
            <p:cNvPr id="994352" name="Text Box 48"/>
            <p:cNvSpPr txBox="1">
              <a:spLocks noChangeArrowheads="1"/>
            </p:cNvSpPr>
            <p:nvPr/>
          </p:nvSpPr>
          <p:spPr bwMode="auto">
            <a:xfrm>
              <a:off x="3146" y="3960"/>
              <a:ext cx="1839"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b="1" i="1" u="none">
                  <a:solidFill>
                    <a:srgbClr val="0000FF"/>
                  </a:solidFill>
                </a:rPr>
                <a:t>Injector 2 operational (@t</a:t>
              </a:r>
              <a:r>
                <a:rPr lang="fr-FR" sz="1000" b="1" i="1" u="none" baseline="-25000">
                  <a:solidFill>
                    <a:srgbClr val="0000FF"/>
                  </a:solidFill>
                </a:rPr>
                <a:t>1</a:t>
              </a:r>
              <a:r>
                <a:rPr lang="fr-FR" sz="1000" b="1" i="1" u="none">
                  <a:solidFill>
                    <a:srgbClr val="0000FF"/>
                  </a:solidFill>
                </a:rPr>
                <a:t> &lt; t</a:t>
              </a:r>
              <a:r>
                <a:rPr lang="fr-FR" sz="1000" b="1" i="1" u="none" baseline="-25000">
                  <a:solidFill>
                    <a:srgbClr val="0000FF"/>
                  </a:solidFill>
                </a:rPr>
                <a:t>0</a:t>
              </a:r>
              <a:r>
                <a:rPr lang="fr-FR" sz="1000" b="1" i="1" u="none">
                  <a:solidFill>
                    <a:srgbClr val="0000FF"/>
                  </a:solidFill>
                </a:rPr>
                <a:t> +3sec)</a:t>
              </a:r>
            </a:p>
          </p:txBody>
        </p:sp>
        <p:sp>
          <p:nvSpPr>
            <p:cNvPr id="994353" name="Text Box 49"/>
            <p:cNvSpPr txBox="1">
              <a:spLocks noChangeArrowheads="1"/>
            </p:cNvSpPr>
            <p:nvPr/>
          </p:nvSpPr>
          <p:spPr bwMode="auto">
            <a:xfrm>
              <a:off x="2988" y="3052"/>
              <a:ext cx="2355" cy="154"/>
            </a:xfrm>
            <a:prstGeom prst="rect">
              <a:avLst/>
            </a:prstGeom>
            <a:noFill/>
            <a:ln w="12700">
              <a:noFill/>
              <a:miter lim="800000"/>
              <a:headEnd type="none" w="sm" len="sm"/>
              <a:tailEnd type="none" w="sm" len="sm"/>
            </a:ln>
            <a:effectLst/>
          </p:spPr>
          <p:txBody>
            <a:bodyPr>
              <a:spAutoFit/>
            </a:bodyPr>
            <a:lstStyle/>
            <a:p>
              <a:pPr>
                <a:spcBef>
                  <a:spcPct val="50000"/>
                </a:spcBef>
              </a:pPr>
              <a:r>
                <a:rPr lang="fr-FR" sz="1000" b="1" i="1" u="none">
                  <a:solidFill>
                    <a:srgbClr val="0000FF"/>
                  </a:solidFill>
                </a:rPr>
                <a:t>Failed injector 1, to be repaired on-line if possible</a:t>
              </a:r>
            </a:p>
          </p:txBody>
        </p:sp>
        <p:sp>
          <p:nvSpPr>
            <p:cNvPr id="994354" name="Rectangle 50"/>
            <p:cNvSpPr>
              <a:spLocks noChangeArrowheads="1"/>
            </p:cNvSpPr>
            <p:nvPr/>
          </p:nvSpPr>
          <p:spPr bwMode="auto">
            <a:xfrm>
              <a:off x="2976" y="3054"/>
              <a:ext cx="3024" cy="1074"/>
            </a:xfrm>
            <a:prstGeom prst="rect">
              <a:avLst/>
            </a:prstGeom>
            <a:noFill/>
            <a:ln w="12700">
              <a:solidFill>
                <a:schemeClr val="tx1"/>
              </a:solidFill>
              <a:miter lim="800000"/>
              <a:headEnd type="none" w="sm" len="sm"/>
              <a:tailEnd type="none" w="sm" len="sm"/>
            </a:ln>
            <a:effectLst/>
          </p:spPr>
          <p:txBody>
            <a:bodyPr wrap="none" anchor="ctr"/>
            <a:lstStyle/>
            <a:p>
              <a:endParaRPr lang="fr-FR"/>
            </a:p>
          </p:txBody>
        </p:sp>
      </p:grpSp>
      <p:sp>
        <p:nvSpPr>
          <p:cNvPr id="994355" name="Rectangle 51"/>
          <p:cNvSpPr>
            <a:spLocks noChangeArrowheads="1"/>
          </p:cNvSpPr>
          <p:nvPr/>
        </p:nvSpPr>
        <p:spPr bwMode="auto">
          <a:xfrm>
            <a:off x="5024439" y="3209941"/>
            <a:ext cx="3325812" cy="244475"/>
          </a:xfrm>
          <a:prstGeom prst="rect">
            <a:avLst/>
          </a:prstGeom>
          <a:noFill/>
          <a:ln w="12700">
            <a:noFill/>
            <a:miter lim="800000"/>
            <a:headEnd type="none" w="sm" len="sm"/>
            <a:tailEnd type="none" w="sm" len="sm"/>
          </a:ln>
          <a:effectLst/>
        </p:spPr>
        <p:txBody>
          <a:bodyPr>
            <a:spAutoFit/>
          </a:bodyPr>
          <a:lstStyle/>
          <a:p>
            <a:r>
              <a:rPr lang="en-US" sz="1000" b="1" i="1" u="none" dirty="0">
                <a:solidFill>
                  <a:srgbClr val="0000FF"/>
                </a:solidFill>
              </a:rPr>
              <a:t>Need for an efficient fault diagnostic system !</a:t>
            </a:r>
            <a:endParaRPr lang="fr-FR" sz="1000" b="1" i="1" u="none" dirty="0">
              <a:solidFill>
                <a:srgbClr val="0000FF"/>
              </a:solidFill>
            </a:endParaRPr>
          </a:p>
        </p:txBody>
      </p:sp>
      <p:sp>
        <p:nvSpPr>
          <p:cNvPr id="52" name="Text Box 14"/>
          <p:cNvSpPr txBox="1">
            <a:spLocks noChangeArrowheads="1"/>
          </p:cNvSpPr>
          <p:nvPr/>
        </p:nvSpPr>
        <p:spPr bwMode="auto">
          <a:xfrm>
            <a:off x="0" y="139706"/>
            <a:ext cx="990600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fr-FR" sz="2800" b="1" u="none" dirty="0" err="1" smtClean="0">
                <a:solidFill>
                  <a:srgbClr val="FFFFFF"/>
                </a:solidFill>
                <a:effectLst>
                  <a:outerShdw blurRad="38100" dist="38100" dir="2700000" algn="tl">
                    <a:srgbClr val="C0C0C0"/>
                  </a:outerShdw>
                </a:effectLst>
              </a:rPr>
              <a:t>Strategy</a:t>
            </a:r>
            <a:r>
              <a:rPr lang="fr-FR" sz="2800" b="1" u="none" dirty="0" smtClean="0">
                <a:solidFill>
                  <a:srgbClr val="FFFFFF"/>
                </a:solidFill>
                <a:effectLst>
                  <a:outerShdw blurRad="38100" dist="38100" dir="2700000" algn="tl">
                    <a:srgbClr val="C0C0C0"/>
                  </a:outerShdw>
                </a:effectLst>
              </a:rPr>
              <a:t> for a </a:t>
            </a:r>
            <a:r>
              <a:rPr lang="fr-FR" sz="2800" b="1" u="none" dirty="0" err="1" smtClean="0">
                <a:solidFill>
                  <a:srgbClr val="FFFFFF"/>
                </a:solidFill>
                <a:effectLst>
                  <a:outerShdw blurRad="38100" dist="38100" dir="2700000" algn="tl">
                    <a:srgbClr val="C0C0C0"/>
                  </a:outerShdw>
                </a:effectLst>
              </a:rPr>
              <a:t>fault</a:t>
            </a:r>
            <a:r>
              <a:rPr lang="fr-FR" sz="2800" b="1" u="none" dirty="0" smtClean="0">
                <a:solidFill>
                  <a:srgbClr val="FFFFFF"/>
                </a:solidFill>
                <a:effectLst>
                  <a:outerShdw blurRad="38100" dist="38100" dir="2700000" algn="tl">
                    <a:srgbClr val="C0C0C0"/>
                  </a:outerShdw>
                </a:effectLst>
              </a:rPr>
              <a:t> in the </a:t>
            </a:r>
            <a:r>
              <a:rPr lang="fr-FR" sz="2800" b="1" u="none" dirty="0" err="1" smtClean="0">
                <a:solidFill>
                  <a:srgbClr val="FFFFFF"/>
                </a:solidFill>
                <a:effectLst>
                  <a:outerShdw blurRad="38100" dist="38100" dir="2700000" algn="tl">
                    <a:srgbClr val="C0C0C0"/>
                  </a:outerShdw>
                </a:effectLst>
              </a:rPr>
              <a:t>injector</a:t>
            </a:r>
            <a:r>
              <a:rPr lang="fr-FR" sz="2800" b="1" u="none" dirty="0" smtClean="0">
                <a:solidFill>
                  <a:srgbClr val="FFFFFF"/>
                </a:solidFill>
                <a:effectLst>
                  <a:outerShdw blurRad="38100" dist="38100" dir="2700000" algn="tl">
                    <a:srgbClr val="C0C0C0"/>
                  </a:outerShdw>
                </a:effectLst>
              </a:rPr>
              <a:t> = </a:t>
            </a:r>
            <a:r>
              <a:rPr lang="fr-FR" sz="2800" b="1" u="none" dirty="0" err="1" smtClean="0">
                <a:solidFill>
                  <a:srgbClr val="FFFFFF"/>
                </a:solidFill>
                <a:effectLst>
                  <a:outerShdw blurRad="38100" dist="38100" dir="2700000" algn="tl">
                    <a:srgbClr val="C0C0C0"/>
                  </a:outerShdw>
                </a:effectLst>
              </a:rPr>
              <a:t>parallel</a:t>
            </a:r>
            <a:r>
              <a:rPr lang="fr-FR" sz="2800" b="1" u="none" dirty="0" smtClean="0">
                <a:solidFill>
                  <a:srgbClr val="FFFFFF"/>
                </a:solidFill>
                <a:effectLst>
                  <a:outerShdw blurRad="38100" dist="38100" dir="2700000" algn="tl">
                    <a:srgbClr val="C0C0C0"/>
                  </a:outerShdw>
                </a:effectLst>
              </a:rPr>
              <a:t> </a:t>
            </a:r>
            <a:r>
              <a:rPr lang="fr-FR" sz="2800" b="1" u="none" dirty="0" err="1" smtClean="0">
                <a:solidFill>
                  <a:srgbClr val="FFFFFF"/>
                </a:solidFill>
                <a:effectLst>
                  <a:outerShdw blurRad="38100" dist="38100" dir="2700000" algn="tl">
                    <a:srgbClr val="C0C0C0"/>
                  </a:outerShdw>
                </a:effectLst>
              </a:rPr>
              <a:t>redundancy</a:t>
            </a:r>
            <a:endParaRPr lang="fr-FR" sz="2800" b="1" u="none" dirty="0" smtClean="0">
              <a:solidFill>
                <a:srgbClr val="FFFFFF"/>
              </a:solidFill>
              <a:effectLst>
                <a:outerShdw blurRad="38100" dist="38100" dir="2700000" algn="tl">
                  <a:srgbClr val="C0C0C0"/>
                </a:outerShdw>
              </a:effectLst>
            </a:endParaRPr>
          </a:p>
        </p:txBody>
      </p:sp>
      <p:sp>
        <p:nvSpPr>
          <p:cNvPr id="54" name="Espace réservé du pied de page 5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43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5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noChangeArrowheads="1"/>
          </p:cNvPicPr>
          <p:nvPr/>
        </p:nvPicPr>
        <p:blipFill>
          <a:blip r:embed="rId3" cstate="print"/>
          <a:srcRect l="1660" t="948" r="1660"/>
          <a:stretch>
            <a:fillRect/>
          </a:stretch>
        </p:blipFill>
        <p:spPr bwMode="auto">
          <a:xfrm>
            <a:off x="4659066" y="2891081"/>
            <a:ext cx="5246934" cy="1366599"/>
          </a:xfrm>
          <a:prstGeom prst="rect">
            <a:avLst/>
          </a:prstGeom>
          <a:noFill/>
          <a:ln w="9525">
            <a:noFill/>
            <a:miter lim="800000"/>
            <a:headEnd/>
            <a:tailEnd/>
          </a:ln>
        </p:spPr>
      </p:pic>
      <p:sp>
        <p:nvSpPr>
          <p:cNvPr id="1010692" name="Text Box 4"/>
          <p:cNvSpPr txBox="1">
            <a:spLocks noChangeArrowheads="1"/>
          </p:cNvSpPr>
          <p:nvPr/>
        </p:nvSpPr>
        <p:spPr bwMode="auto">
          <a:xfrm>
            <a:off x="4198938" y="2662254"/>
            <a:ext cx="371475" cy="396875"/>
          </a:xfrm>
          <a:prstGeom prst="rect">
            <a:avLst/>
          </a:prstGeom>
          <a:noFill/>
          <a:ln w="12700">
            <a:noFill/>
            <a:miter lim="800000"/>
            <a:headEnd type="none" w="sm" len="sm"/>
            <a:tailEnd type="none" w="sm" len="sm"/>
          </a:ln>
          <a:effectLst/>
        </p:spPr>
        <p:txBody>
          <a:bodyPr>
            <a:spAutoFit/>
          </a:bodyPr>
          <a:lstStyle/>
          <a:p>
            <a:pPr>
              <a:spcBef>
                <a:spcPct val="50000"/>
              </a:spcBef>
            </a:pPr>
            <a:endParaRPr lang="fr-FR"/>
          </a:p>
        </p:txBody>
      </p:sp>
      <p:sp>
        <p:nvSpPr>
          <p:cNvPr id="1010693" name="Text Box 5"/>
          <p:cNvSpPr txBox="1">
            <a:spLocks noChangeArrowheads="1"/>
          </p:cNvSpPr>
          <p:nvPr/>
        </p:nvSpPr>
        <p:spPr bwMode="auto">
          <a:xfrm>
            <a:off x="2844800" y="989029"/>
            <a:ext cx="5881688" cy="763587"/>
          </a:xfrm>
          <a:prstGeom prst="rect">
            <a:avLst/>
          </a:prstGeom>
          <a:noFill/>
          <a:ln w="12700">
            <a:noFill/>
            <a:miter lim="800000"/>
            <a:headEnd type="none" w="sm" len="sm"/>
            <a:tailEnd type="none" w="sm" len="sm"/>
          </a:ln>
          <a:effectLst/>
        </p:spPr>
        <p:txBody>
          <a:bodyPr>
            <a:spAutoFit/>
          </a:bodyPr>
          <a:lstStyle/>
          <a:p>
            <a:pPr>
              <a:spcBef>
                <a:spcPct val="50000"/>
              </a:spcBef>
            </a:pPr>
            <a:r>
              <a:rPr lang="fr-FR" u="none">
                <a:sym typeface="Wingdings" pitchFamily="2" charset="2"/>
              </a:rPr>
              <a:t> A failure is detected anywhere</a:t>
            </a:r>
          </a:p>
          <a:p>
            <a:pPr>
              <a:spcBef>
                <a:spcPct val="50000"/>
              </a:spcBef>
            </a:pPr>
            <a:r>
              <a:rPr lang="en-US" sz="1600" u="none">
                <a:solidFill>
                  <a:srgbClr val="0000FF"/>
                </a:solidFill>
                <a:effectLst>
                  <a:outerShdw blurRad="38100" dist="38100" dir="2700000" algn="tl">
                    <a:srgbClr val="C0C0C0"/>
                  </a:outerShdw>
                </a:effectLst>
                <a:cs typeface="Arial" charset="0"/>
              </a:rPr>
              <a:t>→ </a:t>
            </a:r>
            <a:r>
              <a:rPr lang="en-US" sz="1600" u="none">
                <a:solidFill>
                  <a:srgbClr val="0000FF"/>
                </a:solidFill>
                <a:effectLst>
                  <a:outerShdw blurRad="38100" dist="38100" dir="2700000" algn="tl">
                    <a:srgbClr val="C0C0C0"/>
                  </a:outerShdw>
                </a:effectLst>
              </a:rPr>
              <a:t>Beam is stopped by the MPS in injector at t</a:t>
            </a:r>
            <a:r>
              <a:rPr lang="en-US" sz="1600" u="none" baseline="-25000">
                <a:solidFill>
                  <a:srgbClr val="0000FF"/>
                </a:solidFill>
                <a:effectLst>
                  <a:outerShdw blurRad="38100" dist="38100" dir="2700000" algn="tl">
                    <a:srgbClr val="C0C0C0"/>
                  </a:outerShdw>
                </a:effectLst>
              </a:rPr>
              <a:t>0</a:t>
            </a:r>
            <a:endParaRPr lang="fr-FR" sz="1600" u="none">
              <a:solidFill>
                <a:srgbClr val="0000FF"/>
              </a:solidFill>
              <a:effectLst>
                <a:outerShdw blurRad="38100" dist="38100" dir="2700000" algn="tl">
                  <a:srgbClr val="C0C0C0"/>
                </a:outerShdw>
              </a:effectLst>
            </a:endParaRPr>
          </a:p>
        </p:txBody>
      </p:sp>
      <p:sp>
        <p:nvSpPr>
          <p:cNvPr id="1010694" name="Text Box 6"/>
          <p:cNvSpPr txBox="1">
            <a:spLocks noChangeArrowheads="1"/>
          </p:cNvSpPr>
          <p:nvPr/>
        </p:nvSpPr>
        <p:spPr bwMode="auto">
          <a:xfrm>
            <a:off x="2808288" y="1876425"/>
            <a:ext cx="5881688" cy="763588"/>
          </a:xfrm>
          <a:prstGeom prst="rect">
            <a:avLst/>
          </a:prstGeom>
          <a:noFill/>
          <a:ln w="12700">
            <a:noFill/>
            <a:miter lim="800000"/>
            <a:headEnd type="none" w="sm" len="sm"/>
            <a:tailEnd type="none" w="sm" len="sm"/>
          </a:ln>
          <a:effectLst/>
        </p:spPr>
        <p:txBody>
          <a:bodyPr>
            <a:spAutoFit/>
          </a:bodyPr>
          <a:lstStyle/>
          <a:p>
            <a:pPr>
              <a:spcBef>
                <a:spcPct val="50000"/>
              </a:spcBef>
            </a:pPr>
            <a:r>
              <a:rPr lang="fr-FR" u="none" dirty="0">
                <a:sym typeface="Wingdings" pitchFamily="2" charset="2"/>
              </a:rPr>
              <a:t> The </a:t>
            </a:r>
            <a:r>
              <a:rPr lang="fr-FR" u="none" dirty="0" err="1">
                <a:sym typeface="Wingdings" pitchFamily="2" charset="2"/>
              </a:rPr>
              <a:t>fault</a:t>
            </a:r>
            <a:r>
              <a:rPr lang="fr-FR" u="none" dirty="0">
                <a:sym typeface="Wingdings" pitchFamily="2" charset="2"/>
              </a:rPr>
              <a:t> </a:t>
            </a:r>
            <a:r>
              <a:rPr lang="fr-FR" u="none" dirty="0" err="1">
                <a:sym typeface="Wingdings" pitchFamily="2" charset="2"/>
              </a:rPr>
              <a:t>is</a:t>
            </a:r>
            <a:r>
              <a:rPr lang="fr-FR" u="none" dirty="0">
                <a:sym typeface="Wingdings" pitchFamily="2" charset="2"/>
              </a:rPr>
              <a:t> </a:t>
            </a:r>
            <a:r>
              <a:rPr lang="fr-FR" u="none" dirty="0" err="1">
                <a:sym typeface="Wingdings" pitchFamily="2" charset="2"/>
              </a:rPr>
              <a:t>localized</a:t>
            </a:r>
            <a:r>
              <a:rPr lang="fr-FR" u="none" dirty="0">
                <a:sym typeface="Wingdings" pitchFamily="2" charset="2"/>
              </a:rPr>
              <a:t> in a SC </a:t>
            </a:r>
            <a:r>
              <a:rPr lang="fr-FR" u="none" dirty="0" err="1">
                <a:sym typeface="Wingdings" pitchFamily="2" charset="2"/>
              </a:rPr>
              <a:t>cavity</a:t>
            </a:r>
            <a:r>
              <a:rPr lang="fr-FR" u="none" dirty="0">
                <a:sym typeface="Wingdings" pitchFamily="2" charset="2"/>
              </a:rPr>
              <a:t> RF </a:t>
            </a:r>
            <a:r>
              <a:rPr lang="fr-FR" u="none" dirty="0" err="1">
                <a:sym typeface="Wingdings" pitchFamily="2" charset="2"/>
              </a:rPr>
              <a:t>loop</a:t>
            </a:r>
            <a:endParaRPr lang="fr-FR" u="none" dirty="0">
              <a:sym typeface="Wingdings" pitchFamily="2" charset="2"/>
            </a:endParaRPr>
          </a:p>
          <a:p>
            <a:pPr>
              <a:spcBef>
                <a:spcPct val="50000"/>
              </a:spcBef>
            </a:pPr>
            <a:r>
              <a:rPr lang="en-US" sz="1600" u="none" dirty="0">
                <a:solidFill>
                  <a:srgbClr val="0000FF"/>
                </a:solidFill>
                <a:effectLst>
                  <a:outerShdw blurRad="38100" dist="38100" dir="2700000" algn="tl">
                    <a:srgbClr val="C0C0C0"/>
                  </a:outerShdw>
                </a:effectLst>
                <a:cs typeface="Arial" charset="0"/>
              </a:rPr>
              <a:t>→ </a:t>
            </a:r>
            <a:r>
              <a:rPr lang="en-US" sz="1600" u="none" dirty="0">
                <a:solidFill>
                  <a:srgbClr val="0000FF"/>
                </a:solidFill>
                <a:effectLst>
                  <a:outerShdw blurRad="38100" dist="38100" dir="2700000" algn="tl">
                    <a:srgbClr val="C0C0C0"/>
                  </a:outerShdw>
                </a:effectLst>
              </a:rPr>
              <a:t>Need for an efficient fault diagnostic system</a:t>
            </a:r>
            <a:endParaRPr lang="fr-FR" sz="1600" u="none" dirty="0">
              <a:solidFill>
                <a:srgbClr val="0000FF"/>
              </a:solidFill>
              <a:effectLst>
                <a:outerShdw blurRad="38100" dist="38100" dir="2700000" algn="tl">
                  <a:srgbClr val="C0C0C0"/>
                </a:outerShdw>
              </a:effectLst>
            </a:endParaRPr>
          </a:p>
        </p:txBody>
      </p:sp>
      <p:sp>
        <p:nvSpPr>
          <p:cNvPr id="1010695" name="Text Box 7"/>
          <p:cNvSpPr txBox="1">
            <a:spLocks noChangeArrowheads="1"/>
          </p:cNvSpPr>
          <p:nvPr/>
        </p:nvSpPr>
        <p:spPr bwMode="auto">
          <a:xfrm>
            <a:off x="246064" y="2968628"/>
            <a:ext cx="4440236" cy="1323439"/>
          </a:xfrm>
          <a:prstGeom prst="rect">
            <a:avLst/>
          </a:prstGeom>
          <a:noFill/>
          <a:ln w="12700">
            <a:noFill/>
            <a:miter lim="800000"/>
            <a:headEnd type="none" w="sm" len="sm"/>
            <a:tailEnd type="none" w="sm" len="sm"/>
          </a:ln>
          <a:effectLst/>
        </p:spPr>
        <p:txBody>
          <a:bodyPr wrap="square">
            <a:spAutoFit/>
          </a:bodyPr>
          <a:lstStyle/>
          <a:p>
            <a:pPr>
              <a:spcBef>
                <a:spcPct val="50000"/>
              </a:spcBef>
            </a:pPr>
            <a:r>
              <a:rPr lang="fr-FR" u="none" dirty="0">
                <a:sym typeface="Wingdings" pitchFamily="2" charset="2"/>
              </a:rPr>
              <a:t> New </a:t>
            </a:r>
            <a:r>
              <a:rPr lang="fr-FR" u="none" dirty="0" smtClean="0">
                <a:sym typeface="Wingdings" pitchFamily="2" charset="2"/>
              </a:rPr>
              <a:t>V/</a:t>
            </a:r>
            <a:r>
              <a:rPr lang="el-GR" u="none" dirty="0" smtClean="0">
                <a:sym typeface="Wingdings" pitchFamily="2" charset="2"/>
              </a:rPr>
              <a:t>φ </a:t>
            </a:r>
            <a:r>
              <a:rPr lang="fr-FR" u="none" dirty="0" smtClean="0">
                <a:sym typeface="Wingdings" pitchFamily="2" charset="2"/>
              </a:rPr>
              <a:t>set-points </a:t>
            </a:r>
            <a:r>
              <a:rPr lang="fr-FR" u="none" dirty="0">
                <a:sym typeface="Wingdings" pitchFamily="2" charset="2"/>
              </a:rPr>
              <a:t>are </a:t>
            </a:r>
            <a:r>
              <a:rPr lang="fr-FR" u="none" dirty="0" err="1">
                <a:sym typeface="Wingdings" pitchFamily="2" charset="2"/>
              </a:rPr>
              <a:t>updated</a:t>
            </a:r>
            <a:r>
              <a:rPr lang="fr-FR" u="none" dirty="0">
                <a:sym typeface="Wingdings" pitchFamily="2" charset="2"/>
              </a:rPr>
              <a:t> in </a:t>
            </a:r>
            <a:r>
              <a:rPr lang="fr-FR" u="none" dirty="0" err="1">
                <a:sym typeface="Wingdings" pitchFamily="2" charset="2"/>
              </a:rPr>
              <a:t>cavities</a:t>
            </a:r>
            <a:r>
              <a:rPr lang="fr-FR" u="none" dirty="0">
                <a:sym typeface="Wingdings" pitchFamily="2" charset="2"/>
              </a:rPr>
              <a:t> adjacent to the </a:t>
            </a:r>
            <a:r>
              <a:rPr lang="fr-FR" u="none" dirty="0" err="1">
                <a:sym typeface="Wingdings" pitchFamily="2" charset="2"/>
              </a:rPr>
              <a:t>failed</a:t>
            </a:r>
            <a:r>
              <a:rPr lang="fr-FR" u="none" dirty="0">
                <a:sym typeface="Wingdings" pitchFamily="2" charset="2"/>
              </a:rPr>
              <a:t> one</a:t>
            </a:r>
          </a:p>
          <a:p>
            <a:pPr>
              <a:spcBef>
                <a:spcPct val="50000"/>
              </a:spcBef>
            </a:pPr>
            <a:r>
              <a:rPr lang="en-US" sz="1600" u="none" dirty="0">
                <a:solidFill>
                  <a:srgbClr val="0000FF"/>
                </a:solidFill>
                <a:effectLst>
                  <a:outerShdw blurRad="38100" dist="38100" dir="2700000" algn="tl">
                    <a:srgbClr val="C0C0C0"/>
                  </a:outerShdw>
                </a:effectLst>
                <a:cs typeface="Arial" charset="0"/>
              </a:rPr>
              <a:t>→ </a:t>
            </a:r>
            <a:r>
              <a:rPr lang="en-US" sz="1600" u="none" dirty="0">
                <a:solidFill>
                  <a:srgbClr val="0000FF"/>
                </a:solidFill>
                <a:effectLst>
                  <a:outerShdw blurRad="38100" dist="38100" dir="2700000" algn="tl">
                    <a:srgbClr val="C0C0C0"/>
                  </a:outerShdw>
                </a:effectLst>
              </a:rPr>
              <a:t>Set-points </a:t>
            </a:r>
            <a:r>
              <a:rPr lang="en-US" sz="1600" u="none" dirty="0" smtClean="0">
                <a:solidFill>
                  <a:srgbClr val="0000FF"/>
                </a:solidFill>
                <a:effectLst>
                  <a:outerShdw blurRad="38100" dist="38100" dir="2700000" algn="tl">
                    <a:srgbClr val="C0C0C0"/>
                  </a:outerShdw>
                </a:effectLst>
              </a:rPr>
              <a:t>determined via virtual accelerator application and/or at </a:t>
            </a:r>
            <a:r>
              <a:rPr lang="en-US" sz="1600" u="none" dirty="0">
                <a:solidFill>
                  <a:srgbClr val="0000FF"/>
                </a:solidFill>
                <a:effectLst>
                  <a:outerShdw blurRad="38100" dist="38100" dir="2700000" algn="tl">
                    <a:srgbClr val="C0C0C0"/>
                  </a:outerShdw>
                </a:effectLst>
              </a:rPr>
              <a:t>the </a:t>
            </a:r>
            <a:r>
              <a:rPr lang="en-US" sz="1600" u="none" dirty="0" smtClean="0">
                <a:solidFill>
                  <a:srgbClr val="0000FF"/>
                </a:solidFill>
                <a:effectLst>
                  <a:outerShdw blurRad="38100" dist="38100" dir="2700000" algn="tl">
                    <a:srgbClr val="C0C0C0"/>
                  </a:outerShdw>
                </a:effectLst>
              </a:rPr>
              <a:t>commissioning phase</a:t>
            </a:r>
            <a:endParaRPr lang="fr-FR" sz="1600" u="none" dirty="0">
              <a:solidFill>
                <a:srgbClr val="0000FF"/>
              </a:solidFill>
              <a:effectLst>
                <a:outerShdw blurRad="38100" dist="38100" dir="2700000" algn="tl">
                  <a:srgbClr val="C0C0C0"/>
                </a:outerShdw>
              </a:effectLst>
            </a:endParaRPr>
          </a:p>
        </p:txBody>
      </p:sp>
      <p:sp>
        <p:nvSpPr>
          <p:cNvPr id="1010696" name="Text Box 8"/>
          <p:cNvSpPr txBox="1">
            <a:spLocks noChangeArrowheads="1"/>
          </p:cNvSpPr>
          <p:nvPr/>
        </p:nvSpPr>
        <p:spPr bwMode="auto">
          <a:xfrm>
            <a:off x="165101" y="4479925"/>
            <a:ext cx="9371013" cy="763588"/>
          </a:xfrm>
          <a:prstGeom prst="rect">
            <a:avLst/>
          </a:prstGeom>
          <a:noFill/>
          <a:ln w="12700">
            <a:noFill/>
            <a:miter lim="800000"/>
            <a:headEnd type="none" w="sm" len="sm"/>
            <a:tailEnd type="none" w="sm" len="sm"/>
          </a:ln>
          <a:effectLst/>
        </p:spPr>
        <p:txBody>
          <a:bodyPr>
            <a:spAutoFit/>
          </a:bodyPr>
          <a:lstStyle/>
          <a:p>
            <a:pPr>
              <a:spcBef>
                <a:spcPct val="50000"/>
              </a:spcBef>
            </a:pPr>
            <a:r>
              <a:rPr lang="fr-FR" u="none" dirty="0">
                <a:sym typeface="Wingdings" pitchFamily="2" charset="2"/>
              </a:rPr>
              <a:t> The </a:t>
            </a:r>
            <a:r>
              <a:rPr lang="fr-FR" u="none" dirty="0" err="1">
                <a:sym typeface="Wingdings" pitchFamily="2" charset="2"/>
              </a:rPr>
              <a:t>failed</a:t>
            </a:r>
            <a:r>
              <a:rPr lang="fr-FR" u="none" dirty="0">
                <a:sym typeface="Wingdings" pitchFamily="2" charset="2"/>
              </a:rPr>
              <a:t> </a:t>
            </a:r>
            <a:r>
              <a:rPr lang="fr-FR" u="none" dirty="0" err="1">
                <a:sym typeface="Wingdings" pitchFamily="2" charset="2"/>
              </a:rPr>
              <a:t>cavity</a:t>
            </a:r>
            <a:r>
              <a:rPr lang="fr-FR" u="none" dirty="0">
                <a:sym typeface="Wingdings" pitchFamily="2" charset="2"/>
              </a:rPr>
              <a:t> </a:t>
            </a:r>
            <a:r>
              <a:rPr lang="fr-FR" u="none" dirty="0" err="1">
                <a:sym typeface="Wingdings" pitchFamily="2" charset="2"/>
              </a:rPr>
              <a:t>is</a:t>
            </a:r>
            <a:r>
              <a:rPr lang="fr-FR" u="none" dirty="0">
                <a:sym typeface="Wingdings" pitchFamily="2" charset="2"/>
              </a:rPr>
              <a:t> </a:t>
            </a:r>
            <a:r>
              <a:rPr lang="fr-FR" u="none" dirty="0" err="1">
                <a:sym typeface="Wingdings" pitchFamily="2" charset="2"/>
              </a:rPr>
              <a:t>detuned</a:t>
            </a:r>
            <a:r>
              <a:rPr lang="fr-FR" u="none" dirty="0">
                <a:sym typeface="Wingdings" pitchFamily="2" charset="2"/>
              </a:rPr>
              <a:t> (to </a:t>
            </a:r>
            <a:r>
              <a:rPr lang="fr-FR" u="none" dirty="0" err="1">
                <a:sym typeface="Wingdings" pitchFamily="2" charset="2"/>
              </a:rPr>
              <a:t>avoid</a:t>
            </a:r>
            <a:r>
              <a:rPr lang="fr-FR" u="none" dirty="0">
                <a:sym typeface="Wingdings" pitchFamily="2" charset="2"/>
              </a:rPr>
              <a:t> the </a:t>
            </a:r>
            <a:r>
              <a:rPr lang="fr-FR" u="none" dirty="0" err="1">
                <a:sym typeface="Wingdings" pitchFamily="2" charset="2"/>
              </a:rPr>
              <a:t>beam</a:t>
            </a:r>
            <a:r>
              <a:rPr lang="fr-FR" u="none" dirty="0">
                <a:sym typeface="Wingdings" pitchFamily="2" charset="2"/>
              </a:rPr>
              <a:t> </a:t>
            </a:r>
            <a:r>
              <a:rPr lang="fr-FR" u="none" dirty="0" err="1">
                <a:sym typeface="Wingdings" pitchFamily="2" charset="2"/>
              </a:rPr>
              <a:t>loading</a:t>
            </a:r>
            <a:r>
              <a:rPr lang="fr-FR" u="none" dirty="0">
                <a:sym typeface="Wingdings" pitchFamily="2" charset="2"/>
              </a:rPr>
              <a:t> </a:t>
            </a:r>
            <a:r>
              <a:rPr lang="fr-FR" u="none" dirty="0" err="1">
                <a:sym typeface="Wingdings" pitchFamily="2" charset="2"/>
              </a:rPr>
              <a:t>effect</a:t>
            </a:r>
            <a:r>
              <a:rPr lang="fr-FR" u="none" dirty="0">
                <a:sym typeface="Wingdings" pitchFamily="2" charset="2"/>
              </a:rPr>
              <a:t>)</a:t>
            </a:r>
          </a:p>
          <a:p>
            <a:pPr>
              <a:spcBef>
                <a:spcPct val="50000"/>
              </a:spcBef>
            </a:pPr>
            <a:r>
              <a:rPr lang="en-US" sz="1600" u="none" dirty="0">
                <a:solidFill>
                  <a:srgbClr val="0000FF"/>
                </a:solidFill>
                <a:effectLst>
                  <a:outerShdw blurRad="38100" dist="38100" dir="2700000" algn="tl">
                    <a:srgbClr val="C0C0C0"/>
                  </a:outerShdw>
                </a:effectLst>
                <a:cs typeface="Arial" charset="0"/>
              </a:rPr>
              <a:t>→ </a:t>
            </a:r>
            <a:r>
              <a:rPr lang="en-US" sz="1600" u="none" dirty="0">
                <a:solidFill>
                  <a:srgbClr val="0000FF"/>
                </a:solidFill>
                <a:effectLst>
                  <a:outerShdw blurRad="38100" dist="38100" dir="2700000" algn="tl">
                    <a:srgbClr val="C0C0C0"/>
                  </a:outerShdw>
                </a:effectLst>
              </a:rPr>
              <a:t>Using the Cold Tuning System</a:t>
            </a:r>
            <a:endParaRPr lang="fr-FR" sz="1600" u="none" dirty="0">
              <a:solidFill>
                <a:srgbClr val="0000FF"/>
              </a:solidFill>
              <a:effectLst>
                <a:outerShdw blurRad="38100" dist="38100" dir="2700000" algn="tl">
                  <a:srgbClr val="C0C0C0"/>
                </a:outerShdw>
              </a:effectLst>
            </a:endParaRPr>
          </a:p>
        </p:txBody>
      </p:sp>
      <p:sp>
        <p:nvSpPr>
          <p:cNvPr id="1010697" name="Text Box 9"/>
          <p:cNvSpPr txBox="1">
            <a:spLocks noChangeArrowheads="1"/>
          </p:cNvSpPr>
          <p:nvPr/>
        </p:nvSpPr>
        <p:spPr bwMode="auto">
          <a:xfrm>
            <a:off x="3041655" y="5437195"/>
            <a:ext cx="5849938" cy="1077218"/>
          </a:xfrm>
          <a:prstGeom prst="rect">
            <a:avLst/>
          </a:prstGeom>
          <a:noFill/>
          <a:ln w="12700">
            <a:noFill/>
            <a:miter lim="800000"/>
            <a:headEnd type="none" w="sm" len="sm"/>
            <a:tailEnd type="none" w="sm" len="sm"/>
          </a:ln>
          <a:effectLst/>
        </p:spPr>
        <p:txBody>
          <a:bodyPr>
            <a:spAutoFit/>
          </a:bodyPr>
          <a:lstStyle/>
          <a:p>
            <a:pPr>
              <a:spcBef>
                <a:spcPct val="50000"/>
              </a:spcBef>
            </a:pPr>
            <a:r>
              <a:rPr lang="fr-FR" u="none" dirty="0">
                <a:sym typeface="Wingdings" pitchFamily="2" charset="2"/>
              </a:rPr>
              <a:t> Once </a:t>
            </a:r>
            <a:r>
              <a:rPr lang="fr-FR" u="none" dirty="0" err="1">
                <a:sym typeface="Wingdings" pitchFamily="2" charset="2"/>
              </a:rPr>
              <a:t>steady</a:t>
            </a:r>
            <a:r>
              <a:rPr lang="fr-FR" u="none" dirty="0">
                <a:sym typeface="Wingdings" pitchFamily="2" charset="2"/>
              </a:rPr>
              <a:t> state </a:t>
            </a:r>
            <a:r>
              <a:rPr lang="fr-FR" u="none" dirty="0" err="1">
                <a:sym typeface="Wingdings" pitchFamily="2" charset="2"/>
              </a:rPr>
              <a:t>is</a:t>
            </a:r>
            <a:r>
              <a:rPr lang="fr-FR" u="none" dirty="0">
                <a:sym typeface="Wingdings" pitchFamily="2" charset="2"/>
              </a:rPr>
              <a:t> </a:t>
            </a:r>
            <a:r>
              <a:rPr lang="fr-FR" u="none" dirty="0" err="1">
                <a:sym typeface="Wingdings" pitchFamily="2" charset="2"/>
              </a:rPr>
              <a:t>reached</a:t>
            </a:r>
            <a:r>
              <a:rPr lang="fr-FR" u="none" dirty="0">
                <a:sym typeface="Wingdings" pitchFamily="2" charset="2"/>
              </a:rPr>
              <a:t>, </a:t>
            </a:r>
            <a:br>
              <a:rPr lang="fr-FR" u="none" dirty="0">
                <a:sym typeface="Wingdings" pitchFamily="2" charset="2"/>
              </a:rPr>
            </a:br>
            <a:r>
              <a:rPr lang="fr-FR" u="none" dirty="0" err="1">
                <a:sym typeface="Wingdings" pitchFamily="2" charset="2"/>
              </a:rPr>
              <a:t>beam</a:t>
            </a:r>
            <a:r>
              <a:rPr lang="fr-FR" u="none" dirty="0">
                <a:sym typeface="Wingdings" pitchFamily="2" charset="2"/>
              </a:rPr>
              <a:t> </a:t>
            </a:r>
            <a:r>
              <a:rPr lang="fr-FR" u="none" dirty="0" err="1">
                <a:sym typeface="Wingdings" pitchFamily="2" charset="2"/>
              </a:rPr>
              <a:t>is</a:t>
            </a:r>
            <a:r>
              <a:rPr lang="fr-FR" u="none" dirty="0">
                <a:sym typeface="Wingdings" pitchFamily="2" charset="2"/>
              </a:rPr>
              <a:t> </a:t>
            </a:r>
            <a:r>
              <a:rPr lang="fr-FR" u="none" dirty="0" err="1">
                <a:sym typeface="Wingdings" pitchFamily="2" charset="2"/>
              </a:rPr>
              <a:t>resumed</a:t>
            </a:r>
            <a:r>
              <a:rPr lang="fr-FR" u="none" dirty="0">
                <a:sym typeface="Wingdings" pitchFamily="2" charset="2"/>
              </a:rPr>
              <a:t> </a:t>
            </a:r>
            <a:r>
              <a:rPr lang="fr-FR" u="none" dirty="0" err="1">
                <a:sym typeface="Wingdings" pitchFamily="2" charset="2"/>
              </a:rPr>
              <a:t>at</a:t>
            </a:r>
            <a:r>
              <a:rPr lang="fr-FR" u="none" dirty="0">
                <a:sym typeface="Wingdings" pitchFamily="2" charset="2"/>
              </a:rPr>
              <a:t> t</a:t>
            </a:r>
            <a:r>
              <a:rPr lang="fr-FR" u="none" baseline="-25000" dirty="0">
                <a:sym typeface="Wingdings" pitchFamily="2" charset="2"/>
              </a:rPr>
              <a:t>1</a:t>
            </a:r>
            <a:r>
              <a:rPr lang="fr-FR" u="none" dirty="0">
                <a:sym typeface="Wingdings" pitchFamily="2" charset="2"/>
              </a:rPr>
              <a:t> &lt; t</a:t>
            </a:r>
            <a:r>
              <a:rPr lang="fr-FR" u="none" baseline="-25000" dirty="0">
                <a:sym typeface="Wingdings" pitchFamily="2" charset="2"/>
              </a:rPr>
              <a:t>0</a:t>
            </a:r>
            <a:r>
              <a:rPr lang="fr-FR" u="none" dirty="0">
                <a:sym typeface="Wingdings" pitchFamily="2" charset="2"/>
              </a:rPr>
              <a:t> + 3sec</a:t>
            </a:r>
          </a:p>
          <a:p>
            <a:pPr>
              <a:spcBef>
                <a:spcPct val="50000"/>
              </a:spcBef>
            </a:pPr>
            <a:r>
              <a:rPr lang="en-US" sz="1600" u="none" dirty="0">
                <a:solidFill>
                  <a:srgbClr val="0000FF"/>
                </a:solidFill>
                <a:effectLst>
                  <a:outerShdw blurRad="38100" dist="38100" dir="2700000" algn="tl">
                    <a:srgbClr val="C0C0C0"/>
                  </a:outerShdw>
                </a:effectLst>
                <a:cs typeface="Arial" charset="0"/>
              </a:rPr>
              <a:t>→ </a:t>
            </a:r>
            <a:r>
              <a:rPr lang="en-US" sz="1600" u="none" dirty="0">
                <a:solidFill>
                  <a:srgbClr val="0000FF"/>
                </a:solidFill>
                <a:effectLst>
                  <a:outerShdw blurRad="38100" dist="38100" dir="2700000" algn="tl">
                    <a:srgbClr val="C0C0C0"/>
                  </a:outerShdw>
                </a:effectLst>
              </a:rPr>
              <a:t>Failed RF cavity system to be repaired on-line if possible</a:t>
            </a:r>
            <a:endParaRPr lang="fr-FR" sz="1600" u="none" dirty="0">
              <a:solidFill>
                <a:srgbClr val="0000FF"/>
              </a:solidFill>
              <a:effectLst>
                <a:outerShdw blurRad="38100" dist="38100" dir="2700000" algn="tl">
                  <a:srgbClr val="C0C0C0"/>
                </a:outerShdw>
              </a:effectLst>
            </a:endParaRPr>
          </a:p>
        </p:txBody>
      </p:sp>
      <p:pic>
        <p:nvPicPr>
          <p:cNvPr id="1010710" name="Picture 22"/>
          <p:cNvPicPr>
            <a:picLocks noChangeAspect="1" noChangeArrowheads="1"/>
          </p:cNvPicPr>
          <p:nvPr/>
        </p:nvPicPr>
        <p:blipFill>
          <a:blip r:embed="rId4" cstate="print"/>
          <a:srcRect/>
          <a:stretch>
            <a:fillRect/>
          </a:stretch>
        </p:blipFill>
        <p:spPr bwMode="auto">
          <a:xfrm>
            <a:off x="1" y="5722954"/>
            <a:ext cx="2606676" cy="650875"/>
          </a:xfrm>
          <a:prstGeom prst="rect">
            <a:avLst/>
          </a:prstGeom>
          <a:noFill/>
          <a:ln w="12700">
            <a:noFill/>
            <a:miter lim="800000"/>
            <a:headEnd type="none" w="sm" len="sm"/>
            <a:tailEnd type="none" w="sm" len="sm"/>
          </a:ln>
          <a:effectLst/>
        </p:spPr>
      </p:pic>
      <p:pic>
        <p:nvPicPr>
          <p:cNvPr id="1010711" name="Picture 23"/>
          <p:cNvPicPr>
            <a:picLocks noChangeAspect="1" noChangeArrowheads="1"/>
          </p:cNvPicPr>
          <p:nvPr/>
        </p:nvPicPr>
        <p:blipFill>
          <a:blip r:embed="rId5" cstate="print"/>
          <a:srcRect l="5850"/>
          <a:stretch>
            <a:fillRect/>
          </a:stretch>
        </p:blipFill>
        <p:spPr bwMode="auto">
          <a:xfrm>
            <a:off x="6356" y="838200"/>
            <a:ext cx="2682875" cy="1873250"/>
          </a:xfrm>
          <a:prstGeom prst="rect">
            <a:avLst/>
          </a:prstGeom>
          <a:noFill/>
          <a:ln w="12700">
            <a:noFill/>
            <a:miter lim="800000"/>
            <a:headEnd type="none" w="sm" len="sm"/>
            <a:tailEnd type="none" w="sm" len="sm"/>
          </a:ln>
          <a:effectLst/>
        </p:spPr>
      </p:pic>
      <p:sp>
        <p:nvSpPr>
          <p:cNvPr id="13" name="Text Box 14"/>
          <p:cNvSpPr txBox="1">
            <a:spLocks noChangeArrowheads="1"/>
          </p:cNvSpPr>
          <p:nvPr/>
        </p:nvSpPr>
        <p:spPr bwMode="auto">
          <a:xfrm>
            <a:off x="0" y="129061"/>
            <a:ext cx="990600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fr-FR" sz="2800" b="1" u="none" dirty="0" err="1" smtClean="0">
                <a:solidFill>
                  <a:srgbClr val="FFFFFF"/>
                </a:solidFill>
                <a:effectLst>
                  <a:outerShdw blurRad="38100" dist="38100" dir="2700000" algn="tl">
                    <a:srgbClr val="C0C0C0"/>
                  </a:outerShdw>
                </a:effectLst>
              </a:rPr>
              <a:t>Strategy</a:t>
            </a:r>
            <a:r>
              <a:rPr lang="fr-FR" sz="2800" b="1" u="none" dirty="0" smtClean="0">
                <a:solidFill>
                  <a:srgbClr val="FFFFFF"/>
                </a:solidFill>
                <a:effectLst>
                  <a:outerShdw blurRad="38100" dist="38100" dir="2700000" algn="tl">
                    <a:srgbClr val="C0C0C0"/>
                  </a:outerShdw>
                </a:effectLst>
              </a:rPr>
              <a:t> for a </a:t>
            </a:r>
            <a:r>
              <a:rPr lang="fr-FR" sz="2800" b="1" u="none" dirty="0" err="1" smtClean="0">
                <a:solidFill>
                  <a:srgbClr val="FFFFFF"/>
                </a:solidFill>
                <a:effectLst>
                  <a:outerShdw blurRad="38100" dist="38100" dir="2700000" algn="tl">
                    <a:srgbClr val="C0C0C0"/>
                  </a:outerShdw>
                </a:effectLst>
              </a:rPr>
              <a:t>fault</a:t>
            </a:r>
            <a:r>
              <a:rPr lang="fr-FR" sz="2800" b="1" u="none" dirty="0" smtClean="0">
                <a:solidFill>
                  <a:srgbClr val="FFFFFF"/>
                </a:solidFill>
                <a:effectLst>
                  <a:outerShdw blurRad="38100" dist="38100" dir="2700000" algn="tl">
                    <a:srgbClr val="C0C0C0"/>
                  </a:outerShdw>
                </a:effectLst>
              </a:rPr>
              <a:t> in the main </a:t>
            </a:r>
            <a:r>
              <a:rPr lang="fr-FR" sz="2800" b="1" u="none" dirty="0" err="1" smtClean="0">
                <a:solidFill>
                  <a:srgbClr val="FFFFFF"/>
                </a:solidFill>
                <a:effectLst>
                  <a:outerShdw blurRad="38100" dist="38100" dir="2700000" algn="tl">
                    <a:srgbClr val="C0C0C0"/>
                  </a:outerShdw>
                </a:effectLst>
              </a:rPr>
              <a:t>linac</a:t>
            </a:r>
            <a:r>
              <a:rPr lang="fr-FR" sz="2800" b="1" u="none" dirty="0" smtClean="0">
                <a:solidFill>
                  <a:srgbClr val="FFFFFF"/>
                </a:solidFill>
                <a:effectLst>
                  <a:outerShdw blurRad="38100" dist="38100" dir="2700000" algn="tl">
                    <a:srgbClr val="C0C0C0"/>
                  </a:outerShdw>
                </a:effectLst>
              </a:rPr>
              <a:t> = serial </a:t>
            </a:r>
            <a:r>
              <a:rPr lang="fr-FR" sz="2800" b="1" u="none" dirty="0" err="1" smtClean="0">
                <a:solidFill>
                  <a:srgbClr val="FFFFFF"/>
                </a:solidFill>
                <a:effectLst>
                  <a:outerShdw blurRad="38100" dist="38100" dir="2700000" algn="tl">
                    <a:srgbClr val="C0C0C0"/>
                  </a:outerShdw>
                </a:effectLst>
              </a:rPr>
              <a:t>redundancy</a:t>
            </a:r>
            <a:endParaRPr lang="fr-FR" sz="2800" b="1" u="none" dirty="0" smtClean="0">
              <a:solidFill>
                <a:srgbClr val="FFFFFF"/>
              </a:solidFill>
              <a:effectLst>
                <a:outerShdw blurRad="38100" dist="38100" dir="2700000" algn="tl">
                  <a:srgbClr val="C0C0C0"/>
                </a:outerShdw>
              </a:effectLst>
            </a:endParaRPr>
          </a:p>
        </p:txBody>
      </p:sp>
      <p:sp>
        <p:nvSpPr>
          <p:cNvPr id="15" name="Espace réservé du pied de page 14"/>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16" name="Picture 4"/>
          <p:cNvPicPr>
            <a:picLocks noChangeAspect="1" noChangeArrowheads="1"/>
          </p:cNvPicPr>
          <p:nvPr/>
        </p:nvPicPr>
        <p:blipFill>
          <a:blip r:embed="rId3" cstate="print"/>
          <a:srcRect l="1660" t="948" r="1660" b="34503"/>
          <a:stretch>
            <a:fillRect/>
          </a:stretch>
        </p:blipFill>
        <p:spPr bwMode="auto">
          <a:xfrm>
            <a:off x="4659066" y="2905266"/>
            <a:ext cx="5246934" cy="89057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06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06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069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107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0695" grpId="0"/>
      <p:bldP spid="1010696" grpId="0"/>
      <p:bldP spid="101069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8" name="Text Box 6"/>
          <p:cNvSpPr txBox="1">
            <a:spLocks noChangeArrowheads="1"/>
          </p:cNvSpPr>
          <p:nvPr/>
        </p:nvSpPr>
        <p:spPr bwMode="auto">
          <a:xfrm>
            <a:off x="2" y="139716"/>
            <a:ext cx="6429375"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rgbClr val="FFFFFF"/>
                </a:solidFill>
                <a:effectLst>
                  <a:outerShdw blurRad="38100" dist="38100" dir="2700000" algn="tl">
                    <a:srgbClr val="C0C0C0"/>
                  </a:outerShdw>
                </a:effectLst>
              </a:rPr>
              <a:t>Layout</a:t>
            </a:r>
            <a:r>
              <a:rPr lang="fr-FR" sz="2800" b="1" u="none" dirty="0" smtClean="0">
                <a:solidFill>
                  <a:srgbClr val="FFFFFF"/>
                </a:solidFill>
                <a:effectLst>
                  <a:outerShdw blurRad="38100" dist="38100" dir="2700000" algn="tl">
                    <a:srgbClr val="C0C0C0"/>
                  </a:outerShdw>
                </a:effectLst>
              </a:rPr>
              <a:t> of the MYRRHA </a:t>
            </a:r>
            <a:r>
              <a:rPr lang="fr-FR" sz="2800" b="1" u="none" dirty="0" err="1" smtClean="0">
                <a:solidFill>
                  <a:srgbClr val="FFFFFF"/>
                </a:solidFill>
                <a:effectLst>
                  <a:outerShdw blurRad="38100" dist="38100" dir="2700000" algn="tl">
                    <a:srgbClr val="C0C0C0"/>
                  </a:outerShdw>
                </a:effectLst>
              </a:rPr>
              <a:t>linac</a:t>
            </a:r>
            <a:endParaRPr lang="fr-FR" sz="2800" b="1" u="none" dirty="0" smtClean="0">
              <a:solidFill>
                <a:srgbClr val="FFFFFF"/>
              </a:solidFill>
              <a:effectLst>
                <a:outerShdw blurRad="38100" dist="38100" dir="2700000" algn="tl">
                  <a:srgbClr val="C0C0C0"/>
                </a:outerShdw>
              </a:effectLst>
            </a:endParaRPr>
          </a:p>
        </p:txBody>
      </p:sp>
      <p:sp>
        <p:nvSpPr>
          <p:cNvPr id="6" name="Espace réservé du pied de page 5"/>
          <p:cNvSpPr>
            <a:spLocks noGrp="1"/>
          </p:cNvSpPr>
          <p:nvPr>
            <p:ph type="ftr" sz="quarter" idx="10"/>
          </p:nvPr>
        </p:nvSpPr>
        <p:spPr/>
        <p:txBody>
          <a:bodyPr/>
          <a:lstStyle/>
          <a:p>
            <a:r>
              <a:rPr lang="fr-FR" smtClean="0"/>
              <a:t>J-Luc Biarrotte, Séminaire SACM, Saclay, 24/03/2016.</a:t>
            </a:r>
            <a:endParaRPr lang="de-DE" dirty="0"/>
          </a:p>
        </p:txBody>
      </p:sp>
      <p:pic>
        <p:nvPicPr>
          <p:cNvPr id="40" name="Picture 2"/>
          <p:cNvPicPr>
            <a:picLocks noChangeAspect="1" noChangeArrowheads="1"/>
          </p:cNvPicPr>
          <p:nvPr/>
        </p:nvPicPr>
        <p:blipFill>
          <a:blip r:embed="rId2" cstate="print"/>
          <a:srcRect l="-51" t="5774" b="4769"/>
          <a:stretch>
            <a:fillRect/>
          </a:stretch>
        </p:blipFill>
        <p:spPr bwMode="auto">
          <a:xfrm>
            <a:off x="8" y="808074"/>
            <a:ext cx="41046019" cy="578411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04774E-6 -3.33333E-6 L -0.94729 -3.33333E-6 " pathEditMode="relative" rAng="0" ptsTypes="AA">
                                      <p:cBhvr>
                                        <p:cTn id="6" dur="5000" fill="hold"/>
                                        <p:tgtEl>
                                          <p:spTgt spid="40"/>
                                        </p:tgtEl>
                                        <p:attrNameLst>
                                          <p:attrName>ppt_x</p:attrName>
                                          <p:attrName>ppt_y</p:attrName>
                                        </p:attrNameLst>
                                      </p:cBhvr>
                                      <p:rCtr x="-474" y="0"/>
                                    </p:animMotion>
                                  </p:childTnLst>
                                </p:cTn>
                              </p:par>
                            </p:childTnLst>
                          </p:cTn>
                        </p:par>
                        <p:par>
                          <p:cTn id="7" fill="hold">
                            <p:stCondLst>
                              <p:cond delay="5000"/>
                            </p:stCondLst>
                            <p:childTnLst>
                              <p:par>
                                <p:cTn id="8" presetID="35" presetClass="path" presetSubtype="0" accel="50000" decel="50000" fill="hold" nodeType="afterEffect">
                                  <p:stCondLst>
                                    <p:cond delay="0"/>
                                  </p:stCondLst>
                                  <p:childTnLst>
                                    <p:animMotion origin="layout" path="M -0.94729 -3.33333E-6 L -1.83242 -3.33333E-6 " pathEditMode="relative" rAng="0" ptsTypes="AA">
                                      <p:cBhvr>
                                        <p:cTn id="9" dur="5000" fill="hold"/>
                                        <p:tgtEl>
                                          <p:spTgt spid="40"/>
                                        </p:tgtEl>
                                        <p:attrNameLst>
                                          <p:attrName>ppt_x</p:attrName>
                                          <p:attrName>ppt_y</p:attrName>
                                        </p:attrNameLst>
                                      </p:cBhvr>
                                      <p:rCtr x="-443" y="0"/>
                                    </p:animMotion>
                                  </p:childTnLst>
                                </p:cTn>
                              </p:par>
                            </p:childTnLst>
                          </p:cTn>
                        </p:par>
                        <p:par>
                          <p:cTn id="10" fill="hold">
                            <p:stCondLst>
                              <p:cond delay="10000"/>
                            </p:stCondLst>
                            <p:childTnLst>
                              <p:par>
                                <p:cTn id="11" presetID="35" presetClass="path" presetSubtype="0" accel="50000" decel="50000" fill="hold" nodeType="afterEffect">
                                  <p:stCondLst>
                                    <p:cond delay="0"/>
                                  </p:stCondLst>
                                  <p:childTnLst>
                                    <p:animMotion origin="layout" path="M -1.83242 -3.33333E-6 L -2.65203 -0.00023 " pathEditMode="relative" rAng="0" ptsTypes="AA">
                                      <p:cBhvr>
                                        <p:cTn id="12" dur="5000" fill="hold"/>
                                        <p:tgtEl>
                                          <p:spTgt spid="40"/>
                                        </p:tgtEl>
                                        <p:attrNameLst>
                                          <p:attrName>ppt_x</p:attrName>
                                          <p:attrName>ppt_y</p:attrName>
                                        </p:attrNameLst>
                                      </p:cBhvr>
                                      <p:rCtr x="-410" y="0"/>
                                    </p:animMotion>
                                  </p:childTnLst>
                                </p:cTn>
                              </p:par>
                            </p:childTnLst>
                          </p:cTn>
                        </p:par>
                        <p:par>
                          <p:cTn id="13" fill="hold">
                            <p:stCondLst>
                              <p:cond delay="15000"/>
                            </p:stCondLst>
                            <p:childTnLst>
                              <p:par>
                                <p:cTn id="14" presetID="35" presetClass="path" presetSubtype="0" accel="50000" decel="50000" fill="hold" nodeType="afterEffect">
                                  <p:stCondLst>
                                    <p:cond delay="0"/>
                                  </p:stCondLst>
                                  <p:childTnLst>
                                    <p:animMotion origin="layout" path="M -2.65123 -3.33333E-6 L -3.13409 -3.33333E-6 " pathEditMode="relative" rAng="0" ptsTypes="AA">
                                      <p:cBhvr>
                                        <p:cTn id="15" dur="5000" fill="hold"/>
                                        <p:tgtEl>
                                          <p:spTgt spid="40"/>
                                        </p:tgtEl>
                                        <p:attrNameLst>
                                          <p:attrName>ppt_x</p:attrName>
                                          <p:attrName>ppt_y</p:attrName>
                                        </p:attrNameLst>
                                      </p:cBhvr>
                                      <p:rCtr x="-24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l="-51" t="5774" b="4769"/>
          <a:stretch>
            <a:fillRect/>
          </a:stretch>
        </p:blipFill>
        <p:spPr bwMode="auto">
          <a:xfrm>
            <a:off x="-31076215" y="808073"/>
            <a:ext cx="41046019" cy="5784112"/>
          </a:xfrm>
          <a:prstGeom prst="rect">
            <a:avLst/>
          </a:prstGeom>
          <a:noFill/>
          <a:ln w="9525">
            <a:noFill/>
            <a:miter lim="800000"/>
            <a:headEnd/>
            <a:tailEnd/>
          </a:ln>
        </p:spPr>
      </p:pic>
      <p:pic>
        <p:nvPicPr>
          <p:cNvPr id="9" name="Picture 2"/>
          <p:cNvPicPr>
            <a:picLocks noChangeAspect="1" noChangeArrowheads="1"/>
          </p:cNvPicPr>
          <p:nvPr/>
        </p:nvPicPr>
        <p:blipFill>
          <a:blip r:embed="rId2" cstate="print"/>
          <a:srcRect l="-51" t="5774" b="4769"/>
          <a:stretch>
            <a:fillRect/>
          </a:stretch>
        </p:blipFill>
        <p:spPr bwMode="auto">
          <a:xfrm>
            <a:off x="0" y="818716"/>
            <a:ext cx="9906000" cy="1395945"/>
          </a:xfrm>
          <a:prstGeom prst="rect">
            <a:avLst/>
          </a:prstGeom>
          <a:noFill/>
          <a:ln w="9525">
            <a:noFill/>
            <a:miter lim="800000"/>
            <a:headEnd/>
            <a:tailEnd/>
          </a:ln>
        </p:spPr>
      </p:pic>
      <p:sp>
        <p:nvSpPr>
          <p:cNvPr id="848901" name="Text Box 5"/>
          <p:cNvSpPr txBox="1">
            <a:spLocks noChangeArrowheads="1"/>
          </p:cNvSpPr>
          <p:nvPr/>
        </p:nvSpPr>
        <p:spPr bwMode="auto">
          <a:xfrm>
            <a:off x="2" y="139716"/>
            <a:ext cx="6429375"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rgbClr val="FFFFFF"/>
                </a:solidFill>
                <a:effectLst>
                  <a:outerShdw blurRad="38100" dist="38100" dir="2700000" algn="tl">
                    <a:srgbClr val="C0C0C0"/>
                  </a:outerShdw>
                </a:effectLst>
              </a:rPr>
              <a:t>Layout</a:t>
            </a:r>
            <a:r>
              <a:rPr lang="fr-FR" sz="2800" b="1" u="none" dirty="0" smtClean="0">
                <a:solidFill>
                  <a:srgbClr val="FFFFFF"/>
                </a:solidFill>
                <a:effectLst>
                  <a:outerShdw blurRad="38100" dist="38100" dir="2700000" algn="tl">
                    <a:srgbClr val="C0C0C0"/>
                  </a:outerShdw>
                </a:effectLst>
              </a:rPr>
              <a:t> of the MYRRHA </a:t>
            </a:r>
            <a:r>
              <a:rPr lang="fr-FR" sz="2800" b="1" u="none" dirty="0" err="1" smtClean="0">
                <a:solidFill>
                  <a:srgbClr val="FFFFFF"/>
                </a:solidFill>
                <a:effectLst>
                  <a:outerShdw blurRad="38100" dist="38100" dir="2700000" algn="tl">
                    <a:srgbClr val="C0C0C0"/>
                  </a:outerShdw>
                </a:effectLst>
              </a:rPr>
              <a:t>linac</a:t>
            </a:r>
            <a:endParaRPr lang="fr-FR" sz="2800" b="1" u="none" dirty="0" smtClean="0">
              <a:solidFill>
                <a:srgbClr val="FFFFFF"/>
              </a:solidFill>
              <a:effectLst>
                <a:outerShdw blurRad="38100" dist="38100" dir="2700000" algn="tl">
                  <a:srgbClr val="C0C0C0"/>
                </a:outerShdw>
              </a:effectLst>
            </a:endParaRPr>
          </a:p>
        </p:txBody>
      </p:sp>
      <p:sp>
        <p:nvSpPr>
          <p:cNvPr id="6" name="Espace réservé du pied de page 5"/>
          <p:cNvSpPr>
            <a:spLocks noGrp="1"/>
          </p:cNvSpPr>
          <p:nvPr>
            <p:ph type="ftr" sz="quarter" idx="10"/>
          </p:nvPr>
        </p:nvSpPr>
        <p:spPr/>
        <p:txBody>
          <a:bodyPr/>
          <a:lstStyle/>
          <a:p>
            <a:r>
              <a:rPr lang="fr-FR" smtClean="0"/>
              <a:t>J-Luc Biarrotte, Séminaire SACM, Saclay, 24/03/2016.</a:t>
            </a:r>
            <a:endParaRPr lang="de-DE" dirty="0"/>
          </a:p>
        </p:txBody>
      </p:sp>
      <p:pic>
        <p:nvPicPr>
          <p:cNvPr id="8" name="Image 7" descr="MYRRHA_5.jpg"/>
          <p:cNvPicPr>
            <a:picLocks noChangeAspect="1"/>
          </p:cNvPicPr>
          <p:nvPr/>
        </p:nvPicPr>
        <p:blipFill>
          <a:blip r:embed="rId3" cstate="print">
            <a:extLst>
              <a:ext uri="{28A0092B-C50C-407E-A947-70E740481C1C}">
                <a14:useLocalDpi xmlns:a14="http://schemas.microsoft.com/office/drawing/2010/main" val="0"/>
              </a:ext>
            </a:extLst>
          </a:blip>
          <a:srcRect b="2877"/>
          <a:stretch>
            <a:fillRect/>
          </a:stretch>
        </p:blipFill>
        <p:spPr>
          <a:xfrm>
            <a:off x="0" y="2213150"/>
            <a:ext cx="9906000" cy="4389674"/>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3000" fill="hold"/>
                                        <p:tgtEl>
                                          <p:spTgt spid="7"/>
                                        </p:tgtEl>
                                      </p:cBhvr>
                                      <p:by x="24000" y="24000"/>
                                    </p:animScale>
                                  </p:childTnLst>
                                </p:cTn>
                              </p:par>
                              <p:par>
                                <p:cTn id="7" presetID="56" presetClass="path" presetSubtype="0" accel="50000" decel="50000" fill="hold" nodeType="withEffect">
                                  <p:stCondLst>
                                    <p:cond delay="0"/>
                                  </p:stCondLst>
                                  <p:childTnLst>
                                    <p:animMotion origin="layout" path="M 3.25537E-6 -3.33333E-6 L 1.56007 -0.32129 " pathEditMode="relative" rAng="0" ptsTypes="AA">
                                      <p:cBhvr>
                                        <p:cTn id="8" dur="3000" fill="hold"/>
                                        <p:tgtEl>
                                          <p:spTgt spid="7"/>
                                        </p:tgtEl>
                                        <p:attrNameLst>
                                          <p:attrName>ppt_x</p:attrName>
                                          <p:attrName>ppt_y</p:attrName>
                                        </p:attrNameLst>
                                      </p:cBhvr>
                                      <p:rCtr x="78000" y="-16100"/>
                                    </p:animMotion>
                                  </p:childTnLst>
                                </p:cTn>
                              </p:par>
                              <p:par>
                                <p:cTn id="9" presetID="10"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3000"/>
                                        <p:tgtEl>
                                          <p:spTgt spid="8"/>
                                        </p:tgtEl>
                                      </p:cBhvr>
                                    </p:animEffect>
                                  </p:childTnLst>
                                </p:cTn>
                              </p:par>
                            </p:childTnLst>
                          </p:cTn>
                        </p:par>
                        <p:par>
                          <p:cTn id="12" fill="hold">
                            <p:stCondLst>
                              <p:cond delay="3000"/>
                            </p:stCondLst>
                            <p:childTnLst>
                              <p:par>
                                <p:cTn id="13" presetID="1" presetClass="exit" presetSubtype="0" fill="hold" nodeType="after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par>
                          <p:cTn id="15" fill="hold">
                            <p:stCondLst>
                              <p:cond delay="3000"/>
                            </p:stCondLst>
                            <p:childTnLst>
                              <p:par>
                                <p:cTn id="16" presetID="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chemeClr val="bg1"/>
                </a:solidFill>
                <a:effectLst>
                  <a:outerShdw blurRad="38100" dist="38100" dir="2700000" algn="tl">
                    <a:srgbClr val="C0C0C0"/>
                  </a:outerShdw>
                </a:effectLst>
                <a:latin typeface="Calibri" pitchFamily="34" charset="0"/>
              </a:rPr>
              <a:t>Injector</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(1/4)</a:t>
            </a:r>
            <a:endParaRPr lang="fr-FR" sz="2800" b="1" u="none" dirty="0">
              <a:solidFill>
                <a:schemeClr val="bg1"/>
              </a:solidFill>
              <a:effectLst>
                <a:outerShdw blurRad="38100" dist="38100" dir="2700000" algn="tl">
                  <a:srgbClr val="C0C0C0"/>
                </a:outerShdw>
              </a:effectLst>
              <a:latin typeface="Calibri" pitchFamily="34" charset="0"/>
            </a:endParaRPr>
          </a:p>
        </p:txBody>
      </p:sp>
      <p:pic>
        <p:nvPicPr>
          <p:cNvPr id="10" name="Picture 2"/>
          <p:cNvPicPr>
            <a:picLocks noChangeAspect="1" noChangeArrowheads="1"/>
          </p:cNvPicPr>
          <p:nvPr/>
        </p:nvPicPr>
        <p:blipFill>
          <a:blip r:embed="rId3" cstate="print">
            <a:lum bright="30000"/>
          </a:blip>
          <a:srcRect l="8274" t="27793" r="10380" b="17927"/>
          <a:stretch>
            <a:fillRect/>
          </a:stretch>
        </p:blipFill>
        <p:spPr bwMode="auto">
          <a:xfrm>
            <a:off x="0" y="1433274"/>
            <a:ext cx="9906000" cy="4427988"/>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622908" y="2457003"/>
            <a:ext cx="8283095" cy="2219772"/>
          </a:xfrm>
          <a:prstGeom prst="rect">
            <a:avLst/>
          </a:prstGeom>
          <a:noFill/>
          <a:ln w="9525">
            <a:noFill/>
            <a:miter lim="800000"/>
            <a:headEnd/>
            <a:tailEnd/>
          </a:ln>
          <a:effectLst/>
        </p:spPr>
      </p:pic>
      <p:sp>
        <p:nvSpPr>
          <p:cNvPr id="13" name="Line 7"/>
          <p:cNvSpPr>
            <a:spLocks noChangeShapeType="1"/>
          </p:cNvSpPr>
          <p:nvPr/>
        </p:nvSpPr>
        <p:spPr bwMode="auto">
          <a:xfrm flipV="1">
            <a:off x="2076458" y="2914666"/>
            <a:ext cx="3867150" cy="9525"/>
          </a:xfrm>
          <a:prstGeom prst="line">
            <a:avLst/>
          </a:prstGeom>
          <a:ln w="63500">
            <a:solidFill>
              <a:schemeClr val="tx1"/>
            </a:solidFill>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4" name="Line 7"/>
          <p:cNvSpPr>
            <a:spLocks noChangeShapeType="1"/>
          </p:cNvSpPr>
          <p:nvPr/>
        </p:nvSpPr>
        <p:spPr bwMode="auto">
          <a:xfrm flipV="1">
            <a:off x="1971677" y="4457715"/>
            <a:ext cx="552450" cy="9525"/>
          </a:xfrm>
          <a:prstGeom prst="line">
            <a:avLst/>
          </a:prstGeom>
          <a:ln w="63500">
            <a:solidFill>
              <a:schemeClr val="tx1"/>
            </a:solidFill>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5" name="Line 7"/>
          <p:cNvSpPr>
            <a:spLocks noChangeShapeType="1"/>
          </p:cNvSpPr>
          <p:nvPr/>
        </p:nvSpPr>
        <p:spPr bwMode="auto">
          <a:xfrm flipV="1">
            <a:off x="2552701" y="4448174"/>
            <a:ext cx="4486274" cy="9524"/>
          </a:xfrm>
          <a:prstGeom prst="line">
            <a:avLst/>
          </a:prstGeom>
          <a:ln w="63500">
            <a:solidFill>
              <a:schemeClr val="tx1"/>
            </a:solidFill>
            <a:prstDash val="sysDot"/>
            <a:headEnd type="none" w="sm" len="sm"/>
            <a:tailEnd type="diamond"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6" name="Line 7"/>
          <p:cNvSpPr>
            <a:spLocks noChangeShapeType="1"/>
          </p:cNvSpPr>
          <p:nvPr/>
        </p:nvSpPr>
        <p:spPr bwMode="auto">
          <a:xfrm flipV="1">
            <a:off x="6724659" y="3686175"/>
            <a:ext cx="3162299" cy="0"/>
          </a:xfrm>
          <a:prstGeom prst="line">
            <a:avLst/>
          </a:prstGeom>
          <a:ln w="63500">
            <a:solidFill>
              <a:schemeClr val="tx1"/>
            </a:solidFill>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7" name="Line 7"/>
          <p:cNvSpPr>
            <a:spLocks noChangeShapeType="1"/>
          </p:cNvSpPr>
          <p:nvPr/>
        </p:nvSpPr>
        <p:spPr bwMode="auto">
          <a:xfrm>
            <a:off x="5934076" y="2905126"/>
            <a:ext cx="819150" cy="781050"/>
          </a:xfrm>
          <a:prstGeom prst="line">
            <a:avLst/>
          </a:prstGeom>
          <a:ln w="63500">
            <a:solidFill>
              <a:schemeClr val="tx1"/>
            </a:solidFill>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8" name="Text Box 5"/>
          <p:cNvSpPr txBox="1">
            <a:spLocks noChangeArrowheads="1"/>
          </p:cNvSpPr>
          <p:nvPr/>
        </p:nvSpPr>
        <p:spPr bwMode="auto">
          <a:xfrm>
            <a:off x="0" y="833188"/>
            <a:ext cx="9525000" cy="1692771"/>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Injector</a:t>
            </a:r>
            <a:r>
              <a:rPr lang="fr-FR" b="1" u="none" dirty="0" smtClean="0">
                <a:effectLst>
                  <a:outerShdw blurRad="38100" dist="38100" dir="2700000" algn="tl">
                    <a:srgbClr val="C0C0C0"/>
                  </a:outerShdw>
                </a:effectLst>
                <a:latin typeface="Calibri" pitchFamily="34" charset="0"/>
                <a:sym typeface="Wingdings" pitchFamily="2" charset="2"/>
              </a:rPr>
              <a:t> 1 in nominal </a:t>
            </a:r>
            <a:r>
              <a:rPr lang="fr-FR" b="1" u="none" dirty="0" err="1" smtClean="0">
                <a:effectLst>
                  <a:outerShdw blurRad="38100" dist="38100" dir="2700000" algn="tl">
                    <a:srgbClr val="C0C0C0"/>
                  </a:outerShdw>
                </a:effectLst>
                <a:latin typeface="Calibri" pitchFamily="34" charset="0"/>
                <a:sym typeface="Wingdings" pitchFamily="2" charset="2"/>
              </a:rPr>
              <a:t>operation</a:t>
            </a:r>
            <a:r>
              <a:rPr lang="fr-FR" b="1" u="none" dirty="0" smtClean="0">
                <a:effectLst>
                  <a:outerShdw blurRad="38100" dist="38100" dir="2700000" algn="tl">
                    <a:srgbClr val="C0C0C0"/>
                  </a:outerShdw>
                </a:effectLst>
                <a:latin typeface="Calibri" pitchFamily="34" charset="0"/>
                <a:sym typeface="Wingdings" pitchFamily="2" charset="2"/>
              </a:rPr>
              <a:t> mode : </a:t>
            </a:r>
            <a:r>
              <a:rPr lang="fr-FR" b="1" u="none" dirty="0" err="1" smtClean="0">
                <a:effectLst>
                  <a:outerShdw blurRad="38100" dist="38100" dir="2700000" algn="tl">
                    <a:srgbClr val="C0C0C0"/>
                  </a:outerShdw>
                </a:effectLst>
                <a:latin typeface="Calibri" pitchFamily="34" charset="0"/>
                <a:sym typeface="Wingdings" pitchFamily="2" charset="2"/>
              </a:rPr>
              <a:t>beam</a:t>
            </a:r>
            <a:r>
              <a:rPr lang="fr-FR" b="1" u="none" dirty="0" smtClean="0">
                <a:effectLst>
                  <a:outerShdw blurRad="38100" dist="38100" dir="2700000" algn="tl">
                    <a:srgbClr val="C0C0C0"/>
                  </a:outerShdw>
                </a:effectLst>
                <a:latin typeface="Calibri" pitchFamily="34" charset="0"/>
                <a:sym typeface="Wingdings" pitchFamily="2" charset="2"/>
              </a:rPr>
              <a:t> sent to main </a:t>
            </a:r>
            <a:r>
              <a:rPr lang="fr-FR" b="1" u="none" dirty="0" err="1" smtClean="0">
                <a:effectLst>
                  <a:outerShdw blurRad="38100" dist="38100" dir="2700000" algn="tl">
                    <a:srgbClr val="C0C0C0"/>
                  </a:outerShdw>
                </a:effectLst>
                <a:latin typeface="Calibri" pitchFamily="34" charset="0"/>
                <a:sym typeface="Wingdings" pitchFamily="2" charset="2"/>
              </a:rPr>
              <a:t>linac</a:t>
            </a:r>
            <a:endParaRPr lang="fr-FR" b="1"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All </a:t>
            </a:r>
            <a:r>
              <a:rPr lang="fr-FR" sz="1800" u="none" dirty="0" err="1" smtClean="0">
                <a:effectLst>
                  <a:outerShdw blurRad="38100" dist="38100" dir="2700000" algn="tl">
                    <a:srgbClr val="C0C0C0"/>
                  </a:outerShdw>
                </a:effectLst>
                <a:latin typeface="Calibri" pitchFamily="34" charset="0"/>
                <a:sym typeface="Wingdings" pitchFamily="2" charset="2"/>
              </a:rPr>
              <a:t>elements</a:t>
            </a:r>
            <a:r>
              <a:rPr lang="fr-FR" sz="1800" u="none" dirty="0" smtClean="0">
                <a:effectLst>
                  <a:outerShdw blurRad="38100" dist="38100" dir="2700000" algn="tl">
                    <a:srgbClr val="C0C0C0"/>
                  </a:outerShdw>
                </a:effectLst>
                <a:latin typeface="Calibri" pitchFamily="34" charset="0"/>
                <a:sym typeface="Wingdings" pitchFamily="2" charset="2"/>
              </a:rPr>
              <a:t> operating (source, RF, power supplies…) </a:t>
            </a:r>
            <a:r>
              <a:rPr lang="fr-FR" sz="1800" u="none" dirty="0" err="1" smtClean="0">
                <a:effectLst>
                  <a:outerShdw blurRad="38100" dist="38100" dir="2700000" algn="tl">
                    <a:srgbClr val="C0C0C0"/>
                  </a:outerShdw>
                </a:effectLst>
                <a:latin typeface="Calibri" pitchFamily="34" charset="0"/>
                <a:sym typeface="Wingdings" pitchFamily="2" charset="2"/>
              </a:rPr>
              <a:t>at</a:t>
            </a:r>
            <a:r>
              <a:rPr lang="fr-FR" sz="1800" u="none" dirty="0" smtClean="0">
                <a:effectLst>
                  <a:outerShdw blurRad="38100" dist="38100" dir="2700000" algn="tl">
                    <a:srgbClr val="C0C0C0"/>
                  </a:outerShdw>
                </a:effectLst>
                <a:latin typeface="Calibri" pitchFamily="34" charset="0"/>
                <a:sym typeface="Wingdings" pitchFamily="2" charset="2"/>
              </a:rPr>
              <a:t> nominal </a:t>
            </a:r>
            <a:r>
              <a:rPr lang="fr-FR" sz="1800" u="none" dirty="0" err="1" smtClean="0">
                <a:effectLst>
                  <a:outerShdw blurRad="38100" dist="38100" dir="2700000" algn="tl">
                    <a:srgbClr val="C0C0C0"/>
                  </a:outerShdw>
                </a:effectLst>
                <a:latin typeface="Calibri" pitchFamily="34" charset="0"/>
                <a:sym typeface="Wingdings" pitchFamily="2" charset="2"/>
              </a:rPr>
              <a:t>parameters</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Chopper: nominal mode (i.e. pseudo CW </a:t>
            </a:r>
            <a:r>
              <a:rPr lang="fr-FR" sz="1800" u="none" dirty="0" err="1" smtClean="0">
                <a:effectLst>
                  <a:outerShdw blurRad="38100" dist="38100" dir="2700000" algn="tl">
                    <a:srgbClr val="C0C0C0"/>
                  </a:outerShdw>
                </a:effectLst>
                <a:latin typeface="Calibri" pitchFamily="34" charset="0"/>
                <a:sym typeface="Wingdings" pitchFamily="2" charset="2"/>
              </a:rPr>
              <a:t>with</a:t>
            </a:r>
            <a:r>
              <a:rPr lang="fr-FR" sz="1800" u="none" dirty="0" smtClean="0">
                <a:effectLst>
                  <a:outerShdw blurRad="38100" dist="38100" dir="2700000" algn="tl">
                    <a:srgbClr val="C0C0C0"/>
                  </a:outerShdw>
                </a:effectLst>
                <a:latin typeface="Calibri" pitchFamily="34" charset="0"/>
                <a:sym typeface="Wingdings" pitchFamily="2" charset="2"/>
              </a:rPr>
              <a:t> short </a:t>
            </a:r>
            <a:r>
              <a:rPr lang="fr-FR" sz="1800" u="none" dirty="0" err="1" smtClean="0">
                <a:effectLst>
                  <a:outerShdw blurRad="38100" dist="38100" dir="2700000" algn="tl">
                    <a:srgbClr val="C0C0C0"/>
                  </a:outerShdw>
                </a:effectLst>
                <a:latin typeface="Calibri" pitchFamily="34" charset="0"/>
                <a:sym typeface="Wingdings" pitchFamily="2" charset="2"/>
              </a:rPr>
              <a:t>holes</a:t>
            </a:r>
            <a:r>
              <a:rPr lang="fr-FR" sz="1800" u="none" dirty="0" smtClean="0">
                <a:effectLst>
                  <a:outerShdw blurRad="38100" dist="38100" dir="2700000" algn="tl">
                    <a:srgbClr val="C0C0C0"/>
                  </a:outerShdw>
                </a:effectLst>
                <a:latin typeface="Calibri" pitchFamily="34" charset="0"/>
                <a:sym typeface="Wingdings" pitchFamily="2" charset="2"/>
              </a:rPr>
              <a:t>)  </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Switching</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magnet</a:t>
            </a:r>
            <a:r>
              <a:rPr lang="fr-FR" sz="1800" u="none" dirty="0" smtClean="0">
                <a:effectLst>
                  <a:outerShdw blurRad="38100" dist="38100" dir="2700000" algn="tl">
                    <a:srgbClr val="C0C0C0"/>
                  </a:outerShdw>
                </a:effectLst>
                <a:latin typeface="Calibri" pitchFamily="34" charset="0"/>
                <a:sym typeface="Wingdings" pitchFamily="2" charset="2"/>
              </a:rPr>
              <a:t>: power </a:t>
            </a:r>
            <a:r>
              <a:rPr lang="fr-FR" sz="1800" u="none" dirty="0" err="1" smtClean="0">
                <a:effectLst>
                  <a:outerShdw blurRad="38100" dist="38100" dir="2700000" algn="tl">
                    <a:srgbClr val="C0C0C0"/>
                  </a:outerShdw>
                </a:effectLst>
                <a:latin typeface="Calibri" pitchFamily="34" charset="0"/>
                <a:sym typeface="Wingdings" pitchFamily="2" charset="2"/>
              </a:rPr>
              <a:t>supply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polarized</a:t>
            </a:r>
            <a:r>
              <a:rPr lang="fr-FR" sz="1800" u="none" dirty="0" smtClean="0">
                <a:effectLst>
                  <a:outerShdw blurRad="38100" dist="38100" dir="2700000" algn="tl">
                    <a:srgbClr val="C0C0C0"/>
                  </a:outerShdw>
                </a:effectLst>
                <a:latin typeface="Calibri" pitchFamily="34" charset="0"/>
                <a:sym typeface="Wingdings" pitchFamily="2" charset="2"/>
              </a:rPr>
              <a:t> PLUS</a:t>
            </a:r>
            <a:endParaRPr lang="en-GB" dirty="0">
              <a:effectLst>
                <a:outerShdw blurRad="38100" dist="38100" dir="2700000" algn="tl">
                  <a:srgbClr val="C0C0C0"/>
                </a:outerShdw>
              </a:effectLst>
              <a:latin typeface="Calibri" pitchFamily="34" charset="0"/>
              <a:sym typeface="Wingdings" pitchFamily="2" charset="2"/>
            </a:endParaRPr>
          </a:p>
        </p:txBody>
      </p:sp>
      <p:sp>
        <p:nvSpPr>
          <p:cNvPr id="19" name="Text Box 5"/>
          <p:cNvSpPr txBox="1">
            <a:spLocks noChangeArrowheads="1"/>
          </p:cNvSpPr>
          <p:nvPr/>
        </p:nvSpPr>
        <p:spPr bwMode="auto">
          <a:xfrm>
            <a:off x="3" y="4940579"/>
            <a:ext cx="8239125" cy="1646605"/>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fr-FR" b="1" u="none" dirty="0" err="1" smtClean="0">
                <a:effectLst>
                  <a:outerShdw blurRad="38100" dist="38100" dir="2700000" algn="tl">
                    <a:srgbClr val="C0C0C0"/>
                  </a:outerShdw>
                </a:effectLst>
                <a:latin typeface="Calibri" pitchFamily="34" charset="0"/>
                <a:sym typeface="Wingdings" pitchFamily="2" charset="2"/>
              </a:rPr>
              <a:t>Injector</a:t>
            </a:r>
            <a:r>
              <a:rPr lang="fr-FR" b="1" u="none" dirty="0" smtClean="0">
                <a:effectLst>
                  <a:outerShdw blurRad="38100" dist="38100" dir="2700000" algn="tl">
                    <a:srgbClr val="C0C0C0"/>
                  </a:outerShdw>
                </a:effectLst>
                <a:latin typeface="Calibri" pitchFamily="34" charset="0"/>
                <a:sym typeface="Wingdings" pitchFamily="2" charset="2"/>
              </a:rPr>
              <a:t> 2 in stand-by mode: </a:t>
            </a:r>
            <a:r>
              <a:rPr lang="fr-FR" b="1" u="none" dirty="0" err="1" smtClean="0">
                <a:effectLst>
                  <a:outerShdw blurRad="38100" dist="38100" dir="2700000" algn="tl">
                    <a:srgbClr val="C0C0C0"/>
                  </a:outerShdw>
                </a:effectLst>
                <a:latin typeface="Calibri" pitchFamily="34" charset="0"/>
                <a:sym typeface="Wingdings" pitchFamily="2" charset="2"/>
              </a:rPr>
              <a:t>beam</a:t>
            </a:r>
            <a:r>
              <a:rPr lang="fr-FR" b="1" u="none" dirty="0" smtClean="0">
                <a:effectLst>
                  <a:outerShdw blurRad="38100" dist="38100" dir="2700000" algn="tl">
                    <a:srgbClr val="C0C0C0"/>
                  </a:outerShdw>
                </a:effectLst>
                <a:latin typeface="Calibri" pitchFamily="34" charset="0"/>
                <a:sym typeface="Wingdings" pitchFamily="2" charset="2"/>
              </a:rPr>
              <a:t> sent to dump #2</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All </a:t>
            </a:r>
            <a:r>
              <a:rPr lang="fr-FR" sz="1800" u="none" dirty="0" err="1" smtClean="0">
                <a:effectLst>
                  <a:outerShdw blurRad="38100" dist="38100" dir="2700000" algn="tl">
                    <a:srgbClr val="C0C0C0"/>
                  </a:outerShdw>
                </a:effectLst>
                <a:latin typeface="Calibri" pitchFamily="34" charset="0"/>
                <a:sym typeface="Wingdings" pitchFamily="2" charset="2"/>
              </a:rPr>
              <a:t>elements</a:t>
            </a:r>
            <a:r>
              <a:rPr lang="fr-FR" sz="1800" u="none" dirty="0" smtClean="0">
                <a:effectLst>
                  <a:outerShdw blurRad="38100" dist="38100" dir="2700000" algn="tl">
                    <a:srgbClr val="C0C0C0"/>
                  </a:outerShdw>
                </a:effectLst>
                <a:latin typeface="Calibri" pitchFamily="34" charset="0"/>
                <a:sym typeface="Wingdings" pitchFamily="2" charset="2"/>
              </a:rPr>
              <a:t> operating </a:t>
            </a:r>
            <a:r>
              <a:rPr lang="fr-FR" sz="1800" u="none" dirty="0" err="1" smtClean="0">
                <a:effectLst>
                  <a:outerShdw blurRad="38100" dist="38100" dir="2700000" algn="tl">
                    <a:srgbClr val="C0C0C0"/>
                  </a:outerShdw>
                </a:effectLst>
                <a:latin typeface="Calibri" pitchFamily="34" charset="0"/>
                <a:sym typeface="Wingdings" pitchFamily="2" charset="2"/>
              </a:rPr>
              <a:t>at</a:t>
            </a:r>
            <a:r>
              <a:rPr lang="fr-FR" sz="1800" u="none" dirty="0" smtClean="0">
                <a:effectLst>
                  <a:outerShdw blurRad="38100" dist="38100" dir="2700000" algn="tl">
                    <a:srgbClr val="C0C0C0"/>
                  </a:outerShdw>
                </a:effectLst>
                <a:latin typeface="Calibri" pitchFamily="34" charset="0"/>
                <a:sym typeface="Wingdings" pitchFamily="2" charset="2"/>
              </a:rPr>
              <a:t> nominal </a:t>
            </a:r>
            <a:r>
              <a:rPr lang="fr-FR" sz="1800" u="none" dirty="0" err="1" smtClean="0">
                <a:effectLst>
                  <a:outerShdw blurRad="38100" dist="38100" dir="2700000" algn="tl">
                    <a:srgbClr val="C0C0C0"/>
                  </a:outerShdw>
                </a:effectLst>
                <a:latin typeface="Calibri" pitchFamily="34" charset="0"/>
                <a:sym typeface="Wingdings" pitchFamily="2" charset="2"/>
              </a:rPr>
              <a:t>parameters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except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dipole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magnet</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Chopper: </a:t>
            </a:r>
            <a:r>
              <a:rPr lang="fr-FR" sz="1800" u="none" dirty="0" err="1" smtClean="0">
                <a:effectLst>
                  <a:outerShdw blurRad="38100" dist="38100" dir="2700000" algn="tl">
                    <a:srgbClr val="C0C0C0"/>
                  </a:outerShdw>
                </a:effectLst>
                <a:latin typeface="Calibri" pitchFamily="34" charset="0"/>
                <a:sym typeface="Wingdings" pitchFamily="2" charset="2"/>
              </a:rPr>
              <a:t>tuning</a:t>
            </a:r>
            <a:r>
              <a:rPr lang="fr-FR" sz="1800" u="none" dirty="0" smtClean="0">
                <a:effectLst>
                  <a:outerShdw blurRad="38100" dist="38100" dir="2700000" algn="tl">
                    <a:srgbClr val="C0C0C0"/>
                  </a:outerShdw>
                </a:effectLst>
                <a:latin typeface="Calibri" pitchFamily="34" charset="0"/>
                <a:sym typeface="Wingdings" pitchFamily="2" charset="2"/>
              </a:rPr>
              <a:t> mode (i.e. </a:t>
            </a:r>
            <a:r>
              <a:rPr lang="fr-FR" sz="1800" u="none" dirty="0" err="1" smtClean="0">
                <a:effectLst>
                  <a:outerShdw blurRad="38100" dist="38100" dir="2700000" algn="tl">
                    <a:srgbClr val="C0C0C0"/>
                  </a:outerShdw>
                </a:effectLst>
                <a:latin typeface="Calibri" pitchFamily="34" charset="0"/>
                <a:sym typeface="Wingdings" pitchFamily="2" charset="2"/>
              </a:rPr>
              <a:t>low</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duty</a:t>
            </a:r>
            <a:r>
              <a:rPr lang="fr-FR" sz="1800" u="none" dirty="0" smtClean="0">
                <a:effectLst>
                  <a:outerShdw blurRad="38100" dist="38100" dir="2700000" algn="tl">
                    <a:srgbClr val="C0C0C0"/>
                  </a:outerShdw>
                </a:effectLst>
                <a:latin typeface="Calibri" pitchFamily="34" charset="0"/>
                <a:sym typeface="Wingdings" pitchFamily="2" charset="2"/>
              </a:rPr>
              <a:t> cycle </a:t>
            </a:r>
            <a:r>
              <a:rPr lang="fr-FR" sz="1800" u="none" dirty="0" err="1" smtClean="0">
                <a:effectLst>
                  <a:outerShdw blurRad="38100" dist="38100" dir="2700000" algn="tl">
                    <a:srgbClr val="C0C0C0"/>
                  </a:outerShdw>
                </a:effectLst>
                <a:latin typeface="Calibri" pitchFamily="34" charset="0"/>
                <a:sym typeface="Wingdings" pitchFamily="2" charset="2"/>
              </a:rPr>
              <a:t>tbd</a:t>
            </a:r>
            <a:r>
              <a:rPr lang="fr-FR" sz="1800" u="none" dirty="0" smtClean="0">
                <a:effectLst>
                  <a:outerShdw blurRad="38100" dist="38100" dir="2700000" algn="tl">
                    <a:srgbClr val="C0C0C0"/>
                  </a:outerShdw>
                </a:effectLst>
                <a:latin typeface="Calibri" pitchFamily="34" charset="0"/>
                <a:sym typeface="Wingdings" pitchFamily="2" charset="2"/>
              </a:rPr>
              <a:t>) </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Survey of output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properties</a:t>
            </a:r>
            <a:r>
              <a:rPr lang="fr-FR" sz="1800" u="none" dirty="0" smtClean="0">
                <a:effectLst>
                  <a:outerShdw blurRad="38100" dist="38100" dir="2700000" algn="tl">
                    <a:srgbClr val="C0C0C0"/>
                  </a:outerShdw>
                </a:effectLst>
                <a:latin typeface="Calibri" pitchFamily="34" charset="0"/>
                <a:sym typeface="Wingdings" pitchFamily="2" charset="2"/>
              </a:rPr>
              <a:t> (TOF </a:t>
            </a:r>
            <a:r>
              <a:rPr lang="fr-FR" sz="1800" u="none" dirty="0" err="1" smtClean="0">
                <a:effectLst>
                  <a:outerShdw blurRad="38100" dist="38100" dir="2700000" algn="tl">
                    <a:srgbClr val="C0C0C0"/>
                  </a:outerShdw>
                </a:effectLst>
                <a:latin typeface="Calibri" pitchFamily="34" charset="0"/>
                <a:sym typeface="Wingdings" pitchFamily="2" charset="2"/>
              </a:rPr>
              <a:t>energy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current</a:t>
            </a:r>
            <a:r>
              <a:rPr lang="fr-FR" sz="1800" u="none" dirty="0" smtClean="0">
                <a:effectLst>
                  <a:outerShdw blurRad="38100" dist="38100" dir="2700000" algn="tl">
                    <a:srgbClr val="C0C0C0"/>
                  </a:outerShdw>
                </a:effectLst>
                <a:latin typeface="Calibri" pitchFamily="34" charset="0"/>
                <a:sym typeface="Wingdings" pitchFamily="2" charset="2"/>
              </a:rPr>
              <a:t> monitor) </a:t>
            </a:r>
            <a:endParaRPr lang="en-GB" dirty="0">
              <a:effectLst>
                <a:outerShdw blurRad="38100" dist="38100" dir="2700000" algn="tl">
                  <a:srgbClr val="C0C0C0"/>
                </a:outerShdw>
              </a:effectLst>
              <a:latin typeface="Calibri" pitchFamily="34" charset="0"/>
              <a:sym typeface="Wingdings" pitchFamily="2" charset="2"/>
            </a:endParaRPr>
          </a:p>
        </p:txBody>
      </p:sp>
      <p:sp>
        <p:nvSpPr>
          <p:cNvPr id="20" name="ZoneTexte 19"/>
          <p:cNvSpPr txBox="1"/>
          <p:nvPr/>
        </p:nvSpPr>
        <p:spPr>
          <a:xfrm>
            <a:off x="5772151" y="2552716"/>
            <a:ext cx="581024" cy="307777"/>
          </a:xfrm>
          <a:prstGeom prst="rect">
            <a:avLst/>
          </a:prstGeom>
          <a:solidFill>
            <a:schemeClr val="bg1"/>
          </a:solidFill>
        </p:spPr>
        <p:txBody>
          <a:bodyPr wrap="square" rtlCol="0">
            <a:spAutoFit/>
          </a:bodyPr>
          <a:lstStyle/>
          <a:p>
            <a:r>
              <a:rPr lang="fr-FR" sz="1400" b="1" u="none" dirty="0" smtClean="0">
                <a:solidFill>
                  <a:srgbClr val="008080"/>
                </a:solidFill>
                <a:latin typeface="Calibri" pitchFamily="34" charset="0"/>
                <a:cs typeface="Calibri" pitchFamily="34" charset="0"/>
              </a:rPr>
              <a:t>ON</a:t>
            </a:r>
            <a:endParaRPr lang="fr-FR" sz="1400" b="1" u="none" dirty="0">
              <a:solidFill>
                <a:srgbClr val="008080"/>
              </a:solidFill>
              <a:latin typeface="Calibri" pitchFamily="34" charset="0"/>
              <a:cs typeface="Calibri" pitchFamily="34" charset="0"/>
            </a:endParaRPr>
          </a:p>
        </p:txBody>
      </p:sp>
      <p:sp>
        <p:nvSpPr>
          <p:cNvPr id="21" name="ZoneTexte 20"/>
          <p:cNvSpPr txBox="1"/>
          <p:nvPr/>
        </p:nvSpPr>
        <p:spPr>
          <a:xfrm>
            <a:off x="5648326" y="4533916"/>
            <a:ext cx="581024" cy="307777"/>
          </a:xfrm>
          <a:prstGeom prst="rect">
            <a:avLst/>
          </a:prstGeom>
          <a:solidFill>
            <a:schemeClr val="bg1"/>
          </a:solidFill>
        </p:spPr>
        <p:txBody>
          <a:bodyPr wrap="square" rtlCol="0">
            <a:spAutoFit/>
          </a:bodyPr>
          <a:lstStyle/>
          <a:p>
            <a:r>
              <a:rPr lang="fr-FR" sz="1400" b="1" u="none" dirty="0" smtClean="0">
                <a:solidFill>
                  <a:srgbClr val="008080"/>
                </a:solidFill>
                <a:latin typeface="Calibri" pitchFamily="34" charset="0"/>
                <a:cs typeface="Calibri" pitchFamily="34" charset="0"/>
              </a:rPr>
              <a:t>OFF</a:t>
            </a:r>
            <a:endParaRPr lang="fr-FR" sz="1400" b="1" u="none" dirty="0">
              <a:solidFill>
                <a:srgbClr val="008080"/>
              </a:solidFill>
              <a:latin typeface="Calibri" pitchFamily="34" charset="0"/>
              <a:cs typeface="Calibri" pitchFamily="34" charset="0"/>
            </a:endParaRPr>
          </a:p>
        </p:txBody>
      </p:sp>
      <p:sp>
        <p:nvSpPr>
          <p:cNvPr id="22" name="ZoneTexte 21"/>
          <p:cNvSpPr txBox="1"/>
          <p:nvPr/>
        </p:nvSpPr>
        <p:spPr>
          <a:xfrm>
            <a:off x="6486526" y="3790956"/>
            <a:ext cx="581024" cy="307777"/>
          </a:xfrm>
          <a:prstGeom prst="rect">
            <a:avLst/>
          </a:prstGeom>
          <a:noFill/>
        </p:spPr>
        <p:txBody>
          <a:bodyPr wrap="square" rtlCol="0">
            <a:spAutoFit/>
          </a:bodyPr>
          <a:lstStyle/>
          <a:p>
            <a:r>
              <a:rPr lang="fr-FR" sz="1400" b="1" u="none" dirty="0" smtClean="0">
                <a:solidFill>
                  <a:srgbClr val="008080"/>
                </a:solidFill>
                <a:latin typeface="Calibri" pitchFamily="34" charset="0"/>
                <a:cs typeface="Calibri" pitchFamily="34" charset="0"/>
              </a:rPr>
              <a:t>PLUS</a:t>
            </a:r>
            <a:endParaRPr lang="fr-FR" sz="1400" b="1" u="none" dirty="0">
              <a:solidFill>
                <a:srgbClr val="008080"/>
              </a:solidFill>
              <a:latin typeface="Calibri" pitchFamily="34" charset="0"/>
              <a:cs typeface="Calibri" pitchFamily="34" charset="0"/>
            </a:endParaRPr>
          </a:p>
        </p:txBody>
      </p:sp>
      <p:sp>
        <p:nvSpPr>
          <p:cNvPr id="23" name="Espace réservé du pied de page 22"/>
          <p:cNvSpPr>
            <a:spLocks noGrp="1"/>
          </p:cNvSpPr>
          <p:nvPr>
            <p:ph type="ftr" sz="quarter" idx="10"/>
          </p:nvPr>
        </p:nvSpPr>
        <p:spPr/>
        <p:txBody>
          <a:bodyPr/>
          <a:lstStyle/>
          <a:p>
            <a:r>
              <a:rPr lang="fr-FR" smtClean="0"/>
              <a:t>J-Luc Biarrotte, Séminaire SACM, Saclay, 24/03/2016.</a:t>
            </a:r>
            <a:endParaRPr lang="de-DE" dirty="0"/>
          </a:p>
        </p:txBody>
      </p:sp>
    </p:spTree>
    <p:extLst>
      <p:ext uri="{BB962C8B-B14F-4D97-AF65-F5344CB8AC3E}">
        <p14:creationId xmlns:p14="http://schemas.microsoft.com/office/powerpoint/2010/main" val="11901457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Text Box 2"/>
          <p:cNvSpPr txBox="1">
            <a:spLocks noChangeArrowheads="1"/>
          </p:cNvSpPr>
          <p:nvPr/>
        </p:nvSpPr>
        <p:spPr bwMode="auto">
          <a:xfrm>
            <a:off x="0" y="139700"/>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chemeClr val="bg1"/>
                </a:solidFill>
                <a:effectLst>
                  <a:outerShdw blurRad="38100" dist="38100" dir="2700000" algn="tl">
                    <a:srgbClr val="C0C0C0"/>
                  </a:outerShdw>
                </a:effectLst>
                <a:latin typeface="Calibri" pitchFamily="34" charset="0"/>
              </a:rPr>
              <a:t>Injector</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(2/4)</a:t>
            </a:r>
            <a:endParaRPr lang="fr-FR" sz="2800" b="1" u="none" dirty="0">
              <a:solidFill>
                <a:schemeClr val="bg1"/>
              </a:solidFill>
              <a:effectLst>
                <a:outerShdw blurRad="38100" dist="38100" dir="2700000" algn="tl">
                  <a:srgbClr val="C0C0C0"/>
                </a:outerShdw>
              </a:effectLst>
              <a:latin typeface="Calibri" pitchFamily="34" charset="0"/>
            </a:endParaRPr>
          </a:p>
        </p:txBody>
      </p:sp>
      <p:pic>
        <p:nvPicPr>
          <p:cNvPr id="10" name="Picture 2"/>
          <p:cNvPicPr>
            <a:picLocks noChangeAspect="1" noChangeArrowheads="1"/>
          </p:cNvPicPr>
          <p:nvPr/>
        </p:nvPicPr>
        <p:blipFill>
          <a:blip r:embed="rId3" cstate="print">
            <a:lum bright="30000"/>
          </a:blip>
          <a:srcRect l="8274" t="27793" r="10380" b="17927"/>
          <a:stretch>
            <a:fillRect/>
          </a:stretch>
        </p:blipFill>
        <p:spPr bwMode="auto">
          <a:xfrm>
            <a:off x="0" y="1433274"/>
            <a:ext cx="9906000" cy="4427988"/>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622908" y="2457003"/>
            <a:ext cx="8283095" cy="2219772"/>
          </a:xfrm>
          <a:prstGeom prst="rect">
            <a:avLst/>
          </a:prstGeom>
          <a:noFill/>
          <a:ln w="9525">
            <a:noFill/>
            <a:miter lim="800000"/>
            <a:headEnd/>
            <a:tailEnd/>
          </a:ln>
          <a:effectLst/>
        </p:spPr>
      </p:pic>
      <p:sp>
        <p:nvSpPr>
          <p:cNvPr id="13" name="Line 7"/>
          <p:cNvSpPr>
            <a:spLocks noChangeShapeType="1"/>
          </p:cNvSpPr>
          <p:nvPr/>
        </p:nvSpPr>
        <p:spPr bwMode="auto">
          <a:xfrm flipV="1">
            <a:off x="2076458" y="2914666"/>
            <a:ext cx="3867150" cy="9525"/>
          </a:xfrm>
          <a:prstGeom prst="line">
            <a:avLst/>
          </a:prstGeom>
          <a:ln w="63500">
            <a:solidFill>
              <a:schemeClr val="tx1"/>
            </a:solidFill>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4" name="Line 7"/>
          <p:cNvSpPr>
            <a:spLocks noChangeShapeType="1"/>
          </p:cNvSpPr>
          <p:nvPr/>
        </p:nvSpPr>
        <p:spPr bwMode="auto">
          <a:xfrm flipV="1">
            <a:off x="1971677" y="4457715"/>
            <a:ext cx="552450" cy="9525"/>
          </a:xfrm>
          <a:prstGeom prst="line">
            <a:avLst/>
          </a:prstGeom>
          <a:ln w="63500">
            <a:solidFill>
              <a:schemeClr val="tx1"/>
            </a:solidFill>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5" name="Line 7"/>
          <p:cNvSpPr>
            <a:spLocks noChangeShapeType="1"/>
          </p:cNvSpPr>
          <p:nvPr/>
        </p:nvSpPr>
        <p:spPr bwMode="auto">
          <a:xfrm flipV="1">
            <a:off x="2552701" y="4448174"/>
            <a:ext cx="4486274" cy="9524"/>
          </a:xfrm>
          <a:prstGeom prst="line">
            <a:avLst/>
          </a:prstGeom>
          <a:ln w="63500">
            <a:solidFill>
              <a:schemeClr val="tx1"/>
            </a:solidFill>
            <a:prstDash val="sysDot"/>
            <a:headEnd type="none" w="sm" len="sm"/>
            <a:tailEnd type="diamond"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6" name="Line 7"/>
          <p:cNvSpPr>
            <a:spLocks noChangeShapeType="1"/>
          </p:cNvSpPr>
          <p:nvPr/>
        </p:nvSpPr>
        <p:spPr bwMode="auto">
          <a:xfrm flipV="1">
            <a:off x="6724659" y="3686175"/>
            <a:ext cx="3162299" cy="0"/>
          </a:xfrm>
          <a:prstGeom prst="line">
            <a:avLst/>
          </a:prstGeom>
          <a:ln w="63500">
            <a:solidFill>
              <a:schemeClr val="tx1"/>
            </a:solidFill>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7" name="Line 7"/>
          <p:cNvSpPr>
            <a:spLocks noChangeShapeType="1"/>
          </p:cNvSpPr>
          <p:nvPr/>
        </p:nvSpPr>
        <p:spPr bwMode="auto">
          <a:xfrm>
            <a:off x="5934076" y="2905126"/>
            <a:ext cx="819150" cy="781050"/>
          </a:xfrm>
          <a:prstGeom prst="line">
            <a:avLst/>
          </a:prstGeom>
          <a:ln w="63500">
            <a:solidFill>
              <a:schemeClr val="tx1"/>
            </a:solidFill>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8" name="Text Box 5"/>
          <p:cNvSpPr txBox="1">
            <a:spLocks noChangeArrowheads="1"/>
          </p:cNvSpPr>
          <p:nvPr/>
        </p:nvSpPr>
        <p:spPr bwMode="auto">
          <a:xfrm>
            <a:off x="0" y="833182"/>
            <a:ext cx="9525000" cy="1646605"/>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smtClean="0">
                <a:effectLst>
                  <a:outerShdw blurRad="38100" dist="38100" dir="2700000" algn="tl">
                    <a:srgbClr val="C0C0C0"/>
                  </a:outerShdw>
                </a:effectLst>
                <a:latin typeface="Calibri" pitchFamily="34" charset="0"/>
                <a:sym typeface="Wingdings" pitchFamily="2" charset="2"/>
              </a:rPr>
              <a:t>A </a:t>
            </a:r>
            <a:r>
              <a:rPr lang="fr-FR" b="1" u="none" dirty="0" err="1" smtClean="0">
                <a:effectLst>
                  <a:outerShdw blurRad="38100" dist="38100" dir="2700000" algn="tl">
                    <a:srgbClr val="C0C0C0"/>
                  </a:outerShdw>
                </a:effectLst>
                <a:latin typeface="Calibri" pitchFamily="34" charset="0"/>
                <a:sym typeface="Wingdings" pitchFamily="2" charset="2"/>
              </a:rPr>
              <a:t>failure</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detected</a:t>
            </a:r>
            <a:r>
              <a:rPr lang="fr-FR" b="1" u="none" dirty="0" smtClean="0">
                <a:effectLst>
                  <a:outerShdw blurRad="38100" dist="38100" dir="2700000" algn="tl">
                    <a:srgbClr val="C0C0C0"/>
                  </a:outerShdw>
                </a:effectLst>
                <a:latin typeface="Calibri" pitchFamily="34" charset="0"/>
                <a:sym typeface="Wingdings" pitchFamily="2" charset="2"/>
              </a:rPr>
              <a:t> in </a:t>
            </a:r>
            <a:r>
              <a:rPr lang="fr-FR" b="1" u="none" dirty="0" err="1" smtClean="0">
                <a:effectLst>
                  <a:outerShdw blurRad="38100" dist="38100" dir="2700000" algn="tl">
                    <a:srgbClr val="C0C0C0"/>
                  </a:outerShdw>
                </a:effectLst>
                <a:latin typeface="Calibri" pitchFamily="34" charset="0"/>
                <a:sym typeface="Wingdings" pitchFamily="2" charset="2"/>
              </a:rPr>
              <a:t>Injector</a:t>
            </a:r>
            <a:r>
              <a:rPr lang="fr-FR" b="1" u="none" dirty="0" smtClean="0">
                <a:effectLst>
                  <a:outerShdw blurRad="38100" dist="38100" dir="2700000" algn="tl">
                    <a:srgbClr val="C0C0C0"/>
                  </a:outerShdw>
                </a:effectLst>
                <a:latin typeface="Calibri" pitchFamily="34" charset="0"/>
                <a:sym typeface="Wingdings" pitchFamily="2" charset="2"/>
              </a:rPr>
              <a:t> #1</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E.g</a:t>
            </a:r>
            <a:r>
              <a:rPr lang="fr-FR" sz="1800" u="none" dirty="0" smtClean="0">
                <a:effectLst>
                  <a:outerShdw blurRad="38100" dist="38100" dir="2700000" algn="tl">
                    <a:srgbClr val="C0C0C0"/>
                  </a:outerShdw>
                </a:effectLst>
                <a:latin typeface="Calibri" pitchFamily="34" charset="0"/>
                <a:sym typeface="Wingdings" pitchFamily="2" charset="2"/>
              </a:rPr>
              <a:t>. anormal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losses</a:t>
            </a:r>
            <a:r>
              <a:rPr lang="fr-FR" sz="1800" u="none" dirty="0" smtClean="0">
                <a:effectLst>
                  <a:outerShdw blurRad="38100" dist="38100" dir="2700000" algn="tl">
                    <a:srgbClr val="C0C0C0"/>
                  </a:outerShdw>
                </a:effectLst>
                <a:latin typeface="Calibri" pitchFamily="34" charset="0"/>
                <a:sym typeface="Wingdings" pitchFamily="2" charset="2"/>
              </a:rPr>
              <a:t> in MEBT (or source voltage breakdown, PS </a:t>
            </a:r>
            <a:r>
              <a:rPr lang="fr-FR" sz="1800" u="none" dirty="0" err="1" smtClean="0">
                <a:effectLst>
                  <a:outerShdw blurRad="38100" dist="38100" dir="2700000" algn="tl">
                    <a:srgbClr val="C0C0C0"/>
                  </a:outerShdw>
                </a:effectLst>
                <a:latin typeface="Calibri" pitchFamily="34" charset="0"/>
                <a:sym typeface="Wingdings" pitchFamily="2" charset="2"/>
              </a:rPr>
              <a:t>failure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cavity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quench</a:t>
            </a:r>
            <a:r>
              <a:rPr lang="fr-FR" sz="1800" u="none" dirty="0" smtClean="0">
                <a:effectLst>
                  <a:outerShdw blurRad="38100" dist="38100" dir="2700000" algn="tl">
                    <a:srgbClr val="C0C0C0"/>
                  </a:outerShdw>
                </a:effectLst>
                <a:latin typeface="Calibri" pitchFamily="34" charset="0"/>
                <a:sym typeface="Wingdings" pitchFamily="2" charset="2"/>
              </a:rPr>
              <a:t>…)</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Fault</a:t>
            </a:r>
            <a:r>
              <a:rPr lang="fr-FR" sz="1800" u="none" dirty="0" smtClean="0">
                <a:effectLst>
                  <a:outerShdw blurRad="38100" dist="38100" dir="2700000" algn="tl">
                    <a:srgbClr val="C0C0C0"/>
                  </a:outerShdw>
                </a:effectLst>
                <a:latin typeface="Calibri" pitchFamily="34" charset="0"/>
                <a:sym typeface="Wingdings" pitchFamily="2" charset="2"/>
              </a:rPr>
              <a:t> information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sent to Machine Protection System (MPS) / Control System</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If </a:t>
            </a:r>
            <a:r>
              <a:rPr lang="fr-FR" sz="1800" u="none" dirty="0" err="1" smtClean="0">
                <a:effectLst>
                  <a:outerShdw blurRad="38100" dist="38100" dir="2700000" algn="tl">
                    <a:srgbClr val="C0C0C0"/>
                  </a:outerShdw>
                </a:effectLst>
                <a:latin typeface="Calibri" pitchFamily="34" charset="0"/>
                <a:sym typeface="Wingdings" pitchFamily="2" charset="2"/>
              </a:rPr>
              <a:t>failure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serious</a:t>
            </a:r>
            <a:r>
              <a:rPr lang="fr-FR" sz="1800" u="none" dirty="0" smtClean="0">
                <a:effectLst>
                  <a:outerShdw blurRad="38100" dist="38100" dir="2700000" algn="tl">
                    <a:srgbClr val="C0C0C0"/>
                  </a:outerShdw>
                </a:effectLst>
                <a:latin typeface="Calibri" pitchFamily="34" charset="0"/>
                <a:sym typeface="Wingdings" pitchFamily="2" charset="2"/>
              </a:rPr>
              <a:t> (i.e. </a:t>
            </a:r>
            <a:r>
              <a:rPr lang="fr-FR" sz="1800" u="none" dirty="0" err="1" smtClean="0">
                <a:effectLst>
                  <a:outerShdw blurRad="38100" dist="38100" dir="2700000" algn="tl">
                    <a:srgbClr val="C0C0C0"/>
                  </a:outerShdw>
                </a:effectLst>
                <a:latin typeface="Calibri" pitchFamily="34" charset="0"/>
                <a:sym typeface="Wingdings" pitchFamily="2" charset="2"/>
              </a:rPr>
              <a:t>reproducible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after</a:t>
            </a:r>
            <a:r>
              <a:rPr lang="fr-FR" sz="1800" u="none" dirty="0" smtClean="0">
                <a:effectLst>
                  <a:outerShdw blurRad="38100" dist="38100" dir="2700000" algn="tl">
                    <a:srgbClr val="C0C0C0"/>
                  </a:outerShdw>
                </a:effectLst>
                <a:latin typeface="Calibri" pitchFamily="34" charset="0"/>
                <a:sym typeface="Wingdings" pitchFamily="2" charset="2"/>
              </a:rPr>
              <a:t> 1 or 2 tries), MPS stops the </a:t>
            </a:r>
            <a:r>
              <a:rPr lang="fr-FR" sz="1800" u="none" dirty="0" err="1" smtClean="0">
                <a:effectLst>
                  <a:outerShdw blurRad="38100" dist="38100" dir="2700000" algn="tl">
                    <a:srgbClr val="C0C0C0"/>
                  </a:outerShdw>
                </a:effectLst>
                <a:latin typeface="Calibri" pitchFamily="34" charset="0"/>
                <a:sym typeface="Wingdings" pitchFamily="2" charset="2"/>
              </a:rPr>
              <a:t>beams</a:t>
            </a:r>
            <a:endParaRPr lang="fr-FR" sz="1800" u="none" dirty="0" smtClean="0">
              <a:effectLst>
                <a:outerShdw blurRad="38100" dist="38100" dir="2700000" algn="tl">
                  <a:srgbClr val="C0C0C0"/>
                </a:outerShdw>
              </a:effectLst>
              <a:latin typeface="Calibri" pitchFamily="34" charset="0"/>
              <a:sym typeface="Wingdings" pitchFamily="2" charset="2"/>
            </a:endParaRPr>
          </a:p>
        </p:txBody>
      </p:sp>
      <p:sp>
        <p:nvSpPr>
          <p:cNvPr id="19" name="Text Box 5"/>
          <p:cNvSpPr txBox="1">
            <a:spLocks noChangeArrowheads="1"/>
          </p:cNvSpPr>
          <p:nvPr/>
        </p:nvSpPr>
        <p:spPr bwMode="auto">
          <a:xfrm>
            <a:off x="3" y="4957507"/>
            <a:ext cx="8239125" cy="1508105"/>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fr-FR" b="1" u="none" dirty="0" smtClean="0">
                <a:effectLst>
                  <a:outerShdw blurRad="38100" dist="38100" dir="2700000" algn="tl">
                    <a:srgbClr val="C0C0C0"/>
                  </a:outerShdw>
                </a:effectLst>
                <a:latin typeface="Calibri" pitchFamily="34" charset="0"/>
                <a:sym typeface="Wingdings" pitchFamily="2" charset="2"/>
              </a:rPr>
              <a:t> MPS stops the </a:t>
            </a:r>
            <a:r>
              <a:rPr lang="fr-FR" b="1" u="none" dirty="0" err="1" smtClean="0">
                <a:effectLst>
                  <a:outerShdw blurRad="38100" dist="38100" dir="2700000" algn="tl">
                    <a:srgbClr val="C0C0C0"/>
                  </a:outerShdw>
                </a:effectLst>
                <a:latin typeface="Calibri" pitchFamily="34" charset="0"/>
                <a:sym typeface="Wingdings" pitchFamily="2" charset="2"/>
              </a:rPr>
              <a:t>beam</a:t>
            </a:r>
            <a:r>
              <a:rPr lang="fr-FR" b="1" u="none" dirty="0" smtClean="0">
                <a:effectLst>
                  <a:outerShdw blurRad="38100" dist="38100" dir="2700000" algn="tl">
                    <a:srgbClr val="C0C0C0"/>
                  </a:outerShdw>
                </a:effectLst>
                <a:latin typeface="Calibri" pitchFamily="34" charset="0"/>
                <a:sym typeface="Wingdings" pitchFamily="2" charset="2"/>
              </a:rPr>
              <a:t> in </a:t>
            </a:r>
            <a:r>
              <a:rPr lang="fr-FR" b="1" u="none" dirty="0" err="1" smtClean="0">
                <a:effectLst>
                  <a:outerShdw blurRad="38100" dist="38100" dir="2700000" algn="tl">
                    <a:srgbClr val="C0C0C0"/>
                  </a:outerShdw>
                </a:effectLst>
                <a:latin typeface="Calibri" pitchFamily="34" charset="0"/>
                <a:sym typeface="Wingdings" pitchFamily="2" charset="2"/>
              </a:rPr>
              <a:t>both</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injectors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asap</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typically</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less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than</a:t>
            </a:r>
            <a:r>
              <a:rPr lang="fr-FR" b="1" u="none" dirty="0" smtClean="0">
                <a:effectLst>
                  <a:outerShdw blurRad="38100" dist="38100" dir="2700000" algn="tl">
                    <a:srgbClr val="C0C0C0"/>
                  </a:outerShdw>
                </a:effectLst>
                <a:latin typeface="Calibri" pitchFamily="34" charset="0"/>
                <a:sym typeface="Wingdings" pitchFamily="2" charset="2"/>
              </a:rPr>
              <a:t> 0.1ms)</a:t>
            </a:r>
          </a:p>
          <a:p>
            <a:pPr marL="469900" lvl="1" indent="-12700" eaLnBrk="1" hangingPunct="1">
              <a:spcBef>
                <a:spcPct val="50000"/>
              </a:spcBef>
              <a:buFont typeface="Wingdings" pitchFamily="2" charset="2"/>
              <a:buChar char="ü"/>
            </a:pPr>
            <a:r>
              <a:rPr lang="fr-FR" sz="1800" u="none" dirty="0" err="1" smtClean="0">
                <a:effectLst>
                  <a:outerShdw blurRad="38100" dist="38100" dir="2700000" algn="tl">
                    <a:srgbClr val="C0C0C0"/>
                  </a:outerShdw>
                </a:effectLst>
                <a:latin typeface="Calibri" pitchFamily="34" charset="0"/>
                <a:sym typeface="Wingdings" pitchFamily="2" charset="2"/>
              </a:rPr>
              <a:t>Using</a:t>
            </a:r>
            <a:r>
              <a:rPr lang="fr-FR" sz="1800" u="none" dirty="0" smtClean="0">
                <a:effectLst>
                  <a:outerShdw blurRad="38100" dist="38100" dir="2700000" algn="tl">
                    <a:srgbClr val="C0C0C0"/>
                  </a:outerShdw>
                </a:effectLst>
                <a:latin typeface="Calibri" pitchFamily="34" charset="0"/>
                <a:sym typeface="Wingdings" pitchFamily="2" charset="2"/>
              </a:rPr>
              <a:t> the LEBT chopper </a:t>
            </a:r>
            <a:r>
              <a:rPr lang="fr-FR" sz="1800" u="none" dirty="0" err="1" smtClean="0">
                <a:effectLst>
                  <a:outerShdw blurRad="38100" dist="38100" dir="2700000" algn="tl">
                    <a:srgbClr val="C0C0C0"/>
                  </a:outerShdw>
                </a:effectLst>
                <a:latin typeface="Calibri" pitchFamily="34" charset="0"/>
                <a:sym typeface="Wingdings" pitchFamily="2" charset="2"/>
              </a:rPr>
              <a:t>only</a:t>
            </a:r>
            <a:r>
              <a:rPr lang="fr-FR" sz="1800" u="none" dirty="0" smtClean="0">
                <a:effectLst>
                  <a:outerShdw blurRad="38100" dist="38100" dir="2700000" algn="tl">
                    <a:srgbClr val="C0C0C0"/>
                  </a:outerShdw>
                </a:effectLst>
                <a:latin typeface="Calibri" pitchFamily="34" charset="0"/>
                <a:sym typeface="Wingdings" pitchFamily="2" charset="2"/>
              </a:rPr>
              <a:t> in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#2 </a:t>
            </a:r>
          </a:p>
          <a:p>
            <a:pPr marL="469900" lvl="1" indent="-12700" eaLnBrk="1" hangingPunct="1">
              <a:spcBef>
                <a:spcPct val="50000"/>
              </a:spcBef>
              <a:buFont typeface="Wingdings" pitchFamily="2" charset="2"/>
              <a:buChar char="ü"/>
            </a:pPr>
            <a:r>
              <a:rPr lang="fr-FR" sz="1800" u="none" dirty="0" err="1" smtClean="0">
                <a:effectLst>
                  <a:outerShdw blurRad="38100" dist="38100" dir="2700000" algn="tl">
                    <a:srgbClr val="C0C0C0"/>
                  </a:outerShdw>
                </a:effectLst>
                <a:latin typeface="Calibri" pitchFamily="34" charset="0"/>
                <a:sym typeface="Wingdings" pitchFamily="2" charset="2"/>
              </a:rPr>
              <a:t>Definitively</a:t>
            </a:r>
            <a:r>
              <a:rPr lang="fr-FR" sz="1800" u="none" dirty="0" smtClean="0">
                <a:effectLst>
                  <a:outerShdw blurRad="38100" dist="38100" dir="2700000" algn="tl">
                    <a:srgbClr val="C0C0C0"/>
                  </a:outerShdw>
                </a:effectLst>
                <a:latin typeface="Calibri" pitchFamily="34" charset="0"/>
                <a:sym typeface="Wingdings" pitchFamily="2" charset="2"/>
              </a:rPr>
              <a:t> in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#1 </a:t>
            </a:r>
            <a:r>
              <a:rPr lang="fr-FR" sz="1800" u="none" dirty="0" err="1" smtClean="0">
                <a:effectLst>
                  <a:outerShdw blurRad="38100" dist="38100" dir="2700000" algn="tl">
                    <a:srgbClr val="C0C0C0"/>
                  </a:outerShdw>
                </a:effectLst>
                <a:latin typeface="Calibri" pitchFamily="34" charset="0"/>
                <a:sym typeface="Wingdings" pitchFamily="2" charset="2"/>
              </a:rPr>
              <a:t>using</a:t>
            </a:r>
            <a:r>
              <a:rPr lang="fr-FR" sz="1800" u="none" dirty="0" smtClean="0">
                <a:effectLst>
                  <a:outerShdw blurRad="38100" dist="38100" dir="2700000" algn="tl">
                    <a:srgbClr val="C0C0C0"/>
                  </a:outerShdw>
                </a:effectLst>
                <a:latin typeface="Calibri" pitchFamily="34" charset="0"/>
                <a:sym typeface="Wingdings" pitchFamily="2" charset="2"/>
              </a:rPr>
              <a:t> (TBD) the LEBT chopper as a </a:t>
            </a:r>
            <a:r>
              <a:rPr lang="fr-FR" sz="1800" u="none" dirty="0" err="1" smtClean="0">
                <a:effectLst>
                  <a:outerShdw blurRad="38100" dist="38100" dir="2700000" algn="tl">
                    <a:srgbClr val="C0C0C0"/>
                  </a:outerShdw>
                </a:effectLst>
                <a:latin typeface="Calibri" pitchFamily="34" charset="0"/>
                <a:sym typeface="Wingdings" pitchFamily="2" charset="2"/>
              </a:rPr>
              <a:t>fast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mean</a:t>
            </a:r>
            <a:r>
              <a:rPr lang="fr-FR" sz="1800" u="none" dirty="0" smtClean="0">
                <a:effectLst>
                  <a:outerShdw blurRad="38100" dist="38100" dir="2700000" algn="tl">
                    <a:srgbClr val="C0C0C0"/>
                  </a:outerShdw>
                </a:effectLst>
                <a:latin typeface="Calibri" pitchFamily="34" charset="0"/>
                <a:sym typeface="Wingdings" pitchFamily="2" charset="2"/>
              </a:rPr>
              <a:t> and </a:t>
            </a:r>
            <a:r>
              <a:rPr lang="fr-FR" sz="1800" u="none" dirty="0" err="1" smtClean="0">
                <a:effectLst>
                  <a:outerShdw blurRad="38100" dist="38100" dir="2700000" algn="tl">
                    <a:srgbClr val="C0C0C0"/>
                  </a:outerShdw>
                </a:effectLst>
                <a:latin typeface="Calibri" pitchFamily="34" charset="0"/>
                <a:sym typeface="Wingdings" pitchFamily="2" charset="2"/>
              </a:rPr>
              <a:t>then</a:t>
            </a:r>
            <a:r>
              <a:rPr lang="fr-FR" sz="1800" u="none" dirty="0" smtClean="0">
                <a:effectLst>
                  <a:outerShdw blurRad="38100" dist="38100" dir="2700000" algn="tl">
                    <a:srgbClr val="C0C0C0"/>
                  </a:outerShdw>
                </a:effectLst>
                <a:latin typeface="Calibri" pitchFamily="34" charset="0"/>
                <a:sym typeface="Wingdings" pitchFamily="2" charset="2"/>
              </a:rPr>
              <a:t> the LEBT Faraday </a:t>
            </a:r>
            <a:r>
              <a:rPr lang="fr-FR" sz="1800" u="none" dirty="0" err="1" smtClean="0">
                <a:effectLst>
                  <a:outerShdw blurRad="38100" dist="38100" dir="2700000" algn="tl">
                    <a:srgbClr val="C0C0C0"/>
                  </a:outerShdw>
                </a:effectLst>
                <a:latin typeface="Calibri" pitchFamily="34" charset="0"/>
                <a:sym typeface="Wingdings" pitchFamily="2" charset="2"/>
              </a:rPr>
              <a:t>cup</a:t>
            </a:r>
            <a:r>
              <a:rPr lang="fr-FR" sz="1800" u="none" dirty="0" smtClean="0">
                <a:effectLst>
                  <a:outerShdw blurRad="38100" dist="38100" dir="2700000" algn="tl">
                    <a:srgbClr val="C0C0C0"/>
                  </a:outerShdw>
                </a:effectLst>
                <a:latin typeface="Calibri" pitchFamily="34" charset="0"/>
                <a:sym typeface="Wingdings" pitchFamily="2" charset="2"/>
              </a:rPr>
              <a:t> for </a:t>
            </a:r>
            <a:r>
              <a:rPr lang="fr-FR" sz="1800" u="none" dirty="0" err="1" smtClean="0">
                <a:effectLst>
                  <a:outerShdw blurRad="38100" dist="38100" dir="2700000" algn="tl">
                    <a:srgbClr val="C0C0C0"/>
                  </a:outerShdw>
                </a:effectLst>
                <a:latin typeface="Calibri" pitchFamily="34" charset="0"/>
                <a:sym typeface="Wingdings" pitchFamily="2" charset="2"/>
              </a:rPr>
              <a:t>example</a:t>
            </a:r>
            <a:r>
              <a:rPr lang="fr-FR" sz="1800" u="none" dirty="0" smtClean="0">
                <a:effectLst>
                  <a:outerShdw blurRad="38100" dist="38100" dir="2700000" algn="tl">
                    <a:srgbClr val="C0C0C0"/>
                  </a:outerShdw>
                </a:effectLst>
                <a:latin typeface="Calibri" pitchFamily="34" charset="0"/>
                <a:sym typeface="Wingdings" pitchFamily="2" charset="2"/>
              </a:rPr>
              <a:t> as a slow &amp; permanent </a:t>
            </a:r>
            <a:r>
              <a:rPr lang="fr-FR" sz="1800" u="none" dirty="0" err="1" smtClean="0">
                <a:effectLst>
                  <a:outerShdw blurRad="38100" dist="38100" dir="2700000" algn="tl">
                    <a:srgbClr val="C0C0C0"/>
                  </a:outerShdw>
                </a:effectLst>
                <a:latin typeface="Calibri" pitchFamily="34" charset="0"/>
                <a:sym typeface="Wingdings" pitchFamily="2" charset="2"/>
              </a:rPr>
              <a:t>mean</a:t>
            </a:r>
            <a:r>
              <a:rPr lang="fr-FR" sz="1800" u="none" dirty="0" smtClean="0">
                <a:effectLst>
                  <a:outerShdw blurRad="38100" dist="38100" dir="2700000" algn="tl">
                    <a:srgbClr val="C0C0C0"/>
                  </a:outerShdw>
                </a:effectLst>
                <a:latin typeface="Calibri" pitchFamily="34" charset="0"/>
                <a:sym typeface="Wingdings" pitchFamily="2" charset="2"/>
              </a:rPr>
              <a:t> </a:t>
            </a:r>
          </a:p>
        </p:txBody>
      </p:sp>
      <p:sp>
        <p:nvSpPr>
          <p:cNvPr id="22" name="Éclair 21"/>
          <p:cNvSpPr/>
          <p:nvPr/>
        </p:nvSpPr>
        <p:spPr bwMode="auto">
          <a:xfrm flipH="1">
            <a:off x="6210302" y="2771791"/>
            <a:ext cx="257175" cy="314325"/>
          </a:xfrm>
          <a:prstGeom prst="lightningBol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7" name="ZoneTexte 26"/>
          <p:cNvSpPr txBox="1"/>
          <p:nvPr/>
        </p:nvSpPr>
        <p:spPr>
          <a:xfrm>
            <a:off x="6496053" y="2552700"/>
            <a:ext cx="1162051" cy="523220"/>
          </a:xfrm>
          <a:prstGeom prst="rect">
            <a:avLst/>
          </a:prstGeom>
          <a:solidFill>
            <a:schemeClr val="bg1"/>
          </a:solidFill>
        </p:spPr>
        <p:txBody>
          <a:bodyPr wrap="square" rtlCol="0">
            <a:spAutoFit/>
          </a:bodyPr>
          <a:lstStyle/>
          <a:p>
            <a:r>
              <a:rPr lang="fr-FR" sz="1400" b="1" u="none" dirty="0" smtClean="0">
                <a:solidFill>
                  <a:srgbClr val="FF0000"/>
                </a:solidFill>
                <a:latin typeface="Calibri" pitchFamily="34" charset="0"/>
                <a:cs typeface="Calibri" pitchFamily="34" charset="0"/>
              </a:rPr>
              <a:t>Anormal </a:t>
            </a:r>
            <a:r>
              <a:rPr lang="fr-FR" sz="1400" b="1" u="none" dirty="0" err="1" smtClean="0">
                <a:solidFill>
                  <a:srgbClr val="FF0000"/>
                </a:solidFill>
                <a:latin typeface="Calibri" pitchFamily="34" charset="0"/>
                <a:cs typeface="Calibri" pitchFamily="34" charset="0"/>
              </a:rPr>
              <a:t>beam</a:t>
            </a:r>
            <a:r>
              <a:rPr lang="fr-FR" sz="1400" b="1" u="none" dirty="0" smtClean="0">
                <a:solidFill>
                  <a:srgbClr val="FF0000"/>
                </a:solidFill>
                <a:latin typeface="Calibri" pitchFamily="34" charset="0"/>
                <a:cs typeface="Calibri" pitchFamily="34" charset="0"/>
              </a:rPr>
              <a:t> </a:t>
            </a:r>
            <a:r>
              <a:rPr lang="fr-FR" sz="1400" b="1" u="none" dirty="0" err="1" smtClean="0">
                <a:solidFill>
                  <a:srgbClr val="FF0000"/>
                </a:solidFill>
                <a:latin typeface="Calibri" pitchFamily="34" charset="0"/>
                <a:cs typeface="Calibri" pitchFamily="34" charset="0"/>
              </a:rPr>
              <a:t>losses</a:t>
            </a:r>
            <a:endParaRPr lang="fr-FR" sz="1400" b="1" u="none" dirty="0">
              <a:solidFill>
                <a:srgbClr val="FF0000"/>
              </a:solidFill>
              <a:latin typeface="Calibri" pitchFamily="34" charset="0"/>
              <a:cs typeface="Calibri" pitchFamily="34" charset="0"/>
            </a:endParaRPr>
          </a:p>
        </p:txBody>
      </p:sp>
      <p:sp>
        <p:nvSpPr>
          <p:cNvPr id="28" name="Line 7"/>
          <p:cNvSpPr>
            <a:spLocks noChangeShapeType="1"/>
          </p:cNvSpPr>
          <p:nvPr/>
        </p:nvSpPr>
        <p:spPr bwMode="auto">
          <a:xfrm>
            <a:off x="2076453" y="2933714"/>
            <a:ext cx="152399" cy="1"/>
          </a:xfrm>
          <a:prstGeom prst="line">
            <a:avLst/>
          </a:prstGeom>
          <a:ln w="63500">
            <a:solidFill>
              <a:schemeClr val="tx1"/>
            </a:solidFill>
            <a:headEnd type="oval" w="sm" len="sm"/>
            <a:tailEnd type="diamond"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9" name="ZoneTexte 28"/>
          <p:cNvSpPr txBox="1"/>
          <p:nvPr/>
        </p:nvSpPr>
        <p:spPr>
          <a:xfrm>
            <a:off x="5724526" y="2552716"/>
            <a:ext cx="581024" cy="307777"/>
          </a:xfrm>
          <a:prstGeom prst="rect">
            <a:avLst/>
          </a:prstGeom>
          <a:solidFill>
            <a:schemeClr val="bg1"/>
          </a:solidFill>
        </p:spPr>
        <p:txBody>
          <a:bodyPr wrap="square" rtlCol="0">
            <a:spAutoFit/>
          </a:bodyPr>
          <a:lstStyle/>
          <a:p>
            <a:r>
              <a:rPr lang="fr-FR" sz="1400" b="1" u="none" dirty="0" smtClean="0">
                <a:solidFill>
                  <a:srgbClr val="008080"/>
                </a:solidFill>
                <a:latin typeface="Calibri" pitchFamily="34" charset="0"/>
                <a:cs typeface="Calibri" pitchFamily="34" charset="0"/>
              </a:rPr>
              <a:t>ON</a:t>
            </a:r>
            <a:endParaRPr lang="fr-FR" sz="1400" b="1" u="none" dirty="0">
              <a:solidFill>
                <a:srgbClr val="008080"/>
              </a:solidFill>
              <a:latin typeface="Calibri" pitchFamily="34" charset="0"/>
              <a:cs typeface="Calibri" pitchFamily="34" charset="0"/>
            </a:endParaRPr>
          </a:p>
        </p:txBody>
      </p:sp>
      <p:sp>
        <p:nvSpPr>
          <p:cNvPr id="30" name="ZoneTexte 29"/>
          <p:cNvSpPr txBox="1"/>
          <p:nvPr/>
        </p:nvSpPr>
        <p:spPr>
          <a:xfrm>
            <a:off x="5648326" y="4533916"/>
            <a:ext cx="581024" cy="307777"/>
          </a:xfrm>
          <a:prstGeom prst="rect">
            <a:avLst/>
          </a:prstGeom>
          <a:solidFill>
            <a:schemeClr val="bg1"/>
          </a:solidFill>
        </p:spPr>
        <p:txBody>
          <a:bodyPr wrap="square" rtlCol="0">
            <a:spAutoFit/>
          </a:bodyPr>
          <a:lstStyle/>
          <a:p>
            <a:r>
              <a:rPr lang="fr-FR" sz="1400" b="1" u="none" dirty="0" smtClean="0">
                <a:solidFill>
                  <a:srgbClr val="008080"/>
                </a:solidFill>
                <a:latin typeface="Calibri" pitchFamily="34" charset="0"/>
                <a:cs typeface="Calibri" pitchFamily="34" charset="0"/>
              </a:rPr>
              <a:t>OFF</a:t>
            </a:r>
            <a:endParaRPr lang="fr-FR" sz="1400" b="1" u="none" dirty="0">
              <a:solidFill>
                <a:srgbClr val="008080"/>
              </a:solidFill>
              <a:latin typeface="Calibri" pitchFamily="34" charset="0"/>
              <a:cs typeface="Calibri" pitchFamily="34" charset="0"/>
            </a:endParaRPr>
          </a:p>
        </p:txBody>
      </p:sp>
      <p:sp>
        <p:nvSpPr>
          <p:cNvPr id="31" name="ZoneTexte 30"/>
          <p:cNvSpPr txBox="1"/>
          <p:nvPr/>
        </p:nvSpPr>
        <p:spPr>
          <a:xfrm>
            <a:off x="6486526" y="3790956"/>
            <a:ext cx="581024" cy="307777"/>
          </a:xfrm>
          <a:prstGeom prst="rect">
            <a:avLst/>
          </a:prstGeom>
          <a:noFill/>
        </p:spPr>
        <p:txBody>
          <a:bodyPr wrap="square" rtlCol="0">
            <a:spAutoFit/>
          </a:bodyPr>
          <a:lstStyle/>
          <a:p>
            <a:r>
              <a:rPr lang="fr-FR" sz="1400" b="1" u="none" dirty="0" smtClean="0">
                <a:solidFill>
                  <a:srgbClr val="008080"/>
                </a:solidFill>
                <a:latin typeface="Calibri" pitchFamily="34" charset="0"/>
                <a:cs typeface="Calibri" pitchFamily="34" charset="0"/>
              </a:rPr>
              <a:t>PLUS</a:t>
            </a:r>
            <a:endParaRPr lang="fr-FR" sz="1400" b="1" u="none" dirty="0">
              <a:solidFill>
                <a:srgbClr val="008080"/>
              </a:solidFill>
              <a:latin typeface="Calibri" pitchFamily="34" charset="0"/>
              <a:cs typeface="Calibri" pitchFamily="34" charset="0"/>
            </a:endParaRPr>
          </a:p>
        </p:txBody>
      </p:sp>
      <p:sp>
        <p:nvSpPr>
          <p:cNvPr id="32" name="Espace réservé du pied de page 31"/>
          <p:cNvSpPr>
            <a:spLocks noGrp="1"/>
          </p:cNvSpPr>
          <p:nvPr>
            <p:ph type="ftr" sz="quarter" idx="10"/>
          </p:nvPr>
        </p:nvSpPr>
        <p:spPr/>
        <p:txBody>
          <a:bodyPr/>
          <a:lstStyle/>
          <a:p>
            <a:r>
              <a:rPr lang="fr-FR" smtClean="0"/>
              <a:t>J-Luc Biarrotte, Séminaire SACM, Saclay, 24/03/2016.</a:t>
            </a:r>
            <a:endParaRPr lang="de-DE" dirty="0"/>
          </a:p>
        </p:txBody>
      </p:sp>
    </p:spTree>
    <p:extLst>
      <p:ext uri="{BB962C8B-B14F-4D97-AF65-F5344CB8AC3E}">
        <p14:creationId xmlns:p14="http://schemas.microsoft.com/office/powerpoint/2010/main" val="897053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9" presetClass="emph" presetSubtype="0" grpId="0" nodeType="withEffect">
                                  <p:stCondLst>
                                    <p:cond delay="0"/>
                                  </p:stCondLst>
                                  <p:childTnLst>
                                    <p:set>
                                      <p:cBhvr rctx="PPT">
                                        <p:cTn id="20" dur="indefinite"/>
                                        <p:tgtEl>
                                          <p:spTgt spid="18"/>
                                        </p:tgtEl>
                                        <p:attrNameLst>
                                          <p:attrName>style.opacity</p:attrName>
                                        </p:attrNameLst>
                                      </p:cBhvr>
                                      <p:to>
                                        <p:strVal val="0.5"/>
                                      </p:to>
                                    </p:set>
                                    <p:animEffect filter="image" prLst="opacity: 0.5">
                                      <p:cBhvr rctx="IE">
                                        <p:cTn id="21" dur="indefinite"/>
                                        <p:tgtEl>
                                          <p:spTgt spid="18"/>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22" grpId="0" animBg="1"/>
      <p:bldP spid="27" grpId="0" animBg="1"/>
      <p:bldP spid="2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Text Box 2"/>
          <p:cNvSpPr txBox="1">
            <a:spLocks noChangeArrowheads="1"/>
          </p:cNvSpPr>
          <p:nvPr/>
        </p:nvSpPr>
        <p:spPr bwMode="auto">
          <a:xfrm>
            <a:off x="0" y="139700"/>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chemeClr val="bg1"/>
                </a:solidFill>
                <a:effectLst>
                  <a:outerShdw blurRad="38100" dist="38100" dir="2700000" algn="tl">
                    <a:srgbClr val="C0C0C0"/>
                  </a:outerShdw>
                </a:effectLst>
                <a:latin typeface="Calibri" pitchFamily="34" charset="0"/>
              </a:rPr>
              <a:t>Injector</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(3/4)</a:t>
            </a:r>
            <a:endParaRPr lang="fr-FR" sz="2800" b="1" u="none" dirty="0">
              <a:solidFill>
                <a:schemeClr val="bg1"/>
              </a:solidFill>
              <a:effectLst>
                <a:outerShdw blurRad="38100" dist="38100" dir="2700000" algn="tl">
                  <a:srgbClr val="C0C0C0"/>
                </a:outerShdw>
              </a:effectLst>
              <a:latin typeface="Calibri" pitchFamily="34" charset="0"/>
            </a:endParaRPr>
          </a:p>
        </p:txBody>
      </p:sp>
      <p:pic>
        <p:nvPicPr>
          <p:cNvPr id="10" name="Picture 2"/>
          <p:cNvPicPr>
            <a:picLocks noChangeAspect="1" noChangeArrowheads="1"/>
          </p:cNvPicPr>
          <p:nvPr/>
        </p:nvPicPr>
        <p:blipFill>
          <a:blip r:embed="rId3" cstate="print">
            <a:lum bright="30000"/>
          </a:blip>
          <a:srcRect l="8274" t="27793" r="10380" b="17927"/>
          <a:stretch>
            <a:fillRect/>
          </a:stretch>
        </p:blipFill>
        <p:spPr bwMode="auto">
          <a:xfrm>
            <a:off x="0" y="1433274"/>
            <a:ext cx="9906000" cy="4427988"/>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622908" y="2457003"/>
            <a:ext cx="8283095" cy="2219772"/>
          </a:xfrm>
          <a:prstGeom prst="rect">
            <a:avLst/>
          </a:prstGeom>
          <a:noFill/>
          <a:ln w="9525">
            <a:noFill/>
            <a:miter lim="800000"/>
            <a:headEnd/>
            <a:tailEnd/>
          </a:ln>
          <a:effectLst/>
        </p:spPr>
      </p:pic>
      <p:sp>
        <p:nvSpPr>
          <p:cNvPr id="14" name="Line 7"/>
          <p:cNvSpPr>
            <a:spLocks noChangeShapeType="1"/>
          </p:cNvSpPr>
          <p:nvPr/>
        </p:nvSpPr>
        <p:spPr bwMode="auto">
          <a:xfrm flipV="1">
            <a:off x="1971677" y="4457715"/>
            <a:ext cx="552450" cy="9525"/>
          </a:xfrm>
          <a:prstGeom prst="line">
            <a:avLst/>
          </a:prstGeom>
          <a:ln w="63500">
            <a:solidFill>
              <a:schemeClr val="tx1"/>
            </a:solidFill>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8" name="Text Box 5"/>
          <p:cNvSpPr txBox="1">
            <a:spLocks noChangeArrowheads="1"/>
          </p:cNvSpPr>
          <p:nvPr/>
        </p:nvSpPr>
        <p:spPr bwMode="auto">
          <a:xfrm>
            <a:off x="0" y="833188"/>
            <a:ext cx="9525000" cy="1646605"/>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smtClean="0">
                <a:effectLst>
                  <a:outerShdw blurRad="38100" dist="38100" dir="2700000" algn="tl">
                    <a:srgbClr val="C0C0C0"/>
                  </a:outerShdw>
                </a:effectLst>
                <a:latin typeface="Calibri" pitchFamily="34" charset="0"/>
                <a:sym typeface="Wingdings" pitchFamily="2" charset="2"/>
              </a:rPr>
              <a:t>The </a:t>
            </a:r>
            <a:r>
              <a:rPr lang="fr-FR" b="1" u="none" dirty="0" err="1" smtClean="0">
                <a:effectLst>
                  <a:outerShdw blurRad="38100" dist="38100" dir="2700000" algn="tl">
                    <a:srgbClr val="C0C0C0"/>
                  </a:outerShdw>
                </a:effectLst>
                <a:latin typeface="Calibri" pitchFamily="34" charset="0"/>
                <a:sym typeface="Wingdings" pitchFamily="2" charset="2"/>
              </a:rPr>
              <a:t>polarity</a:t>
            </a:r>
            <a:r>
              <a:rPr lang="fr-FR" b="1" u="none" dirty="0" smtClean="0">
                <a:effectLst>
                  <a:outerShdw blurRad="38100" dist="38100" dir="2700000" algn="tl">
                    <a:srgbClr val="C0C0C0"/>
                  </a:outerShdw>
                </a:effectLst>
                <a:latin typeface="Calibri" pitchFamily="34" charset="0"/>
                <a:sym typeface="Wingdings" pitchFamily="2" charset="2"/>
              </a:rPr>
              <a:t> of </a:t>
            </a:r>
            <a:r>
              <a:rPr lang="fr-FR" b="1" u="none" dirty="0" err="1" smtClean="0">
                <a:effectLst>
                  <a:outerShdw blurRad="38100" dist="38100" dir="2700000" algn="tl">
                    <a:srgbClr val="C0C0C0"/>
                  </a:outerShdw>
                </a:effectLst>
                <a:latin typeface="Calibri" pitchFamily="34" charset="0"/>
                <a:sym typeface="Wingdings" pitchFamily="2" charset="2"/>
              </a:rPr>
              <a:t>dipole</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magnets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changed</a:t>
            </a:r>
            <a:r>
              <a:rPr lang="fr-FR" b="1" u="none" dirty="0" smtClean="0">
                <a:effectLst>
                  <a:outerShdw blurRad="38100" dist="38100" dir="2700000" algn="tl">
                    <a:srgbClr val="C0C0C0"/>
                  </a:outerShdw>
                </a:effectLst>
                <a:latin typeface="Calibri" pitchFamily="34" charset="0"/>
                <a:sym typeface="Wingdings" pitchFamily="2" charset="2"/>
              </a:rPr>
              <a:t> (time budget = </a:t>
            </a:r>
            <a:r>
              <a:rPr lang="fr-FR" b="1" u="none" dirty="0" err="1" smtClean="0">
                <a:effectLst>
                  <a:outerShdw blurRad="38100" dist="38100" dir="2700000" algn="tl">
                    <a:srgbClr val="C0C0C0"/>
                  </a:outerShdw>
                </a:effectLst>
                <a:latin typeface="Calibri" pitchFamily="34" charset="0"/>
                <a:sym typeface="Wingdings" pitchFamily="2" charset="2"/>
              </a:rPr>
              <a:t>less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than</a:t>
            </a:r>
            <a:r>
              <a:rPr lang="fr-FR" b="1" u="none" dirty="0" smtClean="0">
                <a:effectLst>
                  <a:outerShdw blurRad="38100" dist="38100" dir="2700000" algn="tl">
                    <a:srgbClr val="C0C0C0"/>
                  </a:outerShdw>
                </a:effectLst>
                <a:latin typeface="Calibri" pitchFamily="34" charset="0"/>
                <a:sym typeface="Wingdings" pitchFamily="2" charset="2"/>
              </a:rPr>
              <a:t> 1sec </a:t>
            </a:r>
            <a:r>
              <a:rPr lang="fr-FR" b="1" u="none" dirty="0" err="1" smtClean="0">
                <a:effectLst>
                  <a:outerShdw blurRad="38100" dist="38100" dir="2700000" algn="tl">
                    <a:srgbClr val="C0C0C0"/>
                  </a:outerShdw>
                </a:effectLst>
                <a:latin typeface="Calibri" pitchFamily="34" charset="0"/>
                <a:sym typeface="Wingdings" pitchFamily="2" charset="2"/>
              </a:rPr>
              <a:t>tbc</a:t>
            </a:r>
            <a:r>
              <a:rPr lang="fr-FR" b="1" u="none" dirty="0" smtClean="0">
                <a:effectLst>
                  <a:outerShdw blurRad="38100" dist="38100" dir="2700000" algn="tl">
                    <a:srgbClr val="C0C0C0"/>
                  </a:outerShdw>
                </a:effectLst>
                <a:latin typeface="Calibri" pitchFamily="34" charset="0"/>
                <a:sym typeface="Wingdings" pitchFamily="2" charset="2"/>
              </a:rPr>
              <a:t>)</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Dipole</a:t>
            </a:r>
            <a:r>
              <a:rPr lang="fr-FR" sz="1800" u="none" dirty="0" smtClean="0">
                <a:effectLst>
                  <a:outerShdw blurRad="38100" dist="38100" dir="2700000" algn="tl">
                    <a:srgbClr val="C0C0C0"/>
                  </a:outerShdw>
                </a:effectLst>
                <a:latin typeface="Calibri" pitchFamily="34" charset="0"/>
                <a:sym typeface="Wingdings" pitchFamily="2" charset="2"/>
              </a:rPr>
              <a:t> of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#1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switched</a:t>
            </a:r>
            <a:r>
              <a:rPr lang="fr-FR" sz="1800" u="none" dirty="0" smtClean="0">
                <a:effectLst>
                  <a:outerShdw blurRad="38100" dist="38100" dir="2700000" algn="tl">
                    <a:srgbClr val="C0C0C0"/>
                  </a:outerShdw>
                </a:effectLst>
                <a:latin typeface="Calibri" pitchFamily="34" charset="0"/>
                <a:sym typeface="Wingdings" pitchFamily="2" charset="2"/>
              </a:rPr>
              <a:t> OFF</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Dipole</a:t>
            </a:r>
            <a:r>
              <a:rPr lang="fr-FR" sz="1800" u="none" dirty="0" smtClean="0">
                <a:effectLst>
                  <a:outerShdw blurRad="38100" dist="38100" dir="2700000" algn="tl">
                    <a:srgbClr val="C0C0C0"/>
                  </a:outerShdw>
                </a:effectLst>
                <a:latin typeface="Calibri" pitchFamily="34" charset="0"/>
                <a:sym typeface="Wingdings" pitchFamily="2" charset="2"/>
              </a:rPr>
              <a:t> of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#2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switched</a:t>
            </a:r>
            <a:r>
              <a:rPr lang="fr-FR" sz="1800" u="none" dirty="0" smtClean="0">
                <a:effectLst>
                  <a:outerShdw blurRad="38100" dist="38100" dir="2700000" algn="tl">
                    <a:srgbClr val="C0C0C0"/>
                  </a:outerShdw>
                </a:effectLst>
                <a:latin typeface="Calibri" pitchFamily="34" charset="0"/>
                <a:sym typeface="Wingdings" pitchFamily="2" charset="2"/>
              </a:rPr>
              <a:t> ON</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Common </a:t>
            </a:r>
            <a:r>
              <a:rPr lang="fr-FR" sz="1800" u="none" dirty="0" err="1" smtClean="0">
                <a:effectLst>
                  <a:outerShdw blurRad="38100" dist="38100" dir="2700000" algn="tl">
                    <a:srgbClr val="C0C0C0"/>
                  </a:outerShdw>
                </a:effectLst>
                <a:latin typeface="Calibri" pitchFamily="34" charset="0"/>
                <a:sym typeface="Wingdings" pitchFamily="2" charset="2"/>
              </a:rPr>
              <a:t>dipole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polarity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changed</a:t>
            </a:r>
            <a:r>
              <a:rPr lang="fr-FR" sz="1800" u="none" dirty="0" smtClean="0">
                <a:effectLst>
                  <a:outerShdw blurRad="38100" dist="38100" dir="2700000" algn="tl">
                    <a:srgbClr val="C0C0C0"/>
                  </a:outerShdw>
                </a:effectLst>
                <a:latin typeface="Calibri" pitchFamily="34" charset="0"/>
                <a:sym typeface="Wingdings" pitchFamily="2" charset="2"/>
              </a:rPr>
              <a:t> to MINUS</a:t>
            </a:r>
          </a:p>
        </p:txBody>
      </p:sp>
      <p:sp>
        <p:nvSpPr>
          <p:cNvPr id="19" name="Text Box 5"/>
          <p:cNvSpPr txBox="1">
            <a:spLocks noChangeArrowheads="1"/>
          </p:cNvSpPr>
          <p:nvPr/>
        </p:nvSpPr>
        <p:spPr bwMode="auto">
          <a:xfrm>
            <a:off x="0" y="5224197"/>
            <a:ext cx="9715500" cy="1231106"/>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fr-FR" b="1" u="none" dirty="0" smtClean="0">
                <a:effectLst>
                  <a:outerShdw blurRad="38100" dist="38100" dir="2700000" algn="tl">
                    <a:srgbClr val="C0C0C0"/>
                  </a:outerShdw>
                </a:effectLst>
                <a:latin typeface="Calibri" pitchFamily="34" charset="0"/>
                <a:sym typeface="Wingdings" pitchFamily="2" charset="2"/>
              </a:rPr>
              <a:t> Once </a:t>
            </a:r>
            <a:r>
              <a:rPr lang="fr-FR" b="1" u="none" dirty="0" err="1" smtClean="0">
                <a:effectLst>
                  <a:outerShdw blurRad="38100" dist="38100" dir="2700000" algn="tl">
                    <a:srgbClr val="C0C0C0"/>
                  </a:outerShdw>
                </a:effectLst>
                <a:latin typeface="Calibri" pitchFamily="34" charset="0"/>
                <a:sym typeface="Wingdings" pitchFamily="2" charset="2"/>
              </a:rPr>
              <a:t>steady</a:t>
            </a:r>
            <a:r>
              <a:rPr lang="fr-FR" b="1" u="none" dirty="0" smtClean="0">
                <a:effectLst>
                  <a:outerShdw blurRad="38100" dist="38100" dir="2700000" algn="tl">
                    <a:srgbClr val="C0C0C0"/>
                  </a:outerShdw>
                </a:effectLst>
                <a:latin typeface="Calibri" pitchFamily="34" charset="0"/>
                <a:sym typeface="Wingdings" pitchFamily="2" charset="2"/>
              </a:rPr>
              <a:t>-state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reached</a:t>
            </a:r>
            <a:r>
              <a:rPr lang="fr-FR" b="1" u="none" dirty="0" smtClean="0">
                <a:effectLst>
                  <a:outerShdw blurRad="38100" dist="38100" dir="2700000" algn="tl">
                    <a:srgbClr val="C0C0C0"/>
                  </a:outerShdw>
                </a:effectLst>
                <a:latin typeface="Calibri" pitchFamily="34" charset="0"/>
                <a:sym typeface="Wingdings" pitchFamily="2" charset="2"/>
              </a:rPr>
              <a:t> in the PS, </a:t>
            </a:r>
            <a:r>
              <a:rPr lang="fr-FR" b="1" u="none" dirty="0" err="1" smtClean="0">
                <a:effectLst>
                  <a:outerShdw blurRad="38100" dist="38100" dir="2700000" algn="tl">
                    <a:srgbClr val="C0C0C0"/>
                  </a:outerShdw>
                </a:effectLst>
                <a:latin typeface="Calibri" pitchFamily="34" charset="0"/>
                <a:sym typeface="Wingdings" pitchFamily="2" charset="2"/>
              </a:rPr>
              <a:t>beam</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resumed</a:t>
            </a:r>
            <a:r>
              <a:rPr lang="fr-FR" b="1" u="none" dirty="0" smtClean="0">
                <a:effectLst>
                  <a:outerShdw blurRad="38100" dist="38100" dir="2700000" algn="tl">
                    <a:srgbClr val="C0C0C0"/>
                  </a:outerShdw>
                </a:effectLst>
                <a:latin typeface="Calibri" pitchFamily="34" charset="0"/>
                <a:sym typeface="Wingdings" pitchFamily="2" charset="2"/>
              </a:rPr>
              <a:t> in </a:t>
            </a:r>
            <a:r>
              <a:rPr lang="fr-FR" b="1" u="none" dirty="0" err="1" smtClean="0">
                <a:effectLst>
                  <a:outerShdw blurRad="38100" dist="38100" dir="2700000" algn="tl">
                    <a:srgbClr val="C0C0C0"/>
                  </a:outerShdw>
                </a:effectLst>
                <a:latin typeface="Calibri" pitchFamily="34" charset="0"/>
                <a:sym typeface="Wingdings" pitchFamily="2" charset="2"/>
              </a:rPr>
              <a:t>Injector</a:t>
            </a:r>
            <a:r>
              <a:rPr lang="fr-FR" b="1" u="none" dirty="0" smtClean="0">
                <a:effectLst>
                  <a:outerShdw blurRad="38100" dist="38100" dir="2700000" algn="tl">
                    <a:srgbClr val="C0C0C0"/>
                  </a:outerShdw>
                </a:effectLst>
                <a:latin typeface="Calibri" pitchFamily="34" charset="0"/>
                <a:sym typeface="Wingdings" pitchFamily="2" charset="2"/>
              </a:rPr>
              <a:t> #2</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First, a few </a:t>
            </a:r>
            <a:r>
              <a:rPr lang="fr-FR" sz="1800" u="none" dirty="0" err="1" smtClean="0">
                <a:effectLst>
                  <a:outerShdw blurRad="38100" dist="38100" dir="2700000" algn="tl">
                    <a:srgbClr val="C0C0C0"/>
                  </a:outerShdw>
                </a:effectLst>
                <a:latin typeface="Calibri" pitchFamily="34" charset="0"/>
                <a:sym typeface="Wingdings" pitchFamily="2" charset="2"/>
              </a:rPr>
              <a:t>very</a:t>
            </a:r>
            <a:r>
              <a:rPr lang="fr-FR" sz="1800" u="none" dirty="0" smtClean="0">
                <a:effectLst>
                  <a:outerShdw blurRad="38100" dist="38100" dir="2700000" algn="tl">
                    <a:srgbClr val="C0C0C0"/>
                  </a:outerShdw>
                </a:effectLst>
                <a:latin typeface="Calibri" pitchFamily="34" charset="0"/>
                <a:sym typeface="Wingdings" pitchFamily="2" charset="2"/>
              </a:rPr>
              <a:t> short pulses are sent to check </a:t>
            </a:r>
            <a:r>
              <a:rPr lang="fr-FR" sz="1800" u="none" dirty="0" err="1" smtClean="0">
                <a:effectLst>
                  <a:outerShdw blurRad="38100" dist="38100" dir="2700000" algn="tl">
                    <a:srgbClr val="C0C0C0"/>
                  </a:outerShdw>
                </a:effectLst>
                <a:latin typeface="Calibri" pitchFamily="34" charset="0"/>
                <a:sym typeface="Wingdings" pitchFamily="2" charset="2"/>
              </a:rPr>
              <a:t>everything</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ok (« </a:t>
            </a:r>
            <a:r>
              <a:rPr lang="fr-FR" sz="1800" u="none" dirty="0" err="1" smtClean="0">
                <a:effectLst>
                  <a:outerShdw blurRad="38100" dist="38100" dir="2700000" algn="tl">
                    <a:srgbClr val="C0C0C0"/>
                  </a:outerShdw>
                </a:effectLst>
                <a:latin typeface="Calibri" pitchFamily="34" charset="0"/>
                <a:sym typeface="Wingdings" pitchFamily="2" charset="2"/>
              </a:rPr>
              <a:t>fast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commisionning</a:t>
            </a:r>
            <a:r>
              <a:rPr lang="fr-FR" sz="1800" u="none" dirty="0" smtClean="0">
                <a:effectLst>
                  <a:outerShdw blurRad="38100" dist="38100" dir="2700000" algn="tl">
                    <a:srgbClr val="C0C0C0"/>
                  </a:outerShdw>
                </a:effectLst>
                <a:latin typeface="Calibri" pitchFamily="34" charset="0"/>
                <a:sym typeface="Wingdings" pitchFamily="2" charset="2"/>
              </a:rPr>
              <a:t> mode »)</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If all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ok, </a:t>
            </a:r>
            <a:r>
              <a:rPr lang="fr-FR" sz="1800" u="none" dirty="0" err="1" smtClean="0">
                <a:effectLst>
                  <a:outerShdw blurRad="38100" dist="38100" dir="2700000" algn="tl">
                    <a:srgbClr val="C0C0C0"/>
                  </a:outerShdw>
                </a:effectLst>
                <a:latin typeface="Calibri" pitchFamily="34" charset="0"/>
                <a:sym typeface="Wingdings" pitchFamily="2" charset="2"/>
              </a:rPr>
              <a:t>then</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duty</a:t>
            </a:r>
            <a:r>
              <a:rPr lang="fr-FR" sz="1800" u="none" dirty="0" smtClean="0">
                <a:effectLst>
                  <a:outerShdw blurRad="38100" dist="38100" dir="2700000" algn="tl">
                    <a:srgbClr val="C0C0C0"/>
                  </a:outerShdw>
                </a:effectLst>
                <a:latin typeface="Calibri" pitchFamily="34" charset="0"/>
                <a:sym typeface="Wingdings" pitchFamily="2" charset="2"/>
              </a:rPr>
              <a:t> cycle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ramped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quickly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within</a:t>
            </a:r>
            <a:r>
              <a:rPr lang="fr-FR" sz="1800" u="none" dirty="0" smtClean="0">
                <a:effectLst>
                  <a:outerShdw blurRad="38100" dist="38100" dir="2700000" algn="tl">
                    <a:srgbClr val="C0C0C0"/>
                  </a:outerShdw>
                </a:effectLst>
                <a:latin typeface="Calibri" pitchFamily="34" charset="0"/>
                <a:sym typeface="Wingdings" pitchFamily="2" charset="2"/>
              </a:rPr>
              <a:t> 1 or 2 sec) to </a:t>
            </a:r>
            <a:r>
              <a:rPr lang="fr-FR" sz="1800" u="none" dirty="0" err="1" smtClean="0">
                <a:effectLst>
                  <a:outerShdw blurRad="38100" dist="38100" dir="2700000" algn="tl">
                    <a:srgbClr val="C0C0C0"/>
                  </a:outerShdw>
                </a:effectLst>
                <a:latin typeface="Calibri" pitchFamily="34" charset="0"/>
                <a:sym typeface="Wingdings" pitchFamily="2" charset="2"/>
              </a:rPr>
              <a:t>recover</a:t>
            </a:r>
            <a:r>
              <a:rPr lang="fr-FR" sz="1800" u="none" dirty="0" smtClean="0">
                <a:effectLst>
                  <a:outerShdw blurRad="38100" dist="38100" dir="2700000" algn="tl">
                    <a:srgbClr val="C0C0C0"/>
                  </a:outerShdw>
                </a:effectLst>
                <a:latin typeface="Calibri" pitchFamily="34" charset="0"/>
                <a:sym typeface="Wingdings" pitchFamily="2" charset="2"/>
              </a:rPr>
              <a:t> nominal </a:t>
            </a:r>
            <a:r>
              <a:rPr lang="fr-FR" sz="1800" u="none" dirty="0" err="1" smtClean="0">
                <a:effectLst>
                  <a:outerShdw blurRad="38100" dist="38100" dir="2700000" algn="tl">
                    <a:srgbClr val="C0C0C0"/>
                  </a:outerShdw>
                </a:effectLst>
                <a:latin typeface="Calibri" pitchFamily="34" charset="0"/>
                <a:sym typeface="Wingdings" pitchFamily="2" charset="2"/>
              </a:rPr>
              <a:t>operation</a:t>
            </a:r>
            <a:endParaRPr lang="fr-FR" sz="1800" u="none" dirty="0" smtClean="0">
              <a:effectLst>
                <a:outerShdw blurRad="38100" dist="38100" dir="2700000" algn="tl">
                  <a:srgbClr val="C0C0C0"/>
                </a:outerShdw>
              </a:effectLst>
              <a:latin typeface="Calibri" pitchFamily="34" charset="0"/>
              <a:sym typeface="Wingdings" pitchFamily="2" charset="2"/>
            </a:endParaRPr>
          </a:p>
        </p:txBody>
      </p:sp>
      <p:sp>
        <p:nvSpPr>
          <p:cNvPr id="28" name="Line 7"/>
          <p:cNvSpPr>
            <a:spLocks noChangeShapeType="1"/>
          </p:cNvSpPr>
          <p:nvPr/>
        </p:nvSpPr>
        <p:spPr bwMode="auto">
          <a:xfrm>
            <a:off x="2076453" y="2933714"/>
            <a:ext cx="152399" cy="1"/>
          </a:xfrm>
          <a:prstGeom prst="line">
            <a:avLst/>
          </a:prstGeom>
          <a:ln w="63500">
            <a:solidFill>
              <a:schemeClr val="tx1"/>
            </a:solidFill>
            <a:headEnd type="oval" w="sm" len="sm"/>
            <a:tailEnd type="diamond"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0" name="Flèche vers le bas 19"/>
          <p:cNvSpPr/>
          <p:nvPr/>
        </p:nvSpPr>
        <p:spPr bwMode="auto">
          <a:xfrm rot="10800000">
            <a:off x="5791200" y="3000375"/>
            <a:ext cx="247650" cy="400050"/>
          </a:xfrm>
          <a:prstGeom prst="down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1" name="Flèche vers le bas 20"/>
          <p:cNvSpPr/>
          <p:nvPr/>
        </p:nvSpPr>
        <p:spPr bwMode="auto">
          <a:xfrm>
            <a:off x="5800725" y="3962400"/>
            <a:ext cx="247650" cy="400050"/>
          </a:xfrm>
          <a:prstGeom prst="down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3" name="Flèche vers le bas 22"/>
          <p:cNvSpPr/>
          <p:nvPr/>
        </p:nvSpPr>
        <p:spPr bwMode="auto">
          <a:xfrm rot="10800000">
            <a:off x="6705601" y="3781426"/>
            <a:ext cx="247650" cy="400050"/>
          </a:xfrm>
          <a:prstGeom prst="down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4" name="ZoneTexte 23"/>
          <p:cNvSpPr txBox="1"/>
          <p:nvPr/>
        </p:nvSpPr>
        <p:spPr>
          <a:xfrm>
            <a:off x="5676901" y="2571766"/>
            <a:ext cx="581024" cy="307777"/>
          </a:xfrm>
          <a:prstGeom prst="rect">
            <a:avLst/>
          </a:prstGeom>
          <a:solidFill>
            <a:schemeClr val="bg1"/>
          </a:solidFill>
        </p:spPr>
        <p:txBody>
          <a:bodyPr wrap="square" rtlCol="0">
            <a:spAutoFit/>
          </a:bodyPr>
          <a:lstStyle/>
          <a:p>
            <a:r>
              <a:rPr lang="fr-FR" sz="1400" b="1" u="none" dirty="0" smtClean="0">
                <a:solidFill>
                  <a:srgbClr val="008080"/>
                </a:solidFill>
                <a:latin typeface="Calibri" pitchFamily="34" charset="0"/>
                <a:cs typeface="Calibri" pitchFamily="34" charset="0"/>
              </a:rPr>
              <a:t>OFF</a:t>
            </a:r>
            <a:endParaRPr lang="fr-FR" sz="1400" b="1" u="none" dirty="0">
              <a:solidFill>
                <a:srgbClr val="008080"/>
              </a:solidFill>
              <a:latin typeface="Calibri" pitchFamily="34" charset="0"/>
              <a:cs typeface="Calibri" pitchFamily="34" charset="0"/>
            </a:endParaRPr>
          </a:p>
        </p:txBody>
      </p:sp>
      <p:sp>
        <p:nvSpPr>
          <p:cNvPr id="25" name="ZoneTexte 24"/>
          <p:cNvSpPr txBox="1"/>
          <p:nvPr/>
        </p:nvSpPr>
        <p:spPr>
          <a:xfrm>
            <a:off x="5724526" y="4524391"/>
            <a:ext cx="581024" cy="307777"/>
          </a:xfrm>
          <a:prstGeom prst="rect">
            <a:avLst/>
          </a:prstGeom>
          <a:solidFill>
            <a:schemeClr val="bg1"/>
          </a:solidFill>
        </p:spPr>
        <p:txBody>
          <a:bodyPr wrap="square" rtlCol="0">
            <a:spAutoFit/>
          </a:bodyPr>
          <a:lstStyle/>
          <a:p>
            <a:r>
              <a:rPr lang="fr-FR" sz="1400" b="1" u="none" dirty="0" smtClean="0">
                <a:solidFill>
                  <a:srgbClr val="008080"/>
                </a:solidFill>
                <a:latin typeface="Calibri" pitchFamily="34" charset="0"/>
                <a:cs typeface="Calibri" pitchFamily="34" charset="0"/>
              </a:rPr>
              <a:t>ON</a:t>
            </a:r>
            <a:endParaRPr lang="fr-FR" sz="1400" b="1" u="none" dirty="0">
              <a:solidFill>
                <a:srgbClr val="008080"/>
              </a:solidFill>
              <a:latin typeface="Calibri" pitchFamily="34" charset="0"/>
              <a:cs typeface="Calibri" pitchFamily="34" charset="0"/>
            </a:endParaRPr>
          </a:p>
        </p:txBody>
      </p:sp>
      <p:sp>
        <p:nvSpPr>
          <p:cNvPr id="26" name="ZoneTexte 25"/>
          <p:cNvSpPr txBox="1"/>
          <p:nvPr/>
        </p:nvSpPr>
        <p:spPr>
          <a:xfrm>
            <a:off x="6505577" y="3352807"/>
            <a:ext cx="761999" cy="307777"/>
          </a:xfrm>
          <a:prstGeom prst="rect">
            <a:avLst/>
          </a:prstGeom>
          <a:noFill/>
        </p:spPr>
        <p:txBody>
          <a:bodyPr wrap="square" rtlCol="0">
            <a:spAutoFit/>
          </a:bodyPr>
          <a:lstStyle/>
          <a:p>
            <a:r>
              <a:rPr lang="fr-FR" sz="1400" b="1" u="none" dirty="0" smtClean="0">
                <a:solidFill>
                  <a:srgbClr val="008080"/>
                </a:solidFill>
                <a:latin typeface="Calibri" pitchFamily="34" charset="0"/>
                <a:cs typeface="Calibri" pitchFamily="34" charset="0"/>
              </a:rPr>
              <a:t>MINUS</a:t>
            </a:r>
            <a:endParaRPr lang="fr-FR" sz="1400" b="1" u="none" dirty="0">
              <a:solidFill>
                <a:srgbClr val="008080"/>
              </a:solidFill>
              <a:latin typeface="Calibri" pitchFamily="34" charset="0"/>
              <a:cs typeface="Calibri" pitchFamily="34" charset="0"/>
            </a:endParaRPr>
          </a:p>
        </p:txBody>
      </p:sp>
      <p:sp>
        <p:nvSpPr>
          <p:cNvPr id="29" name="Line 7"/>
          <p:cNvSpPr>
            <a:spLocks noChangeShapeType="1"/>
          </p:cNvSpPr>
          <p:nvPr/>
        </p:nvSpPr>
        <p:spPr bwMode="auto">
          <a:xfrm flipV="1">
            <a:off x="6724659" y="3686175"/>
            <a:ext cx="3162299" cy="0"/>
          </a:xfrm>
          <a:prstGeom prst="line">
            <a:avLst/>
          </a:prstGeom>
          <a:ln w="63500">
            <a:solidFill>
              <a:schemeClr val="tx1"/>
            </a:solidFill>
            <a:prstDash val="sysDot"/>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0" name="Line 7"/>
          <p:cNvSpPr>
            <a:spLocks noChangeShapeType="1"/>
          </p:cNvSpPr>
          <p:nvPr/>
        </p:nvSpPr>
        <p:spPr bwMode="auto">
          <a:xfrm flipV="1">
            <a:off x="5895977" y="3686178"/>
            <a:ext cx="857250" cy="781049"/>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1" name="Line 7"/>
          <p:cNvSpPr>
            <a:spLocks noChangeShapeType="1"/>
          </p:cNvSpPr>
          <p:nvPr/>
        </p:nvSpPr>
        <p:spPr bwMode="auto">
          <a:xfrm flipV="1">
            <a:off x="1971676" y="4448190"/>
            <a:ext cx="3990974" cy="9525"/>
          </a:xfrm>
          <a:prstGeom prst="line">
            <a:avLst/>
          </a:prstGeom>
          <a:ln w="63500">
            <a:solidFill>
              <a:schemeClr val="tx1"/>
            </a:solidFill>
            <a:prstDash val="sysDot"/>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2" name="Line 7"/>
          <p:cNvSpPr>
            <a:spLocks noChangeShapeType="1"/>
          </p:cNvSpPr>
          <p:nvPr/>
        </p:nvSpPr>
        <p:spPr bwMode="auto">
          <a:xfrm flipV="1">
            <a:off x="1981201" y="4448190"/>
            <a:ext cx="3990974" cy="9525"/>
          </a:xfrm>
          <a:prstGeom prst="line">
            <a:avLst/>
          </a:prstGeom>
          <a:ln w="63500">
            <a:solidFill>
              <a:schemeClr val="tx1"/>
            </a:solidFill>
            <a:prstDash val="solid"/>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3" name="Line 7"/>
          <p:cNvSpPr>
            <a:spLocks noChangeShapeType="1"/>
          </p:cNvSpPr>
          <p:nvPr/>
        </p:nvSpPr>
        <p:spPr bwMode="auto">
          <a:xfrm flipV="1">
            <a:off x="5905502" y="3676654"/>
            <a:ext cx="857250" cy="781049"/>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4" name="Line 7"/>
          <p:cNvSpPr>
            <a:spLocks noChangeShapeType="1"/>
          </p:cNvSpPr>
          <p:nvPr/>
        </p:nvSpPr>
        <p:spPr bwMode="auto">
          <a:xfrm flipV="1">
            <a:off x="6743708" y="3686175"/>
            <a:ext cx="3162299" cy="0"/>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5" name="Espace réservé du pied de page 34"/>
          <p:cNvSpPr>
            <a:spLocks noGrp="1"/>
          </p:cNvSpPr>
          <p:nvPr>
            <p:ph type="ftr" sz="quarter" idx="10"/>
          </p:nvPr>
        </p:nvSpPr>
        <p:spPr/>
        <p:txBody>
          <a:bodyPr/>
          <a:lstStyle/>
          <a:p>
            <a:r>
              <a:rPr lang="fr-FR" smtClean="0"/>
              <a:t>J-Luc Biarrotte, Séminaire SACM, Saclay, 24/03/2016.</a:t>
            </a:r>
            <a:endParaRPr lang="de-DE" dirty="0"/>
          </a:p>
        </p:txBody>
      </p:sp>
    </p:spTree>
    <p:extLst>
      <p:ext uri="{BB962C8B-B14F-4D97-AF65-F5344CB8AC3E}">
        <p14:creationId xmlns:p14="http://schemas.microsoft.com/office/powerpoint/2010/main" val="15539257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par>
                                <p:cTn id="11" presetID="9" presetClass="emph" presetSubtype="0" grpId="0" nodeType="withEffect">
                                  <p:stCondLst>
                                    <p:cond delay="0"/>
                                  </p:stCondLst>
                                  <p:childTnLst>
                                    <p:set>
                                      <p:cBhvr rctx="PPT">
                                        <p:cTn id="12" dur="indefinite"/>
                                        <p:tgtEl>
                                          <p:spTgt spid="18"/>
                                        </p:tgtEl>
                                        <p:attrNameLst>
                                          <p:attrName>style.opacity</p:attrName>
                                        </p:attrNameLst>
                                      </p:cBhvr>
                                      <p:to>
                                        <p:strVal val="0.5"/>
                                      </p:to>
                                    </p:set>
                                    <p:animEffect filter="image" prLst="opacity: 0.5">
                                      <p:cBhvr rctx="IE">
                                        <p:cTn id="13" dur="indefinite"/>
                                        <p:tgtEl>
                                          <p:spTgt spid="18"/>
                                        </p:tgtEl>
                                      </p:cBhvr>
                                    </p:animEffect>
                                  </p:childTnLst>
                                </p:cTn>
                              </p:par>
                              <p:par>
                                <p:cTn id="14" presetID="1" presetClass="exit"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9">
                                            <p:txEl>
                                              <p:pRg st="2" end="2"/>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build="allAtOnce" animBg="1"/>
      <p:bldP spid="20" grpId="0" animBg="1"/>
      <p:bldP spid="21" grpId="0" animBg="1"/>
      <p:bldP spid="23" grpId="0" animBg="1"/>
      <p:bldP spid="29" grpId="0" animBg="1"/>
      <p:bldP spid="30" grpId="0" animBg="1"/>
      <p:bldP spid="31" grpId="0" animBg="1"/>
      <p:bldP spid="32" grpId="0" animBg="1"/>
      <p:bldP spid="33" grpId="0" animBg="1"/>
      <p:bldP spid="3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Text Box 2"/>
          <p:cNvSpPr txBox="1">
            <a:spLocks noChangeArrowheads="1"/>
          </p:cNvSpPr>
          <p:nvPr/>
        </p:nvSpPr>
        <p:spPr bwMode="auto">
          <a:xfrm>
            <a:off x="0" y="139700"/>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err="1" smtClean="0">
                <a:solidFill>
                  <a:schemeClr val="bg1"/>
                </a:solidFill>
                <a:effectLst>
                  <a:outerShdw blurRad="38100" dist="38100" dir="2700000" algn="tl">
                    <a:srgbClr val="C0C0C0"/>
                  </a:outerShdw>
                </a:effectLst>
                <a:latin typeface="Calibri" pitchFamily="34" charset="0"/>
              </a:rPr>
              <a:t>Injector</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(4/4)</a:t>
            </a:r>
            <a:endParaRPr lang="fr-FR" sz="2800" b="1" u="none" dirty="0">
              <a:solidFill>
                <a:schemeClr val="bg1"/>
              </a:solidFill>
              <a:effectLst>
                <a:outerShdw blurRad="38100" dist="38100" dir="2700000" algn="tl">
                  <a:srgbClr val="C0C0C0"/>
                </a:outerShdw>
              </a:effectLst>
              <a:latin typeface="Calibri" pitchFamily="34" charset="0"/>
            </a:endParaRPr>
          </a:p>
        </p:txBody>
      </p:sp>
      <p:pic>
        <p:nvPicPr>
          <p:cNvPr id="10" name="Picture 2"/>
          <p:cNvPicPr>
            <a:picLocks noChangeAspect="1" noChangeArrowheads="1"/>
          </p:cNvPicPr>
          <p:nvPr/>
        </p:nvPicPr>
        <p:blipFill>
          <a:blip r:embed="rId3" cstate="print">
            <a:lum bright="30000"/>
          </a:blip>
          <a:srcRect l="8274" t="27793" r="10380" b="17927"/>
          <a:stretch>
            <a:fillRect/>
          </a:stretch>
        </p:blipFill>
        <p:spPr bwMode="auto">
          <a:xfrm>
            <a:off x="0" y="1433274"/>
            <a:ext cx="9906000" cy="4427988"/>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622908" y="2457003"/>
            <a:ext cx="8283095" cy="2219772"/>
          </a:xfrm>
          <a:prstGeom prst="rect">
            <a:avLst/>
          </a:prstGeom>
          <a:noFill/>
          <a:ln w="9525">
            <a:noFill/>
            <a:miter lim="800000"/>
            <a:headEnd/>
            <a:tailEnd/>
          </a:ln>
          <a:effectLst/>
        </p:spPr>
      </p:pic>
      <p:sp>
        <p:nvSpPr>
          <p:cNvPr id="14" name="Line 7"/>
          <p:cNvSpPr>
            <a:spLocks noChangeShapeType="1"/>
          </p:cNvSpPr>
          <p:nvPr/>
        </p:nvSpPr>
        <p:spPr bwMode="auto">
          <a:xfrm flipV="1">
            <a:off x="1971677" y="4457715"/>
            <a:ext cx="552450" cy="9525"/>
          </a:xfrm>
          <a:prstGeom prst="line">
            <a:avLst/>
          </a:prstGeom>
          <a:ln w="63500">
            <a:solidFill>
              <a:schemeClr val="tx1"/>
            </a:solidFill>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8" name="Text Box 5"/>
          <p:cNvSpPr txBox="1">
            <a:spLocks noChangeArrowheads="1"/>
          </p:cNvSpPr>
          <p:nvPr/>
        </p:nvSpPr>
        <p:spPr bwMode="auto">
          <a:xfrm>
            <a:off x="0" y="814122"/>
            <a:ext cx="9525000" cy="1231106"/>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smtClean="0">
                <a:effectLst>
                  <a:outerShdw blurRad="38100" dist="38100" dir="2700000" algn="tl">
                    <a:srgbClr val="C0C0C0"/>
                  </a:outerShdw>
                </a:effectLst>
                <a:latin typeface="Calibri" pitchFamily="34" charset="0"/>
                <a:sym typeface="Wingdings" pitchFamily="2" charset="2"/>
              </a:rPr>
              <a:t>Maintenance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started</a:t>
            </a:r>
            <a:r>
              <a:rPr lang="fr-FR" b="1" u="none" dirty="0" smtClean="0">
                <a:effectLst>
                  <a:outerShdw blurRad="38100" dist="38100" dir="2700000" algn="tl">
                    <a:srgbClr val="C0C0C0"/>
                  </a:outerShdw>
                </a:effectLst>
                <a:latin typeface="Calibri" pitchFamily="34" charset="0"/>
                <a:sym typeface="Wingdings" pitchFamily="2" charset="2"/>
              </a:rPr>
              <a:t> on </a:t>
            </a:r>
            <a:r>
              <a:rPr lang="fr-FR" b="1" u="none" dirty="0" err="1" smtClean="0">
                <a:effectLst>
                  <a:outerShdw blurRad="38100" dist="38100" dir="2700000" algn="tl">
                    <a:srgbClr val="C0C0C0"/>
                  </a:outerShdw>
                </a:effectLst>
                <a:latin typeface="Calibri" pitchFamily="34" charset="0"/>
                <a:sym typeface="Wingdings" pitchFamily="2" charset="2"/>
              </a:rPr>
              <a:t>Injector</a:t>
            </a:r>
            <a:r>
              <a:rPr lang="fr-FR" b="1" u="none" dirty="0" smtClean="0">
                <a:effectLst>
                  <a:outerShdw blurRad="38100" dist="38100" dir="2700000" algn="tl">
                    <a:srgbClr val="C0C0C0"/>
                  </a:outerShdw>
                </a:effectLst>
                <a:latin typeface="Calibri" pitchFamily="34" charset="0"/>
                <a:sym typeface="Wingdings" pitchFamily="2" charset="2"/>
              </a:rPr>
              <a:t> #1</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#1 casemate </a:t>
            </a:r>
            <a:r>
              <a:rPr lang="fr-FR" sz="1800" u="none" dirty="0" err="1" smtClean="0">
                <a:effectLst>
                  <a:outerShdw blurRad="38100" dist="38100" dir="2700000" algn="tl">
                    <a:srgbClr val="C0C0C0"/>
                  </a:outerShdw>
                </a:effectLst>
                <a:latin typeface="Calibri" pitchFamily="34" charset="0"/>
                <a:sym typeface="Wingdings" pitchFamily="2" charset="2"/>
              </a:rPr>
              <a:t>needs</a:t>
            </a:r>
            <a:r>
              <a:rPr lang="fr-FR" sz="1800" u="none" dirty="0" smtClean="0">
                <a:effectLst>
                  <a:outerShdw blurRad="38100" dist="38100" dir="2700000" algn="tl">
                    <a:srgbClr val="C0C0C0"/>
                  </a:outerShdw>
                </a:effectLst>
                <a:latin typeface="Calibri" pitchFamily="34" charset="0"/>
                <a:sym typeface="Wingdings" pitchFamily="2" charset="2"/>
              </a:rPr>
              <a:t> to </a:t>
            </a:r>
            <a:r>
              <a:rPr lang="fr-FR" sz="1800" u="none" dirty="0" err="1" smtClean="0">
                <a:effectLst>
                  <a:outerShdw blurRad="38100" dist="38100" dir="2700000" algn="tl">
                    <a:srgbClr val="C0C0C0"/>
                  </a:outerShdw>
                </a:effectLst>
                <a:latin typeface="Calibri" pitchFamily="34" charset="0"/>
                <a:sym typeface="Wingdings" pitchFamily="2" charset="2"/>
              </a:rPr>
              <a:t>be</a:t>
            </a:r>
            <a:r>
              <a:rPr lang="fr-FR" sz="1800" u="none" dirty="0" smtClean="0">
                <a:effectLst>
                  <a:outerShdw blurRad="38100" dist="38100" dir="2700000" algn="tl">
                    <a:srgbClr val="C0C0C0"/>
                  </a:outerShdw>
                </a:effectLst>
                <a:latin typeface="Calibri" pitchFamily="34" charset="0"/>
                <a:sym typeface="Wingdings" pitchFamily="2" charset="2"/>
              </a:rPr>
              <a:t> accessible </a:t>
            </a:r>
            <a:r>
              <a:rPr lang="fr-FR" sz="1800" u="none" dirty="0" err="1" smtClean="0">
                <a:effectLst>
                  <a:outerShdw blurRad="38100" dist="38100" dir="2700000" algn="tl">
                    <a:srgbClr val="C0C0C0"/>
                  </a:outerShdw>
                </a:effectLst>
                <a:latin typeface="Calibri" pitchFamily="34" charset="0"/>
                <a:sym typeface="Wingdings" pitchFamily="2" charset="2"/>
              </a:rPr>
              <a:t>during</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#2 </a:t>
            </a:r>
            <a:r>
              <a:rPr lang="fr-FR" sz="1800" u="none" dirty="0" err="1" smtClean="0">
                <a:effectLst>
                  <a:outerShdw blurRad="38100" dist="38100" dir="2700000" algn="tl">
                    <a:srgbClr val="C0C0C0"/>
                  </a:outerShdw>
                </a:effectLst>
                <a:latin typeface="Calibri" pitchFamily="34" charset="0"/>
                <a:sym typeface="Wingdings" pitchFamily="2" charset="2"/>
              </a:rPr>
              <a:t>operation</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might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probably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need</a:t>
            </a:r>
            <a:r>
              <a:rPr lang="fr-FR" sz="1800" u="none" dirty="0" smtClean="0">
                <a:effectLst>
                  <a:outerShdw blurRad="38100" dist="38100" dir="2700000" algn="tl">
                    <a:srgbClr val="C0C0C0"/>
                  </a:outerShdw>
                </a:effectLst>
                <a:latin typeface="Calibri" pitchFamily="34" charset="0"/>
                <a:sym typeface="Wingdings" pitchFamily="2" charset="2"/>
              </a:rPr>
              <a:t> to </a:t>
            </a:r>
            <a:r>
              <a:rPr lang="fr-FR" sz="1800" u="none" dirty="0" err="1" smtClean="0">
                <a:effectLst>
                  <a:outerShdw blurRad="38100" dist="38100" dir="2700000" algn="tl">
                    <a:srgbClr val="C0C0C0"/>
                  </a:outerShdw>
                </a:effectLst>
                <a:latin typeface="Calibri" pitchFamily="34" charset="0"/>
                <a:sym typeface="Wingdings" pitchFamily="2" charset="2"/>
              </a:rPr>
              <a:t>be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completely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stopped</a:t>
            </a:r>
            <a:r>
              <a:rPr lang="fr-FR" sz="1800" u="none" dirty="0" smtClean="0">
                <a:effectLst>
                  <a:outerShdw blurRad="38100" dist="38100" dir="2700000" algn="tl">
                    <a:srgbClr val="C0C0C0"/>
                  </a:outerShdw>
                </a:effectLst>
                <a:latin typeface="Calibri" pitchFamily="34" charset="0"/>
                <a:sym typeface="Wingdings" pitchFamily="2" charset="2"/>
              </a:rPr>
              <a:t> on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#1</a:t>
            </a:r>
          </a:p>
        </p:txBody>
      </p:sp>
      <p:sp>
        <p:nvSpPr>
          <p:cNvPr id="19" name="Text Box 5"/>
          <p:cNvSpPr txBox="1">
            <a:spLocks noChangeArrowheads="1"/>
          </p:cNvSpPr>
          <p:nvPr/>
        </p:nvSpPr>
        <p:spPr bwMode="auto">
          <a:xfrm>
            <a:off x="0" y="5224197"/>
            <a:ext cx="9715500" cy="1231106"/>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fr-FR" b="1" u="none" dirty="0" smtClean="0">
                <a:effectLst>
                  <a:outerShdw blurRad="38100" dist="38100" dir="2700000" algn="tl">
                    <a:srgbClr val="C0C0C0"/>
                  </a:outerShdw>
                </a:effectLst>
                <a:latin typeface="Calibri" pitchFamily="34" charset="0"/>
                <a:sym typeface="Wingdings" pitchFamily="2" charset="2"/>
              </a:rPr>
              <a:t> Once </a:t>
            </a:r>
            <a:r>
              <a:rPr lang="fr-FR" b="1" u="none" dirty="0" err="1" smtClean="0">
                <a:effectLst>
                  <a:outerShdw blurRad="38100" dist="38100" dir="2700000" algn="tl">
                    <a:srgbClr val="C0C0C0"/>
                  </a:outerShdw>
                </a:effectLst>
                <a:latin typeface="Calibri" pitchFamily="34" charset="0"/>
                <a:sym typeface="Wingdings" pitchFamily="2" charset="2"/>
              </a:rPr>
              <a:t>failed</a:t>
            </a:r>
            <a:r>
              <a:rPr lang="fr-FR" b="1" u="none" dirty="0" smtClean="0">
                <a:effectLst>
                  <a:outerShdw blurRad="38100" dist="38100" dir="2700000" algn="tl">
                    <a:srgbClr val="C0C0C0"/>
                  </a:outerShdw>
                </a:effectLst>
                <a:latin typeface="Calibri" pitchFamily="34" charset="0"/>
                <a:sym typeface="Wingdings" pitchFamily="2" charset="2"/>
              </a:rPr>
              <a:t> component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fixed</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Injector</a:t>
            </a:r>
            <a:r>
              <a:rPr lang="fr-FR" b="1" u="none" dirty="0" smtClean="0">
                <a:effectLst>
                  <a:outerShdw blurRad="38100" dist="38100" dir="2700000" algn="tl">
                    <a:srgbClr val="C0C0C0"/>
                  </a:outerShdw>
                </a:effectLst>
                <a:latin typeface="Calibri" pitchFamily="34" charset="0"/>
                <a:sym typeface="Wingdings" pitchFamily="2" charset="2"/>
              </a:rPr>
              <a:t> #1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put back to </a:t>
            </a:r>
            <a:r>
              <a:rPr lang="fr-FR" b="1" u="none" dirty="0" err="1" smtClean="0">
                <a:effectLst>
                  <a:outerShdw blurRad="38100" dist="38100" dir="2700000" algn="tl">
                    <a:srgbClr val="C0C0C0"/>
                  </a:outerShdw>
                </a:effectLst>
                <a:latin typeface="Calibri" pitchFamily="34" charset="0"/>
                <a:sym typeface="Wingdings" pitchFamily="2" charset="2"/>
              </a:rPr>
              <a:t>operation</a:t>
            </a:r>
            <a:endParaRPr lang="fr-FR" b="1"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#1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re</a:t>
            </a:r>
            <a:r>
              <a:rPr lang="fr-FR" sz="1800" u="none" dirty="0" smtClean="0">
                <a:effectLst>
                  <a:outerShdw blurRad="38100" dist="38100" dir="2700000" algn="tl">
                    <a:srgbClr val="C0C0C0"/>
                  </a:outerShdw>
                </a:effectLst>
                <a:latin typeface="Calibri" pitchFamily="34" charset="0"/>
                <a:sym typeface="Wingdings" pitchFamily="2" charset="2"/>
              </a:rPr>
              <a:t>-</a:t>
            </a:r>
            <a:r>
              <a:rPr lang="fr-FR" sz="1800" u="none" dirty="0" err="1" smtClean="0">
                <a:effectLst>
                  <a:outerShdw blurRad="38100" dist="38100" dir="2700000" algn="tl">
                    <a:srgbClr val="C0C0C0"/>
                  </a:outerShdw>
                </a:effectLst>
                <a:latin typeface="Calibri" pitchFamily="34" charset="0"/>
                <a:sym typeface="Wingdings" pitchFamily="2" charset="2"/>
              </a:rPr>
              <a:t>tuned</a:t>
            </a:r>
            <a:r>
              <a:rPr lang="fr-FR" sz="1800" u="none" dirty="0" smtClean="0">
                <a:effectLst>
                  <a:outerShdw blurRad="38100" dist="38100" dir="2700000" algn="tl">
                    <a:srgbClr val="C0C0C0"/>
                  </a:outerShdw>
                </a:effectLst>
                <a:latin typeface="Calibri" pitchFamily="34" charset="0"/>
                <a:sym typeface="Wingdings" pitchFamily="2" charset="2"/>
              </a:rPr>
              <a:t> &amp; </a:t>
            </a:r>
            <a:r>
              <a:rPr lang="fr-FR" sz="1800" u="none" dirty="0" err="1" smtClean="0">
                <a:effectLst>
                  <a:outerShdw blurRad="38100" dist="38100" dir="2700000" algn="tl">
                    <a:srgbClr val="C0C0C0"/>
                  </a:outerShdw>
                </a:effectLst>
                <a:latin typeface="Calibri" pitchFamily="34" charset="0"/>
                <a:sym typeface="Wingdings" pitchFamily="2" charset="2"/>
              </a:rPr>
              <a:t>commissionned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localy</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Once ok, </a:t>
            </a:r>
            <a:r>
              <a:rPr lang="fr-FR" sz="1800" u="none" dirty="0" err="1" smtClean="0">
                <a:effectLst>
                  <a:outerShdw blurRad="38100" dist="38100" dir="2700000" algn="tl">
                    <a:srgbClr val="C0C0C0"/>
                  </a:outerShdw>
                </a:effectLst>
                <a:latin typeface="Calibri" pitchFamily="34" charset="0"/>
                <a:sym typeface="Wingdings" pitchFamily="2" charset="2"/>
              </a:rPr>
              <a:t>injector</a:t>
            </a:r>
            <a:r>
              <a:rPr lang="fr-FR" sz="1800" u="none" dirty="0" smtClean="0">
                <a:effectLst>
                  <a:outerShdw blurRad="38100" dist="38100" dir="2700000" algn="tl">
                    <a:srgbClr val="C0C0C0"/>
                  </a:outerShdw>
                </a:effectLst>
                <a:latin typeface="Calibri" pitchFamily="34" charset="0"/>
                <a:sym typeface="Wingdings" pitchFamily="2" charset="2"/>
              </a:rPr>
              <a:t> #1 </a:t>
            </a:r>
            <a:r>
              <a:rPr lang="fr-FR" sz="1800" u="none" dirty="0" err="1" smtClean="0">
                <a:effectLst>
                  <a:outerShdw blurRad="38100" dist="38100" dir="2700000" algn="tl">
                    <a:srgbClr val="C0C0C0"/>
                  </a:outerShdw>
                </a:effectLst>
                <a:latin typeface="Calibri" pitchFamily="34" charset="0"/>
                <a:sym typeface="Wingdings" pitchFamily="2" charset="2"/>
              </a:rPr>
              <a:t>stays</a:t>
            </a:r>
            <a:r>
              <a:rPr lang="fr-FR" sz="1800" u="none" dirty="0" smtClean="0">
                <a:effectLst>
                  <a:outerShdw blurRad="38100" dist="38100" dir="2700000" algn="tl">
                    <a:srgbClr val="C0C0C0"/>
                  </a:outerShdw>
                </a:effectLst>
                <a:latin typeface="Calibri" pitchFamily="34" charset="0"/>
                <a:sym typeface="Wingdings" pitchFamily="2" charset="2"/>
              </a:rPr>
              <a:t> in « stand-by mode », </a:t>
            </a:r>
            <a:r>
              <a:rPr lang="fr-FR" sz="1800" u="none" dirty="0" err="1" smtClean="0">
                <a:effectLst>
                  <a:outerShdw blurRad="38100" dist="38100" dir="2700000" algn="tl">
                    <a:srgbClr val="C0C0C0"/>
                  </a:outerShdw>
                </a:effectLst>
                <a:latin typeface="Calibri" pitchFamily="34" charset="0"/>
                <a:sym typeface="Wingdings" pitchFamily="2" charset="2"/>
              </a:rPr>
              <a:t>low</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dc</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sent to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dump #1 </a:t>
            </a:r>
          </a:p>
        </p:txBody>
      </p:sp>
      <p:sp>
        <p:nvSpPr>
          <p:cNvPr id="24" name="ZoneTexte 23"/>
          <p:cNvSpPr txBox="1"/>
          <p:nvPr/>
        </p:nvSpPr>
        <p:spPr>
          <a:xfrm>
            <a:off x="5724526" y="2543191"/>
            <a:ext cx="581024" cy="307777"/>
          </a:xfrm>
          <a:prstGeom prst="rect">
            <a:avLst/>
          </a:prstGeom>
          <a:noFill/>
        </p:spPr>
        <p:txBody>
          <a:bodyPr wrap="square" rtlCol="0">
            <a:spAutoFit/>
          </a:bodyPr>
          <a:lstStyle/>
          <a:p>
            <a:r>
              <a:rPr lang="fr-FR" sz="1400" b="1" u="none" dirty="0" smtClean="0">
                <a:solidFill>
                  <a:srgbClr val="008080"/>
                </a:solidFill>
                <a:latin typeface="Calibri" pitchFamily="34" charset="0"/>
                <a:cs typeface="Calibri" pitchFamily="34" charset="0"/>
              </a:rPr>
              <a:t>OFF</a:t>
            </a:r>
            <a:endParaRPr lang="fr-FR" sz="1400" b="1" u="none" dirty="0">
              <a:solidFill>
                <a:srgbClr val="008080"/>
              </a:solidFill>
              <a:latin typeface="Calibri" pitchFamily="34" charset="0"/>
              <a:cs typeface="Calibri" pitchFamily="34" charset="0"/>
            </a:endParaRPr>
          </a:p>
        </p:txBody>
      </p:sp>
      <p:sp>
        <p:nvSpPr>
          <p:cNvPr id="25" name="ZoneTexte 24"/>
          <p:cNvSpPr txBox="1"/>
          <p:nvPr/>
        </p:nvSpPr>
        <p:spPr>
          <a:xfrm>
            <a:off x="5724526" y="4524391"/>
            <a:ext cx="581024" cy="307777"/>
          </a:xfrm>
          <a:prstGeom prst="rect">
            <a:avLst/>
          </a:prstGeom>
          <a:solidFill>
            <a:schemeClr val="bg1"/>
          </a:solidFill>
        </p:spPr>
        <p:txBody>
          <a:bodyPr wrap="square" rtlCol="0">
            <a:spAutoFit/>
          </a:bodyPr>
          <a:lstStyle/>
          <a:p>
            <a:r>
              <a:rPr lang="fr-FR" sz="1400" b="1" u="none" dirty="0" smtClean="0">
                <a:solidFill>
                  <a:srgbClr val="008080"/>
                </a:solidFill>
                <a:latin typeface="Calibri" pitchFamily="34" charset="0"/>
                <a:cs typeface="Calibri" pitchFamily="34" charset="0"/>
              </a:rPr>
              <a:t>ON</a:t>
            </a:r>
            <a:endParaRPr lang="fr-FR" sz="1400" b="1" u="none" dirty="0">
              <a:solidFill>
                <a:srgbClr val="008080"/>
              </a:solidFill>
              <a:latin typeface="Calibri" pitchFamily="34" charset="0"/>
              <a:cs typeface="Calibri" pitchFamily="34" charset="0"/>
            </a:endParaRPr>
          </a:p>
        </p:txBody>
      </p:sp>
      <p:sp>
        <p:nvSpPr>
          <p:cNvPr id="26" name="ZoneTexte 25"/>
          <p:cNvSpPr txBox="1"/>
          <p:nvPr/>
        </p:nvSpPr>
        <p:spPr>
          <a:xfrm>
            <a:off x="6505577" y="3352807"/>
            <a:ext cx="761999" cy="307777"/>
          </a:xfrm>
          <a:prstGeom prst="rect">
            <a:avLst/>
          </a:prstGeom>
          <a:noFill/>
        </p:spPr>
        <p:txBody>
          <a:bodyPr wrap="square" rtlCol="0">
            <a:spAutoFit/>
          </a:bodyPr>
          <a:lstStyle/>
          <a:p>
            <a:r>
              <a:rPr lang="fr-FR" sz="1400" b="1" u="none" dirty="0" smtClean="0">
                <a:solidFill>
                  <a:srgbClr val="008080"/>
                </a:solidFill>
                <a:latin typeface="Calibri" pitchFamily="34" charset="0"/>
                <a:cs typeface="Calibri" pitchFamily="34" charset="0"/>
              </a:rPr>
              <a:t>MINUS</a:t>
            </a:r>
            <a:endParaRPr lang="fr-FR" sz="1400" b="1" u="none" dirty="0">
              <a:solidFill>
                <a:srgbClr val="008080"/>
              </a:solidFill>
              <a:latin typeface="Calibri" pitchFamily="34" charset="0"/>
              <a:cs typeface="Calibri" pitchFamily="34" charset="0"/>
            </a:endParaRPr>
          </a:p>
        </p:txBody>
      </p:sp>
      <p:sp>
        <p:nvSpPr>
          <p:cNvPr id="29" name="Line 7"/>
          <p:cNvSpPr>
            <a:spLocks noChangeShapeType="1"/>
          </p:cNvSpPr>
          <p:nvPr/>
        </p:nvSpPr>
        <p:spPr bwMode="auto">
          <a:xfrm flipV="1">
            <a:off x="6724659" y="3686175"/>
            <a:ext cx="3162299" cy="0"/>
          </a:xfrm>
          <a:prstGeom prst="line">
            <a:avLst/>
          </a:prstGeom>
          <a:ln w="63500">
            <a:solidFill>
              <a:schemeClr val="tx1"/>
            </a:solidFill>
            <a:prstDash val="sysDot"/>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0" name="Line 7"/>
          <p:cNvSpPr>
            <a:spLocks noChangeShapeType="1"/>
          </p:cNvSpPr>
          <p:nvPr/>
        </p:nvSpPr>
        <p:spPr bwMode="auto">
          <a:xfrm flipV="1">
            <a:off x="5895977" y="3686178"/>
            <a:ext cx="857250" cy="781049"/>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1" name="Line 7"/>
          <p:cNvSpPr>
            <a:spLocks noChangeShapeType="1"/>
          </p:cNvSpPr>
          <p:nvPr/>
        </p:nvSpPr>
        <p:spPr bwMode="auto">
          <a:xfrm flipV="1">
            <a:off x="1971676" y="4448190"/>
            <a:ext cx="3990974" cy="9525"/>
          </a:xfrm>
          <a:prstGeom prst="line">
            <a:avLst/>
          </a:prstGeom>
          <a:ln w="63500">
            <a:solidFill>
              <a:schemeClr val="tx1"/>
            </a:solidFill>
            <a:prstDash val="sysDot"/>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2" name="Line 7"/>
          <p:cNvSpPr>
            <a:spLocks noChangeShapeType="1"/>
          </p:cNvSpPr>
          <p:nvPr/>
        </p:nvSpPr>
        <p:spPr bwMode="auto">
          <a:xfrm flipV="1">
            <a:off x="1981201" y="4448190"/>
            <a:ext cx="3990974" cy="9525"/>
          </a:xfrm>
          <a:prstGeom prst="line">
            <a:avLst/>
          </a:prstGeom>
          <a:ln w="63500">
            <a:solidFill>
              <a:schemeClr val="tx1"/>
            </a:solidFill>
            <a:prstDash val="solid"/>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3" name="Line 7"/>
          <p:cNvSpPr>
            <a:spLocks noChangeShapeType="1"/>
          </p:cNvSpPr>
          <p:nvPr/>
        </p:nvSpPr>
        <p:spPr bwMode="auto">
          <a:xfrm flipV="1">
            <a:off x="5905502" y="3676654"/>
            <a:ext cx="857250" cy="781049"/>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4" name="Line 7"/>
          <p:cNvSpPr>
            <a:spLocks noChangeShapeType="1"/>
          </p:cNvSpPr>
          <p:nvPr/>
        </p:nvSpPr>
        <p:spPr bwMode="auto">
          <a:xfrm flipV="1">
            <a:off x="6743708" y="3686175"/>
            <a:ext cx="3162299" cy="0"/>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2" name="Line 7"/>
          <p:cNvSpPr>
            <a:spLocks noChangeShapeType="1"/>
          </p:cNvSpPr>
          <p:nvPr/>
        </p:nvSpPr>
        <p:spPr bwMode="auto">
          <a:xfrm flipV="1">
            <a:off x="2076451" y="2924175"/>
            <a:ext cx="5019674" cy="19050"/>
          </a:xfrm>
          <a:prstGeom prst="line">
            <a:avLst/>
          </a:prstGeom>
          <a:ln w="63500">
            <a:solidFill>
              <a:schemeClr val="tx1"/>
            </a:solidFill>
            <a:prstDash val="sysDot"/>
            <a:headEnd type="oval" w="sm" len="sm"/>
            <a:tailEnd type="diamond"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pic>
        <p:nvPicPr>
          <p:cNvPr id="4098" name="Picture 2" descr="http://www.ville-la-loupe.com/bibliotheque/divers/voirie_travaux.jpg"/>
          <p:cNvPicPr>
            <a:picLocks noChangeAspect="1" noChangeArrowheads="1"/>
          </p:cNvPicPr>
          <p:nvPr/>
        </p:nvPicPr>
        <p:blipFill>
          <a:blip r:embed="rId5" cstate="print"/>
          <a:srcRect/>
          <a:stretch>
            <a:fillRect/>
          </a:stretch>
        </p:blipFill>
        <p:spPr bwMode="auto">
          <a:xfrm>
            <a:off x="2489200" y="2052639"/>
            <a:ext cx="806450" cy="806450"/>
          </a:xfrm>
          <a:prstGeom prst="rect">
            <a:avLst/>
          </a:prstGeom>
          <a:noFill/>
        </p:spPr>
      </p:pic>
      <p:pic>
        <p:nvPicPr>
          <p:cNvPr id="4100" name="Picture 4" descr="http://www.lagny-sur-marne.fr/image/Actus/travaux-loft-450x4001__m1lo04.jpg"/>
          <p:cNvPicPr>
            <a:picLocks noChangeAspect="1" noChangeArrowheads="1"/>
          </p:cNvPicPr>
          <p:nvPr/>
        </p:nvPicPr>
        <p:blipFill>
          <a:blip r:embed="rId6" cstate="print"/>
          <a:srcRect/>
          <a:stretch>
            <a:fillRect/>
          </a:stretch>
        </p:blipFill>
        <p:spPr bwMode="auto">
          <a:xfrm>
            <a:off x="4822831" y="2019300"/>
            <a:ext cx="867965" cy="771524"/>
          </a:xfrm>
          <a:prstGeom prst="rect">
            <a:avLst/>
          </a:prstGeom>
          <a:noFill/>
        </p:spPr>
      </p:pic>
      <p:sp>
        <p:nvSpPr>
          <p:cNvPr id="27" name="Line 7"/>
          <p:cNvSpPr>
            <a:spLocks noChangeShapeType="1"/>
          </p:cNvSpPr>
          <p:nvPr/>
        </p:nvSpPr>
        <p:spPr bwMode="auto">
          <a:xfrm>
            <a:off x="2076458" y="2933714"/>
            <a:ext cx="380999" cy="9527"/>
          </a:xfrm>
          <a:prstGeom prst="line">
            <a:avLst/>
          </a:prstGeom>
          <a:ln w="63500">
            <a:solidFill>
              <a:schemeClr val="tx1"/>
            </a:solidFill>
            <a:headEnd type="oval"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5" name="Espace réservé du pied de page 34"/>
          <p:cNvSpPr>
            <a:spLocks noGrp="1"/>
          </p:cNvSpPr>
          <p:nvPr>
            <p:ph type="ftr" sz="quarter" idx="10"/>
          </p:nvPr>
        </p:nvSpPr>
        <p:spPr/>
        <p:txBody>
          <a:bodyPr/>
          <a:lstStyle/>
          <a:p>
            <a:r>
              <a:rPr lang="fr-FR" smtClean="0"/>
              <a:t>J-Luc Biarrotte, Séminaire SACM, Saclay, 24/03/2016.</a:t>
            </a:r>
            <a:endParaRPr lang="de-DE" dirty="0"/>
          </a:p>
        </p:txBody>
      </p:sp>
    </p:spTree>
    <p:extLst>
      <p:ext uri="{BB962C8B-B14F-4D97-AF65-F5344CB8AC3E}">
        <p14:creationId xmlns:p14="http://schemas.microsoft.com/office/powerpoint/2010/main" val="11264572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childTnLst>
                                </p:cTn>
                              </p:par>
                              <p:par>
                                <p:cTn id="13" presetID="9" presetClass="emph" presetSubtype="0" grpId="0" nodeType="withEffect">
                                  <p:stCondLst>
                                    <p:cond delay="0"/>
                                  </p:stCondLst>
                                  <p:childTnLst>
                                    <p:set>
                                      <p:cBhvr rctx="PPT">
                                        <p:cTn id="14" dur="indefinite"/>
                                        <p:tgtEl>
                                          <p:spTgt spid="18"/>
                                        </p:tgtEl>
                                        <p:attrNameLst>
                                          <p:attrName>style.opacity</p:attrName>
                                        </p:attrNameLst>
                                      </p:cBhvr>
                                      <p:to>
                                        <p:strVal val="0.5"/>
                                      </p:to>
                                    </p:set>
                                    <p:animEffect filter="image" prLst="opacity: 0.5">
                                      <p:cBhvr rctx="IE">
                                        <p:cTn id="15" dur="indefinite"/>
                                        <p:tgtEl>
                                          <p:spTgt spid="18"/>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childTnLst>
                                </p:cTn>
                              </p:par>
                              <p:par>
                                <p:cTn id="20" presetID="1" presetClass="exit" presetSubtype="0" fill="hold" nodeType="withEffect">
                                  <p:stCondLst>
                                    <p:cond delay="0"/>
                                  </p:stCondLst>
                                  <p:childTnLst>
                                    <p:set>
                                      <p:cBhvr>
                                        <p:cTn id="21" dur="1" fill="hold">
                                          <p:stCondLst>
                                            <p:cond delay="0"/>
                                          </p:stCondLst>
                                        </p:cTn>
                                        <p:tgtEl>
                                          <p:spTgt spid="4100"/>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build="allAtOnce" animBg="1"/>
      <p:bldP spid="22" grpId="0" animBg="1"/>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t="-25060" b="-41204"/>
          <a:stretch>
            <a:fillRect/>
          </a:stretch>
        </p:blipFill>
        <p:spPr bwMode="auto">
          <a:xfrm>
            <a:off x="382597" y="2800366"/>
            <a:ext cx="8778875" cy="1095375"/>
          </a:xfrm>
          <a:prstGeom prst="rect">
            <a:avLst/>
          </a:prstGeom>
          <a:noFill/>
          <a:ln w="25400">
            <a:solidFill>
              <a:schemeClr val="accent2"/>
            </a:solidFill>
            <a:miter lim="800000"/>
            <a:headEnd/>
            <a:tailEnd/>
          </a:ln>
          <a:effectLst/>
        </p:spPr>
      </p:pic>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Calibri" pitchFamily="34" charset="0"/>
              </a:rPr>
              <a:t>Main </a:t>
            </a:r>
            <a:r>
              <a:rPr lang="fr-FR" sz="2800" b="1" u="none" dirty="0" err="1" smtClean="0">
                <a:solidFill>
                  <a:schemeClr val="bg1"/>
                </a:solidFill>
                <a:effectLst>
                  <a:outerShdw blurRad="38100" dist="38100" dir="2700000" algn="tl">
                    <a:srgbClr val="C0C0C0"/>
                  </a:outerShdw>
                </a:effectLst>
                <a:latin typeface="Calibri" pitchFamily="34" charset="0"/>
              </a:rPr>
              <a:t>linac</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(1/6)</a:t>
            </a:r>
            <a:endParaRPr lang="fr-FR" sz="2800" b="1" u="none" dirty="0">
              <a:solidFill>
                <a:schemeClr val="bg1"/>
              </a:solidFill>
              <a:effectLst>
                <a:outerShdw blurRad="38100" dist="38100" dir="2700000" algn="tl">
                  <a:srgbClr val="C0C0C0"/>
                </a:outerShdw>
              </a:effectLst>
              <a:latin typeface="Calibri" pitchFamily="34" charset="0"/>
            </a:endParaRPr>
          </a:p>
        </p:txBody>
      </p:sp>
      <p:sp>
        <p:nvSpPr>
          <p:cNvPr id="18" name="Text Box 5"/>
          <p:cNvSpPr txBox="1">
            <a:spLocks noChangeArrowheads="1"/>
          </p:cNvSpPr>
          <p:nvPr/>
        </p:nvSpPr>
        <p:spPr bwMode="auto">
          <a:xfrm>
            <a:off x="-1" y="4062157"/>
            <a:ext cx="9906001" cy="2477601"/>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smtClean="0">
                <a:effectLst>
                  <a:outerShdw blurRad="38100" dist="38100" dir="2700000" algn="tl">
                    <a:srgbClr val="C0C0C0"/>
                  </a:outerShdw>
                </a:effectLst>
                <a:latin typeface="Calibri" pitchFamily="34" charset="0"/>
                <a:sym typeface="Wingdings" pitchFamily="2" charset="2"/>
              </a:rPr>
              <a:t>Nominal main </a:t>
            </a:r>
            <a:r>
              <a:rPr lang="fr-FR" b="1" u="none" dirty="0" err="1" smtClean="0">
                <a:effectLst>
                  <a:outerShdw blurRad="38100" dist="38100" dir="2700000" algn="tl">
                    <a:srgbClr val="C0C0C0"/>
                  </a:outerShdw>
                </a:effectLst>
                <a:latin typeface="Calibri" pitchFamily="34" charset="0"/>
                <a:sym typeface="Wingdings" pitchFamily="2" charset="2"/>
              </a:rPr>
              <a:t>linac</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operation</a:t>
            </a:r>
            <a:endParaRPr lang="fr-FR" b="1"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All </a:t>
            </a:r>
            <a:r>
              <a:rPr lang="fr-FR" sz="1800" u="none" dirty="0" err="1" smtClean="0">
                <a:effectLst>
                  <a:outerShdw blurRad="38100" dist="38100" dir="2700000" algn="tl">
                    <a:srgbClr val="C0C0C0"/>
                  </a:outerShdw>
                </a:effectLst>
                <a:latin typeface="Calibri" pitchFamily="34" charset="0"/>
                <a:sym typeface="Wingdings" pitchFamily="2" charset="2"/>
              </a:rPr>
              <a:t>elements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cavities</a:t>
            </a:r>
            <a:r>
              <a:rPr lang="fr-FR" sz="1800" u="none" dirty="0" smtClean="0">
                <a:effectLst>
                  <a:outerShdw blurRad="38100" dist="38100" dir="2700000" algn="tl">
                    <a:srgbClr val="C0C0C0"/>
                  </a:outerShdw>
                </a:effectLst>
                <a:latin typeface="Calibri" pitchFamily="34" charset="0"/>
                <a:sym typeface="Wingdings" pitchFamily="2" charset="2"/>
              </a:rPr>
              <a:t>, RF </a:t>
            </a:r>
            <a:r>
              <a:rPr lang="fr-FR" sz="1800" u="none" dirty="0" err="1" smtClean="0">
                <a:effectLst>
                  <a:outerShdw blurRad="38100" dist="38100" dir="2700000" algn="tl">
                    <a:srgbClr val="C0C0C0"/>
                  </a:outerShdw>
                </a:effectLst>
                <a:latin typeface="Calibri" pitchFamily="34" charset="0"/>
                <a:sym typeface="Wingdings" pitchFamily="2" charset="2"/>
              </a:rPr>
              <a:t>amps</a:t>
            </a:r>
            <a:r>
              <a:rPr lang="fr-FR" sz="1800" u="none" dirty="0" smtClean="0">
                <a:effectLst>
                  <a:outerShdw blurRad="38100" dist="38100" dir="2700000" algn="tl">
                    <a:srgbClr val="C0C0C0"/>
                  </a:outerShdw>
                </a:effectLst>
                <a:latin typeface="Calibri" pitchFamily="34" charset="0"/>
                <a:sym typeface="Wingdings" pitchFamily="2" charset="2"/>
              </a:rPr>
              <a:t>, power supplies…) operating </a:t>
            </a:r>
            <a:r>
              <a:rPr lang="fr-FR" sz="1800" u="none" dirty="0" err="1" smtClean="0">
                <a:effectLst>
                  <a:outerShdw blurRad="38100" dist="38100" dir="2700000" algn="tl">
                    <a:srgbClr val="C0C0C0"/>
                  </a:outerShdw>
                </a:effectLst>
                <a:latin typeface="Calibri" pitchFamily="34" charset="0"/>
                <a:sym typeface="Wingdings" pitchFamily="2" charset="2"/>
              </a:rPr>
              <a:t>at</a:t>
            </a:r>
            <a:r>
              <a:rPr lang="fr-FR" sz="1800" u="none" dirty="0" smtClean="0">
                <a:effectLst>
                  <a:outerShdw blurRad="38100" dist="38100" dir="2700000" algn="tl">
                    <a:srgbClr val="C0C0C0"/>
                  </a:outerShdw>
                </a:effectLst>
                <a:latin typeface="Calibri" pitchFamily="34" charset="0"/>
                <a:sym typeface="Wingdings" pitchFamily="2" charset="2"/>
              </a:rPr>
              <a:t> nominal (</a:t>
            </a:r>
            <a:r>
              <a:rPr lang="fr-FR" sz="1800" u="none" dirty="0" err="1" smtClean="0">
                <a:effectLst>
                  <a:outerShdw blurRad="38100" dist="38100" dir="2700000" algn="tl">
                    <a:srgbClr val="C0C0C0"/>
                  </a:outerShdw>
                </a:effectLst>
                <a:latin typeface="Calibri" pitchFamily="34" charset="0"/>
                <a:sym typeface="Wingdings" pitchFamily="2" charset="2"/>
              </a:rPr>
              <a:t>derated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parameters</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Reference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scheme</a:t>
            </a:r>
            <a:r>
              <a:rPr lang="fr-FR" sz="1800" u="none" dirty="0" smtClean="0">
                <a:effectLst>
                  <a:outerShdw blurRad="38100" dist="38100" dir="2700000" algn="tl">
                    <a:srgbClr val="C0C0C0"/>
                  </a:outerShdw>
                </a:effectLst>
                <a:latin typeface="Calibri" pitchFamily="34" charset="0"/>
                <a:sym typeface="Wingdings" pitchFamily="2" charset="2"/>
              </a:rPr>
              <a:t>: local compensation </a:t>
            </a:r>
            <a:r>
              <a:rPr lang="fr-FR" sz="1800" u="none" dirty="0" err="1" smtClean="0">
                <a:effectLst>
                  <a:outerShdw blurRad="38100" dist="38100" dir="2700000" algn="tl">
                    <a:srgbClr val="C0C0C0"/>
                  </a:outerShdw>
                </a:effectLst>
                <a:latin typeface="Calibri" pitchFamily="34" charset="0"/>
                <a:sym typeface="Wingdings" pitchFamily="2" charset="2"/>
              </a:rPr>
              <a:t>scheme</a:t>
            </a:r>
            <a:r>
              <a:rPr lang="fr-FR" sz="1800" u="none" dirty="0" smtClean="0">
                <a:effectLst>
                  <a:outerShdw blurRad="38100" dist="38100" dir="2700000" algn="tl">
                    <a:srgbClr val="C0C0C0"/>
                  </a:outerShdw>
                </a:effectLst>
                <a:latin typeface="Calibri" pitchFamily="34" charset="0"/>
                <a:sym typeface="Wingdings" pitchFamily="2" charset="2"/>
              </a:rPr>
              <a:t> for RF &amp; </a:t>
            </a:r>
            <a:r>
              <a:rPr lang="fr-FR" sz="1800" u="none" dirty="0" err="1" smtClean="0">
                <a:effectLst>
                  <a:outerShdw blurRad="38100" dist="38100" dir="2700000" algn="tl">
                    <a:srgbClr val="C0C0C0"/>
                  </a:outerShdw>
                </a:effectLst>
                <a:latin typeface="Calibri" pitchFamily="34" charset="0"/>
                <a:sym typeface="Wingdings" pitchFamily="2" charset="2"/>
              </a:rPr>
              <a:t>magnets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faults</a:t>
            </a:r>
            <a:r>
              <a:rPr lang="fr-FR" sz="1800" u="none" dirty="0" smtClean="0">
                <a:effectLst>
                  <a:outerShdw blurRad="38100" dist="38100" dir="2700000" algn="tl">
                    <a:srgbClr val="C0C0C0"/>
                  </a:outerShdw>
                </a:effectLst>
                <a:latin typeface="Calibri" pitchFamily="34" charset="0"/>
                <a:sym typeface="Wingdings" pitchFamily="2" charset="2"/>
              </a:rPr>
              <a:t/>
            </a:r>
            <a:br>
              <a:rPr lang="fr-FR" sz="1800" u="none" dirty="0" smtClean="0">
                <a:effectLst>
                  <a:outerShdw blurRad="38100" dist="38100" dir="2700000" algn="tl">
                    <a:srgbClr val="C0C0C0"/>
                  </a:outerShdw>
                </a:effectLst>
                <a:latin typeface="Calibri" pitchFamily="34" charset="0"/>
                <a:sym typeface="Wingdings" pitchFamily="2" charset="2"/>
              </a:rPr>
            </a:br>
            <a:r>
              <a:rPr lang="fr-FR" sz="1800" u="none" dirty="0" smtClean="0">
                <a:effectLst>
                  <a:outerShdw blurRad="38100" dist="38100" dir="2700000" algn="tl">
                    <a:srgbClr val="C0C0C0"/>
                  </a:outerShdw>
                </a:effectLst>
                <a:latin typeface="Calibri" pitchFamily="34" charset="0"/>
                <a:sym typeface="Wingdings" pitchFamily="2" charset="2"/>
              </a:rPr>
              <a:t>	about 30% </a:t>
            </a:r>
            <a:r>
              <a:rPr lang="fr-FR" sz="1800" u="none" dirty="0" err="1" smtClean="0">
                <a:effectLst>
                  <a:outerShdw blurRad="38100" dist="38100" dir="2700000" algn="tl">
                    <a:srgbClr val="C0C0C0"/>
                  </a:outerShdw>
                </a:effectLst>
                <a:latin typeface="Calibri" pitchFamily="34" charset="0"/>
                <a:sym typeface="Wingdings" pitchFamily="2" charset="2"/>
              </a:rPr>
              <a:t>margins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available</a:t>
            </a:r>
            <a:r>
              <a:rPr lang="fr-FR" sz="1800" u="none" dirty="0" smtClean="0">
                <a:effectLst>
                  <a:outerShdw blurRad="38100" dist="38100" dir="2700000" algn="tl">
                    <a:srgbClr val="C0C0C0"/>
                  </a:outerShdw>
                </a:effectLst>
                <a:latin typeface="Calibri" pitchFamily="34" charset="0"/>
                <a:sym typeface="Wingdings" pitchFamily="2" charset="2"/>
              </a:rPr>
              <a:t> on all </a:t>
            </a:r>
            <a:r>
              <a:rPr lang="fr-FR" sz="1800" u="none" dirty="0" err="1" smtClean="0">
                <a:effectLst>
                  <a:outerShdw blurRad="38100" dist="38100" dir="2700000" algn="tl">
                    <a:srgbClr val="C0C0C0"/>
                  </a:outerShdw>
                </a:effectLst>
                <a:latin typeface="Calibri" pitchFamily="34" charset="0"/>
                <a:sym typeface="Wingdings" pitchFamily="2" charset="2"/>
              </a:rPr>
              <a:t>cavities</a:t>
            </a:r>
            <a:r>
              <a:rPr lang="fr-FR" sz="1800" u="none" dirty="0" smtClean="0">
                <a:effectLst>
                  <a:outerShdw blurRad="38100" dist="38100" dir="2700000" algn="tl">
                    <a:srgbClr val="C0C0C0"/>
                  </a:outerShdw>
                </a:effectLst>
                <a:latin typeface="Calibri" pitchFamily="34" charset="0"/>
                <a:sym typeface="Wingdings" pitchFamily="2" charset="2"/>
              </a:rPr>
              <a:t>, 40% on </a:t>
            </a:r>
            <a:r>
              <a:rPr lang="fr-FR" sz="1800" u="none" dirty="0" err="1" smtClean="0">
                <a:effectLst>
                  <a:outerShdw blurRad="38100" dist="38100" dir="2700000" algn="tl">
                    <a:srgbClr val="C0C0C0"/>
                  </a:outerShdw>
                </a:effectLst>
                <a:latin typeface="Calibri" pitchFamily="34" charset="0"/>
                <a:sym typeface="Wingdings" pitchFamily="2" charset="2"/>
              </a:rPr>
              <a:t>amplifiers</a:t>
            </a:r>
            <a:r>
              <a:rPr lang="fr-FR" sz="1800" u="none" dirty="0" smtClean="0">
                <a:effectLst>
                  <a:outerShdw blurRad="38100" dist="38100" dir="2700000" algn="tl">
                    <a:srgbClr val="C0C0C0"/>
                  </a:outerShdw>
                </a:effectLst>
                <a:latin typeface="Calibri" pitchFamily="34" charset="0"/>
                <a:sym typeface="Wingdings" pitchFamily="2" charset="2"/>
              </a:rPr>
              <a:t> &amp; 10% on </a:t>
            </a:r>
            <a:r>
              <a:rPr lang="fr-FR" sz="1800" u="none" dirty="0" err="1" smtClean="0">
                <a:effectLst>
                  <a:outerShdw blurRad="38100" dist="38100" dir="2700000" algn="tl">
                    <a:srgbClr val="C0C0C0"/>
                  </a:outerShdw>
                </a:effectLst>
                <a:latin typeface="Calibri" pitchFamily="34" charset="0"/>
                <a:sym typeface="Wingdings" pitchFamily="2" charset="2"/>
              </a:rPr>
              <a:t>magnets</a:t>
            </a:r>
            <a:r>
              <a:rPr lang="fr-FR" sz="1800" u="none" dirty="0" smtClean="0">
                <a:effectLst>
                  <a:outerShdw blurRad="38100" dist="38100" dir="2700000" algn="tl">
                    <a:srgbClr val="C0C0C0"/>
                  </a:outerShdw>
                </a:effectLst>
                <a:latin typeface="Calibri" pitchFamily="34" charset="0"/>
                <a:sym typeface="Wingdings" pitchFamily="2" charset="2"/>
              </a:rPr>
              <a:t> PS</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i="1" u="none" dirty="0" smtClean="0">
                <a:effectLst>
                  <a:outerShdw blurRad="38100" dist="38100" dir="2700000" algn="tl">
                    <a:srgbClr val="C0C0C0"/>
                  </a:outerShdw>
                </a:effectLst>
                <a:latin typeface="Calibri" pitchFamily="34" charset="0"/>
                <a:sym typeface="Wingdings" pitchFamily="2" charset="2"/>
              </a:rPr>
              <a:t>Alternative </a:t>
            </a:r>
            <a:r>
              <a:rPr lang="fr-FR" sz="1800" i="1" u="none" dirty="0" err="1" smtClean="0">
                <a:effectLst>
                  <a:outerShdw blurRad="38100" dist="38100" dir="2700000" algn="tl">
                    <a:srgbClr val="C0C0C0"/>
                  </a:outerShdw>
                </a:effectLst>
                <a:latin typeface="Calibri" pitchFamily="34" charset="0"/>
                <a:sym typeface="Wingdings" pitchFamily="2" charset="2"/>
              </a:rPr>
              <a:t>scheme</a:t>
            </a:r>
            <a:r>
              <a:rPr lang="fr-FR" sz="1800" i="1" u="none" dirty="0" smtClean="0">
                <a:effectLst>
                  <a:outerShdw blurRad="38100" dist="38100" dir="2700000" algn="tl">
                    <a:srgbClr val="C0C0C0"/>
                  </a:outerShdw>
                </a:effectLst>
                <a:latin typeface="Calibri" pitchFamily="34" charset="0"/>
                <a:sym typeface="Wingdings" pitchFamily="2" charset="2"/>
              </a:rPr>
              <a:t> for RF </a:t>
            </a:r>
            <a:r>
              <a:rPr lang="fr-FR" sz="1800" i="1" u="none" dirty="0" err="1" smtClean="0">
                <a:effectLst>
                  <a:outerShdw blurRad="38100" dist="38100" dir="2700000" algn="tl">
                    <a:srgbClr val="C0C0C0"/>
                  </a:outerShdw>
                </a:effectLst>
                <a:latin typeface="Calibri" pitchFamily="34" charset="0"/>
                <a:sym typeface="Wingdings" pitchFamily="2" charset="2"/>
              </a:rPr>
              <a:t>faults</a:t>
            </a:r>
            <a:r>
              <a:rPr lang="fr-FR" sz="1800" i="1" u="none" dirty="0" smtClean="0">
                <a:effectLst>
                  <a:outerShdw blurRad="38100" dist="38100" dir="2700000" algn="tl">
                    <a:srgbClr val="C0C0C0"/>
                  </a:outerShdw>
                </a:effectLst>
                <a:latin typeface="Calibri" pitchFamily="34" charset="0"/>
                <a:sym typeface="Wingdings" pitchFamily="2" charset="2"/>
              </a:rPr>
              <a:t> (</a:t>
            </a:r>
            <a:r>
              <a:rPr lang="fr-FR" sz="1800" i="1" u="none" dirty="0" err="1" smtClean="0">
                <a:effectLst>
                  <a:outerShdw blurRad="38100" dist="38100" dir="2700000" algn="tl">
                    <a:srgbClr val="C0C0C0"/>
                  </a:outerShdw>
                </a:effectLst>
                <a:latin typeface="Calibri" pitchFamily="34" charset="0"/>
                <a:sym typeface="Wingdings" pitchFamily="2" charset="2"/>
              </a:rPr>
              <a:t>under</a:t>
            </a:r>
            <a:r>
              <a:rPr lang="fr-FR" sz="1800" i="1" u="none" dirty="0" smtClean="0">
                <a:effectLst>
                  <a:outerShdw blurRad="38100" dist="38100" dir="2700000" algn="tl">
                    <a:srgbClr val="C0C0C0"/>
                  </a:outerShdw>
                </a:effectLst>
                <a:latin typeface="Calibri" pitchFamily="34" charset="0"/>
                <a:sym typeface="Wingdings" pitchFamily="2" charset="2"/>
              </a:rPr>
              <a:t> </a:t>
            </a:r>
            <a:r>
              <a:rPr lang="fr-FR" sz="1800" i="1" u="none" dirty="0" err="1" smtClean="0">
                <a:effectLst>
                  <a:outerShdw blurRad="38100" dist="38100" dir="2700000" algn="tl">
                    <a:srgbClr val="C0C0C0"/>
                  </a:outerShdw>
                </a:effectLst>
                <a:latin typeface="Calibri" pitchFamily="34" charset="0"/>
                <a:sym typeface="Wingdings" pitchFamily="2" charset="2"/>
              </a:rPr>
              <a:t>evaluation</a:t>
            </a:r>
            <a:r>
              <a:rPr lang="fr-FR" sz="1800" i="1" u="none" dirty="0" smtClean="0">
                <a:effectLst>
                  <a:outerShdw blurRad="38100" dist="38100" dir="2700000" algn="tl">
                    <a:srgbClr val="C0C0C0"/>
                  </a:outerShdw>
                </a:effectLst>
                <a:latin typeface="Calibri" pitchFamily="34" charset="0"/>
                <a:sym typeface="Wingdings" pitchFamily="2" charset="2"/>
              </a:rPr>
              <a:t>): global compensation </a:t>
            </a:r>
            <a:r>
              <a:rPr lang="fr-FR" sz="1800" i="1" u="none" dirty="0" err="1" smtClean="0">
                <a:effectLst>
                  <a:outerShdw blurRad="38100" dist="38100" dir="2700000" algn="tl">
                    <a:srgbClr val="C0C0C0"/>
                  </a:outerShdw>
                </a:effectLst>
                <a:latin typeface="Calibri" pitchFamily="34" charset="0"/>
                <a:sym typeface="Wingdings" pitchFamily="2" charset="2"/>
              </a:rPr>
              <a:t>scheme</a:t>
            </a:r>
            <a:r>
              <a:rPr lang="fr-FR" sz="1800" i="1" u="none" dirty="0" smtClean="0">
                <a:effectLst>
                  <a:outerShdw blurRad="38100" dist="38100" dir="2700000" algn="tl">
                    <a:srgbClr val="C0C0C0"/>
                  </a:outerShdw>
                </a:effectLst>
                <a:latin typeface="Calibri" pitchFamily="34" charset="0"/>
                <a:sym typeface="Wingdings" pitchFamily="2" charset="2"/>
              </a:rPr>
              <a:t/>
            </a:r>
            <a:br>
              <a:rPr lang="fr-FR" sz="1800" i="1" u="none" dirty="0" smtClean="0">
                <a:effectLst>
                  <a:outerShdw blurRad="38100" dist="38100" dir="2700000" algn="tl">
                    <a:srgbClr val="C0C0C0"/>
                  </a:outerShdw>
                </a:effectLst>
                <a:latin typeface="Calibri" pitchFamily="34" charset="0"/>
                <a:sym typeface="Wingdings" pitchFamily="2" charset="2"/>
              </a:rPr>
            </a:br>
            <a:r>
              <a:rPr lang="fr-FR" sz="1800" i="1" u="none" dirty="0" smtClean="0">
                <a:effectLst>
                  <a:outerShdw blurRad="38100" dist="38100" dir="2700000" algn="tl">
                    <a:srgbClr val="C0C0C0"/>
                  </a:outerShdw>
                </a:effectLst>
                <a:latin typeface="Calibri" pitchFamily="34" charset="0"/>
                <a:sym typeface="Wingdings" pitchFamily="2" charset="2"/>
              </a:rPr>
              <a:t>	no </a:t>
            </a:r>
            <a:r>
              <a:rPr lang="fr-FR" sz="1800" i="1" u="none" dirty="0" err="1" smtClean="0">
                <a:effectLst>
                  <a:outerShdw blurRad="38100" dist="38100" dir="2700000" algn="tl">
                    <a:srgbClr val="C0C0C0"/>
                  </a:outerShdw>
                </a:effectLst>
                <a:latin typeface="Calibri" pitchFamily="34" charset="0"/>
                <a:sym typeface="Wingdings" pitchFamily="2" charset="2"/>
              </a:rPr>
              <a:t>margin</a:t>
            </a:r>
            <a:r>
              <a:rPr lang="fr-FR" sz="1800" i="1" u="none" dirty="0" smtClean="0">
                <a:effectLst>
                  <a:outerShdw blurRad="38100" dist="38100" dir="2700000" algn="tl">
                    <a:srgbClr val="C0C0C0"/>
                  </a:outerShdw>
                </a:effectLst>
                <a:latin typeface="Calibri" pitchFamily="34" charset="0"/>
                <a:sym typeface="Wingdings" pitchFamily="2" charset="2"/>
              </a:rPr>
              <a:t> on </a:t>
            </a:r>
            <a:r>
              <a:rPr lang="fr-FR" sz="1800" i="1" u="none" dirty="0" err="1" smtClean="0">
                <a:effectLst>
                  <a:outerShdw blurRad="38100" dist="38100" dir="2700000" algn="tl">
                    <a:srgbClr val="C0C0C0"/>
                  </a:outerShdw>
                </a:effectLst>
                <a:latin typeface="Calibri" pitchFamily="34" charset="0"/>
                <a:sym typeface="Wingdings" pitchFamily="2" charset="2"/>
              </a:rPr>
              <a:t>cavities</a:t>
            </a:r>
            <a:r>
              <a:rPr lang="fr-FR" sz="1800" i="1" u="none" dirty="0" smtClean="0">
                <a:effectLst>
                  <a:outerShdw blurRad="38100" dist="38100" dir="2700000" algn="tl">
                    <a:srgbClr val="C0C0C0"/>
                  </a:outerShdw>
                </a:effectLst>
                <a:latin typeface="Calibri" pitchFamily="34" charset="0"/>
                <a:sym typeface="Wingdings" pitchFamily="2" charset="2"/>
              </a:rPr>
              <a:t> &amp; </a:t>
            </a:r>
            <a:r>
              <a:rPr lang="fr-FR" sz="1800" i="1" u="none" dirty="0" err="1" smtClean="0">
                <a:effectLst>
                  <a:outerShdw blurRad="38100" dist="38100" dir="2700000" algn="tl">
                    <a:srgbClr val="C0C0C0"/>
                  </a:outerShdw>
                </a:effectLst>
                <a:latin typeface="Calibri" pitchFamily="34" charset="0"/>
                <a:sym typeface="Wingdings" pitchFamily="2" charset="2"/>
              </a:rPr>
              <a:t>amp</a:t>
            </a:r>
            <a:r>
              <a:rPr lang="fr-FR" sz="1800" i="1" u="none" dirty="0" smtClean="0">
                <a:effectLst>
                  <a:outerShdw blurRad="38100" dist="38100" dir="2700000" algn="tl">
                    <a:srgbClr val="C0C0C0"/>
                  </a:outerShdw>
                </a:effectLst>
                <a:latin typeface="Calibri" pitchFamily="34" charset="0"/>
                <a:sym typeface="Wingdings" pitchFamily="2" charset="2"/>
              </a:rPr>
              <a:t> but a few hot </a:t>
            </a:r>
            <a:r>
              <a:rPr lang="fr-FR" sz="1800" i="1" u="none" dirty="0" err="1" smtClean="0">
                <a:effectLst>
                  <a:outerShdw blurRad="38100" dist="38100" dir="2700000" algn="tl">
                    <a:srgbClr val="C0C0C0"/>
                  </a:outerShdw>
                </a:effectLst>
                <a:latin typeface="Calibri" pitchFamily="34" charset="0"/>
                <a:sym typeface="Wingdings" pitchFamily="2" charset="2"/>
              </a:rPr>
              <a:t>spare</a:t>
            </a:r>
            <a:r>
              <a:rPr lang="fr-FR" sz="1800" i="1" u="none" dirty="0" smtClean="0">
                <a:effectLst>
                  <a:outerShdw blurRad="38100" dist="38100" dir="2700000" algn="tl">
                    <a:srgbClr val="C0C0C0"/>
                  </a:outerShdw>
                </a:effectLst>
                <a:latin typeface="Calibri" pitchFamily="34" charset="0"/>
                <a:sym typeface="Wingdings" pitchFamily="2" charset="2"/>
              </a:rPr>
              <a:t> </a:t>
            </a:r>
            <a:r>
              <a:rPr lang="fr-FR" sz="1800" i="1" u="none" dirty="0" err="1" smtClean="0">
                <a:effectLst>
                  <a:outerShdw blurRad="38100" dist="38100" dir="2700000" algn="tl">
                    <a:srgbClr val="C0C0C0"/>
                  </a:outerShdw>
                </a:effectLst>
                <a:latin typeface="Calibri" pitchFamily="34" charset="0"/>
                <a:sym typeface="Wingdings" pitchFamily="2" charset="2"/>
              </a:rPr>
              <a:t>cryomodules</a:t>
            </a:r>
            <a:r>
              <a:rPr lang="fr-FR" sz="1800" i="1" u="none" dirty="0" smtClean="0">
                <a:effectLst>
                  <a:outerShdw blurRad="38100" dist="38100" dir="2700000" algn="tl">
                    <a:srgbClr val="C0C0C0"/>
                  </a:outerShdw>
                </a:effectLst>
                <a:latin typeface="Calibri" pitchFamily="34" charset="0"/>
                <a:sym typeface="Wingdings" pitchFamily="2" charset="2"/>
              </a:rPr>
              <a:t> </a:t>
            </a:r>
            <a:r>
              <a:rPr lang="fr-FR" sz="1800" i="1" u="none" dirty="0" err="1" smtClean="0">
                <a:effectLst>
                  <a:outerShdw blurRad="38100" dist="38100" dir="2700000" algn="tl">
                    <a:srgbClr val="C0C0C0"/>
                  </a:outerShdw>
                </a:effectLst>
                <a:latin typeface="Calibri" pitchFamily="34" charset="0"/>
                <a:sym typeface="Wingdings" pitchFamily="2" charset="2"/>
              </a:rPr>
              <a:t>at</a:t>
            </a:r>
            <a:r>
              <a:rPr lang="fr-FR" sz="1800" i="1" u="none" dirty="0" smtClean="0">
                <a:effectLst>
                  <a:outerShdw blurRad="38100" dist="38100" dir="2700000" algn="tl">
                    <a:srgbClr val="C0C0C0"/>
                  </a:outerShdw>
                </a:effectLst>
                <a:latin typeface="Calibri" pitchFamily="34" charset="0"/>
                <a:sym typeface="Wingdings" pitchFamily="2" charset="2"/>
              </a:rPr>
              <a:t> the </a:t>
            </a:r>
            <a:r>
              <a:rPr lang="fr-FR" sz="1800" i="1" u="none" dirty="0" err="1" smtClean="0">
                <a:effectLst>
                  <a:outerShdw blurRad="38100" dist="38100" dir="2700000" algn="tl">
                    <a:srgbClr val="C0C0C0"/>
                  </a:outerShdw>
                </a:effectLst>
                <a:latin typeface="Calibri" pitchFamily="34" charset="0"/>
                <a:sym typeface="Wingdings" pitchFamily="2" charset="2"/>
              </a:rPr>
              <a:t>linac</a:t>
            </a:r>
            <a:r>
              <a:rPr lang="fr-FR" sz="1800" i="1" u="none" dirty="0" smtClean="0">
                <a:effectLst>
                  <a:outerShdw blurRad="38100" dist="38100" dir="2700000" algn="tl">
                    <a:srgbClr val="C0C0C0"/>
                  </a:outerShdw>
                </a:effectLst>
                <a:latin typeface="Calibri" pitchFamily="34" charset="0"/>
                <a:sym typeface="Wingdings" pitchFamily="2" charset="2"/>
              </a:rPr>
              <a:t> end </a:t>
            </a:r>
            <a:r>
              <a:rPr lang="fr-FR" sz="1800" i="1" u="none" dirty="0" err="1" smtClean="0">
                <a:effectLst>
                  <a:outerShdw blurRad="38100" dist="38100" dir="2700000" algn="tl">
                    <a:srgbClr val="C0C0C0"/>
                  </a:outerShdw>
                </a:effectLst>
                <a:latin typeface="Calibri" pitchFamily="34" charset="0"/>
                <a:sym typeface="Wingdings" pitchFamily="2" charset="2"/>
              </a:rPr>
              <a:t>at</a:t>
            </a:r>
            <a:r>
              <a:rPr lang="fr-FR" sz="1800" i="1" u="none" dirty="0" smtClean="0">
                <a:effectLst>
                  <a:outerShdw blurRad="38100" dist="38100" dir="2700000" algn="tl">
                    <a:srgbClr val="C0C0C0"/>
                  </a:outerShdw>
                </a:effectLst>
                <a:latin typeface="Calibri" pitchFamily="34" charset="0"/>
                <a:sym typeface="Wingdings" pitchFamily="2" charset="2"/>
              </a:rPr>
              <a:t> full voltage 	but </a:t>
            </a:r>
            <a:r>
              <a:rPr lang="fr-FR" sz="1800" i="1" u="none" dirty="0" err="1" smtClean="0">
                <a:effectLst>
                  <a:outerShdw blurRad="38100" dist="38100" dir="2700000" algn="tl">
                    <a:srgbClr val="C0C0C0"/>
                  </a:outerShdw>
                </a:effectLst>
                <a:latin typeface="Calibri" pitchFamily="34" charset="0"/>
                <a:sym typeface="Wingdings" pitchFamily="2" charset="2"/>
              </a:rPr>
              <a:t>with</a:t>
            </a:r>
            <a:r>
              <a:rPr lang="fr-FR" sz="1800" i="1" u="none" dirty="0" smtClean="0">
                <a:effectLst>
                  <a:outerShdw blurRad="38100" dist="38100" dir="2700000" algn="tl">
                    <a:srgbClr val="C0C0C0"/>
                  </a:outerShdw>
                </a:effectLst>
                <a:latin typeface="Calibri" pitchFamily="34" charset="0"/>
                <a:sym typeface="Wingdings" pitchFamily="2" charset="2"/>
              </a:rPr>
              <a:t> </a:t>
            </a:r>
            <a:r>
              <a:rPr lang="fr-FR" sz="1800" i="1" u="none" dirty="0" err="1" smtClean="0">
                <a:effectLst>
                  <a:outerShdw blurRad="38100" dist="38100" dir="2700000" algn="tl">
                    <a:srgbClr val="C0C0C0"/>
                  </a:outerShdw>
                </a:effectLst>
                <a:latin typeface="Calibri" pitchFamily="34" charset="0"/>
                <a:sym typeface="Wingdings" pitchFamily="2" charset="2"/>
              </a:rPr>
              <a:t>bunching</a:t>
            </a:r>
            <a:r>
              <a:rPr lang="fr-FR" sz="1800" i="1" u="none" dirty="0" smtClean="0">
                <a:effectLst>
                  <a:outerShdw blurRad="38100" dist="38100" dir="2700000" algn="tl">
                    <a:srgbClr val="C0C0C0"/>
                  </a:outerShdw>
                </a:effectLst>
                <a:latin typeface="Calibri" pitchFamily="34" charset="0"/>
                <a:sym typeface="Wingdings" pitchFamily="2" charset="2"/>
              </a:rPr>
              <a:t>/</a:t>
            </a:r>
            <a:r>
              <a:rPr lang="fr-FR" sz="1800" i="1" u="none" dirty="0" err="1" smtClean="0">
                <a:effectLst>
                  <a:outerShdw blurRad="38100" dist="38100" dir="2700000" algn="tl">
                    <a:srgbClr val="C0C0C0"/>
                  </a:outerShdw>
                </a:effectLst>
                <a:latin typeface="Calibri" pitchFamily="34" charset="0"/>
                <a:sym typeface="Wingdings" pitchFamily="2" charset="2"/>
              </a:rPr>
              <a:t>debunching</a:t>
            </a:r>
            <a:r>
              <a:rPr lang="fr-FR" sz="1800" i="1" u="none" dirty="0" smtClean="0">
                <a:effectLst>
                  <a:outerShdw blurRad="38100" dist="38100" dir="2700000" algn="tl">
                    <a:srgbClr val="C0C0C0"/>
                  </a:outerShdw>
                </a:effectLst>
                <a:latin typeface="Calibri" pitchFamily="34" charset="0"/>
                <a:sym typeface="Wingdings" pitchFamily="2" charset="2"/>
              </a:rPr>
              <a:t> </a:t>
            </a:r>
            <a:r>
              <a:rPr lang="fr-FR" sz="1800" i="1" u="none" dirty="0" err="1" smtClean="0">
                <a:effectLst>
                  <a:outerShdw blurRad="38100" dist="38100" dir="2700000" algn="tl">
                    <a:srgbClr val="C0C0C0"/>
                  </a:outerShdw>
                </a:effectLst>
                <a:latin typeface="Calibri" pitchFamily="34" charset="0"/>
                <a:sym typeface="Wingdings" pitchFamily="2" charset="2"/>
              </a:rPr>
              <a:t>synchronous</a:t>
            </a:r>
            <a:r>
              <a:rPr lang="fr-FR" sz="1800" i="1" u="none" dirty="0" smtClean="0">
                <a:effectLst>
                  <a:outerShdw blurRad="38100" dist="38100" dir="2700000" algn="tl">
                    <a:srgbClr val="C0C0C0"/>
                  </a:outerShdw>
                </a:effectLst>
                <a:latin typeface="Calibri" pitchFamily="34" charset="0"/>
                <a:sym typeface="Wingdings" pitchFamily="2" charset="2"/>
              </a:rPr>
              <a:t> phase  </a:t>
            </a:r>
          </a:p>
        </p:txBody>
      </p:sp>
      <p:sp>
        <p:nvSpPr>
          <p:cNvPr id="23" name="Espace réservé du pied de page 22"/>
          <p:cNvSpPr>
            <a:spLocks noGrp="1"/>
          </p:cNvSpPr>
          <p:nvPr>
            <p:ph type="ftr" sz="quarter" idx="10"/>
          </p:nvPr>
        </p:nvSpPr>
        <p:spPr/>
        <p:txBody>
          <a:bodyPr/>
          <a:lstStyle/>
          <a:p>
            <a:r>
              <a:rPr lang="fr-FR" smtClean="0"/>
              <a:t>J-Luc Biarrotte, Séminaire SACM, Saclay, 24/03/2016.</a:t>
            </a:r>
            <a:endParaRPr lang="de-DE" dirty="0"/>
          </a:p>
        </p:txBody>
      </p:sp>
      <p:pic>
        <p:nvPicPr>
          <p:cNvPr id="24" name="Picture 2"/>
          <p:cNvPicPr>
            <a:picLocks noChangeAspect="1" noChangeArrowheads="1"/>
          </p:cNvPicPr>
          <p:nvPr/>
        </p:nvPicPr>
        <p:blipFill>
          <a:blip r:embed="rId4" cstate="print"/>
          <a:srcRect l="-51" t="5774" r="29630" b="22212"/>
          <a:stretch>
            <a:fillRect/>
          </a:stretch>
        </p:blipFill>
        <p:spPr bwMode="auto">
          <a:xfrm>
            <a:off x="0" y="870428"/>
            <a:ext cx="9906000" cy="1596563"/>
          </a:xfrm>
          <a:prstGeom prst="rect">
            <a:avLst/>
          </a:prstGeom>
          <a:noFill/>
          <a:ln w="9525">
            <a:noFill/>
            <a:miter lim="800000"/>
            <a:headEnd/>
            <a:tailEnd/>
          </a:ln>
        </p:spPr>
      </p:pic>
      <p:sp>
        <p:nvSpPr>
          <p:cNvPr id="25" name="Line 7"/>
          <p:cNvSpPr>
            <a:spLocks noChangeShapeType="1"/>
          </p:cNvSpPr>
          <p:nvPr/>
        </p:nvSpPr>
        <p:spPr bwMode="auto">
          <a:xfrm flipV="1">
            <a:off x="1238259" y="1943100"/>
            <a:ext cx="8667749" cy="1"/>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6" name="Line 7"/>
          <p:cNvSpPr>
            <a:spLocks noChangeShapeType="1"/>
          </p:cNvSpPr>
          <p:nvPr/>
        </p:nvSpPr>
        <p:spPr bwMode="auto">
          <a:xfrm>
            <a:off x="390535" y="2057399"/>
            <a:ext cx="685799" cy="9526"/>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7" name="Line 7"/>
          <p:cNvSpPr>
            <a:spLocks noChangeShapeType="1"/>
          </p:cNvSpPr>
          <p:nvPr/>
        </p:nvSpPr>
        <p:spPr bwMode="auto">
          <a:xfrm>
            <a:off x="428626" y="1800227"/>
            <a:ext cx="838199" cy="1"/>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8" name="Line 7"/>
          <p:cNvSpPr>
            <a:spLocks noChangeShapeType="1"/>
          </p:cNvSpPr>
          <p:nvPr/>
        </p:nvSpPr>
        <p:spPr bwMode="auto">
          <a:xfrm flipV="1">
            <a:off x="1047759" y="1933575"/>
            <a:ext cx="200023" cy="142874"/>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7" name="Line 7"/>
          <p:cNvSpPr>
            <a:spLocks noChangeShapeType="1"/>
          </p:cNvSpPr>
          <p:nvPr/>
        </p:nvSpPr>
        <p:spPr bwMode="auto">
          <a:xfrm>
            <a:off x="342907" y="3295664"/>
            <a:ext cx="8829675" cy="9527"/>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8" name="Rectangle avec flèche vers le bas 37"/>
          <p:cNvSpPr/>
          <p:nvPr/>
        </p:nvSpPr>
        <p:spPr bwMode="auto">
          <a:xfrm>
            <a:off x="3152777" y="1800241"/>
            <a:ext cx="504825" cy="981075"/>
          </a:xfrm>
          <a:prstGeom prst="downArrowCallout">
            <a:avLst>
              <a:gd name="adj1" fmla="val 9906"/>
              <a:gd name="adj2" fmla="val 25000"/>
              <a:gd name="adj3" fmla="val 25000"/>
              <a:gd name="adj4" fmla="val 26084"/>
            </a:avLst>
          </a:prstGeom>
          <a:noFill/>
          <a:ln>
            <a:solidFill>
              <a:schemeClr val="accent2"/>
            </a:solidFill>
            <a:headEnd type="none" w="sm" len="sm"/>
            <a:tailEnd type="none" w="sm" len="s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dirty="0" smtClean="0">
              <a:ln>
                <a:noFill/>
              </a:ln>
              <a:solidFill>
                <a:schemeClr val="accent2"/>
              </a:solidFill>
              <a:effectLst/>
              <a:latin typeface="Arial" charset="0"/>
            </a:endParaRPr>
          </a:p>
        </p:txBody>
      </p:sp>
    </p:spTree>
    <p:extLst>
      <p:ext uri="{BB962C8B-B14F-4D97-AF65-F5344CB8AC3E}">
        <p14:creationId xmlns:p14="http://schemas.microsoft.com/office/powerpoint/2010/main" val="469584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t="-25060" b="-41204"/>
          <a:stretch>
            <a:fillRect/>
          </a:stretch>
        </p:blipFill>
        <p:spPr bwMode="auto">
          <a:xfrm>
            <a:off x="382597" y="2800366"/>
            <a:ext cx="8778875" cy="1095375"/>
          </a:xfrm>
          <a:prstGeom prst="rect">
            <a:avLst/>
          </a:prstGeom>
          <a:noFill/>
          <a:ln w="25400">
            <a:solidFill>
              <a:schemeClr val="accent2"/>
            </a:solidFill>
            <a:miter lim="800000"/>
            <a:headEnd/>
            <a:tailEnd/>
          </a:ln>
          <a:effectLst/>
        </p:spPr>
      </p:pic>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Calibri" pitchFamily="34" charset="0"/>
              </a:rPr>
              <a:t>Main </a:t>
            </a:r>
            <a:r>
              <a:rPr lang="fr-FR" sz="2800" b="1" u="none" dirty="0" err="1" smtClean="0">
                <a:solidFill>
                  <a:schemeClr val="bg1"/>
                </a:solidFill>
                <a:effectLst>
                  <a:outerShdw blurRad="38100" dist="38100" dir="2700000" algn="tl">
                    <a:srgbClr val="C0C0C0"/>
                  </a:outerShdw>
                </a:effectLst>
                <a:latin typeface="Calibri" pitchFamily="34" charset="0"/>
              </a:rPr>
              <a:t>linac</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(2/6)</a:t>
            </a:r>
            <a:endParaRPr lang="fr-FR" sz="2800" b="1" u="none" dirty="0">
              <a:solidFill>
                <a:schemeClr val="bg1"/>
              </a:solidFill>
              <a:effectLst>
                <a:outerShdw blurRad="38100" dist="38100" dir="2700000" algn="tl">
                  <a:srgbClr val="C0C0C0"/>
                </a:outerShdw>
              </a:effectLst>
              <a:latin typeface="Calibri" pitchFamily="34" charset="0"/>
            </a:endParaRPr>
          </a:p>
        </p:txBody>
      </p:sp>
      <p:sp>
        <p:nvSpPr>
          <p:cNvPr id="23" name="Espace réservé du pied de page 22"/>
          <p:cNvSpPr>
            <a:spLocks noGrp="1"/>
          </p:cNvSpPr>
          <p:nvPr>
            <p:ph type="ftr" sz="quarter" idx="10"/>
          </p:nvPr>
        </p:nvSpPr>
        <p:spPr/>
        <p:txBody>
          <a:bodyPr/>
          <a:lstStyle/>
          <a:p>
            <a:r>
              <a:rPr lang="fr-FR" smtClean="0"/>
              <a:t>J-Luc Biarrotte, Séminaire SACM, Saclay, 24/03/2016.</a:t>
            </a:r>
            <a:endParaRPr lang="de-DE" dirty="0"/>
          </a:p>
        </p:txBody>
      </p:sp>
      <p:pic>
        <p:nvPicPr>
          <p:cNvPr id="24" name="Picture 2"/>
          <p:cNvPicPr>
            <a:picLocks noChangeAspect="1" noChangeArrowheads="1"/>
          </p:cNvPicPr>
          <p:nvPr/>
        </p:nvPicPr>
        <p:blipFill>
          <a:blip r:embed="rId4" cstate="print"/>
          <a:srcRect l="-51" t="5774" r="29630" b="22212"/>
          <a:stretch>
            <a:fillRect/>
          </a:stretch>
        </p:blipFill>
        <p:spPr bwMode="auto">
          <a:xfrm>
            <a:off x="0" y="870428"/>
            <a:ext cx="9906000" cy="1596563"/>
          </a:xfrm>
          <a:prstGeom prst="rect">
            <a:avLst/>
          </a:prstGeom>
          <a:noFill/>
          <a:ln w="9525">
            <a:noFill/>
            <a:miter lim="800000"/>
            <a:headEnd/>
            <a:tailEnd/>
          </a:ln>
        </p:spPr>
      </p:pic>
      <p:sp>
        <p:nvSpPr>
          <p:cNvPr id="25" name="Line 7"/>
          <p:cNvSpPr>
            <a:spLocks noChangeShapeType="1"/>
          </p:cNvSpPr>
          <p:nvPr/>
        </p:nvSpPr>
        <p:spPr bwMode="auto">
          <a:xfrm flipV="1">
            <a:off x="1238259" y="1943100"/>
            <a:ext cx="8667749" cy="1"/>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6" name="Line 7"/>
          <p:cNvSpPr>
            <a:spLocks noChangeShapeType="1"/>
          </p:cNvSpPr>
          <p:nvPr/>
        </p:nvSpPr>
        <p:spPr bwMode="auto">
          <a:xfrm>
            <a:off x="390535" y="2057399"/>
            <a:ext cx="685799" cy="9526"/>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7" name="Line 7"/>
          <p:cNvSpPr>
            <a:spLocks noChangeShapeType="1"/>
          </p:cNvSpPr>
          <p:nvPr/>
        </p:nvSpPr>
        <p:spPr bwMode="auto">
          <a:xfrm>
            <a:off x="428626" y="1800227"/>
            <a:ext cx="838199" cy="1"/>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8" name="Line 7"/>
          <p:cNvSpPr>
            <a:spLocks noChangeShapeType="1"/>
          </p:cNvSpPr>
          <p:nvPr/>
        </p:nvSpPr>
        <p:spPr bwMode="auto">
          <a:xfrm flipV="1">
            <a:off x="1047759" y="1933575"/>
            <a:ext cx="200023" cy="142874"/>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7" name="Line 7"/>
          <p:cNvSpPr>
            <a:spLocks noChangeShapeType="1"/>
          </p:cNvSpPr>
          <p:nvPr/>
        </p:nvSpPr>
        <p:spPr bwMode="auto">
          <a:xfrm>
            <a:off x="342907" y="3295664"/>
            <a:ext cx="8829675" cy="9527"/>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8" name="Rectangle avec flèche vers le bas 37"/>
          <p:cNvSpPr/>
          <p:nvPr/>
        </p:nvSpPr>
        <p:spPr bwMode="auto">
          <a:xfrm>
            <a:off x="3152777" y="1800241"/>
            <a:ext cx="504825" cy="981075"/>
          </a:xfrm>
          <a:prstGeom prst="downArrowCallout">
            <a:avLst>
              <a:gd name="adj1" fmla="val 9906"/>
              <a:gd name="adj2" fmla="val 25000"/>
              <a:gd name="adj3" fmla="val 25000"/>
              <a:gd name="adj4" fmla="val 26084"/>
            </a:avLst>
          </a:prstGeom>
          <a:noFill/>
          <a:ln>
            <a:solidFill>
              <a:schemeClr val="accent2"/>
            </a:solidFill>
            <a:headEnd type="none" w="sm" len="sm"/>
            <a:tailEnd type="none" w="sm" len="s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dirty="0" smtClean="0">
              <a:ln>
                <a:noFill/>
              </a:ln>
              <a:solidFill>
                <a:schemeClr val="accent2"/>
              </a:solidFill>
              <a:effectLst/>
              <a:latin typeface="Arial" charset="0"/>
            </a:endParaRPr>
          </a:p>
        </p:txBody>
      </p:sp>
      <p:sp>
        <p:nvSpPr>
          <p:cNvPr id="13" name="Text Box 5"/>
          <p:cNvSpPr txBox="1">
            <a:spLocks noChangeArrowheads="1"/>
          </p:cNvSpPr>
          <p:nvPr/>
        </p:nvSpPr>
        <p:spPr bwMode="auto">
          <a:xfrm>
            <a:off x="0" y="3995488"/>
            <a:ext cx="9525000" cy="1646605"/>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smtClean="0">
                <a:effectLst>
                  <a:outerShdw blurRad="38100" dist="38100" dir="2700000" algn="tl">
                    <a:srgbClr val="C0C0C0"/>
                  </a:outerShdw>
                </a:effectLst>
                <a:latin typeface="Calibri" pitchFamily="34" charset="0"/>
                <a:sym typeface="Wingdings" pitchFamily="2" charset="2"/>
              </a:rPr>
              <a:t>A </a:t>
            </a:r>
            <a:r>
              <a:rPr lang="fr-FR" b="1" u="none" dirty="0" err="1" smtClean="0">
                <a:effectLst>
                  <a:outerShdw blurRad="38100" dist="38100" dir="2700000" algn="tl">
                    <a:srgbClr val="C0C0C0"/>
                  </a:outerShdw>
                </a:effectLst>
                <a:latin typeface="Calibri" pitchFamily="34" charset="0"/>
                <a:sym typeface="Wingdings" pitchFamily="2" charset="2"/>
              </a:rPr>
              <a:t>fault</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detected</a:t>
            </a:r>
            <a:r>
              <a:rPr lang="fr-FR" b="1" u="none" dirty="0" smtClean="0">
                <a:effectLst>
                  <a:outerShdw blurRad="38100" dist="38100" dir="2700000" algn="tl">
                    <a:srgbClr val="C0C0C0"/>
                  </a:outerShdw>
                </a:effectLst>
                <a:latin typeface="Calibri" pitchFamily="34" charset="0"/>
                <a:sym typeface="Wingdings" pitchFamily="2" charset="2"/>
              </a:rPr>
              <a:t> in the main </a:t>
            </a:r>
            <a:r>
              <a:rPr lang="fr-FR" b="1" u="none" dirty="0" err="1" smtClean="0">
                <a:effectLst>
                  <a:outerShdw blurRad="38100" dist="38100" dir="2700000" algn="tl">
                    <a:srgbClr val="C0C0C0"/>
                  </a:outerShdw>
                </a:effectLst>
                <a:latin typeface="Calibri" pitchFamily="34" charset="0"/>
                <a:sym typeface="Wingdings" pitchFamily="2" charset="2"/>
              </a:rPr>
              <a:t>linac</a:t>
            </a:r>
            <a:endParaRPr lang="fr-FR" b="1"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E.g</a:t>
            </a:r>
            <a:r>
              <a:rPr lang="fr-FR" sz="1800" u="none" dirty="0" smtClean="0">
                <a:effectLst>
                  <a:outerShdw blurRad="38100" dist="38100" dir="2700000" algn="tl">
                    <a:srgbClr val="C0C0C0"/>
                  </a:outerShdw>
                </a:effectLst>
                <a:latin typeface="Calibri" pitchFamily="34" charset="0"/>
                <a:sym typeface="Wingdings" pitchFamily="2" charset="2"/>
              </a:rPr>
              <a:t>. anormal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losses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at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high</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energy</a:t>
            </a:r>
            <a:r>
              <a:rPr lang="fr-FR" sz="1800" u="none" dirty="0" smtClean="0">
                <a:effectLst>
                  <a:outerShdw blurRad="38100" dist="38100" dir="2700000" algn="tl">
                    <a:srgbClr val="C0C0C0"/>
                  </a:outerShdw>
                </a:effectLst>
                <a:latin typeface="Calibri" pitchFamily="34" charset="0"/>
                <a:sym typeface="Wingdings" pitchFamily="2" charset="2"/>
              </a:rPr>
              <a:t> (or RF </a:t>
            </a:r>
            <a:r>
              <a:rPr lang="fr-FR" sz="1800" u="none" dirty="0" err="1" smtClean="0">
                <a:effectLst>
                  <a:outerShdw blurRad="38100" dist="38100" dir="2700000" algn="tl">
                    <a:srgbClr val="C0C0C0"/>
                  </a:outerShdw>
                </a:effectLst>
                <a:latin typeface="Calibri" pitchFamily="34" charset="0"/>
                <a:sym typeface="Wingdings" pitchFamily="2" charset="2"/>
              </a:rPr>
              <a:t>failure</a:t>
            </a:r>
            <a:r>
              <a:rPr lang="fr-FR" sz="1800" u="none" dirty="0" smtClean="0">
                <a:effectLst>
                  <a:outerShdw blurRad="38100" dist="38100" dir="2700000" algn="tl">
                    <a:srgbClr val="C0C0C0"/>
                  </a:outerShdw>
                </a:effectLst>
                <a:latin typeface="Calibri" pitchFamily="34" charset="0"/>
                <a:sym typeface="Wingdings" pitchFamily="2" charset="2"/>
              </a:rPr>
              <a:t>, PS </a:t>
            </a:r>
            <a:r>
              <a:rPr lang="fr-FR" sz="1800" u="none" dirty="0" err="1" smtClean="0">
                <a:effectLst>
                  <a:outerShdw blurRad="38100" dist="38100" dir="2700000" algn="tl">
                    <a:srgbClr val="C0C0C0"/>
                  </a:outerShdw>
                </a:effectLst>
                <a:latin typeface="Calibri" pitchFamily="34" charset="0"/>
                <a:sym typeface="Wingdings" pitchFamily="2" charset="2"/>
              </a:rPr>
              <a:t>failure</a:t>
            </a:r>
            <a:r>
              <a:rPr lang="fr-FR" sz="1800" u="none" dirty="0" smtClean="0">
                <a:effectLst>
                  <a:outerShdw blurRad="38100" dist="38100" dir="2700000" algn="tl">
                    <a:srgbClr val="C0C0C0"/>
                  </a:outerShdw>
                </a:effectLst>
                <a:latin typeface="Calibri" pitchFamily="34" charset="0"/>
                <a:sym typeface="Wingdings" pitchFamily="2" charset="2"/>
              </a:rPr>
              <a:t>…)  </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Fault</a:t>
            </a:r>
            <a:r>
              <a:rPr lang="fr-FR" sz="1800" u="none" dirty="0" smtClean="0">
                <a:effectLst>
                  <a:outerShdw blurRad="38100" dist="38100" dir="2700000" algn="tl">
                    <a:srgbClr val="C0C0C0"/>
                  </a:outerShdw>
                </a:effectLst>
                <a:latin typeface="Calibri" pitchFamily="34" charset="0"/>
                <a:sym typeface="Wingdings" pitchFamily="2" charset="2"/>
              </a:rPr>
              <a:t> information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sent to Machine Protection System (MPS) / Control System</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If </a:t>
            </a:r>
            <a:r>
              <a:rPr lang="fr-FR" sz="1800" u="none" dirty="0" err="1" smtClean="0">
                <a:effectLst>
                  <a:outerShdw blurRad="38100" dist="38100" dir="2700000" algn="tl">
                    <a:srgbClr val="C0C0C0"/>
                  </a:outerShdw>
                </a:effectLst>
                <a:latin typeface="Calibri" pitchFamily="34" charset="0"/>
                <a:sym typeface="Wingdings" pitchFamily="2" charset="2"/>
              </a:rPr>
              <a:t>failure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serious</a:t>
            </a:r>
            <a:r>
              <a:rPr lang="fr-FR" sz="1800" u="none" dirty="0" smtClean="0">
                <a:effectLst>
                  <a:outerShdw blurRad="38100" dist="38100" dir="2700000" algn="tl">
                    <a:srgbClr val="C0C0C0"/>
                  </a:outerShdw>
                </a:effectLst>
                <a:latin typeface="Calibri" pitchFamily="34" charset="0"/>
                <a:sym typeface="Wingdings" pitchFamily="2" charset="2"/>
              </a:rPr>
              <a:t> (i.e. </a:t>
            </a:r>
            <a:r>
              <a:rPr lang="fr-FR" sz="1800" u="none" dirty="0" err="1" smtClean="0">
                <a:effectLst>
                  <a:outerShdw blurRad="38100" dist="38100" dir="2700000" algn="tl">
                    <a:srgbClr val="C0C0C0"/>
                  </a:outerShdw>
                </a:effectLst>
                <a:latin typeface="Calibri" pitchFamily="34" charset="0"/>
                <a:sym typeface="Wingdings" pitchFamily="2" charset="2"/>
              </a:rPr>
              <a:t>reproducible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after</a:t>
            </a:r>
            <a:r>
              <a:rPr lang="fr-FR" sz="1800" u="none" dirty="0" smtClean="0">
                <a:effectLst>
                  <a:outerShdw blurRad="38100" dist="38100" dir="2700000" algn="tl">
                    <a:srgbClr val="C0C0C0"/>
                  </a:outerShdw>
                </a:effectLst>
                <a:latin typeface="Calibri" pitchFamily="34" charset="0"/>
                <a:sym typeface="Wingdings" pitchFamily="2" charset="2"/>
              </a:rPr>
              <a:t> 1 or 2 tries), MPS stops the </a:t>
            </a:r>
            <a:r>
              <a:rPr lang="fr-FR" sz="1800" u="none" dirty="0" err="1" smtClean="0">
                <a:effectLst>
                  <a:outerShdw blurRad="38100" dist="38100" dir="2700000" algn="tl">
                    <a:srgbClr val="C0C0C0"/>
                  </a:outerShdw>
                </a:effectLst>
                <a:latin typeface="Calibri" pitchFamily="34" charset="0"/>
                <a:sym typeface="Wingdings" pitchFamily="2" charset="2"/>
              </a:rPr>
              <a:t>beams</a:t>
            </a:r>
            <a:endParaRPr lang="fr-FR" sz="1800" u="none" dirty="0" smtClean="0">
              <a:effectLst>
                <a:outerShdw blurRad="38100" dist="38100" dir="2700000" algn="tl">
                  <a:srgbClr val="C0C0C0"/>
                </a:outerShdw>
              </a:effectLst>
              <a:latin typeface="Calibri" pitchFamily="34" charset="0"/>
              <a:sym typeface="Wingdings" pitchFamily="2" charset="2"/>
            </a:endParaRPr>
          </a:p>
        </p:txBody>
      </p:sp>
      <p:sp>
        <p:nvSpPr>
          <p:cNvPr id="14" name="Éclair 13"/>
          <p:cNvSpPr/>
          <p:nvPr/>
        </p:nvSpPr>
        <p:spPr bwMode="auto">
          <a:xfrm rot="195945" flipH="1">
            <a:off x="5086356" y="1581150"/>
            <a:ext cx="257175" cy="314325"/>
          </a:xfrm>
          <a:prstGeom prst="lightningBol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15" name="ZoneTexte 14"/>
          <p:cNvSpPr txBox="1"/>
          <p:nvPr/>
        </p:nvSpPr>
        <p:spPr>
          <a:xfrm>
            <a:off x="5353054" y="1190625"/>
            <a:ext cx="1162051" cy="523220"/>
          </a:xfrm>
          <a:prstGeom prst="rect">
            <a:avLst/>
          </a:prstGeom>
          <a:solidFill>
            <a:schemeClr val="bg1"/>
          </a:solidFill>
        </p:spPr>
        <p:txBody>
          <a:bodyPr wrap="square" rtlCol="0">
            <a:spAutoFit/>
          </a:bodyPr>
          <a:lstStyle/>
          <a:p>
            <a:r>
              <a:rPr lang="fr-FR" sz="1400" b="1" u="none" dirty="0" smtClean="0">
                <a:solidFill>
                  <a:srgbClr val="FF0000"/>
                </a:solidFill>
                <a:latin typeface="Calibri" pitchFamily="34" charset="0"/>
                <a:cs typeface="Calibri" pitchFamily="34" charset="0"/>
              </a:rPr>
              <a:t>Anormal </a:t>
            </a:r>
            <a:r>
              <a:rPr lang="fr-FR" sz="1400" b="1" u="none" dirty="0" err="1" smtClean="0">
                <a:solidFill>
                  <a:srgbClr val="FF0000"/>
                </a:solidFill>
                <a:latin typeface="Calibri" pitchFamily="34" charset="0"/>
                <a:cs typeface="Calibri" pitchFamily="34" charset="0"/>
              </a:rPr>
              <a:t>beam</a:t>
            </a:r>
            <a:r>
              <a:rPr lang="fr-FR" sz="1400" b="1" u="none" dirty="0" smtClean="0">
                <a:solidFill>
                  <a:srgbClr val="FF0000"/>
                </a:solidFill>
                <a:latin typeface="Calibri" pitchFamily="34" charset="0"/>
                <a:cs typeface="Calibri" pitchFamily="34" charset="0"/>
              </a:rPr>
              <a:t> </a:t>
            </a:r>
            <a:r>
              <a:rPr lang="fr-FR" sz="1400" b="1" u="none" dirty="0" err="1" smtClean="0">
                <a:solidFill>
                  <a:srgbClr val="FF0000"/>
                </a:solidFill>
                <a:latin typeface="Calibri" pitchFamily="34" charset="0"/>
                <a:cs typeface="Calibri" pitchFamily="34" charset="0"/>
              </a:rPr>
              <a:t>losses</a:t>
            </a:r>
            <a:endParaRPr lang="fr-FR" sz="1400" b="1" u="none" dirty="0">
              <a:solidFill>
                <a:srgbClr val="FF0000"/>
              </a:solidFill>
              <a:latin typeface="Calibri" pitchFamily="34" charset="0"/>
              <a:cs typeface="Calibri" pitchFamily="34" charset="0"/>
            </a:endParaRPr>
          </a:p>
        </p:txBody>
      </p:sp>
      <p:sp>
        <p:nvSpPr>
          <p:cNvPr id="16" name="Text Box 5"/>
          <p:cNvSpPr txBox="1">
            <a:spLocks noChangeArrowheads="1"/>
          </p:cNvSpPr>
          <p:nvPr/>
        </p:nvSpPr>
        <p:spPr bwMode="auto">
          <a:xfrm>
            <a:off x="6" y="5681397"/>
            <a:ext cx="9258300" cy="815608"/>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fr-FR" b="1" u="none" dirty="0" smtClean="0">
                <a:effectLst>
                  <a:outerShdw blurRad="38100" dist="38100" dir="2700000" algn="tl">
                    <a:srgbClr val="C0C0C0"/>
                  </a:outerShdw>
                </a:effectLst>
                <a:latin typeface="Calibri" pitchFamily="34" charset="0"/>
                <a:sym typeface="Wingdings" pitchFamily="2" charset="2"/>
              </a:rPr>
              <a:t> MPS stops the </a:t>
            </a:r>
            <a:r>
              <a:rPr lang="fr-FR" b="1" u="none" dirty="0" err="1" smtClean="0">
                <a:effectLst>
                  <a:outerShdw blurRad="38100" dist="38100" dir="2700000" algn="tl">
                    <a:srgbClr val="C0C0C0"/>
                  </a:outerShdw>
                </a:effectLst>
                <a:latin typeface="Calibri" pitchFamily="34" charset="0"/>
                <a:sym typeface="Wingdings" pitchFamily="2" charset="2"/>
              </a:rPr>
              <a:t>beam</a:t>
            </a:r>
            <a:r>
              <a:rPr lang="fr-FR" b="1" u="none" dirty="0" smtClean="0">
                <a:effectLst>
                  <a:outerShdw blurRad="38100" dist="38100" dir="2700000" algn="tl">
                    <a:srgbClr val="C0C0C0"/>
                  </a:outerShdw>
                </a:effectLst>
                <a:latin typeface="Calibri" pitchFamily="34" charset="0"/>
                <a:sym typeface="Wingdings" pitchFamily="2" charset="2"/>
              </a:rPr>
              <a:t> in the operating </a:t>
            </a:r>
            <a:r>
              <a:rPr lang="fr-FR" b="1" u="none" dirty="0" err="1" smtClean="0">
                <a:effectLst>
                  <a:outerShdw blurRad="38100" dist="38100" dir="2700000" algn="tl">
                    <a:srgbClr val="C0C0C0"/>
                  </a:outerShdw>
                </a:effectLst>
                <a:latin typeface="Calibri" pitchFamily="34" charset="0"/>
                <a:sym typeface="Wingdings" pitchFamily="2" charset="2"/>
              </a:rPr>
              <a:t>injector</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asap</a:t>
            </a:r>
            <a:endParaRPr lang="fr-FR" b="1"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err="1" smtClean="0">
                <a:effectLst>
                  <a:outerShdw blurRad="38100" dist="38100" dir="2700000" algn="tl">
                    <a:srgbClr val="C0C0C0"/>
                  </a:outerShdw>
                </a:effectLst>
                <a:latin typeface="Calibri" pitchFamily="34" charset="0"/>
                <a:sym typeface="Wingdings" pitchFamily="2" charset="2"/>
              </a:rPr>
              <a:t>Using</a:t>
            </a:r>
            <a:r>
              <a:rPr lang="fr-FR" sz="1800" u="none" dirty="0" smtClean="0">
                <a:effectLst>
                  <a:outerShdw blurRad="38100" dist="38100" dir="2700000" algn="tl">
                    <a:srgbClr val="C0C0C0"/>
                  </a:outerShdw>
                </a:effectLst>
                <a:latin typeface="Calibri" pitchFamily="34" charset="0"/>
                <a:sym typeface="Wingdings" pitchFamily="2" charset="2"/>
              </a:rPr>
              <a:t> the LEBT chopper + </a:t>
            </a:r>
            <a:r>
              <a:rPr lang="fr-FR" sz="1800" u="none" dirty="0" err="1" smtClean="0">
                <a:effectLst>
                  <a:outerShdw blurRad="38100" dist="38100" dir="2700000" algn="tl">
                    <a:srgbClr val="C0C0C0"/>
                  </a:outerShdw>
                </a:effectLst>
                <a:latin typeface="Calibri" pitchFamily="34" charset="0"/>
                <a:sym typeface="Wingdings" pitchFamily="2" charset="2"/>
              </a:rPr>
              <a:t>possibly</a:t>
            </a:r>
            <a:r>
              <a:rPr lang="fr-FR" sz="1800" u="none" dirty="0" smtClean="0">
                <a:effectLst>
                  <a:outerShdw blurRad="38100" dist="38100" dir="2700000" algn="tl">
                    <a:srgbClr val="C0C0C0"/>
                  </a:outerShdw>
                </a:effectLst>
                <a:latin typeface="Calibri" pitchFamily="34" charset="0"/>
                <a:sym typeface="Wingdings" pitchFamily="2" charset="2"/>
              </a:rPr>
              <a:t> an </a:t>
            </a:r>
            <a:r>
              <a:rPr lang="fr-FR" sz="1800" u="none" dirty="0" err="1" smtClean="0">
                <a:effectLst>
                  <a:outerShdw blurRad="38100" dist="38100" dir="2700000" algn="tl">
                    <a:srgbClr val="C0C0C0"/>
                  </a:outerShdw>
                </a:effectLst>
                <a:latin typeface="Calibri" pitchFamily="34" charset="0"/>
                <a:sym typeface="Wingdings" pitchFamily="2" charset="2"/>
              </a:rPr>
              <a:t>additional</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redundant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mean</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tbd</a:t>
            </a:r>
            <a:r>
              <a:rPr lang="fr-FR" sz="1800" u="none" dirty="0" smtClean="0">
                <a:effectLst>
                  <a:outerShdw blurRad="38100" dist="38100" dir="2700000" algn="tl">
                    <a:srgbClr val="C0C0C0"/>
                  </a:outerShdw>
                </a:effectLst>
                <a:latin typeface="Calibri" pitchFamily="34" charset="0"/>
                <a:sym typeface="Wingdings" pitchFamily="2" charset="2"/>
              </a:rPr>
              <a:t>)</a:t>
            </a:r>
          </a:p>
        </p:txBody>
      </p:sp>
      <p:sp>
        <p:nvSpPr>
          <p:cNvPr id="17" name="Line 7"/>
          <p:cNvSpPr>
            <a:spLocks noChangeShapeType="1"/>
          </p:cNvSpPr>
          <p:nvPr/>
        </p:nvSpPr>
        <p:spPr bwMode="auto">
          <a:xfrm flipV="1">
            <a:off x="390529" y="2057400"/>
            <a:ext cx="171448" cy="9525"/>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Tree>
    <p:extLst>
      <p:ext uri="{BB962C8B-B14F-4D97-AF65-F5344CB8AC3E}">
        <p14:creationId xmlns:p14="http://schemas.microsoft.com/office/powerpoint/2010/main" val="3774610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P spid="37" grpId="0" animBg="1"/>
      <p:bldP spid="13" grpId="0" animBg="1"/>
      <p:bldP spid="14" grpId="0" animBg="1"/>
      <p:bldP spid="15"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t="-25060" b="-41204"/>
          <a:stretch>
            <a:fillRect/>
          </a:stretch>
        </p:blipFill>
        <p:spPr bwMode="auto">
          <a:xfrm>
            <a:off x="382597" y="2800366"/>
            <a:ext cx="8778875" cy="1095375"/>
          </a:xfrm>
          <a:prstGeom prst="rect">
            <a:avLst/>
          </a:prstGeom>
          <a:noFill/>
          <a:ln w="25400">
            <a:solidFill>
              <a:schemeClr val="accent2"/>
            </a:solidFill>
            <a:miter lim="800000"/>
            <a:headEnd/>
            <a:tailEnd/>
          </a:ln>
          <a:effectLst/>
        </p:spPr>
      </p:pic>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Calibri" pitchFamily="34" charset="0"/>
              </a:rPr>
              <a:t>Main </a:t>
            </a:r>
            <a:r>
              <a:rPr lang="fr-FR" sz="2800" b="1" u="none" dirty="0" err="1" smtClean="0">
                <a:solidFill>
                  <a:schemeClr val="bg1"/>
                </a:solidFill>
                <a:effectLst>
                  <a:outerShdw blurRad="38100" dist="38100" dir="2700000" algn="tl">
                    <a:srgbClr val="C0C0C0"/>
                  </a:outerShdw>
                </a:effectLst>
                <a:latin typeface="Calibri" pitchFamily="34" charset="0"/>
              </a:rPr>
              <a:t>linac</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(3/6)</a:t>
            </a:r>
            <a:endParaRPr lang="fr-FR" sz="2800" b="1" u="none" dirty="0">
              <a:solidFill>
                <a:schemeClr val="bg1"/>
              </a:solidFill>
              <a:effectLst>
                <a:outerShdw blurRad="38100" dist="38100" dir="2700000" algn="tl">
                  <a:srgbClr val="C0C0C0"/>
                </a:outerShdw>
              </a:effectLst>
              <a:latin typeface="Calibri" pitchFamily="34" charset="0"/>
            </a:endParaRPr>
          </a:p>
        </p:txBody>
      </p:sp>
      <p:sp>
        <p:nvSpPr>
          <p:cNvPr id="23" name="Espace réservé du pied de page 22"/>
          <p:cNvSpPr>
            <a:spLocks noGrp="1"/>
          </p:cNvSpPr>
          <p:nvPr>
            <p:ph type="ftr" sz="quarter" idx="10"/>
          </p:nvPr>
        </p:nvSpPr>
        <p:spPr/>
        <p:txBody>
          <a:bodyPr/>
          <a:lstStyle/>
          <a:p>
            <a:r>
              <a:rPr lang="fr-FR" smtClean="0"/>
              <a:t>J-Luc Biarrotte, Séminaire SACM, Saclay, 24/03/2016.</a:t>
            </a:r>
            <a:endParaRPr lang="de-DE" dirty="0"/>
          </a:p>
        </p:txBody>
      </p:sp>
      <p:pic>
        <p:nvPicPr>
          <p:cNvPr id="24" name="Picture 2"/>
          <p:cNvPicPr>
            <a:picLocks noChangeAspect="1" noChangeArrowheads="1"/>
          </p:cNvPicPr>
          <p:nvPr/>
        </p:nvPicPr>
        <p:blipFill>
          <a:blip r:embed="rId4" cstate="print"/>
          <a:srcRect l="-51" t="5774" r="29630" b="22212"/>
          <a:stretch>
            <a:fillRect/>
          </a:stretch>
        </p:blipFill>
        <p:spPr bwMode="auto">
          <a:xfrm>
            <a:off x="0" y="870428"/>
            <a:ext cx="9906000" cy="1596563"/>
          </a:xfrm>
          <a:prstGeom prst="rect">
            <a:avLst/>
          </a:prstGeom>
          <a:noFill/>
          <a:ln w="9525">
            <a:noFill/>
            <a:miter lim="800000"/>
            <a:headEnd/>
            <a:tailEnd/>
          </a:ln>
        </p:spPr>
      </p:pic>
      <p:sp>
        <p:nvSpPr>
          <p:cNvPr id="27" name="Line 7"/>
          <p:cNvSpPr>
            <a:spLocks noChangeShapeType="1"/>
          </p:cNvSpPr>
          <p:nvPr/>
        </p:nvSpPr>
        <p:spPr bwMode="auto">
          <a:xfrm>
            <a:off x="428626" y="1800227"/>
            <a:ext cx="838199" cy="1"/>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8" name="Rectangle avec flèche vers le bas 37"/>
          <p:cNvSpPr/>
          <p:nvPr/>
        </p:nvSpPr>
        <p:spPr bwMode="auto">
          <a:xfrm>
            <a:off x="3152777" y="1800241"/>
            <a:ext cx="504825" cy="981075"/>
          </a:xfrm>
          <a:prstGeom prst="downArrowCallout">
            <a:avLst>
              <a:gd name="adj1" fmla="val 9906"/>
              <a:gd name="adj2" fmla="val 25000"/>
              <a:gd name="adj3" fmla="val 25000"/>
              <a:gd name="adj4" fmla="val 26084"/>
            </a:avLst>
          </a:prstGeom>
          <a:noFill/>
          <a:ln>
            <a:solidFill>
              <a:schemeClr val="accent2"/>
            </a:solidFill>
            <a:headEnd type="none" w="sm" len="sm"/>
            <a:tailEnd type="none" w="sm" len="s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dirty="0" smtClean="0">
              <a:ln>
                <a:noFill/>
              </a:ln>
              <a:solidFill>
                <a:schemeClr val="accent2"/>
              </a:solidFill>
              <a:effectLst/>
              <a:latin typeface="Arial" charset="0"/>
            </a:endParaRPr>
          </a:p>
        </p:txBody>
      </p:sp>
      <p:sp>
        <p:nvSpPr>
          <p:cNvPr id="13" name="Text Box 5"/>
          <p:cNvSpPr txBox="1">
            <a:spLocks noChangeArrowheads="1"/>
          </p:cNvSpPr>
          <p:nvPr/>
        </p:nvSpPr>
        <p:spPr bwMode="auto">
          <a:xfrm>
            <a:off x="0" y="3938332"/>
            <a:ext cx="9906000" cy="2877711"/>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smtClean="0">
                <a:effectLst>
                  <a:outerShdw blurRad="38100" dist="38100" dir="2700000" algn="tl">
                    <a:srgbClr val="C0C0C0"/>
                  </a:outerShdw>
                </a:effectLst>
                <a:latin typeface="Calibri" pitchFamily="34" charset="0"/>
                <a:sym typeface="Wingdings" pitchFamily="2" charset="2"/>
              </a:rPr>
              <a:t>The </a:t>
            </a:r>
            <a:r>
              <a:rPr lang="fr-FR" b="1" u="none" dirty="0" err="1" smtClean="0">
                <a:effectLst>
                  <a:outerShdw blurRad="38100" dist="38100" dir="2700000" algn="tl">
                    <a:srgbClr val="C0C0C0"/>
                  </a:outerShdw>
                </a:effectLst>
                <a:latin typeface="Calibri" pitchFamily="34" charset="0"/>
                <a:sym typeface="Wingdings" pitchFamily="2" charset="2"/>
              </a:rPr>
              <a:t>origin</a:t>
            </a:r>
            <a:r>
              <a:rPr lang="fr-FR" b="1" u="none" dirty="0" smtClean="0">
                <a:effectLst>
                  <a:outerShdw blurRad="38100" dist="38100" dir="2700000" algn="tl">
                    <a:srgbClr val="C0C0C0"/>
                  </a:outerShdw>
                </a:effectLst>
                <a:latin typeface="Calibri" pitchFamily="34" charset="0"/>
                <a:sym typeface="Wingdings" pitchFamily="2" charset="2"/>
              </a:rPr>
              <a:t> of the </a:t>
            </a:r>
            <a:r>
              <a:rPr lang="fr-FR" b="1" u="none" dirty="0" err="1" smtClean="0">
                <a:effectLst>
                  <a:outerShdw blurRad="38100" dist="38100" dir="2700000" algn="tl">
                    <a:srgbClr val="C0C0C0"/>
                  </a:outerShdw>
                </a:effectLst>
                <a:latin typeface="Calibri" pitchFamily="34" charset="0"/>
                <a:sym typeface="Wingdings" pitchFamily="2" charset="2"/>
              </a:rPr>
              <a:t>fault</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analysed</a:t>
            </a:r>
            <a:r>
              <a:rPr lang="fr-FR" b="1" u="none" dirty="0" smtClean="0">
                <a:effectLst>
                  <a:outerShdw blurRad="38100" dist="38100" dir="2700000" algn="tl">
                    <a:srgbClr val="C0C0C0"/>
                  </a:outerShdw>
                </a:effectLst>
                <a:latin typeface="Calibri" pitchFamily="34" charset="0"/>
                <a:sym typeface="Wingdings" pitchFamily="2" charset="2"/>
              </a:rPr>
              <a:t> &amp; </a:t>
            </a:r>
            <a:r>
              <a:rPr lang="fr-FR" b="1" u="none" dirty="0" err="1" smtClean="0">
                <a:effectLst>
                  <a:outerShdw blurRad="38100" dist="38100" dir="2700000" algn="tl">
                    <a:srgbClr val="C0C0C0"/>
                  </a:outerShdw>
                </a:effectLst>
                <a:latin typeface="Calibri" pitchFamily="34" charset="0"/>
                <a:sym typeface="Wingdings" pitchFamily="2" charset="2"/>
              </a:rPr>
              <a:t>fault</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recovery</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procedure</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launched</a:t>
            </a:r>
            <a:r>
              <a:rPr lang="fr-FR" b="1" u="none" dirty="0" smtClean="0">
                <a:effectLst>
                  <a:outerShdw blurRad="38100" dist="38100" dir="2700000" algn="tl">
                    <a:srgbClr val="C0C0C0"/>
                  </a:outerShdw>
                </a:effectLst>
                <a:latin typeface="Calibri" pitchFamily="34" charset="0"/>
                <a:sym typeface="Wingdings" pitchFamily="2" charset="2"/>
              </a:rPr>
              <a:t> if possible</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If the </a:t>
            </a:r>
            <a:r>
              <a:rPr lang="fr-FR" sz="1800" u="none" dirty="0" err="1" smtClean="0">
                <a:effectLst>
                  <a:outerShdw blurRad="38100" dist="38100" dir="2700000" algn="tl">
                    <a:srgbClr val="C0C0C0"/>
                  </a:outerShdw>
                </a:effectLst>
                <a:latin typeface="Calibri" pitchFamily="34" charset="0"/>
                <a:sym typeface="Wingdings" pitchFamily="2" charset="2"/>
              </a:rPr>
              <a:t>origin</a:t>
            </a:r>
            <a:r>
              <a:rPr lang="fr-FR" sz="1800" u="none" dirty="0" smtClean="0">
                <a:effectLst>
                  <a:outerShdw blurRad="38100" dist="38100" dir="2700000" algn="tl">
                    <a:srgbClr val="C0C0C0"/>
                  </a:outerShdw>
                </a:effectLst>
                <a:latin typeface="Calibri" pitchFamily="34" charset="0"/>
                <a:sym typeface="Wingdings" pitchFamily="2" charset="2"/>
              </a:rPr>
              <a:t> of the </a:t>
            </a:r>
            <a:r>
              <a:rPr lang="fr-FR" sz="1800" u="none" dirty="0" err="1" smtClean="0">
                <a:effectLst>
                  <a:outerShdw blurRad="38100" dist="38100" dir="2700000" algn="tl">
                    <a:srgbClr val="C0C0C0"/>
                  </a:outerShdw>
                </a:effectLst>
                <a:latin typeface="Calibri" pitchFamily="34" charset="0"/>
                <a:sym typeface="Wingdings" pitchFamily="2" charset="2"/>
              </a:rPr>
              <a:t>fault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not </a:t>
            </a:r>
            <a:r>
              <a:rPr lang="fr-FR" sz="1800" u="none" dirty="0" err="1" smtClean="0">
                <a:effectLst>
                  <a:outerShdw blurRad="38100" dist="38100" dir="2700000" algn="tl">
                    <a:srgbClr val="C0C0C0"/>
                  </a:outerShdw>
                </a:effectLst>
                <a:latin typeface="Calibri" pitchFamily="34" charset="0"/>
                <a:sym typeface="Wingdings" pitchFamily="2" charset="2"/>
              </a:rPr>
              <a:t>diagnosed</a:t>
            </a:r>
            <a:r>
              <a:rPr lang="fr-FR" sz="1800" u="none" dirty="0" smtClean="0">
                <a:effectLst>
                  <a:outerShdw blurRad="38100" dist="38100" dir="2700000" algn="tl">
                    <a:srgbClr val="C0C0C0"/>
                  </a:outerShdw>
                </a:effectLst>
                <a:latin typeface="Calibri" pitchFamily="34" charset="0"/>
                <a:sym typeface="Wingdings" pitchFamily="2" charset="2"/>
              </a:rPr>
              <a:t>, the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needs</a:t>
            </a:r>
            <a:r>
              <a:rPr lang="fr-FR" sz="1800" u="none" dirty="0" smtClean="0">
                <a:effectLst>
                  <a:outerShdw blurRad="38100" dist="38100" dir="2700000" algn="tl">
                    <a:srgbClr val="C0C0C0"/>
                  </a:outerShdw>
                </a:effectLst>
                <a:latin typeface="Calibri" pitchFamily="34" charset="0"/>
                <a:sym typeface="Wingdings" pitchFamily="2" charset="2"/>
              </a:rPr>
              <a:t> to </a:t>
            </a:r>
            <a:r>
              <a:rPr lang="fr-FR" sz="1800" u="none" dirty="0" err="1" smtClean="0">
                <a:effectLst>
                  <a:outerShdw blurRad="38100" dist="38100" dir="2700000" algn="tl">
                    <a:srgbClr val="C0C0C0"/>
                  </a:outerShdw>
                </a:effectLst>
                <a:latin typeface="Calibri" pitchFamily="34" charset="0"/>
                <a:sym typeface="Wingdings" pitchFamily="2" charset="2"/>
              </a:rPr>
              <a:t>be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stopped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permanently</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If </a:t>
            </a:r>
            <a:r>
              <a:rPr lang="fr-FR" sz="1800" u="none" dirty="0" err="1" smtClean="0">
                <a:effectLst>
                  <a:outerShdw blurRad="38100" dist="38100" dir="2700000" algn="tl">
                    <a:srgbClr val="C0C0C0"/>
                  </a:outerShdw>
                </a:effectLst>
                <a:latin typeface="Calibri" pitchFamily="34" charset="0"/>
                <a:sym typeface="Wingdings" pitchFamily="2" charset="2"/>
              </a:rPr>
              <a:t>it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diagnosed</a:t>
            </a:r>
            <a:r>
              <a:rPr lang="fr-FR" sz="1800" u="none" dirty="0" smtClean="0">
                <a:effectLst>
                  <a:outerShdw blurRad="38100" dist="38100" dir="2700000" algn="tl">
                    <a:srgbClr val="C0C0C0"/>
                  </a:outerShdw>
                </a:effectLst>
                <a:latin typeface="Calibri" pitchFamily="34" charset="0"/>
                <a:sym typeface="Wingdings" pitchFamily="2" charset="2"/>
              </a:rPr>
              <a:t> AND </a:t>
            </a:r>
            <a:r>
              <a:rPr lang="fr-FR" sz="1800" u="none" dirty="0" err="1" smtClean="0">
                <a:effectLst>
                  <a:outerShdw blurRad="38100" dist="38100" dir="2700000" algn="tl">
                    <a:srgbClr val="C0C0C0"/>
                  </a:outerShdw>
                </a:effectLst>
                <a:latin typeface="Calibri" pitchFamily="34" charset="0"/>
                <a:sym typeface="Wingdings" pitchFamily="2" charset="2"/>
              </a:rPr>
              <a:t>can</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be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compensated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fault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recovery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procedure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can</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be</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started</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Conditions to </a:t>
            </a:r>
            <a:r>
              <a:rPr lang="fr-FR" sz="1800" u="none" dirty="0" err="1" smtClean="0">
                <a:effectLst>
                  <a:outerShdw blurRad="38100" dist="38100" dir="2700000" algn="tl">
                    <a:srgbClr val="C0C0C0"/>
                  </a:outerShdw>
                </a:effectLst>
                <a:latin typeface="Calibri" pitchFamily="34" charset="0"/>
                <a:sym typeface="Wingdings" pitchFamily="2" charset="2"/>
              </a:rPr>
              <a:t>fullfil</a:t>
            </a:r>
            <a:r>
              <a:rPr lang="fr-FR" sz="1800" u="none" dirty="0" smtClean="0">
                <a:effectLst>
                  <a:outerShdw blurRad="38100" dist="38100" dir="2700000" algn="tl">
                    <a:srgbClr val="C0C0C0"/>
                  </a:outerShdw>
                </a:effectLst>
                <a:latin typeface="Calibri" pitchFamily="34" charset="0"/>
                <a:sym typeface="Wingdings" pitchFamily="2" charset="2"/>
              </a:rPr>
              <a:t> to </a:t>
            </a:r>
            <a:r>
              <a:rPr lang="fr-FR" sz="1800" u="none" dirty="0" err="1" smtClean="0">
                <a:effectLst>
                  <a:outerShdw blurRad="38100" dist="38100" dir="2700000" algn="tl">
                    <a:srgbClr val="C0C0C0"/>
                  </a:outerShdw>
                </a:effectLst>
                <a:latin typeface="Calibri" pitchFamily="34" charset="0"/>
                <a:sym typeface="Wingdings" pitchFamily="2" charset="2"/>
              </a:rPr>
              <a:t>make</a:t>
            </a:r>
            <a:r>
              <a:rPr lang="fr-FR" sz="1800" u="none" dirty="0" smtClean="0">
                <a:effectLst>
                  <a:outerShdw blurRad="38100" dist="38100" dir="2700000" algn="tl">
                    <a:srgbClr val="C0C0C0"/>
                  </a:outerShdw>
                </a:effectLst>
                <a:latin typeface="Calibri" pitchFamily="34" charset="0"/>
                <a:sym typeface="Wingdings" pitchFamily="2" charset="2"/>
              </a:rPr>
              <a:t> compensation possible (</a:t>
            </a:r>
            <a:r>
              <a:rPr lang="fr-FR" sz="1800" u="none" dirty="0" err="1" smtClean="0">
                <a:effectLst>
                  <a:outerShdw blurRad="38100" dist="38100" dir="2700000" algn="tl">
                    <a:srgbClr val="C0C0C0"/>
                  </a:outerShdw>
                </a:effectLst>
                <a:latin typeface="Calibri" pitchFamily="34" charset="0"/>
                <a:sym typeface="Wingdings" pitchFamily="2" charset="2"/>
              </a:rPr>
              <a:t>proposed</a:t>
            </a:r>
            <a:r>
              <a:rPr lang="fr-FR" sz="1800" u="none" dirty="0" smtClean="0">
                <a:effectLst>
                  <a:outerShdw blurRad="38100" dist="38100" dir="2700000" algn="tl">
                    <a:srgbClr val="C0C0C0"/>
                  </a:outerShdw>
                </a:effectLst>
                <a:latin typeface="Calibri" pitchFamily="34" charset="0"/>
                <a:sym typeface="Wingdings" pitchFamily="2" charset="2"/>
              </a:rPr>
              <a:t> basic </a:t>
            </a:r>
            <a:r>
              <a:rPr lang="fr-FR" sz="1800" u="none" dirty="0" err="1" smtClean="0">
                <a:effectLst>
                  <a:outerShdw blurRad="38100" dist="38100" dir="2700000" algn="tl">
                    <a:srgbClr val="C0C0C0"/>
                  </a:outerShdw>
                </a:effectLst>
                <a:latin typeface="Calibri" pitchFamily="34" charset="0"/>
                <a:sym typeface="Wingdings" pitchFamily="2" charset="2"/>
              </a:rPr>
              <a:t>preliminary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rules</a:t>
            </a:r>
            <a:r>
              <a:rPr lang="fr-FR" sz="1800" u="none" dirty="0" smtClean="0">
                <a:effectLst>
                  <a:outerShdw blurRad="38100" dist="38100" dir="2700000" algn="tl">
                    <a:srgbClr val="C0C0C0"/>
                  </a:outerShdw>
                </a:effectLst>
                <a:latin typeface="Calibri" pitchFamily="34" charset="0"/>
                <a:sym typeface="Wingdings" pitchFamily="2" charset="2"/>
              </a:rPr>
              <a:t>):</a:t>
            </a:r>
          </a:p>
          <a:p>
            <a:pPr marL="927100" lvl="2" indent="-12700" eaLnBrk="1" hangingPunct="1">
              <a:spcBef>
                <a:spcPct val="50000"/>
              </a:spcBef>
              <a:buFont typeface="Courier New" pitchFamily="49" charset="0"/>
              <a:buChar char="o"/>
            </a:pP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fault</a:t>
            </a: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implying</a:t>
            </a:r>
            <a:r>
              <a:rPr lang="fr-FR" sz="1600" u="none" dirty="0" smtClean="0">
                <a:effectLst>
                  <a:outerShdw blurRad="38100" dist="38100" dir="2700000" algn="tl">
                    <a:srgbClr val="C0C0C0"/>
                  </a:outerShdw>
                </a:effectLst>
                <a:latin typeface="Calibri" pitchFamily="34" charset="0"/>
                <a:sym typeface="Wingdings" pitchFamily="2" charset="2"/>
              </a:rPr>
              <a:t> a </a:t>
            </a:r>
            <a:r>
              <a:rPr lang="fr-FR" sz="1600" u="none" dirty="0" err="1" smtClean="0">
                <a:effectLst>
                  <a:outerShdw blurRad="38100" dist="38100" dir="2700000" algn="tl">
                    <a:srgbClr val="C0C0C0"/>
                  </a:outerShdw>
                </a:effectLst>
                <a:latin typeface="Calibri" pitchFamily="34" charset="0"/>
                <a:sym typeface="Wingdings" pitchFamily="2" charset="2"/>
              </a:rPr>
              <a:t>cavity</a:t>
            </a:r>
            <a:r>
              <a:rPr lang="fr-FR" sz="1600" u="none" dirty="0" smtClean="0">
                <a:effectLst>
                  <a:outerShdw blurRad="38100" dist="38100" dir="2700000" algn="tl">
                    <a:srgbClr val="C0C0C0"/>
                  </a:outerShdw>
                </a:effectLst>
                <a:latin typeface="Calibri" pitchFamily="34" charset="0"/>
                <a:sym typeface="Wingdings" pitchFamily="2" charset="2"/>
              </a:rPr>
              <a:t>: the </a:t>
            </a:r>
            <a:r>
              <a:rPr lang="fr-FR" sz="1600" dirty="0" smtClean="0">
                <a:effectLst>
                  <a:outerShdw blurRad="38100" dist="38100" dir="2700000" algn="tl">
                    <a:srgbClr val="C0C0C0"/>
                  </a:outerShdw>
                </a:effectLst>
                <a:latin typeface="Calibri" pitchFamily="34" charset="0"/>
                <a:sym typeface="Wingdings" pitchFamily="2" charset="2"/>
              </a:rPr>
              <a:t>4 </a:t>
            </a:r>
            <a:r>
              <a:rPr lang="fr-FR" sz="1600" dirty="0" err="1" smtClean="0">
                <a:effectLst>
                  <a:outerShdw blurRad="38100" dist="38100" dir="2700000" algn="tl">
                    <a:srgbClr val="C0C0C0"/>
                  </a:outerShdw>
                </a:effectLst>
                <a:latin typeface="Calibri" pitchFamily="34" charset="0"/>
                <a:sym typeface="Wingdings" pitchFamily="2" charset="2"/>
              </a:rPr>
              <a:t>nearest</a:t>
            </a:r>
            <a:r>
              <a:rPr lang="fr-FR" sz="1600" dirty="0" smtClean="0">
                <a:effectLst>
                  <a:outerShdw blurRad="38100" dist="38100" dir="2700000" algn="tl">
                    <a:srgbClr val="C0C0C0"/>
                  </a:outerShdw>
                </a:effectLst>
                <a:latin typeface="Calibri" pitchFamily="34" charset="0"/>
                <a:sym typeface="Wingdings" pitchFamily="2" charset="2"/>
              </a:rPr>
              <a:t> </a:t>
            </a:r>
            <a:r>
              <a:rPr lang="fr-FR" sz="1600" dirty="0" err="1" smtClean="0">
                <a:effectLst>
                  <a:outerShdw blurRad="38100" dist="38100" dir="2700000" algn="tl">
                    <a:srgbClr val="C0C0C0"/>
                  </a:outerShdw>
                </a:effectLst>
                <a:latin typeface="Calibri" pitchFamily="34" charset="0"/>
                <a:sym typeface="Wingdings" pitchFamily="2" charset="2"/>
              </a:rPr>
              <a:t>neighbouring</a:t>
            </a:r>
            <a:r>
              <a:rPr lang="fr-FR" sz="1600" dirty="0" smtClean="0">
                <a:effectLst>
                  <a:outerShdw blurRad="38100" dist="38100" dir="2700000" algn="tl">
                    <a:srgbClr val="C0C0C0"/>
                  </a:outerShdw>
                </a:effectLst>
                <a:latin typeface="Calibri" pitchFamily="34" charset="0"/>
                <a:sym typeface="Wingdings" pitchFamily="2" charset="2"/>
              </a:rPr>
              <a:t> </a:t>
            </a:r>
            <a:r>
              <a:rPr lang="fr-FR" sz="1600" dirty="0" err="1" smtClean="0">
                <a:effectLst>
                  <a:outerShdw blurRad="38100" dist="38100" dir="2700000" algn="tl">
                    <a:srgbClr val="C0C0C0"/>
                  </a:outerShdw>
                </a:effectLst>
                <a:latin typeface="Calibri" pitchFamily="34" charset="0"/>
                <a:sym typeface="Wingdings" pitchFamily="2" charset="2"/>
              </a:rPr>
              <a:t>cavities</a:t>
            </a:r>
            <a:r>
              <a:rPr lang="fr-FR" sz="1600" dirty="0" smtClean="0">
                <a:effectLst>
                  <a:outerShdw blurRad="38100" dist="38100" dir="2700000" algn="tl">
                    <a:srgbClr val="C0C0C0"/>
                  </a:outerShdw>
                </a:effectLst>
                <a:latin typeface="Calibri" pitchFamily="34" charset="0"/>
                <a:sym typeface="Wingdings" pitchFamily="2" charset="2"/>
              </a:rPr>
              <a:t> operating </a:t>
            </a:r>
            <a:r>
              <a:rPr lang="fr-FR" sz="1600" dirty="0" err="1" smtClean="0">
                <a:effectLst>
                  <a:outerShdw blurRad="38100" dist="38100" dir="2700000" algn="tl">
                    <a:srgbClr val="C0C0C0"/>
                  </a:outerShdw>
                </a:effectLst>
                <a:latin typeface="Calibri" pitchFamily="34" charset="0"/>
                <a:sym typeface="Wingdings" pitchFamily="2" charset="2"/>
              </a:rPr>
              <a:t>derated</a:t>
            </a:r>
            <a:r>
              <a:rPr lang="fr-FR" sz="1600" u="none" dirty="0" smtClean="0">
                <a:effectLst>
                  <a:outerShdw blurRad="38100" dist="38100" dir="2700000" algn="tl">
                    <a:srgbClr val="C0C0C0"/>
                  </a:outerShdw>
                </a:effectLst>
                <a:latin typeface="Calibri" pitchFamily="34" charset="0"/>
                <a:sym typeface="Wingdings" pitchFamily="2" charset="2"/>
              </a:rPr>
              <a:t> (i.e. not </a:t>
            </a:r>
            <a:r>
              <a:rPr lang="fr-FR" sz="1600" u="none" dirty="0" err="1" smtClean="0">
                <a:effectLst>
                  <a:outerShdw blurRad="38100" dist="38100" dir="2700000" algn="tl">
                    <a:srgbClr val="C0C0C0"/>
                  </a:outerShdw>
                </a:effectLst>
                <a:latin typeface="Calibri" pitchFamily="34" charset="0"/>
                <a:sym typeface="Wingdings" pitchFamily="2" charset="2"/>
              </a:rPr>
              <a:t>already</a:t>
            </a: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used</a:t>
            </a:r>
            <a:r>
              <a:rPr lang="fr-FR" sz="1600" u="none" dirty="0" smtClean="0">
                <a:effectLst>
                  <a:outerShdw blurRad="38100" dist="38100" dir="2700000" algn="tl">
                    <a:srgbClr val="C0C0C0"/>
                  </a:outerShdw>
                </a:effectLst>
                <a:latin typeface="Calibri" pitchFamily="34" charset="0"/>
                <a:sym typeface="Wingdings" pitchFamily="2" charset="2"/>
              </a:rPr>
              <a:t> for compensation) are </a:t>
            </a:r>
            <a:r>
              <a:rPr lang="fr-FR" sz="1600" u="none" dirty="0" err="1" smtClean="0">
                <a:effectLst>
                  <a:outerShdw blurRad="38100" dist="38100" dir="2700000" algn="tl">
                    <a:srgbClr val="C0C0C0"/>
                  </a:outerShdw>
                </a:effectLst>
                <a:latin typeface="Calibri" pitchFamily="34" charset="0"/>
                <a:sym typeface="Wingdings" pitchFamily="2" charset="2"/>
              </a:rPr>
              <a:t>used</a:t>
            </a:r>
            <a:r>
              <a:rPr lang="fr-FR" sz="1600" u="none" dirty="0" smtClean="0">
                <a:effectLst>
                  <a:outerShdw blurRad="38100" dist="38100" dir="2700000" algn="tl">
                    <a:srgbClr val="C0C0C0"/>
                  </a:outerShdw>
                </a:effectLst>
                <a:latin typeface="Calibri" pitchFamily="34" charset="0"/>
                <a:sym typeface="Wingdings" pitchFamily="2" charset="2"/>
              </a:rPr>
              <a:t>; max </a:t>
            </a:r>
            <a:r>
              <a:rPr lang="fr-FR" sz="1600" u="none" dirty="0" err="1" smtClean="0">
                <a:effectLst>
                  <a:outerShdw blurRad="38100" dist="38100" dir="2700000" algn="tl">
                    <a:srgbClr val="C0C0C0"/>
                  </a:outerShdw>
                </a:effectLst>
                <a:latin typeface="Calibri" pitchFamily="34" charset="0"/>
                <a:sym typeface="Wingdings" pitchFamily="2" charset="2"/>
              </a:rPr>
              <a:t>allowed</a:t>
            </a:r>
            <a:r>
              <a:rPr lang="fr-FR" sz="1600" u="none" dirty="0" smtClean="0">
                <a:effectLst>
                  <a:outerShdw blurRad="38100" dist="38100" dir="2700000" algn="tl">
                    <a:srgbClr val="C0C0C0"/>
                  </a:outerShdw>
                </a:effectLst>
                <a:latin typeface="Calibri" pitchFamily="34" charset="0"/>
                <a:sym typeface="Wingdings" pitchFamily="2" charset="2"/>
              </a:rPr>
              <a:t> # of </a:t>
            </a:r>
            <a:r>
              <a:rPr lang="fr-FR" sz="1600" u="none" dirty="0" err="1" smtClean="0">
                <a:effectLst>
                  <a:outerShdw blurRad="38100" dist="38100" dir="2700000" algn="tl">
                    <a:srgbClr val="C0C0C0"/>
                  </a:outerShdw>
                </a:effectLst>
                <a:latin typeface="Calibri" pitchFamily="34" charset="0"/>
                <a:sym typeface="Wingdings" pitchFamily="2" charset="2"/>
              </a:rPr>
              <a:t>consecutive</a:t>
            </a: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failed</a:t>
            </a: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cavities</a:t>
            </a:r>
            <a:r>
              <a:rPr lang="fr-FR" sz="1600" u="none" dirty="0" smtClean="0">
                <a:effectLst>
                  <a:outerShdw blurRad="38100" dist="38100" dir="2700000" algn="tl">
                    <a:srgbClr val="C0C0C0"/>
                  </a:outerShdw>
                </a:effectLst>
                <a:latin typeface="Calibri" pitchFamily="34" charset="0"/>
                <a:sym typeface="Wingdings" pitchFamily="2" charset="2"/>
              </a:rPr>
              <a:t> = 2 (sections #1&amp;2) or 4 (section #3)</a:t>
            </a:r>
          </a:p>
          <a:p>
            <a:pPr marL="927100" lvl="2" indent="-12700" eaLnBrk="1" hangingPunct="1">
              <a:spcBef>
                <a:spcPct val="50000"/>
              </a:spcBef>
              <a:buFont typeface="Courier New" pitchFamily="49" charset="0"/>
              <a:buChar char="o"/>
            </a:pP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fault</a:t>
            </a: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implying</a:t>
            </a:r>
            <a:r>
              <a:rPr lang="fr-FR" sz="1600" u="none" dirty="0" smtClean="0">
                <a:effectLst>
                  <a:outerShdw blurRad="38100" dist="38100" dir="2700000" algn="tl">
                    <a:srgbClr val="C0C0C0"/>
                  </a:outerShdw>
                </a:effectLst>
                <a:latin typeface="Calibri" pitchFamily="34" charset="0"/>
                <a:sym typeface="Wingdings" pitchFamily="2" charset="2"/>
              </a:rPr>
              <a:t> a </a:t>
            </a:r>
            <a:r>
              <a:rPr lang="fr-FR" sz="1600" u="none" dirty="0" err="1" smtClean="0">
                <a:effectLst>
                  <a:outerShdw blurRad="38100" dist="38100" dir="2700000" algn="tl">
                    <a:srgbClr val="C0C0C0"/>
                  </a:outerShdw>
                </a:effectLst>
                <a:latin typeface="Calibri" pitchFamily="34" charset="0"/>
                <a:sym typeface="Wingdings" pitchFamily="2" charset="2"/>
              </a:rPr>
              <a:t>Qpole</a:t>
            </a:r>
            <a:r>
              <a:rPr lang="fr-FR" sz="1600" u="none" dirty="0" smtClean="0">
                <a:effectLst>
                  <a:outerShdw blurRad="38100" dist="38100" dir="2700000" algn="tl">
                    <a:srgbClr val="C0C0C0"/>
                  </a:outerShdw>
                </a:effectLst>
                <a:latin typeface="Calibri" pitchFamily="34" charset="0"/>
                <a:sym typeface="Wingdings" pitchFamily="2" charset="2"/>
              </a:rPr>
              <a:t>: the </a:t>
            </a:r>
            <a:r>
              <a:rPr lang="fr-FR" sz="1600" u="none" dirty="0" err="1" smtClean="0">
                <a:effectLst>
                  <a:outerShdw blurRad="38100" dist="38100" dir="2700000" algn="tl">
                    <a:srgbClr val="C0C0C0"/>
                  </a:outerShdw>
                </a:effectLst>
                <a:latin typeface="Calibri" pitchFamily="34" charset="0"/>
                <a:sym typeface="Wingdings" pitchFamily="2" charset="2"/>
              </a:rPr>
              <a:t>whole</a:t>
            </a:r>
            <a:r>
              <a:rPr lang="fr-FR" sz="1600" u="none" dirty="0" smtClean="0">
                <a:effectLst>
                  <a:outerShdw blurRad="38100" dist="38100" dir="2700000" algn="tl">
                    <a:srgbClr val="C0C0C0"/>
                  </a:outerShdw>
                </a:effectLst>
                <a:latin typeface="Calibri" pitchFamily="34" charset="0"/>
                <a:sym typeface="Wingdings" pitchFamily="2" charset="2"/>
              </a:rPr>
              <a:t> doublet </a:t>
            </a:r>
            <a:r>
              <a:rPr lang="fr-FR" sz="1600" u="none" dirty="0" err="1" smtClean="0">
                <a:effectLst>
                  <a:outerShdw blurRad="38100" dist="38100" dir="2700000" algn="tl">
                    <a:srgbClr val="C0C0C0"/>
                  </a:outerShdw>
                </a:effectLst>
                <a:latin typeface="Calibri" pitchFamily="34" charset="0"/>
                <a:sym typeface="Wingdings" pitchFamily="2" charset="2"/>
              </a:rPr>
              <a:t>is</a:t>
            </a: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switched</a:t>
            </a:r>
            <a:r>
              <a:rPr lang="fr-FR" sz="1600" u="none" dirty="0" smtClean="0">
                <a:effectLst>
                  <a:outerShdw blurRad="38100" dist="38100" dir="2700000" algn="tl">
                    <a:srgbClr val="C0C0C0"/>
                  </a:outerShdw>
                </a:effectLst>
                <a:latin typeface="Calibri" pitchFamily="34" charset="0"/>
                <a:sym typeface="Wingdings" pitchFamily="2" charset="2"/>
              </a:rPr>
              <a:t> off &amp; the </a:t>
            </a:r>
            <a:r>
              <a:rPr lang="fr-FR" sz="1600" dirty="0" smtClean="0">
                <a:effectLst>
                  <a:outerShdw blurRad="38100" dist="38100" dir="2700000" algn="tl">
                    <a:srgbClr val="C0C0C0"/>
                  </a:outerShdw>
                </a:effectLst>
                <a:latin typeface="Calibri" pitchFamily="34" charset="0"/>
                <a:sym typeface="Wingdings" pitchFamily="2" charset="2"/>
              </a:rPr>
              <a:t>4 </a:t>
            </a:r>
            <a:r>
              <a:rPr lang="fr-FR" sz="1600" dirty="0" err="1" smtClean="0">
                <a:effectLst>
                  <a:outerShdw blurRad="38100" dist="38100" dir="2700000" algn="tl">
                    <a:srgbClr val="C0C0C0"/>
                  </a:outerShdw>
                </a:effectLst>
                <a:latin typeface="Calibri" pitchFamily="34" charset="0"/>
                <a:sym typeface="Wingdings" pitchFamily="2" charset="2"/>
              </a:rPr>
              <a:t>neighbouring</a:t>
            </a:r>
            <a:r>
              <a:rPr lang="fr-FR" sz="1600" dirty="0" smtClean="0">
                <a:effectLst>
                  <a:outerShdw blurRad="38100" dist="38100" dir="2700000" algn="tl">
                    <a:srgbClr val="C0C0C0"/>
                  </a:outerShdw>
                </a:effectLst>
                <a:latin typeface="Calibri" pitchFamily="34" charset="0"/>
                <a:sym typeface="Wingdings" pitchFamily="2" charset="2"/>
              </a:rPr>
              <a:t> doublets </a:t>
            </a:r>
            <a:r>
              <a:rPr lang="fr-FR" sz="1600" u="none" dirty="0" smtClean="0">
                <a:effectLst>
                  <a:outerShdw blurRad="38100" dist="38100" dir="2700000" algn="tl">
                    <a:srgbClr val="C0C0C0"/>
                  </a:outerShdw>
                </a:effectLst>
                <a:latin typeface="Calibri" pitchFamily="34" charset="0"/>
                <a:sym typeface="Wingdings" pitchFamily="2" charset="2"/>
              </a:rPr>
              <a:t>are </a:t>
            </a:r>
            <a:r>
              <a:rPr lang="fr-FR" sz="1600" u="none" dirty="0" err="1" smtClean="0">
                <a:effectLst>
                  <a:outerShdw blurRad="38100" dist="38100" dir="2700000" algn="tl">
                    <a:srgbClr val="C0C0C0"/>
                  </a:outerShdw>
                </a:effectLst>
                <a:latin typeface="Calibri" pitchFamily="34" charset="0"/>
                <a:sym typeface="Wingdings" pitchFamily="2" charset="2"/>
              </a:rPr>
              <a:t>used</a:t>
            </a:r>
            <a:r>
              <a:rPr lang="fr-FR" sz="1600" u="none" dirty="0" smtClean="0">
                <a:effectLst>
                  <a:outerShdw blurRad="38100" dist="38100" dir="2700000" algn="tl">
                    <a:srgbClr val="C0C0C0"/>
                  </a:outerShdw>
                </a:effectLst>
                <a:latin typeface="Calibri" pitchFamily="34" charset="0"/>
                <a:sym typeface="Wingdings" pitchFamily="2" charset="2"/>
              </a:rPr>
              <a:t>; </a:t>
            </a:r>
            <a:br>
              <a:rPr lang="fr-FR" sz="1600" u="none" dirty="0" smtClean="0">
                <a:effectLst>
                  <a:outerShdw blurRad="38100" dist="38100" dir="2700000" algn="tl">
                    <a:srgbClr val="C0C0C0"/>
                  </a:outerShdw>
                </a:effectLst>
                <a:latin typeface="Calibri" pitchFamily="34" charset="0"/>
                <a:sym typeface="Wingdings" pitchFamily="2" charset="2"/>
              </a:rPr>
            </a:br>
            <a:r>
              <a:rPr lang="fr-FR" sz="1600" u="none" dirty="0" smtClean="0">
                <a:effectLst>
                  <a:outerShdw blurRad="38100" dist="38100" dir="2700000" algn="tl">
                    <a:srgbClr val="C0C0C0"/>
                  </a:outerShdw>
                </a:effectLst>
                <a:latin typeface="Calibri" pitchFamily="34" charset="0"/>
                <a:sym typeface="Wingdings" pitchFamily="2" charset="2"/>
              </a:rPr>
              <a:t>max </a:t>
            </a:r>
            <a:r>
              <a:rPr lang="fr-FR" sz="1600" u="none" dirty="0" err="1" smtClean="0">
                <a:effectLst>
                  <a:outerShdw blurRad="38100" dist="38100" dir="2700000" algn="tl">
                    <a:srgbClr val="C0C0C0"/>
                  </a:outerShdw>
                </a:effectLst>
                <a:latin typeface="Calibri" pitchFamily="34" charset="0"/>
                <a:sym typeface="Wingdings" pitchFamily="2" charset="2"/>
              </a:rPr>
              <a:t>allowed</a:t>
            </a:r>
            <a:r>
              <a:rPr lang="fr-FR" sz="1600" u="none" dirty="0" smtClean="0">
                <a:effectLst>
                  <a:outerShdw blurRad="38100" dist="38100" dir="2700000" algn="tl">
                    <a:srgbClr val="C0C0C0"/>
                  </a:outerShdw>
                </a:effectLst>
                <a:latin typeface="Calibri" pitchFamily="34" charset="0"/>
                <a:sym typeface="Wingdings" pitchFamily="2" charset="2"/>
              </a:rPr>
              <a:t> # of </a:t>
            </a:r>
            <a:r>
              <a:rPr lang="fr-FR" sz="1600" u="none" dirty="0" err="1" smtClean="0">
                <a:effectLst>
                  <a:outerShdw blurRad="38100" dist="38100" dir="2700000" algn="tl">
                    <a:srgbClr val="C0C0C0"/>
                  </a:outerShdw>
                </a:effectLst>
                <a:latin typeface="Calibri" pitchFamily="34" charset="0"/>
                <a:sym typeface="Wingdings" pitchFamily="2" charset="2"/>
              </a:rPr>
              <a:t>consecutive</a:t>
            </a:r>
            <a:r>
              <a:rPr lang="fr-FR" sz="1600" u="none" dirty="0" smtClean="0">
                <a:effectLst>
                  <a:outerShdw blurRad="38100" dist="38100" dir="2700000" algn="tl">
                    <a:srgbClr val="C0C0C0"/>
                  </a:outerShdw>
                </a:effectLst>
                <a:latin typeface="Calibri" pitchFamily="34" charset="0"/>
                <a:sym typeface="Wingdings" pitchFamily="2" charset="2"/>
              </a:rPr>
              <a:t> </a:t>
            </a:r>
            <a:r>
              <a:rPr lang="fr-FR" sz="1600" u="none" dirty="0" err="1" smtClean="0">
                <a:effectLst>
                  <a:outerShdw blurRad="38100" dist="38100" dir="2700000" algn="tl">
                    <a:srgbClr val="C0C0C0"/>
                  </a:outerShdw>
                </a:effectLst>
                <a:latin typeface="Calibri" pitchFamily="34" charset="0"/>
                <a:sym typeface="Wingdings" pitchFamily="2" charset="2"/>
              </a:rPr>
              <a:t>failed</a:t>
            </a:r>
            <a:r>
              <a:rPr lang="fr-FR" sz="1600" u="none" dirty="0" smtClean="0">
                <a:effectLst>
                  <a:outerShdw blurRad="38100" dist="38100" dir="2700000" algn="tl">
                    <a:srgbClr val="C0C0C0"/>
                  </a:outerShdw>
                </a:effectLst>
                <a:latin typeface="Calibri" pitchFamily="34" charset="0"/>
                <a:sym typeface="Wingdings" pitchFamily="2" charset="2"/>
              </a:rPr>
              <a:t> doublets = 1</a:t>
            </a:r>
          </a:p>
        </p:txBody>
      </p:sp>
      <p:sp>
        <p:nvSpPr>
          <p:cNvPr id="17" name="Line 7"/>
          <p:cNvSpPr>
            <a:spLocks noChangeShapeType="1"/>
          </p:cNvSpPr>
          <p:nvPr/>
        </p:nvSpPr>
        <p:spPr bwMode="auto">
          <a:xfrm flipV="1">
            <a:off x="390529" y="2057400"/>
            <a:ext cx="171448" cy="9525"/>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9" name="Interdiction 18"/>
          <p:cNvSpPr/>
          <p:nvPr/>
        </p:nvSpPr>
        <p:spPr bwMode="auto">
          <a:xfrm>
            <a:off x="4381506" y="3105166"/>
            <a:ext cx="352425" cy="35242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0" name="Sourire 19"/>
          <p:cNvSpPr/>
          <p:nvPr/>
        </p:nvSpPr>
        <p:spPr bwMode="auto">
          <a:xfrm>
            <a:off x="3133725" y="3171825"/>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1" name="Sourire 20"/>
          <p:cNvSpPr/>
          <p:nvPr/>
        </p:nvSpPr>
        <p:spPr bwMode="auto">
          <a:xfrm>
            <a:off x="2752725" y="3162300"/>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2" name="Sourire 21"/>
          <p:cNvSpPr/>
          <p:nvPr/>
        </p:nvSpPr>
        <p:spPr bwMode="auto">
          <a:xfrm>
            <a:off x="4781550" y="3162300"/>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9" name="Sourire 28"/>
          <p:cNvSpPr/>
          <p:nvPr/>
        </p:nvSpPr>
        <p:spPr bwMode="auto">
          <a:xfrm>
            <a:off x="6067425" y="3171825"/>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0" name="Interdiction 39"/>
          <p:cNvSpPr/>
          <p:nvPr/>
        </p:nvSpPr>
        <p:spPr bwMode="auto">
          <a:xfrm>
            <a:off x="3638559" y="3200416"/>
            <a:ext cx="276225" cy="21907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1" name="Sourire 40"/>
          <p:cNvSpPr/>
          <p:nvPr/>
        </p:nvSpPr>
        <p:spPr bwMode="auto">
          <a:xfrm>
            <a:off x="2105028" y="3181366"/>
            <a:ext cx="285751" cy="276225"/>
          </a:xfrm>
          <a:prstGeom prst="smileyFace">
            <a:avLst/>
          </a:prstGeom>
          <a:solidFill>
            <a:srgbClr val="00B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2" name="Sourire 41"/>
          <p:cNvSpPr/>
          <p:nvPr/>
        </p:nvSpPr>
        <p:spPr bwMode="auto">
          <a:xfrm>
            <a:off x="5429255" y="3171841"/>
            <a:ext cx="285751" cy="276225"/>
          </a:xfrm>
          <a:prstGeom prst="smileyFace">
            <a:avLst/>
          </a:prstGeom>
          <a:solidFill>
            <a:srgbClr val="00B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3" name="Sourire 42"/>
          <p:cNvSpPr/>
          <p:nvPr/>
        </p:nvSpPr>
        <p:spPr bwMode="auto">
          <a:xfrm>
            <a:off x="514349" y="3190891"/>
            <a:ext cx="285751" cy="276225"/>
          </a:xfrm>
          <a:prstGeom prst="smileyFace">
            <a:avLst/>
          </a:prstGeom>
          <a:solidFill>
            <a:srgbClr val="00B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4" name="Sourire 43"/>
          <p:cNvSpPr/>
          <p:nvPr/>
        </p:nvSpPr>
        <p:spPr bwMode="auto">
          <a:xfrm>
            <a:off x="7086602" y="3171841"/>
            <a:ext cx="285751" cy="276225"/>
          </a:xfrm>
          <a:prstGeom prst="smileyFace">
            <a:avLst/>
          </a:prstGeom>
          <a:solidFill>
            <a:srgbClr val="00B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5" name="Interdiction 44"/>
          <p:cNvSpPr/>
          <p:nvPr/>
        </p:nvSpPr>
        <p:spPr bwMode="auto">
          <a:xfrm>
            <a:off x="4752981" y="3124216"/>
            <a:ext cx="352425" cy="35242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6" name="Sourire 45"/>
          <p:cNvSpPr/>
          <p:nvPr/>
        </p:nvSpPr>
        <p:spPr bwMode="auto">
          <a:xfrm>
            <a:off x="1457325" y="3171825"/>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7" name="Sourire 46"/>
          <p:cNvSpPr/>
          <p:nvPr/>
        </p:nvSpPr>
        <p:spPr bwMode="auto">
          <a:xfrm>
            <a:off x="1076325" y="3162300"/>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8" name="Sourire 47"/>
          <p:cNvSpPr/>
          <p:nvPr/>
        </p:nvSpPr>
        <p:spPr bwMode="auto">
          <a:xfrm>
            <a:off x="7724775" y="3181350"/>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49" name="Sourire 48"/>
          <p:cNvSpPr/>
          <p:nvPr/>
        </p:nvSpPr>
        <p:spPr bwMode="auto">
          <a:xfrm>
            <a:off x="6448425" y="3171825"/>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50" name="Sourire 49"/>
          <p:cNvSpPr/>
          <p:nvPr/>
        </p:nvSpPr>
        <p:spPr bwMode="auto">
          <a:xfrm>
            <a:off x="8096250" y="3162300"/>
            <a:ext cx="304800" cy="285750"/>
          </a:xfrm>
          <a:prstGeom prst="smileyFac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51" name="Interdiction 50"/>
          <p:cNvSpPr/>
          <p:nvPr/>
        </p:nvSpPr>
        <p:spPr bwMode="auto">
          <a:xfrm>
            <a:off x="6038858" y="3124216"/>
            <a:ext cx="352425" cy="35242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52" name="ZoneTexte 51"/>
          <p:cNvSpPr txBox="1"/>
          <p:nvPr/>
        </p:nvSpPr>
        <p:spPr>
          <a:xfrm>
            <a:off x="4571999" y="3581400"/>
            <a:ext cx="2762251" cy="338554"/>
          </a:xfrm>
          <a:prstGeom prst="rect">
            <a:avLst/>
          </a:prstGeom>
          <a:noFill/>
        </p:spPr>
        <p:txBody>
          <a:bodyPr wrap="square" rtlCol="0">
            <a:spAutoFit/>
          </a:bodyPr>
          <a:lstStyle/>
          <a:p>
            <a:r>
              <a:rPr lang="fr-FR" sz="1600" b="1" u="none" dirty="0" smtClean="0">
                <a:solidFill>
                  <a:srgbClr val="C00000"/>
                </a:solidFill>
                <a:latin typeface="Calibri" pitchFamily="34" charset="0"/>
                <a:cs typeface="Calibri" pitchFamily="34" charset="0"/>
              </a:rPr>
              <a:t>Compensation </a:t>
            </a:r>
            <a:r>
              <a:rPr lang="fr-FR" sz="1600" b="1" u="none" dirty="0" err="1" smtClean="0">
                <a:solidFill>
                  <a:srgbClr val="C00000"/>
                </a:solidFill>
                <a:latin typeface="Calibri" pitchFamily="34" charset="0"/>
                <a:cs typeface="Calibri" pitchFamily="34" charset="0"/>
              </a:rPr>
              <a:t>forbidden</a:t>
            </a:r>
            <a:endParaRPr lang="fr-FR" sz="1600" b="1" u="none" dirty="0">
              <a:solidFill>
                <a:srgbClr val="C00000"/>
              </a:solidFill>
              <a:latin typeface="Calibri" pitchFamily="34" charset="0"/>
              <a:cs typeface="Calibri" pitchFamily="34" charset="0"/>
            </a:endParaRPr>
          </a:p>
        </p:txBody>
      </p:sp>
      <p:sp>
        <p:nvSpPr>
          <p:cNvPr id="53" name="Interdiction 52"/>
          <p:cNvSpPr/>
          <p:nvPr/>
        </p:nvSpPr>
        <p:spPr bwMode="auto">
          <a:xfrm>
            <a:off x="5543559" y="3200416"/>
            <a:ext cx="276225" cy="21907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5237280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29"/>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4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46"/>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1"/>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20"/>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49"/>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8"/>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50"/>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9"/>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4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51"/>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3">
                                            <p:txEl>
                                              <p:pRg st="5" end="5"/>
                                            </p:txEl>
                                          </p:spTgt>
                                        </p:tgtEl>
                                        <p:attrNameLst>
                                          <p:attrName>style.visibility</p:attrName>
                                        </p:attrNameLst>
                                      </p:cBhvr>
                                      <p:to>
                                        <p:strVal val="visible"/>
                                      </p:to>
                                    </p:set>
                                  </p:childTnLst>
                                </p:cTn>
                              </p:par>
                              <p:par>
                                <p:cTn id="73" presetID="1" presetClass="exit" presetSubtype="0" fill="hold" grpId="1" nodeType="withEffect">
                                  <p:stCondLst>
                                    <p:cond delay="0"/>
                                  </p:stCondLst>
                                  <p:childTnLst>
                                    <p:set>
                                      <p:cBhvr>
                                        <p:cTn id="74" dur="1" fill="hold">
                                          <p:stCondLst>
                                            <p:cond delay="0"/>
                                          </p:stCondLst>
                                        </p:cTn>
                                        <p:tgtEl>
                                          <p:spTgt spid="52"/>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43"/>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41"/>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42"/>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44"/>
                                        </p:tgtEl>
                                        <p:attrNameLst>
                                          <p:attrName>style.visibility</p:attrName>
                                        </p:attrNameLst>
                                      </p:cBhvr>
                                      <p:to>
                                        <p:strVal val="hidden"/>
                                      </p:to>
                                    </p:set>
                                  </p:childTnLst>
                                </p:cTn>
                              </p:par>
                              <p:par>
                                <p:cTn id="99" presetID="1" presetClass="entr" presetSubtype="0" fill="hold" grpId="0" nodeType="withEffect">
                                  <p:stCondLst>
                                    <p:cond delay="0"/>
                                  </p:stCondLst>
                                  <p:childTnLst>
                                    <p:set>
                                      <p:cBhvr>
                                        <p:cTn id="100" dur="1" fill="hold">
                                          <p:stCondLst>
                                            <p:cond delay="0"/>
                                          </p:stCondLst>
                                        </p:cTn>
                                        <p:tgtEl>
                                          <p:spTgt spid="53"/>
                                        </p:tgtEl>
                                        <p:attrNameLst>
                                          <p:attrName>style.visibility</p:attrName>
                                        </p:attrNameLst>
                                      </p:cBhvr>
                                      <p:to>
                                        <p:strVal val="visible"/>
                                      </p:to>
                                    </p:set>
                                  </p:childTnLst>
                                </p:cTn>
                              </p:par>
                              <p:par>
                                <p:cTn id="101" presetID="1" presetClass="entr" presetSubtype="0" fill="hold" grpId="2"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22" grpId="0" animBg="1"/>
      <p:bldP spid="22" grpId="1" animBg="1"/>
      <p:bldP spid="29" grpId="0" animBg="1"/>
      <p:bldP spid="29" grpId="1"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p:bldP spid="52" grpId="1"/>
      <p:bldP spid="52" grpId="2"/>
      <p:bldP spid="5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t="-25060" b="-41204"/>
          <a:stretch>
            <a:fillRect/>
          </a:stretch>
        </p:blipFill>
        <p:spPr bwMode="auto">
          <a:xfrm>
            <a:off x="382597" y="2800366"/>
            <a:ext cx="8778875" cy="1095375"/>
          </a:xfrm>
          <a:prstGeom prst="rect">
            <a:avLst/>
          </a:prstGeom>
          <a:noFill/>
          <a:ln w="25400">
            <a:solidFill>
              <a:schemeClr val="accent2"/>
            </a:solidFill>
            <a:miter lim="800000"/>
            <a:headEnd/>
            <a:tailEnd/>
          </a:ln>
          <a:effectLst/>
        </p:spPr>
      </p:pic>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Calibri" pitchFamily="34" charset="0"/>
              </a:rPr>
              <a:t>Main </a:t>
            </a:r>
            <a:r>
              <a:rPr lang="fr-FR" sz="2800" b="1" u="none" dirty="0" err="1" smtClean="0">
                <a:solidFill>
                  <a:schemeClr val="bg1"/>
                </a:solidFill>
                <a:effectLst>
                  <a:outerShdw blurRad="38100" dist="38100" dir="2700000" algn="tl">
                    <a:srgbClr val="C0C0C0"/>
                  </a:outerShdw>
                </a:effectLst>
                <a:latin typeface="Calibri" pitchFamily="34" charset="0"/>
              </a:rPr>
              <a:t>linac</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(4/6)</a:t>
            </a:r>
            <a:endParaRPr lang="fr-FR" sz="2800" b="1" u="none" dirty="0">
              <a:solidFill>
                <a:schemeClr val="bg1"/>
              </a:solidFill>
              <a:effectLst>
                <a:outerShdw blurRad="38100" dist="38100" dir="2700000" algn="tl">
                  <a:srgbClr val="C0C0C0"/>
                </a:outerShdw>
              </a:effectLst>
              <a:latin typeface="Calibri" pitchFamily="34" charset="0"/>
            </a:endParaRPr>
          </a:p>
        </p:txBody>
      </p:sp>
      <p:sp>
        <p:nvSpPr>
          <p:cNvPr id="23" name="Espace réservé du pied de page 22"/>
          <p:cNvSpPr>
            <a:spLocks noGrp="1"/>
          </p:cNvSpPr>
          <p:nvPr>
            <p:ph type="ftr" sz="quarter" idx="10"/>
          </p:nvPr>
        </p:nvSpPr>
        <p:spPr/>
        <p:txBody>
          <a:bodyPr/>
          <a:lstStyle/>
          <a:p>
            <a:r>
              <a:rPr lang="fr-FR" smtClean="0"/>
              <a:t>J-Luc Biarrotte, Séminaire SACM, Saclay, 24/03/2016.</a:t>
            </a:r>
            <a:endParaRPr lang="de-DE" dirty="0"/>
          </a:p>
        </p:txBody>
      </p:sp>
      <p:pic>
        <p:nvPicPr>
          <p:cNvPr id="24" name="Picture 2"/>
          <p:cNvPicPr>
            <a:picLocks noChangeAspect="1" noChangeArrowheads="1"/>
          </p:cNvPicPr>
          <p:nvPr/>
        </p:nvPicPr>
        <p:blipFill>
          <a:blip r:embed="rId4" cstate="print"/>
          <a:srcRect l="-51" t="5774" r="29630" b="22212"/>
          <a:stretch>
            <a:fillRect/>
          </a:stretch>
        </p:blipFill>
        <p:spPr bwMode="auto">
          <a:xfrm>
            <a:off x="0" y="870428"/>
            <a:ext cx="9906000" cy="1596563"/>
          </a:xfrm>
          <a:prstGeom prst="rect">
            <a:avLst/>
          </a:prstGeom>
          <a:noFill/>
          <a:ln w="9525">
            <a:noFill/>
            <a:miter lim="800000"/>
            <a:headEnd/>
            <a:tailEnd/>
          </a:ln>
        </p:spPr>
      </p:pic>
      <p:sp>
        <p:nvSpPr>
          <p:cNvPr id="27" name="Line 7"/>
          <p:cNvSpPr>
            <a:spLocks noChangeShapeType="1"/>
          </p:cNvSpPr>
          <p:nvPr/>
        </p:nvSpPr>
        <p:spPr bwMode="auto">
          <a:xfrm>
            <a:off x="428626" y="1800227"/>
            <a:ext cx="838199" cy="1"/>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8" name="Rectangle avec flèche vers le bas 37"/>
          <p:cNvSpPr/>
          <p:nvPr/>
        </p:nvSpPr>
        <p:spPr bwMode="auto">
          <a:xfrm>
            <a:off x="3152777" y="1800241"/>
            <a:ext cx="504825" cy="981075"/>
          </a:xfrm>
          <a:prstGeom prst="downArrowCallout">
            <a:avLst>
              <a:gd name="adj1" fmla="val 9906"/>
              <a:gd name="adj2" fmla="val 25000"/>
              <a:gd name="adj3" fmla="val 25000"/>
              <a:gd name="adj4" fmla="val 26084"/>
            </a:avLst>
          </a:prstGeom>
          <a:noFill/>
          <a:ln>
            <a:solidFill>
              <a:schemeClr val="accent2"/>
            </a:solidFill>
            <a:headEnd type="none" w="sm" len="sm"/>
            <a:tailEnd type="none" w="sm" len="s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dirty="0" smtClean="0">
              <a:ln>
                <a:noFill/>
              </a:ln>
              <a:solidFill>
                <a:schemeClr val="accent2"/>
              </a:solidFill>
              <a:effectLst/>
              <a:latin typeface="Arial" charset="0"/>
            </a:endParaRPr>
          </a:p>
        </p:txBody>
      </p:sp>
      <p:sp>
        <p:nvSpPr>
          <p:cNvPr id="13" name="Text Box 5"/>
          <p:cNvSpPr txBox="1">
            <a:spLocks noChangeArrowheads="1"/>
          </p:cNvSpPr>
          <p:nvPr/>
        </p:nvSpPr>
        <p:spPr bwMode="auto">
          <a:xfrm>
            <a:off x="0" y="3928813"/>
            <a:ext cx="9906000" cy="2662267"/>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Fast</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retuning</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procedure</a:t>
            </a:r>
            <a:r>
              <a:rPr lang="fr-FR" b="1" u="none" dirty="0" smtClean="0">
                <a:effectLst>
                  <a:outerShdw blurRad="38100" dist="38100" dir="2700000" algn="tl">
                    <a:srgbClr val="C0C0C0"/>
                  </a:outerShdw>
                </a:effectLst>
                <a:latin typeface="Calibri" pitchFamily="34" charset="0"/>
                <a:sym typeface="Wingdings" pitchFamily="2" charset="2"/>
              </a:rPr>
              <a:t> </a:t>
            </a:r>
            <a:r>
              <a:rPr lang="en-US" b="1" u="none" dirty="0" smtClean="0">
                <a:effectLst>
                  <a:outerShdw blurRad="38100" dist="38100" dir="2700000" algn="tl">
                    <a:srgbClr val="C0C0C0"/>
                  </a:outerShdw>
                </a:effectLst>
                <a:latin typeface="Calibri" pitchFamily="34" charset="0"/>
                <a:sym typeface="Wingdings" pitchFamily="2" charset="2"/>
              </a:rPr>
              <a:t>(e.g. case of a RF cavity failure) </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The </a:t>
            </a:r>
            <a:r>
              <a:rPr lang="fr-FR" sz="1800" u="none" dirty="0" err="1" smtClean="0">
                <a:effectLst>
                  <a:outerShdw blurRad="38100" dist="38100" dir="2700000" algn="tl">
                    <a:srgbClr val="C0C0C0"/>
                  </a:outerShdw>
                </a:effectLst>
                <a:latin typeface="Calibri" pitchFamily="34" charset="0"/>
                <a:sym typeface="Wingdings" pitchFamily="2" charset="2"/>
              </a:rPr>
              <a:t>failed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cavity</a:t>
            </a:r>
            <a:r>
              <a:rPr lang="fr-FR" sz="1800" u="none" dirty="0" smtClean="0">
                <a:effectLst>
                  <a:outerShdw blurRad="38100" dist="38100" dir="2700000" algn="tl">
                    <a:srgbClr val="C0C0C0"/>
                  </a:outerShdw>
                </a:effectLst>
                <a:latin typeface="Calibri" pitchFamily="34" charset="0"/>
                <a:sym typeface="Wingdings" pitchFamily="2" charset="2"/>
              </a:rPr>
              <a:t> RF </a:t>
            </a:r>
            <a:r>
              <a:rPr lang="fr-FR" sz="1800" u="none" dirty="0" err="1" smtClean="0">
                <a:effectLst>
                  <a:outerShdw blurRad="38100" dist="38100" dir="2700000" algn="tl">
                    <a:srgbClr val="C0C0C0"/>
                  </a:outerShdw>
                </a:effectLst>
                <a:latin typeface="Calibri" pitchFamily="34" charset="0"/>
                <a:sym typeface="Wingdings" pitchFamily="2" charset="2"/>
              </a:rPr>
              <a:t>loop</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disabled</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The </a:t>
            </a:r>
            <a:r>
              <a:rPr lang="fr-FR" sz="1800" u="none" dirty="0" err="1" smtClean="0">
                <a:effectLst>
                  <a:outerShdw blurRad="38100" dist="38100" dir="2700000" algn="tl">
                    <a:srgbClr val="C0C0C0"/>
                  </a:outerShdw>
                </a:effectLst>
                <a:latin typeface="Calibri" pitchFamily="34" charset="0"/>
                <a:sym typeface="Wingdings" pitchFamily="2" charset="2"/>
              </a:rPr>
              <a:t>failed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cavity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detuned</a:t>
            </a:r>
            <a:r>
              <a:rPr lang="fr-FR" sz="1800" u="none" dirty="0" smtClean="0">
                <a:effectLst>
                  <a:outerShdw blurRad="38100" dist="38100" dir="2700000" algn="tl">
                    <a:srgbClr val="C0C0C0"/>
                  </a:outerShdw>
                </a:effectLst>
                <a:latin typeface="Calibri" pitchFamily="34" charset="0"/>
                <a:sym typeface="Wingdings" pitchFamily="2" charset="2"/>
              </a:rPr>
              <a:t> of more </a:t>
            </a:r>
            <a:r>
              <a:rPr lang="fr-FR" sz="1800" u="none" dirty="0" err="1" smtClean="0">
                <a:effectLst>
                  <a:outerShdw blurRad="38100" dist="38100" dir="2700000" algn="tl">
                    <a:srgbClr val="C0C0C0"/>
                  </a:outerShdw>
                </a:effectLst>
                <a:latin typeface="Calibri" pitchFamily="34" charset="0"/>
                <a:sym typeface="Wingdings" pitchFamily="2" charset="2"/>
              </a:rPr>
              <a:t>than</a:t>
            </a:r>
            <a:r>
              <a:rPr lang="fr-FR" sz="1800" u="none" dirty="0" smtClean="0">
                <a:effectLst>
                  <a:outerShdw blurRad="38100" dist="38100" dir="2700000" algn="tl">
                    <a:srgbClr val="C0C0C0"/>
                  </a:outerShdw>
                </a:effectLst>
                <a:latin typeface="Calibri" pitchFamily="34" charset="0"/>
                <a:sym typeface="Wingdings" pitchFamily="2" charset="2"/>
              </a:rPr>
              <a:t> 100 </a:t>
            </a:r>
            <a:r>
              <a:rPr lang="fr-FR" sz="1800" u="none" dirty="0" err="1" smtClean="0">
                <a:effectLst>
                  <a:outerShdw blurRad="38100" dist="38100" dir="2700000" algn="tl">
                    <a:srgbClr val="C0C0C0"/>
                  </a:outerShdw>
                </a:effectLst>
                <a:latin typeface="Calibri" pitchFamily="34" charset="0"/>
                <a:sym typeface="Wingdings" pitchFamily="2" charset="2"/>
              </a:rPr>
              <a:t>bandwidth</a:t>
            </a:r>
            <a:r>
              <a:rPr lang="fr-FR" sz="1800" u="none" dirty="0" smtClean="0">
                <a:effectLst>
                  <a:outerShdw blurRad="38100" dist="38100" dir="2700000" algn="tl">
                    <a:srgbClr val="C0C0C0"/>
                  </a:outerShdw>
                </a:effectLst>
                <a:latin typeface="Calibri" pitchFamily="34" charset="0"/>
                <a:sym typeface="Wingdings" pitchFamily="2" charset="2"/>
              </a:rPr>
              <a:t> (time budget = </a:t>
            </a:r>
            <a:r>
              <a:rPr lang="fr-FR" sz="1800" u="none" dirty="0" err="1" smtClean="0">
                <a:effectLst>
                  <a:outerShdw blurRad="38100" dist="38100" dir="2700000" algn="tl">
                    <a:srgbClr val="C0C0C0"/>
                  </a:outerShdw>
                </a:effectLst>
                <a:latin typeface="Calibri" pitchFamily="34" charset="0"/>
                <a:sym typeface="Wingdings" pitchFamily="2" charset="2"/>
              </a:rPr>
              <a:t>less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than</a:t>
            </a:r>
            <a:r>
              <a:rPr lang="fr-FR" sz="1800" u="none" dirty="0" smtClean="0">
                <a:effectLst>
                  <a:outerShdw blurRad="38100" dist="38100" dir="2700000" algn="tl">
                    <a:srgbClr val="C0C0C0"/>
                  </a:outerShdw>
                </a:effectLst>
                <a:latin typeface="Calibri" pitchFamily="34" charset="0"/>
                <a:sym typeface="Wingdings" pitchFamily="2" charset="2"/>
              </a:rPr>
              <a:t> 2 seconds)</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New (Voltage / Phase) </a:t>
            </a:r>
            <a:r>
              <a:rPr lang="fr-FR" sz="1800" u="none" dirty="0" err="1" smtClean="0">
                <a:effectLst>
                  <a:outerShdw blurRad="38100" dist="38100" dir="2700000" algn="tl">
                    <a:srgbClr val="C0C0C0"/>
                  </a:outerShdw>
                </a:effectLst>
                <a:latin typeface="Calibri" pitchFamily="34" charset="0"/>
                <a:sym typeface="Wingdings" pitchFamily="2" charset="2"/>
              </a:rPr>
              <a:t>setpoint</a:t>
            </a:r>
            <a:r>
              <a:rPr lang="fr-FR" sz="1800" u="none" dirty="0" smtClean="0">
                <a:effectLst>
                  <a:outerShdw blurRad="38100" dist="38100" dir="2700000" algn="tl">
                    <a:srgbClr val="C0C0C0"/>
                  </a:outerShdw>
                </a:effectLst>
                <a:latin typeface="Calibri" pitchFamily="34" charset="0"/>
                <a:sym typeface="Wingdings" pitchFamily="2" charset="2"/>
              </a:rPr>
              <a:t> values for </a:t>
            </a:r>
            <a:r>
              <a:rPr lang="fr-FR" sz="1800" u="none" dirty="0" err="1" smtClean="0">
                <a:effectLst>
                  <a:outerShdw blurRad="38100" dist="38100" dir="2700000" algn="tl">
                    <a:srgbClr val="C0C0C0"/>
                  </a:outerShdw>
                </a:effectLst>
                <a:latin typeface="Calibri" pitchFamily="34" charset="0"/>
                <a:sym typeface="Wingdings" pitchFamily="2" charset="2"/>
              </a:rPr>
              <a:t>compensating</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cavities</a:t>
            </a:r>
            <a:r>
              <a:rPr lang="fr-FR" sz="1800" u="none" dirty="0" smtClean="0">
                <a:effectLst>
                  <a:outerShdw blurRad="38100" dist="38100" dir="2700000" algn="tl">
                    <a:srgbClr val="C0C0C0"/>
                  </a:outerShdw>
                </a:effectLst>
                <a:latin typeface="Calibri" pitchFamily="34" charset="0"/>
                <a:sym typeface="Wingdings" pitchFamily="2" charset="2"/>
              </a:rPr>
              <a:t> are </a:t>
            </a:r>
            <a:r>
              <a:rPr lang="fr-FR" sz="1800" u="none" dirty="0" err="1" smtClean="0">
                <a:effectLst>
                  <a:outerShdw blurRad="38100" dist="38100" dir="2700000" algn="tl">
                    <a:srgbClr val="C0C0C0"/>
                  </a:outerShdw>
                </a:effectLst>
                <a:latin typeface="Calibri" pitchFamily="34" charset="0"/>
                <a:sym typeface="Wingdings" pitchFamily="2" charset="2"/>
              </a:rPr>
              <a:t>picked</a:t>
            </a:r>
            <a:r>
              <a:rPr lang="fr-FR" sz="1800" u="none" dirty="0" smtClean="0">
                <a:effectLst>
                  <a:outerShdw blurRad="38100" dist="38100" dir="2700000" algn="tl">
                    <a:srgbClr val="C0C0C0"/>
                  </a:outerShdw>
                </a:effectLst>
                <a:latin typeface="Calibri" pitchFamily="34" charset="0"/>
                <a:sym typeface="Wingdings" pitchFamily="2" charset="2"/>
              </a:rPr>
              <a:t> in the Control System </a:t>
            </a:r>
            <a:r>
              <a:rPr lang="fr-FR" sz="1800" u="none" dirty="0" err="1" smtClean="0">
                <a:effectLst>
                  <a:outerShdw blurRad="38100" dist="38100" dir="2700000" algn="tl">
                    <a:srgbClr val="C0C0C0"/>
                  </a:outerShdw>
                </a:effectLst>
                <a:latin typeface="Calibri" pitchFamily="34" charset="0"/>
                <a:sym typeface="Wingdings" pitchFamily="2" charset="2"/>
              </a:rPr>
              <a:t>database</a:t>
            </a:r>
            <a:r>
              <a:rPr lang="fr-FR" sz="1800" u="none" dirty="0" smtClean="0">
                <a:effectLst>
                  <a:outerShdw blurRad="38100" dist="38100" dir="2700000" algn="tl">
                    <a:srgbClr val="C0C0C0"/>
                  </a:outerShdw>
                </a:effectLst>
                <a:latin typeface="Calibri" pitchFamily="34" charset="0"/>
                <a:sym typeface="Wingdings" pitchFamily="2" charset="2"/>
              </a:rPr>
              <a:t> (</a:t>
            </a:r>
            <a:r>
              <a:rPr lang="en-US" sz="1800" u="none" dirty="0" smtClean="0">
                <a:effectLst>
                  <a:outerShdw blurRad="38100" dist="38100" dir="2700000" algn="tl">
                    <a:srgbClr val="C0C0C0"/>
                  </a:outerShdw>
                </a:effectLst>
                <a:latin typeface="Calibri" pitchFamily="34" charset="0"/>
                <a:sym typeface="Wingdings" pitchFamily="2" charset="2"/>
              </a:rPr>
              <a:t>from past beam experience or from a predictive calculation )</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New </a:t>
            </a:r>
            <a:r>
              <a:rPr lang="fr-FR" sz="1800" u="none" dirty="0" err="1" smtClean="0">
                <a:effectLst>
                  <a:outerShdw blurRad="38100" dist="38100" dir="2700000" algn="tl">
                    <a:srgbClr val="C0C0C0"/>
                  </a:outerShdw>
                </a:effectLst>
                <a:latin typeface="Calibri" pitchFamily="34" charset="0"/>
                <a:sym typeface="Wingdings" pitchFamily="2" charset="2"/>
              </a:rPr>
              <a:t>setpoints</a:t>
            </a:r>
            <a:r>
              <a:rPr lang="fr-FR" sz="1800" u="none" dirty="0" smtClean="0">
                <a:effectLst>
                  <a:outerShdw blurRad="38100" dist="38100" dir="2700000" algn="tl">
                    <a:srgbClr val="C0C0C0"/>
                  </a:outerShdw>
                </a:effectLst>
                <a:latin typeface="Calibri" pitchFamily="34" charset="0"/>
                <a:sym typeface="Wingdings" pitchFamily="2" charset="2"/>
              </a:rPr>
              <a:t> are </a:t>
            </a:r>
            <a:r>
              <a:rPr lang="fr-FR" sz="1800" u="none" dirty="0" err="1" smtClean="0">
                <a:effectLst>
                  <a:outerShdw blurRad="38100" dist="38100" dir="2700000" algn="tl">
                    <a:srgbClr val="C0C0C0"/>
                  </a:outerShdw>
                </a:effectLst>
                <a:latin typeface="Calibri" pitchFamily="34" charset="0"/>
                <a:sym typeface="Wingdings" pitchFamily="2" charset="2"/>
              </a:rPr>
              <a:t>applied</a:t>
            </a:r>
            <a:r>
              <a:rPr lang="fr-FR" sz="1800" u="none" dirty="0" smtClean="0">
                <a:effectLst>
                  <a:outerShdw blurRad="38100" dist="38100" dir="2700000" algn="tl">
                    <a:srgbClr val="C0C0C0"/>
                  </a:outerShdw>
                </a:effectLst>
                <a:latin typeface="Calibri" pitchFamily="34" charset="0"/>
                <a:sym typeface="Wingdings" pitchFamily="2" charset="2"/>
              </a:rPr>
              <a:t> in the </a:t>
            </a:r>
            <a:r>
              <a:rPr lang="fr-FR" sz="1800" u="none" dirty="0" err="1" smtClean="0">
                <a:effectLst>
                  <a:outerShdw blurRad="38100" dist="38100" dir="2700000" algn="tl">
                    <a:srgbClr val="C0C0C0"/>
                  </a:outerShdw>
                </a:effectLst>
                <a:latin typeface="Calibri" pitchFamily="34" charset="0"/>
                <a:sym typeface="Wingdings" pitchFamily="2" charset="2"/>
              </a:rPr>
              <a:t>corresponding</a:t>
            </a:r>
            <a:r>
              <a:rPr lang="fr-FR" sz="1800" u="none" dirty="0" smtClean="0">
                <a:effectLst>
                  <a:outerShdw blurRad="38100" dist="38100" dir="2700000" algn="tl">
                    <a:srgbClr val="C0C0C0"/>
                  </a:outerShdw>
                </a:effectLst>
                <a:latin typeface="Calibri" pitchFamily="34" charset="0"/>
                <a:sym typeface="Wingdings" pitchFamily="2" charset="2"/>
              </a:rPr>
              <a:t> LLRF (w/ </a:t>
            </a:r>
            <a:r>
              <a:rPr lang="fr-FR" sz="1800" u="none" dirty="0" err="1" smtClean="0">
                <a:effectLst>
                  <a:outerShdw blurRad="38100" dist="38100" dir="2700000" algn="tl">
                    <a:srgbClr val="C0C0C0"/>
                  </a:outerShdw>
                </a:effectLst>
                <a:latin typeface="Calibri" pitchFamily="34" charset="0"/>
                <a:sym typeface="Wingdings" pitchFamily="2" charset="2"/>
              </a:rPr>
              <a:t>typically</a:t>
            </a:r>
            <a:r>
              <a:rPr lang="fr-FR" sz="1800" u="none" dirty="0" smtClean="0">
                <a:effectLst>
                  <a:outerShdw blurRad="38100" dist="38100" dir="2700000" algn="tl">
                    <a:srgbClr val="C0C0C0"/>
                  </a:outerShdw>
                </a:effectLst>
                <a:latin typeface="Calibri" pitchFamily="34" charset="0"/>
                <a:sym typeface="Wingdings" pitchFamily="2" charset="2"/>
              </a:rPr>
              <a:t> a </a:t>
            </a:r>
            <a:r>
              <a:rPr lang="fr-FR" sz="1800" u="none" dirty="0" err="1" smtClean="0">
                <a:effectLst>
                  <a:outerShdw blurRad="38100" dist="38100" dir="2700000" algn="tl">
                    <a:srgbClr val="C0C0C0"/>
                  </a:outerShdw>
                </a:effectLst>
                <a:latin typeface="Calibri" pitchFamily="34" charset="0"/>
                <a:sym typeface="Wingdings" pitchFamily="2" charset="2"/>
              </a:rPr>
              <a:t>ramp</a:t>
            </a:r>
            <a:r>
              <a:rPr lang="fr-FR" sz="1800" u="none" dirty="0" smtClean="0">
                <a:effectLst>
                  <a:outerShdw blurRad="38100" dist="38100" dir="2700000" algn="tl">
                    <a:srgbClr val="C0C0C0"/>
                  </a:outerShdw>
                </a:effectLst>
                <a:latin typeface="Calibri" pitchFamily="34" charset="0"/>
                <a:sym typeface="Wingdings" pitchFamily="2" charset="2"/>
              </a:rPr>
              <a:t> of about 150ms)</a:t>
            </a:r>
          </a:p>
          <a:p>
            <a:pPr marL="927100" lvl="2" indent="-12700" eaLnBrk="1" hangingPunct="1">
              <a:spcBef>
                <a:spcPct val="50000"/>
              </a:spcBef>
              <a:buFont typeface="Courier New" pitchFamily="49" charset="0"/>
              <a:buChar char="o"/>
            </a:pPr>
            <a:r>
              <a:rPr lang="fr-FR" sz="1400" u="none" dirty="0" smtClean="0">
                <a:effectLst>
                  <a:outerShdw blurRad="38100" dist="38100" dir="2700000" algn="tl">
                    <a:srgbClr val="C0C0C0"/>
                  </a:outerShdw>
                </a:effectLst>
                <a:latin typeface="Calibri" pitchFamily="34" charset="0"/>
                <a:sym typeface="Wingdings" pitchFamily="2" charset="2"/>
              </a:rPr>
              <a:t> The </a:t>
            </a:r>
            <a:r>
              <a:rPr lang="fr-FR" sz="1400" u="none" dirty="0" err="1" smtClean="0">
                <a:effectLst>
                  <a:outerShdw blurRad="38100" dist="38100" dir="2700000" algn="tl">
                    <a:srgbClr val="C0C0C0"/>
                  </a:outerShdw>
                </a:effectLst>
                <a:latin typeface="Calibri" pitchFamily="34" charset="0"/>
                <a:sym typeface="Wingdings" pitchFamily="2" charset="2"/>
              </a:rPr>
              <a:t>capability</a:t>
            </a:r>
            <a:r>
              <a:rPr lang="fr-FR" sz="1400" u="none" dirty="0" smtClean="0">
                <a:effectLst>
                  <a:outerShdw blurRad="38100" dist="38100" dir="2700000" algn="tl">
                    <a:srgbClr val="C0C0C0"/>
                  </a:outerShdw>
                </a:effectLst>
                <a:latin typeface="Calibri" pitchFamily="34" charset="0"/>
                <a:sym typeface="Wingdings" pitchFamily="2" charset="2"/>
              </a:rPr>
              <a:t> of SC </a:t>
            </a:r>
            <a:r>
              <a:rPr lang="fr-FR" sz="1400" u="none" dirty="0" err="1" smtClean="0">
                <a:effectLst>
                  <a:outerShdw blurRad="38100" dist="38100" dir="2700000" algn="tl">
                    <a:srgbClr val="C0C0C0"/>
                  </a:outerShdw>
                </a:effectLst>
                <a:latin typeface="Calibri" pitchFamily="34" charset="0"/>
                <a:sym typeface="Wingdings" pitchFamily="2" charset="2"/>
              </a:rPr>
              <a:t>cavities</a:t>
            </a:r>
            <a:r>
              <a:rPr lang="fr-FR" sz="1400" u="none" dirty="0" smtClean="0">
                <a:effectLst>
                  <a:outerShdw blurRad="38100" dist="38100" dir="2700000" algn="tl">
                    <a:srgbClr val="C0C0C0"/>
                  </a:outerShdw>
                </a:effectLst>
                <a:latin typeface="Calibri" pitchFamily="34" charset="0"/>
                <a:sym typeface="Wingdings" pitchFamily="2" charset="2"/>
              </a:rPr>
              <a:t> to </a:t>
            </a:r>
            <a:r>
              <a:rPr lang="fr-FR" sz="1400" u="none" dirty="0" err="1" smtClean="0">
                <a:effectLst>
                  <a:outerShdw blurRad="38100" dist="38100" dir="2700000" algn="tl">
                    <a:srgbClr val="C0C0C0"/>
                  </a:outerShdw>
                </a:effectLst>
                <a:latin typeface="Calibri" pitchFamily="34" charset="0"/>
                <a:sym typeface="Wingdings" pitchFamily="2" charset="2"/>
              </a:rPr>
              <a:t>raise</a:t>
            </a:r>
            <a:r>
              <a:rPr lang="fr-FR" sz="1400" u="none" dirty="0" smtClean="0">
                <a:effectLst>
                  <a:outerShdw blurRad="38100" dist="38100" dir="2700000" algn="tl">
                    <a:srgbClr val="C0C0C0"/>
                  </a:outerShdw>
                </a:effectLst>
                <a:latin typeface="Calibri" pitchFamily="34" charset="0"/>
                <a:sym typeface="Wingdings" pitchFamily="2" charset="2"/>
              </a:rPr>
              <a:t> </a:t>
            </a:r>
            <a:r>
              <a:rPr lang="fr-FR" sz="1400" u="none" dirty="0" err="1" smtClean="0">
                <a:effectLst>
                  <a:outerShdw blurRad="38100" dist="38100" dir="2700000" algn="tl">
                    <a:srgbClr val="C0C0C0"/>
                  </a:outerShdw>
                </a:effectLst>
                <a:latin typeface="Calibri" pitchFamily="34" charset="0"/>
                <a:sym typeface="Wingdings" pitchFamily="2" charset="2"/>
              </a:rPr>
              <a:t>reliabily</a:t>
            </a:r>
            <a:r>
              <a:rPr lang="fr-FR" sz="1400" u="none" dirty="0" smtClean="0">
                <a:effectLst>
                  <a:outerShdw blurRad="38100" dist="38100" dir="2700000" algn="tl">
                    <a:srgbClr val="C0C0C0"/>
                  </a:outerShdw>
                </a:effectLst>
                <a:latin typeface="Calibri" pitchFamily="34" charset="0"/>
                <a:sym typeface="Wingdings" pitchFamily="2" charset="2"/>
              </a:rPr>
              <a:t> </a:t>
            </a:r>
            <a:r>
              <a:rPr lang="fr-FR" sz="1400" u="none" dirty="0" err="1" smtClean="0">
                <a:effectLst>
                  <a:outerShdw blurRad="38100" dist="38100" dir="2700000" algn="tl">
                    <a:srgbClr val="C0C0C0"/>
                  </a:outerShdw>
                </a:effectLst>
                <a:latin typeface="Calibri" pitchFamily="34" charset="0"/>
                <a:sym typeface="Wingdings" pitchFamily="2" charset="2"/>
              </a:rPr>
              <a:t>its</a:t>
            </a:r>
            <a:r>
              <a:rPr lang="fr-FR" sz="1400" u="none" dirty="0" smtClean="0">
                <a:effectLst>
                  <a:outerShdw blurRad="38100" dist="38100" dir="2700000" algn="tl">
                    <a:srgbClr val="C0C0C0"/>
                  </a:outerShdw>
                </a:effectLst>
                <a:latin typeface="Calibri" pitchFamily="34" charset="0"/>
                <a:sym typeface="Wingdings" pitchFamily="2" charset="2"/>
              </a:rPr>
              <a:t> operating voltage has to </a:t>
            </a:r>
            <a:r>
              <a:rPr lang="fr-FR" sz="1400" u="none" dirty="0" err="1" smtClean="0">
                <a:effectLst>
                  <a:outerShdw blurRad="38100" dist="38100" dir="2700000" algn="tl">
                    <a:srgbClr val="C0C0C0"/>
                  </a:outerShdw>
                </a:effectLst>
                <a:latin typeface="Calibri" pitchFamily="34" charset="0"/>
                <a:sym typeface="Wingdings" pitchFamily="2" charset="2"/>
              </a:rPr>
              <a:t>be</a:t>
            </a:r>
            <a:r>
              <a:rPr lang="fr-FR" sz="1400" u="none" dirty="0" smtClean="0">
                <a:effectLst>
                  <a:outerShdw blurRad="38100" dist="38100" dir="2700000" algn="tl">
                    <a:srgbClr val="C0C0C0"/>
                  </a:outerShdw>
                </a:effectLst>
                <a:latin typeface="Calibri" pitchFamily="34" charset="0"/>
                <a:sym typeface="Wingdings" pitchFamily="2" charset="2"/>
              </a:rPr>
              <a:t> </a:t>
            </a:r>
            <a:r>
              <a:rPr lang="fr-FR" sz="1400" u="none" dirty="0" err="1" smtClean="0">
                <a:effectLst>
                  <a:outerShdw blurRad="38100" dist="38100" dir="2700000" algn="tl">
                    <a:srgbClr val="C0C0C0"/>
                  </a:outerShdw>
                </a:effectLst>
                <a:latin typeface="Calibri" pitchFamily="34" charset="0"/>
                <a:sym typeface="Wingdings" pitchFamily="2" charset="2"/>
              </a:rPr>
              <a:t>checked</a:t>
            </a:r>
            <a:r>
              <a:rPr lang="fr-FR" sz="1400" u="none" dirty="0" smtClean="0">
                <a:effectLst>
                  <a:outerShdw blurRad="38100" dist="38100" dir="2700000" algn="tl">
                    <a:srgbClr val="C0C0C0"/>
                  </a:outerShdw>
                </a:effectLst>
                <a:latin typeface="Calibri" pitchFamily="34" charset="0"/>
                <a:sym typeface="Wingdings" pitchFamily="2" charset="2"/>
              </a:rPr>
              <a:t> </a:t>
            </a:r>
            <a:r>
              <a:rPr lang="fr-FR" sz="1400" u="none" dirty="0" err="1" smtClean="0">
                <a:effectLst>
                  <a:outerShdw blurRad="38100" dist="38100" dir="2700000" algn="tl">
                    <a:srgbClr val="C0C0C0"/>
                  </a:outerShdw>
                </a:effectLst>
                <a:latin typeface="Calibri" pitchFamily="34" charset="0"/>
                <a:sym typeface="Wingdings" pitchFamily="2" charset="2"/>
              </a:rPr>
              <a:t>at</a:t>
            </a:r>
            <a:r>
              <a:rPr lang="fr-FR" sz="1400" u="none" dirty="0" smtClean="0">
                <a:effectLst>
                  <a:outerShdw blurRad="38100" dist="38100" dir="2700000" algn="tl">
                    <a:srgbClr val="C0C0C0"/>
                  </a:outerShdw>
                </a:effectLst>
                <a:latin typeface="Calibri" pitchFamily="34" charset="0"/>
                <a:sym typeface="Wingdings" pitchFamily="2" charset="2"/>
              </a:rPr>
              <a:t> </a:t>
            </a:r>
            <a:r>
              <a:rPr lang="fr-FR" sz="1400" u="none" dirty="0" err="1" smtClean="0">
                <a:effectLst>
                  <a:outerShdw blurRad="38100" dist="38100" dir="2700000" algn="tl">
                    <a:srgbClr val="C0C0C0"/>
                  </a:outerShdw>
                </a:effectLst>
                <a:latin typeface="Calibri" pitchFamily="34" charset="0"/>
                <a:sym typeface="Wingdings" pitchFamily="2" charset="2"/>
              </a:rPr>
              <a:t>each</a:t>
            </a:r>
            <a:r>
              <a:rPr lang="fr-FR" sz="1400" u="none" dirty="0" smtClean="0">
                <a:effectLst>
                  <a:outerShdw blurRad="38100" dist="38100" dir="2700000" algn="tl">
                    <a:srgbClr val="C0C0C0"/>
                  </a:outerShdw>
                </a:effectLst>
                <a:latin typeface="Calibri" pitchFamily="34" charset="0"/>
                <a:sym typeface="Wingdings" pitchFamily="2" charset="2"/>
              </a:rPr>
              <a:t> maintenance </a:t>
            </a:r>
            <a:r>
              <a:rPr lang="fr-FR" sz="1400" u="none" dirty="0" err="1" smtClean="0">
                <a:effectLst>
                  <a:outerShdw blurRad="38100" dist="38100" dir="2700000" algn="tl">
                    <a:srgbClr val="C0C0C0"/>
                  </a:outerShdw>
                </a:effectLst>
                <a:latin typeface="Calibri" pitchFamily="34" charset="0"/>
                <a:sym typeface="Wingdings" pitchFamily="2" charset="2"/>
              </a:rPr>
              <a:t>period</a:t>
            </a:r>
            <a:r>
              <a:rPr lang="fr-FR" sz="1400" u="none" dirty="0" smtClean="0">
                <a:effectLst>
                  <a:outerShdw blurRad="38100" dist="38100" dir="2700000" algn="tl">
                    <a:srgbClr val="C0C0C0"/>
                  </a:outerShdw>
                </a:effectLst>
                <a:latin typeface="Calibri" pitchFamily="34" charset="0"/>
                <a:sym typeface="Wingdings" pitchFamily="2" charset="2"/>
              </a:rPr>
              <a:t> !</a:t>
            </a:r>
            <a:endParaRPr lang="fr-FR" sz="1400" dirty="0" smtClean="0">
              <a:effectLst>
                <a:outerShdw blurRad="38100" dist="38100" dir="2700000" algn="tl">
                  <a:srgbClr val="C0C0C0"/>
                </a:outerShdw>
              </a:effectLst>
              <a:latin typeface="Calibri" pitchFamily="34" charset="0"/>
              <a:sym typeface="Wingdings" pitchFamily="2" charset="2"/>
            </a:endParaRPr>
          </a:p>
        </p:txBody>
      </p:sp>
      <p:sp>
        <p:nvSpPr>
          <p:cNvPr id="17" name="Line 7"/>
          <p:cNvSpPr>
            <a:spLocks noChangeShapeType="1"/>
          </p:cNvSpPr>
          <p:nvPr/>
        </p:nvSpPr>
        <p:spPr bwMode="auto">
          <a:xfrm flipV="1">
            <a:off x="390529" y="2057400"/>
            <a:ext cx="171448" cy="9525"/>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5" name="Interdiction 24"/>
          <p:cNvSpPr/>
          <p:nvPr/>
        </p:nvSpPr>
        <p:spPr bwMode="auto">
          <a:xfrm>
            <a:off x="4438659" y="3200416"/>
            <a:ext cx="276225" cy="21907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6" name="Flèche vers le bas 25"/>
          <p:cNvSpPr/>
          <p:nvPr/>
        </p:nvSpPr>
        <p:spPr bwMode="auto">
          <a:xfrm>
            <a:off x="4457700" y="2809890"/>
            <a:ext cx="247650" cy="323851"/>
          </a:xfrm>
          <a:prstGeom prst="downArrow">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8" name="Flèche vers le bas 27"/>
          <p:cNvSpPr/>
          <p:nvPr/>
        </p:nvSpPr>
        <p:spPr bwMode="auto">
          <a:xfrm flipV="1">
            <a:off x="4810125" y="3457578"/>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33" name="Flèche vers le bas 32"/>
          <p:cNvSpPr/>
          <p:nvPr/>
        </p:nvSpPr>
        <p:spPr bwMode="auto">
          <a:xfrm flipV="1">
            <a:off x="6105525" y="3467103"/>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34" name="Flèche vers le bas 33"/>
          <p:cNvSpPr/>
          <p:nvPr/>
        </p:nvSpPr>
        <p:spPr bwMode="auto">
          <a:xfrm flipV="1">
            <a:off x="3152775" y="3476627"/>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37" name="Flèche vers le bas 36"/>
          <p:cNvSpPr/>
          <p:nvPr/>
        </p:nvSpPr>
        <p:spPr bwMode="auto">
          <a:xfrm flipV="1">
            <a:off x="2781300" y="3476627"/>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2166276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3" grpId="0" animBg="1"/>
      <p:bldP spid="34" grpId="0" animBg="1"/>
      <p:bldP spid="3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t="-25060" b="-41204"/>
          <a:stretch>
            <a:fillRect/>
          </a:stretch>
        </p:blipFill>
        <p:spPr bwMode="auto">
          <a:xfrm>
            <a:off x="382597" y="2800366"/>
            <a:ext cx="8778875" cy="1095375"/>
          </a:xfrm>
          <a:prstGeom prst="rect">
            <a:avLst/>
          </a:prstGeom>
          <a:noFill/>
          <a:ln w="25400">
            <a:solidFill>
              <a:schemeClr val="accent2"/>
            </a:solidFill>
            <a:miter lim="800000"/>
            <a:headEnd/>
            <a:tailEnd/>
          </a:ln>
          <a:effectLst/>
        </p:spPr>
      </p:pic>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Calibri" pitchFamily="34" charset="0"/>
              </a:rPr>
              <a:t>Main </a:t>
            </a:r>
            <a:r>
              <a:rPr lang="fr-FR" sz="2800" b="1" u="none" dirty="0" err="1" smtClean="0">
                <a:solidFill>
                  <a:schemeClr val="bg1"/>
                </a:solidFill>
                <a:effectLst>
                  <a:outerShdw blurRad="38100" dist="38100" dir="2700000" algn="tl">
                    <a:srgbClr val="C0C0C0"/>
                  </a:outerShdw>
                </a:effectLst>
                <a:latin typeface="Calibri" pitchFamily="34" charset="0"/>
              </a:rPr>
              <a:t>linac</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(5/6)</a:t>
            </a:r>
            <a:endParaRPr lang="fr-FR" sz="2800" b="1" u="none" dirty="0">
              <a:solidFill>
                <a:schemeClr val="bg1"/>
              </a:solidFill>
              <a:effectLst>
                <a:outerShdw blurRad="38100" dist="38100" dir="2700000" algn="tl">
                  <a:srgbClr val="C0C0C0"/>
                </a:outerShdw>
              </a:effectLst>
              <a:latin typeface="Calibri" pitchFamily="34" charset="0"/>
            </a:endParaRPr>
          </a:p>
        </p:txBody>
      </p:sp>
      <p:sp>
        <p:nvSpPr>
          <p:cNvPr id="23" name="Espace réservé du pied de page 22"/>
          <p:cNvSpPr>
            <a:spLocks noGrp="1"/>
          </p:cNvSpPr>
          <p:nvPr>
            <p:ph type="ftr" sz="quarter" idx="10"/>
          </p:nvPr>
        </p:nvSpPr>
        <p:spPr/>
        <p:txBody>
          <a:bodyPr/>
          <a:lstStyle/>
          <a:p>
            <a:r>
              <a:rPr lang="fr-FR" smtClean="0"/>
              <a:t>J-Luc Biarrotte, Séminaire SACM, Saclay, 24/03/2016.</a:t>
            </a:r>
            <a:endParaRPr lang="de-DE" dirty="0"/>
          </a:p>
        </p:txBody>
      </p:sp>
      <p:pic>
        <p:nvPicPr>
          <p:cNvPr id="24" name="Picture 2"/>
          <p:cNvPicPr>
            <a:picLocks noChangeAspect="1" noChangeArrowheads="1"/>
          </p:cNvPicPr>
          <p:nvPr/>
        </p:nvPicPr>
        <p:blipFill>
          <a:blip r:embed="rId4" cstate="print"/>
          <a:srcRect l="-51" t="5774" r="29630" b="22212"/>
          <a:stretch>
            <a:fillRect/>
          </a:stretch>
        </p:blipFill>
        <p:spPr bwMode="auto">
          <a:xfrm>
            <a:off x="0" y="870428"/>
            <a:ext cx="9906000" cy="1596563"/>
          </a:xfrm>
          <a:prstGeom prst="rect">
            <a:avLst/>
          </a:prstGeom>
          <a:noFill/>
          <a:ln w="9525">
            <a:noFill/>
            <a:miter lim="800000"/>
            <a:headEnd/>
            <a:tailEnd/>
          </a:ln>
        </p:spPr>
      </p:pic>
      <p:sp>
        <p:nvSpPr>
          <p:cNvPr id="27" name="Line 7"/>
          <p:cNvSpPr>
            <a:spLocks noChangeShapeType="1"/>
          </p:cNvSpPr>
          <p:nvPr/>
        </p:nvSpPr>
        <p:spPr bwMode="auto">
          <a:xfrm>
            <a:off x="428626" y="1800227"/>
            <a:ext cx="838199" cy="1"/>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8" name="Rectangle avec flèche vers le bas 37"/>
          <p:cNvSpPr/>
          <p:nvPr/>
        </p:nvSpPr>
        <p:spPr bwMode="auto">
          <a:xfrm>
            <a:off x="3152777" y="1800241"/>
            <a:ext cx="504825" cy="981075"/>
          </a:xfrm>
          <a:prstGeom prst="downArrowCallout">
            <a:avLst>
              <a:gd name="adj1" fmla="val 9906"/>
              <a:gd name="adj2" fmla="val 25000"/>
              <a:gd name="adj3" fmla="val 25000"/>
              <a:gd name="adj4" fmla="val 26084"/>
            </a:avLst>
          </a:prstGeom>
          <a:noFill/>
          <a:ln>
            <a:solidFill>
              <a:schemeClr val="accent2"/>
            </a:solidFill>
            <a:headEnd type="none" w="sm" len="sm"/>
            <a:tailEnd type="none" w="sm" len="s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dirty="0" smtClean="0">
              <a:ln>
                <a:noFill/>
              </a:ln>
              <a:solidFill>
                <a:schemeClr val="accent2"/>
              </a:solidFill>
              <a:effectLst/>
              <a:latin typeface="Arial" charset="0"/>
            </a:endParaRPr>
          </a:p>
        </p:txBody>
      </p:sp>
      <p:sp>
        <p:nvSpPr>
          <p:cNvPr id="13" name="Text Box 5"/>
          <p:cNvSpPr txBox="1">
            <a:spLocks noChangeArrowheads="1"/>
          </p:cNvSpPr>
          <p:nvPr/>
        </p:nvSpPr>
        <p:spPr bwMode="auto">
          <a:xfrm>
            <a:off x="0" y="4004997"/>
            <a:ext cx="9906000" cy="1231106"/>
          </a:xfrm>
          <a:prstGeom prst="rect">
            <a:avLst/>
          </a:prstGeom>
          <a:solidFill>
            <a:schemeClr val="bg1"/>
          </a:solidFill>
          <a:ln w="9525">
            <a:noFill/>
            <a:miter lim="800000"/>
            <a:headEnd/>
            <a:tailEnd/>
          </a:ln>
          <a:effectLst/>
        </p:spPr>
        <p:txBody>
          <a:bodyPr wrap="square">
            <a:spAutoFit/>
          </a:bodyPr>
          <a:lstStyle/>
          <a:p>
            <a:pPr marL="12700" lvl="1"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en-US" b="1" u="none" dirty="0" smtClean="0">
                <a:effectLst>
                  <a:outerShdw blurRad="38100" dist="38100" dir="2700000" algn="tl">
                    <a:srgbClr val="C0C0C0"/>
                  </a:outerShdw>
                </a:effectLst>
                <a:latin typeface="Calibri" pitchFamily="34" charset="0"/>
                <a:sym typeface="Wingdings" pitchFamily="2" charset="2"/>
              </a:rPr>
              <a:t>Once steady-state is reached on the retuned elements, b</a:t>
            </a:r>
            <a:r>
              <a:rPr lang="fr-FR" b="1" u="none" dirty="0" err="1" smtClean="0">
                <a:effectLst>
                  <a:outerShdw blurRad="38100" dist="38100" dir="2700000" algn="tl">
                    <a:srgbClr val="C0C0C0"/>
                  </a:outerShdw>
                </a:effectLst>
                <a:latin typeface="Calibri" pitchFamily="34" charset="0"/>
                <a:sym typeface="Wingdings" pitchFamily="2" charset="2"/>
              </a:rPr>
              <a:t>ack</a:t>
            </a:r>
            <a:r>
              <a:rPr lang="fr-FR" b="1" u="none" dirty="0" smtClean="0">
                <a:effectLst>
                  <a:outerShdw blurRad="38100" dist="38100" dir="2700000" algn="tl">
                    <a:srgbClr val="C0C0C0"/>
                  </a:outerShdw>
                </a:effectLst>
                <a:latin typeface="Calibri" pitchFamily="34" charset="0"/>
                <a:sym typeface="Wingdings" pitchFamily="2" charset="2"/>
              </a:rPr>
              <a:t> to </a:t>
            </a:r>
            <a:r>
              <a:rPr lang="fr-FR" b="1" u="none" dirty="0" err="1" smtClean="0">
                <a:effectLst>
                  <a:outerShdw blurRad="38100" dist="38100" dir="2700000" algn="tl">
                    <a:srgbClr val="C0C0C0"/>
                  </a:outerShdw>
                </a:effectLst>
                <a:latin typeface="Calibri" pitchFamily="34" charset="0"/>
                <a:sym typeface="Wingdings" pitchFamily="2" charset="2"/>
              </a:rPr>
              <a:t>beam</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operation</a:t>
            </a:r>
            <a:r>
              <a:rPr lang="fr-FR" b="1" u="none" dirty="0" smtClean="0">
                <a:effectLst>
                  <a:outerShdw blurRad="38100" dist="38100" dir="2700000" algn="tl">
                    <a:srgbClr val="C0C0C0"/>
                  </a:outerShdw>
                </a:effectLst>
                <a:latin typeface="Calibri" pitchFamily="34" charset="0"/>
                <a:sym typeface="Wingdings" pitchFamily="2" charset="2"/>
              </a:rPr>
              <a:t> </a:t>
            </a:r>
            <a:r>
              <a:rPr lang="en-US" b="1" u="none" dirty="0" smtClean="0">
                <a:effectLst>
                  <a:outerShdw blurRad="38100" dist="38100" dir="2700000" algn="tl">
                    <a:srgbClr val="C0C0C0"/>
                  </a:outerShdw>
                </a:effectLst>
                <a:latin typeface="Calibri" pitchFamily="34" charset="0"/>
                <a:sym typeface="Wingdings" pitchFamily="2" charset="2"/>
              </a:rPr>
              <a:t> </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First, a few </a:t>
            </a:r>
            <a:r>
              <a:rPr lang="fr-FR" sz="1800" u="none" dirty="0" err="1" smtClean="0">
                <a:effectLst>
                  <a:outerShdw blurRad="38100" dist="38100" dir="2700000" algn="tl">
                    <a:srgbClr val="C0C0C0"/>
                  </a:outerShdw>
                </a:effectLst>
                <a:latin typeface="Calibri" pitchFamily="34" charset="0"/>
                <a:sym typeface="Wingdings" pitchFamily="2" charset="2"/>
              </a:rPr>
              <a:t>very</a:t>
            </a:r>
            <a:r>
              <a:rPr lang="fr-FR" sz="1800" u="none" dirty="0" smtClean="0">
                <a:effectLst>
                  <a:outerShdw blurRad="38100" dist="38100" dir="2700000" algn="tl">
                    <a:srgbClr val="C0C0C0"/>
                  </a:outerShdw>
                </a:effectLst>
                <a:latin typeface="Calibri" pitchFamily="34" charset="0"/>
                <a:sym typeface="Wingdings" pitchFamily="2" charset="2"/>
              </a:rPr>
              <a:t> short pulses are sent to check </a:t>
            </a:r>
            <a:r>
              <a:rPr lang="fr-FR" sz="1800" u="none" dirty="0" err="1" smtClean="0">
                <a:effectLst>
                  <a:outerShdw blurRad="38100" dist="38100" dir="2700000" algn="tl">
                    <a:srgbClr val="C0C0C0"/>
                  </a:outerShdw>
                </a:effectLst>
                <a:latin typeface="Calibri" pitchFamily="34" charset="0"/>
                <a:sym typeface="Wingdings" pitchFamily="2" charset="2"/>
              </a:rPr>
              <a:t>everything</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ok (« </a:t>
            </a:r>
            <a:r>
              <a:rPr lang="fr-FR" sz="1800" u="none" dirty="0" err="1" smtClean="0">
                <a:effectLst>
                  <a:outerShdw blurRad="38100" dist="38100" dir="2700000" algn="tl">
                    <a:srgbClr val="C0C0C0"/>
                  </a:outerShdw>
                </a:effectLst>
                <a:latin typeface="Calibri" pitchFamily="34" charset="0"/>
                <a:sym typeface="Wingdings" pitchFamily="2" charset="2"/>
              </a:rPr>
              <a:t>fast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commisionning</a:t>
            </a:r>
            <a:r>
              <a:rPr lang="fr-FR" sz="1800" u="none" dirty="0" smtClean="0">
                <a:effectLst>
                  <a:outerShdw blurRad="38100" dist="38100" dir="2700000" algn="tl">
                    <a:srgbClr val="C0C0C0"/>
                  </a:outerShdw>
                </a:effectLst>
                <a:latin typeface="Calibri" pitchFamily="34" charset="0"/>
                <a:sym typeface="Wingdings" pitchFamily="2" charset="2"/>
              </a:rPr>
              <a:t> mode »)</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If all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ok, </a:t>
            </a:r>
            <a:r>
              <a:rPr lang="fr-FR" sz="1800" u="none" dirty="0" err="1" smtClean="0">
                <a:effectLst>
                  <a:outerShdw blurRad="38100" dist="38100" dir="2700000" algn="tl">
                    <a:srgbClr val="C0C0C0"/>
                  </a:outerShdw>
                </a:effectLst>
                <a:latin typeface="Calibri" pitchFamily="34" charset="0"/>
                <a:sym typeface="Wingdings" pitchFamily="2" charset="2"/>
              </a:rPr>
              <a:t>then</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duty</a:t>
            </a:r>
            <a:r>
              <a:rPr lang="fr-FR" sz="1800" u="none" dirty="0" smtClean="0">
                <a:effectLst>
                  <a:outerShdw blurRad="38100" dist="38100" dir="2700000" algn="tl">
                    <a:srgbClr val="C0C0C0"/>
                  </a:outerShdw>
                </a:effectLst>
                <a:latin typeface="Calibri" pitchFamily="34" charset="0"/>
                <a:sym typeface="Wingdings" pitchFamily="2" charset="2"/>
              </a:rPr>
              <a:t> cycle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ramped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quickly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within</a:t>
            </a:r>
            <a:r>
              <a:rPr lang="fr-FR" sz="1800" u="none" dirty="0" smtClean="0">
                <a:effectLst>
                  <a:outerShdw blurRad="38100" dist="38100" dir="2700000" algn="tl">
                    <a:srgbClr val="C0C0C0"/>
                  </a:outerShdw>
                </a:effectLst>
                <a:latin typeface="Calibri" pitchFamily="34" charset="0"/>
                <a:sym typeface="Wingdings" pitchFamily="2" charset="2"/>
              </a:rPr>
              <a:t> 1 or 2 sec) to </a:t>
            </a:r>
            <a:r>
              <a:rPr lang="fr-FR" sz="1800" u="none" dirty="0" err="1" smtClean="0">
                <a:effectLst>
                  <a:outerShdw blurRad="38100" dist="38100" dir="2700000" algn="tl">
                    <a:srgbClr val="C0C0C0"/>
                  </a:outerShdw>
                </a:effectLst>
                <a:latin typeface="Calibri" pitchFamily="34" charset="0"/>
                <a:sym typeface="Wingdings" pitchFamily="2" charset="2"/>
              </a:rPr>
              <a:t>recover</a:t>
            </a:r>
            <a:r>
              <a:rPr lang="fr-FR" sz="1800" u="none" dirty="0" smtClean="0">
                <a:effectLst>
                  <a:outerShdw blurRad="38100" dist="38100" dir="2700000" algn="tl">
                    <a:srgbClr val="C0C0C0"/>
                  </a:outerShdw>
                </a:effectLst>
                <a:latin typeface="Calibri" pitchFamily="34" charset="0"/>
                <a:sym typeface="Wingdings" pitchFamily="2" charset="2"/>
              </a:rPr>
              <a:t> nominal </a:t>
            </a:r>
            <a:r>
              <a:rPr lang="fr-FR" sz="1800" u="none" dirty="0" err="1" smtClean="0">
                <a:effectLst>
                  <a:outerShdw blurRad="38100" dist="38100" dir="2700000" algn="tl">
                    <a:srgbClr val="C0C0C0"/>
                  </a:outerShdw>
                </a:effectLst>
                <a:latin typeface="Calibri" pitchFamily="34" charset="0"/>
                <a:sym typeface="Wingdings" pitchFamily="2" charset="2"/>
              </a:rPr>
              <a:t>operation</a:t>
            </a:r>
            <a:endParaRPr lang="fr-FR" sz="1800" u="none" dirty="0" smtClean="0">
              <a:effectLst>
                <a:outerShdw blurRad="38100" dist="38100" dir="2700000" algn="tl">
                  <a:srgbClr val="C0C0C0"/>
                </a:outerShdw>
              </a:effectLst>
              <a:latin typeface="Calibri" pitchFamily="34" charset="0"/>
              <a:sym typeface="Wingdings" pitchFamily="2" charset="2"/>
            </a:endParaRPr>
          </a:p>
        </p:txBody>
      </p:sp>
      <p:sp>
        <p:nvSpPr>
          <p:cNvPr id="17" name="Line 7"/>
          <p:cNvSpPr>
            <a:spLocks noChangeShapeType="1"/>
          </p:cNvSpPr>
          <p:nvPr/>
        </p:nvSpPr>
        <p:spPr bwMode="auto">
          <a:xfrm flipV="1">
            <a:off x="390529" y="2057400"/>
            <a:ext cx="171448" cy="9525"/>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5" name="Interdiction 24"/>
          <p:cNvSpPr/>
          <p:nvPr/>
        </p:nvSpPr>
        <p:spPr bwMode="auto">
          <a:xfrm>
            <a:off x="4438659" y="3200416"/>
            <a:ext cx="276225" cy="21907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16" name="Line 7"/>
          <p:cNvSpPr>
            <a:spLocks noChangeShapeType="1"/>
          </p:cNvSpPr>
          <p:nvPr/>
        </p:nvSpPr>
        <p:spPr bwMode="auto">
          <a:xfrm flipV="1">
            <a:off x="1238259" y="1943100"/>
            <a:ext cx="8667749" cy="1"/>
          </a:xfrm>
          <a:prstGeom prst="line">
            <a:avLst/>
          </a:prstGeom>
          <a:ln w="63500">
            <a:solidFill>
              <a:schemeClr val="tx1"/>
            </a:solidFill>
            <a:prstDash val="sysDot"/>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8" name="Line 7"/>
          <p:cNvSpPr>
            <a:spLocks noChangeShapeType="1"/>
          </p:cNvSpPr>
          <p:nvPr/>
        </p:nvSpPr>
        <p:spPr bwMode="auto">
          <a:xfrm>
            <a:off x="390535" y="2057399"/>
            <a:ext cx="685799" cy="9526"/>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9" name="Line 7"/>
          <p:cNvSpPr>
            <a:spLocks noChangeShapeType="1"/>
          </p:cNvSpPr>
          <p:nvPr/>
        </p:nvSpPr>
        <p:spPr bwMode="auto">
          <a:xfrm flipV="1">
            <a:off x="1047759" y="1933575"/>
            <a:ext cx="200023" cy="142874"/>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0" name="Line 7"/>
          <p:cNvSpPr>
            <a:spLocks noChangeShapeType="1"/>
          </p:cNvSpPr>
          <p:nvPr/>
        </p:nvSpPr>
        <p:spPr bwMode="auto">
          <a:xfrm flipV="1">
            <a:off x="1247779" y="1943100"/>
            <a:ext cx="8667749" cy="1"/>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1" name="Line 7"/>
          <p:cNvSpPr>
            <a:spLocks noChangeShapeType="1"/>
          </p:cNvSpPr>
          <p:nvPr/>
        </p:nvSpPr>
        <p:spPr bwMode="auto">
          <a:xfrm>
            <a:off x="400059" y="2057399"/>
            <a:ext cx="685799" cy="9526"/>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2" name="Line 7"/>
          <p:cNvSpPr>
            <a:spLocks noChangeShapeType="1"/>
          </p:cNvSpPr>
          <p:nvPr/>
        </p:nvSpPr>
        <p:spPr bwMode="auto">
          <a:xfrm flipV="1">
            <a:off x="1057283" y="1933575"/>
            <a:ext cx="200023" cy="142874"/>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9" name="Line 7"/>
          <p:cNvSpPr>
            <a:spLocks noChangeShapeType="1"/>
          </p:cNvSpPr>
          <p:nvPr/>
        </p:nvSpPr>
        <p:spPr bwMode="auto">
          <a:xfrm>
            <a:off x="342907" y="3295664"/>
            <a:ext cx="8829675" cy="9527"/>
          </a:xfrm>
          <a:prstGeom prst="line">
            <a:avLst/>
          </a:prstGeom>
          <a:ln w="63500">
            <a:solidFill>
              <a:schemeClr val="tx1"/>
            </a:solidFill>
            <a:prstDash val="sysDot"/>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0" name="Line 7"/>
          <p:cNvSpPr>
            <a:spLocks noChangeShapeType="1"/>
          </p:cNvSpPr>
          <p:nvPr/>
        </p:nvSpPr>
        <p:spPr bwMode="auto">
          <a:xfrm>
            <a:off x="342907" y="3295664"/>
            <a:ext cx="8829675" cy="9527"/>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1" name="Text Box 5"/>
          <p:cNvSpPr txBox="1">
            <a:spLocks noChangeArrowheads="1"/>
          </p:cNvSpPr>
          <p:nvPr/>
        </p:nvSpPr>
        <p:spPr bwMode="auto">
          <a:xfrm>
            <a:off x="0" y="5319447"/>
            <a:ext cx="9906000" cy="1231106"/>
          </a:xfrm>
          <a:prstGeom prst="rect">
            <a:avLst/>
          </a:prstGeom>
          <a:solidFill>
            <a:schemeClr val="bg1"/>
          </a:solidFill>
          <a:ln w="9525">
            <a:noFill/>
            <a:miter lim="800000"/>
            <a:headEnd/>
            <a:tailEnd/>
          </a:ln>
          <a:effectLst/>
        </p:spPr>
        <p:txBody>
          <a:bodyPr wrap="square">
            <a:spAutoFit/>
          </a:bodyPr>
          <a:lstStyle/>
          <a:p>
            <a:pPr marL="12700" lvl="1"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a:t>
            </a:r>
            <a:r>
              <a:rPr lang="fr-FR" b="1" u="none" dirty="0" smtClean="0">
                <a:effectLst>
                  <a:outerShdw blurRad="38100" dist="38100" dir="2700000" algn="tl">
                    <a:srgbClr val="C0C0C0"/>
                  </a:outerShdw>
                </a:effectLst>
                <a:latin typeface="Calibri" pitchFamily="34" charset="0"/>
                <a:sym typeface="Wingdings" pitchFamily="2" charset="2"/>
              </a:rPr>
              <a:t>Maintenance </a:t>
            </a:r>
            <a:r>
              <a:rPr lang="fr-FR" b="1" u="none" dirty="0" err="1" smtClean="0">
                <a:effectLst>
                  <a:outerShdw blurRad="38100" dist="38100" dir="2700000" algn="tl">
                    <a:srgbClr val="C0C0C0"/>
                  </a:outerShdw>
                </a:effectLst>
                <a:latin typeface="Calibri" pitchFamily="34" charset="0"/>
                <a:sym typeface="Wingdings" pitchFamily="2" charset="2"/>
              </a:rPr>
              <a:t>is</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done</a:t>
            </a:r>
            <a:r>
              <a:rPr lang="fr-FR" b="1" u="none" dirty="0" smtClean="0">
                <a:effectLst>
                  <a:outerShdw blurRad="38100" dist="38100" dir="2700000" algn="tl">
                    <a:srgbClr val="C0C0C0"/>
                  </a:outerShdw>
                </a:effectLst>
                <a:latin typeface="Calibri" pitchFamily="34" charset="0"/>
                <a:sym typeface="Wingdings" pitchFamily="2" charset="2"/>
              </a:rPr>
              <a:t> if possible </a:t>
            </a:r>
            <a:r>
              <a:rPr lang="en-US" b="1" u="none" dirty="0" smtClean="0">
                <a:effectLst>
                  <a:outerShdw blurRad="38100" dist="38100" dir="2700000" algn="tl">
                    <a:srgbClr val="C0C0C0"/>
                  </a:outerShdw>
                </a:effectLst>
                <a:latin typeface="Calibri" pitchFamily="34" charset="0"/>
                <a:sym typeface="Wingdings" pitchFamily="2" charset="2"/>
              </a:rPr>
              <a:t> </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If the </a:t>
            </a:r>
            <a:r>
              <a:rPr lang="fr-FR" sz="1800" u="none" dirty="0" err="1" smtClean="0">
                <a:effectLst>
                  <a:outerShdw blurRad="38100" dist="38100" dir="2700000" algn="tl">
                    <a:srgbClr val="C0C0C0"/>
                  </a:outerShdw>
                </a:effectLst>
                <a:latin typeface="Calibri" pitchFamily="34" charset="0"/>
                <a:sym typeface="Wingdings" pitchFamily="2" charset="2"/>
              </a:rPr>
              <a:t>needed</a:t>
            </a:r>
            <a:r>
              <a:rPr lang="fr-FR" sz="1800" u="none" dirty="0" smtClean="0">
                <a:effectLst>
                  <a:outerShdw blurRad="38100" dist="38100" dir="2700000" algn="tl">
                    <a:srgbClr val="C0C0C0"/>
                  </a:outerShdw>
                </a:effectLst>
                <a:latin typeface="Calibri" pitchFamily="34" charset="0"/>
                <a:sym typeface="Wingdings" pitchFamily="2" charset="2"/>
              </a:rPr>
              <a:t> maintenance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inside</a:t>
            </a:r>
            <a:r>
              <a:rPr lang="fr-FR" sz="1800" u="none" dirty="0" smtClean="0">
                <a:effectLst>
                  <a:outerShdw blurRad="38100" dist="38100" dir="2700000" algn="tl">
                    <a:srgbClr val="C0C0C0"/>
                  </a:outerShdw>
                </a:effectLst>
                <a:latin typeface="Calibri" pitchFamily="34" charset="0"/>
                <a:sym typeface="Wingdings" pitchFamily="2" charset="2"/>
              </a:rPr>
              <a:t> the tunnel -&gt; </a:t>
            </a:r>
            <a:r>
              <a:rPr lang="fr-FR" sz="1800" u="none" dirty="0" err="1" smtClean="0">
                <a:effectLst>
                  <a:outerShdw blurRad="38100" dist="38100" dir="2700000" algn="tl">
                    <a:srgbClr val="C0C0C0"/>
                  </a:outerShdw>
                </a:effectLst>
                <a:latin typeface="Calibri" pitchFamily="34" charset="0"/>
                <a:sym typeface="Wingdings" pitchFamily="2" charset="2"/>
              </a:rPr>
              <a:t>wait</a:t>
            </a:r>
            <a:r>
              <a:rPr lang="fr-FR" sz="1800" u="none" dirty="0" smtClean="0">
                <a:effectLst>
                  <a:outerShdw blurRad="38100" dist="38100" dir="2700000" algn="tl">
                    <a:srgbClr val="C0C0C0"/>
                  </a:outerShdw>
                </a:effectLst>
                <a:latin typeface="Calibri" pitchFamily="34" charset="0"/>
                <a:sym typeface="Wingdings" pitchFamily="2" charset="2"/>
              </a:rPr>
              <a:t> for </a:t>
            </a:r>
            <a:r>
              <a:rPr lang="fr-FR" sz="1800" u="none" dirty="0" err="1" smtClean="0">
                <a:effectLst>
                  <a:outerShdw blurRad="38100" dist="38100" dir="2700000" algn="tl">
                    <a:srgbClr val="C0C0C0"/>
                  </a:outerShdw>
                </a:effectLst>
                <a:latin typeface="Calibri" pitchFamily="34" charset="0"/>
                <a:sym typeface="Wingdings" pitchFamily="2" charset="2"/>
              </a:rPr>
              <a:t>next</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shut</a:t>
            </a:r>
            <a:r>
              <a:rPr lang="fr-FR" sz="1800" u="none" dirty="0" smtClean="0">
                <a:effectLst>
                  <a:outerShdw blurRad="38100" dist="38100" dir="2700000" algn="tl">
                    <a:srgbClr val="C0C0C0"/>
                  </a:outerShdw>
                </a:effectLst>
                <a:latin typeface="Calibri" pitchFamily="34" charset="0"/>
                <a:sym typeface="Wingdings" pitchFamily="2" charset="2"/>
              </a:rPr>
              <a:t>-down </a:t>
            </a:r>
            <a:r>
              <a:rPr lang="fr-FR" sz="1800" u="none" dirty="0" err="1" smtClean="0">
                <a:effectLst>
                  <a:outerShdw blurRad="38100" dist="38100" dir="2700000" algn="tl">
                    <a:srgbClr val="C0C0C0"/>
                  </a:outerShdw>
                </a:effectLst>
                <a:latin typeface="Calibri" pitchFamily="34" charset="0"/>
                <a:sym typeface="Wingdings" pitchFamily="2" charset="2"/>
              </a:rPr>
              <a:t>period</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If the </a:t>
            </a:r>
            <a:r>
              <a:rPr lang="fr-FR" sz="1800" u="none" dirty="0" err="1" smtClean="0">
                <a:effectLst>
                  <a:outerShdw blurRad="38100" dist="38100" dir="2700000" algn="tl">
                    <a:srgbClr val="C0C0C0"/>
                  </a:outerShdw>
                </a:effectLst>
                <a:latin typeface="Calibri" pitchFamily="34" charset="0"/>
                <a:sym typeface="Wingdings" pitchFamily="2" charset="2"/>
              </a:rPr>
              <a:t>needed</a:t>
            </a:r>
            <a:r>
              <a:rPr lang="fr-FR" sz="1800" u="none" dirty="0" smtClean="0">
                <a:effectLst>
                  <a:outerShdw blurRad="38100" dist="38100" dir="2700000" algn="tl">
                    <a:srgbClr val="C0C0C0"/>
                  </a:outerShdw>
                </a:effectLst>
                <a:latin typeface="Calibri" pitchFamily="34" charset="0"/>
                <a:sym typeface="Wingdings" pitchFamily="2" charset="2"/>
              </a:rPr>
              <a:t> maintenance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outside</a:t>
            </a:r>
            <a:r>
              <a:rPr lang="fr-FR" sz="1800" u="none" dirty="0" smtClean="0">
                <a:effectLst>
                  <a:outerShdw blurRad="38100" dist="38100" dir="2700000" algn="tl">
                    <a:srgbClr val="C0C0C0"/>
                  </a:outerShdw>
                </a:effectLst>
                <a:latin typeface="Calibri" pitchFamily="34" charset="0"/>
                <a:sym typeface="Wingdings" pitchFamily="2" charset="2"/>
              </a:rPr>
              <a:t> the tunnel -&gt; </a:t>
            </a:r>
            <a:r>
              <a:rPr lang="fr-FR" sz="1800" u="none" dirty="0" err="1" smtClean="0">
                <a:effectLst>
                  <a:outerShdw blurRad="38100" dist="38100" dir="2700000" algn="tl">
                    <a:srgbClr val="C0C0C0"/>
                  </a:outerShdw>
                </a:effectLst>
                <a:latin typeface="Calibri" pitchFamily="34" charset="0"/>
                <a:sym typeface="Wingdings" pitchFamily="2" charset="2"/>
              </a:rPr>
              <a:t>repair</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during</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operation</a:t>
            </a:r>
            <a:endParaRPr lang="fr-FR" sz="1800" u="none" dirty="0" smtClean="0">
              <a:effectLst>
                <a:outerShdw blurRad="38100" dist="38100" dir="2700000" algn="tl">
                  <a:srgbClr val="C0C0C0"/>
                </a:outerShdw>
              </a:effectLst>
              <a:latin typeface="Calibri" pitchFamily="34" charset="0"/>
              <a:sym typeface="Wingdings" pitchFamily="2" charset="2"/>
            </a:endParaRPr>
          </a:p>
        </p:txBody>
      </p:sp>
      <p:pic>
        <p:nvPicPr>
          <p:cNvPr id="32" name="Picture 2" descr="http://www.ville-la-loupe.com/bibliotheque/divers/voirie_travaux.jpg"/>
          <p:cNvPicPr>
            <a:picLocks noChangeAspect="1" noChangeArrowheads="1"/>
          </p:cNvPicPr>
          <p:nvPr/>
        </p:nvPicPr>
        <p:blipFill>
          <a:blip r:embed="rId5" cstate="print"/>
          <a:srcRect/>
          <a:stretch>
            <a:fillRect/>
          </a:stretch>
        </p:blipFill>
        <p:spPr bwMode="auto">
          <a:xfrm>
            <a:off x="3089284" y="1133491"/>
            <a:ext cx="411163" cy="411163"/>
          </a:xfrm>
          <a:prstGeom prst="rect">
            <a:avLst/>
          </a:prstGeom>
          <a:noFill/>
        </p:spPr>
      </p:pic>
      <p:pic>
        <p:nvPicPr>
          <p:cNvPr id="35" name="Picture 4" descr="http://www.lagny-sur-marne.fr/image/Actus/travaux-loft-450x4001__m1lo04.jpg"/>
          <p:cNvPicPr>
            <a:picLocks noChangeAspect="1" noChangeArrowheads="1"/>
          </p:cNvPicPr>
          <p:nvPr/>
        </p:nvPicPr>
        <p:blipFill>
          <a:blip r:embed="rId6" cstate="print"/>
          <a:srcRect/>
          <a:stretch>
            <a:fillRect/>
          </a:stretch>
        </p:blipFill>
        <p:spPr bwMode="auto">
          <a:xfrm>
            <a:off x="3489331" y="1133475"/>
            <a:ext cx="482203" cy="428624"/>
          </a:xfrm>
          <a:prstGeom prst="rect">
            <a:avLst/>
          </a:prstGeom>
          <a:noFill/>
        </p:spPr>
      </p:pic>
    </p:spTree>
    <p:extLst>
      <p:ext uri="{BB962C8B-B14F-4D97-AF65-F5344CB8AC3E}">
        <p14:creationId xmlns:p14="http://schemas.microsoft.com/office/powerpoint/2010/main" val="32407859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1" grpId="0" animBg="1"/>
      <p:bldP spid="22" grpId="0" animBg="1"/>
      <p:bldP spid="29" grpId="0" animBg="1"/>
      <p:bldP spid="30" grpId="0" animBg="1"/>
      <p:bldP spid="3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t="-25060" b="-41204"/>
          <a:stretch>
            <a:fillRect/>
          </a:stretch>
        </p:blipFill>
        <p:spPr bwMode="auto">
          <a:xfrm>
            <a:off x="382597" y="2800366"/>
            <a:ext cx="8778875" cy="1095375"/>
          </a:xfrm>
          <a:prstGeom prst="rect">
            <a:avLst/>
          </a:prstGeom>
          <a:noFill/>
          <a:ln w="25400">
            <a:solidFill>
              <a:schemeClr val="accent2"/>
            </a:solidFill>
            <a:miter lim="800000"/>
            <a:headEnd/>
            <a:tailEnd/>
          </a:ln>
          <a:effectLst/>
        </p:spPr>
      </p:pic>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chemeClr val="bg1"/>
                </a:solidFill>
                <a:effectLst>
                  <a:outerShdw blurRad="38100" dist="38100" dir="2700000" algn="tl">
                    <a:srgbClr val="C0C0C0"/>
                  </a:outerShdw>
                </a:effectLst>
                <a:latin typeface="Calibri" pitchFamily="34" charset="0"/>
              </a:rPr>
              <a:t>Main </a:t>
            </a:r>
            <a:r>
              <a:rPr lang="fr-FR" sz="2800" b="1" u="none" dirty="0" err="1" smtClean="0">
                <a:solidFill>
                  <a:schemeClr val="bg1"/>
                </a:solidFill>
                <a:effectLst>
                  <a:outerShdw blurRad="38100" dist="38100" dir="2700000" algn="tl">
                    <a:srgbClr val="C0C0C0"/>
                  </a:outerShdw>
                </a:effectLst>
                <a:latin typeface="Calibri" pitchFamily="34" charset="0"/>
              </a:rPr>
              <a:t>linac</a:t>
            </a:r>
            <a:r>
              <a:rPr lang="fr-FR" sz="2800" b="1" u="none" dirty="0" smtClean="0">
                <a:solidFill>
                  <a:schemeClr val="bg1"/>
                </a:solidFill>
                <a:effectLst>
                  <a:outerShdw blurRad="38100" dist="38100" dir="2700000" algn="tl">
                    <a:srgbClr val="C0C0C0"/>
                  </a:outerShdw>
                </a:effectLst>
                <a:latin typeface="Calibri" pitchFamily="34" charset="0"/>
              </a:rPr>
              <a:t> </a:t>
            </a:r>
            <a:r>
              <a:rPr lang="fr-FR" sz="2800" b="1" u="none" dirty="0" err="1" smtClean="0">
                <a:solidFill>
                  <a:schemeClr val="bg1"/>
                </a:solidFill>
                <a:effectLst>
                  <a:outerShdw blurRad="38100" dist="38100" dir="2700000" algn="tl">
                    <a:srgbClr val="C0C0C0"/>
                  </a:outerShdw>
                </a:effectLst>
                <a:latin typeface="Calibri" pitchFamily="34" charset="0"/>
              </a:rPr>
              <a:t>beam</a:t>
            </a:r>
            <a:r>
              <a:rPr lang="fr-FR" sz="2800" b="1" u="none" dirty="0" smtClean="0">
                <a:solidFill>
                  <a:schemeClr val="bg1"/>
                </a:solidFill>
                <a:effectLst>
                  <a:outerShdw blurRad="38100" dist="38100" dir="2700000" algn="tl">
                    <a:srgbClr val="C0C0C0"/>
                  </a:outerShdw>
                </a:effectLst>
                <a:latin typeface="Calibri" pitchFamily="34" charset="0"/>
              </a:rPr>
              <a:t> reconfiguration (6/6)</a:t>
            </a:r>
            <a:endParaRPr lang="fr-FR" sz="2800" b="1" u="none" dirty="0">
              <a:solidFill>
                <a:schemeClr val="bg1"/>
              </a:solidFill>
              <a:effectLst>
                <a:outerShdw blurRad="38100" dist="38100" dir="2700000" algn="tl">
                  <a:srgbClr val="C0C0C0"/>
                </a:outerShdw>
              </a:effectLst>
              <a:latin typeface="Calibri" pitchFamily="34" charset="0"/>
            </a:endParaRPr>
          </a:p>
        </p:txBody>
      </p:sp>
      <p:sp>
        <p:nvSpPr>
          <p:cNvPr id="23" name="Espace réservé du pied de page 22"/>
          <p:cNvSpPr>
            <a:spLocks noGrp="1"/>
          </p:cNvSpPr>
          <p:nvPr>
            <p:ph type="ftr" sz="quarter" idx="10"/>
          </p:nvPr>
        </p:nvSpPr>
        <p:spPr/>
        <p:txBody>
          <a:bodyPr/>
          <a:lstStyle/>
          <a:p>
            <a:r>
              <a:rPr lang="fr-FR" smtClean="0"/>
              <a:t>J-Luc Biarrotte, Séminaire SACM, Saclay, 24/03/2016.</a:t>
            </a:r>
            <a:endParaRPr lang="de-DE" dirty="0"/>
          </a:p>
        </p:txBody>
      </p:sp>
      <p:pic>
        <p:nvPicPr>
          <p:cNvPr id="24" name="Picture 2"/>
          <p:cNvPicPr>
            <a:picLocks noChangeAspect="1" noChangeArrowheads="1"/>
          </p:cNvPicPr>
          <p:nvPr/>
        </p:nvPicPr>
        <p:blipFill>
          <a:blip r:embed="rId4" cstate="print"/>
          <a:srcRect l="-51" t="5774" r="29630" b="22212"/>
          <a:stretch>
            <a:fillRect/>
          </a:stretch>
        </p:blipFill>
        <p:spPr bwMode="auto">
          <a:xfrm>
            <a:off x="0" y="870428"/>
            <a:ext cx="9906000" cy="1596563"/>
          </a:xfrm>
          <a:prstGeom prst="rect">
            <a:avLst/>
          </a:prstGeom>
          <a:noFill/>
          <a:ln w="9525">
            <a:noFill/>
            <a:miter lim="800000"/>
            <a:headEnd/>
            <a:tailEnd/>
          </a:ln>
        </p:spPr>
      </p:pic>
      <p:sp>
        <p:nvSpPr>
          <p:cNvPr id="27" name="Line 7"/>
          <p:cNvSpPr>
            <a:spLocks noChangeShapeType="1"/>
          </p:cNvSpPr>
          <p:nvPr/>
        </p:nvSpPr>
        <p:spPr bwMode="auto">
          <a:xfrm>
            <a:off x="428626" y="1800227"/>
            <a:ext cx="838199" cy="1"/>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38" name="Rectangle avec flèche vers le bas 37"/>
          <p:cNvSpPr/>
          <p:nvPr/>
        </p:nvSpPr>
        <p:spPr bwMode="auto">
          <a:xfrm>
            <a:off x="3152777" y="1800241"/>
            <a:ext cx="504825" cy="981075"/>
          </a:xfrm>
          <a:prstGeom prst="downArrowCallout">
            <a:avLst>
              <a:gd name="adj1" fmla="val 9906"/>
              <a:gd name="adj2" fmla="val 25000"/>
              <a:gd name="adj3" fmla="val 25000"/>
              <a:gd name="adj4" fmla="val 26084"/>
            </a:avLst>
          </a:prstGeom>
          <a:noFill/>
          <a:ln>
            <a:solidFill>
              <a:schemeClr val="accent2"/>
            </a:solidFill>
            <a:headEnd type="none" w="sm" len="sm"/>
            <a:tailEnd type="none" w="sm" len="s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dirty="0" smtClean="0">
              <a:ln>
                <a:noFill/>
              </a:ln>
              <a:solidFill>
                <a:schemeClr val="accent2"/>
              </a:solidFill>
              <a:effectLst/>
              <a:latin typeface="Arial" charset="0"/>
            </a:endParaRPr>
          </a:p>
        </p:txBody>
      </p:sp>
      <p:sp>
        <p:nvSpPr>
          <p:cNvPr id="13" name="Text Box 5"/>
          <p:cNvSpPr txBox="1">
            <a:spLocks noChangeArrowheads="1"/>
          </p:cNvSpPr>
          <p:nvPr/>
        </p:nvSpPr>
        <p:spPr bwMode="auto">
          <a:xfrm>
            <a:off x="0" y="4052632"/>
            <a:ext cx="9906000" cy="2062103"/>
          </a:xfrm>
          <a:prstGeom prst="rect">
            <a:avLst/>
          </a:prstGeom>
          <a:solidFill>
            <a:schemeClr val="bg1"/>
          </a:solid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effectLst>
                  <a:outerShdw blurRad="38100" dist="38100" dir="2700000" algn="tl">
                    <a:srgbClr val="C0C0C0"/>
                  </a:outerShdw>
                </a:effectLst>
                <a:latin typeface="Calibri" pitchFamily="34" charset="0"/>
                <a:sym typeface="Wingdings" pitchFamily="2" charset="2"/>
              </a:rPr>
              <a:t> If maintenance is successful, </a:t>
            </a:r>
            <a:r>
              <a:rPr lang="fr-FR" b="1" u="none" dirty="0" smtClean="0">
                <a:effectLst>
                  <a:outerShdw blurRad="38100" dist="38100" dir="2700000" algn="tl">
                    <a:srgbClr val="C0C0C0"/>
                  </a:outerShdw>
                </a:effectLst>
                <a:latin typeface="Calibri" pitchFamily="34" charset="0"/>
                <a:sym typeface="Wingdings" pitchFamily="2" charset="2"/>
              </a:rPr>
              <a:t>back to nominal </a:t>
            </a:r>
            <a:r>
              <a:rPr lang="fr-FR" b="1" u="none" dirty="0" err="1" smtClean="0">
                <a:effectLst>
                  <a:outerShdw blurRad="38100" dist="38100" dir="2700000" algn="tl">
                    <a:srgbClr val="C0C0C0"/>
                  </a:outerShdw>
                </a:effectLst>
                <a:latin typeface="Calibri" pitchFamily="34" charset="0"/>
                <a:sym typeface="Wingdings" pitchFamily="2" charset="2"/>
              </a:rPr>
              <a:t>operation</a:t>
            </a:r>
            <a:r>
              <a:rPr lang="fr-FR" b="1" u="none" dirty="0" smtClean="0">
                <a:effectLst>
                  <a:outerShdw blurRad="38100" dist="38100" dir="2700000" algn="tl">
                    <a:srgbClr val="C0C0C0"/>
                  </a:outerShdw>
                </a:effectLst>
                <a:latin typeface="Calibri" pitchFamily="34" charset="0"/>
                <a:sym typeface="Wingdings" pitchFamily="2" charset="2"/>
              </a:rPr>
              <a:t> </a:t>
            </a:r>
            <a:r>
              <a:rPr lang="fr-FR" b="1" u="none" dirty="0" err="1" smtClean="0">
                <a:effectLst>
                  <a:outerShdw blurRad="38100" dist="38100" dir="2700000" algn="tl">
                    <a:srgbClr val="C0C0C0"/>
                  </a:outerShdw>
                </a:effectLst>
                <a:latin typeface="Calibri" pitchFamily="34" charset="0"/>
                <a:sym typeface="Wingdings" pitchFamily="2" charset="2"/>
              </a:rPr>
              <a:t>using</a:t>
            </a:r>
            <a:r>
              <a:rPr lang="fr-FR" b="1" u="none" dirty="0" smtClean="0">
                <a:effectLst>
                  <a:outerShdw blurRad="38100" dist="38100" dir="2700000" algn="tl">
                    <a:srgbClr val="C0C0C0"/>
                  </a:outerShdw>
                </a:effectLst>
                <a:latin typeface="Calibri" pitchFamily="34" charset="0"/>
                <a:sym typeface="Wingdings" pitchFamily="2" charset="2"/>
              </a:rPr>
              <a:t> opposite </a:t>
            </a:r>
            <a:r>
              <a:rPr lang="fr-FR" b="1" u="none" dirty="0" err="1" smtClean="0">
                <a:effectLst>
                  <a:outerShdw blurRad="38100" dist="38100" dir="2700000" algn="tl">
                    <a:srgbClr val="C0C0C0"/>
                  </a:outerShdw>
                </a:effectLst>
                <a:latin typeface="Calibri" pitchFamily="34" charset="0"/>
                <a:sym typeface="Wingdings" pitchFamily="2" charset="2"/>
              </a:rPr>
              <a:t>procedure</a:t>
            </a:r>
            <a:r>
              <a:rPr lang="fr-FR" b="1" u="none" dirty="0" smtClean="0">
                <a:effectLst>
                  <a:outerShdw blurRad="38100" dist="38100" dir="2700000" algn="tl">
                    <a:srgbClr val="C0C0C0"/>
                  </a:outerShdw>
                </a:effectLst>
                <a:latin typeface="Calibri" pitchFamily="34" charset="0"/>
                <a:sym typeface="Wingdings" pitchFamily="2" charset="2"/>
              </a:rPr>
              <a:t> (? </a:t>
            </a:r>
            <a:r>
              <a:rPr lang="fr-FR" b="1" u="none" smtClean="0">
                <a:effectLst>
                  <a:outerShdw blurRad="38100" dist="38100" dir="2700000" algn="tl">
                    <a:srgbClr val="C0C0C0"/>
                  </a:outerShdw>
                </a:effectLst>
                <a:latin typeface="Calibri" pitchFamily="34" charset="0"/>
                <a:sym typeface="Wingdings" pitchFamily="2" charset="2"/>
              </a:rPr>
              <a:t>TBC)</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stopped</a:t>
            </a:r>
            <a:endParaRPr lang="fr-FR" sz="1800" u="none" dirty="0" smtClean="0">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The </a:t>
            </a:r>
            <a:r>
              <a:rPr lang="fr-FR" sz="1800" u="none" dirty="0" err="1" smtClean="0">
                <a:effectLst>
                  <a:outerShdw blurRad="38100" dist="38100" dir="2700000" algn="tl">
                    <a:srgbClr val="C0C0C0"/>
                  </a:outerShdw>
                </a:effectLst>
                <a:latin typeface="Calibri" pitchFamily="34" charset="0"/>
                <a:sym typeface="Wingdings" pitchFamily="2" charset="2"/>
              </a:rPr>
              <a:t>repaired</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cavity</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retuned</a:t>
            </a:r>
            <a:r>
              <a:rPr lang="fr-FR" sz="1800" u="none" dirty="0" smtClean="0">
                <a:effectLst>
                  <a:outerShdw blurRad="38100" dist="38100" dir="2700000" algn="tl">
                    <a:srgbClr val="C0C0C0"/>
                  </a:outerShdw>
                </a:effectLst>
                <a:latin typeface="Calibri" pitchFamily="34" charset="0"/>
                <a:sym typeface="Wingdings" pitchFamily="2" charset="2"/>
              </a:rPr>
              <a:t> (time budget = </a:t>
            </a:r>
            <a:r>
              <a:rPr lang="fr-FR" sz="1800" u="none" dirty="0" err="1" smtClean="0">
                <a:effectLst>
                  <a:outerShdw blurRad="38100" dist="38100" dir="2700000" algn="tl">
                    <a:srgbClr val="C0C0C0"/>
                  </a:outerShdw>
                </a:effectLst>
                <a:latin typeface="Calibri" pitchFamily="34" charset="0"/>
                <a:sym typeface="Wingdings" pitchFamily="2" charset="2"/>
              </a:rPr>
              <a:t>less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than</a:t>
            </a:r>
            <a:r>
              <a:rPr lang="fr-FR" sz="1800" u="none" dirty="0" smtClean="0">
                <a:effectLst>
                  <a:outerShdw blurRad="38100" dist="38100" dir="2700000" algn="tl">
                    <a:srgbClr val="C0C0C0"/>
                  </a:outerShdw>
                </a:effectLst>
                <a:latin typeface="Calibri" pitchFamily="34" charset="0"/>
                <a:sym typeface="Wingdings" pitchFamily="2" charset="2"/>
              </a:rPr>
              <a:t> 2 seconds)</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Initial (Voltage / Phase) </a:t>
            </a:r>
            <a:r>
              <a:rPr lang="fr-FR" sz="1800" u="none" dirty="0" err="1" smtClean="0">
                <a:effectLst>
                  <a:outerShdw blurRad="38100" dist="38100" dir="2700000" algn="tl">
                    <a:srgbClr val="C0C0C0"/>
                  </a:outerShdw>
                </a:effectLst>
                <a:latin typeface="Calibri" pitchFamily="34" charset="0"/>
                <a:sym typeface="Wingdings" pitchFamily="2" charset="2"/>
              </a:rPr>
              <a:t>setpoint</a:t>
            </a:r>
            <a:r>
              <a:rPr lang="fr-FR" sz="1800" u="none" dirty="0" smtClean="0">
                <a:effectLst>
                  <a:outerShdw blurRad="38100" dist="38100" dir="2700000" algn="tl">
                    <a:srgbClr val="C0C0C0"/>
                  </a:outerShdw>
                </a:effectLst>
                <a:latin typeface="Calibri" pitchFamily="34" charset="0"/>
                <a:sym typeface="Wingdings" pitchFamily="2" charset="2"/>
              </a:rPr>
              <a:t> values for </a:t>
            </a:r>
            <a:r>
              <a:rPr lang="fr-FR" sz="1800" u="none" dirty="0" err="1" smtClean="0">
                <a:effectLst>
                  <a:outerShdw blurRad="38100" dist="38100" dir="2700000" algn="tl">
                    <a:srgbClr val="C0C0C0"/>
                  </a:outerShdw>
                </a:effectLst>
                <a:latin typeface="Calibri" pitchFamily="34" charset="0"/>
                <a:sym typeface="Wingdings" pitchFamily="2" charset="2"/>
              </a:rPr>
              <a:t>repaired</a:t>
            </a:r>
            <a:r>
              <a:rPr lang="fr-FR" sz="1800" u="none" dirty="0" smtClean="0">
                <a:effectLst>
                  <a:outerShdw blurRad="38100" dist="38100" dir="2700000" algn="tl">
                    <a:srgbClr val="C0C0C0"/>
                  </a:outerShdw>
                </a:effectLst>
                <a:latin typeface="Calibri" pitchFamily="34" charset="0"/>
                <a:sym typeface="Wingdings" pitchFamily="2" charset="2"/>
              </a:rPr>
              <a:t> &amp; </a:t>
            </a:r>
            <a:r>
              <a:rPr lang="fr-FR" sz="1800" u="none" dirty="0" err="1" smtClean="0">
                <a:effectLst>
                  <a:outerShdw blurRad="38100" dist="38100" dir="2700000" algn="tl">
                    <a:srgbClr val="C0C0C0"/>
                  </a:outerShdw>
                </a:effectLst>
                <a:latin typeface="Calibri" pitchFamily="34" charset="0"/>
                <a:sym typeface="Wingdings" pitchFamily="2" charset="2"/>
              </a:rPr>
              <a:t>compensating</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cavities</a:t>
            </a:r>
            <a:r>
              <a:rPr lang="fr-FR" sz="1800" u="none" dirty="0" smtClean="0">
                <a:effectLst>
                  <a:outerShdw blurRad="38100" dist="38100" dir="2700000" algn="tl">
                    <a:srgbClr val="C0C0C0"/>
                  </a:outerShdw>
                </a:effectLst>
                <a:latin typeface="Calibri" pitchFamily="34" charset="0"/>
                <a:sym typeface="Wingdings" pitchFamily="2" charset="2"/>
              </a:rPr>
              <a:t> are set back</a:t>
            </a:r>
          </a:p>
          <a:p>
            <a:pPr marL="469900" lvl="1" indent="-12700" eaLnBrk="1" hangingPunct="1">
              <a:spcBef>
                <a:spcPct val="50000"/>
              </a:spcBef>
              <a:buFont typeface="Wingdings" pitchFamily="2" charset="2"/>
              <a:buChar char="ü"/>
            </a:pP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Beam</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resumed</a:t>
            </a:r>
            <a:r>
              <a:rPr lang="fr-FR" sz="1800" u="none" dirty="0" smtClean="0">
                <a:effectLst>
                  <a:outerShdw blurRad="38100" dist="38100" dir="2700000" algn="tl">
                    <a:srgbClr val="C0C0C0"/>
                  </a:outerShdw>
                </a:effectLst>
                <a:latin typeface="Calibri" pitchFamily="34" charset="0"/>
                <a:sym typeface="Wingdings" pitchFamily="2" charset="2"/>
              </a:rPr>
              <a:t> (short pulse) and </a:t>
            </a:r>
            <a:r>
              <a:rPr lang="fr-FR" sz="1800" u="none" dirty="0" err="1" smtClean="0">
                <a:effectLst>
                  <a:outerShdw blurRad="38100" dist="38100" dir="2700000" algn="tl">
                    <a:srgbClr val="C0C0C0"/>
                  </a:outerShdw>
                </a:effectLst>
                <a:latin typeface="Calibri" pitchFamily="34" charset="0"/>
                <a:sym typeface="Wingdings" pitchFamily="2" charset="2"/>
              </a:rPr>
              <a:t>duty</a:t>
            </a:r>
            <a:r>
              <a:rPr lang="fr-FR" sz="1800" u="none" dirty="0" smtClean="0">
                <a:effectLst>
                  <a:outerShdw blurRad="38100" dist="38100" dir="2700000" algn="tl">
                    <a:srgbClr val="C0C0C0"/>
                  </a:outerShdw>
                </a:effectLst>
                <a:latin typeface="Calibri" pitchFamily="34" charset="0"/>
                <a:sym typeface="Wingdings" pitchFamily="2" charset="2"/>
              </a:rPr>
              <a:t> cycle </a:t>
            </a:r>
            <a:r>
              <a:rPr lang="fr-FR" sz="1800" u="none" dirty="0" err="1" smtClean="0">
                <a:effectLst>
                  <a:outerShdw blurRad="38100" dist="38100" dir="2700000" algn="tl">
                    <a:srgbClr val="C0C0C0"/>
                  </a:outerShdw>
                </a:effectLst>
                <a:latin typeface="Calibri" pitchFamily="34" charset="0"/>
                <a:sym typeface="Wingdings" pitchFamily="2" charset="2"/>
              </a:rPr>
              <a:t>is</a:t>
            </a:r>
            <a:r>
              <a:rPr lang="fr-FR" sz="1800" u="none" dirty="0" smtClean="0">
                <a:effectLst>
                  <a:outerShdw blurRad="38100" dist="38100" dir="2700000" algn="tl">
                    <a:srgbClr val="C0C0C0"/>
                  </a:outerShdw>
                </a:effectLst>
                <a:latin typeface="Calibri" pitchFamily="34" charset="0"/>
                <a:sym typeface="Wingdings" pitchFamily="2" charset="2"/>
              </a:rPr>
              <a:t> </a:t>
            </a:r>
            <a:r>
              <a:rPr lang="fr-FR" sz="1800" u="none" dirty="0" err="1" smtClean="0">
                <a:effectLst>
                  <a:outerShdw blurRad="38100" dist="38100" dir="2700000" algn="tl">
                    <a:srgbClr val="C0C0C0"/>
                  </a:outerShdw>
                </a:effectLst>
                <a:latin typeface="Calibri" pitchFamily="34" charset="0"/>
                <a:sym typeface="Wingdings" pitchFamily="2" charset="2"/>
              </a:rPr>
              <a:t>ramped</a:t>
            </a:r>
            <a:r>
              <a:rPr lang="fr-FR" sz="1800" u="none" dirty="0" smtClean="0">
                <a:effectLst>
                  <a:outerShdw blurRad="38100" dist="38100" dir="2700000" algn="tl">
                    <a:srgbClr val="C0C0C0"/>
                  </a:outerShdw>
                </a:effectLst>
                <a:latin typeface="Calibri" pitchFamily="34" charset="0"/>
                <a:sym typeface="Wingdings" pitchFamily="2" charset="2"/>
              </a:rPr>
              <a:t> up to nominal </a:t>
            </a:r>
            <a:r>
              <a:rPr lang="fr-FR" sz="1800" u="none" dirty="0" err="1" smtClean="0">
                <a:effectLst>
                  <a:outerShdw blurRad="38100" dist="38100" dir="2700000" algn="tl">
                    <a:srgbClr val="C0C0C0"/>
                  </a:outerShdw>
                </a:effectLst>
                <a:latin typeface="Calibri" pitchFamily="34" charset="0"/>
                <a:sym typeface="Wingdings" pitchFamily="2" charset="2"/>
              </a:rPr>
              <a:t>operation</a:t>
            </a:r>
            <a:endParaRPr lang="fr-FR" sz="1600" dirty="0" smtClean="0">
              <a:effectLst>
                <a:outerShdw blurRad="38100" dist="38100" dir="2700000" algn="tl">
                  <a:srgbClr val="C0C0C0"/>
                </a:outerShdw>
              </a:effectLst>
              <a:latin typeface="Calibri" pitchFamily="34" charset="0"/>
              <a:sym typeface="Wingdings" pitchFamily="2" charset="2"/>
            </a:endParaRPr>
          </a:p>
        </p:txBody>
      </p:sp>
      <p:sp>
        <p:nvSpPr>
          <p:cNvPr id="17" name="Line 7"/>
          <p:cNvSpPr>
            <a:spLocks noChangeShapeType="1"/>
          </p:cNvSpPr>
          <p:nvPr/>
        </p:nvSpPr>
        <p:spPr bwMode="auto">
          <a:xfrm flipV="1">
            <a:off x="390529" y="2057400"/>
            <a:ext cx="171448" cy="9525"/>
          </a:xfrm>
          <a:prstGeom prst="line">
            <a:avLst/>
          </a:prstGeom>
          <a:ln w="63500">
            <a:solidFill>
              <a:schemeClr val="tx1"/>
            </a:solidFill>
            <a:prstDash val="sysDot"/>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5" name="Interdiction 24"/>
          <p:cNvSpPr/>
          <p:nvPr/>
        </p:nvSpPr>
        <p:spPr bwMode="auto">
          <a:xfrm>
            <a:off x="4438659" y="3200416"/>
            <a:ext cx="276225" cy="219075"/>
          </a:xfrm>
          <a:prstGeom prst="noSmoking">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28" name="Flèche vers le bas 27"/>
          <p:cNvSpPr/>
          <p:nvPr/>
        </p:nvSpPr>
        <p:spPr bwMode="auto">
          <a:xfrm flipV="1">
            <a:off x="4810125" y="3457578"/>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33" name="Flèche vers le bas 32"/>
          <p:cNvSpPr/>
          <p:nvPr/>
        </p:nvSpPr>
        <p:spPr bwMode="auto">
          <a:xfrm flipV="1">
            <a:off x="6105525" y="3467103"/>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34" name="Flèche vers le bas 33"/>
          <p:cNvSpPr/>
          <p:nvPr/>
        </p:nvSpPr>
        <p:spPr bwMode="auto">
          <a:xfrm flipV="1">
            <a:off x="3152775" y="3476627"/>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37" name="Flèche vers le bas 36"/>
          <p:cNvSpPr/>
          <p:nvPr/>
        </p:nvSpPr>
        <p:spPr bwMode="auto">
          <a:xfrm flipV="1">
            <a:off x="2781300" y="3476627"/>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16" name="Line 7"/>
          <p:cNvSpPr>
            <a:spLocks noChangeShapeType="1"/>
          </p:cNvSpPr>
          <p:nvPr/>
        </p:nvSpPr>
        <p:spPr bwMode="auto">
          <a:xfrm flipV="1">
            <a:off x="1247779" y="1943100"/>
            <a:ext cx="8667749" cy="1"/>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8" name="Line 7"/>
          <p:cNvSpPr>
            <a:spLocks noChangeShapeType="1"/>
          </p:cNvSpPr>
          <p:nvPr/>
        </p:nvSpPr>
        <p:spPr bwMode="auto">
          <a:xfrm>
            <a:off x="400059" y="2057399"/>
            <a:ext cx="685799" cy="9526"/>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19" name="Line 7"/>
          <p:cNvSpPr>
            <a:spLocks noChangeShapeType="1"/>
          </p:cNvSpPr>
          <p:nvPr/>
        </p:nvSpPr>
        <p:spPr bwMode="auto">
          <a:xfrm flipV="1">
            <a:off x="1057283" y="1933575"/>
            <a:ext cx="200023" cy="142874"/>
          </a:xfrm>
          <a:prstGeom prst="line">
            <a:avLst/>
          </a:prstGeom>
          <a:ln w="63500">
            <a:solidFill>
              <a:schemeClr val="tx1"/>
            </a:solidFill>
            <a:prstDash val="solid"/>
            <a:headEnd type="none" w="sm" len="sm"/>
            <a:tailEnd type="none"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0" name="Line 7"/>
          <p:cNvSpPr>
            <a:spLocks noChangeShapeType="1"/>
          </p:cNvSpPr>
          <p:nvPr/>
        </p:nvSpPr>
        <p:spPr bwMode="auto">
          <a:xfrm>
            <a:off x="342907" y="3295664"/>
            <a:ext cx="8829675" cy="9527"/>
          </a:xfrm>
          <a:prstGeom prst="line">
            <a:avLst/>
          </a:prstGeom>
          <a:ln w="63500">
            <a:solidFill>
              <a:schemeClr val="tx1"/>
            </a:solidFill>
            <a:prstDash val="solid"/>
            <a:headEnd type="none" w="sm" len="sm"/>
            <a:tailEnd type="arrow" w="sm" len="sm"/>
          </a:ln>
        </p:spPr>
        <p:style>
          <a:lnRef idx="3">
            <a:schemeClr val="accent4"/>
          </a:lnRef>
          <a:fillRef idx="0">
            <a:schemeClr val="accent4"/>
          </a:fillRef>
          <a:effectRef idx="2">
            <a:schemeClr val="accent4"/>
          </a:effectRef>
          <a:fontRef idx="minor">
            <a:schemeClr val="tx1"/>
          </a:fontRef>
        </p:style>
        <p:txBody>
          <a:bodyPr/>
          <a:lstStyle/>
          <a:p>
            <a:endParaRPr lang="fr-FR"/>
          </a:p>
        </p:txBody>
      </p:sp>
      <p:sp>
        <p:nvSpPr>
          <p:cNvPr id="21" name="Flèche vers le bas 20"/>
          <p:cNvSpPr/>
          <p:nvPr/>
        </p:nvSpPr>
        <p:spPr bwMode="auto">
          <a:xfrm flipV="1">
            <a:off x="4457700" y="3457578"/>
            <a:ext cx="247650" cy="371475"/>
          </a:xfrm>
          <a:prstGeom prst="downArrow">
            <a:avLst/>
          </a:prstGeom>
          <a:solidFill>
            <a:srgbClr val="00808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5896198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4" end="4"/>
                                            </p:txEl>
                                          </p:spTgt>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37"/>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8"/>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3"/>
                                        </p:tgtEl>
                                        <p:attrNameLst>
                                          <p:attrName>style.visibility</p:attrName>
                                        </p:attrNameLst>
                                      </p:cBhvr>
                                      <p:to>
                                        <p:strVal val="hidden"/>
                                      </p:to>
                                    </p:set>
                                  </p:childTnLst>
                                </p:cTn>
                              </p:par>
                              <p:par>
                                <p:cTn id="47" presetID="1" presetClass="entr" presetSubtype="0" fill="hold" grpId="1"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8" grpId="1" animBg="1"/>
      <p:bldP spid="33" grpId="0" animBg="1"/>
      <p:bldP spid="33" grpId="1" animBg="1"/>
      <p:bldP spid="34" grpId="0" animBg="1"/>
      <p:bldP spid="34" grpId="1" animBg="1"/>
      <p:bldP spid="37" grpId="0" animBg="1"/>
      <p:bldP spid="37" grpId="1" animBg="1"/>
      <p:bldP spid="16" grpId="0" animBg="1"/>
      <p:bldP spid="16" grpId="1" animBg="1"/>
      <p:bldP spid="18" grpId="0" animBg="1"/>
      <p:bldP spid="18" grpId="1" animBg="1"/>
      <p:bldP spid="19" grpId="0" animBg="1"/>
      <p:bldP spid="19" grpId="1" animBg="1"/>
      <p:bldP spid="20" grpId="0" animBg="1"/>
      <p:bldP spid="20" grpId="1" animBg="1"/>
      <p:bldP spid="21" grpId="0" animBg="1"/>
      <p:bldP spid="21"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287084" y="1485769"/>
            <a:ext cx="9618922" cy="5324535"/>
          </a:xfrm>
          <a:prstGeom prst="rect">
            <a:avLst/>
          </a:prstGeom>
          <a:noFill/>
          <a:ln w="12700">
            <a:noFill/>
            <a:miter lim="800000"/>
            <a:headEnd type="none" w="sm" len="sm"/>
            <a:tailEnd type="none" w="sm" len="sm"/>
          </a:ln>
          <a:effectLst/>
        </p:spPr>
        <p:txBody>
          <a:bodyPr wrap="square">
            <a:spAutoFit/>
          </a:bodyPr>
          <a:lstStyle/>
          <a:p>
            <a:pPr marL="457200" indent="-457200"/>
            <a:endParaRPr lang="fr-FR" sz="3600" b="1" u="none" dirty="0" smtClean="0">
              <a:solidFill>
                <a:srgbClr val="0000FF"/>
              </a:solidFill>
              <a:cs typeface="Times New Roman" pitchFamily="18" charset="0"/>
            </a:endParaRPr>
          </a:p>
          <a:p>
            <a:pPr marL="457200" indent="-457200"/>
            <a:endParaRPr lang="fr-FR" sz="3600" b="1" u="none" dirty="0">
              <a:solidFill>
                <a:srgbClr val="0000FF"/>
              </a:solidFill>
              <a:cs typeface="Times New Roman" pitchFamily="18"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P&amp;T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strategy</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project</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linac</a:t>
            </a: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 concept</a:t>
            </a:r>
          </a:p>
          <a:p>
            <a:pPr marL="457200" lvl="0" indent="-457200">
              <a:buFontTx/>
              <a:buAutoNum type="arabicPeriod"/>
            </a:pPr>
            <a:endParaRPr lang="fr-FR" sz="3200" b="1" u="none" dirty="0" smtClean="0">
              <a:solidFill>
                <a:srgbClr val="FFFFFF"/>
              </a:solidFill>
              <a:effectLst>
                <a:outerShdw blurRad="76200" dist="88900" algn="l" rotWithShape="0">
                  <a:srgbClr val="006DDA"/>
                </a:outerShdw>
              </a:effectLst>
              <a:latin typeface="Calibri" pitchFamily="34" charset="0"/>
              <a:cs typeface="Calibri" pitchFamily="34" charset="0"/>
            </a:endParaRPr>
          </a:p>
          <a:p>
            <a:pPr marL="457200" indent="-457200">
              <a:buFontTx/>
              <a:buAutoNum type="arabicPeriod"/>
            </a:pPr>
            <a:r>
              <a:rPr lang="fr-FR" sz="4400" b="1" u="none" dirty="0" smtClean="0">
                <a:solidFill>
                  <a:srgbClr val="146AB2"/>
                </a:solidFill>
                <a:latin typeface="Calibri" pitchFamily="34" charset="0"/>
                <a:cs typeface="Calibri" pitchFamily="34" charset="0"/>
              </a:rPr>
              <a:t> Main R&amp;D </a:t>
            </a:r>
            <a:r>
              <a:rPr lang="en-US" sz="4400" b="1" u="none" dirty="0" smtClean="0">
                <a:solidFill>
                  <a:srgbClr val="146AB2"/>
                </a:solidFill>
                <a:latin typeface="Calibri" pitchFamily="34" charset="0"/>
                <a:cs typeface="Calibri" pitchFamily="34" charset="0"/>
              </a:rPr>
              <a:t>achievements </a:t>
            </a:r>
            <a:r>
              <a:rPr lang="en-US" sz="3200" b="1" u="none" dirty="0" smtClean="0">
                <a:solidFill>
                  <a:srgbClr val="146AB2"/>
                </a:solidFill>
                <a:latin typeface="Calibri" pitchFamily="34" charset="0"/>
                <a:cs typeface="Calibri" pitchFamily="34" charset="0"/>
              </a:rPr>
              <a:t>(MAX project)</a:t>
            </a:r>
            <a:endParaRPr lang="en-US" sz="4400" b="1" u="none" dirty="0" smtClean="0">
              <a:solidFill>
                <a:srgbClr val="146AB2"/>
              </a:solidFill>
              <a:latin typeface="Calibri" pitchFamily="34" charset="0"/>
              <a:cs typeface="Calibri" pitchFamily="34" charset="0"/>
            </a:endParaRPr>
          </a:p>
          <a:p>
            <a:pPr marL="457200" lvl="0" indent="-457200">
              <a:buFontTx/>
              <a:buAutoNum type="arabicPeriod"/>
            </a:pP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On-</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going</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activities</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 (MYRTE </a:t>
            </a:r>
            <a:r>
              <a:rPr lang="fr-FR" sz="3200" b="1" u="none" dirty="0" err="1" smtClean="0">
                <a:solidFill>
                  <a:schemeClr val="bg1"/>
                </a:solidFill>
                <a:effectLst>
                  <a:outerShdw blurRad="76200" dist="88900" algn="l" rotWithShape="0">
                    <a:srgbClr val="146AB2"/>
                  </a:outerShdw>
                </a:effectLst>
                <a:latin typeface="Calibri" pitchFamily="34" charset="0"/>
                <a:cs typeface="Calibri" pitchFamily="34" charset="0"/>
              </a:rPr>
              <a:t>project</a:t>
            </a:r>
            <a:r>
              <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rPr>
              <a:t>)</a:t>
            </a:r>
          </a:p>
          <a:p>
            <a:pPr marL="457200" indent="-457200"/>
            <a:endParaRPr lang="fr-FR" sz="3200" b="1" u="none" dirty="0" smtClean="0">
              <a:solidFill>
                <a:schemeClr val="bg1"/>
              </a:solidFill>
              <a:effectLst>
                <a:outerShdw blurRad="76200" dist="88900" algn="l" rotWithShape="0">
                  <a:srgbClr val="146AB2"/>
                </a:outerShdw>
              </a:effectLst>
              <a:latin typeface="Calibri" pitchFamily="34" charset="0"/>
              <a:cs typeface="Calibri" pitchFamily="34" charset="0"/>
            </a:endParaRPr>
          </a:p>
        </p:txBody>
      </p:sp>
      <p:sp>
        <p:nvSpPr>
          <p:cNvPr id="9" name="Espace réservé du pied de page 8"/>
          <p:cNvSpPr>
            <a:spLocks noGrp="1"/>
          </p:cNvSpPr>
          <p:nvPr>
            <p:ph type="ftr" sz="quarter" idx="10"/>
          </p:nvPr>
        </p:nvSpPr>
        <p:spPr/>
        <p:txBody>
          <a:bodyPr/>
          <a:lstStyle/>
          <a:p>
            <a:r>
              <a:rPr lang="fr-FR" smtClean="0"/>
              <a:t>J-Luc Biarrotte, Séminaire SACM, Saclay, 24/03/2016.</a:t>
            </a:r>
            <a:endParaRPr lang="de-DE" dirty="0"/>
          </a:p>
        </p:txBody>
      </p:sp>
      <p:pic>
        <p:nvPicPr>
          <p:cNvPr id="12"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353505" y="16"/>
            <a:ext cx="3552497" cy="1088293"/>
          </a:xfrm>
          <a:prstGeom prst="roundRect">
            <a:avLst>
              <a:gd name="adj" fmla="val 0"/>
            </a:avLst>
          </a:prstGeom>
          <a:ln>
            <a:noFill/>
          </a:ln>
          <a:effectLst/>
        </p:spPr>
      </p:pic>
      <p:pic>
        <p:nvPicPr>
          <p:cNvPr id="13" name="Picture 14" descr="https://pbs.twimg.com/profile_images/454552902703407104/STojf5Wt.jpeg"/>
          <p:cNvPicPr>
            <a:picLocks noChangeAspect="1" noChangeArrowheads="1"/>
          </p:cNvPicPr>
          <p:nvPr/>
        </p:nvPicPr>
        <p:blipFill>
          <a:blip r:embed="rId4" cstate="print"/>
          <a:srcRect/>
          <a:stretch>
            <a:fillRect/>
          </a:stretch>
        </p:blipFill>
        <p:spPr bwMode="auto">
          <a:xfrm>
            <a:off x="6" y="0"/>
            <a:ext cx="2222938" cy="2222938"/>
          </a:xfrm>
          <a:prstGeom prst="rect">
            <a:avLst/>
          </a:prstGeom>
          <a:noFill/>
        </p:spPr>
      </p:pic>
      <p:cxnSp>
        <p:nvCxnSpPr>
          <p:cNvPr id="14" name="Connecteur droit 13"/>
          <p:cNvCxnSpPr/>
          <p:nvPr/>
        </p:nvCxnSpPr>
        <p:spPr bwMode="auto">
          <a:xfrm>
            <a:off x="2238712" y="1087822"/>
            <a:ext cx="7667297" cy="17964"/>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5" name="Picture 1"/>
          <p:cNvPicPr/>
          <p:nvPr/>
        </p:nvPicPr>
        <p:blipFill>
          <a:blip r:embed="rId5" cstate="print"/>
          <a:stretch>
            <a:fillRect/>
          </a:stretch>
        </p:blipFill>
        <p:spPr>
          <a:xfrm>
            <a:off x="2222869" y="-1"/>
            <a:ext cx="4146400" cy="1087821"/>
          </a:xfrm>
          <a:prstGeom prst="rect">
            <a:avLst/>
          </a:prstGeom>
        </p:spPr>
      </p:pic>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pied de page 7"/>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1026" name="Picture 2"/>
          <p:cNvPicPr>
            <a:picLocks noChangeAspect="1" noChangeArrowheads="1"/>
          </p:cNvPicPr>
          <p:nvPr/>
        </p:nvPicPr>
        <p:blipFill>
          <a:blip r:embed="rId2" cstate="print"/>
          <a:srcRect/>
          <a:stretch>
            <a:fillRect/>
          </a:stretch>
        </p:blipFill>
        <p:spPr bwMode="auto">
          <a:xfrm>
            <a:off x="5282750" y="2447925"/>
            <a:ext cx="4594677" cy="4110148"/>
          </a:xfrm>
          <a:prstGeom prst="rect">
            <a:avLst/>
          </a:prstGeom>
          <a:noFill/>
          <a:ln w="9525">
            <a:noFill/>
            <a:miter lim="800000"/>
            <a:headEnd/>
            <a:tailEnd/>
          </a:ln>
        </p:spPr>
      </p:pic>
      <p:sp>
        <p:nvSpPr>
          <p:cNvPr id="10" name="Rectangle 9"/>
          <p:cNvSpPr/>
          <p:nvPr/>
        </p:nvSpPr>
        <p:spPr>
          <a:xfrm>
            <a:off x="6070092" y="2036105"/>
            <a:ext cx="3485249" cy="400110"/>
          </a:xfrm>
          <a:prstGeom prst="rect">
            <a:avLst/>
          </a:prstGeom>
        </p:spPr>
        <p:txBody>
          <a:bodyPr wrap="none">
            <a:spAutoFit/>
          </a:bodyPr>
          <a:lstStyle/>
          <a:p>
            <a:pPr algn="ctr" eaLnBrk="1" hangingPunct="1">
              <a:spcBef>
                <a:spcPct val="50000"/>
              </a:spcBef>
              <a:buFont typeface="Wingdings" pitchFamily="2" charset="2"/>
              <a:buNone/>
            </a:pPr>
            <a:r>
              <a:rPr lang="fr-FR" b="1" dirty="0" smtClean="0">
                <a:ln w="12700">
                  <a:solidFill>
                    <a:srgbClr val="000000">
                      <a:satMod val="155000"/>
                    </a:srgbClr>
                  </a:solidFill>
                  <a:prstDash val="solid"/>
                </a:ln>
                <a:solidFill>
                  <a:srgbClr val="969696">
                    <a:tint val="85000"/>
                    <a:satMod val="155000"/>
                  </a:srgbClr>
                </a:solidFill>
                <a:effectLst>
                  <a:outerShdw blurRad="41275" dist="20320" dir="1800000" algn="tl" rotWithShape="0">
                    <a:srgbClr val="000000">
                      <a:alpha val="40000"/>
                    </a:srgbClr>
                  </a:outerShdw>
                </a:effectLst>
                <a:latin typeface="Arial"/>
                <a:hlinkClick r:id="rId3" action="ppaction://hlinkfile"/>
              </a:rPr>
              <a:t>http://ipnweb.in2p3.fr/MAX/</a:t>
            </a:r>
            <a:endParaRPr lang="fr-FR" b="1" dirty="0">
              <a:ln w="12700">
                <a:solidFill>
                  <a:srgbClr val="000000">
                    <a:satMod val="155000"/>
                  </a:srgbClr>
                </a:solidFill>
                <a:prstDash val="solid"/>
              </a:ln>
              <a:solidFill>
                <a:srgbClr val="969696">
                  <a:tint val="85000"/>
                  <a:satMod val="155000"/>
                </a:srgbClr>
              </a:solidFill>
              <a:effectLst>
                <a:outerShdw blurRad="41275" dist="20320" dir="1800000" algn="tl" rotWithShape="0">
                  <a:srgbClr val="000000">
                    <a:alpha val="40000"/>
                  </a:srgbClr>
                </a:outerShdw>
              </a:effectLst>
              <a:latin typeface="Arial"/>
            </a:endParaRPr>
          </a:p>
        </p:txBody>
      </p:sp>
      <p:pic>
        <p:nvPicPr>
          <p:cNvPr id="1027" name="Picture 3"/>
          <p:cNvPicPr>
            <a:picLocks noChangeAspect="1" noChangeArrowheads="1"/>
          </p:cNvPicPr>
          <p:nvPr/>
        </p:nvPicPr>
        <p:blipFill>
          <a:blip r:embed="rId4" cstate="print"/>
          <a:srcRect/>
          <a:stretch>
            <a:fillRect/>
          </a:stretch>
        </p:blipFill>
        <p:spPr bwMode="auto">
          <a:xfrm>
            <a:off x="1902111" y="3773228"/>
            <a:ext cx="1071563" cy="1071563"/>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t="26217" b="19277"/>
          <a:stretch>
            <a:fillRect/>
          </a:stretch>
        </p:blipFill>
        <p:spPr bwMode="auto">
          <a:xfrm>
            <a:off x="658111" y="5676472"/>
            <a:ext cx="1365492" cy="744279"/>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t="30910" b="33636"/>
          <a:stretch>
            <a:fillRect/>
          </a:stretch>
        </p:blipFill>
        <p:spPr bwMode="auto">
          <a:xfrm>
            <a:off x="4397497" y="4982070"/>
            <a:ext cx="1478767" cy="524281"/>
          </a:xfrm>
          <a:prstGeom prst="rect">
            <a:avLst/>
          </a:prstGeom>
          <a:noFill/>
          <a:ln w="9525">
            <a:noFill/>
            <a:miter lim="800000"/>
            <a:headEnd/>
            <a:tailEnd/>
          </a:ln>
        </p:spPr>
      </p:pic>
      <p:pic>
        <p:nvPicPr>
          <p:cNvPr id="1030" name="Picture 6"/>
          <p:cNvPicPr>
            <a:picLocks noChangeAspect="1" noChangeArrowheads="1"/>
          </p:cNvPicPr>
          <p:nvPr/>
        </p:nvPicPr>
        <p:blipFill>
          <a:blip r:embed="rId7" cstate="print"/>
          <a:srcRect t="17415" b="12971"/>
          <a:stretch>
            <a:fillRect/>
          </a:stretch>
        </p:blipFill>
        <p:spPr bwMode="auto">
          <a:xfrm>
            <a:off x="1845175" y="4772705"/>
            <a:ext cx="1237158" cy="861237"/>
          </a:xfrm>
          <a:prstGeom prst="rect">
            <a:avLst/>
          </a:prstGeom>
          <a:noFill/>
          <a:ln w="9525">
            <a:noFill/>
            <a:miter lim="800000"/>
            <a:headEnd/>
            <a:tailEnd/>
          </a:ln>
        </p:spPr>
      </p:pic>
      <p:pic>
        <p:nvPicPr>
          <p:cNvPr id="1031" name="Picture 7"/>
          <p:cNvPicPr>
            <a:picLocks noChangeAspect="1" noChangeArrowheads="1"/>
          </p:cNvPicPr>
          <p:nvPr/>
        </p:nvPicPr>
        <p:blipFill>
          <a:blip r:embed="rId8" cstate="print"/>
          <a:srcRect/>
          <a:stretch>
            <a:fillRect/>
          </a:stretch>
        </p:blipFill>
        <p:spPr bwMode="auto">
          <a:xfrm>
            <a:off x="4282619" y="3837024"/>
            <a:ext cx="947499" cy="947498"/>
          </a:xfrm>
          <a:prstGeom prst="rect">
            <a:avLst/>
          </a:prstGeom>
          <a:noFill/>
          <a:ln w="9525">
            <a:noFill/>
            <a:miter lim="800000"/>
            <a:headEnd/>
            <a:tailEnd/>
          </a:ln>
        </p:spPr>
      </p:pic>
      <p:pic>
        <p:nvPicPr>
          <p:cNvPr id="1032" name="Picture 8"/>
          <p:cNvPicPr>
            <a:picLocks noChangeAspect="1" noChangeArrowheads="1"/>
          </p:cNvPicPr>
          <p:nvPr/>
        </p:nvPicPr>
        <p:blipFill>
          <a:blip r:embed="rId9" cstate="print"/>
          <a:srcRect/>
          <a:stretch>
            <a:fillRect/>
          </a:stretch>
        </p:blipFill>
        <p:spPr bwMode="auto">
          <a:xfrm>
            <a:off x="2057827" y="5495702"/>
            <a:ext cx="947278" cy="947278"/>
          </a:xfrm>
          <a:prstGeom prst="rect">
            <a:avLst/>
          </a:prstGeom>
          <a:noFill/>
          <a:ln w="9525">
            <a:noFill/>
            <a:miter lim="800000"/>
            <a:headEnd/>
            <a:tailEnd/>
          </a:ln>
        </p:spPr>
      </p:pic>
      <p:pic>
        <p:nvPicPr>
          <p:cNvPr id="1033" name="Picture 9"/>
          <p:cNvPicPr>
            <a:picLocks noChangeAspect="1" noChangeArrowheads="1"/>
          </p:cNvPicPr>
          <p:nvPr/>
        </p:nvPicPr>
        <p:blipFill>
          <a:blip r:embed="rId10" cstate="print"/>
          <a:srcRect/>
          <a:stretch>
            <a:fillRect/>
          </a:stretch>
        </p:blipFill>
        <p:spPr bwMode="auto">
          <a:xfrm>
            <a:off x="3252461" y="3848637"/>
            <a:ext cx="839972" cy="839972"/>
          </a:xfrm>
          <a:prstGeom prst="rect">
            <a:avLst/>
          </a:prstGeom>
          <a:noFill/>
          <a:ln w="9525">
            <a:noFill/>
            <a:miter lim="800000"/>
            <a:headEnd/>
            <a:tailEnd/>
          </a:ln>
        </p:spPr>
      </p:pic>
      <p:pic>
        <p:nvPicPr>
          <p:cNvPr id="1034" name="Picture 10"/>
          <p:cNvPicPr>
            <a:picLocks noChangeAspect="1" noChangeArrowheads="1"/>
          </p:cNvPicPr>
          <p:nvPr/>
        </p:nvPicPr>
        <p:blipFill>
          <a:blip r:embed="rId11" cstate="print"/>
          <a:srcRect t="10606"/>
          <a:stretch>
            <a:fillRect/>
          </a:stretch>
        </p:blipFill>
        <p:spPr bwMode="auto">
          <a:xfrm>
            <a:off x="3288335" y="4774463"/>
            <a:ext cx="1035135" cy="925348"/>
          </a:xfrm>
          <a:prstGeom prst="rect">
            <a:avLst/>
          </a:prstGeom>
          <a:noFill/>
          <a:ln w="9525">
            <a:noFill/>
            <a:miter lim="800000"/>
            <a:headEnd/>
            <a:tailEnd/>
          </a:ln>
        </p:spPr>
      </p:pic>
      <p:pic>
        <p:nvPicPr>
          <p:cNvPr id="1035" name="Picture 11"/>
          <p:cNvPicPr>
            <a:picLocks noChangeAspect="1" noChangeArrowheads="1"/>
          </p:cNvPicPr>
          <p:nvPr/>
        </p:nvPicPr>
        <p:blipFill>
          <a:blip r:embed="rId12" cstate="print"/>
          <a:srcRect t="28546" b="16570"/>
          <a:stretch>
            <a:fillRect/>
          </a:stretch>
        </p:blipFill>
        <p:spPr bwMode="auto">
          <a:xfrm>
            <a:off x="3084103" y="5718988"/>
            <a:ext cx="1143000" cy="627320"/>
          </a:xfrm>
          <a:prstGeom prst="rect">
            <a:avLst/>
          </a:prstGeom>
          <a:noFill/>
          <a:ln w="9525">
            <a:noFill/>
            <a:miter lim="800000"/>
            <a:headEnd/>
            <a:tailEnd/>
          </a:ln>
        </p:spPr>
      </p:pic>
      <p:pic>
        <p:nvPicPr>
          <p:cNvPr id="1036" name="Picture 12"/>
          <p:cNvPicPr>
            <a:picLocks noChangeAspect="1" noChangeArrowheads="1"/>
          </p:cNvPicPr>
          <p:nvPr/>
        </p:nvPicPr>
        <p:blipFill>
          <a:blip r:embed="rId13" cstate="print"/>
          <a:srcRect b="16202"/>
          <a:stretch>
            <a:fillRect/>
          </a:stretch>
        </p:blipFill>
        <p:spPr bwMode="auto">
          <a:xfrm>
            <a:off x="4285588" y="5509663"/>
            <a:ext cx="1143000" cy="957812"/>
          </a:xfrm>
          <a:prstGeom prst="rect">
            <a:avLst/>
          </a:prstGeom>
          <a:noFill/>
          <a:ln w="9525">
            <a:noFill/>
            <a:miter lim="800000"/>
            <a:headEnd/>
            <a:tailEnd/>
          </a:ln>
        </p:spPr>
      </p:pic>
      <p:pic>
        <p:nvPicPr>
          <p:cNvPr id="1037" name="Picture 13"/>
          <p:cNvPicPr>
            <a:picLocks noChangeAspect="1" noChangeArrowheads="1"/>
          </p:cNvPicPr>
          <p:nvPr/>
        </p:nvPicPr>
        <p:blipFill>
          <a:blip r:embed="rId14" cstate="print"/>
          <a:srcRect/>
          <a:stretch>
            <a:fillRect/>
          </a:stretch>
        </p:blipFill>
        <p:spPr bwMode="auto">
          <a:xfrm>
            <a:off x="133357" y="3771916"/>
            <a:ext cx="1681937" cy="1681937"/>
          </a:xfrm>
          <a:prstGeom prst="rect">
            <a:avLst/>
          </a:prstGeom>
          <a:noFill/>
          <a:ln w="9525">
            <a:noFill/>
            <a:miter lim="800000"/>
            <a:headEnd/>
            <a:tailEnd/>
          </a:ln>
        </p:spPr>
      </p:pic>
      <p:sp>
        <p:nvSpPr>
          <p:cNvPr id="22" name="Rectangle 21"/>
          <p:cNvSpPr/>
          <p:nvPr/>
        </p:nvSpPr>
        <p:spPr>
          <a:xfrm>
            <a:off x="47625" y="806571"/>
            <a:ext cx="9715500" cy="1200329"/>
          </a:xfrm>
          <a:prstGeom prst="rect">
            <a:avLst/>
          </a:prstGeom>
        </p:spPr>
        <p:txBody>
          <a:bodyPr wrap="square">
            <a:spAutoFit/>
          </a:bodyPr>
          <a:lstStyle/>
          <a:p>
            <a:r>
              <a:rPr lang="fr-FR" sz="2400" b="1" dirty="0" smtClean="0">
                <a:solidFill>
                  <a:srgbClr val="000000"/>
                </a:solidFill>
                <a:latin typeface="Calibri" pitchFamily="34" charset="0"/>
                <a:cs typeface="Calibri" pitchFamily="34" charset="0"/>
              </a:rPr>
              <a:t>Goal</a:t>
            </a:r>
            <a:r>
              <a:rPr lang="fr-FR" sz="2400" b="1" u="none" dirty="0" smtClean="0">
                <a:solidFill>
                  <a:srgbClr val="000000"/>
                </a:solidFill>
                <a:latin typeface="Calibri" pitchFamily="34" charset="0"/>
                <a:cs typeface="Calibri" pitchFamily="34" charset="0"/>
              </a:rPr>
              <a:t>: </a:t>
            </a:r>
            <a:r>
              <a:rPr lang="en-US" sz="2400" b="1" u="none" dirty="0" smtClean="0">
                <a:solidFill>
                  <a:srgbClr val="000000"/>
                </a:solidFill>
                <a:latin typeface="Calibri" pitchFamily="34" charset="0"/>
                <a:cs typeface="Calibri" pitchFamily="34" charset="0"/>
              </a:rPr>
              <a:t>deliver a consolidated reference layout of the MYRRHA </a:t>
            </a:r>
            <a:r>
              <a:rPr lang="en-US" sz="2400" b="1" u="none" dirty="0" err="1" smtClean="0">
                <a:solidFill>
                  <a:srgbClr val="000000"/>
                </a:solidFill>
                <a:latin typeface="Calibri" pitchFamily="34" charset="0"/>
                <a:cs typeface="Calibri" pitchFamily="34" charset="0"/>
              </a:rPr>
              <a:t>linac</a:t>
            </a:r>
            <a:r>
              <a:rPr lang="en-US" sz="2400" b="1" u="none" dirty="0" smtClean="0">
                <a:solidFill>
                  <a:srgbClr val="000000"/>
                </a:solidFill>
                <a:latin typeface="Calibri" pitchFamily="34" charset="0"/>
                <a:cs typeface="Calibri" pitchFamily="34" charset="0"/>
              </a:rPr>
              <a:t> </a:t>
            </a:r>
            <a:br>
              <a:rPr lang="en-US" sz="2400" b="1" u="none" dirty="0" smtClean="0">
                <a:solidFill>
                  <a:srgbClr val="000000"/>
                </a:solidFill>
                <a:latin typeface="Calibri" pitchFamily="34" charset="0"/>
                <a:cs typeface="Calibri" pitchFamily="34" charset="0"/>
              </a:rPr>
            </a:br>
            <a:r>
              <a:rPr lang="en-US" sz="2400" u="none" dirty="0" smtClean="0">
                <a:solidFill>
                  <a:srgbClr val="000000"/>
                </a:solidFill>
                <a:latin typeface="Calibri" pitchFamily="34" charset="0"/>
                <a:cs typeface="Calibri" pitchFamily="34" charset="0"/>
              </a:rPr>
              <a:t>with sufficient detail and adequate level of confidence in order to initiate </a:t>
            </a:r>
            <a:br>
              <a:rPr lang="en-US" sz="2400" u="none" dirty="0" smtClean="0">
                <a:solidFill>
                  <a:srgbClr val="000000"/>
                </a:solidFill>
                <a:latin typeface="Calibri" pitchFamily="34" charset="0"/>
                <a:cs typeface="Calibri" pitchFamily="34" charset="0"/>
              </a:rPr>
            </a:br>
            <a:r>
              <a:rPr lang="en-US" sz="2400" u="none" dirty="0" smtClean="0">
                <a:solidFill>
                  <a:srgbClr val="000000"/>
                </a:solidFill>
                <a:latin typeface="Calibri" pitchFamily="34" charset="0"/>
                <a:cs typeface="Calibri" pitchFamily="34" charset="0"/>
              </a:rPr>
              <a:t>in 2015 its engineering design and subsequent construction phase</a:t>
            </a:r>
            <a:endParaRPr lang="fr-FR" sz="2400" u="none" dirty="0">
              <a:solidFill>
                <a:srgbClr val="000000"/>
              </a:solidFill>
              <a:latin typeface="Calibri" pitchFamily="34" charset="0"/>
              <a:cs typeface="Calibri" pitchFamily="34" charset="0"/>
            </a:endParaRPr>
          </a:p>
        </p:txBody>
      </p:sp>
      <p:sp>
        <p:nvSpPr>
          <p:cNvPr id="24" name="Rectangle 2"/>
          <p:cNvSpPr txBox="1">
            <a:spLocks noChangeArrowheads="1"/>
          </p:cNvSpPr>
          <p:nvPr/>
        </p:nvSpPr>
        <p:spPr bwMode="auto">
          <a:xfrm>
            <a:off x="2" y="16"/>
            <a:ext cx="6562725" cy="7334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1214438" rtl="0" eaLnBrk="1" fontAlgn="base" latinLnBrk="0" hangingPunct="1">
              <a:lnSpc>
                <a:spcPct val="100000"/>
              </a:lnSpc>
              <a:spcBef>
                <a:spcPct val="0"/>
              </a:spcBef>
              <a:spcAft>
                <a:spcPct val="0"/>
              </a:spcAft>
              <a:buClrTx/>
              <a:buSzTx/>
              <a:buFontTx/>
              <a:buNone/>
              <a:tabLst/>
              <a:defRPr/>
            </a:pPr>
            <a:r>
              <a:rPr kumimoji="0" lang="fr-FR" sz="2800" b="1" i="0" u="none" strike="noStrike" kern="0" cap="none" spc="0" normalizeH="0" baseline="0" noProof="0" dirty="0" smtClean="0">
                <a:ln>
                  <a:noFill/>
                </a:ln>
                <a:solidFill>
                  <a:srgbClr val="FFFFFF"/>
                </a:solidFill>
                <a:effectLst>
                  <a:outerShdw blurRad="38100" dist="38100" dir="2700000" algn="tl">
                    <a:srgbClr val="C0C0C0"/>
                  </a:outerShdw>
                </a:effectLst>
                <a:uLnTx/>
                <a:uFillTx/>
                <a:latin typeface="Arial"/>
                <a:ea typeface="+mj-ea"/>
                <a:cs typeface="+mj-cs"/>
              </a:rPr>
              <a:t>The MAX project (2011-2014)</a:t>
            </a:r>
            <a:endParaRPr kumimoji="0" lang="fr-FR" sz="2800" b="1" i="0" u="none" strike="noStrike" kern="0" cap="none" spc="0" normalizeH="0" baseline="0" noProof="0" dirty="0">
              <a:ln>
                <a:noFill/>
              </a:ln>
              <a:solidFill>
                <a:srgbClr val="FFFFFF"/>
              </a:solidFill>
              <a:effectLst>
                <a:outerShdw blurRad="38100" dist="38100" dir="2700000" algn="tl">
                  <a:srgbClr val="C0C0C0"/>
                </a:outerShdw>
              </a:effectLst>
              <a:uLnTx/>
              <a:uFillTx/>
              <a:latin typeface="Arial"/>
              <a:ea typeface="+mj-ea"/>
              <a:cs typeface="+mj-cs"/>
            </a:endParaRPr>
          </a:p>
        </p:txBody>
      </p:sp>
      <p:sp>
        <p:nvSpPr>
          <p:cNvPr id="27" name="Rectangle 26"/>
          <p:cNvSpPr/>
          <p:nvPr/>
        </p:nvSpPr>
        <p:spPr>
          <a:xfrm>
            <a:off x="3800015" y="2387720"/>
            <a:ext cx="1949124" cy="1015663"/>
          </a:xfrm>
          <a:prstGeom prst="rect">
            <a:avLst/>
          </a:prstGeom>
          <a:solidFill>
            <a:srgbClr val="FFFF00"/>
          </a:solidFill>
        </p:spPr>
        <p:txBody>
          <a:bodyPr wrap="square">
            <a:spAutoFit/>
          </a:bodyPr>
          <a:lstStyle/>
          <a:p>
            <a:pPr algn="ctr"/>
            <a:r>
              <a:rPr lang="fr-FR" u="none" dirty="0" smtClean="0">
                <a:solidFill>
                  <a:srgbClr val="000000"/>
                </a:solidFill>
                <a:latin typeface="Calibri" pitchFamily="34" charset="0"/>
                <a:cs typeface="Calibri" pitchFamily="34" charset="0"/>
              </a:rPr>
              <a:t>11 </a:t>
            </a:r>
            <a:r>
              <a:rPr lang="fr-FR" u="none" dirty="0" err="1" smtClean="0">
                <a:solidFill>
                  <a:srgbClr val="000000"/>
                </a:solidFill>
                <a:latin typeface="Calibri" pitchFamily="34" charset="0"/>
                <a:cs typeface="Calibri" pitchFamily="34" charset="0"/>
              </a:rPr>
              <a:t>partners</a:t>
            </a:r>
            <a:endParaRPr lang="fr-FR" u="none" dirty="0" smtClean="0">
              <a:solidFill>
                <a:srgbClr val="000000"/>
              </a:solidFill>
              <a:latin typeface="Times New Roman"/>
              <a:cs typeface="Times New Roman"/>
            </a:endParaRPr>
          </a:p>
          <a:p>
            <a:pPr algn="ctr"/>
            <a:r>
              <a:rPr lang="fr-FR" u="none" dirty="0" smtClean="0">
                <a:solidFill>
                  <a:srgbClr val="000000"/>
                </a:solidFill>
                <a:latin typeface="Times New Roman"/>
                <a:cs typeface="Times New Roman"/>
              </a:rPr>
              <a:t>~ </a:t>
            </a:r>
            <a:r>
              <a:rPr lang="fr-FR" u="none" dirty="0" smtClean="0">
                <a:solidFill>
                  <a:srgbClr val="000000"/>
                </a:solidFill>
                <a:latin typeface="Calibri" pitchFamily="34" charset="0"/>
                <a:cs typeface="Calibri" pitchFamily="34" charset="0"/>
              </a:rPr>
              <a:t>5 M€ total </a:t>
            </a:r>
            <a:r>
              <a:rPr lang="fr-FR" u="none" dirty="0" err="1" smtClean="0">
                <a:solidFill>
                  <a:srgbClr val="000000"/>
                </a:solidFill>
                <a:latin typeface="Calibri" pitchFamily="34" charset="0"/>
                <a:cs typeface="Calibri" pitchFamily="34" charset="0"/>
              </a:rPr>
              <a:t>cost</a:t>
            </a:r>
            <a:endParaRPr lang="fr-FR" u="none" dirty="0" smtClean="0">
              <a:solidFill>
                <a:srgbClr val="000000"/>
              </a:solidFill>
              <a:latin typeface="Calibri" pitchFamily="34" charset="0"/>
              <a:cs typeface="Calibri" pitchFamily="34" charset="0"/>
            </a:endParaRPr>
          </a:p>
          <a:p>
            <a:pPr algn="ctr"/>
            <a:r>
              <a:rPr lang="fr-FR" u="none" dirty="0" smtClean="0">
                <a:solidFill>
                  <a:srgbClr val="000000"/>
                </a:solidFill>
                <a:latin typeface="Times New Roman"/>
                <a:cs typeface="Times New Roman"/>
              </a:rPr>
              <a:t>~ </a:t>
            </a:r>
            <a:r>
              <a:rPr lang="fr-FR" u="none" dirty="0" smtClean="0">
                <a:solidFill>
                  <a:srgbClr val="000000"/>
                </a:solidFill>
                <a:latin typeface="Calibri" pitchFamily="34" charset="0"/>
                <a:cs typeface="Calibri" pitchFamily="34" charset="0"/>
              </a:rPr>
              <a:t>10 people FTE</a:t>
            </a:r>
            <a:endParaRPr lang="fr-FR" u="none" dirty="0">
              <a:solidFill>
                <a:srgbClr val="000000"/>
              </a:solidFill>
              <a:latin typeface="Calibri" pitchFamily="34" charset="0"/>
              <a:cs typeface="Calibri" pitchFamily="34" charset="0"/>
            </a:endParaRPr>
          </a:p>
        </p:txBody>
      </p:sp>
      <p:sp>
        <p:nvSpPr>
          <p:cNvPr id="28" name="Text Box 5"/>
          <p:cNvSpPr txBox="1">
            <a:spLocks noChangeArrowheads="1"/>
          </p:cNvSpPr>
          <p:nvPr/>
        </p:nvSpPr>
        <p:spPr bwMode="auto">
          <a:xfrm>
            <a:off x="76204" y="1991150"/>
            <a:ext cx="3429001" cy="1615827"/>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sz="1800" u="none" dirty="0" smtClean="0">
                <a:solidFill>
                  <a:srgbClr val="000000"/>
                </a:solidFill>
                <a:latin typeface="Calibri" pitchFamily="34" charset="0"/>
                <a:sym typeface="Wingdings" pitchFamily="2" charset="2"/>
              </a:rPr>
              <a:t> </a:t>
            </a:r>
            <a:r>
              <a:rPr lang="fr-FR" sz="1800" u="none" dirty="0" smtClean="0">
                <a:solidFill>
                  <a:srgbClr val="000000"/>
                </a:solidFill>
                <a:latin typeface="Calibri" pitchFamily="34" charset="0"/>
                <a:cs typeface="Calibri" pitchFamily="34" charset="0"/>
              </a:rPr>
              <a:t>WP1: Global </a:t>
            </a:r>
            <a:r>
              <a:rPr lang="fr-FR" sz="1800" u="none" dirty="0" err="1" smtClean="0">
                <a:solidFill>
                  <a:srgbClr val="000000"/>
                </a:solidFill>
                <a:latin typeface="Calibri" pitchFamily="34" charset="0"/>
                <a:cs typeface="Calibri" pitchFamily="34" charset="0"/>
              </a:rPr>
              <a:t>accelerator</a:t>
            </a:r>
            <a:r>
              <a:rPr lang="fr-FR" sz="1800" u="none" dirty="0" smtClean="0">
                <a:solidFill>
                  <a:srgbClr val="000000"/>
                </a:solidFill>
                <a:latin typeface="Calibri" pitchFamily="34" charset="0"/>
                <a:cs typeface="Calibri" pitchFamily="34" charset="0"/>
              </a:rPr>
              <a:t> design</a:t>
            </a:r>
          </a:p>
          <a:p>
            <a:pPr marL="12700" indent="-12700" eaLnBrk="1" hangingPunct="1">
              <a:spcBef>
                <a:spcPct val="50000"/>
              </a:spcBef>
              <a:buFont typeface="Wingdings" pitchFamily="2" charset="2"/>
              <a:buChar char="Ø"/>
            </a:pPr>
            <a:r>
              <a:rPr lang="fr-FR" sz="1800" u="none" dirty="0" smtClean="0">
                <a:solidFill>
                  <a:srgbClr val="000000"/>
                </a:solidFill>
                <a:latin typeface="Calibri" pitchFamily="34" charset="0"/>
                <a:cs typeface="Calibri" pitchFamily="34" charset="0"/>
              </a:rPr>
              <a:t> WP2: </a:t>
            </a:r>
            <a:r>
              <a:rPr lang="fr-FR" sz="1800" u="none" dirty="0" err="1" smtClean="0">
                <a:solidFill>
                  <a:srgbClr val="000000"/>
                </a:solidFill>
                <a:latin typeface="Calibri" pitchFamily="34" charset="0"/>
                <a:cs typeface="Calibri" pitchFamily="34" charset="0"/>
              </a:rPr>
              <a:t>Injector</a:t>
            </a:r>
            <a:r>
              <a:rPr lang="fr-FR" sz="1800" u="none" dirty="0" smtClean="0">
                <a:solidFill>
                  <a:srgbClr val="000000"/>
                </a:solidFill>
                <a:latin typeface="Calibri" pitchFamily="34" charset="0"/>
                <a:cs typeface="Calibri" pitchFamily="34" charset="0"/>
              </a:rPr>
              <a:t> </a:t>
            </a:r>
            <a:r>
              <a:rPr lang="fr-FR" sz="1800" u="none" dirty="0" err="1" smtClean="0">
                <a:solidFill>
                  <a:srgbClr val="000000"/>
                </a:solidFill>
                <a:latin typeface="Calibri" pitchFamily="34" charset="0"/>
                <a:cs typeface="Calibri" pitchFamily="34" charset="0"/>
              </a:rPr>
              <a:t>developments</a:t>
            </a:r>
            <a:endParaRPr lang="fr-FR" sz="1800" u="none" dirty="0" smtClean="0">
              <a:solidFill>
                <a:srgbClr val="000000"/>
              </a:solidFill>
              <a:latin typeface="Calibri" pitchFamily="34" charset="0"/>
              <a:cs typeface="Calibri" pitchFamily="34" charset="0"/>
            </a:endParaRPr>
          </a:p>
          <a:p>
            <a:pPr marL="12700" indent="-12700" eaLnBrk="1" hangingPunct="1">
              <a:spcBef>
                <a:spcPct val="50000"/>
              </a:spcBef>
              <a:buFont typeface="Wingdings" pitchFamily="2" charset="2"/>
              <a:buChar char="Ø"/>
            </a:pPr>
            <a:r>
              <a:rPr lang="fr-FR" sz="1800" u="none" dirty="0" smtClean="0">
                <a:solidFill>
                  <a:srgbClr val="000000"/>
                </a:solidFill>
                <a:latin typeface="Calibri" pitchFamily="34" charset="0"/>
                <a:cs typeface="Calibri" pitchFamily="34" charset="0"/>
              </a:rPr>
              <a:t> WP3: Main </a:t>
            </a:r>
            <a:r>
              <a:rPr lang="fr-FR" sz="1800" u="none" dirty="0" err="1" smtClean="0">
                <a:solidFill>
                  <a:srgbClr val="000000"/>
                </a:solidFill>
                <a:latin typeface="Calibri" pitchFamily="34" charset="0"/>
                <a:cs typeface="Calibri" pitchFamily="34" charset="0"/>
              </a:rPr>
              <a:t>linac</a:t>
            </a:r>
            <a:r>
              <a:rPr lang="fr-FR" sz="1800" u="none" dirty="0" smtClean="0">
                <a:solidFill>
                  <a:srgbClr val="000000"/>
                </a:solidFill>
                <a:latin typeface="Calibri" pitchFamily="34" charset="0"/>
                <a:cs typeface="Calibri" pitchFamily="34" charset="0"/>
              </a:rPr>
              <a:t> </a:t>
            </a:r>
            <a:r>
              <a:rPr lang="fr-FR" sz="1800" u="none" dirty="0" err="1" smtClean="0">
                <a:solidFill>
                  <a:srgbClr val="000000"/>
                </a:solidFill>
                <a:latin typeface="Calibri" pitchFamily="34" charset="0"/>
                <a:cs typeface="Calibri" pitchFamily="34" charset="0"/>
              </a:rPr>
              <a:t>developments</a:t>
            </a:r>
            <a:endParaRPr lang="fr-FR" sz="1800" u="none" dirty="0" smtClean="0">
              <a:solidFill>
                <a:srgbClr val="000000"/>
              </a:solidFill>
              <a:latin typeface="Calibri" pitchFamily="34" charset="0"/>
              <a:cs typeface="Calibri" pitchFamily="34" charset="0"/>
            </a:endParaRPr>
          </a:p>
          <a:p>
            <a:pPr marL="12700" indent="-12700" eaLnBrk="1" hangingPunct="1">
              <a:spcBef>
                <a:spcPct val="50000"/>
              </a:spcBef>
              <a:buFont typeface="Wingdings" pitchFamily="2" charset="2"/>
              <a:buChar char="Ø"/>
            </a:pPr>
            <a:r>
              <a:rPr lang="fr-FR" sz="1800" u="none" dirty="0" smtClean="0">
                <a:solidFill>
                  <a:srgbClr val="000000"/>
                </a:solidFill>
                <a:latin typeface="Calibri" pitchFamily="34" charset="0"/>
                <a:cs typeface="Calibri" pitchFamily="34" charset="0"/>
              </a:rPr>
              <a:t> WP4: System optimisation</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2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WP1 – Global </a:t>
            </a:r>
            <a:r>
              <a:rPr lang="fr-FR" sz="2800" b="1" u="none" dirty="0" err="1" smtClean="0">
                <a:solidFill>
                  <a:srgbClr val="FFFFFF"/>
                </a:solidFill>
                <a:effectLst>
                  <a:outerShdw blurRad="38100" dist="38100" dir="2700000" algn="tl">
                    <a:srgbClr val="C0C0C0"/>
                  </a:outerShdw>
                </a:effectLst>
                <a:latin typeface="Calibri" pitchFamily="34" charset="0"/>
              </a:rPr>
              <a:t>accelerator</a:t>
            </a:r>
            <a:r>
              <a:rPr lang="fr-FR" sz="2800" b="1" u="none" dirty="0" smtClean="0">
                <a:solidFill>
                  <a:srgbClr val="FFFFFF"/>
                </a:solidFill>
                <a:effectLst>
                  <a:outerShdw blurRad="38100" dist="38100" dir="2700000" algn="tl">
                    <a:srgbClr val="C0C0C0"/>
                  </a:outerShdw>
                </a:effectLst>
                <a:latin typeface="Calibri" pitchFamily="34" charset="0"/>
              </a:rPr>
              <a:t> design</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9" name="Picture 18" descr="IPN_gif64trans_L200px"/>
          <p:cNvPicPr>
            <a:picLocks noChangeAspect="1" noChangeArrowheads="1"/>
          </p:cNvPicPr>
          <p:nvPr/>
        </p:nvPicPr>
        <p:blipFill>
          <a:blip r:embed="rId3" cstate="print"/>
          <a:srcRect/>
          <a:stretch>
            <a:fillRect/>
          </a:stretch>
        </p:blipFill>
        <p:spPr bwMode="auto">
          <a:xfrm>
            <a:off x="580356" y="5696987"/>
            <a:ext cx="1143675" cy="669736"/>
          </a:xfrm>
          <a:prstGeom prst="rect">
            <a:avLst/>
          </a:prstGeom>
          <a:noFill/>
        </p:spPr>
      </p:pic>
      <p:pic>
        <p:nvPicPr>
          <p:cNvPr id="12" name="Picture 3"/>
          <p:cNvPicPr>
            <a:picLocks noChangeAspect="1" noChangeArrowheads="1"/>
          </p:cNvPicPr>
          <p:nvPr/>
        </p:nvPicPr>
        <p:blipFill>
          <a:blip r:embed="rId4" cstate="print"/>
          <a:srcRect/>
          <a:stretch>
            <a:fillRect/>
          </a:stretch>
        </p:blipFill>
        <p:spPr bwMode="auto">
          <a:xfrm>
            <a:off x="7591425" y="5543550"/>
            <a:ext cx="1047750" cy="1047750"/>
          </a:xfrm>
          <a:prstGeom prst="rect">
            <a:avLst/>
          </a:prstGeom>
          <a:noFill/>
          <a:ln w="9525">
            <a:noFill/>
            <a:miter lim="800000"/>
            <a:headEnd/>
            <a:tailEnd/>
          </a:ln>
        </p:spPr>
      </p:pic>
      <p:pic>
        <p:nvPicPr>
          <p:cNvPr id="13" name="Picture 6"/>
          <p:cNvPicPr>
            <a:picLocks noChangeAspect="1" noChangeArrowheads="1"/>
          </p:cNvPicPr>
          <p:nvPr/>
        </p:nvPicPr>
        <p:blipFill>
          <a:blip r:embed="rId5" cstate="print"/>
          <a:srcRect t="17415" b="12971"/>
          <a:stretch>
            <a:fillRect/>
          </a:stretch>
        </p:blipFill>
        <p:spPr bwMode="auto">
          <a:xfrm>
            <a:off x="2188048" y="5686425"/>
            <a:ext cx="1231430" cy="857250"/>
          </a:xfrm>
          <a:prstGeom prst="rect">
            <a:avLst/>
          </a:prstGeom>
          <a:noFill/>
          <a:ln w="9525">
            <a:noFill/>
            <a:miter lim="800000"/>
            <a:headEnd/>
            <a:tailEnd/>
          </a:ln>
        </p:spPr>
      </p:pic>
      <p:pic>
        <p:nvPicPr>
          <p:cNvPr id="14" name="Picture 9"/>
          <p:cNvPicPr>
            <a:picLocks noChangeAspect="1" noChangeArrowheads="1"/>
          </p:cNvPicPr>
          <p:nvPr/>
        </p:nvPicPr>
        <p:blipFill>
          <a:blip r:embed="rId6" cstate="print"/>
          <a:srcRect/>
          <a:stretch>
            <a:fillRect/>
          </a:stretch>
        </p:blipFill>
        <p:spPr bwMode="auto">
          <a:xfrm>
            <a:off x="4164644" y="5619750"/>
            <a:ext cx="845512" cy="845512"/>
          </a:xfrm>
          <a:prstGeom prst="rect">
            <a:avLst/>
          </a:prstGeom>
          <a:noFill/>
          <a:ln w="9525">
            <a:noFill/>
            <a:miter lim="800000"/>
            <a:headEnd/>
            <a:tailEnd/>
          </a:ln>
        </p:spPr>
      </p:pic>
      <p:pic>
        <p:nvPicPr>
          <p:cNvPr id="20" name="Picture 2" descr="https://encrypted-tbn1.gstatic.com/images?q=tbn:ANd9GcRI2_Ydvm9MB31xCdmggfq-nPtXfj-Aq68LD6XN7MdSai4D1g8Rqw"/>
          <p:cNvPicPr>
            <a:picLocks noChangeAspect="1" noChangeArrowheads="1"/>
          </p:cNvPicPr>
          <p:nvPr/>
        </p:nvPicPr>
        <p:blipFill>
          <a:blip r:embed="rId7" cstate="print"/>
          <a:srcRect/>
          <a:stretch>
            <a:fillRect/>
          </a:stretch>
        </p:blipFill>
        <p:spPr bwMode="auto">
          <a:xfrm>
            <a:off x="5699132" y="5772150"/>
            <a:ext cx="1287535" cy="615950"/>
          </a:xfrm>
          <a:prstGeom prst="rect">
            <a:avLst/>
          </a:prstGeom>
          <a:noFill/>
        </p:spPr>
      </p:pic>
      <p:pic>
        <p:nvPicPr>
          <p:cNvPr id="18" name="Picture 5" descr="http://lpsc.in2p3.fr/images/Support_activites_scientifiques/Mecanique/MYRRHA%20LEBT-2014.jpg"/>
          <p:cNvPicPr>
            <a:picLocks noChangeAspect="1" noChangeArrowheads="1"/>
          </p:cNvPicPr>
          <p:nvPr/>
        </p:nvPicPr>
        <p:blipFill>
          <a:blip r:embed="rId8" cstate="print"/>
          <a:srcRect/>
          <a:stretch>
            <a:fillRect/>
          </a:stretch>
        </p:blipFill>
        <p:spPr bwMode="auto">
          <a:xfrm>
            <a:off x="5233374" y="1397015"/>
            <a:ext cx="4151932" cy="3403601"/>
          </a:xfrm>
          <a:prstGeom prst="rect">
            <a:avLst/>
          </a:prstGeom>
          <a:noFill/>
        </p:spPr>
      </p:pic>
      <p:pic>
        <p:nvPicPr>
          <p:cNvPr id="19" name="Picture 3"/>
          <p:cNvPicPr>
            <a:picLocks noChangeAspect="1" noChangeArrowheads="1"/>
          </p:cNvPicPr>
          <p:nvPr/>
        </p:nvPicPr>
        <p:blipFill>
          <a:blip r:embed="rId9" cstate="print"/>
          <a:srcRect/>
          <a:stretch>
            <a:fillRect/>
          </a:stretch>
        </p:blipFill>
        <p:spPr bwMode="auto">
          <a:xfrm rot="252696">
            <a:off x="2690729" y="2351805"/>
            <a:ext cx="7002207" cy="1467022"/>
          </a:xfrm>
          <a:prstGeom prst="rect">
            <a:avLst/>
          </a:prstGeom>
          <a:noFill/>
          <a:ln w="9525">
            <a:noFill/>
            <a:miter lim="800000"/>
            <a:headEnd/>
            <a:tailEnd/>
          </a:ln>
        </p:spPr>
      </p:pic>
      <p:pic>
        <p:nvPicPr>
          <p:cNvPr id="23" name="Picture 2"/>
          <p:cNvPicPr>
            <a:picLocks noChangeAspect="1" noChangeArrowheads="1"/>
          </p:cNvPicPr>
          <p:nvPr/>
        </p:nvPicPr>
        <p:blipFill>
          <a:blip r:embed="rId10" cstate="print"/>
          <a:srcRect b="11996"/>
          <a:stretch>
            <a:fillRect/>
          </a:stretch>
        </p:blipFill>
        <p:spPr bwMode="auto">
          <a:xfrm>
            <a:off x="3499340" y="2085708"/>
            <a:ext cx="6317762" cy="2892692"/>
          </a:xfrm>
          <a:prstGeom prst="rect">
            <a:avLst/>
          </a:prstGeom>
          <a:noFill/>
          <a:ln w="9525">
            <a:noFill/>
            <a:miter lim="800000"/>
            <a:headEnd/>
            <a:tailEnd/>
          </a:ln>
        </p:spPr>
      </p:pic>
      <p:pic>
        <p:nvPicPr>
          <p:cNvPr id="24" name="Picture 4"/>
          <p:cNvPicPr>
            <a:picLocks noChangeAspect="1" noChangeArrowheads="1"/>
          </p:cNvPicPr>
          <p:nvPr/>
        </p:nvPicPr>
        <p:blipFill>
          <a:blip r:embed="rId11" cstate="print"/>
          <a:srcRect t="5967"/>
          <a:stretch>
            <a:fillRect/>
          </a:stretch>
        </p:blipFill>
        <p:spPr bwMode="auto">
          <a:xfrm>
            <a:off x="4040233" y="1974851"/>
            <a:ext cx="5840367" cy="3062788"/>
          </a:xfrm>
          <a:prstGeom prst="rect">
            <a:avLst/>
          </a:prstGeom>
          <a:noFill/>
          <a:ln w="9525">
            <a:noFill/>
            <a:miter lim="800000"/>
            <a:headEnd/>
            <a:tailEnd/>
          </a:ln>
        </p:spPr>
      </p:pic>
      <p:sp>
        <p:nvSpPr>
          <p:cNvPr id="8" name="Text Box 5"/>
          <p:cNvSpPr txBox="1">
            <a:spLocks noChangeArrowheads="1"/>
          </p:cNvSpPr>
          <p:nvPr/>
        </p:nvSpPr>
        <p:spPr bwMode="auto">
          <a:xfrm>
            <a:off x="9532" y="933859"/>
            <a:ext cx="8499477" cy="4832092"/>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Production of a reference design for the whole MYRRHA accelerator</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LEBT, together w/ MARISA</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(presently under construction by SCK+LPSC)</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RFQ + CH booster</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(incl. several improved versions)</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MEBT</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 (conceptual design)</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Main SRF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linac</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(incl. fault-tolerance capabilities)</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HEBT, from CDT inputs</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(ISOL deviation + reactor interface)</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Definition of beam time structure &amp; power control strategy</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pic>
        <p:nvPicPr>
          <p:cNvPr id="27" name="Picture 2"/>
          <p:cNvPicPr>
            <a:picLocks noChangeAspect="1" noChangeArrowheads="1"/>
          </p:cNvPicPr>
          <p:nvPr/>
        </p:nvPicPr>
        <p:blipFill>
          <a:blip r:embed="rId12" cstate="print"/>
          <a:srcRect b="4685"/>
          <a:stretch>
            <a:fillRect/>
          </a:stretch>
        </p:blipFill>
        <p:spPr bwMode="auto">
          <a:xfrm>
            <a:off x="4267200" y="1647647"/>
            <a:ext cx="5588000" cy="3330769"/>
          </a:xfrm>
          <a:prstGeom prst="rect">
            <a:avLst/>
          </a:prstGeom>
          <a:noFill/>
          <a:ln w="9525">
            <a:noFill/>
            <a:miter lim="800000"/>
            <a:headEnd/>
            <a:tailEnd/>
          </a:ln>
        </p:spPr>
      </p:pic>
      <p:pic>
        <p:nvPicPr>
          <p:cNvPr id="28" name="Picture 2"/>
          <p:cNvPicPr>
            <a:picLocks noChangeAspect="1" noChangeArrowheads="1"/>
          </p:cNvPicPr>
          <p:nvPr/>
        </p:nvPicPr>
        <p:blipFill>
          <a:blip r:embed="rId13" cstate="print"/>
          <a:srcRect/>
          <a:stretch>
            <a:fillRect/>
          </a:stretch>
        </p:blipFill>
        <p:spPr bwMode="auto">
          <a:xfrm>
            <a:off x="3307831" y="2590800"/>
            <a:ext cx="6598170" cy="18859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53" presetClass="exit" presetSubtype="0" fill="hold" nodeType="withEffect">
                                  <p:stCondLst>
                                    <p:cond delay="0"/>
                                  </p:stCondLst>
                                  <p:childTnLst>
                                    <p:anim calcmode="lin" valueType="num">
                                      <p:cBhvr>
                                        <p:cTn id="32" dur="500"/>
                                        <p:tgtEl>
                                          <p:spTgt spid="23"/>
                                        </p:tgtEl>
                                        <p:attrNameLst>
                                          <p:attrName>ppt_w</p:attrName>
                                        </p:attrNameLst>
                                      </p:cBhvr>
                                      <p:tavLst>
                                        <p:tav tm="0">
                                          <p:val>
                                            <p:strVal val="ppt_w"/>
                                          </p:val>
                                        </p:tav>
                                        <p:tav tm="100000">
                                          <p:val>
                                            <p:fltVal val="0"/>
                                          </p:val>
                                        </p:tav>
                                      </p:tavLst>
                                    </p:anim>
                                    <p:anim calcmode="lin" valueType="num">
                                      <p:cBhvr>
                                        <p:cTn id="33" dur="500"/>
                                        <p:tgtEl>
                                          <p:spTgt spid="23"/>
                                        </p:tgtEl>
                                        <p:attrNameLst>
                                          <p:attrName>ppt_h</p:attrName>
                                        </p:attrNameLst>
                                      </p:cBhvr>
                                      <p:tavLst>
                                        <p:tav tm="0">
                                          <p:val>
                                            <p:strVal val="ppt_h"/>
                                          </p:val>
                                        </p:tav>
                                        <p:tav tm="100000">
                                          <p:val>
                                            <p:fltVal val="0"/>
                                          </p:val>
                                        </p:tav>
                                      </p:tavLst>
                                    </p:anim>
                                    <p:animEffect transition="out" filter="fade">
                                      <p:cBhvr>
                                        <p:cTn id="34" dur="500"/>
                                        <p:tgtEl>
                                          <p:spTgt spid="23"/>
                                        </p:tgtEl>
                                      </p:cBhvr>
                                    </p:animEffect>
                                    <p:set>
                                      <p:cBhvr>
                                        <p:cTn id="35" dur="1" fill="hold">
                                          <p:stCondLst>
                                            <p:cond delay="499"/>
                                          </p:stCondLst>
                                        </p:cTn>
                                        <p:tgtEl>
                                          <p:spTgt spid="2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
                                            <p:txEl>
                                              <p:pRg st="5" end="5"/>
                                            </p:txEl>
                                          </p:spTgt>
                                        </p:tgtEl>
                                        <p:attrNameLst>
                                          <p:attrName>style.visibility</p:attrName>
                                        </p:attrNameLst>
                                      </p:cBhvr>
                                      <p:to>
                                        <p:strVal val="visible"/>
                                      </p:to>
                                    </p:set>
                                  </p:childTnLst>
                                </p:cTn>
                              </p:par>
                              <p:par>
                                <p:cTn id="40" presetID="53" presetClass="exit" presetSubtype="0" fill="hold" nodeType="withEffect">
                                  <p:stCondLst>
                                    <p:cond delay="0"/>
                                  </p:stCondLst>
                                  <p:childTnLst>
                                    <p:anim calcmode="lin" valueType="num">
                                      <p:cBhvr>
                                        <p:cTn id="41" dur="500"/>
                                        <p:tgtEl>
                                          <p:spTgt spid="24"/>
                                        </p:tgtEl>
                                        <p:attrNameLst>
                                          <p:attrName>ppt_w</p:attrName>
                                        </p:attrNameLst>
                                      </p:cBhvr>
                                      <p:tavLst>
                                        <p:tav tm="0">
                                          <p:val>
                                            <p:strVal val="ppt_w"/>
                                          </p:val>
                                        </p:tav>
                                        <p:tav tm="100000">
                                          <p:val>
                                            <p:fltVal val="0"/>
                                          </p:val>
                                        </p:tav>
                                      </p:tavLst>
                                    </p:anim>
                                    <p:anim calcmode="lin" valueType="num">
                                      <p:cBhvr>
                                        <p:cTn id="42" dur="500"/>
                                        <p:tgtEl>
                                          <p:spTgt spid="24"/>
                                        </p:tgtEl>
                                        <p:attrNameLst>
                                          <p:attrName>ppt_h</p:attrName>
                                        </p:attrNameLst>
                                      </p:cBhvr>
                                      <p:tavLst>
                                        <p:tav tm="0">
                                          <p:val>
                                            <p:strVal val="ppt_h"/>
                                          </p:val>
                                        </p:tav>
                                        <p:tav tm="100000">
                                          <p:val>
                                            <p:fltVal val="0"/>
                                          </p:val>
                                        </p:tav>
                                      </p:tavLst>
                                    </p:anim>
                                    <p:animEffect transition="out" filter="fade">
                                      <p:cBhvr>
                                        <p:cTn id="43" dur="500"/>
                                        <p:tgtEl>
                                          <p:spTgt spid="24"/>
                                        </p:tgtEl>
                                      </p:cBhvr>
                                    </p:animEffect>
                                    <p:set>
                                      <p:cBhvr>
                                        <p:cTn id="44" dur="1" fill="hold">
                                          <p:stCondLst>
                                            <p:cond delay="499"/>
                                          </p:stCondLst>
                                        </p:cTn>
                                        <p:tgtEl>
                                          <p:spTgt spid="24"/>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53" presetClass="exit" presetSubtype="0" fill="hold" nodeType="clickEffect">
                                  <p:stCondLst>
                                    <p:cond delay="0"/>
                                  </p:stCondLst>
                                  <p:childTnLst>
                                    <p:anim calcmode="lin" valueType="num">
                                      <p:cBhvr>
                                        <p:cTn id="50" dur="500"/>
                                        <p:tgtEl>
                                          <p:spTgt spid="27"/>
                                        </p:tgtEl>
                                        <p:attrNameLst>
                                          <p:attrName>ppt_w</p:attrName>
                                        </p:attrNameLst>
                                      </p:cBhvr>
                                      <p:tavLst>
                                        <p:tav tm="0">
                                          <p:val>
                                            <p:strVal val="ppt_w"/>
                                          </p:val>
                                        </p:tav>
                                        <p:tav tm="100000">
                                          <p:val>
                                            <p:fltVal val="0"/>
                                          </p:val>
                                        </p:tav>
                                      </p:tavLst>
                                    </p:anim>
                                    <p:anim calcmode="lin" valueType="num">
                                      <p:cBhvr>
                                        <p:cTn id="51" dur="500"/>
                                        <p:tgtEl>
                                          <p:spTgt spid="27"/>
                                        </p:tgtEl>
                                        <p:attrNameLst>
                                          <p:attrName>ppt_h</p:attrName>
                                        </p:attrNameLst>
                                      </p:cBhvr>
                                      <p:tavLst>
                                        <p:tav tm="0">
                                          <p:val>
                                            <p:strVal val="ppt_h"/>
                                          </p:val>
                                        </p:tav>
                                        <p:tav tm="100000">
                                          <p:val>
                                            <p:fltVal val="0"/>
                                          </p:val>
                                        </p:tav>
                                      </p:tavLst>
                                    </p:anim>
                                    <p:animEffect transition="out" filter="fade">
                                      <p:cBhvr>
                                        <p:cTn id="52" dur="500"/>
                                        <p:tgtEl>
                                          <p:spTgt spid="27"/>
                                        </p:tgtEl>
                                      </p:cBhvr>
                                    </p:animEffect>
                                    <p:set>
                                      <p:cBhvr>
                                        <p:cTn id="53" dur="1" fill="hold">
                                          <p:stCondLst>
                                            <p:cond delay="499"/>
                                          </p:stCondLst>
                                        </p:cTn>
                                        <p:tgtEl>
                                          <p:spTgt spid="27"/>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8">
                                            <p:txEl>
                                              <p:pRg st="6" end="6"/>
                                            </p:txEl>
                                          </p:spTgt>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WP1 – Global </a:t>
            </a:r>
            <a:r>
              <a:rPr lang="fr-FR" sz="2800" b="1" u="none" dirty="0" err="1" smtClean="0">
                <a:solidFill>
                  <a:srgbClr val="FFFFFF"/>
                </a:solidFill>
                <a:effectLst>
                  <a:outerShdw blurRad="38100" dist="38100" dir="2700000" algn="tl">
                    <a:srgbClr val="C0C0C0"/>
                  </a:outerShdw>
                </a:effectLst>
                <a:latin typeface="Calibri" pitchFamily="34" charset="0"/>
              </a:rPr>
              <a:t>accelerator</a:t>
            </a:r>
            <a:r>
              <a:rPr lang="fr-FR" sz="2800" b="1" u="none" dirty="0" smtClean="0">
                <a:solidFill>
                  <a:srgbClr val="FFFFFF"/>
                </a:solidFill>
                <a:effectLst>
                  <a:outerShdw blurRad="38100" dist="38100" dir="2700000" algn="tl">
                    <a:srgbClr val="C0C0C0"/>
                  </a:outerShdw>
                </a:effectLst>
                <a:latin typeface="Calibri" pitchFamily="34" charset="0"/>
              </a:rPr>
              <a:t> design</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9" name="Picture 18" descr="IPN_gif64trans_L200px"/>
          <p:cNvPicPr>
            <a:picLocks noChangeAspect="1" noChangeArrowheads="1"/>
          </p:cNvPicPr>
          <p:nvPr/>
        </p:nvPicPr>
        <p:blipFill>
          <a:blip r:embed="rId3" cstate="print"/>
          <a:srcRect/>
          <a:stretch>
            <a:fillRect/>
          </a:stretch>
        </p:blipFill>
        <p:spPr bwMode="auto">
          <a:xfrm>
            <a:off x="580356" y="5696987"/>
            <a:ext cx="1143675" cy="669736"/>
          </a:xfrm>
          <a:prstGeom prst="rect">
            <a:avLst/>
          </a:prstGeom>
          <a:noFill/>
        </p:spPr>
      </p:pic>
      <p:pic>
        <p:nvPicPr>
          <p:cNvPr id="12" name="Picture 3"/>
          <p:cNvPicPr>
            <a:picLocks noChangeAspect="1" noChangeArrowheads="1"/>
          </p:cNvPicPr>
          <p:nvPr/>
        </p:nvPicPr>
        <p:blipFill>
          <a:blip r:embed="rId4" cstate="print"/>
          <a:srcRect/>
          <a:stretch>
            <a:fillRect/>
          </a:stretch>
        </p:blipFill>
        <p:spPr bwMode="auto">
          <a:xfrm>
            <a:off x="7591425" y="5543550"/>
            <a:ext cx="1047750" cy="1047750"/>
          </a:xfrm>
          <a:prstGeom prst="rect">
            <a:avLst/>
          </a:prstGeom>
          <a:noFill/>
          <a:ln w="9525">
            <a:noFill/>
            <a:miter lim="800000"/>
            <a:headEnd/>
            <a:tailEnd/>
          </a:ln>
        </p:spPr>
      </p:pic>
      <p:pic>
        <p:nvPicPr>
          <p:cNvPr id="13" name="Picture 6"/>
          <p:cNvPicPr>
            <a:picLocks noChangeAspect="1" noChangeArrowheads="1"/>
          </p:cNvPicPr>
          <p:nvPr/>
        </p:nvPicPr>
        <p:blipFill>
          <a:blip r:embed="rId5" cstate="print"/>
          <a:srcRect t="17415" b="12971"/>
          <a:stretch>
            <a:fillRect/>
          </a:stretch>
        </p:blipFill>
        <p:spPr bwMode="auto">
          <a:xfrm>
            <a:off x="2188048" y="5686425"/>
            <a:ext cx="1231430" cy="857250"/>
          </a:xfrm>
          <a:prstGeom prst="rect">
            <a:avLst/>
          </a:prstGeom>
          <a:noFill/>
          <a:ln w="9525">
            <a:noFill/>
            <a:miter lim="800000"/>
            <a:headEnd/>
            <a:tailEnd/>
          </a:ln>
        </p:spPr>
      </p:pic>
      <p:pic>
        <p:nvPicPr>
          <p:cNvPr id="14" name="Picture 9"/>
          <p:cNvPicPr>
            <a:picLocks noChangeAspect="1" noChangeArrowheads="1"/>
          </p:cNvPicPr>
          <p:nvPr/>
        </p:nvPicPr>
        <p:blipFill>
          <a:blip r:embed="rId6" cstate="print"/>
          <a:srcRect/>
          <a:stretch>
            <a:fillRect/>
          </a:stretch>
        </p:blipFill>
        <p:spPr bwMode="auto">
          <a:xfrm>
            <a:off x="4164644" y="5619750"/>
            <a:ext cx="845512" cy="845512"/>
          </a:xfrm>
          <a:prstGeom prst="rect">
            <a:avLst/>
          </a:prstGeom>
          <a:noFill/>
          <a:ln w="9525">
            <a:noFill/>
            <a:miter lim="800000"/>
            <a:headEnd/>
            <a:tailEnd/>
          </a:ln>
        </p:spPr>
      </p:pic>
      <p:pic>
        <p:nvPicPr>
          <p:cNvPr id="20" name="Picture 2" descr="https://encrypted-tbn1.gstatic.com/images?q=tbn:ANd9GcRI2_Ydvm9MB31xCdmggfq-nPtXfj-Aq68LD6XN7MdSai4D1g8Rqw"/>
          <p:cNvPicPr>
            <a:picLocks noChangeAspect="1" noChangeArrowheads="1"/>
          </p:cNvPicPr>
          <p:nvPr/>
        </p:nvPicPr>
        <p:blipFill>
          <a:blip r:embed="rId7" cstate="print"/>
          <a:srcRect/>
          <a:stretch>
            <a:fillRect/>
          </a:stretch>
        </p:blipFill>
        <p:spPr bwMode="auto">
          <a:xfrm>
            <a:off x="5699132" y="5772150"/>
            <a:ext cx="1287535" cy="615950"/>
          </a:xfrm>
          <a:prstGeom prst="rect">
            <a:avLst/>
          </a:prstGeom>
          <a:noFill/>
        </p:spPr>
      </p:pic>
      <p:sp>
        <p:nvSpPr>
          <p:cNvPr id="32" name="Text Box 5"/>
          <p:cNvSpPr txBox="1">
            <a:spLocks noChangeArrowheads="1"/>
          </p:cNvSpPr>
          <p:nvPr/>
        </p:nvSpPr>
        <p:spPr bwMode="auto">
          <a:xfrm>
            <a:off x="0" y="873550"/>
            <a:ext cx="9829802" cy="1169551"/>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GB" b="1" u="none" dirty="0" smtClean="0">
                <a:solidFill>
                  <a:srgbClr val="000000"/>
                </a:solidFill>
                <a:effectLst>
                  <a:outerShdw blurRad="38100" dist="38100" dir="2700000" algn="tl">
                    <a:srgbClr val="C0C0C0"/>
                  </a:outerShdw>
                </a:effectLst>
                <a:latin typeface="Calibri" pitchFamily="34" charset="0"/>
                <a:sym typeface="Wingdings" pitchFamily="2" charset="2"/>
              </a:rPr>
              <a:t>MYRRHA </a:t>
            </a:r>
            <a:r>
              <a:rPr lang="en-GB" b="1" u="none" dirty="0" err="1" smtClean="0">
                <a:solidFill>
                  <a:srgbClr val="000000"/>
                </a:solidFill>
                <a:effectLst>
                  <a:outerShdw blurRad="38100" dist="38100" dir="2700000" algn="tl">
                    <a:srgbClr val="C0C0C0"/>
                  </a:outerShdw>
                </a:effectLst>
                <a:latin typeface="Calibri" pitchFamily="34" charset="0"/>
                <a:sym typeface="Wingdings" pitchFamily="2" charset="2"/>
              </a:rPr>
              <a:t>linac</a:t>
            </a:r>
            <a:r>
              <a:rPr lang="en-GB"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GB" b="1" u="none" dirty="0" err="1" smtClean="0">
                <a:solidFill>
                  <a:srgbClr val="000000"/>
                </a:solidFill>
                <a:effectLst>
                  <a:outerShdw blurRad="38100" dist="38100" dir="2700000" algn="tl">
                    <a:srgbClr val="C0C0C0"/>
                  </a:outerShdw>
                </a:effectLst>
                <a:latin typeface="Calibri" pitchFamily="34" charset="0"/>
                <a:sym typeface="Wingdings" pitchFamily="2" charset="2"/>
              </a:rPr>
              <a:t>i</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nternational</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design review (Brussels, Nov. 2012)</a:t>
            </a:r>
          </a:p>
          <a:p>
            <a:pPr marL="469900" lvl="1" indent="-12700" eaLnBrk="1" hangingPunct="1">
              <a:spcBef>
                <a:spcPct val="50000"/>
              </a:spcBef>
              <a:buFont typeface="Courier New" pitchFamily="49" charset="0"/>
              <a:buChar char="o"/>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Very encouraging feedback, list of very valuable recommendations </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p>
        </p:txBody>
      </p:sp>
      <p:sp>
        <p:nvSpPr>
          <p:cNvPr id="23" name="Text Box 5"/>
          <p:cNvSpPr txBox="1">
            <a:spLocks noChangeArrowheads="1"/>
          </p:cNvSpPr>
          <p:nvPr/>
        </p:nvSpPr>
        <p:spPr bwMode="auto">
          <a:xfrm>
            <a:off x="0" y="1911767"/>
            <a:ext cx="5257800" cy="3323987"/>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GB" b="1" u="none" dirty="0" smtClean="0">
                <a:solidFill>
                  <a:srgbClr val="000000"/>
                </a:solidFill>
                <a:effectLst>
                  <a:outerShdw blurRad="38100" dist="38100" dir="2700000" algn="tl">
                    <a:srgbClr val="C0C0C0"/>
                  </a:outerShdw>
                </a:effectLst>
                <a:latin typeface="Calibri" pitchFamily="34" charset="0"/>
                <a:sym typeface="Wingdings" pitchFamily="2" charset="2"/>
              </a:rPr>
              <a:t>Consolidation of the</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reference design</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Beam dynamics benchmarking activities</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Beam simulations from source to target</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Monte Carlo error studies (incl. fault compensation cases)</a:t>
            </a:r>
          </a:p>
          <a:p>
            <a:pPr marL="927100" lvl="2" indent="-12700" eaLnBrk="1" hangingPunct="1">
              <a:spcBef>
                <a:spcPct val="50000"/>
              </a:spcBef>
              <a:buFont typeface="Wingdings" pitchFamily="2" charset="2"/>
              <a:buChar char="ü"/>
            </a:pP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 Longitudinal acceptance is the key point for beam loss control</a:t>
            </a:r>
          </a:p>
          <a:p>
            <a:pPr marL="927100" lvl="2" indent="-12700" eaLnBrk="1" hangingPunct="1">
              <a:spcBef>
                <a:spcPct val="50000"/>
              </a:spcBef>
              <a:buFont typeface="Wingdings" pitchFamily="2" charset="2"/>
              <a:buChar char="ü"/>
            </a:pP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 Compensation schemes should be slightly less aggressive (i.e. involving more cavities)</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pic>
        <p:nvPicPr>
          <p:cNvPr id="28" name="Image 27"/>
          <p:cNvPicPr/>
          <p:nvPr/>
        </p:nvPicPr>
        <p:blipFill>
          <a:blip r:embed="rId8" cstate="print"/>
          <a:stretch>
            <a:fillRect/>
          </a:stretch>
        </p:blipFill>
        <p:spPr>
          <a:xfrm>
            <a:off x="5613400" y="1676400"/>
            <a:ext cx="3746500" cy="1930400"/>
          </a:xfrm>
          <a:prstGeom prst="rect">
            <a:avLst/>
          </a:prstGeom>
        </p:spPr>
      </p:pic>
      <p:pic>
        <p:nvPicPr>
          <p:cNvPr id="29" name="Image 28"/>
          <p:cNvPicPr/>
          <p:nvPr/>
        </p:nvPicPr>
        <p:blipFill>
          <a:blip r:embed="rId9" cstate="print"/>
          <a:stretch>
            <a:fillRect/>
          </a:stretch>
        </p:blipFill>
        <p:spPr>
          <a:xfrm>
            <a:off x="5651506" y="3530615"/>
            <a:ext cx="3365499" cy="1701801"/>
          </a:xfrm>
          <a:prstGeom prst="rect">
            <a:avLst/>
          </a:prstGeom>
        </p:spPr>
      </p:pic>
      <p:pic>
        <p:nvPicPr>
          <p:cNvPr id="21506" name="Picture 2"/>
          <p:cNvPicPr>
            <a:picLocks noChangeAspect="1" noChangeArrowheads="1"/>
          </p:cNvPicPr>
          <p:nvPr/>
        </p:nvPicPr>
        <p:blipFill>
          <a:blip r:embed="rId10" cstate="print"/>
          <a:srcRect/>
          <a:stretch>
            <a:fillRect/>
          </a:stretch>
        </p:blipFill>
        <p:spPr bwMode="auto">
          <a:xfrm>
            <a:off x="5740405" y="5298444"/>
            <a:ext cx="3870325" cy="435621"/>
          </a:xfrm>
          <a:prstGeom prst="rect">
            <a:avLst/>
          </a:prstGeom>
          <a:noFill/>
          <a:ln w="9525">
            <a:noFill/>
            <a:miter lim="800000"/>
            <a:headEnd/>
            <a:tailEnd/>
          </a:ln>
        </p:spPr>
      </p:pic>
      <p:sp>
        <p:nvSpPr>
          <p:cNvPr id="31" name="Text Box 5"/>
          <p:cNvSpPr txBox="1">
            <a:spLocks noChangeArrowheads="1"/>
          </p:cNvSpPr>
          <p:nvPr/>
        </p:nvSpPr>
        <p:spPr bwMode="auto">
          <a:xfrm>
            <a:off x="25399" y="5226459"/>
            <a:ext cx="9829802" cy="400110"/>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Assessments</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of the MYRRHA buildings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layout</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endParaRPr lang="en-US" b="1"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D:\Podlech\PROJEKTE\FRANZ\CH-Rebuncher\2015\20150227_FRANZ_CH_02.jpg"/>
          <p:cNvPicPr>
            <a:picLocks noChangeAspect="1" noChangeArrowheads="1"/>
          </p:cNvPicPr>
          <p:nvPr/>
        </p:nvPicPr>
        <p:blipFill>
          <a:blip r:embed="rId3" cstate="print"/>
          <a:srcRect/>
          <a:stretch>
            <a:fillRect/>
          </a:stretch>
        </p:blipFill>
        <p:spPr bwMode="auto">
          <a:xfrm>
            <a:off x="5041900" y="2819011"/>
            <a:ext cx="4749800" cy="3289705"/>
          </a:xfrm>
          <a:prstGeom prst="rect">
            <a:avLst/>
          </a:prstGeom>
          <a:noFill/>
        </p:spPr>
      </p:pic>
      <p:sp>
        <p:nvSpPr>
          <p:cNvPr id="18" name="Text Box 5"/>
          <p:cNvSpPr txBox="1">
            <a:spLocks noChangeArrowheads="1"/>
          </p:cNvSpPr>
          <p:nvPr/>
        </p:nvSpPr>
        <p:spPr bwMode="auto">
          <a:xfrm>
            <a:off x="9523" y="933875"/>
            <a:ext cx="7848603" cy="2554545"/>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R&amp;D on the MYRRHA 176 MHz RFQ</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4-rod </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w/ technology choices optimized for reliable CW operation</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Fabrication and successful high-power RF test of a short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prototype </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116 kW/m</a:t>
            </a:r>
            <a:endPar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Design of the 4m-long MYRRHA RFQ</a:t>
            </a:r>
          </a:p>
          <a:p>
            <a:pPr marL="12700" indent="-12700" eaLnBrk="1" hangingPunct="1">
              <a:spcBef>
                <a:spcPct val="50000"/>
              </a:spcBef>
              <a:buFont typeface="Wingdings" pitchFamily="2" charset="2"/>
              <a:buChar char="Ø"/>
            </a:pPr>
            <a:endParaRPr lang="en-US" b="1"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 </a:t>
            </a:r>
            <a:r>
              <a:rPr lang="fr-FR" sz="2800" b="1" u="none" dirty="0" err="1" smtClean="0">
                <a:solidFill>
                  <a:srgbClr val="FFFFFF"/>
                </a:solidFill>
                <a:effectLst>
                  <a:outerShdw blurRad="38100" dist="38100" dir="2700000" algn="tl">
                    <a:srgbClr val="C0C0C0"/>
                  </a:outerShdw>
                </a:effectLst>
                <a:latin typeface="Calibri" pitchFamily="34" charset="0"/>
              </a:rPr>
              <a:t>Injector</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developments</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12" name="Picture 3"/>
          <p:cNvPicPr>
            <a:picLocks noChangeAspect="1" noChangeArrowheads="1"/>
          </p:cNvPicPr>
          <p:nvPr/>
        </p:nvPicPr>
        <p:blipFill>
          <a:blip r:embed="rId4" cstate="print"/>
          <a:srcRect/>
          <a:stretch>
            <a:fillRect/>
          </a:stretch>
        </p:blipFill>
        <p:spPr bwMode="auto">
          <a:xfrm>
            <a:off x="2276474" y="5448300"/>
            <a:ext cx="1047750" cy="1047750"/>
          </a:xfrm>
          <a:prstGeom prst="rect">
            <a:avLst/>
          </a:prstGeom>
          <a:noFill/>
          <a:ln w="9525">
            <a:noFill/>
            <a:miter lim="800000"/>
            <a:headEnd/>
            <a:tailEnd/>
          </a:ln>
        </p:spPr>
      </p:pic>
      <p:pic>
        <p:nvPicPr>
          <p:cNvPr id="13" name="Picture 6"/>
          <p:cNvPicPr>
            <a:picLocks noChangeAspect="1" noChangeArrowheads="1"/>
          </p:cNvPicPr>
          <p:nvPr/>
        </p:nvPicPr>
        <p:blipFill>
          <a:blip r:embed="rId5" cstate="print"/>
          <a:srcRect t="17415" b="12971"/>
          <a:stretch>
            <a:fillRect/>
          </a:stretch>
        </p:blipFill>
        <p:spPr bwMode="auto">
          <a:xfrm>
            <a:off x="597370" y="5581650"/>
            <a:ext cx="1231430" cy="857250"/>
          </a:xfrm>
          <a:prstGeom prst="rect">
            <a:avLst/>
          </a:prstGeom>
          <a:noFill/>
          <a:ln w="9525">
            <a:noFill/>
            <a:miter lim="800000"/>
            <a:headEnd/>
            <a:tailEnd/>
          </a:ln>
        </p:spPr>
      </p:pic>
      <p:pic>
        <p:nvPicPr>
          <p:cNvPr id="15" name="Picture 11"/>
          <p:cNvPicPr>
            <a:picLocks noChangeAspect="1" noChangeArrowheads="1"/>
          </p:cNvPicPr>
          <p:nvPr/>
        </p:nvPicPr>
        <p:blipFill>
          <a:blip r:embed="rId6" cstate="print"/>
          <a:srcRect t="28546" b="16570"/>
          <a:stretch>
            <a:fillRect/>
          </a:stretch>
        </p:blipFill>
        <p:spPr bwMode="auto">
          <a:xfrm>
            <a:off x="3817535" y="5699938"/>
            <a:ext cx="1143000" cy="627320"/>
          </a:xfrm>
          <a:prstGeom prst="rect">
            <a:avLst/>
          </a:prstGeom>
          <a:noFill/>
          <a:ln w="9525">
            <a:noFill/>
            <a:miter lim="800000"/>
            <a:headEnd/>
            <a:tailEnd/>
          </a:ln>
        </p:spPr>
      </p:pic>
      <p:pic>
        <p:nvPicPr>
          <p:cNvPr id="16" name="Grafik 3"/>
          <p:cNvPicPr>
            <a:picLocks noChangeAspect="1"/>
          </p:cNvPicPr>
          <p:nvPr/>
        </p:nvPicPr>
        <p:blipFill rotWithShape="1">
          <a:blip r:embed="rId7" cstate="print">
            <a:extLst>
              <a:ext uri="{28A0092B-C50C-407E-A947-70E740481C1C}">
                <a14:useLocalDpi xmlns:a14="http://schemas.microsoft.com/office/drawing/2010/main" val="0"/>
              </a:ext>
            </a:extLst>
          </a:blip>
          <a:srcRect l="5700" r="6384"/>
          <a:stretch/>
        </p:blipFill>
        <p:spPr>
          <a:xfrm>
            <a:off x="4505327" y="2228849"/>
            <a:ext cx="5400675" cy="3455408"/>
          </a:xfrm>
          <a:prstGeom prst="rect">
            <a:avLst/>
          </a:prstGeom>
        </p:spPr>
      </p:pic>
      <p:pic>
        <p:nvPicPr>
          <p:cNvPr id="19" name="Picture 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35227" y="1333500"/>
            <a:ext cx="4070780" cy="2726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D:\Podlech\PROJEKTE\325MHz_CH\Kaltmessungen\Mai2014\325MHzCH_Ea_Q0_072014_NeueKalibrierung.png"/>
          <p:cNvPicPr>
            <a:picLocks noChangeAspect="1" noChangeArrowheads="1"/>
          </p:cNvPicPr>
          <p:nvPr/>
        </p:nvPicPr>
        <p:blipFill>
          <a:blip r:embed="rId9" cstate="print"/>
          <a:srcRect l="5110" t="7919" r="11405" b="4501"/>
          <a:stretch>
            <a:fillRect/>
          </a:stretch>
        </p:blipFill>
        <p:spPr bwMode="auto">
          <a:xfrm>
            <a:off x="5156200" y="3081668"/>
            <a:ext cx="4749800" cy="3496932"/>
          </a:xfrm>
          <a:prstGeom prst="rect">
            <a:avLst/>
          </a:prstGeom>
          <a:noFill/>
        </p:spPr>
      </p:pic>
      <p:sp>
        <p:nvSpPr>
          <p:cNvPr id="20" name="Text Box 5"/>
          <p:cNvSpPr txBox="1">
            <a:spLocks noChangeArrowheads="1"/>
          </p:cNvSpPr>
          <p:nvPr/>
        </p:nvSpPr>
        <p:spPr bwMode="auto">
          <a:xfrm>
            <a:off x="28578" y="3286550"/>
            <a:ext cx="7848603" cy="2554545"/>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R&amp;D on the MYRRHA CH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cavities</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NC and SC CH cavity design </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incl. ancillaries</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Fabrication of a NC 5-gap CH-prototype</a:t>
            </a:r>
            <a:endPar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Fabrication and successful tests of a SC 7-gap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CH-prototype </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14 MV/m</a:t>
            </a:r>
          </a:p>
          <a:p>
            <a:pPr marL="12700" indent="-12700" eaLnBrk="1" hangingPunct="1">
              <a:spcBef>
                <a:spcPct val="50000"/>
              </a:spcBef>
              <a:buFont typeface="Wingdings" pitchFamily="2" charset="2"/>
              <a:buChar char="Ø"/>
            </a:pPr>
            <a:endParaRPr lang="en-US" b="1"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pic>
        <p:nvPicPr>
          <p:cNvPr id="22" name="Picture 2" descr="D:\Podlech\BILDER\325MHz_CH\Messungen\Kaltmessungen\Dezember2012\L1040796.JPG"/>
          <p:cNvPicPr>
            <a:picLocks noChangeAspect="1" noChangeArrowheads="1"/>
          </p:cNvPicPr>
          <p:nvPr/>
        </p:nvPicPr>
        <p:blipFill>
          <a:blip r:embed="rId10" cstate="print"/>
          <a:srcRect t="27972"/>
          <a:stretch>
            <a:fillRect/>
          </a:stretch>
        </p:blipFill>
        <p:spPr bwMode="auto">
          <a:xfrm>
            <a:off x="7648222" y="850916"/>
            <a:ext cx="2206985" cy="2884483"/>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xEl>
                                              <p:pRg st="3" end="3"/>
                                            </p:txEl>
                                          </p:spTgt>
                                        </p:tgtEl>
                                        <p:attrNameLst>
                                          <p:attrName>style.visibility</p:attrName>
                                        </p:attrNameLst>
                                      </p:cBhvr>
                                      <p:to>
                                        <p:strVal val="visible"/>
                                      </p:to>
                                    </p:set>
                                  </p:childTnLst>
                                </p:cTn>
                              </p:par>
                              <p:par>
                                <p:cTn id="13" presetID="53" presetClass="exit" presetSubtype="0" fill="hold" nodeType="withEffect">
                                  <p:stCondLst>
                                    <p:cond delay="0"/>
                                  </p:stCondLst>
                                  <p:childTnLst>
                                    <p:anim calcmode="lin" valueType="num">
                                      <p:cBhvr>
                                        <p:cTn id="14" dur="500"/>
                                        <p:tgtEl>
                                          <p:spTgt spid="16"/>
                                        </p:tgtEl>
                                        <p:attrNameLst>
                                          <p:attrName>ppt_w</p:attrName>
                                        </p:attrNameLst>
                                      </p:cBhvr>
                                      <p:tavLst>
                                        <p:tav tm="0">
                                          <p:val>
                                            <p:strVal val="ppt_w"/>
                                          </p:val>
                                        </p:tav>
                                        <p:tav tm="100000">
                                          <p:val>
                                            <p:fltVal val="0"/>
                                          </p:val>
                                        </p:tav>
                                      </p:tavLst>
                                    </p:anim>
                                    <p:anim calcmode="lin" valueType="num">
                                      <p:cBhvr>
                                        <p:cTn id="15" dur="500"/>
                                        <p:tgtEl>
                                          <p:spTgt spid="16"/>
                                        </p:tgtEl>
                                        <p:attrNameLst>
                                          <p:attrName>ppt_h</p:attrName>
                                        </p:attrNameLst>
                                      </p:cBhvr>
                                      <p:tavLst>
                                        <p:tav tm="0">
                                          <p:val>
                                            <p:strVal val="ppt_h"/>
                                          </p:val>
                                        </p:tav>
                                        <p:tav tm="100000">
                                          <p:val>
                                            <p:fltVal val="0"/>
                                          </p:val>
                                        </p:tav>
                                      </p:tavLst>
                                    </p:anim>
                                    <p:animEffect transition="out" filter="fade">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0">
                                            <p:txEl>
                                              <p:pRg st="0" end="0"/>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0">
                                            <p:txEl>
                                              <p:pRg st="1" end="1"/>
                                            </p:txEl>
                                          </p:spTgt>
                                        </p:tgtEl>
                                        <p:attrNameLst>
                                          <p:attrName>style.visibility</p:attrName>
                                        </p:attrNameLst>
                                      </p:cBhvr>
                                      <p:to>
                                        <p:strVal val="visible"/>
                                      </p:to>
                                    </p:set>
                                  </p:childTnLst>
                                </p:cTn>
                              </p:par>
                              <p:par>
                                <p:cTn id="26" presetID="53" presetClass="exit" presetSubtype="0" fill="hold" nodeType="withEffect">
                                  <p:stCondLst>
                                    <p:cond delay="0"/>
                                  </p:stCondLst>
                                  <p:childTnLst>
                                    <p:anim calcmode="lin" valueType="num">
                                      <p:cBhvr>
                                        <p:cTn id="27" dur="500"/>
                                        <p:tgtEl>
                                          <p:spTgt spid="19"/>
                                        </p:tgtEl>
                                        <p:attrNameLst>
                                          <p:attrName>ppt_w</p:attrName>
                                        </p:attrNameLst>
                                      </p:cBhvr>
                                      <p:tavLst>
                                        <p:tav tm="0">
                                          <p:val>
                                            <p:strVal val="ppt_w"/>
                                          </p:val>
                                        </p:tav>
                                        <p:tav tm="100000">
                                          <p:val>
                                            <p:fltVal val="0"/>
                                          </p:val>
                                        </p:tav>
                                      </p:tavLst>
                                    </p:anim>
                                    <p:anim calcmode="lin" valueType="num">
                                      <p:cBhvr>
                                        <p:cTn id="28" dur="500"/>
                                        <p:tgtEl>
                                          <p:spTgt spid="19"/>
                                        </p:tgtEl>
                                        <p:attrNameLst>
                                          <p:attrName>ppt_h</p:attrName>
                                        </p:attrNameLst>
                                      </p:cBhvr>
                                      <p:tavLst>
                                        <p:tav tm="0">
                                          <p:val>
                                            <p:strVal val="ppt_h"/>
                                          </p:val>
                                        </p:tav>
                                        <p:tav tm="100000">
                                          <p:val>
                                            <p:fltVal val="0"/>
                                          </p:val>
                                        </p:tav>
                                      </p:tavLst>
                                    </p:anim>
                                    <p:animEffect transition="out" filter="fade">
                                      <p:cBhvr>
                                        <p:cTn id="29" dur="500"/>
                                        <p:tgtEl>
                                          <p:spTgt spid="19"/>
                                        </p:tgtEl>
                                      </p:cBhvr>
                                    </p:animEffect>
                                    <p:set>
                                      <p:cBhvr>
                                        <p:cTn id="30" dur="1" fill="hold">
                                          <p:stCondLst>
                                            <p:cond delay="499"/>
                                          </p:stCondLst>
                                        </p:cTn>
                                        <p:tgtEl>
                                          <p:spTgt spid="19"/>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20">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3" cstate="print"/>
          <a:srcRect/>
          <a:stretch>
            <a:fillRect/>
          </a:stretch>
        </p:blipFill>
        <p:spPr bwMode="auto">
          <a:xfrm>
            <a:off x="6181731" y="1359250"/>
            <a:ext cx="3695700" cy="2216354"/>
          </a:xfrm>
          <a:prstGeom prst="rect">
            <a:avLst/>
          </a:prstGeom>
          <a:noFill/>
          <a:ln w="9525">
            <a:noFill/>
            <a:miter lim="800000"/>
            <a:headEnd/>
            <a:tailEnd/>
          </a:ln>
          <a:effectLst/>
        </p:spPr>
      </p:pic>
      <p:pic>
        <p:nvPicPr>
          <p:cNvPr id="23" name="Image 22" descr="2.jpg"/>
          <p:cNvPicPr>
            <a:picLocks noChangeAspect="1"/>
          </p:cNvPicPr>
          <p:nvPr/>
        </p:nvPicPr>
        <p:blipFill>
          <a:blip r:embed="rId4" cstate="print"/>
          <a:stretch>
            <a:fillRect/>
          </a:stretch>
        </p:blipFill>
        <p:spPr>
          <a:xfrm>
            <a:off x="5438864" y="1286732"/>
            <a:ext cx="4467136" cy="4348439"/>
          </a:xfrm>
          <a:prstGeom prst="rect">
            <a:avLst/>
          </a:prstGeom>
        </p:spPr>
      </p:pic>
      <p:sp>
        <p:nvSpPr>
          <p:cNvPr id="18" name="Text Box 5"/>
          <p:cNvSpPr txBox="1">
            <a:spLocks noChangeArrowheads="1"/>
          </p:cNvSpPr>
          <p:nvPr/>
        </p:nvSpPr>
        <p:spPr bwMode="auto">
          <a:xfrm>
            <a:off x="9527" y="883063"/>
            <a:ext cx="8982079" cy="2400657"/>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R&amp;D on the MYRRHA 352 MHz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Spoke</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cryomodule</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Design of the MYRRHA spoke 2-gap cavity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incl. call for tender for 2 prototypes (presently in fabrication)</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Detailed design of the MYRRHA spoke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cryomodule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incl. engineering drawings</a:t>
            </a:r>
          </a:p>
          <a:p>
            <a:pPr marL="12700" indent="-12700" eaLnBrk="1" hangingPunct="1">
              <a:spcBef>
                <a:spcPct val="50000"/>
              </a:spcBef>
              <a:buFont typeface="Wingdings" pitchFamily="2" charset="2"/>
              <a:buChar char="Ø"/>
            </a:pPr>
            <a:endParaRPr lang="en-US" b="1"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WP3 – Main </a:t>
            </a:r>
            <a:r>
              <a:rPr lang="fr-FR" sz="2800" b="1" u="none" dirty="0" err="1" smtClean="0">
                <a:solidFill>
                  <a:srgbClr val="FFFFFF"/>
                </a:solidFill>
                <a:effectLst>
                  <a:outerShdw blurRad="38100" dist="38100" dir="2700000" algn="tl">
                    <a:srgbClr val="C0C0C0"/>
                  </a:outerShdw>
                </a:effectLst>
                <a:latin typeface="Calibri" pitchFamily="34" charset="0"/>
              </a:rPr>
              <a:t>linac</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developments</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3074" name="Picture 2"/>
          <p:cNvPicPr>
            <a:picLocks noChangeAspect="1" noChangeArrowheads="1"/>
          </p:cNvPicPr>
          <p:nvPr/>
        </p:nvPicPr>
        <p:blipFill>
          <a:blip r:embed="rId5" cstate="print"/>
          <a:srcRect/>
          <a:stretch>
            <a:fillRect/>
          </a:stretch>
        </p:blipFill>
        <p:spPr bwMode="auto">
          <a:xfrm>
            <a:off x="6031549" y="1323975"/>
            <a:ext cx="3826835" cy="3990976"/>
          </a:xfrm>
          <a:prstGeom prst="rect">
            <a:avLst/>
          </a:prstGeom>
          <a:noFill/>
          <a:ln w="9525">
            <a:noFill/>
            <a:miter lim="800000"/>
            <a:headEnd/>
            <a:tailEnd/>
          </a:ln>
        </p:spPr>
      </p:pic>
      <p:pic>
        <p:nvPicPr>
          <p:cNvPr id="25" name="Picture 3" descr="C:\Users\marouan\Desktop\01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02622" y="1404779"/>
            <a:ext cx="3231928" cy="3786361"/>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86475" y="3723162"/>
            <a:ext cx="3762376" cy="2407920"/>
          </a:xfrm>
          <a:prstGeom prst="rect">
            <a:avLst/>
          </a:prstGeom>
          <a:ln>
            <a:noFill/>
          </a:ln>
        </p:spPr>
      </p:pic>
      <p:pic>
        <p:nvPicPr>
          <p:cNvPr id="28" name="Picture 18" descr="IPN_gif64trans_L200px"/>
          <p:cNvPicPr>
            <a:picLocks noChangeAspect="1" noChangeArrowheads="1"/>
          </p:cNvPicPr>
          <p:nvPr/>
        </p:nvPicPr>
        <p:blipFill>
          <a:blip r:embed="rId8" cstate="print"/>
          <a:srcRect/>
          <a:stretch>
            <a:fillRect/>
          </a:stretch>
        </p:blipFill>
        <p:spPr bwMode="auto">
          <a:xfrm>
            <a:off x="161254" y="5820812"/>
            <a:ext cx="1143675" cy="669736"/>
          </a:xfrm>
          <a:prstGeom prst="rect">
            <a:avLst/>
          </a:prstGeom>
          <a:noFill/>
        </p:spPr>
      </p:pic>
      <p:pic>
        <p:nvPicPr>
          <p:cNvPr id="33" name="Picture 8"/>
          <p:cNvPicPr>
            <a:picLocks noChangeAspect="1" noChangeArrowheads="1"/>
          </p:cNvPicPr>
          <p:nvPr/>
        </p:nvPicPr>
        <p:blipFill>
          <a:blip r:embed="rId9" cstate="print"/>
          <a:srcRect t="13974" b="12917"/>
          <a:stretch>
            <a:fillRect/>
          </a:stretch>
        </p:blipFill>
        <p:spPr bwMode="auto">
          <a:xfrm>
            <a:off x="3181777" y="5819775"/>
            <a:ext cx="990173" cy="723900"/>
          </a:xfrm>
          <a:prstGeom prst="rect">
            <a:avLst/>
          </a:prstGeom>
          <a:noFill/>
          <a:ln w="9525">
            <a:noFill/>
            <a:miter lim="800000"/>
            <a:headEnd/>
            <a:tailEnd/>
          </a:ln>
        </p:spPr>
      </p:pic>
      <p:pic>
        <p:nvPicPr>
          <p:cNvPr id="34" name="Picture 10"/>
          <p:cNvPicPr>
            <a:picLocks noChangeAspect="1" noChangeArrowheads="1"/>
          </p:cNvPicPr>
          <p:nvPr/>
        </p:nvPicPr>
        <p:blipFill>
          <a:blip r:embed="rId10" cstate="print"/>
          <a:srcRect t="10606" b="12651"/>
          <a:stretch>
            <a:fillRect/>
          </a:stretch>
        </p:blipFill>
        <p:spPr bwMode="auto">
          <a:xfrm>
            <a:off x="1726229" y="5691679"/>
            <a:ext cx="1159846" cy="890096"/>
          </a:xfrm>
          <a:prstGeom prst="rect">
            <a:avLst/>
          </a:prstGeom>
          <a:noFill/>
          <a:ln w="9525">
            <a:noFill/>
            <a:miter lim="800000"/>
            <a:headEnd/>
            <a:tailEnd/>
          </a:ln>
        </p:spPr>
      </p:pic>
      <p:pic>
        <p:nvPicPr>
          <p:cNvPr id="35" name="Picture 2" descr="https://encrypted-tbn1.gstatic.com/images?q=tbn:ANd9GcRI2_Ydvm9MB31xCdmggfq-nPtXfj-Aq68LD6XN7MdSai4D1g8Rqw"/>
          <p:cNvPicPr>
            <a:picLocks noChangeAspect="1" noChangeArrowheads="1"/>
          </p:cNvPicPr>
          <p:nvPr/>
        </p:nvPicPr>
        <p:blipFill>
          <a:blip r:embed="rId11" cstate="print"/>
          <a:srcRect/>
          <a:stretch>
            <a:fillRect/>
          </a:stretch>
        </p:blipFill>
        <p:spPr bwMode="auto">
          <a:xfrm>
            <a:off x="4432303" y="5928128"/>
            <a:ext cx="1120774" cy="536172"/>
          </a:xfrm>
          <a:prstGeom prst="rect">
            <a:avLst/>
          </a:prstGeom>
          <a:noFill/>
        </p:spPr>
      </p:pic>
      <p:pic>
        <p:nvPicPr>
          <p:cNvPr id="38" name="Picture 5" descr="C:\Users\administrator\Downloads\20130910_120045.jpg"/>
          <p:cNvPicPr>
            <a:picLocks noChangeAspect="1" noChangeArrowheads="1"/>
          </p:cNvPicPr>
          <p:nvPr/>
        </p:nvPicPr>
        <p:blipFill>
          <a:blip r:embed="rId12" cstate="print"/>
          <a:srcRect/>
          <a:stretch>
            <a:fillRect/>
          </a:stretch>
        </p:blipFill>
        <p:spPr bwMode="auto">
          <a:xfrm>
            <a:off x="6302379" y="1457340"/>
            <a:ext cx="3555998" cy="2666999"/>
          </a:xfrm>
          <a:prstGeom prst="rect">
            <a:avLst/>
          </a:prstGeom>
          <a:noFill/>
          <a:ln w="9525">
            <a:noFill/>
            <a:miter lim="800000"/>
            <a:headEnd/>
            <a:tailEnd/>
          </a:ln>
        </p:spPr>
      </p:pic>
      <p:sp>
        <p:nvSpPr>
          <p:cNvPr id="20" name="Text Box 5"/>
          <p:cNvSpPr txBox="1">
            <a:spLocks noChangeArrowheads="1"/>
          </p:cNvSpPr>
          <p:nvPr/>
        </p:nvSpPr>
        <p:spPr bwMode="auto">
          <a:xfrm>
            <a:off x="0" y="2870615"/>
            <a:ext cx="9906000" cy="2831544"/>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R&amp;D on 704 MHz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elliptical</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cavities</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High-power commissioning of the test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cryomodule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w/ </a:t>
            </a:r>
            <a:r>
              <a:rPr lang="en-US" sz="1600" u="none" dirty="0" smtClean="0">
                <a:solidFill>
                  <a:srgbClr val="000000"/>
                </a:solidFill>
                <a:effectLst>
                  <a:outerShdw blurRad="38100" dist="38100" dir="2700000" algn="tl">
                    <a:srgbClr val="C0C0C0"/>
                  </a:outerShdw>
                </a:effectLst>
                <a:latin typeface="Calibri" pitchFamily="34" charset="0"/>
                <a:sym typeface="Symbol"/>
              </a:rPr>
              <a:t>=</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0.5 5-cell cavity, 80kW IOT, @2K</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Development and test of an innovative control system </a:t>
            </a:r>
            <a:endPar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927100" lvl="2" indent="-12700" eaLnBrk="1" hangingPunct="1">
              <a:spcBef>
                <a:spcPct val="50000"/>
              </a:spcBef>
              <a:buFont typeface="Wingdings" pitchFamily="2" charset="2"/>
              <a:buChar char="ü"/>
            </a:pP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Main sequences of the fault recovery scenario tested, incl. LLRF + </a:t>
            </a:r>
            <a:r>
              <a:rPr lang="en-US" sz="1600" u="none" dirty="0" err="1" smtClean="0">
                <a:solidFill>
                  <a:srgbClr val="000000"/>
                </a:solidFill>
                <a:effectLst>
                  <a:outerShdw blurRad="38100" dist="38100" dir="2700000" algn="tl">
                    <a:srgbClr val="C0C0C0"/>
                  </a:outerShdw>
                </a:effectLst>
                <a:latin typeface="Calibri" pitchFamily="34" charset="0"/>
                <a:sym typeface="Wingdings" pitchFamily="2" charset="2"/>
              </a:rPr>
              <a:t>pizo</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-based CTS + ADEX smart control</a:t>
            </a:r>
          </a:p>
          <a:p>
            <a:pPr marL="927100" lvl="2" indent="-12700" eaLnBrk="1" hangingPunct="1">
              <a:spcBef>
                <a:spcPct val="50000"/>
              </a:spcBef>
              <a:buFont typeface="Wingdings" pitchFamily="2" charset="2"/>
              <a:buChar char="ü"/>
            </a:pP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Low-beta elliptical cavities are too soft mechanically -&gt; might be replaced by ESS-type spoke cavities</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Assessments on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multipacting</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xEl>
                                              <p:pRg st="2" end="2"/>
                                            </p:txEl>
                                          </p:spTgt>
                                        </p:tgtEl>
                                        <p:attrNameLst>
                                          <p:attrName>style.visibility</p:attrName>
                                        </p:attrNameLst>
                                      </p:cBhvr>
                                      <p:to>
                                        <p:strVal val="visible"/>
                                      </p:to>
                                    </p:set>
                                  </p:childTnLst>
                                </p:cTn>
                              </p:par>
                              <p:par>
                                <p:cTn id="13" presetID="53" presetClass="exit" presetSubtype="0" fill="hold" nodeType="withEffect">
                                  <p:stCondLst>
                                    <p:cond delay="0"/>
                                  </p:stCondLst>
                                  <p:childTnLst>
                                    <p:anim calcmode="lin" valueType="num">
                                      <p:cBhvr>
                                        <p:cTn id="14" dur="500"/>
                                        <p:tgtEl>
                                          <p:spTgt spid="3074"/>
                                        </p:tgtEl>
                                        <p:attrNameLst>
                                          <p:attrName>ppt_w</p:attrName>
                                        </p:attrNameLst>
                                      </p:cBhvr>
                                      <p:tavLst>
                                        <p:tav tm="0">
                                          <p:val>
                                            <p:strVal val="ppt_w"/>
                                          </p:val>
                                        </p:tav>
                                        <p:tav tm="100000">
                                          <p:val>
                                            <p:fltVal val="0"/>
                                          </p:val>
                                        </p:tav>
                                      </p:tavLst>
                                    </p:anim>
                                    <p:anim calcmode="lin" valueType="num">
                                      <p:cBhvr>
                                        <p:cTn id="15" dur="500"/>
                                        <p:tgtEl>
                                          <p:spTgt spid="3074"/>
                                        </p:tgtEl>
                                        <p:attrNameLst>
                                          <p:attrName>ppt_h</p:attrName>
                                        </p:attrNameLst>
                                      </p:cBhvr>
                                      <p:tavLst>
                                        <p:tav tm="0">
                                          <p:val>
                                            <p:strVal val="ppt_h"/>
                                          </p:val>
                                        </p:tav>
                                        <p:tav tm="100000">
                                          <p:val>
                                            <p:fltVal val="0"/>
                                          </p:val>
                                        </p:tav>
                                      </p:tavLst>
                                    </p:anim>
                                    <p:animEffect transition="out" filter="fade">
                                      <p:cBhvr>
                                        <p:cTn id="16" dur="500"/>
                                        <p:tgtEl>
                                          <p:spTgt spid="3074"/>
                                        </p:tgtEl>
                                      </p:cBhvr>
                                    </p:animEffect>
                                    <p:set>
                                      <p:cBhvr>
                                        <p:cTn id="17" dur="1" fill="hold">
                                          <p:stCondLst>
                                            <p:cond delay="499"/>
                                          </p:stCondLst>
                                        </p:cTn>
                                        <p:tgtEl>
                                          <p:spTgt spid="3074"/>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0">
                                            <p:txEl>
                                              <p:pRg st="0" end="0"/>
                                            </p:txEl>
                                          </p:spTgt>
                                        </p:tgtEl>
                                        <p:attrNameLst>
                                          <p:attrName>style.visibility</p:attrName>
                                        </p:attrNameLst>
                                      </p:cBhvr>
                                      <p:to>
                                        <p:strVal val="visible"/>
                                      </p:to>
                                    </p:set>
                                  </p:childTnLst>
                                </p:cTn>
                              </p:par>
                              <p:par>
                                <p:cTn id="24" presetID="53" presetClass="exit" presetSubtype="0" fill="hold" nodeType="withEffect">
                                  <p:stCondLst>
                                    <p:cond delay="0"/>
                                  </p:stCondLst>
                                  <p:childTnLst>
                                    <p:anim calcmode="lin" valueType="num">
                                      <p:cBhvr>
                                        <p:cTn id="25" dur="500"/>
                                        <p:tgtEl>
                                          <p:spTgt spid="23"/>
                                        </p:tgtEl>
                                        <p:attrNameLst>
                                          <p:attrName>ppt_w</p:attrName>
                                        </p:attrNameLst>
                                      </p:cBhvr>
                                      <p:tavLst>
                                        <p:tav tm="0">
                                          <p:val>
                                            <p:strVal val="ppt_w"/>
                                          </p:val>
                                        </p:tav>
                                        <p:tav tm="100000">
                                          <p:val>
                                            <p:fltVal val="0"/>
                                          </p:val>
                                        </p:tav>
                                      </p:tavLst>
                                    </p:anim>
                                    <p:anim calcmode="lin" valueType="num">
                                      <p:cBhvr>
                                        <p:cTn id="26" dur="500"/>
                                        <p:tgtEl>
                                          <p:spTgt spid="23"/>
                                        </p:tgtEl>
                                        <p:attrNameLst>
                                          <p:attrName>ppt_h</p:attrName>
                                        </p:attrNameLst>
                                      </p:cBhvr>
                                      <p:tavLst>
                                        <p:tav tm="0">
                                          <p:val>
                                            <p:strVal val="ppt_h"/>
                                          </p:val>
                                        </p:tav>
                                        <p:tav tm="100000">
                                          <p:val>
                                            <p:fltVal val="0"/>
                                          </p:val>
                                        </p:tav>
                                      </p:tavLst>
                                    </p:anim>
                                    <p:animEffect transition="out" filter="fade">
                                      <p:cBhvr>
                                        <p:cTn id="27" dur="500"/>
                                        <p:tgtEl>
                                          <p:spTgt spid="23"/>
                                        </p:tgtEl>
                                      </p:cBhvr>
                                    </p:animEffect>
                                    <p:set>
                                      <p:cBhvr>
                                        <p:cTn id="28" dur="1" fill="hold">
                                          <p:stCondLst>
                                            <p:cond delay="499"/>
                                          </p:stCondLst>
                                        </p:cTn>
                                        <p:tgtEl>
                                          <p:spTgt spid="2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xEl>
                                              <p:pRg st="1" end="1"/>
                                            </p:txEl>
                                          </p:spTgt>
                                        </p:tgtEl>
                                        <p:attrNameLst>
                                          <p:attrName>style.visibility</p:attrName>
                                        </p:attrNameLst>
                                      </p:cBhvr>
                                      <p:to>
                                        <p:strVal val="visible"/>
                                      </p:to>
                                    </p:set>
                                  </p:childTnLst>
                                </p:cTn>
                              </p:par>
                              <p:par>
                                <p:cTn id="35" presetID="53" presetClass="exit" presetSubtype="0" fill="hold" nodeType="withEffect">
                                  <p:stCondLst>
                                    <p:cond delay="0"/>
                                  </p:stCondLst>
                                  <p:childTnLst>
                                    <p:anim calcmode="lin" valueType="num">
                                      <p:cBhvr>
                                        <p:cTn id="36" dur="500"/>
                                        <p:tgtEl>
                                          <p:spTgt spid="25"/>
                                        </p:tgtEl>
                                        <p:attrNameLst>
                                          <p:attrName>ppt_w</p:attrName>
                                        </p:attrNameLst>
                                      </p:cBhvr>
                                      <p:tavLst>
                                        <p:tav tm="0">
                                          <p:val>
                                            <p:strVal val="ppt_w"/>
                                          </p:val>
                                        </p:tav>
                                        <p:tav tm="100000">
                                          <p:val>
                                            <p:fltVal val="0"/>
                                          </p:val>
                                        </p:tav>
                                      </p:tavLst>
                                    </p:anim>
                                    <p:anim calcmode="lin" valueType="num">
                                      <p:cBhvr>
                                        <p:cTn id="37" dur="500"/>
                                        <p:tgtEl>
                                          <p:spTgt spid="25"/>
                                        </p:tgtEl>
                                        <p:attrNameLst>
                                          <p:attrName>ppt_h</p:attrName>
                                        </p:attrNameLst>
                                      </p:cBhvr>
                                      <p:tavLst>
                                        <p:tav tm="0">
                                          <p:val>
                                            <p:strVal val="ppt_h"/>
                                          </p:val>
                                        </p:tav>
                                        <p:tav tm="100000">
                                          <p:val>
                                            <p:fltVal val="0"/>
                                          </p:val>
                                        </p:tav>
                                      </p:tavLst>
                                    </p:anim>
                                    <p:animEffect transition="out" filter="fade">
                                      <p:cBhvr>
                                        <p:cTn id="38" dur="500"/>
                                        <p:tgtEl>
                                          <p:spTgt spid="25"/>
                                        </p:tgtEl>
                                      </p:cBhvr>
                                    </p:animEffect>
                                    <p:set>
                                      <p:cBhvr>
                                        <p:cTn id="39" dur="1" fill="hold">
                                          <p:stCondLst>
                                            <p:cond delay="499"/>
                                          </p:stCondLst>
                                        </p:cTn>
                                        <p:tgtEl>
                                          <p:spTgt spid="25"/>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07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
                                            <p:txEl>
                                              <p:pRg st="2" end="2"/>
                                            </p:txEl>
                                          </p:spTgt>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0">
                                            <p:txEl>
                                              <p:pRg st="3" end="3"/>
                                            </p:txEl>
                                          </p:spTgt>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0">
                                            <p:txEl>
                                              <p:pRg st="4" end="4"/>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8"/>
                                        </p:tgtEl>
                                        <p:attrNameLst>
                                          <p:attrName>style.visibility</p:attrName>
                                        </p:attrNameLst>
                                      </p:cBhvr>
                                      <p:to>
                                        <p:strVal val="visible"/>
                                      </p:to>
                                    </p:set>
                                  </p:childTnLst>
                                </p:cTn>
                              </p:par>
                              <p:par>
                                <p:cTn id="54" presetID="53" presetClass="exit" presetSubtype="0" fill="hold" nodeType="withEffect">
                                  <p:stCondLst>
                                    <p:cond delay="0"/>
                                  </p:stCondLst>
                                  <p:childTnLst>
                                    <p:anim calcmode="lin" valueType="num">
                                      <p:cBhvr>
                                        <p:cTn id="55" dur="500"/>
                                        <p:tgtEl>
                                          <p:spTgt spid="27"/>
                                        </p:tgtEl>
                                        <p:attrNameLst>
                                          <p:attrName>ppt_w</p:attrName>
                                        </p:attrNameLst>
                                      </p:cBhvr>
                                      <p:tavLst>
                                        <p:tav tm="0">
                                          <p:val>
                                            <p:strVal val="ppt_w"/>
                                          </p:val>
                                        </p:tav>
                                        <p:tav tm="100000">
                                          <p:val>
                                            <p:fltVal val="0"/>
                                          </p:val>
                                        </p:tav>
                                      </p:tavLst>
                                    </p:anim>
                                    <p:anim calcmode="lin" valueType="num">
                                      <p:cBhvr>
                                        <p:cTn id="56" dur="500"/>
                                        <p:tgtEl>
                                          <p:spTgt spid="27"/>
                                        </p:tgtEl>
                                        <p:attrNameLst>
                                          <p:attrName>ppt_h</p:attrName>
                                        </p:attrNameLst>
                                      </p:cBhvr>
                                      <p:tavLst>
                                        <p:tav tm="0">
                                          <p:val>
                                            <p:strVal val="ppt_h"/>
                                          </p:val>
                                        </p:tav>
                                        <p:tav tm="100000">
                                          <p:val>
                                            <p:fltVal val="0"/>
                                          </p:val>
                                        </p:tav>
                                      </p:tavLst>
                                    </p:anim>
                                    <p:animEffect transition="out" filter="fade">
                                      <p:cBhvr>
                                        <p:cTn id="57" dur="500"/>
                                        <p:tgtEl>
                                          <p:spTgt spid="27"/>
                                        </p:tgtEl>
                                      </p:cBhvr>
                                    </p:animEffect>
                                    <p:set>
                                      <p:cBhvr>
                                        <p:cTn id="58" dur="1" fill="hold">
                                          <p:stCondLst>
                                            <p:cond delay="499"/>
                                          </p:stCondLst>
                                        </p:cTn>
                                        <p:tgtEl>
                                          <p:spTgt spid="27"/>
                                        </p:tgtEl>
                                        <p:attrNameLst>
                                          <p:attrName>style.visibility</p:attrName>
                                        </p:attrNameLst>
                                      </p:cBhvr>
                                      <p:to>
                                        <p:strVal val="hidden"/>
                                      </p:to>
                                    </p:set>
                                  </p:childTnLst>
                                </p:cTn>
                              </p:par>
                              <p:par>
                                <p:cTn id="59" presetID="53" presetClass="exit" presetSubtype="0" fill="hold" nodeType="withEffect">
                                  <p:stCondLst>
                                    <p:cond delay="0"/>
                                  </p:stCondLst>
                                  <p:childTnLst>
                                    <p:anim calcmode="lin" valueType="num">
                                      <p:cBhvr>
                                        <p:cTn id="60" dur="500"/>
                                        <p:tgtEl>
                                          <p:spTgt spid="3077"/>
                                        </p:tgtEl>
                                        <p:attrNameLst>
                                          <p:attrName>ppt_w</p:attrName>
                                        </p:attrNameLst>
                                      </p:cBhvr>
                                      <p:tavLst>
                                        <p:tav tm="0">
                                          <p:val>
                                            <p:strVal val="ppt_w"/>
                                          </p:val>
                                        </p:tav>
                                        <p:tav tm="100000">
                                          <p:val>
                                            <p:fltVal val="0"/>
                                          </p:val>
                                        </p:tav>
                                      </p:tavLst>
                                    </p:anim>
                                    <p:anim calcmode="lin" valueType="num">
                                      <p:cBhvr>
                                        <p:cTn id="61" dur="500"/>
                                        <p:tgtEl>
                                          <p:spTgt spid="3077"/>
                                        </p:tgtEl>
                                        <p:attrNameLst>
                                          <p:attrName>ppt_h</p:attrName>
                                        </p:attrNameLst>
                                      </p:cBhvr>
                                      <p:tavLst>
                                        <p:tav tm="0">
                                          <p:val>
                                            <p:strVal val="ppt_h"/>
                                          </p:val>
                                        </p:tav>
                                        <p:tav tm="100000">
                                          <p:val>
                                            <p:fltVal val="0"/>
                                          </p:val>
                                        </p:tav>
                                      </p:tavLst>
                                    </p:anim>
                                    <p:animEffect transition="out" filter="fade">
                                      <p:cBhvr>
                                        <p:cTn id="62" dur="500"/>
                                        <p:tgtEl>
                                          <p:spTgt spid="3077"/>
                                        </p:tgtEl>
                                      </p:cBhvr>
                                    </p:animEffect>
                                    <p:set>
                                      <p:cBhvr>
                                        <p:cTn id="63" dur="1" fill="hold">
                                          <p:stCondLst>
                                            <p:cond delay="499"/>
                                          </p:stCondLst>
                                        </p:cTn>
                                        <p:tgtEl>
                                          <p:spTgt spid="3077"/>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20">
                                            <p:txEl>
                                              <p:pRg st="5" end="5"/>
                                            </p:txEl>
                                          </p:spTgt>
                                        </p:tgtEl>
                                        <p:attrNameLst>
                                          <p:attrName>style.visibility</p:attrName>
                                        </p:attrNameLst>
                                      </p:cBhvr>
                                      <p:to>
                                        <p:strVal val="visible"/>
                                      </p:to>
                                    </p:set>
                                  </p:childTnLst>
                                </p:cTn>
                              </p:par>
                              <p:par>
                                <p:cTn id="68" presetID="53" presetClass="exit" presetSubtype="0" fill="hold" nodeType="withEffect">
                                  <p:stCondLst>
                                    <p:cond delay="0"/>
                                  </p:stCondLst>
                                  <p:childTnLst>
                                    <p:anim calcmode="lin" valueType="num">
                                      <p:cBhvr>
                                        <p:cTn id="69" dur="500"/>
                                        <p:tgtEl>
                                          <p:spTgt spid="38"/>
                                        </p:tgtEl>
                                        <p:attrNameLst>
                                          <p:attrName>ppt_w</p:attrName>
                                        </p:attrNameLst>
                                      </p:cBhvr>
                                      <p:tavLst>
                                        <p:tav tm="0">
                                          <p:val>
                                            <p:strVal val="ppt_w"/>
                                          </p:val>
                                        </p:tav>
                                        <p:tav tm="100000">
                                          <p:val>
                                            <p:fltVal val="0"/>
                                          </p:val>
                                        </p:tav>
                                      </p:tavLst>
                                    </p:anim>
                                    <p:anim calcmode="lin" valueType="num">
                                      <p:cBhvr>
                                        <p:cTn id="70" dur="500"/>
                                        <p:tgtEl>
                                          <p:spTgt spid="38"/>
                                        </p:tgtEl>
                                        <p:attrNameLst>
                                          <p:attrName>ppt_h</p:attrName>
                                        </p:attrNameLst>
                                      </p:cBhvr>
                                      <p:tavLst>
                                        <p:tav tm="0">
                                          <p:val>
                                            <p:strVal val="ppt_h"/>
                                          </p:val>
                                        </p:tav>
                                        <p:tav tm="100000">
                                          <p:val>
                                            <p:fltVal val="0"/>
                                          </p:val>
                                        </p:tav>
                                      </p:tavLst>
                                    </p:anim>
                                    <p:animEffect transition="out" filter="fade">
                                      <p:cBhvr>
                                        <p:cTn id="71" dur="500"/>
                                        <p:tgtEl>
                                          <p:spTgt spid="38"/>
                                        </p:tgtEl>
                                      </p:cBhvr>
                                    </p:animEffect>
                                    <p:set>
                                      <p:cBhvr>
                                        <p:cTn id="72"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srcRect/>
          <a:stretch>
            <a:fillRect/>
          </a:stretch>
        </p:blipFill>
        <p:spPr bwMode="auto">
          <a:xfrm>
            <a:off x="3902079" y="3277453"/>
            <a:ext cx="5876925" cy="2387732"/>
          </a:xfrm>
          <a:prstGeom prst="rect">
            <a:avLst/>
          </a:prstGeom>
          <a:noFill/>
          <a:ln w="9525">
            <a:noFill/>
            <a:miter lim="800000"/>
            <a:headEnd/>
            <a:tailEnd/>
          </a:ln>
        </p:spPr>
      </p:pic>
      <p:pic>
        <p:nvPicPr>
          <p:cNvPr id="4098" name="Picture 2"/>
          <p:cNvPicPr>
            <a:picLocks noChangeAspect="1" noChangeArrowheads="1"/>
          </p:cNvPicPr>
          <p:nvPr/>
        </p:nvPicPr>
        <p:blipFill>
          <a:blip r:embed="rId4" cstate="print"/>
          <a:srcRect/>
          <a:stretch>
            <a:fillRect/>
          </a:stretch>
        </p:blipFill>
        <p:spPr bwMode="auto">
          <a:xfrm>
            <a:off x="5464478" y="3232165"/>
            <a:ext cx="4441522" cy="2562225"/>
          </a:xfrm>
          <a:prstGeom prst="rect">
            <a:avLst/>
          </a:prstGeom>
          <a:noFill/>
          <a:ln w="9525">
            <a:noFill/>
            <a:miter lim="800000"/>
            <a:headEnd/>
            <a:tailEnd/>
          </a:ln>
        </p:spPr>
      </p:pic>
      <p:sp>
        <p:nvSpPr>
          <p:cNvPr id="18" name="Text Box 5"/>
          <p:cNvSpPr txBox="1">
            <a:spLocks noChangeArrowheads="1"/>
          </p:cNvSpPr>
          <p:nvPr/>
        </p:nvSpPr>
        <p:spPr bwMode="auto">
          <a:xfrm>
            <a:off x="9527" y="933865"/>
            <a:ext cx="9896479" cy="2369880"/>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Reliability</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analysis</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Development of a reliability model of the SNS accelerator</a:t>
            </a:r>
            <a:b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b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&amp; benchmark w/ SNS logbook data</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Development of the MYRRHA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linac</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reliability model</a:t>
            </a:r>
          </a:p>
          <a:p>
            <a:pPr marL="927100" lvl="2" indent="-12700" eaLnBrk="1" hangingPunct="1">
              <a:spcBef>
                <a:spcPct val="50000"/>
              </a:spcBef>
              <a:buFont typeface="Wingdings" pitchFamily="2" charset="2"/>
              <a:buChar char="ü"/>
            </a:pP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Diagnostics and C&amp;C must be designed with increased reliability</a:t>
            </a:r>
          </a:p>
          <a:p>
            <a:pPr marL="927100" lvl="2" indent="-12700" eaLnBrk="1" hangingPunct="1">
              <a:spcBef>
                <a:spcPct val="50000"/>
              </a:spcBef>
              <a:buFont typeface="Wingdings" pitchFamily="2" charset="2"/>
              <a:buChar char="ü"/>
            </a:pPr>
            <a:r>
              <a:rPr lang="en-US" sz="1600" u="none" dirty="0" smtClean="0">
                <a:solidFill>
                  <a:srgbClr val="000000"/>
                </a:solidFill>
                <a:effectLst>
                  <a:outerShdw blurRad="38100" dist="38100" dir="2700000" algn="tl">
                    <a:srgbClr val="C0C0C0"/>
                  </a:outerShdw>
                </a:effectLst>
                <a:latin typeface="Calibri" pitchFamily="34" charset="0"/>
                <a:sym typeface="Wingdings" pitchFamily="2" charset="2"/>
              </a:rPr>
              <a:t>We expect 13 compensation events per 3-month cycle -&gt; the 30% margin on RF power could be lowered</a:t>
            </a:r>
          </a:p>
        </p:txBody>
      </p:sp>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WP4 – System optimisation</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12" name="Picture 3"/>
          <p:cNvPicPr>
            <a:picLocks noChangeAspect="1" noChangeArrowheads="1"/>
          </p:cNvPicPr>
          <p:nvPr/>
        </p:nvPicPr>
        <p:blipFill>
          <a:blip r:embed="rId5" cstate="print"/>
          <a:srcRect t="10909" b="16364"/>
          <a:stretch>
            <a:fillRect/>
          </a:stretch>
        </p:blipFill>
        <p:spPr bwMode="auto">
          <a:xfrm>
            <a:off x="7239000" y="5734050"/>
            <a:ext cx="1047750" cy="762000"/>
          </a:xfrm>
          <a:prstGeom prst="rect">
            <a:avLst/>
          </a:prstGeom>
          <a:noFill/>
          <a:ln w="9525">
            <a:noFill/>
            <a:miter lim="800000"/>
            <a:headEnd/>
            <a:tailEnd/>
          </a:ln>
        </p:spPr>
      </p:pic>
      <p:sp>
        <p:nvSpPr>
          <p:cNvPr id="20" name="Text Box 5"/>
          <p:cNvSpPr txBox="1">
            <a:spLocks noChangeArrowheads="1"/>
          </p:cNvSpPr>
          <p:nvPr/>
        </p:nvSpPr>
        <p:spPr bwMode="auto">
          <a:xfrm>
            <a:off x="4" y="3327816"/>
            <a:ext cx="7848603" cy="1323439"/>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R&amp;D on 700 MHz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solid</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-state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amplifiers</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Design of a 32kW SSPA for MYRRHA</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Development &amp; test of a 800W elementary module</a:t>
            </a:r>
            <a:endParaRPr lang="en-US" b="1"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sp>
        <p:nvSpPr>
          <p:cNvPr id="24" name="Text Box 5"/>
          <p:cNvSpPr txBox="1">
            <a:spLocks noChangeArrowheads="1"/>
          </p:cNvSpPr>
          <p:nvPr/>
        </p:nvSpPr>
        <p:spPr bwMode="auto">
          <a:xfrm>
            <a:off x="0" y="4775609"/>
            <a:ext cx="9105900" cy="400110"/>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Conceptual</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design of the MYRRHA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cryogenic</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plant &amp;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choice</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of 2K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operation</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p>
        </p:txBody>
      </p:sp>
      <p:sp>
        <p:nvSpPr>
          <p:cNvPr id="26" name="Text Box 5"/>
          <p:cNvSpPr txBox="1">
            <a:spLocks noChangeArrowheads="1"/>
          </p:cNvSpPr>
          <p:nvPr/>
        </p:nvSpPr>
        <p:spPr bwMode="auto">
          <a:xfrm>
            <a:off x="4" y="5274084"/>
            <a:ext cx="7848603" cy="400110"/>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Main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lessons</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learned</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from</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the GUINEVERE ADS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operation</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analysis</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pic>
        <p:nvPicPr>
          <p:cNvPr id="28" name="Picture 4"/>
          <p:cNvPicPr>
            <a:picLocks noChangeAspect="1" noChangeArrowheads="1"/>
          </p:cNvPicPr>
          <p:nvPr/>
        </p:nvPicPr>
        <p:blipFill>
          <a:blip r:embed="rId6" cstate="print"/>
          <a:srcRect t="26217" b="19277"/>
          <a:stretch>
            <a:fillRect/>
          </a:stretch>
        </p:blipFill>
        <p:spPr bwMode="auto">
          <a:xfrm>
            <a:off x="143769" y="5714556"/>
            <a:ext cx="1468719" cy="800544"/>
          </a:xfrm>
          <a:prstGeom prst="rect">
            <a:avLst/>
          </a:prstGeom>
          <a:noFill/>
          <a:ln w="9525">
            <a:noFill/>
            <a:miter lim="800000"/>
            <a:headEnd/>
            <a:tailEnd/>
          </a:ln>
        </p:spPr>
      </p:pic>
      <p:pic>
        <p:nvPicPr>
          <p:cNvPr id="29" name="Picture 5"/>
          <p:cNvPicPr>
            <a:picLocks noChangeAspect="1" noChangeArrowheads="1"/>
          </p:cNvPicPr>
          <p:nvPr/>
        </p:nvPicPr>
        <p:blipFill>
          <a:blip r:embed="rId7" cstate="print"/>
          <a:srcRect t="30910" b="33636"/>
          <a:stretch>
            <a:fillRect/>
          </a:stretch>
        </p:blipFill>
        <p:spPr bwMode="auto">
          <a:xfrm>
            <a:off x="3543305" y="5753579"/>
            <a:ext cx="1911613" cy="677742"/>
          </a:xfrm>
          <a:prstGeom prst="rect">
            <a:avLst/>
          </a:prstGeom>
          <a:noFill/>
          <a:ln w="9525">
            <a:noFill/>
            <a:miter lim="800000"/>
            <a:headEnd/>
            <a:tailEnd/>
          </a:ln>
        </p:spPr>
      </p:pic>
      <p:pic>
        <p:nvPicPr>
          <p:cNvPr id="30" name="Picture 12"/>
          <p:cNvPicPr>
            <a:picLocks noChangeAspect="1" noChangeArrowheads="1"/>
          </p:cNvPicPr>
          <p:nvPr/>
        </p:nvPicPr>
        <p:blipFill>
          <a:blip r:embed="rId8" cstate="print"/>
          <a:srcRect t="26298" b="32869"/>
          <a:stretch>
            <a:fillRect/>
          </a:stretch>
        </p:blipFill>
        <p:spPr bwMode="auto">
          <a:xfrm>
            <a:off x="1875767" y="5753116"/>
            <a:ext cx="1469571" cy="600075"/>
          </a:xfrm>
          <a:prstGeom prst="rect">
            <a:avLst/>
          </a:prstGeom>
          <a:noFill/>
          <a:ln w="9525">
            <a:noFill/>
            <a:miter lim="800000"/>
            <a:headEnd/>
            <a:tailEnd/>
          </a:ln>
        </p:spPr>
      </p:pic>
      <p:pic>
        <p:nvPicPr>
          <p:cNvPr id="31" name="Picture 18" descr="IPN_gif64trans_L200px"/>
          <p:cNvPicPr>
            <a:picLocks noChangeAspect="1" noChangeArrowheads="1"/>
          </p:cNvPicPr>
          <p:nvPr/>
        </p:nvPicPr>
        <p:blipFill>
          <a:blip r:embed="rId9" cstate="print"/>
          <a:srcRect/>
          <a:stretch>
            <a:fillRect/>
          </a:stretch>
        </p:blipFill>
        <p:spPr bwMode="auto">
          <a:xfrm>
            <a:off x="8677900" y="5800740"/>
            <a:ext cx="1073516" cy="628651"/>
          </a:xfrm>
          <a:prstGeom prst="rect">
            <a:avLst/>
          </a:prstGeom>
          <a:noFill/>
        </p:spPr>
      </p:pic>
      <p:pic>
        <p:nvPicPr>
          <p:cNvPr id="32" name="Picture 2" descr="https://encrypted-tbn1.gstatic.com/images?q=tbn:ANd9GcRI2_Ydvm9MB31xCdmggfq-nPtXfj-Aq68LD6XN7MdSai4D1g8Rqw"/>
          <p:cNvPicPr>
            <a:picLocks noChangeAspect="1" noChangeArrowheads="1"/>
          </p:cNvPicPr>
          <p:nvPr/>
        </p:nvPicPr>
        <p:blipFill>
          <a:blip r:embed="rId10" cstate="print"/>
          <a:srcRect/>
          <a:stretch>
            <a:fillRect/>
          </a:stretch>
        </p:blipFill>
        <p:spPr bwMode="auto">
          <a:xfrm>
            <a:off x="5708655" y="5870978"/>
            <a:ext cx="1120774" cy="536172"/>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xEl>
                                              <p:pRg st="1" end="1"/>
                                            </p:txEl>
                                          </p:spTgt>
                                        </p:tgtEl>
                                        <p:attrNameLst>
                                          <p:attrName>style.visibility</p:attrName>
                                        </p:attrNameLst>
                                      </p:cBhvr>
                                      <p:to>
                                        <p:strVal val="visible"/>
                                      </p:to>
                                    </p:set>
                                  </p:childTnLst>
                                </p:cTn>
                              </p:par>
                              <p:par>
                                <p:cTn id="25" presetID="53" presetClass="exit" presetSubtype="0" fill="hold" nodeType="withEffect">
                                  <p:stCondLst>
                                    <p:cond delay="0"/>
                                  </p:stCondLst>
                                  <p:childTnLst>
                                    <p:anim calcmode="lin" valueType="num">
                                      <p:cBhvr>
                                        <p:cTn id="26" dur="500"/>
                                        <p:tgtEl>
                                          <p:spTgt spid="14"/>
                                        </p:tgtEl>
                                        <p:attrNameLst>
                                          <p:attrName>ppt_w</p:attrName>
                                        </p:attrNameLst>
                                      </p:cBhvr>
                                      <p:tavLst>
                                        <p:tav tm="0">
                                          <p:val>
                                            <p:strVal val="ppt_w"/>
                                          </p:val>
                                        </p:tav>
                                        <p:tav tm="100000">
                                          <p:val>
                                            <p:fltVal val="0"/>
                                          </p:val>
                                        </p:tav>
                                      </p:tavLst>
                                    </p:anim>
                                    <p:anim calcmode="lin" valueType="num">
                                      <p:cBhvr>
                                        <p:cTn id="27" dur="500"/>
                                        <p:tgtEl>
                                          <p:spTgt spid="14"/>
                                        </p:tgtEl>
                                        <p:attrNameLst>
                                          <p:attrName>ppt_h</p:attrName>
                                        </p:attrNameLst>
                                      </p:cBhvr>
                                      <p:tavLst>
                                        <p:tav tm="0">
                                          <p:val>
                                            <p:strVal val="ppt_h"/>
                                          </p:val>
                                        </p:tav>
                                        <p:tav tm="100000">
                                          <p:val>
                                            <p:fltVal val="0"/>
                                          </p:val>
                                        </p:tav>
                                      </p:tavLst>
                                    </p:anim>
                                    <p:animEffect transition="out" filter="fade">
                                      <p:cBhvr>
                                        <p:cTn id="28" dur="500"/>
                                        <p:tgtEl>
                                          <p:spTgt spid="14"/>
                                        </p:tgtEl>
                                      </p:cBhvr>
                                    </p:animEffect>
                                    <p:set>
                                      <p:cBhvr>
                                        <p:cTn id="29" dur="1" fill="hold">
                                          <p:stCondLst>
                                            <p:cond delay="499"/>
                                          </p:stCondLst>
                                        </p:cTn>
                                        <p:tgtEl>
                                          <p:spTgt spid="14"/>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20">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409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4">
                                            <p:txEl>
                                              <p:pRg st="0" end="0"/>
                                            </p:txEl>
                                          </p:spTgt>
                                        </p:tgtEl>
                                        <p:attrNameLst>
                                          <p:attrName>style.visibility</p:attrName>
                                        </p:attrNameLst>
                                      </p:cBhvr>
                                      <p:to>
                                        <p:strVal val="visible"/>
                                      </p:to>
                                    </p:set>
                                  </p:childTnLst>
                                </p:cTn>
                              </p:par>
                              <p:par>
                                <p:cTn id="38" presetID="53" presetClass="exit" presetSubtype="0" fill="hold" nodeType="withEffect">
                                  <p:stCondLst>
                                    <p:cond delay="0"/>
                                  </p:stCondLst>
                                  <p:childTnLst>
                                    <p:anim calcmode="lin" valueType="num">
                                      <p:cBhvr>
                                        <p:cTn id="39" dur="500"/>
                                        <p:tgtEl>
                                          <p:spTgt spid="4098"/>
                                        </p:tgtEl>
                                        <p:attrNameLst>
                                          <p:attrName>ppt_w</p:attrName>
                                        </p:attrNameLst>
                                      </p:cBhvr>
                                      <p:tavLst>
                                        <p:tav tm="0">
                                          <p:val>
                                            <p:strVal val="ppt_w"/>
                                          </p:val>
                                        </p:tav>
                                        <p:tav tm="100000">
                                          <p:val>
                                            <p:fltVal val="0"/>
                                          </p:val>
                                        </p:tav>
                                      </p:tavLst>
                                    </p:anim>
                                    <p:anim calcmode="lin" valueType="num">
                                      <p:cBhvr>
                                        <p:cTn id="40" dur="500"/>
                                        <p:tgtEl>
                                          <p:spTgt spid="4098"/>
                                        </p:tgtEl>
                                        <p:attrNameLst>
                                          <p:attrName>ppt_h</p:attrName>
                                        </p:attrNameLst>
                                      </p:cBhvr>
                                      <p:tavLst>
                                        <p:tav tm="0">
                                          <p:val>
                                            <p:strVal val="ppt_h"/>
                                          </p:val>
                                        </p:tav>
                                        <p:tav tm="100000">
                                          <p:val>
                                            <p:fltVal val="0"/>
                                          </p:val>
                                        </p:tav>
                                      </p:tavLst>
                                    </p:anim>
                                    <p:animEffect transition="out" filter="fade">
                                      <p:cBhvr>
                                        <p:cTn id="41" dur="500"/>
                                        <p:tgtEl>
                                          <p:spTgt spid="4098"/>
                                        </p:tgtEl>
                                      </p:cBhvr>
                                    </p:animEffect>
                                    <p:set>
                                      <p:cBhvr>
                                        <p:cTn id="42" dur="1" fill="hold">
                                          <p:stCondLst>
                                            <p:cond delay="499"/>
                                          </p:stCondLst>
                                        </p:cTn>
                                        <p:tgtEl>
                                          <p:spTgt spid="4098"/>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06"/>
            <a:ext cx="990600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wrap="square">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MAX final report </a:t>
            </a:r>
            <a:r>
              <a:rPr lang="fr-FR" sz="2800" b="1" u="none" dirty="0" err="1" smtClean="0">
                <a:solidFill>
                  <a:srgbClr val="FFFFFF"/>
                </a:solidFill>
                <a:effectLst>
                  <a:outerShdw blurRad="38100" dist="38100" dir="2700000" algn="tl">
                    <a:srgbClr val="C0C0C0"/>
                  </a:outerShdw>
                </a:effectLst>
                <a:latin typeface="Calibri" pitchFamily="34" charset="0"/>
              </a:rPr>
              <a:t>is</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available</a:t>
            </a:r>
            <a:r>
              <a:rPr lang="fr-FR" sz="2800" b="1" u="none" dirty="0" smtClean="0">
                <a:solidFill>
                  <a:srgbClr val="FFFFFF"/>
                </a:solidFill>
                <a:effectLst>
                  <a:outerShdw blurRad="38100" dist="38100" dir="2700000" algn="tl">
                    <a:srgbClr val="C0C0C0"/>
                  </a:outerShdw>
                </a:effectLst>
                <a:latin typeface="Calibri" pitchFamily="34" charset="0"/>
              </a:rPr>
              <a:t> on http://ipnwww.in2p3.fr/MAX </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122882" name="Picture 2"/>
          <p:cNvPicPr>
            <a:picLocks noChangeAspect="1" noChangeArrowheads="1"/>
          </p:cNvPicPr>
          <p:nvPr/>
        </p:nvPicPr>
        <p:blipFill>
          <a:blip r:embed="rId3" cstate="print"/>
          <a:srcRect/>
          <a:stretch>
            <a:fillRect/>
          </a:stretch>
        </p:blipFill>
        <p:spPr bwMode="auto">
          <a:xfrm>
            <a:off x="1028700" y="838200"/>
            <a:ext cx="6959600" cy="5715000"/>
          </a:xfrm>
          <a:prstGeom prst="rect">
            <a:avLst/>
          </a:prstGeom>
          <a:noFill/>
          <a:ln w="9525">
            <a:noFill/>
            <a:miter lim="800000"/>
            <a:headEnd/>
            <a:tailEnd/>
          </a:ln>
        </p:spPr>
      </p:pic>
      <p:cxnSp>
        <p:nvCxnSpPr>
          <p:cNvPr id="33" name="Connecteur droit avec flèche 32"/>
          <p:cNvCxnSpPr/>
          <p:nvPr/>
        </p:nvCxnSpPr>
        <p:spPr bwMode="auto">
          <a:xfrm flipH="1">
            <a:off x="6337301" y="4584700"/>
            <a:ext cx="2019300" cy="812800"/>
          </a:xfrm>
          <a:prstGeom prst="straightConnector1">
            <a:avLst/>
          </a:prstGeom>
          <a:ln>
            <a:headEnd type="none" w="sm" len="sm"/>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500" fill="hold"/>
                                        <p:tgtEl>
                                          <p:spTgt spid="33"/>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287086" y="1660755"/>
            <a:ext cx="8323520" cy="4431983"/>
          </a:xfrm>
          <a:prstGeom prst="rect">
            <a:avLst/>
          </a:prstGeom>
          <a:noFill/>
          <a:ln w="12700">
            <a:noFill/>
            <a:miter lim="800000"/>
            <a:headEnd type="none" w="sm" len="sm"/>
            <a:tailEnd type="none" w="sm" len="sm"/>
          </a:ln>
          <a:effectLst/>
        </p:spPr>
        <p:txBody>
          <a:bodyPr wrap="square">
            <a:spAutoFit/>
          </a:bodyPr>
          <a:lstStyle/>
          <a:p>
            <a:pPr marL="457200" indent="-457200"/>
            <a:endParaRPr lang="fr-FR" sz="3600" b="1" u="none" dirty="0">
              <a:solidFill>
                <a:srgbClr val="0000FF"/>
              </a:solidFill>
              <a:cs typeface="Times New Roman" pitchFamily="18" charset="0"/>
            </a:endParaRPr>
          </a:p>
          <a:p>
            <a:pPr marL="457200" indent="-457200">
              <a:buFontTx/>
              <a:buAutoNum type="arabicPeriod"/>
            </a:pPr>
            <a:endParaRPr lang="fr-FR" sz="2400" b="1" u="none" dirty="0">
              <a:solidFill>
                <a:srgbClr val="FFFFFF"/>
              </a:solidFill>
              <a:cs typeface="Times New Roman" pitchFamily="18"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P&amp;T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strategy</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project</a:t>
            </a:r>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The MYRRHA </a:t>
            </a:r>
            <a:r>
              <a:rPr lang="fr-FR" sz="3200" b="1" u="none" dirty="0" err="1" smtClean="0">
                <a:solidFill>
                  <a:srgbClr val="FFFFFF"/>
                </a:solidFill>
                <a:effectLst>
                  <a:outerShdw blurRad="76200" dist="88900" algn="l" rotWithShape="0">
                    <a:srgbClr val="146AB2"/>
                  </a:outerShdw>
                </a:effectLst>
                <a:latin typeface="Calibri" pitchFamily="34" charset="0"/>
                <a:cs typeface="Calibri" pitchFamily="34" charset="0"/>
              </a:rPr>
              <a:t>linac</a:t>
            </a:r>
            <a:r>
              <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rPr>
              <a:t> concept</a:t>
            </a:r>
          </a:p>
          <a:p>
            <a:pPr marL="457200" lvl="0" indent="-457200">
              <a:buFontTx/>
              <a:buAutoNum type="arabicPeriod"/>
            </a:pPr>
            <a:r>
              <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rPr>
              <a:t>Main R&amp;D achievements (MAX project)</a:t>
            </a:r>
          </a:p>
          <a:p>
            <a:pPr marL="457200" lvl="0" indent="-457200">
              <a:buFontTx/>
              <a:buAutoNum type="arabicPeriod"/>
            </a:pPr>
            <a:endPar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buFontTx/>
              <a:buAutoNum type="arabicPeriod"/>
            </a:pPr>
            <a:r>
              <a:rPr lang="en-US" sz="4400" b="1" u="none" dirty="0" smtClean="0">
                <a:solidFill>
                  <a:srgbClr val="146AB2"/>
                </a:solidFill>
                <a:latin typeface="Calibri" pitchFamily="34" charset="0"/>
                <a:cs typeface="Calibri" pitchFamily="34" charset="0"/>
              </a:rPr>
              <a:t>On-going activities </a:t>
            </a:r>
            <a:r>
              <a:rPr lang="en-US" sz="3200" b="1" u="none" dirty="0" smtClean="0">
                <a:solidFill>
                  <a:srgbClr val="146AB2"/>
                </a:solidFill>
                <a:latin typeface="Calibri" pitchFamily="34" charset="0"/>
                <a:cs typeface="Calibri" pitchFamily="34" charset="0"/>
              </a:rPr>
              <a:t>(MYRTE project)</a:t>
            </a:r>
            <a:endPar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endParaRPr lang="en-US" sz="1800" b="1" u="none" dirty="0">
              <a:solidFill>
                <a:srgbClr val="969696"/>
              </a:solidFill>
              <a:effectLst>
                <a:outerShdw blurRad="38100" dist="38100" dir="2700000" algn="tl">
                  <a:srgbClr val="C0C0C0"/>
                </a:outerShdw>
              </a:effectLst>
              <a:cs typeface="Times New Roman" pitchFamily="18" charset="0"/>
            </a:endParaRPr>
          </a:p>
        </p:txBody>
      </p:sp>
      <p:sp>
        <p:nvSpPr>
          <p:cNvPr id="5" name="Espace réservé du pied de page 4"/>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11"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353505" y="16"/>
            <a:ext cx="3552497" cy="1088293"/>
          </a:xfrm>
          <a:prstGeom prst="roundRect">
            <a:avLst>
              <a:gd name="adj" fmla="val 0"/>
            </a:avLst>
          </a:prstGeom>
          <a:ln>
            <a:noFill/>
          </a:ln>
          <a:effectLst/>
        </p:spPr>
      </p:pic>
      <p:pic>
        <p:nvPicPr>
          <p:cNvPr id="12" name="Picture 14" descr="https://pbs.twimg.com/profile_images/454552902703407104/STojf5Wt.jpeg"/>
          <p:cNvPicPr>
            <a:picLocks noChangeAspect="1" noChangeArrowheads="1"/>
          </p:cNvPicPr>
          <p:nvPr/>
        </p:nvPicPr>
        <p:blipFill>
          <a:blip r:embed="rId4" cstate="print"/>
          <a:srcRect/>
          <a:stretch>
            <a:fillRect/>
          </a:stretch>
        </p:blipFill>
        <p:spPr bwMode="auto">
          <a:xfrm>
            <a:off x="6" y="0"/>
            <a:ext cx="2222938" cy="2222938"/>
          </a:xfrm>
          <a:prstGeom prst="rect">
            <a:avLst/>
          </a:prstGeom>
          <a:noFill/>
        </p:spPr>
      </p:pic>
      <p:cxnSp>
        <p:nvCxnSpPr>
          <p:cNvPr id="13" name="Connecteur droit 12"/>
          <p:cNvCxnSpPr/>
          <p:nvPr/>
        </p:nvCxnSpPr>
        <p:spPr bwMode="auto">
          <a:xfrm>
            <a:off x="2238712" y="1087822"/>
            <a:ext cx="7667297" cy="17964"/>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4" name="Picture 1"/>
          <p:cNvPicPr/>
          <p:nvPr/>
        </p:nvPicPr>
        <p:blipFill>
          <a:blip r:embed="rId5" cstate="print"/>
          <a:stretch>
            <a:fillRect/>
          </a:stretch>
        </p:blipFill>
        <p:spPr>
          <a:xfrm>
            <a:off x="2222869" y="-1"/>
            <a:ext cx="4146400" cy="1087821"/>
          </a:xfrm>
          <a:prstGeom prst="rect">
            <a:avLst/>
          </a:prstGeom>
        </p:spPr>
      </p:pic>
    </p:spTree>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The MYRTE project</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565150" y="1014418"/>
            <a:ext cx="8801100" cy="5311775"/>
          </a:xfrm>
          <a:prstGeom prst="rect">
            <a:avLst/>
          </a:prstGeom>
          <a:noFill/>
          <a:ln w="9525">
            <a:noFill/>
            <a:miter lim="800000"/>
            <a:headEnd/>
            <a:tailEnd/>
          </a:ln>
          <a:effectLst/>
        </p:spPr>
      </p:pic>
    </p:spTree>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MYRTE </a:t>
            </a:r>
            <a:r>
              <a:rPr lang="fr-FR" sz="2800" b="1" u="none" dirty="0" err="1" smtClean="0">
                <a:solidFill>
                  <a:srgbClr val="FFFFFF"/>
                </a:solidFill>
                <a:effectLst>
                  <a:outerShdw blurRad="38100" dist="38100" dir="2700000" algn="tl">
                    <a:srgbClr val="C0C0C0"/>
                  </a:outerShdw>
                </a:effectLst>
                <a:latin typeface="Calibri" pitchFamily="34" charset="0"/>
              </a:rPr>
              <a:t>overview</a:t>
            </a:r>
            <a:endParaRPr lang="fr-FR" sz="2800" b="1" u="none" dirty="0">
              <a:solidFill>
                <a:srgbClr val="FFFFFF"/>
              </a:solidFill>
              <a:effectLst>
                <a:outerShdw blurRad="38100" dist="38100" dir="2700000" algn="tl">
                  <a:srgbClr val="C0C0C0"/>
                </a:outerShdw>
              </a:effectLst>
              <a:latin typeface="Calibri" pitchFamily="34" charset="0"/>
            </a:endParaRPr>
          </a:p>
        </p:txBody>
      </p:sp>
      <p:pic>
        <p:nvPicPr>
          <p:cNvPr id="2051" name="Picture 3"/>
          <p:cNvPicPr>
            <a:picLocks noChangeAspect="1" noChangeArrowheads="1"/>
          </p:cNvPicPr>
          <p:nvPr/>
        </p:nvPicPr>
        <p:blipFill>
          <a:blip r:embed="rId3" cstate="print"/>
          <a:srcRect/>
          <a:stretch>
            <a:fillRect/>
          </a:stretch>
        </p:blipFill>
        <p:spPr bwMode="auto">
          <a:xfrm>
            <a:off x="185737" y="1063624"/>
            <a:ext cx="9484326" cy="5210176"/>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MYRTE WP2 </a:t>
            </a:r>
            <a:r>
              <a:rPr lang="fr-FR" sz="2800" b="1" u="none" dirty="0" err="1" smtClean="0">
                <a:solidFill>
                  <a:srgbClr val="FFFFFF"/>
                </a:solidFill>
                <a:effectLst>
                  <a:outerShdw blurRad="38100" dist="38100" dir="2700000" algn="tl">
                    <a:srgbClr val="C0C0C0"/>
                  </a:outerShdw>
                </a:effectLst>
                <a:latin typeface="Calibri" pitchFamily="34" charset="0"/>
              </a:rPr>
              <a:t>overview</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220131" y="3206257"/>
            <a:ext cx="7594600" cy="3170099"/>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13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partners</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4 </a:t>
            </a:r>
            <a:r>
              <a:rPr lang="fr-FR" sz="1600" u="none" dirty="0" err="1" smtClean="0">
                <a:solidFill>
                  <a:srgbClr val="000000"/>
                </a:solidFill>
                <a:effectLst>
                  <a:outerShdw blurRad="38100" dist="38100" dir="2700000" algn="tl">
                    <a:srgbClr val="C0C0C0"/>
                  </a:outerShdw>
                </a:effectLst>
                <a:latin typeface="Calibri" pitchFamily="34" charset="0"/>
                <a:sym typeface="Wingdings" pitchFamily="2" charset="2"/>
              </a:rPr>
              <a:t>research</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institutes (</a:t>
            </a:r>
            <a:r>
              <a:rPr lang="fr-FR" sz="1600" dirty="0" smtClean="0">
                <a:solidFill>
                  <a:srgbClr val="000000"/>
                </a:solidFill>
                <a:effectLst>
                  <a:outerShdw blurRad="38100" dist="38100" dir="2700000" algn="tl">
                    <a:srgbClr val="C0C0C0"/>
                  </a:outerShdw>
                </a:effectLst>
                <a:latin typeface="Calibri" pitchFamily="34" charset="0"/>
                <a:sym typeface="Wingdings" pitchFamily="2" charset="2"/>
              </a:rPr>
              <a:t>CNRS</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SCK*CEN, </a:t>
            </a:r>
            <a:r>
              <a:rPr lang="fr-FR" sz="1600" u="none" dirty="0" smtClean="0">
                <a:solidFill>
                  <a:srgbClr val="C00000"/>
                </a:solidFill>
                <a:effectLst>
                  <a:outerShdw blurRad="38100" dist="38100" dir="2700000" algn="tl">
                    <a:srgbClr val="C0C0C0"/>
                  </a:outerShdw>
                </a:effectLst>
                <a:latin typeface="Calibri" pitchFamily="34" charset="0"/>
                <a:sym typeface="Wingdings" pitchFamily="2" charset="2"/>
              </a:rPr>
              <a:t>CERN</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CEA) for a total of 206 pm</a:t>
            </a:r>
          </a:p>
          <a:p>
            <a:pPr marL="469900" lvl="1" indent="-12700" eaLnBrk="1" hangingPunct="1">
              <a:spcBef>
                <a:spcPct val="50000"/>
              </a:spcBef>
              <a:buFont typeface="Courier New" pitchFamily="49" charset="0"/>
              <a:buChar char="o"/>
            </a:pP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2 </a:t>
            </a:r>
            <a:r>
              <a:rPr lang="fr-FR" sz="1600" u="none" dirty="0" err="1" smtClean="0">
                <a:solidFill>
                  <a:srgbClr val="000000"/>
                </a:solidFill>
                <a:effectLst>
                  <a:outerShdw blurRad="38100" dist="38100" dir="2700000" algn="tl">
                    <a:srgbClr val="C0C0C0"/>
                  </a:outerShdw>
                </a:effectLst>
                <a:latin typeface="Calibri" pitchFamily="34" charset="0"/>
                <a:sym typeface="Wingdings" pitchFamily="2" charset="2"/>
              </a:rPr>
              <a:t>universities</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(IAP, </a:t>
            </a:r>
            <a:r>
              <a:rPr lang="fr-FR" sz="1600" u="none" dirty="0" smtClean="0">
                <a:solidFill>
                  <a:srgbClr val="C00000"/>
                </a:solidFill>
                <a:effectLst>
                  <a:outerShdw blurRad="38100" dist="38100" dir="2700000" algn="tl">
                    <a:srgbClr val="C0C0C0"/>
                  </a:outerShdw>
                </a:effectLst>
                <a:latin typeface="Calibri" pitchFamily="34" charset="0"/>
                <a:sym typeface="Wingdings" pitchFamily="2" charset="2"/>
              </a:rPr>
              <a:t>U. Darmstadt</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for a total of 39 pm</a:t>
            </a:r>
          </a:p>
          <a:p>
            <a:pPr marL="469900" lvl="1" indent="-12700" eaLnBrk="1" hangingPunct="1">
              <a:spcBef>
                <a:spcPct val="50000"/>
              </a:spcBef>
              <a:buFont typeface="Courier New" pitchFamily="49" charset="0"/>
              <a:buChar char="o"/>
            </a:pPr>
            <a:r>
              <a:rPr lang="fr-FR" sz="1600"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7 SME &amp; industries (ACS, ADEX, EA, </a:t>
            </a:r>
            <a:r>
              <a:rPr lang="fr-FR" sz="1600" u="none" dirty="0" smtClean="0">
                <a:solidFill>
                  <a:srgbClr val="C00000"/>
                </a:solidFill>
                <a:effectLst>
                  <a:outerShdw blurRad="38100" dist="38100" dir="2700000" algn="tl">
                    <a:srgbClr val="C0C0C0"/>
                  </a:outerShdw>
                </a:effectLst>
                <a:latin typeface="Calibri" pitchFamily="34" charset="0"/>
                <a:sym typeface="Wingdings" pitchFamily="2" charset="2"/>
              </a:rPr>
              <a:t>IBA</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sz="1600" u="none" dirty="0" smtClean="0">
                <a:solidFill>
                  <a:srgbClr val="C00000"/>
                </a:solidFill>
                <a:effectLst>
                  <a:outerShdw blurRad="38100" dist="38100" dir="2700000" algn="tl">
                    <a:srgbClr val="C0C0C0"/>
                  </a:outerShdw>
                </a:effectLst>
                <a:latin typeface="Calibri" pitchFamily="34" charset="0"/>
                <a:sym typeface="Wingdings" pitchFamily="2" charset="2"/>
              </a:rPr>
              <a:t>COSYLAB</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TED, </a:t>
            </a:r>
            <a:r>
              <a:rPr lang="fr-FR" sz="1600" u="none" dirty="0" smtClean="0">
                <a:solidFill>
                  <a:srgbClr val="C00000"/>
                </a:solidFill>
                <a:effectLst>
                  <a:outerShdw blurRad="38100" dist="38100" dir="2700000" algn="tl">
                    <a:srgbClr val="C0C0C0"/>
                  </a:outerShdw>
                </a:effectLst>
                <a:latin typeface="Calibri" pitchFamily="34" charset="0"/>
                <a:sym typeface="Wingdings" pitchFamily="2" charset="2"/>
              </a:rPr>
              <a:t>NTG</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for a total of 104 pm</a:t>
            </a:r>
            <a:endParaRPr lang="fr-FR"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12700" indent="-12700" eaLnBrk="1" hangingPunct="1">
              <a:spcBef>
                <a:spcPct val="50000"/>
              </a:spcBef>
              <a:buFont typeface="Wingdings" pitchFamily="2" charset="2"/>
              <a:buChar char="Ø"/>
            </a:pP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Overall</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budget: 5.3 M€</a:t>
            </a:r>
          </a:p>
          <a:p>
            <a:pPr marL="469900" lvl="1" indent="-12700" eaLnBrk="1" hangingPunct="1">
              <a:spcBef>
                <a:spcPct val="50000"/>
              </a:spcBef>
              <a:buFont typeface="Courier New" pitchFamily="49" charset="0"/>
              <a:buChar char="o"/>
            </a:pP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349 pm over 4 </a:t>
            </a:r>
            <a:r>
              <a:rPr lang="fr-FR" sz="1600" u="none" dirty="0" err="1" smtClean="0">
                <a:solidFill>
                  <a:srgbClr val="000000"/>
                </a:solidFill>
                <a:effectLst>
                  <a:outerShdw blurRad="38100" dist="38100" dir="2700000" algn="tl">
                    <a:srgbClr val="C0C0C0"/>
                  </a:outerShdw>
                </a:effectLst>
                <a:latin typeface="Calibri" pitchFamily="34" charset="0"/>
                <a:sym typeface="Wingdings" pitchFamily="2" charset="2"/>
              </a:rPr>
              <a:t>years</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(about 8 FTE)</a:t>
            </a:r>
          </a:p>
          <a:p>
            <a:pPr marL="469900" lvl="1" indent="-12700" eaLnBrk="1" hangingPunct="1">
              <a:spcBef>
                <a:spcPct val="50000"/>
              </a:spcBef>
              <a:buFont typeface="Courier New" pitchFamily="49" charset="0"/>
              <a:buChar char="o"/>
            </a:pP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1760 k€ for consumables and </a:t>
            </a:r>
            <a:r>
              <a:rPr lang="fr-FR" sz="1600" u="none" dirty="0" err="1" smtClean="0">
                <a:solidFill>
                  <a:srgbClr val="000000"/>
                </a:solidFill>
                <a:effectLst>
                  <a:outerShdw blurRad="38100" dist="38100" dir="2700000" algn="tl">
                    <a:srgbClr val="C0C0C0"/>
                  </a:outerShdw>
                </a:effectLst>
                <a:latin typeface="Calibri" pitchFamily="34" charset="0"/>
                <a:sym typeface="Wingdings" pitchFamily="2" charset="2"/>
              </a:rPr>
              <a:t>travels</a:t>
            </a:r>
            <a:r>
              <a:rPr lang="fr-FR" sz="1600" u="none" dirty="0" smtClean="0">
                <a:solidFill>
                  <a:srgbClr val="000000"/>
                </a:solidFill>
                <a:effectLst>
                  <a:outerShdw blurRad="38100" dist="38100" dir="2700000" algn="tl">
                    <a:srgbClr val="C0C0C0"/>
                  </a:outerShdw>
                </a:effectLst>
                <a:latin typeface="Calibri" pitchFamily="34" charset="0"/>
                <a:sym typeface="Wingdings" pitchFamily="2" charset="2"/>
              </a:rPr>
              <a:t> </a:t>
            </a:r>
          </a:p>
          <a:p>
            <a:pPr marL="12700" indent="-12700" eaLnBrk="1" hangingPunct="1">
              <a:spcBef>
                <a:spcPct val="50000"/>
              </a:spcBef>
              <a:buFont typeface="Wingdings" pitchFamily="2" charset="2"/>
              <a:buChar char="Ø"/>
            </a:pP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EC contribution: 4.0 M€</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pic>
        <p:nvPicPr>
          <p:cNvPr id="9217" name="Picture 1"/>
          <p:cNvPicPr>
            <a:picLocks noChangeAspect="1" noChangeArrowheads="1"/>
          </p:cNvPicPr>
          <p:nvPr/>
        </p:nvPicPr>
        <p:blipFill>
          <a:blip r:embed="rId3" cstate="print"/>
          <a:srcRect/>
          <a:stretch>
            <a:fillRect/>
          </a:stretch>
        </p:blipFill>
        <p:spPr bwMode="auto">
          <a:xfrm>
            <a:off x="169341" y="913191"/>
            <a:ext cx="7239603" cy="2145068"/>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7476071" y="1933579"/>
            <a:ext cx="1105956" cy="1105956"/>
          </a:xfrm>
          <a:prstGeom prst="rect">
            <a:avLst/>
          </a:prstGeom>
          <a:noFill/>
          <a:ln w="9525">
            <a:noFill/>
            <a:miter lim="800000"/>
            <a:headEnd/>
            <a:tailEnd/>
          </a:ln>
        </p:spPr>
      </p:pic>
      <p:pic>
        <p:nvPicPr>
          <p:cNvPr id="7" name="Picture 4"/>
          <p:cNvPicPr>
            <a:picLocks noChangeAspect="1" noChangeArrowheads="1"/>
          </p:cNvPicPr>
          <p:nvPr/>
        </p:nvPicPr>
        <p:blipFill>
          <a:blip r:embed="rId5" cstate="print"/>
          <a:srcRect t="26217" b="19277"/>
          <a:stretch>
            <a:fillRect/>
          </a:stretch>
        </p:blipFill>
        <p:spPr bwMode="auto">
          <a:xfrm>
            <a:off x="7069633" y="4841011"/>
            <a:ext cx="1498643" cy="816855"/>
          </a:xfrm>
          <a:prstGeom prst="rect">
            <a:avLst/>
          </a:prstGeom>
          <a:noFill/>
          <a:ln w="9525">
            <a:noFill/>
            <a:miter lim="800000"/>
            <a:headEnd/>
            <a:tailEnd/>
          </a:ln>
        </p:spPr>
      </p:pic>
      <p:pic>
        <p:nvPicPr>
          <p:cNvPr id="9" name="Picture 6"/>
          <p:cNvPicPr>
            <a:picLocks noChangeAspect="1" noChangeArrowheads="1"/>
          </p:cNvPicPr>
          <p:nvPr/>
        </p:nvPicPr>
        <p:blipFill>
          <a:blip r:embed="rId6" cstate="print"/>
          <a:srcRect t="17415" b="12971"/>
          <a:stretch>
            <a:fillRect/>
          </a:stretch>
        </p:blipFill>
        <p:spPr bwMode="auto">
          <a:xfrm>
            <a:off x="8593315" y="2063978"/>
            <a:ext cx="1276711" cy="888772"/>
          </a:xfrm>
          <a:prstGeom prst="rect">
            <a:avLst/>
          </a:prstGeom>
          <a:noFill/>
          <a:ln w="9525">
            <a:noFill/>
            <a:miter lim="800000"/>
            <a:headEnd/>
            <a:tailEnd/>
          </a:ln>
        </p:spPr>
      </p:pic>
      <p:pic>
        <p:nvPicPr>
          <p:cNvPr id="10" name="Picture 8"/>
          <p:cNvPicPr>
            <a:picLocks noChangeAspect="1" noChangeArrowheads="1"/>
          </p:cNvPicPr>
          <p:nvPr/>
        </p:nvPicPr>
        <p:blipFill>
          <a:blip r:embed="rId7" cstate="print"/>
          <a:srcRect t="13918" b="11355"/>
          <a:stretch>
            <a:fillRect/>
          </a:stretch>
        </p:blipFill>
        <p:spPr bwMode="auto">
          <a:xfrm>
            <a:off x="7000877" y="5615443"/>
            <a:ext cx="1284240" cy="959674"/>
          </a:xfrm>
          <a:prstGeom prst="rect">
            <a:avLst/>
          </a:prstGeom>
          <a:noFill/>
          <a:ln w="9525">
            <a:noFill/>
            <a:miter lim="800000"/>
            <a:headEnd/>
            <a:tailEnd/>
          </a:ln>
        </p:spPr>
      </p:pic>
      <p:pic>
        <p:nvPicPr>
          <p:cNvPr id="11" name="Picture 9"/>
          <p:cNvPicPr>
            <a:picLocks noChangeAspect="1" noChangeArrowheads="1"/>
          </p:cNvPicPr>
          <p:nvPr/>
        </p:nvPicPr>
        <p:blipFill>
          <a:blip r:embed="rId8" cstate="print"/>
          <a:srcRect/>
          <a:stretch>
            <a:fillRect/>
          </a:stretch>
        </p:blipFill>
        <p:spPr bwMode="auto">
          <a:xfrm>
            <a:off x="7595662" y="3038149"/>
            <a:ext cx="829734" cy="829734"/>
          </a:xfrm>
          <a:prstGeom prst="rect">
            <a:avLst/>
          </a:prstGeom>
          <a:noFill/>
          <a:ln w="9525">
            <a:noFill/>
            <a:miter lim="800000"/>
            <a:headEnd/>
            <a:tailEnd/>
          </a:ln>
        </p:spPr>
      </p:pic>
      <p:pic>
        <p:nvPicPr>
          <p:cNvPr id="13" name="Picture 12"/>
          <p:cNvPicPr>
            <a:picLocks noChangeAspect="1" noChangeArrowheads="1"/>
          </p:cNvPicPr>
          <p:nvPr/>
        </p:nvPicPr>
        <p:blipFill>
          <a:blip r:embed="rId9" cstate="print"/>
          <a:srcRect t="29476" b="31454"/>
          <a:stretch>
            <a:fillRect/>
          </a:stretch>
        </p:blipFill>
        <p:spPr bwMode="auto">
          <a:xfrm>
            <a:off x="5335004" y="4857005"/>
            <a:ext cx="1513475" cy="591311"/>
          </a:xfrm>
          <a:prstGeom prst="rect">
            <a:avLst/>
          </a:prstGeom>
          <a:noFill/>
          <a:ln w="9525">
            <a:noFill/>
            <a:miter lim="800000"/>
            <a:headEnd/>
            <a:tailEnd/>
          </a:ln>
        </p:spPr>
      </p:pic>
      <p:pic>
        <p:nvPicPr>
          <p:cNvPr id="15" name="Picture 25" descr="cnrsin2p3ok"/>
          <p:cNvPicPr>
            <a:picLocks noChangeAspect="1" noChangeArrowheads="1"/>
          </p:cNvPicPr>
          <p:nvPr/>
        </p:nvPicPr>
        <p:blipFill>
          <a:blip r:embed="rId10" cstate="print"/>
          <a:srcRect/>
          <a:stretch>
            <a:fillRect/>
          </a:stretch>
        </p:blipFill>
        <p:spPr bwMode="auto">
          <a:xfrm>
            <a:off x="8102605" y="968172"/>
            <a:ext cx="1456267" cy="826398"/>
          </a:xfrm>
          <a:prstGeom prst="rect">
            <a:avLst/>
          </a:prstGeom>
          <a:noFill/>
        </p:spPr>
      </p:pic>
      <p:pic>
        <p:nvPicPr>
          <p:cNvPr id="93186" name="Picture 2" descr="http://www.ict-slovenia.net/eng/images/stories/clani/cosylab.png"/>
          <p:cNvPicPr>
            <a:picLocks noChangeAspect="1" noChangeArrowheads="1"/>
          </p:cNvPicPr>
          <p:nvPr/>
        </p:nvPicPr>
        <p:blipFill>
          <a:blip r:embed="rId11" cstate="print"/>
          <a:srcRect/>
          <a:stretch>
            <a:fillRect/>
          </a:stretch>
        </p:blipFill>
        <p:spPr bwMode="auto">
          <a:xfrm>
            <a:off x="7717369" y="4019861"/>
            <a:ext cx="2025650" cy="495537"/>
          </a:xfrm>
          <a:prstGeom prst="rect">
            <a:avLst/>
          </a:prstGeom>
          <a:noFill/>
        </p:spPr>
      </p:pic>
      <p:pic>
        <p:nvPicPr>
          <p:cNvPr id="93188" name="Picture 4" descr="http://www.iba-worldwide.com/assets/img/logo-iba-med.gif"/>
          <p:cNvPicPr>
            <a:picLocks noChangeAspect="1" noChangeArrowheads="1"/>
          </p:cNvPicPr>
          <p:nvPr/>
        </p:nvPicPr>
        <p:blipFill>
          <a:blip r:embed="rId12" cstate="print"/>
          <a:srcRect/>
          <a:stretch>
            <a:fillRect/>
          </a:stretch>
        </p:blipFill>
        <p:spPr bwMode="auto">
          <a:xfrm>
            <a:off x="8800049" y="3154375"/>
            <a:ext cx="902759" cy="624409"/>
          </a:xfrm>
          <a:prstGeom prst="rect">
            <a:avLst/>
          </a:prstGeom>
          <a:noFill/>
        </p:spPr>
      </p:pic>
      <p:pic>
        <p:nvPicPr>
          <p:cNvPr id="93190" name="Picture 6" descr="https://webcast.web.cern.ch/webcast/static/images/cern_logo.jpg"/>
          <p:cNvPicPr>
            <a:picLocks noChangeAspect="1" noChangeArrowheads="1"/>
          </p:cNvPicPr>
          <p:nvPr/>
        </p:nvPicPr>
        <p:blipFill>
          <a:blip r:embed="rId13" cstate="print"/>
          <a:srcRect/>
          <a:stretch>
            <a:fillRect/>
          </a:stretch>
        </p:blipFill>
        <p:spPr bwMode="auto">
          <a:xfrm>
            <a:off x="8829031" y="4712505"/>
            <a:ext cx="854727" cy="840570"/>
          </a:xfrm>
          <a:prstGeom prst="rect">
            <a:avLst/>
          </a:prstGeom>
          <a:noFill/>
        </p:spPr>
      </p:pic>
      <p:pic>
        <p:nvPicPr>
          <p:cNvPr id="93192" name="Picture 8" descr="http://www.acsfrance.com/assets/templates/ACS/img/logo_acs.jpg"/>
          <p:cNvPicPr>
            <a:picLocks noChangeAspect="1" noChangeArrowheads="1"/>
          </p:cNvPicPr>
          <p:nvPr/>
        </p:nvPicPr>
        <p:blipFill>
          <a:blip r:embed="rId14" cstate="print"/>
          <a:srcRect t="18385" b="17473"/>
          <a:stretch>
            <a:fillRect/>
          </a:stretch>
        </p:blipFill>
        <p:spPr bwMode="auto">
          <a:xfrm>
            <a:off x="5092705" y="5991241"/>
            <a:ext cx="2023533" cy="485775"/>
          </a:xfrm>
          <a:prstGeom prst="rect">
            <a:avLst/>
          </a:prstGeom>
          <a:noFill/>
        </p:spPr>
      </p:pic>
      <p:pic>
        <p:nvPicPr>
          <p:cNvPr id="93194" name="Picture 10" descr="http://www.tu-darmstadt.de/media/corporate_design/cd_grafiken/tud_logo_web_druck.png"/>
          <p:cNvPicPr>
            <a:picLocks noChangeAspect="1" noChangeArrowheads="1"/>
          </p:cNvPicPr>
          <p:nvPr/>
        </p:nvPicPr>
        <p:blipFill>
          <a:blip r:embed="rId15" cstate="print"/>
          <a:srcRect/>
          <a:stretch>
            <a:fillRect/>
          </a:stretch>
        </p:blipFill>
        <p:spPr bwMode="auto">
          <a:xfrm>
            <a:off x="8410576" y="5745757"/>
            <a:ext cx="1379008" cy="635712"/>
          </a:xfrm>
          <a:prstGeom prst="rect">
            <a:avLst/>
          </a:prstGeom>
          <a:noFill/>
        </p:spPr>
      </p:pic>
      <p:pic>
        <p:nvPicPr>
          <p:cNvPr id="93196" name="Picture 12" descr="http://t3.gstatic.com/images?q=tbn:ANd9GcTMAWh0NX9F6GgwKVaLCJ7ePmx6C-XkR77gwEimq2YVqvBFA1PxyTT4398"/>
          <p:cNvPicPr>
            <a:picLocks noChangeAspect="1" noChangeArrowheads="1"/>
          </p:cNvPicPr>
          <p:nvPr/>
        </p:nvPicPr>
        <p:blipFill>
          <a:blip r:embed="rId16" cstate="print"/>
          <a:srcRect l="10238" t="53055" r="28690"/>
          <a:stretch>
            <a:fillRect/>
          </a:stretch>
        </p:blipFill>
        <p:spPr bwMode="auto">
          <a:xfrm>
            <a:off x="4629159" y="5600700"/>
            <a:ext cx="1628775" cy="268288"/>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31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319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18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318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319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319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4" end="4"/>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xEl>
                                              <p:pRg st="5" end="5"/>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
                                            <p:txEl>
                                              <p:pRg st="6" end="6"/>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3" cstate="print"/>
          <a:srcRect l="2153" t="6679"/>
          <a:stretch>
            <a:fillRect/>
          </a:stretch>
        </p:blipFill>
        <p:spPr bwMode="auto">
          <a:xfrm>
            <a:off x="4" y="2162175"/>
            <a:ext cx="9838201" cy="1695450"/>
          </a:xfrm>
          <a:prstGeom prst="rect">
            <a:avLst/>
          </a:prstGeom>
          <a:noFill/>
          <a:ln w="9525">
            <a:noFill/>
            <a:miter lim="800000"/>
            <a:headEnd/>
            <a:tailEnd/>
          </a:ln>
        </p:spPr>
      </p:pic>
      <p:sp>
        <p:nvSpPr>
          <p:cNvPr id="59" name="Rectangle 58"/>
          <p:cNvSpPr/>
          <p:nvPr/>
        </p:nvSpPr>
        <p:spPr bwMode="auto">
          <a:xfrm>
            <a:off x="3933833" y="3676666"/>
            <a:ext cx="5800725" cy="2892879"/>
          </a:xfrm>
          <a:prstGeom prst="rect">
            <a:avLst/>
          </a:prstGeom>
          <a:solidFill>
            <a:schemeClr val="bg1"/>
          </a:solidFill>
          <a:ln w="2857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2" y="932500"/>
            <a:ext cx="9782179" cy="400110"/>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Pursue</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the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research</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design and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development</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of the MYRRHA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accelerator</a:t>
            </a:r>
            <a:endParaRPr lang="fr-FR" b="1"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pic>
        <p:nvPicPr>
          <p:cNvPr id="6" name="Picture 2"/>
          <p:cNvPicPr>
            <a:picLocks noChangeAspect="1" noChangeArrowheads="1"/>
          </p:cNvPicPr>
          <p:nvPr/>
        </p:nvPicPr>
        <p:blipFill>
          <a:blip r:embed="rId4" cstate="print"/>
          <a:srcRect t="2551" r="11340"/>
          <a:stretch>
            <a:fillRect/>
          </a:stretch>
        </p:blipFill>
        <p:spPr bwMode="auto">
          <a:xfrm rot="21402362">
            <a:off x="-27097" y="2261977"/>
            <a:ext cx="840954" cy="575176"/>
          </a:xfrm>
          <a:prstGeom prst="rect">
            <a:avLst/>
          </a:prstGeom>
          <a:noFill/>
          <a:ln w="9525">
            <a:noFill/>
            <a:miter lim="800000"/>
            <a:headEnd/>
            <a:tailEnd/>
          </a:ln>
        </p:spPr>
      </p:pic>
      <p:pic>
        <p:nvPicPr>
          <p:cNvPr id="104451" name="Picture 3"/>
          <p:cNvPicPr>
            <a:picLocks noChangeAspect="1" noChangeArrowheads="1"/>
          </p:cNvPicPr>
          <p:nvPr/>
        </p:nvPicPr>
        <p:blipFill>
          <a:blip r:embed="rId5" cstate="print"/>
          <a:srcRect l="167"/>
          <a:stretch>
            <a:fillRect/>
          </a:stretch>
        </p:blipFill>
        <p:spPr bwMode="auto">
          <a:xfrm>
            <a:off x="801785" y="2295526"/>
            <a:ext cx="4531099" cy="360212"/>
          </a:xfrm>
          <a:prstGeom prst="rect">
            <a:avLst/>
          </a:prstGeom>
          <a:noFill/>
          <a:ln w="9525">
            <a:noFill/>
            <a:miter lim="800000"/>
            <a:headEnd/>
            <a:tailEnd/>
          </a:ln>
        </p:spPr>
      </p:pic>
      <p:pic>
        <p:nvPicPr>
          <p:cNvPr id="10" name="Image 9" descr="1.jpg"/>
          <p:cNvPicPr>
            <a:picLocks noChangeAspect="1"/>
          </p:cNvPicPr>
          <p:nvPr/>
        </p:nvPicPr>
        <p:blipFill>
          <a:blip r:embed="rId6" cstate="print"/>
          <a:srcRect b="11336"/>
          <a:stretch>
            <a:fillRect/>
          </a:stretch>
        </p:blipFill>
        <p:spPr>
          <a:xfrm>
            <a:off x="8223466" y="2932355"/>
            <a:ext cx="558390" cy="489857"/>
          </a:xfrm>
          <a:prstGeom prst="rect">
            <a:avLst/>
          </a:prstGeom>
        </p:spPr>
      </p:pic>
      <p:pic>
        <p:nvPicPr>
          <p:cNvPr id="11" name="Image 10" descr="1.jpg"/>
          <p:cNvPicPr>
            <a:picLocks noChangeAspect="1"/>
          </p:cNvPicPr>
          <p:nvPr/>
        </p:nvPicPr>
        <p:blipFill>
          <a:blip r:embed="rId6" cstate="print"/>
          <a:srcRect b="12321"/>
          <a:stretch>
            <a:fillRect/>
          </a:stretch>
        </p:blipFill>
        <p:spPr>
          <a:xfrm>
            <a:off x="8936480" y="2937782"/>
            <a:ext cx="558390" cy="484414"/>
          </a:xfrm>
          <a:prstGeom prst="rect">
            <a:avLst/>
          </a:prstGeom>
        </p:spPr>
      </p:pic>
      <p:pic>
        <p:nvPicPr>
          <p:cNvPr id="13" name="Image 12" descr="1.jpg"/>
          <p:cNvPicPr>
            <a:picLocks noChangeAspect="1"/>
          </p:cNvPicPr>
          <p:nvPr/>
        </p:nvPicPr>
        <p:blipFill>
          <a:blip r:embed="rId6" cstate="print"/>
          <a:srcRect b="12321"/>
          <a:stretch>
            <a:fillRect/>
          </a:stretch>
        </p:blipFill>
        <p:spPr>
          <a:xfrm>
            <a:off x="9665821" y="2937797"/>
            <a:ext cx="558390" cy="484415"/>
          </a:xfrm>
          <a:prstGeom prst="rect">
            <a:avLst/>
          </a:prstGeom>
        </p:spPr>
      </p:pic>
      <p:sp>
        <p:nvSpPr>
          <p:cNvPr id="14" name="Text Box 5"/>
          <p:cNvSpPr txBox="1">
            <a:spLocks noChangeArrowheads="1"/>
          </p:cNvSpPr>
          <p:nvPr/>
        </p:nvSpPr>
        <p:spPr bwMode="auto">
          <a:xfrm>
            <a:off x="0" y="1403985"/>
            <a:ext cx="9906000" cy="400110"/>
          </a:xfrm>
          <a:prstGeom prst="rect">
            <a:avLst/>
          </a:prstGeom>
          <a:noFill/>
          <a:ln w="9525">
            <a:noFill/>
            <a:miter lim="800000"/>
            <a:headEnd/>
            <a:tailEnd/>
          </a:ln>
          <a:effectLst/>
        </p:spPr>
        <p:txBody>
          <a:bodyPr wrap="square">
            <a:spAutoFit/>
          </a:bodyPr>
          <a:lstStyle/>
          <a:p>
            <a:pPr marL="12700" lvl="0" indent="-12700" eaLnBrk="1" hangingPunct="1">
              <a:spcBef>
                <a:spcPct val="50000"/>
              </a:spcBef>
              <a:buFont typeface="Wingdings" pitchFamily="2" charset="2"/>
              <a:buChar char="Ø"/>
            </a:pP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W/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special</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focus on the first section of the INJECTOR part (building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from</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previous</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fr-FR" b="1" u="none" dirty="0" err="1" smtClean="0">
                <a:solidFill>
                  <a:srgbClr val="000000"/>
                </a:solidFill>
                <a:effectLst>
                  <a:outerShdw blurRad="38100" dist="38100" dir="2700000" algn="tl">
                    <a:srgbClr val="C0C0C0"/>
                  </a:outerShdw>
                </a:effectLst>
                <a:latin typeface="Calibri" pitchFamily="34" charset="0"/>
                <a:sym typeface="Wingdings" pitchFamily="2" charset="2"/>
              </a:rPr>
              <a:t>work</a:t>
            </a:r>
            <a:r>
              <a:rPr lang="fr-FR" b="1" u="none" dirty="0" smtClean="0">
                <a:solidFill>
                  <a:srgbClr val="000000"/>
                </a:solidFill>
                <a:effectLst>
                  <a:outerShdw blurRad="38100" dist="38100" dir="2700000" algn="tl">
                    <a:srgbClr val="C0C0C0"/>
                  </a:outerShdw>
                </a:effectLst>
                <a:latin typeface="Calibri" pitchFamily="34" charset="0"/>
                <a:sym typeface="Wingdings" pitchFamily="2" charset="2"/>
              </a:rPr>
              <a:t>)</a:t>
            </a:r>
            <a:endParaRPr lang="fr-FR"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cxnSp>
        <p:nvCxnSpPr>
          <p:cNvPr id="16" name="Connecteur droit avec flèche 15"/>
          <p:cNvCxnSpPr/>
          <p:nvPr/>
        </p:nvCxnSpPr>
        <p:spPr bwMode="auto">
          <a:xfrm>
            <a:off x="200026" y="2238375"/>
            <a:ext cx="5143500" cy="0"/>
          </a:xfrm>
          <a:prstGeom prst="straightConnector1">
            <a:avLst/>
          </a:prstGeom>
          <a:solidFill>
            <a:schemeClr val="accent1"/>
          </a:solidFill>
          <a:ln w="38100" cap="flat" cmpd="sng" algn="ctr">
            <a:solidFill>
              <a:srgbClr val="0000FF"/>
            </a:solidFill>
            <a:prstDash val="solid"/>
            <a:round/>
            <a:headEnd type="arrow" w="sm" len="sm"/>
            <a:tailEnd type="arrow" w="sm" len="sm"/>
          </a:ln>
          <a:effectLst/>
        </p:spPr>
      </p:cxnSp>
      <p:sp>
        <p:nvSpPr>
          <p:cNvPr id="18" name="ZoneTexte 17"/>
          <p:cNvSpPr txBox="1"/>
          <p:nvPr/>
        </p:nvSpPr>
        <p:spPr>
          <a:xfrm>
            <a:off x="1838326" y="1924056"/>
            <a:ext cx="2000250" cy="338554"/>
          </a:xfrm>
          <a:prstGeom prst="rect">
            <a:avLst/>
          </a:prstGeom>
          <a:noFill/>
        </p:spPr>
        <p:txBody>
          <a:bodyPr wrap="square" rtlCol="0">
            <a:spAutoFit/>
          </a:bodyPr>
          <a:lstStyle/>
          <a:p>
            <a:r>
              <a:rPr lang="fr-FR" sz="1600" b="1" u="none" dirty="0" smtClean="0">
                <a:solidFill>
                  <a:srgbClr val="0000FF"/>
                </a:solidFill>
                <a:latin typeface="Calibri" pitchFamily="34" charset="0"/>
                <a:cs typeface="Calibri" pitchFamily="34" charset="0"/>
              </a:rPr>
              <a:t>MYRRHA </a:t>
            </a:r>
            <a:r>
              <a:rPr lang="fr-FR" sz="1600" b="1" u="none" dirty="0" err="1" smtClean="0">
                <a:solidFill>
                  <a:srgbClr val="0000FF"/>
                </a:solidFill>
                <a:latin typeface="Calibri" pitchFamily="34" charset="0"/>
                <a:cs typeface="Calibri" pitchFamily="34" charset="0"/>
              </a:rPr>
              <a:t>injector</a:t>
            </a:r>
            <a:r>
              <a:rPr lang="fr-FR" sz="1600" b="1" u="none" dirty="0" smtClean="0">
                <a:solidFill>
                  <a:srgbClr val="0000FF"/>
                </a:solidFill>
                <a:latin typeface="Calibri" pitchFamily="34" charset="0"/>
                <a:cs typeface="Calibri" pitchFamily="34" charset="0"/>
              </a:rPr>
              <a:t> #1</a:t>
            </a:r>
            <a:endParaRPr lang="fr-FR" sz="1600" b="1" u="none" dirty="0">
              <a:solidFill>
                <a:srgbClr val="0000FF"/>
              </a:solidFill>
              <a:latin typeface="Calibri" pitchFamily="34" charset="0"/>
              <a:cs typeface="Calibri" pitchFamily="34" charset="0"/>
            </a:endParaRPr>
          </a:p>
        </p:txBody>
      </p:sp>
      <p:sp>
        <p:nvSpPr>
          <p:cNvPr id="20" name="ZoneTexte 19"/>
          <p:cNvSpPr txBox="1"/>
          <p:nvPr/>
        </p:nvSpPr>
        <p:spPr>
          <a:xfrm>
            <a:off x="6324607" y="1943100"/>
            <a:ext cx="790574" cy="338554"/>
          </a:xfrm>
          <a:prstGeom prst="rect">
            <a:avLst/>
          </a:prstGeom>
          <a:noFill/>
        </p:spPr>
        <p:txBody>
          <a:bodyPr wrap="square" rtlCol="0">
            <a:spAutoFit/>
          </a:bodyPr>
          <a:lstStyle/>
          <a:p>
            <a:r>
              <a:rPr lang="fr-FR" sz="1600" b="1" u="none" dirty="0" smtClean="0">
                <a:solidFill>
                  <a:srgbClr val="0000FF"/>
                </a:solidFill>
                <a:latin typeface="Calibri" pitchFamily="34" charset="0"/>
                <a:cs typeface="Calibri" pitchFamily="34" charset="0"/>
              </a:rPr>
              <a:t>MEBT</a:t>
            </a:r>
            <a:endParaRPr lang="fr-FR" sz="1600" b="1" u="none" dirty="0">
              <a:solidFill>
                <a:srgbClr val="0000FF"/>
              </a:solidFill>
              <a:latin typeface="Calibri" pitchFamily="34" charset="0"/>
              <a:cs typeface="Calibri" pitchFamily="34" charset="0"/>
            </a:endParaRPr>
          </a:p>
        </p:txBody>
      </p:sp>
      <p:cxnSp>
        <p:nvCxnSpPr>
          <p:cNvPr id="21" name="Connecteur droit avec flèche 20"/>
          <p:cNvCxnSpPr/>
          <p:nvPr/>
        </p:nvCxnSpPr>
        <p:spPr bwMode="auto">
          <a:xfrm>
            <a:off x="5343531" y="2247900"/>
            <a:ext cx="2714625" cy="0"/>
          </a:xfrm>
          <a:prstGeom prst="straightConnector1">
            <a:avLst/>
          </a:prstGeom>
          <a:solidFill>
            <a:schemeClr val="accent1"/>
          </a:solidFill>
          <a:ln w="38100" cap="flat" cmpd="sng" algn="ctr">
            <a:solidFill>
              <a:srgbClr val="0000FF"/>
            </a:solidFill>
            <a:prstDash val="solid"/>
            <a:round/>
            <a:headEnd type="arrow" w="sm" len="sm"/>
            <a:tailEnd type="arrow" w="sm" len="sm"/>
          </a:ln>
          <a:effectLst/>
        </p:spPr>
      </p:cxnSp>
      <p:cxnSp>
        <p:nvCxnSpPr>
          <p:cNvPr id="24" name="Connecteur droit avec flèche 23"/>
          <p:cNvCxnSpPr/>
          <p:nvPr/>
        </p:nvCxnSpPr>
        <p:spPr bwMode="auto">
          <a:xfrm>
            <a:off x="8020052" y="2247900"/>
            <a:ext cx="2714625" cy="0"/>
          </a:xfrm>
          <a:prstGeom prst="straightConnector1">
            <a:avLst/>
          </a:prstGeom>
          <a:solidFill>
            <a:schemeClr val="accent1"/>
          </a:solidFill>
          <a:ln w="38100" cap="flat" cmpd="sng" algn="ctr">
            <a:solidFill>
              <a:srgbClr val="0000FF"/>
            </a:solidFill>
            <a:prstDash val="solid"/>
            <a:round/>
            <a:headEnd type="arrow" w="sm" len="sm"/>
            <a:tailEnd type="none" w="sm" len="sm"/>
          </a:ln>
          <a:effectLst/>
        </p:spPr>
      </p:cxnSp>
      <p:sp>
        <p:nvSpPr>
          <p:cNvPr id="25" name="ZoneTexte 24"/>
          <p:cNvSpPr txBox="1"/>
          <p:nvPr/>
        </p:nvSpPr>
        <p:spPr>
          <a:xfrm>
            <a:off x="8486785" y="1943106"/>
            <a:ext cx="1238249" cy="338554"/>
          </a:xfrm>
          <a:prstGeom prst="rect">
            <a:avLst/>
          </a:prstGeom>
          <a:noFill/>
        </p:spPr>
        <p:txBody>
          <a:bodyPr wrap="square" rtlCol="0">
            <a:spAutoFit/>
          </a:bodyPr>
          <a:lstStyle/>
          <a:p>
            <a:r>
              <a:rPr lang="fr-FR" sz="1600" b="1" u="none" dirty="0" smtClean="0">
                <a:solidFill>
                  <a:srgbClr val="0000FF"/>
                </a:solidFill>
                <a:latin typeface="Calibri" pitchFamily="34" charset="0"/>
                <a:cs typeface="Calibri" pitchFamily="34" charset="0"/>
              </a:rPr>
              <a:t>Main LINAC</a:t>
            </a:r>
            <a:endParaRPr lang="fr-FR" sz="1600" b="1" u="none" dirty="0">
              <a:solidFill>
                <a:srgbClr val="0000FF"/>
              </a:solidFill>
              <a:latin typeface="Calibri" pitchFamily="34" charset="0"/>
              <a:cs typeface="Calibri" pitchFamily="34" charset="0"/>
            </a:endParaRPr>
          </a:p>
        </p:txBody>
      </p:sp>
      <p:pic>
        <p:nvPicPr>
          <p:cNvPr id="26" name="Picture 3"/>
          <p:cNvPicPr>
            <a:picLocks noChangeAspect="1" noChangeArrowheads="1"/>
          </p:cNvPicPr>
          <p:nvPr/>
        </p:nvPicPr>
        <p:blipFill>
          <a:blip r:embed="rId7" cstate="print"/>
          <a:srcRect l="2468" r="41415"/>
          <a:stretch>
            <a:fillRect/>
          </a:stretch>
        </p:blipFill>
        <p:spPr bwMode="auto">
          <a:xfrm>
            <a:off x="57151" y="3684308"/>
            <a:ext cx="3813275" cy="2859383"/>
          </a:xfrm>
          <a:prstGeom prst="rect">
            <a:avLst/>
          </a:prstGeom>
          <a:noFill/>
          <a:ln w="28575">
            <a:solidFill>
              <a:schemeClr val="tx1"/>
            </a:solidFill>
            <a:miter lim="800000"/>
            <a:headEnd/>
            <a:tailEnd/>
          </a:ln>
        </p:spPr>
      </p:pic>
      <p:cxnSp>
        <p:nvCxnSpPr>
          <p:cNvPr id="30" name="Connecteur droit avec flèche 29"/>
          <p:cNvCxnSpPr>
            <a:endCxn id="6" idx="2"/>
          </p:cNvCxnSpPr>
          <p:nvPr/>
        </p:nvCxnSpPr>
        <p:spPr bwMode="auto">
          <a:xfrm flipH="1" flipV="1">
            <a:off x="409900" y="2836694"/>
            <a:ext cx="361628" cy="830447"/>
          </a:xfrm>
          <a:prstGeom prst="straightConnector1">
            <a:avLst/>
          </a:prstGeom>
          <a:solidFill>
            <a:schemeClr val="accent1"/>
          </a:solidFill>
          <a:ln w="25400" cap="flat" cmpd="sng" algn="ctr">
            <a:solidFill>
              <a:schemeClr val="tx1"/>
            </a:solidFill>
            <a:prstDash val="solid"/>
            <a:round/>
            <a:headEnd type="none" w="sm" len="sm"/>
            <a:tailEnd type="arrow"/>
          </a:ln>
          <a:effectLst/>
        </p:spPr>
      </p:cxnSp>
      <p:sp>
        <p:nvSpPr>
          <p:cNvPr id="38" name="ZoneTexte 37"/>
          <p:cNvSpPr txBox="1"/>
          <p:nvPr/>
        </p:nvSpPr>
        <p:spPr>
          <a:xfrm>
            <a:off x="170098" y="5823872"/>
            <a:ext cx="3629025"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sz="1800" b="1" u="none" dirty="0" err="1" smtClean="0">
                <a:solidFill>
                  <a:schemeClr val="bg1"/>
                </a:solidFill>
                <a:latin typeface="Calibri" pitchFamily="34" charset="0"/>
                <a:cs typeface="Calibri" pitchFamily="34" charset="0"/>
              </a:rPr>
              <a:t>Existing</a:t>
            </a:r>
            <a:r>
              <a:rPr lang="fr-FR" sz="1800" b="1" u="none" dirty="0" smtClean="0">
                <a:solidFill>
                  <a:schemeClr val="bg1"/>
                </a:solidFill>
                <a:latin typeface="Calibri" pitchFamily="34" charset="0"/>
                <a:cs typeface="Calibri" pitchFamily="34" charset="0"/>
              </a:rPr>
              <a:t> Source + LEBT </a:t>
            </a:r>
            <a:br>
              <a:rPr lang="fr-FR" sz="1800" b="1" u="none" dirty="0" smtClean="0">
                <a:solidFill>
                  <a:schemeClr val="bg1"/>
                </a:solidFill>
                <a:latin typeface="Calibri" pitchFamily="34" charset="0"/>
                <a:cs typeface="Calibri" pitchFamily="34" charset="0"/>
              </a:rPr>
            </a:br>
            <a:r>
              <a:rPr lang="fr-FR" sz="1800" b="1" u="none" dirty="0" err="1" smtClean="0">
                <a:solidFill>
                  <a:schemeClr val="bg1"/>
                </a:solidFill>
                <a:latin typeface="Calibri" pitchFamily="34" charset="0"/>
                <a:cs typeface="Calibri" pitchFamily="34" charset="0"/>
              </a:rPr>
              <a:t>installed</a:t>
            </a:r>
            <a:r>
              <a:rPr lang="fr-FR" sz="1800" b="1" u="none" dirty="0" smtClean="0">
                <a:solidFill>
                  <a:schemeClr val="bg1"/>
                </a:solidFill>
                <a:latin typeface="Calibri" pitchFamily="34" charset="0"/>
                <a:cs typeface="Calibri" pitchFamily="34" charset="0"/>
              </a:rPr>
              <a:t> </a:t>
            </a:r>
            <a:r>
              <a:rPr lang="fr-FR" sz="1800" b="1" u="none" dirty="0" err="1" smtClean="0">
                <a:solidFill>
                  <a:schemeClr val="bg1"/>
                </a:solidFill>
                <a:latin typeface="Calibri" pitchFamily="34" charset="0"/>
                <a:cs typeface="Calibri" pitchFamily="34" charset="0"/>
              </a:rPr>
              <a:t>at</a:t>
            </a:r>
            <a:r>
              <a:rPr lang="fr-FR" sz="1800" b="1" u="none" dirty="0" smtClean="0">
                <a:solidFill>
                  <a:schemeClr val="bg1"/>
                </a:solidFill>
                <a:latin typeface="Calibri" pitchFamily="34" charset="0"/>
                <a:cs typeface="Calibri" pitchFamily="34" charset="0"/>
              </a:rPr>
              <a:t> CNRS/LPSC Grenoble</a:t>
            </a:r>
            <a:endParaRPr lang="fr-FR" sz="1800" b="1" u="none" dirty="0">
              <a:solidFill>
                <a:schemeClr val="bg1"/>
              </a:solidFill>
              <a:latin typeface="Calibri" pitchFamily="34" charset="0"/>
              <a:cs typeface="Calibri" pitchFamily="34" charset="0"/>
            </a:endParaRPr>
          </a:p>
        </p:txBody>
      </p:sp>
      <p:sp>
        <p:nvSpPr>
          <p:cNvPr id="48" name="Ellipse 47"/>
          <p:cNvSpPr/>
          <p:nvPr/>
        </p:nvSpPr>
        <p:spPr bwMode="auto">
          <a:xfrm>
            <a:off x="-9524" y="1847866"/>
            <a:ext cx="1781176" cy="1304925"/>
          </a:xfrm>
          <a:prstGeom prst="ellipse">
            <a:avLst/>
          </a:prstGeom>
          <a:noFill/>
          <a:ln w="508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smtClean="0">
              <a:ln>
                <a:noFill/>
              </a:ln>
              <a:solidFill>
                <a:schemeClr val="tx1"/>
              </a:solidFill>
              <a:effectLst/>
              <a:latin typeface="Arial" charset="0"/>
            </a:endParaRPr>
          </a:p>
        </p:txBody>
      </p:sp>
      <p:cxnSp>
        <p:nvCxnSpPr>
          <p:cNvPr id="50" name="Connecteur droit avec flèche 49"/>
          <p:cNvCxnSpPr/>
          <p:nvPr/>
        </p:nvCxnSpPr>
        <p:spPr bwMode="auto">
          <a:xfrm flipH="1" flipV="1">
            <a:off x="1410025" y="2589029"/>
            <a:ext cx="2990527" cy="1078096"/>
          </a:xfrm>
          <a:prstGeom prst="straightConnector1">
            <a:avLst/>
          </a:prstGeom>
          <a:solidFill>
            <a:schemeClr val="accent1"/>
          </a:solidFill>
          <a:ln w="25400" cap="flat" cmpd="sng" algn="ctr">
            <a:solidFill>
              <a:schemeClr val="tx1"/>
            </a:solidFill>
            <a:prstDash val="solid"/>
            <a:round/>
            <a:headEnd type="none" w="sm" len="sm"/>
            <a:tailEnd type="arrow"/>
          </a:ln>
          <a:effectLst/>
        </p:spPr>
      </p:cxnSp>
      <p:sp>
        <p:nvSpPr>
          <p:cNvPr id="52" name="ZoneTexte 51"/>
          <p:cNvSpPr txBox="1"/>
          <p:nvPr/>
        </p:nvSpPr>
        <p:spPr>
          <a:xfrm>
            <a:off x="1047754" y="2476516"/>
            <a:ext cx="704850" cy="246221"/>
          </a:xfrm>
          <a:prstGeom prst="rect">
            <a:avLst/>
          </a:prstGeom>
          <a:noFill/>
        </p:spPr>
        <p:txBody>
          <a:bodyPr wrap="square" rtlCol="0">
            <a:spAutoFit/>
          </a:bodyPr>
          <a:lstStyle/>
          <a:p>
            <a:r>
              <a:rPr lang="fr-FR" sz="1000" b="1" u="none" dirty="0" smtClean="0">
                <a:latin typeface="Calibri" pitchFamily="34" charset="0"/>
                <a:cs typeface="Calibri" pitchFamily="34" charset="0"/>
              </a:rPr>
              <a:t>RFQ</a:t>
            </a:r>
            <a:endParaRPr lang="fr-FR" sz="1000" b="1" u="none" dirty="0">
              <a:latin typeface="Calibri" pitchFamily="34" charset="0"/>
              <a:cs typeface="Calibri" pitchFamily="34" charset="0"/>
            </a:endParaRPr>
          </a:p>
        </p:txBody>
      </p:sp>
      <p:sp>
        <p:nvSpPr>
          <p:cNvPr id="53" name="ZoneTexte 52"/>
          <p:cNvSpPr txBox="1"/>
          <p:nvPr/>
        </p:nvSpPr>
        <p:spPr>
          <a:xfrm>
            <a:off x="2197554" y="2537749"/>
            <a:ext cx="1162051" cy="246221"/>
          </a:xfrm>
          <a:prstGeom prst="rect">
            <a:avLst/>
          </a:prstGeom>
          <a:noFill/>
        </p:spPr>
        <p:txBody>
          <a:bodyPr wrap="square" rtlCol="0">
            <a:spAutoFit/>
          </a:bodyPr>
          <a:lstStyle/>
          <a:p>
            <a:r>
              <a:rPr lang="fr-FR" sz="1000" b="1" u="none" dirty="0" smtClean="0">
                <a:latin typeface="Calibri" pitchFamily="34" charset="0"/>
                <a:cs typeface="Calibri" pitchFamily="34" charset="0"/>
              </a:rPr>
              <a:t>NC CH </a:t>
            </a:r>
            <a:r>
              <a:rPr lang="fr-FR" sz="1000" b="1" u="none" dirty="0" err="1" smtClean="0">
                <a:latin typeface="Calibri" pitchFamily="34" charset="0"/>
                <a:cs typeface="Calibri" pitchFamily="34" charset="0"/>
              </a:rPr>
              <a:t>cavities</a:t>
            </a:r>
            <a:endParaRPr lang="fr-FR" sz="1000" b="1" u="none" dirty="0">
              <a:latin typeface="Calibri" pitchFamily="34" charset="0"/>
              <a:cs typeface="Calibri" pitchFamily="34" charset="0"/>
            </a:endParaRPr>
          </a:p>
        </p:txBody>
      </p:sp>
      <p:sp>
        <p:nvSpPr>
          <p:cNvPr id="54" name="ZoneTexte 53"/>
          <p:cNvSpPr txBox="1"/>
          <p:nvPr/>
        </p:nvSpPr>
        <p:spPr>
          <a:xfrm>
            <a:off x="4029080" y="2571766"/>
            <a:ext cx="1162051" cy="246221"/>
          </a:xfrm>
          <a:prstGeom prst="rect">
            <a:avLst/>
          </a:prstGeom>
          <a:noFill/>
        </p:spPr>
        <p:txBody>
          <a:bodyPr wrap="square" rtlCol="0">
            <a:spAutoFit/>
          </a:bodyPr>
          <a:lstStyle/>
          <a:p>
            <a:r>
              <a:rPr lang="fr-FR" sz="1000" b="1" u="none" dirty="0" smtClean="0">
                <a:latin typeface="Calibri" pitchFamily="34" charset="0"/>
                <a:cs typeface="Calibri" pitchFamily="34" charset="0"/>
              </a:rPr>
              <a:t>SC CH </a:t>
            </a:r>
            <a:r>
              <a:rPr lang="fr-FR" sz="1000" b="1" u="none" dirty="0" err="1" smtClean="0">
                <a:latin typeface="Calibri" pitchFamily="34" charset="0"/>
                <a:cs typeface="Calibri" pitchFamily="34" charset="0"/>
              </a:rPr>
              <a:t>cavities</a:t>
            </a:r>
            <a:endParaRPr lang="fr-FR" sz="1000" b="1" u="none" dirty="0">
              <a:latin typeface="Calibri" pitchFamily="34" charset="0"/>
              <a:cs typeface="Calibri" pitchFamily="34" charset="0"/>
            </a:endParaRPr>
          </a:p>
        </p:txBody>
      </p:sp>
      <p:sp>
        <p:nvSpPr>
          <p:cNvPr id="55" name="ZoneTexte 54"/>
          <p:cNvSpPr txBox="1"/>
          <p:nvPr/>
        </p:nvSpPr>
        <p:spPr>
          <a:xfrm>
            <a:off x="8601078" y="2752735"/>
            <a:ext cx="1162051" cy="246221"/>
          </a:xfrm>
          <a:prstGeom prst="rect">
            <a:avLst/>
          </a:prstGeom>
          <a:noFill/>
        </p:spPr>
        <p:txBody>
          <a:bodyPr wrap="square" rtlCol="0">
            <a:spAutoFit/>
          </a:bodyPr>
          <a:lstStyle/>
          <a:p>
            <a:r>
              <a:rPr lang="fr-FR" sz="1000" b="1" u="none" dirty="0" smtClean="0">
                <a:latin typeface="Calibri" pitchFamily="34" charset="0"/>
                <a:cs typeface="Calibri" pitchFamily="34" charset="0"/>
              </a:rPr>
              <a:t>SC </a:t>
            </a:r>
            <a:r>
              <a:rPr lang="fr-FR" sz="1000" b="1" u="none" dirty="0" err="1" smtClean="0">
                <a:latin typeface="Calibri" pitchFamily="34" charset="0"/>
                <a:cs typeface="Calibri" pitchFamily="34" charset="0"/>
              </a:rPr>
              <a:t>Spoke</a:t>
            </a:r>
            <a:r>
              <a:rPr lang="fr-FR" sz="1000" b="1" u="none" dirty="0" smtClean="0">
                <a:latin typeface="Calibri" pitchFamily="34" charset="0"/>
                <a:cs typeface="Calibri" pitchFamily="34" charset="0"/>
              </a:rPr>
              <a:t> </a:t>
            </a:r>
            <a:r>
              <a:rPr lang="fr-FR" sz="1000" b="1" u="none" dirty="0" err="1" smtClean="0">
                <a:latin typeface="Calibri" pitchFamily="34" charset="0"/>
                <a:cs typeface="Calibri" pitchFamily="34" charset="0"/>
              </a:rPr>
              <a:t>cavities</a:t>
            </a:r>
            <a:endParaRPr lang="fr-FR" sz="1000" b="1" u="none" dirty="0">
              <a:latin typeface="Calibri" pitchFamily="34" charset="0"/>
              <a:cs typeface="Calibri" pitchFamily="34" charset="0"/>
            </a:endParaRPr>
          </a:p>
        </p:txBody>
      </p:sp>
      <p:sp>
        <p:nvSpPr>
          <p:cNvPr id="56" name="ZoneTexte 55"/>
          <p:cNvSpPr txBox="1"/>
          <p:nvPr/>
        </p:nvSpPr>
        <p:spPr>
          <a:xfrm>
            <a:off x="6" y="2571766"/>
            <a:ext cx="704850" cy="246221"/>
          </a:xfrm>
          <a:prstGeom prst="rect">
            <a:avLst/>
          </a:prstGeom>
          <a:noFill/>
        </p:spPr>
        <p:txBody>
          <a:bodyPr wrap="square" rtlCol="0">
            <a:spAutoFit/>
          </a:bodyPr>
          <a:lstStyle/>
          <a:p>
            <a:r>
              <a:rPr lang="fr-FR" sz="1000" b="1" u="none" dirty="0" smtClean="0">
                <a:latin typeface="Calibri" pitchFamily="34" charset="0"/>
                <a:cs typeface="Calibri" pitchFamily="34" charset="0"/>
              </a:rPr>
              <a:t>Source</a:t>
            </a:r>
            <a:endParaRPr lang="fr-FR" sz="1000" b="1" u="none" dirty="0">
              <a:latin typeface="Calibri" pitchFamily="34" charset="0"/>
              <a:cs typeface="Calibri" pitchFamily="34" charset="0"/>
            </a:endParaRPr>
          </a:p>
        </p:txBody>
      </p:sp>
      <p:pic>
        <p:nvPicPr>
          <p:cNvPr id="57" name="Picture 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49497" y="3752850"/>
            <a:ext cx="3899085"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3" descr="E:\MAX\MAX Test-RFQ Bilder\40.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7228544" y="4043883"/>
            <a:ext cx="2846618" cy="2150269"/>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62" name="ZoneTexte 61"/>
          <p:cNvSpPr txBox="1"/>
          <p:nvPr/>
        </p:nvSpPr>
        <p:spPr>
          <a:xfrm>
            <a:off x="5123089" y="6052463"/>
            <a:ext cx="2300968"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sz="1800" b="1" u="none" dirty="0" smtClean="0">
                <a:latin typeface="Calibri" pitchFamily="34" charset="0"/>
                <a:cs typeface="Calibri" pitchFamily="34" charset="0"/>
              </a:rPr>
              <a:t>MYRRHA RFQ design</a:t>
            </a:r>
            <a:endParaRPr lang="fr-FR" sz="1800" b="1" u="none" dirty="0">
              <a:latin typeface="Calibri" pitchFamily="34" charset="0"/>
              <a:cs typeface="Calibri" pitchFamily="34" charset="0"/>
            </a:endParaRPr>
          </a:p>
        </p:txBody>
      </p:sp>
      <p:sp>
        <p:nvSpPr>
          <p:cNvPr id="63" name="ZoneTexte 62"/>
          <p:cNvSpPr txBox="1"/>
          <p:nvPr/>
        </p:nvSpPr>
        <p:spPr>
          <a:xfrm>
            <a:off x="7609119" y="5849271"/>
            <a:ext cx="2090057"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sz="1800" b="1" u="none" dirty="0" smtClean="0">
                <a:latin typeface="Calibri" pitchFamily="34" charset="0"/>
                <a:cs typeface="Calibri" pitchFamily="34" charset="0"/>
              </a:rPr>
              <a:t>MAX RFQ short prototype</a:t>
            </a:r>
            <a:endParaRPr lang="fr-FR" sz="1800" b="1" u="none" dirty="0">
              <a:latin typeface="Calibri" pitchFamily="34" charset="0"/>
              <a:cs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44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6" presetClass="emph" presetSubtype="0" repeatCount="indefinite" fill="hold" nodeType="withEffect">
                                  <p:stCondLst>
                                    <p:cond delay="0"/>
                                  </p:stCondLst>
                                  <p:childTnLst>
                                    <p:animScale>
                                      <p:cBhvr>
                                        <p:cTn id="34" dur="500" fill="hold"/>
                                        <p:tgtEl>
                                          <p:spTgt spid="48"/>
                                        </p:tgtEl>
                                      </p:cBhvr>
                                      <p:by x="120000" y="120000"/>
                                    </p:animScale>
                                  </p:childTnLst>
                                </p:cTn>
                              </p:par>
                              <p:par>
                                <p:cTn id="35" presetID="1"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14" grpId="0"/>
      <p:bldP spid="18" grpId="0"/>
      <p:bldP spid="20" grpId="0"/>
      <p:bldP spid="25" grpId="0"/>
      <p:bldP spid="38" grpId="0" animBg="1"/>
      <p:bldP spid="48" grpId="1" animBg="1"/>
      <p:bldP spid="52" grpId="0"/>
      <p:bldP spid="53" grpId="0"/>
      <p:bldP spid="54" grpId="0"/>
      <p:bldP spid="55" grpId="0"/>
      <p:bldP spid="56" grpId="0"/>
      <p:bldP spid="62" grpId="0" animBg="1"/>
      <p:bldP spid="6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Injector</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demonstration</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839686" y="1015890"/>
            <a:ext cx="7924800" cy="1323439"/>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Realisation</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of a full-size MYRRHA-type RFQ demonstrator (Task 2.1)</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IAP</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NTG, U. Darmstadt, SCK•CEN, CEA, CNRS </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a:t>
            </a:r>
          </a:p>
        </p:txBody>
      </p:sp>
      <p:pic>
        <p:nvPicPr>
          <p:cNvPr id="7" name="Picture 6"/>
          <p:cNvPicPr>
            <a:picLocks noChangeAspect="1" noChangeArrowheads="1"/>
          </p:cNvPicPr>
          <p:nvPr/>
        </p:nvPicPr>
        <p:blipFill>
          <a:blip r:embed="rId3" cstate="print"/>
          <a:srcRect t="17415" b="12971"/>
          <a:stretch>
            <a:fillRect/>
          </a:stretch>
        </p:blipFill>
        <p:spPr bwMode="auto">
          <a:xfrm>
            <a:off x="576950" y="1323748"/>
            <a:ext cx="1596876" cy="1111652"/>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550219872"/>
              </p:ext>
            </p:extLst>
          </p:nvPr>
        </p:nvGraphicFramePr>
        <p:xfrm>
          <a:off x="3286158" y="1662748"/>
          <a:ext cx="3326804" cy="4013200"/>
        </p:xfrm>
        <a:graphic>
          <a:graphicData uri="http://schemas.openxmlformats.org/drawingml/2006/table">
            <a:tbl>
              <a:tblPr firstRow="1" bandRow="1">
                <a:tableStyleId>{5C22544A-7EE6-4342-B048-85BDC9FD1C3A}</a:tableStyleId>
              </a:tblPr>
              <a:tblGrid>
                <a:gridCol w="1382736"/>
                <a:gridCol w="1216695"/>
                <a:gridCol w="727373"/>
              </a:tblGrid>
              <a:tr h="0">
                <a:tc>
                  <a:txBody>
                    <a:bodyPr/>
                    <a:lstStyle/>
                    <a:p>
                      <a:r>
                        <a:rPr lang="de-DE" sz="1400" dirty="0" smtClean="0">
                          <a:latin typeface="Arial" pitchFamily="34" charset="0"/>
                          <a:cs typeface="Arial" pitchFamily="34" charset="0"/>
                        </a:rPr>
                        <a:t>Parameter</a:t>
                      </a:r>
                      <a:endParaRPr lang="de-DE" sz="1400" dirty="0">
                        <a:latin typeface="Arial" pitchFamily="34" charset="0"/>
                        <a:cs typeface="Arial" pitchFamily="34" charset="0"/>
                      </a:endParaRPr>
                    </a:p>
                  </a:txBody>
                  <a:tcPr marL="99060" marR="99060"/>
                </a:tc>
                <a:tc>
                  <a:txBody>
                    <a:bodyPr/>
                    <a:lstStyle/>
                    <a:p>
                      <a:r>
                        <a:rPr lang="de-DE" sz="1400" dirty="0" smtClean="0">
                          <a:latin typeface="Arial" pitchFamily="34" charset="0"/>
                          <a:cs typeface="Arial" pitchFamily="34" charset="0"/>
                        </a:rPr>
                        <a:t>MHYRRA</a:t>
                      </a:r>
                      <a:endParaRPr lang="de-DE" sz="1400" dirty="0">
                        <a:latin typeface="Arial" pitchFamily="34" charset="0"/>
                        <a:cs typeface="Arial" pitchFamily="34" charset="0"/>
                      </a:endParaRPr>
                    </a:p>
                  </a:txBody>
                  <a:tcPr marL="99060" marR="99060"/>
                </a:tc>
                <a:tc>
                  <a:txBody>
                    <a:bodyPr/>
                    <a:lstStyle/>
                    <a:p>
                      <a:r>
                        <a:rPr lang="de-DE" sz="1400" dirty="0" smtClean="0">
                          <a:latin typeface="Arial" pitchFamily="34" charset="0"/>
                          <a:cs typeface="Arial" pitchFamily="34" charset="0"/>
                        </a:rPr>
                        <a:t>Unit</a:t>
                      </a:r>
                      <a:endParaRPr lang="de-DE" sz="1400" dirty="0">
                        <a:latin typeface="Arial" pitchFamily="34" charset="0"/>
                        <a:cs typeface="Arial" pitchFamily="34" charset="0"/>
                      </a:endParaRPr>
                    </a:p>
                  </a:txBody>
                  <a:tcPr marL="99060" marR="99060"/>
                </a:tc>
              </a:tr>
              <a:tr h="370840">
                <a:tc>
                  <a:txBody>
                    <a:bodyPr/>
                    <a:lstStyle/>
                    <a:p>
                      <a:r>
                        <a:rPr lang="de-DE" sz="1400" dirty="0" smtClean="0">
                          <a:latin typeface="Arial" pitchFamily="34" charset="0"/>
                          <a:cs typeface="Arial" pitchFamily="34" charset="0"/>
                        </a:rPr>
                        <a:t>RF</a:t>
                      </a:r>
                      <a:r>
                        <a:rPr lang="de-DE" sz="1400" baseline="0" dirty="0" smtClean="0">
                          <a:latin typeface="Arial" pitchFamily="34" charset="0"/>
                          <a:cs typeface="Arial" pitchFamily="34" charset="0"/>
                        </a:rPr>
                        <a:t> </a:t>
                      </a:r>
                      <a:r>
                        <a:rPr lang="de-DE" sz="1400" baseline="0" dirty="0" err="1" smtClean="0">
                          <a:latin typeface="Arial" pitchFamily="34" charset="0"/>
                          <a:cs typeface="Arial" pitchFamily="34" charset="0"/>
                        </a:rPr>
                        <a:t>Structure</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4.Rod</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a:t>
                      </a:r>
                      <a:endParaRPr lang="de-DE" sz="1400" dirty="0">
                        <a:latin typeface="Arial" pitchFamily="34" charset="0"/>
                        <a:cs typeface="Arial" pitchFamily="34" charset="0"/>
                      </a:endParaRPr>
                    </a:p>
                  </a:txBody>
                  <a:tcPr marL="99060" marR="99060" anchor="ctr"/>
                </a:tc>
              </a:tr>
              <a:tr h="370840">
                <a:tc>
                  <a:txBody>
                    <a:bodyPr/>
                    <a:lstStyle/>
                    <a:p>
                      <a:r>
                        <a:rPr lang="de-DE" sz="1400" dirty="0" err="1" smtClean="0">
                          <a:latin typeface="Arial" pitchFamily="34" charset="0"/>
                          <a:cs typeface="Arial" pitchFamily="34" charset="0"/>
                        </a:rPr>
                        <a:t>Frequency</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176.1</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MHz</a:t>
                      </a:r>
                      <a:endParaRPr lang="de-DE" sz="1400" dirty="0">
                        <a:latin typeface="Arial" pitchFamily="34" charset="0"/>
                        <a:cs typeface="Arial" pitchFamily="34" charset="0"/>
                      </a:endParaRPr>
                    </a:p>
                  </a:txBody>
                  <a:tcPr marL="99060" marR="99060" anchor="ctr"/>
                </a:tc>
              </a:tr>
              <a:tr h="370840">
                <a:tc>
                  <a:txBody>
                    <a:bodyPr/>
                    <a:lstStyle/>
                    <a:p>
                      <a:r>
                        <a:rPr lang="de-DE" sz="1400" dirty="0" smtClean="0">
                          <a:latin typeface="Arial" pitchFamily="34" charset="0"/>
                          <a:cs typeface="Arial" pitchFamily="34" charset="0"/>
                        </a:rPr>
                        <a:t>Beam </a:t>
                      </a:r>
                      <a:r>
                        <a:rPr lang="de-DE" sz="1400" dirty="0" err="1" smtClean="0">
                          <a:latin typeface="Arial" pitchFamily="34" charset="0"/>
                          <a:cs typeface="Arial" pitchFamily="34" charset="0"/>
                        </a:rPr>
                        <a:t>current</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5</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mA</a:t>
                      </a:r>
                      <a:endParaRPr lang="de-DE" sz="1400" dirty="0">
                        <a:latin typeface="Arial" pitchFamily="34" charset="0"/>
                        <a:cs typeface="Arial" pitchFamily="34" charset="0"/>
                      </a:endParaRPr>
                    </a:p>
                  </a:txBody>
                  <a:tcPr marL="99060" marR="99060" anchor="ctr"/>
                </a:tc>
              </a:tr>
              <a:tr h="370840">
                <a:tc>
                  <a:txBody>
                    <a:bodyPr/>
                    <a:lstStyle/>
                    <a:p>
                      <a:r>
                        <a:rPr lang="de-DE" sz="1400" dirty="0" err="1" smtClean="0">
                          <a:latin typeface="Arial" pitchFamily="34" charset="0"/>
                          <a:cs typeface="Arial" pitchFamily="34" charset="0"/>
                        </a:rPr>
                        <a:t>Duty</a:t>
                      </a:r>
                      <a:r>
                        <a:rPr lang="de-DE" sz="1400" dirty="0" smtClean="0">
                          <a:latin typeface="Arial" pitchFamily="34" charset="0"/>
                          <a:cs typeface="Arial" pitchFamily="34" charset="0"/>
                        </a:rPr>
                        <a:t> </a:t>
                      </a:r>
                      <a:r>
                        <a:rPr lang="de-DE" sz="1400" dirty="0" err="1" smtClean="0">
                          <a:latin typeface="Arial" pitchFamily="34" charset="0"/>
                          <a:cs typeface="Arial" pitchFamily="34" charset="0"/>
                        </a:rPr>
                        <a:t>factor</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100</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a:t>
                      </a:r>
                      <a:endParaRPr lang="de-DE" sz="1400" dirty="0">
                        <a:latin typeface="Arial" pitchFamily="34" charset="0"/>
                        <a:cs typeface="Arial" pitchFamily="34" charset="0"/>
                      </a:endParaRPr>
                    </a:p>
                  </a:txBody>
                  <a:tcPr marL="99060" marR="99060" anchor="ctr"/>
                </a:tc>
              </a:tr>
              <a:tr h="370840">
                <a:tc>
                  <a:txBody>
                    <a:bodyPr/>
                    <a:lstStyle/>
                    <a:p>
                      <a:r>
                        <a:rPr lang="de-DE" sz="1400" dirty="0" err="1" smtClean="0">
                          <a:latin typeface="Arial" pitchFamily="34" charset="0"/>
                          <a:cs typeface="Arial" pitchFamily="34" charset="0"/>
                        </a:rPr>
                        <a:t>E</a:t>
                      </a:r>
                      <a:r>
                        <a:rPr lang="de-DE" sz="1400" baseline="-25000" dirty="0" err="1" smtClean="0">
                          <a:latin typeface="Arial" pitchFamily="34" charset="0"/>
                          <a:cs typeface="Arial" pitchFamily="34" charset="0"/>
                        </a:rPr>
                        <a:t>out</a:t>
                      </a:r>
                      <a:endParaRPr lang="de-DE" sz="1400" baseline="-250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1.5</a:t>
                      </a:r>
                      <a:endParaRPr lang="de-DE" sz="1400" dirty="0">
                        <a:latin typeface="Arial" pitchFamily="34" charset="0"/>
                        <a:cs typeface="Arial" pitchFamily="34" charset="0"/>
                      </a:endParaRPr>
                    </a:p>
                  </a:txBody>
                  <a:tcPr marL="99060" marR="99060" anchor="ctr"/>
                </a:tc>
                <a:tc>
                  <a:txBody>
                    <a:bodyPr/>
                    <a:lstStyle/>
                    <a:p>
                      <a:r>
                        <a:rPr lang="de-DE" sz="1400" dirty="0" err="1" smtClean="0">
                          <a:latin typeface="Arial" pitchFamily="34" charset="0"/>
                          <a:cs typeface="Arial" pitchFamily="34" charset="0"/>
                        </a:rPr>
                        <a:t>MeV</a:t>
                      </a:r>
                      <a:endParaRPr lang="de-DE" sz="1400" dirty="0">
                        <a:latin typeface="Arial" pitchFamily="34" charset="0"/>
                        <a:cs typeface="Arial" pitchFamily="34" charset="0"/>
                      </a:endParaRPr>
                    </a:p>
                  </a:txBody>
                  <a:tcPr marL="99060" marR="99060" anchor="ctr"/>
                </a:tc>
              </a:tr>
              <a:tr h="370840">
                <a:tc>
                  <a:txBody>
                    <a:bodyPr/>
                    <a:lstStyle/>
                    <a:p>
                      <a:r>
                        <a:rPr lang="de-DE" sz="1400" dirty="0" err="1" smtClean="0">
                          <a:latin typeface="Arial" pitchFamily="34" charset="0"/>
                          <a:cs typeface="Arial" pitchFamily="34" charset="0"/>
                        </a:rPr>
                        <a:t>R</a:t>
                      </a:r>
                      <a:r>
                        <a:rPr lang="de-DE" sz="1400" baseline="-25000" dirty="0" err="1" smtClean="0">
                          <a:latin typeface="Arial" pitchFamily="34" charset="0"/>
                          <a:cs typeface="Arial" pitchFamily="34" charset="0"/>
                        </a:rPr>
                        <a:t>p</a:t>
                      </a:r>
                      <a:endParaRPr lang="de-DE" sz="1400" baseline="-250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77</a:t>
                      </a:r>
                      <a:endParaRPr lang="de-DE" sz="1400" dirty="0">
                        <a:latin typeface="Arial" pitchFamily="34" charset="0"/>
                        <a:cs typeface="Arial" pitchFamily="34" charset="0"/>
                      </a:endParaRPr>
                    </a:p>
                  </a:txBody>
                  <a:tcPr marL="99060" marR="99060" anchor="ctr"/>
                </a:tc>
                <a:tc>
                  <a:txBody>
                    <a:bodyPr/>
                    <a:lstStyle/>
                    <a:p>
                      <a:r>
                        <a:rPr lang="de-DE" sz="1400" dirty="0" err="1" smtClean="0">
                          <a:latin typeface="Arial" pitchFamily="34" charset="0"/>
                          <a:cs typeface="Arial" pitchFamily="34" charset="0"/>
                        </a:rPr>
                        <a:t>k</a:t>
                      </a:r>
                      <a:r>
                        <a:rPr lang="de-DE" sz="1400" dirty="0" err="1" smtClean="0">
                          <a:latin typeface="Symbol" pitchFamily="18" charset="2"/>
                          <a:cs typeface="Arial" pitchFamily="34" charset="0"/>
                        </a:rPr>
                        <a:t>W</a:t>
                      </a:r>
                      <a:r>
                        <a:rPr lang="de-DE" sz="1400" dirty="0" err="1" smtClean="0">
                          <a:latin typeface="Arial" pitchFamily="34" charset="0"/>
                          <a:cs typeface="Arial" pitchFamily="34" charset="0"/>
                        </a:rPr>
                        <a:t>m</a:t>
                      </a:r>
                      <a:endParaRPr lang="de-DE" sz="1400" dirty="0">
                        <a:latin typeface="Arial" pitchFamily="34" charset="0"/>
                        <a:cs typeface="Arial" pitchFamily="34" charset="0"/>
                      </a:endParaRPr>
                    </a:p>
                  </a:txBody>
                  <a:tcPr marL="99060" marR="99060" anchor="ctr"/>
                </a:tc>
              </a:tr>
              <a:tr h="370840">
                <a:tc>
                  <a:txBody>
                    <a:bodyPr/>
                    <a:lstStyle/>
                    <a:p>
                      <a:r>
                        <a:rPr lang="de-DE" sz="1400" dirty="0" smtClean="0">
                          <a:latin typeface="Arial" pitchFamily="34" charset="0"/>
                          <a:cs typeface="Arial" pitchFamily="34" charset="0"/>
                        </a:rPr>
                        <a:t>RF Power</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108</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kW</a:t>
                      </a:r>
                      <a:endParaRPr lang="de-DE" sz="1400" dirty="0">
                        <a:latin typeface="Arial" pitchFamily="34" charset="0"/>
                        <a:cs typeface="Arial" pitchFamily="34" charset="0"/>
                      </a:endParaRPr>
                    </a:p>
                  </a:txBody>
                  <a:tcPr marL="99060" marR="99060" anchor="ctr"/>
                </a:tc>
              </a:tr>
              <a:tr h="370840">
                <a:tc>
                  <a:txBody>
                    <a:bodyPr/>
                    <a:lstStyle/>
                    <a:p>
                      <a:r>
                        <a:rPr lang="de-DE" sz="1400" dirty="0" err="1" smtClean="0">
                          <a:latin typeface="Arial" pitchFamily="34" charset="0"/>
                          <a:cs typeface="Arial" pitchFamily="34" charset="0"/>
                        </a:rPr>
                        <a:t>Specific</a:t>
                      </a:r>
                      <a:r>
                        <a:rPr lang="de-DE" sz="1400" dirty="0" smtClean="0">
                          <a:latin typeface="Arial" pitchFamily="34" charset="0"/>
                          <a:cs typeface="Arial" pitchFamily="34" charset="0"/>
                        </a:rPr>
                        <a:t> power</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25</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kW/m</a:t>
                      </a:r>
                      <a:endParaRPr lang="de-DE" sz="1400" dirty="0">
                        <a:latin typeface="Arial" pitchFamily="34" charset="0"/>
                        <a:cs typeface="Arial" pitchFamily="34" charset="0"/>
                      </a:endParaRPr>
                    </a:p>
                  </a:txBody>
                  <a:tcPr marL="99060" marR="99060" anchor="ctr"/>
                </a:tc>
              </a:tr>
              <a:tr h="370840">
                <a:tc>
                  <a:txBody>
                    <a:bodyPr/>
                    <a:lstStyle/>
                    <a:p>
                      <a:r>
                        <a:rPr lang="de-DE" sz="1400" dirty="0" err="1" smtClean="0">
                          <a:latin typeface="Arial" pitchFamily="34" charset="0"/>
                          <a:cs typeface="Arial" pitchFamily="34" charset="0"/>
                        </a:rPr>
                        <a:t>Voltage</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44</a:t>
                      </a:r>
                      <a:endParaRPr lang="de-DE" sz="1400" dirty="0">
                        <a:latin typeface="Arial" pitchFamily="34" charset="0"/>
                        <a:cs typeface="Arial" pitchFamily="34" charset="0"/>
                      </a:endParaRPr>
                    </a:p>
                  </a:txBody>
                  <a:tcPr marL="99060" marR="99060" anchor="ctr"/>
                </a:tc>
                <a:tc>
                  <a:txBody>
                    <a:bodyPr/>
                    <a:lstStyle/>
                    <a:p>
                      <a:r>
                        <a:rPr lang="de-DE" sz="1400" dirty="0" err="1" smtClean="0">
                          <a:latin typeface="Arial" pitchFamily="34" charset="0"/>
                          <a:cs typeface="Arial" pitchFamily="34" charset="0"/>
                        </a:rPr>
                        <a:t>kV</a:t>
                      </a:r>
                      <a:endParaRPr lang="de-DE" sz="1400" dirty="0">
                        <a:latin typeface="Arial" pitchFamily="34" charset="0"/>
                        <a:cs typeface="Arial" pitchFamily="34" charset="0"/>
                      </a:endParaRPr>
                    </a:p>
                  </a:txBody>
                  <a:tcPr marL="99060" marR="99060" anchor="ctr"/>
                </a:tc>
              </a:tr>
              <a:tr h="370840">
                <a:tc>
                  <a:txBody>
                    <a:bodyPr/>
                    <a:lstStyle/>
                    <a:p>
                      <a:r>
                        <a:rPr lang="de-DE" sz="1400" dirty="0" err="1" smtClean="0">
                          <a:latin typeface="Arial" pitchFamily="34" charset="0"/>
                          <a:cs typeface="Arial" pitchFamily="34" charset="0"/>
                        </a:rPr>
                        <a:t>Length</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4</a:t>
                      </a:r>
                      <a:endParaRPr lang="de-DE" sz="1400" dirty="0">
                        <a:latin typeface="Arial" pitchFamily="34" charset="0"/>
                        <a:cs typeface="Arial" pitchFamily="34" charset="0"/>
                      </a:endParaRPr>
                    </a:p>
                  </a:txBody>
                  <a:tcPr marL="99060" marR="99060" anchor="ctr"/>
                </a:tc>
                <a:tc>
                  <a:txBody>
                    <a:bodyPr/>
                    <a:lstStyle/>
                    <a:p>
                      <a:r>
                        <a:rPr lang="de-DE" sz="1400" dirty="0" smtClean="0">
                          <a:latin typeface="Arial" pitchFamily="34" charset="0"/>
                          <a:cs typeface="Arial" pitchFamily="34" charset="0"/>
                        </a:rPr>
                        <a:t>m</a:t>
                      </a:r>
                      <a:endParaRPr lang="de-DE" sz="1400" dirty="0">
                        <a:latin typeface="Arial" pitchFamily="34" charset="0"/>
                        <a:cs typeface="Arial" pitchFamily="34" charset="0"/>
                      </a:endParaRPr>
                    </a:p>
                  </a:txBody>
                  <a:tcPr marL="99060" marR="99060" anchor="ctr"/>
                </a:tc>
              </a:tr>
            </a:tbl>
          </a:graphicData>
        </a:graphic>
      </p:graphicFrame>
      <p:sp>
        <p:nvSpPr>
          <p:cNvPr id="3" name="Textfeld 2"/>
          <p:cNvSpPr txBox="1"/>
          <p:nvPr/>
        </p:nvSpPr>
        <p:spPr>
          <a:xfrm>
            <a:off x="753263" y="529368"/>
            <a:ext cx="8381280" cy="523220"/>
          </a:xfrm>
          <a:prstGeom prst="rect">
            <a:avLst/>
          </a:prstGeom>
          <a:noFill/>
        </p:spPr>
        <p:txBody>
          <a:bodyPr wrap="square" rtlCol="0">
            <a:spAutoFit/>
          </a:bodyPr>
          <a:lstStyle/>
          <a:p>
            <a:pPr algn="ctr" defTabSz="4175125" eaLnBrk="1" hangingPunct="1"/>
            <a:r>
              <a:rPr lang="de-DE" sz="2800" b="1" u="none" dirty="0" smtClean="0">
                <a:solidFill>
                  <a:prstClr val="black"/>
                </a:solidFill>
                <a:latin typeface="Arial" pitchFamily="34" charset="0"/>
                <a:cs typeface="Arial" pitchFamily="34" charset="0"/>
              </a:rPr>
              <a:t>Parameter MYRRHA RFQ</a:t>
            </a:r>
            <a:endParaRPr lang="de-DE" sz="2800" b="1" u="none"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60845794"/>
      </p:ext>
    </p:extLst>
  </p:cSld>
  <p:clrMapOvr>
    <a:masterClrMapping/>
  </p:clrMapOvr>
  <p:transition>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7293264" y="836719"/>
            <a:ext cx="2418269" cy="5904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u="none">
              <a:solidFill>
                <a:prstClr val="white"/>
              </a:solidFill>
            </a:endParaRPr>
          </a:p>
        </p:txBody>
      </p:sp>
      <p:sp>
        <p:nvSpPr>
          <p:cNvPr id="2" name="Titel 1"/>
          <p:cNvSpPr>
            <a:spLocks noGrp="1"/>
          </p:cNvSpPr>
          <p:nvPr>
            <p:ph type="title"/>
          </p:nvPr>
        </p:nvSpPr>
        <p:spPr>
          <a:xfrm>
            <a:off x="495300" y="214315"/>
            <a:ext cx="8915400" cy="511175"/>
          </a:xfrm>
        </p:spPr>
        <p:txBody>
          <a:bodyPr rtlCol="0">
            <a:normAutofit fontScale="90000"/>
          </a:bodyPr>
          <a:lstStyle/>
          <a:p>
            <a:pPr eaLnBrk="1" fontAlgn="auto" hangingPunct="1">
              <a:spcAft>
                <a:spcPts val="0"/>
              </a:spcAft>
              <a:defRPr/>
            </a:pPr>
            <a:r>
              <a:rPr lang="en-US" b="0" dirty="0" smtClean="0">
                <a:solidFill>
                  <a:schemeClr val="tx2"/>
                </a:solidFill>
              </a:rPr>
              <a:t>4-rod RFQ for CW Operation</a:t>
            </a:r>
            <a:endParaRPr lang="en-US" b="0" dirty="0">
              <a:solidFill>
                <a:schemeClr val="tx2"/>
              </a:solidFill>
            </a:endParaRPr>
          </a:p>
        </p:txBody>
      </p:sp>
      <p:pic>
        <p:nvPicPr>
          <p:cNvPr id="8" name="Grafik 29" descr="fig13.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506512" y="1544468"/>
            <a:ext cx="2307750" cy="159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IMG_6180"/>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6513" y="3278714"/>
            <a:ext cx="2297311" cy="159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default.X300-JHaeuser\Documents\Projekte\030366_RFQ-ACCEL\Bilder\200907 Bilder vom Enddeckel\IMG_6494 High energy flange.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16943" y="5013176"/>
            <a:ext cx="2289936"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feld 58"/>
          <p:cNvSpPr txBox="1">
            <a:spLocks noChangeArrowheads="1"/>
          </p:cNvSpPr>
          <p:nvPr/>
        </p:nvSpPr>
        <p:spPr bwMode="auto">
          <a:xfrm>
            <a:off x="3226356" y="3554432"/>
            <a:ext cx="31203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1" hangingPunct="1"/>
            <a:r>
              <a:rPr lang="en-US" sz="1400" u="none" dirty="0" smtClean="0">
                <a:solidFill>
                  <a:prstClr val="black"/>
                </a:solidFill>
                <a:latin typeface="Arial" charset="0"/>
                <a:cs typeface="Arial" charset="0"/>
              </a:rPr>
              <a:t>Plungers: Induced </a:t>
            </a:r>
            <a:r>
              <a:rPr lang="en-US" sz="1400" u="none" dirty="0">
                <a:solidFill>
                  <a:prstClr val="black"/>
                </a:solidFill>
                <a:latin typeface="Arial" charset="0"/>
                <a:cs typeface="Arial" charset="0"/>
              </a:rPr>
              <a:t>eddy currents lead to power losses on the surface in the order of 20 W/cm</a:t>
            </a:r>
            <a:r>
              <a:rPr lang="en-US" sz="1400" u="none" baseline="30000" dirty="0">
                <a:solidFill>
                  <a:prstClr val="black"/>
                </a:solidFill>
                <a:latin typeface="Arial" charset="0"/>
                <a:cs typeface="Arial" charset="0"/>
              </a:rPr>
              <a:t>2</a:t>
            </a:r>
            <a:r>
              <a:rPr lang="en-US" sz="1400" u="none" dirty="0">
                <a:solidFill>
                  <a:prstClr val="black"/>
                </a:solidFill>
                <a:latin typeface="Arial" charset="0"/>
                <a:cs typeface="Arial" charset="0"/>
              </a:rPr>
              <a:t>. </a:t>
            </a:r>
          </a:p>
        </p:txBody>
      </p:sp>
      <p:sp>
        <p:nvSpPr>
          <p:cNvPr id="13" name="Textfeld 59"/>
          <p:cNvSpPr txBox="1">
            <a:spLocks noChangeArrowheads="1"/>
          </p:cNvSpPr>
          <p:nvPr/>
        </p:nvSpPr>
        <p:spPr bwMode="auto">
          <a:xfrm>
            <a:off x="3226356" y="5426640"/>
            <a:ext cx="31203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1" hangingPunct="1"/>
            <a:r>
              <a:rPr lang="en-US" sz="1400" u="none" dirty="0">
                <a:solidFill>
                  <a:prstClr val="black"/>
                </a:solidFill>
                <a:latin typeface="Arial" charset="0"/>
                <a:cs typeface="Arial" charset="0"/>
              </a:rPr>
              <a:t>RF penetration can cause </a:t>
            </a:r>
            <a:r>
              <a:rPr lang="en-US" sz="1400" b="1" u="none" dirty="0">
                <a:solidFill>
                  <a:prstClr val="black"/>
                </a:solidFill>
                <a:latin typeface="Arial" charset="0"/>
                <a:cs typeface="Arial" charset="0"/>
              </a:rPr>
              <a:t>problems in some hidden areas </a:t>
            </a:r>
            <a:r>
              <a:rPr lang="en-US" sz="1400" u="none" dirty="0">
                <a:solidFill>
                  <a:prstClr val="black"/>
                </a:solidFill>
                <a:latin typeface="Arial" charset="0"/>
                <a:cs typeface="Arial" charset="0"/>
              </a:rPr>
              <a:t>of the </a:t>
            </a:r>
            <a:r>
              <a:rPr lang="en-US" sz="1400" u="none" dirty="0" smtClean="0">
                <a:solidFill>
                  <a:prstClr val="black"/>
                </a:solidFill>
                <a:latin typeface="Arial" charset="0"/>
                <a:cs typeface="Arial" charset="0"/>
              </a:rPr>
              <a:t>structure.</a:t>
            </a:r>
            <a:endParaRPr lang="en-US" sz="1400" u="none" dirty="0">
              <a:solidFill>
                <a:prstClr val="black"/>
              </a:solidFill>
              <a:latin typeface="Arial" charset="0"/>
              <a:cs typeface="Arial" charset="0"/>
            </a:endParaRPr>
          </a:p>
        </p:txBody>
      </p:sp>
      <p:sp>
        <p:nvSpPr>
          <p:cNvPr id="3" name="Textfeld 2"/>
          <p:cNvSpPr txBox="1"/>
          <p:nvPr/>
        </p:nvSpPr>
        <p:spPr>
          <a:xfrm>
            <a:off x="516956" y="1084674"/>
            <a:ext cx="2297309" cy="400110"/>
          </a:xfrm>
          <a:prstGeom prst="rect">
            <a:avLst/>
          </a:prstGeom>
          <a:noFill/>
        </p:spPr>
        <p:txBody>
          <a:bodyPr wrap="square" rtlCol="0">
            <a:spAutoFit/>
          </a:bodyPr>
          <a:lstStyle/>
          <a:p>
            <a:pPr algn="ctr" eaLnBrk="1" hangingPunct="1"/>
            <a:r>
              <a:rPr lang="de-DE" sz="1000" u="none" dirty="0" smtClean="0">
                <a:solidFill>
                  <a:prstClr val="black"/>
                </a:solidFill>
                <a:cs typeface="Arial" charset="0"/>
              </a:rPr>
              <a:t>Problem at </a:t>
            </a:r>
            <a:r>
              <a:rPr lang="en-US" sz="1000" u="none" dirty="0">
                <a:solidFill>
                  <a:prstClr val="black"/>
                </a:solidFill>
                <a:cs typeface="Arial" charset="0"/>
              </a:rPr>
              <a:t>100 A/cm </a:t>
            </a:r>
            <a:r>
              <a:rPr lang="en-US" sz="1000" u="none" dirty="0" smtClean="0">
                <a:solidFill>
                  <a:prstClr val="black"/>
                </a:solidFill>
                <a:cs typeface="Arial" charset="0"/>
              </a:rPr>
              <a:t>with copper plated INCONEL contacts</a:t>
            </a:r>
            <a:endParaRPr lang="en-US" sz="1000" u="none" dirty="0">
              <a:solidFill>
                <a:prstClr val="black"/>
              </a:solidFill>
              <a:cs typeface="Arial" charset="0"/>
            </a:endParaRPr>
          </a:p>
        </p:txBody>
      </p:sp>
      <p:sp>
        <p:nvSpPr>
          <p:cNvPr id="16" name="Textfeld 15"/>
          <p:cNvSpPr txBox="1"/>
          <p:nvPr/>
        </p:nvSpPr>
        <p:spPr>
          <a:xfrm>
            <a:off x="7293264" y="836711"/>
            <a:ext cx="2418269" cy="307777"/>
          </a:xfrm>
          <a:prstGeom prst="rect">
            <a:avLst/>
          </a:prstGeom>
          <a:noFill/>
        </p:spPr>
        <p:txBody>
          <a:bodyPr wrap="square" rtlCol="0">
            <a:spAutoFit/>
          </a:bodyPr>
          <a:lstStyle/>
          <a:p>
            <a:pPr algn="ctr" eaLnBrk="1" hangingPunct="1"/>
            <a:r>
              <a:rPr lang="en-US" sz="1400" b="1" u="none" dirty="0" smtClean="0">
                <a:solidFill>
                  <a:srgbClr val="0066FF"/>
                </a:solidFill>
                <a:cs typeface="Arial" charset="0"/>
              </a:rPr>
              <a:t>Pure Silver Solution</a:t>
            </a:r>
            <a:endParaRPr lang="en-US" sz="1400" b="1" u="none" dirty="0">
              <a:solidFill>
                <a:srgbClr val="0066FF"/>
              </a:solidFill>
              <a:cs typeface="Arial" charset="0"/>
            </a:endParaRPr>
          </a:p>
        </p:txBody>
      </p:sp>
      <p:pic>
        <p:nvPicPr>
          <p:cNvPr id="14" name="Grafik 13"/>
          <p:cNvPicPr>
            <a:picLocks noChangeAspect="1"/>
          </p:cNvPicPr>
          <p:nvPr/>
        </p:nvPicPr>
        <p:blipFill rotWithShape="1">
          <a:blip r:embed="rId5" cstate="screen">
            <a:extLst>
              <a:ext uri="{28A0092B-C50C-407E-A947-70E740481C1C}">
                <a14:useLocalDpi xmlns:a14="http://schemas.microsoft.com/office/drawing/2010/main"/>
              </a:ext>
            </a:extLst>
          </a:blip>
          <a:srcRect l="10643" r="20520" b="22217"/>
          <a:stretch/>
        </p:blipFill>
        <p:spPr>
          <a:xfrm>
            <a:off x="1204088" y="1556792"/>
            <a:ext cx="1610177" cy="685234"/>
          </a:xfrm>
          <a:prstGeom prst="rect">
            <a:avLst/>
          </a:prstGeom>
        </p:spPr>
      </p:pic>
      <p:grpSp>
        <p:nvGrpSpPr>
          <p:cNvPr id="18" name="Gruppieren 17"/>
          <p:cNvGrpSpPr>
            <a:grpSpLocks noChangeAspect="1"/>
          </p:cNvGrpSpPr>
          <p:nvPr/>
        </p:nvGrpSpPr>
        <p:grpSpPr>
          <a:xfrm>
            <a:off x="3055947" y="1882570"/>
            <a:ext cx="2365113" cy="798250"/>
            <a:chOff x="378272" y="2870884"/>
            <a:chExt cx="5909122" cy="2160588"/>
          </a:xfrm>
        </p:grpSpPr>
        <p:pic>
          <p:nvPicPr>
            <p:cNvPr id="26" name="Picture 2" descr="C:\Users\default.X300-JHaeuser\Documents\Projekte\030366_RFQ-ACCEL\EXP\P1010646.JP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378272" y="2870884"/>
              <a:ext cx="1985725" cy="2160588"/>
            </a:xfrm>
            <a:prstGeom prst="rect">
              <a:avLst/>
            </a:prstGeom>
            <a:noFill/>
            <a:ln w="9525">
              <a:noFill/>
              <a:miter lim="800000"/>
              <a:headEnd/>
              <a:tailEnd/>
            </a:ln>
          </p:spPr>
        </p:pic>
        <p:pic>
          <p:nvPicPr>
            <p:cNvPr id="27" name="Picture 3" descr="C:\Users\default.X300-JHaeuser\Documents\Projekte\030366_RFQ-ACCEL\EXP\10072009066.jpg"/>
            <p:cNvPicPr>
              <a:picLocks noChangeAspect="1" noChangeArrowheads="1"/>
            </p:cNvPicPr>
            <p:nvPr/>
          </p:nvPicPr>
          <p:blipFill>
            <a:blip r:embed="rId7"/>
            <a:srcRect/>
            <a:stretch>
              <a:fillRect/>
            </a:stretch>
          </p:blipFill>
          <p:spPr bwMode="auto">
            <a:xfrm>
              <a:off x="2575446" y="2870884"/>
              <a:ext cx="1619250" cy="2160588"/>
            </a:xfrm>
            <a:prstGeom prst="rect">
              <a:avLst/>
            </a:prstGeom>
            <a:noFill/>
            <a:ln w="9525">
              <a:noFill/>
              <a:miter lim="800000"/>
              <a:headEnd/>
              <a:tailEnd/>
            </a:ln>
          </p:spPr>
        </p:pic>
        <p:pic>
          <p:nvPicPr>
            <p:cNvPr id="28" name="Picture 4"/>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4410968" y="2870884"/>
              <a:ext cx="1876426" cy="2160588"/>
            </a:xfrm>
            <a:prstGeom prst="rect">
              <a:avLst/>
            </a:prstGeom>
            <a:noFill/>
            <a:ln w="9525">
              <a:noFill/>
              <a:miter lim="800000"/>
              <a:headEnd/>
              <a:tailEnd/>
            </a:ln>
          </p:spPr>
        </p:pic>
      </p:grpSp>
      <p:grpSp>
        <p:nvGrpSpPr>
          <p:cNvPr id="19" name="Gruppieren 13"/>
          <p:cNvGrpSpPr>
            <a:grpSpLocks noChangeAspect="1"/>
          </p:cNvGrpSpPr>
          <p:nvPr/>
        </p:nvGrpSpPr>
        <p:grpSpPr bwMode="auto">
          <a:xfrm>
            <a:off x="5187026" y="998515"/>
            <a:ext cx="1373458" cy="1918611"/>
            <a:chOff x="-752604" y="17909216"/>
            <a:chExt cx="7705739" cy="11660546"/>
          </a:xfrm>
        </p:grpSpPr>
        <p:grpSp>
          <p:nvGrpSpPr>
            <p:cNvPr id="20" name="Gruppieren 4"/>
            <p:cNvGrpSpPr>
              <a:grpSpLocks/>
            </p:cNvGrpSpPr>
            <p:nvPr/>
          </p:nvGrpSpPr>
          <p:grpSpPr bwMode="auto">
            <a:xfrm rot="-381150">
              <a:off x="1415850" y="19053877"/>
              <a:ext cx="4944235" cy="10515885"/>
              <a:chOff x="1057274" y="19307126"/>
              <a:chExt cx="4189837" cy="8796882"/>
            </a:xfrm>
          </p:grpSpPr>
          <p:pic>
            <p:nvPicPr>
              <p:cNvPr id="22" name="Picture 181"/>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057274" y="19307126"/>
                <a:ext cx="4189837" cy="8796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Grafik 71"/>
              <p:cNvPicPr>
                <a:picLocks noChangeAspect="1"/>
              </p:cNvPicPr>
              <p:nvPr/>
            </p:nvPicPr>
            <p:blipFill>
              <a:blip r:embed="rId10" cstate="print">
                <a:extLst>
                  <a:ext uri="{28A0092B-C50C-407E-A947-70E740481C1C}">
                    <a14:useLocalDpi xmlns:a14="http://schemas.microsoft.com/office/drawing/2010/main"/>
                  </a:ext>
                </a:extLst>
              </a:blip>
              <a:srcRect/>
              <a:stretch>
                <a:fillRect/>
              </a:stretch>
            </p:blipFill>
            <p:spPr bwMode="auto">
              <a:xfrm>
                <a:off x="1387458" y="19523588"/>
                <a:ext cx="3529470" cy="263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rafik 72"/>
              <p:cNvPicPr>
                <a:picLocks noChangeAspect="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387458" y="22297714"/>
                <a:ext cx="3484220" cy="263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rafik 65"/>
              <p:cNvPicPr>
                <a:picLocks noChangeAspect="1"/>
              </p:cNvPicPr>
              <p:nvPr/>
            </p:nvPicPr>
            <p:blipFill>
              <a:blip r:embed="rId12" cstate="print">
                <a:extLst>
                  <a:ext uri="{28A0092B-C50C-407E-A947-70E740481C1C}">
                    <a14:useLocalDpi xmlns:a14="http://schemas.microsoft.com/office/drawing/2010/main"/>
                  </a:ext>
                </a:extLst>
              </a:blip>
              <a:srcRect/>
              <a:stretch>
                <a:fillRect/>
              </a:stretch>
            </p:blipFill>
            <p:spPr bwMode="auto">
              <a:xfrm>
                <a:off x="1387458" y="25074563"/>
                <a:ext cx="3529470" cy="263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Textfeld 11"/>
            <p:cNvSpPr txBox="1">
              <a:spLocks noChangeArrowheads="1"/>
            </p:cNvSpPr>
            <p:nvPr/>
          </p:nvSpPr>
          <p:spPr bwMode="auto">
            <a:xfrm rot="21244404">
              <a:off x="-752604" y="17909216"/>
              <a:ext cx="7705739" cy="1309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sz="800" b="1" u="none" dirty="0">
                  <a:solidFill>
                    <a:srgbClr val="C00000"/>
                  </a:solidFill>
                  <a:latin typeface="Arial" charset="0"/>
                  <a:cs typeface="Arial" charset="0"/>
                </a:rPr>
                <a:t>75 A/cm @ 176 MHz</a:t>
              </a:r>
            </a:p>
          </p:txBody>
        </p:sp>
      </p:grpSp>
      <p:grpSp>
        <p:nvGrpSpPr>
          <p:cNvPr id="29" name="Gruppieren 28"/>
          <p:cNvGrpSpPr>
            <a:grpSpLocks noChangeAspect="1"/>
          </p:cNvGrpSpPr>
          <p:nvPr/>
        </p:nvGrpSpPr>
        <p:grpSpPr>
          <a:xfrm>
            <a:off x="7527286" y="1268763"/>
            <a:ext cx="1979566" cy="1377229"/>
            <a:chOff x="4544908" y="1196753"/>
            <a:chExt cx="3411468" cy="2571221"/>
          </a:xfrm>
        </p:grpSpPr>
        <p:pic>
          <p:nvPicPr>
            <p:cNvPr id="30" name="Grafik 2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44908" y="1196753"/>
              <a:ext cx="3411468" cy="2558601"/>
            </a:xfrm>
            <a:prstGeom prst="rect">
              <a:avLst/>
            </a:prstGeom>
            <a:ln w="76200">
              <a:solidFill>
                <a:schemeClr val="bg1"/>
              </a:solidFill>
            </a:ln>
          </p:spPr>
        </p:pic>
        <p:sp>
          <p:nvSpPr>
            <p:cNvPr id="31" name="Textfeld 30"/>
            <p:cNvSpPr txBox="1"/>
            <p:nvPr/>
          </p:nvSpPr>
          <p:spPr>
            <a:xfrm>
              <a:off x="4576876" y="3078449"/>
              <a:ext cx="2613424" cy="689525"/>
            </a:xfrm>
            <a:prstGeom prst="rect">
              <a:avLst/>
            </a:prstGeom>
            <a:noFill/>
            <a:ln>
              <a:noFill/>
            </a:ln>
          </p:spPr>
          <p:txBody>
            <a:bodyPr wrap="square" rtlCol="0">
              <a:spAutoFit/>
            </a:bodyPr>
            <a:lstStyle/>
            <a:p>
              <a:pPr eaLnBrk="1" hangingPunct="1"/>
              <a:r>
                <a:rPr lang="de-DE" sz="900" b="1" u="none" dirty="0" smtClean="0">
                  <a:solidFill>
                    <a:prstClr val="white"/>
                  </a:solidFill>
                  <a:latin typeface="Calibri"/>
                  <a:cs typeface="Arial" charset="0"/>
                </a:rPr>
                <a:t>High Power TP</a:t>
              </a:r>
            </a:p>
            <a:p>
              <a:pPr eaLnBrk="1" hangingPunct="1"/>
              <a:r>
                <a:rPr lang="de-DE" sz="900" b="1" u="none" dirty="0" err="1" smtClean="0">
                  <a:solidFill>
                    <a:prstClr val="white"/>
                  </a:solidFill>
                  <a:latin typeface="Calibri"/>
                  <a:cs typeface="Arial" charset="0"/>
                </a:rPr>
                <a:t>of</a:t>
              </a:r>
              <a:r>
                <a:rPr lang="de-DE" sz="900" b="1" u="none" dirty="0" smtClean="0">
                  <a:solidFill>
                    <a:prstClr val="white"/>
                  </a:solidFill>
                  <a:latin typeface="Calibri"/>
                  <a:cs typeface="Arial" charset="0"/>
                </a:rPr>
                <a:t> NTG</a:t>
              </a:r>
              <a:endParaRPr lang="de-DE" sz="900" b="1" u="none" dirty="0">
                <a:solidFill>
                  <a:prstClr val="white"/>
                </a:solidFill>
                <a:latin typeface="Calibri"/>
                <a:cs typeface="Arial" charset="0"/>
              </a:endParaRPr>
            </a:p>
          </p:txBody>
        </p:sp>
      </p:grpSp>
      <p:sp>
        <p:nvSpPr>
          <p:cNvPr id="32" name="Textfeld 31"/>
          <p:cNvSpPr txBox="1"/>
          <p:nvPr/>
        </p:nvSpPr>
        <p:spPr>
          <a:xfrm>
            <a:off x="3070054" y="1412795"/>
            <a:ext cx="2297309" cy="246221"/>
          </a:xfrm>
          <a:prstGeom prst="rect">
            <a:avLst/>
          </a:prstGeom>
          <a:noFill/>
        </p:spPr>
        <p:txBody>
          <a:bodyPr wrap="square" rtlCol="0">
            <a:spAutoFit/>
          </a:bodyPr>
          <a:lstStyle/>
          <a:p>
            <a:pPr algn="ctr" eaLnBrk="1" hangingPunct="1"/>
            <a:r>
              <a:rPr lang="de-DE" sz="1000" u="none" dirty="0" smtClean="0">
                <a:solidFill>
                  <a:prstClr val="black"/>
                </a:solidFill>
                <a:cs typeface="Arial" charset="0"/>
              </a:rPr>
              <a:t>Experimental Investigation</a:t>
            </a:r>
            <a:endParaRPr lang="en-US" sz="1000" u="none" dirty="0">
              <a:solidFill>
                <a:prstClr val="black"/>
              </a:solidFill>
              <a:cs typeface="Arial" charset="0"/>
            </a:endParaRPr>
          </a:p>
        </p:txBody>
      </p:sp>
      <p:sp>
        <p:nvSpPr>
          <p:cNvPr id="6" name="Textfeld 5"/>
          <p:cNvSpPr txBox="1"/>
          <p:nvPr/>
        </p:nvSpPr>
        <p:spPr>
          <a:xfrm>
            <a:off x="6483536" y="1600051"/>
            <a:ext cx="819455" cy="707886"/>
          </a:xfrm>
          <a:prstGeom prst="rect">
            <a:avLst/>
          </a:prstGeom>
          <a:noFill/>
        </p:spPr>
        <p:txBody>
          <a:bodyPr wrap="none" rtlCol="0">
            <a:spAutoFit/>
          </a:bodyPr>
          <a:lstStyle/>
          <a:p>
            <a:pPr eaLnBrk="1" hangingPunct="1"/>
            <a:r>
              <a:rPr lang="en-US" sz="4000" b="1" u="none" dirty="0" smtClean="0">
                <a:solidFill>
                  <a:prstClr val="black"/>
                </a:solidFill>
                <a:cs typeface="Arial" charset="0"/>
                <a:sym typeface="Symbol"/>
              </a:rPr>
              <a:t></a:t>
            </a:r>
            <a:endParaRPr lang="en-US" sz="4000" b="1" u="none" dirty="0">
              <a:solidFill>
                <a:prstClr val="black"/>
              </a:solidFill>
              <a:cs typeface="Arial" charset="0"/>
            </a:endParaRPr>
          </a:p>
        </p:txBody>
      </p:sp>
      <p:sp>
        <p:nvSpPr>
          <p:cNvPr id="33" name="Textfeld 32"/>
          <p:cNvSpPr txBox="1"/>
          <p:nvPr/>
        </p:nvSpPr>
        <p:spPr>
          <a:xfrm>
            <a:off x="6483536" y="3494906"/>
            <a:ext cx="819455" cy="707886"/>
          </a:xfrm>
          <a:prstGeom prst="rect">
            <a:avLst/>
          </a:prstGeom>
          <a:noFill/>
        </p:spPr>
        <p:txBody>
          <a:bodyPr wrap="none" rtlCol="0">
            <a:spAutoFit/>
          </a:bodyPr>
          <a:lstStyle/>
          <a:p>
            <a:pPr eaLnBrk="1" hangingPunct="1"/>
            <a:r>
              <a:rPr lang="en-US" sz="4000" b="1" u="none" dirty="0" smtClean="0">
                <a:solidFill>
                  <a:prstClr val="black"/>
                </a:solidFill>
                <a:cs typeface="Arial" charset="0"/>
                <a:sym typeface="Symbol"/>
              </a:rPr>
              <a:t></a:t>
            </a:r>
            <a:endParaRPr lang="en-US" sz="4000" b="1" u="none" dirty="0">
              <a:solidFill>
                <a:prstClr val="black"/>
              </a:solidFill>
              <a:cs typeface="Arial" charset="0"/>
            </a:endParaRPr>
          </a:p>
        </p:txBody>
      </p:sp>
      <p:sp>
        <p:nvSpPr>
          <p:cNvPr id="34" name="Textfeld 33"/>
          <p:cNvSpPr txBox="1"/>
          <p:nvPr/>
        </p:nvSpPr>
        <p:spPr>
          <a:xfrm>
            <a:off x="6483536" y="5385410"/>
            <a:ext cx="819455" cy="707886"/>
          </a:xfrm>
          <a:prstGeom prst="rect">
            <a:avLst/>
          </a:prstGeom>
          <a:noFill/>
        </p:spPr>
        <p:txBody>
          <a:bodyPr wrap="none" rtlCol="0">
            <a:spAutoFit/>
          </a:bodyPr>
          <a:lstStyle/>
          <a:p>
            <a:pPr eaLnBrk="1" hangingPunct="1"/>
            <a:r>
              <a:rPr lang="en-US" sz="4000" b="1" u="none" dirty="0" smtClean="0">
                <a:solidFill>
                  <a:prstClr val="black"/>
                </a:solidFill>
                <a:cs typeface="Arial" charset="0"/>
                <a:sym typeface="Symbol"/>
              </a:rPr>
              <a:t></a:t>
            </a:r>
            <a:endParaRPr lang="en-US" sz="4000" b="1" u="none" dirty="0">
              <a:solidFill>
                <a:prstClr val="black"/>
              </a:solidFill>
              <a:cs typeface="Arial" charset="0"/>
            </a:endParaRPr>
          </a:p>
        </p:txBody>
      </p:sp>
      <p:pic>
        <p:nvPicPr>
          <p:cNvPr id="35" name="Picture 2"/>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8972" t="3176" r="30010" b="45955"/>
          <a:stretch/>
        </p:blipFill>
        <p:spPr bwMode="auto">
          <a:xfrm rot="5400000">
            <a:off x="7767556" y="2934938"/>
            <a:ext cx="1594850" cy="203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feld 35"/>
          <p:cNvSpPr txBox="1"/>
          <p:nvPr/>
        </p:nvSpPr>
        <p:spPr>
          <a:xfrm>
            <a:off x="7545839" y="2833210"/>
            <a:ext cx="1961015" cy="307777"/>
          </a:xfrm>
          <a:prstGeom prst="rect">
            <a:avLst/>
          </a:prstGeom>
          <a:noFill/>
        </p:spPr>
        <p:txBody>
          <a:bodyPr wrap="square" rtlCol="0">
            <a:spAutoFit/>
          </a:bodyPr>
          <a:lstStyle/>
          <a:p>
            <a:pPr algn="ctr" eaLnBrk="1" hangingPunct="1"/>
            <a:r>
              <a:rPr lang="en-US" sz="1400" b="1" u="none" dirty="0" smtClean="0">
                <a:solidFill>
                  <a:srgbClr val="0066FF"/>
                </a:solidFill>
                <a:cs typeface="Arial" charset="0"/>
              </a:rPr>
              <a:t>Improved Cooling</a:t>
            </a:r>
            <a:endParaRPr lang="en-US" sz="1400" b="1" u="none" dirty="0">
              <a:solidFill>
                <a:srgbClr val="0066FF"/>
              </a:solidFill>
              <a:cs typeface="Arial" charset="0"/>
            </a:endParaRPr>
          </a:p>
        </p:txBody>
      </p:sp>
      <p:pic>
        <p:nvPicPr>
          <p:cNvPr id="37" name="Picture 3"/>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7468565" y="5023677"/>
            <a:ext cx="960015" cy="1584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a:blip r:embed="rId16">
            <a:extLst>
              <a:ext uri="{BEBA8EAE-BF5A-486C-A8C5-ECC9F3942E4B}">
                <a14:imgProps xmlns:a14="http://schemas.microsoft.com/office/drawing/2010/main">
                  <a14:imgLayer r:embed="rId17">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8882785" y="5007357"/>
            <a:ext cx="624069" cy="1595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Textfeld 38"/>
          <p:cNvSpPr txBox="1"/>
          <p:nvPr/>
        </p:nvSpPr>
        <p:spPr>
          <a:xfrm>
            <a:off x="7293264" y="4725163"/>
            <a:ext cx="2418269" cy="307777"/>
          </a:xfrm>
          <a:prstGeom prst="rect">
            <a:avLst/>
          </a:prstGeom>
          <a:noFill/>
        </p:spPr>
        <p:txBody>
          <a:bodyPr wrap="square" rtlCol="0">
            <a:spAutoFit/>
          </a:bodyPr>
          <a:lstStyle/>
          <a:p>
            <a:pPr algn="ctr" eaLnBrk="1" hangingPunct="1"/>
            <a:r>
              <a:rPr lang="en-US" sz="1400" b="1" u="none" dirty="0" smtClean="0">
                <a:solidFill>
                  <a:srgbClr val="0066FF"/>
                </a:solidFill>
                <a:cs typeface="Arial" charset="0"/>
              </a:rPr>
              <a:t>Improved RF-Contacts</a:t>
            </a:r>
            <a:endParaRPr lang="en-US" sz="1400" b="1" u="none" dirty="0">
              <a:solidFill>
                <a:srgbClr val="0066FF"/>
              </a:solidFill>
              <a:cs typeface="Arial" charset="0"/>
            </a:endParaRPr>
          </a:p>
        </p:txBody>
      </p:sp>
      <p:sp>
        <p:nvSpPr>
          <p:cNvPr id="4" name="Textfeld 3"/>
          <p:cNvSpPr txBox="1"/>
          <p:nvPr/>
        </p:nvSpPr>
        <p:spPr>
          <a:xfrm>
            <a:off x="194476" y="764704"/>
            <a:ext cx="2886322" cy="369332"/>
          </a:xfrm>
          <a:prstGeom prst="rect">
            <a:avLst/>
          </a:prstGeom>
          <a:noFill/>
        </p:spPr>
        <p:txBody>
          <a:bodyPr wrap="square" rtlCol="0">
            <a:spAutoFit/>
          </a:bodyPr>
          <a:lstStyle/>
          <a:p>
            <a:pPr algn="ctr" eaLnBrk="1" hangingPunct="1"/>
            <a:r>
              <a:rPr lang="de-DE" sz="1800" b="1" u="none" dirty="0" smtClean="0">
                <a:solidFill>
                  <a:prstClr val="black"/>
                </a:solidFill>
                <a:cs typeface="Arial" charset="0"/>
              </a:rPr>
              <a:t>50 kW/m in 2009</a:t>
            </a:r>
            <a:endParaRPr lang="en-US" sz="1800" b="1" u="none" dirty="0">
              <a:solidFill>
                <a:prstClr val="black"/>
              </a:solidFill>
              <a:cs typeface="Arial" charset="0"/>
            </a:endParaRPr>
          </a:p>
        </p:txBody>
      </p:sp>
      <p:pic>
        <p:nvPicPr>
          <p:cNvPr id="42" name="Picture 1944" descr="NTG_Logo"/>
          <p:cNvPicPr>
            <a:picLocks noChangeAspect="1" noChangeArrowheads="1"/>
          </p:cNvPicPr>
          <p:nvPr/>
        </p:nvPicPr>
        <p:blipFill>
          <a:blip r:embed="rId18" cstate="screen">
            <a:extLst>
              <a:ext uri="{BEBA8EAE-BF5A-486C-A8C5-ECC9F3942E4B}">
                <a14:imgProps xmlns:a14="http://schemas.microsoft.com/office/drawing/2010/main">
                  <a14:imgLayer r:embed="rId19">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3320564" y="6454383"/>
            <a:ext cx="1796275" cy="339943"/>
          </a:xfrm>
          <a:prstGeom prst="rect">
            <a:avLst/>
          </a:prstGeom>
          <a:noFill/>
          <a:ln w="9525">
            <a:noFill/>
            <a:miter lim="800000"/>
            <a:headEnd/>
            <a:tailEnd/>
          </a:ln>
        </p:spPr>
      </p:pic>
      <p:pic>
        <p:nvPicPr>
          <p:cNvPr id="1027" name="Picture 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656814" y="6479985"/>
            <a:ext cx="2740300" cy="52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pied de page 4"/>
          <p:cNvSpPr>
            <a:spLocks noGrp="1"/>
          </p:cNvSpPr>
          <p:nvPr>
            <p:ph type="ftr" sz="quarter" idx="11"/>
          </p:nvPr>
        </p:nvSpPr>
        <p:spPr/>
        <p:txBody>
          <a:body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Tree>
    <p:extLst>
      <p:ext uri="{BB962C8B-B14F-4D97-AF65-F5344CB8AC3E}">
        <p14:creationId xmlns:p14="http://schemas.microsoft.com/office/powerpoint/2010/main" val="15698995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5783" y="332675"/>
            <a:ext cx="8915400" cy="511175"/>
          </a:xfrm>
        </p:spPr>
        <p:txBody>
          <a:bodyPr rtlCol="0">
            <a:noAutofit/>
          </a:bodyPr>
          <a:lstStyle/>
          <a:p>
            <a:pPr eaLnBrk="1" fontAlgn="auto" hangingPunct="1">
              <a:spcAft>
                <a:spcPts val="0"/>
              </a:spcAft>
              <a:defRPr/>
            </a:pPr>
            <a:r>
              <a:rPr lang="en-US" sz="3200" b="0" dirty="0" smtClean="0">
                <a:solidFill>
                  <a:schemeClr val="tx2"/>
                </a:solidFill>
              </a:rPr>
              <a:t>Cooling System on Main Parts of the RFQ</a:t>
            </a:r>
            <a:endParaRPr lang="en-US" sz="3200" b="0" dirty="0">
              <a:solidFill>
                <a:schemeClr val="tx2"/>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45132" y="1412776"/>
            <a:ext cx="3181825" cy="465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4514" y="1412776"/>
            <a:ext cx="4831212" cy="2350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8211" y="4094278"/>
            <a:ext cx="4823835" cy="1969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feld 2"/>
          <p:cNvSpPr txBox="1"/>
          <p:nvPr/>
        </p:nvSpPr>
        <p:spPr>
          <a:xfrm>
            <a:off x="659861" y="1628801"/>
            <a:ext cx="2340260" cy="369332"/>
          </a:xfrm>
          <a:prstGeom prst="rect">
            <a:avLst/>
          </a:prstGeom>
          <a:noFill/>
        </p:spPr>
        <p:txBody>
          <a:bodyPr wrap="square" rtlCol="0">
            <a:spAutoFit/>
          </a:bodyPr>
          <a:lstStyle/>
          <a:p>
            <a:pPr eaLnBrk="1" hangingPunct="1"/>
            <a:r>
              <a:rPr lang="en-US" sz="1800" u="none" dirty="0">
                <a:solidFill>
                  <a:prstClr val="black"/>
                </a:solidFill>
                <a:latin typeface="Calibri"/>
                <a:cs typeface="Arial" charset="0"/>
              </a:rPr>
              <a:t>c</a:t>
            </a:r>
            <a:r>
              <a:rPr lang="en-US" sz="1800" u="none" dirty="0" smtClean="0">
                <a:solidFill>
                  <a:prstClr val="black"/>
                </a:solidFill>
                <a:latin typeface="Calibri"/>
                <a:cs typeface="Arial" charset="0"/>
              </a:rPr>
              <a:t>opper electro forming</a:t>
            </a:r>
            <a:endParaRPr lang="en-US" sz="1800" u="none" dirty="0">
              <a:solidFill>
                <a:prstClr val="black"/>
              </a:solidFill>
              <a:latin typeface="Calibri"/>
              <a:cs typeface="Arial" charset="0"/>
            </a:endParaRPr>
          </a:p>
        </p:txBody>
      </p:sp>
      <p:sp>
        <p:nvSpPr>
          <p:cNvPr id="7" name="Textfeld 6"/>
          <p:cNvSpPr txBox="1"/>
          <p:nvPr/>
        </p:nvSpPr>
        <p:spPr>
          <a:xfrm>
            <a:off x="670787" y="4221088"/>
            <a:ext cx="2340260" cy="369332"/>
          </a:xfrm>
          <a:prstGeom prst="rect">
            <a:avLst/>
          </a:prstGeom>
          <a:noFill/>
        </p:spPr>
        <p:txBody>
          <a:bodyPr wrap="square" rtlCol="0">
            <a:spAutoFit/>
          </a:bodyPr>
          <a:lstStyle/>
          <a:p>
            <a:pPr eaLnBrk="1" hangingPunct="1"/>
            <a:r>
              <a:rPr lang="en-US" sz="1800" u="none" dirty="0" smtClean="0">
                <a:solidFill>
                  <a:prstClr val="black"/>
                </a:solidFill>
                <a:latin typeface="Calibri"/>
                <a:cs typeface="Arial" charset="0"/>
              </a:rPr>
              <a:t>brazed silver plates</a:t>
            </a:r>
            <a:endParaRPr lang="en-US" sz="1800" u="none" dirty="0">
              <a:solidFill>
                <a:prstClr val="black"/>
              </a:solidFill>
              <a:latin typeface="Calibri"/>
              <a:cs typeface="Arial" charset="0"/>
            </a:endParaRPr>
          </a:p>
        </p:txBody>
      </p:sp>
      <p:pic>
        <p:nvPicPr>
          <p:cNvPr id="8" name="Picture 1944" descr="NTG_Logo"/>
          <p:cNvPicPr>
            <a:picLocks noChangeAspect="1" noChangeArrowheads="1"/>
          </p:cNvPicPr>
          <p:nvPr/>
        </p:nvPicPr>
        <p:blipFill>
          <a:blip r:embed="rId5" cstate="screen">
            <a:extLst>
              <a:ext uri="{BEBA8EAE-BF5A-486C-A8C5-ECC9F3942E4B}">
                <a14:imgProps xmlns:a14="http://schemas.microsoft.com/office/drawing/2010/main">
                  <a14:imgLayer r:embed="rId6">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3320564" y="6454383"/>
            <a:ext cx="1796275" cy="339943"/>
          </a:xfrm>
          <a:prstGeom prst="rect">
            <a:avLst/>
          </a:prstGeom>
          <a:noFill/>
          <a:ln w="9525">
            <a:noFill/>
            <a:miter lim="800000"/>
            <a:headEnd/>
            <a:tailEnd/>
          </a:ln>
        </p:spPr>
      </p:pic>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6814" y="6479985"/>
            <a:ext cx="2740300" cy="52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u pied de page 3"/>
          <p:cNvSpPr>
            <a:spLocks noGrp="1"/>
          </p:cNvSpPr>
          <p:nvPr>
            <p:ph type="ftr" sz="quarter" idx="11"/>
          </p:nvPr>
        </p:nvSpPr>
        <p:spPr/>
        <p:txBody>
          <a:body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Tree>
    <p:extLst>
      <p:ext uri="{BB962C8B-B14F-4D97-AF65-F5344CB8AC3E}">
        <p14:creationId xmlns:p14="http://schemas.microsoft.com/office/powerpoint/2010/main" val="32422490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a:xfrm>
            <a:off x="628298" y="572490"/>
            <a:ext cx="8539634" cy="703455"/>
          </a:xfrm>
          <a:prstGeom prst="rect">
            <a:avLst/>
          </a:prstGeom>
          <a:noFill/>
        </p:spPr>
        <p:txBody>
          <a:bodyPr wrap="none" lIns="87053" tIns="43526" rIns="87053" bIns="43526">
            <a:spAutoFit/>
            <a:scene3d>
              <a:camera prst="orthographicFront"/>
              <a:lightRig rig="glow" dir="tl">
                <a:rot lat="0" lon="0" rev="5400000"/>
              </a:lightRig>
            </a:scene3d>
            <a:sp3d contourW="12700">
              <a:bevelT w="25400" h="25400"/>
              <a:contourClr>
                <a:schemeClr val="accent6">
                  <a:shade val="73000"/>
                </a:schemeClr>
              </a:contourClr>
            </a:sp3d>
          </a:bodyPr>
          <a:lstStyle/>
          <a:p>
            <a:pPr algn="ctr" eaLnBrk="1" hangingPunct="1"/>
            <a:r>
              <a:rPr lang="de-DE" sz="4000" b="1" u="none" dirty="0">
                <a:ln w="11430"/>
                <a:gradFill>
                  <a:gsLst>
                    <a:gs pos="18000">
                      <a:srgbClr val="FFC000"/>
                    </a:gs>
                    <a:gs pos="34000">
                      <a:srgbClr val="F79646">
                        <a:tint val="93000"/>
                        <a:satMod val="120000"/>
                      </a:srgbClr>
                    </a:gs>
                    <a:gs pos="50000">
                      <a:srgbClr val="F1750F"/>
                    </a:gs>
                    <a:gs pos="69000">
                      <a:srgbClr val="F79646">
                        <a:tint val="93000"/>
                        <a:satMod val="120000"/>
                      </a:srgbClr>
                    </a:gs>
                    <a:gs pos="83000">
                      <a:srgbClr val="FFC000"/>
                    </a:gs>
                  </a:gsLst>
                  <a:lin ang="5400000"/>
                </a:gradFill>
                <a:effectLst>
                  <a:glow rad="228600">
                    <a:srgbClr val="D5C6E8">
                      <a:alpha val="40000"/>
                    </a:srgbClr>
                  </a:glow>
                  <a:outerShdw blurRad="38100" dist="38100" dir="2700000" algn="tl">
                    <a:srgbClr val="000000">
                      <a:alpha val="43137"/>
                    </a:srgbClr>
                  </a:outerShdw>
                </a:effectLst>
                <a:cs typeface="Arial" charset="0"/>
              </a:rPr>
              <a:t>NEXT GEN </a:t>
            </a:r>
            <a:r>
              <a:rPr lang="de-DE" sz="4000" b="1" u="none" dirty="0" smtClean="0">
                <a:ln w="11430"/>
                <a:gradFill>
                  <a:gsLst>
                    <a:gs pos="18000">
                      <a:srgbClr val="FFC000"/>
                    </a:gs>
                    <a:gs pos="34000">
                      <a:srgbClr val="F79646">
                        <a:tint val="93000"/>
                        <a:satMod val="120000"/>
                      </a:srgbClr>
                    </a:gs>
                    <a:gs pos="50000">
                      <a:srgbClr val="F1750F"/>
                    </a:gs>
                    <a:gs pos="69000">
                      <a:srgbClr val="F79646">
                        <a:tint val="93000"/>
                        <a:satMod val="120000"/>
                      </a:srgbClr>
                    </a:gs>
                    <a:gs pos="83000">
                      <a:srgbClr val="FFC000"/>
                    </a:gs>
                  </a:gsLst>
                  <a:lin ang="5400000"/>
                </a:gradFill>
                <a:effectLst>
                  <a:glow rad="228600">
                    <a:srgbClr val="D5C6E8">
                      <a:alpha val="40000"/>
                    </a:srgbClr>
                  </a:glow>
                  <a:outerShdw blurRad="38100" dist="38100" dir="2700000" algn="tl">
                    <a:srgbClr val="000000">
                      <a:alpha val="43137"/>
                    </a:srgbClr>
                  </a:outerShdw>
                </a:effectLst>
                <a:cs typeface="Arial" charset="0"/>
              </a:rPr>
              <a:t>HIGH POWER CW-RFQ</a:t>
            </a:r>
            <a:endParaRPr lang="de-DE" sz="4000" b="1" u="none" dirty="0">
              <a:ln w="11430"/>
              <a:gradFill>
                <a:gsLst>
                  <a:gs pos="18000">
                    <a:srgbClr val="FFC000"/>
                  </a:gs>
                  <a:gs pos="34000">
                    <a:srgbClr val="F79646">
                      <a:tint val="93000"/>
                      <a:satMod val="120000"/>
                    </a:srgbClr>
                  </a:gs>
                  <a:gs pos="50000">
                    <a:srgbClr val="F1750F"/>
                  </a:gs>
                  <a:gs pos="69000">
                    <a:srgbClr val="F79646">
                      <a:tint val="93000"/>
                      <a:satMod val="120000"/>
                    </a:srgbClr>
                  </a:gs>
                  <a:gs pos="83000">
                    <a:srgbClr val="FFC000"/>
                  </a:gs>
                </a:gsLst>
                <a:lin ang="5400000"/>
              </a:gradFill>
              <a:effectLst>
                <a:glow rad="228600">
                  <a:srgbClr val="D5C6E8">
                    <a:alpha val="40000"/>
                  </a:srgbClr>
                </a:glow>
                <a:outerShdw blurRad="38100" dist="38100" dir="2700000" algn="tl">
                  <a:srgbClr val="000000">
                    <a:alpha val="43137"/>
                  </a:srgbClr>
                </a:outerShdw>
              </a:effectLst>
              <a:cs typeface="Arial" charset="0"/>
            </a:endParaRPr>
          </a:p>
        </p:txBody>
      </p:sp>
      <p:grpSp>
        <p:nvGrpSpPr>
          <p:cNvPr id="3" name="Gruppieren 2"/>
          <p:cNvGrpSpPr>
            <a:grpSpLocks noChangeAspect="1"/>
          </p:cNvGrpSpPr>
          <p:nvPr/>
        </p:nvGrpSpPr>
        <p:grpSpPr>
          <a:xfrm>
            <a:off x="662523" y="1772816"/>
            <a:ext cx="4484874" cy="2887426"/>
            <a:chOff x="396298" y="284543"/>
            <a:chExt cx="8320924" cy="6240693"/>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298" y="284543"/>
              <a:ext cx="8320924" cy="6240693"/>
            </a:xfrm>
            <a:prstGeom prst="rect">
              <a:avLst/>
            </a:prstGeom>
            <a:no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34473" b="76669" l="2317" r="95863">
                          <a14:foregroundMark x1="46835" y1="65361" x2="47414" y2="66906"/>
                          <a14:foregroundMark x1="84775" y1="50579" x2="86347" y2="52951"/>
                          <a14:foregroundMark x1="46297" y1="65527" x2="47331" y2="68560"/>
                          <a14:foregroundMark x1="81341" y1="40044" x2="82582" y2="39272"/>
                          <a14:foregroundMark x1="86347" y1="38279" x2="88540" y2="37617"/>
                          <a14:foregroundMark x1="89119" y1="37728" x2="89491" y2="37397"/>
                          <a14:foregroundMark x1="19487" y1="60728" x2="81175" y2="39658"/>
                          <a14:foregroundMark x1="11005" y1="65251" x2="13074" y2="63376"/>
                          <a14:foregroundMark x1="14026" y1="62990" x2="19115" y2="60838"/>
                          <a14:foregroundMark x1="19115" y1="60838" x2="19115" y2="60838"/>
                          <a14:foregroundMark x1="13074" y1="63376" x2="13902" y2="63155"/>
                          <a14:foregroundMark x1="47538" y1="67071" x2="48118" y2="68064"/>
                          <a14:foregroundMark x1="47538" y1="68836" x2="47993" y2="68450"/>
                          <a14:foregroundMark x1="85147" y1="52399" x2="86181" y2="53778"/>
                          <a14:backgroundMark x1="20770" y1="50579" x2="81216" y2="37948"/>
                        </a14:backgroundRemoval>
                      </a14:imgEffect>
                    </a14:imgLayer>
                  </a14:imgProps>
                </a:ext>
                <a:ext uri="{28A0092B-C50C-407E-A947-70E740481C1C}">
                  <a14:useLocalDpi xmlns:a14="http://schemas.microsoft.com/office/drawing/2010/main" val="0"/>
                </a:ext>
              </a:extLst>
            </a:blip>
            <a:srcRect t="32130" b="21474"/>
            <a:stretch/>
          </p:blipFill>
          <p:spPr>
            <a:xfrm>
              <a:off x="525204" y="838236"/>
              <a:ext cx="5966811" cy="2076275"/>
            </a:xfrm>
            <a:prstGeom prst="rect">
              <a:avLst/>
            </a:prstGeom>
            <a:ln>
              <a:noFill/>
            </a:ln>
            <a:effectLst>
              <a:glow rad="241300">
                <a:schemeClr val="accent6">
                  <a:lumMod val="40000"/>
                  <a:lumOff val="60000"/>
                </a:schemeClr>
              </a:glow>
            </a:effectLst>
          </p:spPr>
        </p:pic>
      </p:grpSp>
      <p:pic>
        <p:nvPicPr>
          <p:cNvPr id="9" name="Grafik 8"/>
          <p:cNvPicPr>
            <a:picLocks noChangeAspect="1"/>
          </p:cNvPicPr>
          <p:nvPr/>
        </p:nvPicPr>
        <p:blipFill rotWithShape="1">
          <a:blip r:embed="rId5" cstate="print">
            <a:extLst>
              <a:ext uri="{28A0092B-C50C-407E-A947-70E740481C1C}">
                <a14:useLocalDpi xmlns:a14="http://schemas.microsoft.com/office/drawing/2010/main" val="0"/>
              </a:ext>
            </a:extLst>
          </a:blip>
          <a:srcRect t="49083"/>
          <a:stretch/>
        </p:blipFill>
        <p:spPr>
          <a:xfrm>
            <a:off x="5714516" y="1772816"/>
            <a:ext cx="3459123" cy="288742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feld 11"/>
          <p:cNvSpPr txBox="1"/>
          <p:nvPr/>
        </p:nvSpPr>
        <p:spPr>
          <a:xfrm>
            <a:off x="3392832" y="4290910"/>
            <a:ext cx="2008411" cy="369332"/>
          </a:xfrm>
          <a:prstGeom prst="rect">
            <a:avLst/>
          </a:prstGeom>
          <a:noFill/>
        </p:spPr>
        <p:txBody>
          <a:bodyPr wrap="square" rtlCol="0">
            <a:spAutoFit/>
          </a:bodyPr>
          <a:lstStyle/>
          <a:p>
            <a:pPr eaLnBrk="1" hangingPunct="1"/>
            <a:r>
              <a:rPr lang="de-DE" sz="1800" b="1" u="none" dirty="0" smtClean="0">
                <a:solidFill>
                  <a:prstClr val="black"/>
                </a:solidFill>
                <a:cs typeface="Arial" charset="0"/>
              </a:rPr>
              <a:t>4-stem Model</a:t>
            </a:r>
            <a:endParaRPr lang="en-US" sz="1800" b="1" u="none" dirty="0">
              <a:solidFill>
                <a:prstClr val="black"/>
              </a:solidFill>
              <a:cs typeface="Arial" charset="0"/>
            </a:endParaRPr>
          </a:p>
        </p:txBody>
      </p:sp>
      <p:sp>
        <p:nvSpPr>
          <p:cNvPr id="6" name="Textfeld 5"/>
          <p:cNvSpPr txBox="1"/>
          <p:nvPr/>
        </p:nvSpPr>
        <p:spPr>
          <a:xfrm>
            <a:off x="1286593" y="5180695"/>
            <a:ext cx="5148572" cy="1200329"/>
          </a:xfrm>
          <a:prstGeom prst="rect">
            <a:avLst/>
          </a:prstGeom>
          <a:noFill/>
        </p:spPr>
        <p:txBody>
          <a:bodyPr wrap="square" rtlCol="0">
            <a:spAutoFit/>
          </a:bodyPr>
          <a:lstStyle/>
          <a:p>
            <a:pPr algn="ctr" eaLnBrk="1" hangingPunct="1"/>
            <a:r>
              <a:rPr lang="en-US" sz="2400" b="1" u="none" dirty="0">
                <a:solidFill>
                  <a:srgbClr val="0066FF"/>
                </a:solidFill>
                <a:latin typeface="Calibri"/>
                <a:cs typeface="Arial" charset="0"/>
              </a:rPr>
              <a:t>keeps cool at even </a:t>
            </a:r>
            <a:r>
              <a:rPr lang="en-US" sz="2400" b="1" u="none" dirty="0" smtClean="0">
                <a:solidFill>
                  <a:srgbClr val="0066FF"/>
                </a:solidFill>
                <a:latin typeface="Calibri"/>
                <a:cs typeface="Arial" charset="0"/>
              </a:rPr>
              <a:t>130 </a:t>
            </a:r>
            <a:r>
              <a:rPr lang="en-US" sz="2400" b="1" u="none" dirty="0">
                <a:solidFill>
                  <a:srgbClr val="0066FF"/>
                </a:solidFill>
                <a:latin typeface="Calibri"/>
                <a:cs typeface="Arial" charset="0"/>
              </a:rPr>
              <a:t>kW/m</a:t>
            </a:r>
          </a:p>
          <a:p>
            <a:pPr algn="ctr" eaLnBrk="1" hangingPunct="1"/>
            <a:r>
              <a:rPr lang="en-US" sz="2400" b="1" u="none" dirty="0">
                <a:solidFill>
                  <a:srgbClr val="0066FF"/>
                </a:solidFill>
                <a:latin typeface="Calibri"/>
                <a:cs typeface="Arial" charset="0"/>
              </a:rPr>
              <a:t>(limit not yet reached)</a:t>
            </a:r>
          </a:p>
          <a:p>
            <a:pPr algn="ctr" eaLnBrk="1" hangingPunct="1"/>
            <a:endParaRPr lang="en-US" sz="2400" b="1" u="none" dirty="0">
              <a:solidFill>
                <a:srgbClr val="0066FF"/>
              </a:solidFill>
              <a:latin typeface="Calibri"/>
              <a:cs typeface="Arial" charset="0"/>
            </a:endParaRPr>
          </a:p>
        </p:txBody>
      </p:sp>
      <p:pic>
        <p:nvPicPr>
          <p:cNvPr id="5" name="Grafik 4"/>
          <p:cNvPicPr>
            <a:picLocks noChangeAspect="1"/>
          </p:cNvPicPr>
          <p:nvPr/>
        </p:nvPicPr>
        <p:blipFill rotWithShape="1">
          <a:blip r:embed="rId6" cstate="print">
            <a:extLst>
              <a:ext uri="{28A0092B-C50C-407E-A947-70E740481C1C}">
                <a14:useLocalDpi xmlns:a14="http://schemas.microsoft.com/office/drawing/2010/main" val="0"/>
              </a:ext>
            </a:extLst>
          </a:blip>
          <a:srcRect l="8333" t="1351" r="13148" b="2270"/>
          <a:stretch/>
        </p:blipFill>
        <p:spPr>
          <a:xfrm>
            <a:off x="6857178" y="5013195"/>
            <a:ext cx="1918257" cy="1223813"/>
          </a:xfrm>
          <a:prstGeom prst="roundRect">
            <a:avLst>
              <a:gd name="adj" fmla="val 2396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1944" descr="NTG_Logo"/>
          <p:cNvPicPr>
            <a:picLocks noChangeAspect="1" noChangeArrowheads="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3320564" y="6454383"/>
            <a:ext cx="1796275" cy="339943"/>
          </a:xfrm>
          <a:prstGeom prst="rect">
            <a:avLst/>
          </a:prstGeom>
          <a:noFill/>
          <a:ln w="9525">
            <a:noFill/>
            <a:miter lim="800000"/>
            <a:headEnd/>
            <a:tailEnd/>
          </a:ln>
        </p:spPr>
      </p:pic>
      <p:pic>
        <p:nvPicPr>
          <p:cNvPr id="1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6814" y="6479985"/>
            <a:ext cx="2740300" cy="52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ce réservé du pied de page 6"/>
          <p:cNvSpPr>
            <a:spLocks noGrp="1"/>
          </p:cNvSpPr>
          <p:nvPr>
            <p:ph type="ftr" sz="quarter" idx="11"/>
          </p:nvPr>
        </p:nvSpPr>
        <p:spPr/>
        <p:txBody>
          <a:bodyPr/>
          <a:lstStyle/>
          <a:p>
            <a:r>
              <a:rPr lang="fr-FR" smtClean="0">
                <a:solidFill>
                  <a:prstClr val="black">
                    <a:tint val="75000"/>
                  </a:prstClr>
                </a:solidFill>
              </a:rPr>
              <a:t>J-Luc Biarrotte, Séminaire SACM, Saclay, 24/03/2016.</a:t>
            </a:r>
            <a:endParaRPr lang="en-US">
              <a:solidFill>
                <a:prstClr val="black">
                  <a:tint val="75000"/>
                </a:prstClr>
              </a:solidFill>
            </a:endParaRPr>
          </a:p>
        </p:txBody>
      </p:sp>
    </p:spTree>
    <p:extLst>
      <p:ext uri="{BB962C8B-B14F-4D97-AF65-F5344CB8AC3E}">
        <p14:creationId xmlns:p14="http://schemas.microsoft.com/office/powerpoint/2010/main" val="27655469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506507" y="3937177"/>
            <a:ext cx="2866333" cy="230333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eaLnBrk="1" hangingPunct="1"/>
            <a:endParaRPr lang="de-DE" sz="1800" u="none">
              <a:solidFill>
                <a:prstClr val="white"/>
              </a:solidFill>
            </a:endParaRPr>
          </a:p>
        </p:txBody>
      </p:sp>
      <p:sp>
        <p:nvSpPr>
          <p:cNvPr id="2" name="Titel 1"/>
          <p:cNvSpPr>
            <a:spLocks noGrp="1"/>
          </p:cNvSpPr>
          <p:nvPr>
            <p:ph type="title"/>
          </p:nvPr>
        </p:nvSpPr>
        <p:spPr>
          <a:xfrm>
            <a:off x="495300" y="214315"/>
            <a:ext cx="8915400" cy="511175"/>
          </a:xfrm>
        </p:spPr>
        <p:txBody>
          <a:bodyPr rtlCol="0">
            <a:normAutofit fontScale="90000"/>
          </a:bodyPr>
          <a:lstStyle/>
          <a:p>
            <a:pPr fontAlgn="auto">
              <a:spcAft>
                <a:spcPts val="0"/>
              </a:spcAft>
              <a:defRPr/>
            </a:pPr>
            <a:r>
              <a:rPr lang="de-DE" b="0" dirty="0" smtClean="0">
                <a:solidFill>
                  <a:schemeClr val="tx2"/>
                </a:solidFill>
              </a:rPr>
              <a:t>FRANZ </a:t>
            </a:r>
            <a:r>
              <a:rPr lang="de-DE" b="0" dirty="0" err="1" smtClean="0">
                <a:solidFill>
                  <a:schemeClr val="tx2"/>
                </a:solidFill>
              </a:rPr>
              <a:t>Accelerator</a:t>
            </a:r>
            <a:endParaRPr lang="de-DE" b="0" dirty="0">
              <a:solidFill>
                <a:schemeClr val="tx2"/>
              </a:solidFill>
            </a:endParaRPr>
          </a:p>
        </p:txBody>
      </p:sp>
      <p:grpSp>
        <p:nvGrpSpPr>
          <p:cNvPr id="11268" name="Gruppieren 10"/>
          <p:cNvGrpSpPr>
            <a:grpSpLocks/>
          </p:cNvGrpSpPr>
          <p:nvPr/>
        </p:nvGrpSpPr>
        <p:grpSpPr bwMode="auto">
          <a:xfrm>
            <a:off x="696516" y="844550"/>
            <a:ext cx="8667750" cy="2901950"/>
            <a:chOff x="642910" y="844155"/>
            <a:chExt cx="8001056" cy="2902832"/>
          </a:xfrm>
        </p:grpSpPr>
        <p:pic>
          <p:nvPicPr>
            <p:cNvPr id="11270" name="Picture 2108" descr="franz2"/>
            <p:cNvPicPr>
              <a:picLocks noChangeAspect="1" noChangeArrowheads="1"/>
            </p:cNvPicPr>
            <p:nvPr/>
          </p:nvPicPr>
          <p:blipFill>
            <a:blip r:embed="rId3"/>
            <a:srcRect/>
            <a:stretch>
              <a:fillRect/>
            </a:stretch>
          </p:blipFill>
          <p:spPr bwMode="auto">
            <a:xfrm>
              <a:off x="642910" y="844155"/>
              <a:ext cx="8001056" cy="2902832"/>
            </a:xfrm>
            <a:prstGeom prst="rect">
              <a:avLst/>
            </a:prstGeom>
            <a:noFill/>
            <a:ln w="9525">
              <a:noFill/>
              <a:miter lim="800000"/>
              <a:headEnd/>
              <a:tailEnd/>
            </a:ln>
          </p:spPr>
        </p:pic>
        <p:pic>
          <p:nvPicPr>
            <p:cNvPr id="11271" name="Picture 237" descr="IH_RFQ_Bild"/>
            <p:cNvPicPr>
              <a:picLocks noChangeAspect="1" noChangeArrowheads="1"/>
            </p:cNvPicPr>
            <p:nvPr/>
          </p:nvPicPr>
          <p:blipFill>
            <a:blip r:embed="rId4"/>
            <a:srcRect/>
            <a:stretch>
              <a:fillRect/>
            </a:stretch>
          </p:blipFill>
          <p:spPr bwMode="auto">
            <a:xfrm>
              <a:off x="3428992" y="2786058"/>
              <a:ext cx="1428760" cy="898848"/>
            </a:xfrm>
            <a:prstGeom prst="rect">
              <a:avLst/>
            </a:prstGeom>
            <a:noFill/>
            <a:ln w="9525">
              <a:noFill/>
              <a:miter lim="800000"/>
              <a:headEnd/>
              <a:tailEnd/>
            </a:ln>
          </p:spPr>
        </p:pic>
      </p:grpSp>
      <p:grpSp>
        <p:nvGrpSpPr>
          <p:cNvPr id="6" name="Gruppieren 5"/>
          <p:cNvGrpSpPr>
            <a:grpSpLocks noChangeAspect="1"/>
          </p:cNvGrpSpPr>
          <p:nvPr/>
        </p:nvGrpSpPr>
        <p:grpSpPr>
          <a:xfrm>
            <a:off x="3372839" y="3911731"/>
            <a:ext cx="2594274" cy="2328776"/>
            <a:chOff x="3033609" y="3937177"/>
            <a:chExt cx="2445487" cy="2379666"/>
          </a:xfrm>
        </p:grpSpPr>
        <p:sp>
          <p:nvSpPr>
            <p:cNvPr id="13" name="Abgerundetes Rechteck 12"/>
            <p:cNvSpPr/>
            <p:nvPr/>
          </p:nvSpPr>
          <p:spPr>
            <a:xfrm>
              <a:off x="3132621" y="3937177"/>
              <a:ext cx="2346475" cy="2379666"/>
            </a:xfrm>
            <a:prstGeom prst="roundRect">
              <a:avLst>
                <a:gd name="adj" fmla="val 0"/>
              </a:avLst>
            </a:prstGeom>
            <a:solidFill>
              <a:schemeClr val="tx1"/>
            </a:soli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u="none" dirty="0">
                <a:solidFill>
                  <a:prstClr val="white"/>
                </a:solidFill>
              </a:endParaRPr>
            </a:p>
          </p:txBody>
        </p:sp>
        <p:sp>
          <p:nvSpPr>
            <p:cNvPr id="14" name="Textfeld 13"/>
            <p:cNvSpPr txBox="1"/>
            <p:nvPr/>
          </p:nvSpPr>
          <p:spPr>
            <a:xfrm>
              <a:off x="3033609" y="4050899"/>
              <a:ext cx="2445487" cy="283052"/>
            </a:xfrm>
            <a:prstGeom prst="rect">
              <a:avLst/>
            </a:prstGeom>
            <a:noFill/>
          </p:spPr>
          <p:txBody>
            <a:bodyPr wrap="square" rtlCol="0">
              <a:spAutoFit/>
            </a:bodyPr>
            <a:lstStyle/>
            <a:p>
              <a:pPr algn="ctr" eaLnBrk="1" hangingPunct="1"/>
              <a:r>
                <a:rPr lang="en-US" sz="1200" b="1" u="none" dirty="0" smtClean="0">
                  <a:solidFill>
                    <a:srgbClr val="FFFFFF"/>
                  </a:solidFill>
                  <a:latin typeface="Calibri"/>
                  <a:ea typeface="Gulim" pitchFamily="34" charset="-127"/>
                  <a:cs typeface="Arial" charset="0"/>
                </a:rPr>
                <a:t>CW IH-Middle-Frame</a:t>
              </a:r>
              <a:endParaRPr lang="en-US" sz="1200" b="1" u="none" dirty="0">
                <a:solidFill>
                  <a:srgbClr val="FFFFFF"/>
                </a:solidFill>
                <a:latin typeface="Calibri"/>
                <a:ea typeface="Gulim" pitchFamily="34" charset="-127"/>
                <a:cs typeface="Arial" charset="0"/>
              </a:endParaRPr>
            </a:p>
          </p:txBody>
        </p:sp>
        <p:pic>
          <p:nvPicPr>
            <p:cNvPr id="15" name="Grafik 1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6168" b="82059" l="7122" r="97283">
                          <a14:foregroundMark x1="14391" y1="47292" x2="14684" y2="51178"/>
                          <a14:foregroundMark x1="28341" y1="38032" x2="54919" y2="40223"/>
                          <a14:foregroundMark x1="18943" y1="31294" x2="28194" y2="30922"/>
                          <a14:foregroundMark x1="19236" y1="32451" x2="25771" y2="32534"/>
                          <a14:foregroundMark x1="48018" y1="66350" x2="49486" y2="66350"/>
                          <a14:foregroundMark x1="47651" y1="58578" x2="47357" y2="68706"/>
                          <a14:foregroundMark x1="68649" y1="50847" x2="68282" y2="52914"/>
                          <a14:backgroundMark x1="12555" y1="53576" x2="12996" y2="57048"/>
                          <a14:backgroundMark x1="55213" y1="27243" x2="82673" y2="34229"/>
                          <a14:backgroundMark x1="39280" y1="36999" x2="44493" y2="37081"/>
                          <a14:backgroundMark x1="32232" y1="37453" x2="39574" y2="36875"/>
                          <a14:backgroundMark x1="52570" y1="60107" x2="52056" y2="63580"/>
                          <a14:backgroundMark x1="66153" y1="50641" x2="67181" y2="52336"/>
                          <a14:backgroundMark x1="48605" y1="60397" x2="55140" y2="64407"/>
                          <a14:backgroundMark x1="48311" y1="59942" x2="48311" y2="61058"/>
                          <a14:backgroundMark x1="48238" y1="59777" x2="49339" y2="59859"/>
                          <a14:backgroundMark x1="65272" y1="49359" x2="65492" y2="49979"/>
                          <a14:backgroundMark x1="68209" y1="51054" x2="67768" y2="53783"/>
                          <a14:backgroundMark x1="13803" y1="52997" x2="14391" y2="55229"/>
                        </a14:backgroundRemoval>
                      </a14:imgEffect>
                      <a14:imgEffect>
                        <a14:colorTemperature colorTemp="8800"/>
                      </a14:imgEffect>
                      <a14:imgEffect>
                        <a14:brightnessContrast bright="20000" contrast="-20000"/>
                      </a14:imgEffect>
                    </a14:imgLayer>
                  </a14:imgProps>
                </a:ext>
                <a:ext uri="{28A0092B-C50C-407E-A947-70E740481C1C}">
                  <a14:useLocalDpi xmlns:a14="http://schemas.microsoft.com/office/drawing/2010/main" val="0"/>
                </a:ext>
              </a:extLst>
            </a:blip>
            <a:srcRect t="23740" b="15997"/>
            <a:stretch/>
          </p:blipFill>
          <p:spPr>
            <a:xfrm>
              <a:off x="3325361" y="4170832"/>
              <a:ext cx="1960994" cy="2098793"/>
            </a:xfrm>
            <a:prstGeom prst="rect">
              <a:avLst/>
            </a:prstGeom>
            <a:effectLst>
              <a:softEdge rad="0"/>
            </a:effectLst>
          </p:spPr>
        </p:pic>
      </p:grpSp>
      <p:pic>
        <p:nvPicPr>
          <p:cNvPr id="7" name="Grafik 6"/>
          <p:cNvPicPr>
            <a:picLocks noChangeAspect="1"/>
          </p:cNvPicPr>
          <p:nvPr/>
        </p:nvPicPr>
        <p:blipFill rotWithShape="1">
          <a:blip r:embed="rId7" cstate="print">
            <a:extLst>
              <a:ext uri="{28A0092B-C50C-407E-A947-70E740481C1C}">
                <a14:useLocalDpi xmlns:a14="http://schemas.microsoft.com/office/drawing/2010/main" val="0"/>
              </a:ext>
            </a:extLst>
          </a:blip>
          <a:srcRect l="13791" r="3437"/>
          <a:stretch/>
        </p:blipFill>
        <p:spPr>
          <a:xfrm>
            <a:off x="6279149" y="3937177"/>
            <a:ext cx="3035906" cy="2257122"/>
          </a:xfrm>
          <a:prstGeom prst="rect">
            <a:avLst/>
          </a:prstGeom>
        </p:spPr>
      </p:pic>
      <p:sp>
        <p:nvSpPr>
          <p:cNvPr id="18" name="Textfeld 17"/>
          <p:cNvSpPr txBox="1"/>
          <p:nvPr/>
        </p:nvSpPr>
        <p:spPr>
          <a:xfrm>
            <a:off x="6499963" y="5733275"/>
            <a:ext cx="2594274" cy="276999"/>
          </a:xfrm>
          <a:prstGeom prst="rect">
            <a:avLst/>
          </a:prstGeom>
          <a:noFill/>
        </p:spPr>
        <p:txBody>
          <a:bodyPr wrap="square" rtlCol="0">
            <a:spAutoFit/>
          </a:bodyPr>
          <a:lstStyle/>
          <a:p>
            <a:pPr algn="ctr" eaLnBrk="1" hangingPunct="1"/>
            <a:r>
              <a:rPr lang="en-US" sz="1200" b="1" u="none" dirty="0" smtClean="0">
                <a:solidFill>
                  <a:prstClr val="white"/>
                </a:solidFill>
                <a:latin typeface="Calibri"/>
                <a:ea typeface="Gulim" pitchFamily="34" charset="-127"/>
                <a:cs typeface="Arial" charset="0"/>
              </a:rPr>
              <a:t>CW CH-</a:t>
            </a:r>
            <a:r>
              <a:rPr lang="en-US" sz="1200" b="1" u="none" dirty="0" err="1" smtClean="0">
                <a:solidFill>
                  <a:prstClr val="white"/>
                </a:solidFill>
                <a:latin typeface="Calibri"/>
                <a:ea typeface="Gulim" pitchFamily="34" charset="-127"/>
                <a:cs typeface="Arial" charset="0"/>
              </a:rPr>
              <a:t>Rebuncher</a:t>
            </a:r>
            <a:endParaRPr lang="en-US" sz="1200" b="1" u="none" dirty="0">
              <a:solidFill>
                <a:prstClr val="white"/>
              </a:solidFill>
              <a:latin typeface="Calibri"/>
              <a:ea typeface="Gulim" pitchFamily="34" charset="-127"/>
              <a:cs typeface="Arial" charset="0"/>
            </a:endParaRPr>
          </a:p>
        </p:txBody>
      </p:sp>
      <p:pic>
        <p:nvPicPr>
          <p:cNvPr id="3074" name="Picture 2"/>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1480" r="100000">
                        <a14:backgroundMark x1="97650" y1="84251" x2="97650" y2="84251"/>
                        <a14:backgroundMark x1="94169" y1="88226" x2="80592" y2="91743"/>
                        <a14:backgroundMark x1="81549" y1="87462" x2="62402" y2="90826"/>
                        <a14:backgroundMark x1="96519" y1="19266" x2="90252" y2="15596"/>
                        <a14:backgroundMark x1="97302" y1="6269" x2="83812" y2="6575"/>
                      </a14:backgroundRemoval>
                    </a14:imgEffect>
                  </a14:imgLayer>
                </a14:imgProps>
              </a:ext>
              <a:ext uri="{28A0092B-C50C-407E-A947-70E740481C1C}">
                <a14:useLocalDpi xmlns:a14="http://schemas.microsoft.com/office/drawing/2010/main" val="0"/>
              </a:ext>
            </a:extLst>
          </a:blip>
          <a:srcRect/>
          <a:stretch>
            <a:fillRect/>
          </a:stretch>
        </p:blipFill>
        <p:spPr bwMode="auto">
          <a:xfrm rot="12779526">
            <a:off x="442187" y="4214533"/>
            <a:ext cx="2727860" cy="1433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feld 18"/>
          <p:cNvSpPr txBox="1"/>
          <p:nvPr/>
        </p:nvSpPr>
        <p:spPr>
          <a:xfrm>
            <a:off x="696516" y="3918219"/>
            <a:ext cx="1604189" cy="276999"/>
          </a:xfrm>
          <a:prstGeom prst="rect">
            <a:avLst/>
          </a:prstGeom>
          <a:noFill/>
        </p:spPr>
        <p:txBody>
          <a:bodyPr wrap="square" rtlCol="0">
            <a:spAutoFit/>
          </a:bodyPr>
          <a:lstStyle/>
          <a:p>
            <a:pPr algn="ctr" eaLnBrk="1" hangingPunct="1"/>
            <a:r>
              <a:rPr lang="en-US" sz="1200" b="1" u="none" dirty="0" smtClean="0">
                <a:solidFill>
                  <a:srgbClr val="FFFFFF"/>
                </a:solidFill>
                <a:latin typeface="Calibri"/>
                <a:ea typeface="Gulim" pitchFamily="34" charset="-127"/>
                <a:cs typeface="Arial" charset="0"/>
              </a:rPr>
              <a:t>CW RFQ</a:t>
            </a:r>
            <a:endParaRPr lang="en-US" sz="1200" b="1" u="none" dirty="0">
              <a:solidFill>
                <a:srgbClr val="FFFFFF"/>
              </a:solidFill>
              <a:latin typeface="Calibri"/>
              <a:ea typeface="Gulim" pitchFamily="34" charset="-127"/>
              <a:cs typeface="Arial" charset="0"/>
            </a:endParaRPr>
          </a:p>
        </p:txBody>
      </p:sp>
      <p:pic>
        <p:nvPicPr>
          <p:cNvPr id="16" name="Picture 1944" descr="NTG_Logo"/>
          <p:cNvPicPr>
            <a:picLocks noChangeAspect="1" noChangeArrowheads="1"/>
          </p:cNvPicPr>
          <p:nvPr/>
        </p:nvPicPr>
        <p:blipFill>
          <a:blip r:embed="rId10" cstate="screen">
            <a:extLst>
              <a:ext uri="{BEBA8EAE-BF5A-486C-A8C5-ECC9F3942E4B}">
                <a14:imgProps xmlns:a14="http://schemas.microsoft.com/office/drawing/2010/main">
                  <a14:imgLayer r:embed="rId11">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3320564" y="6454383"/>
            <a:ext cx="1796275" cy="339943"/>
          </a:xfrm>
          <a:prstGeom prst="rect">
            <a:avLst/>
          </a:prstGeom>
          <a:noFill/>
          <a:ln w="9525">
            <a:noFill/>
            <a:miter lim="800000"/>
            <a:headEnd/>
            <a:tailEnd/>
          </a:ln>
        </p:spPr>
      </p:pic>
      <p:pic>
        <p:nvPicPr>
          <p:cNvPr id="1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56814" y="6479985"/>
            <a:ext cx="2740300" cy="52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ce réservé du pied de page 2"/>
          <p:cNvSpPr>
            <a:spLocks noGrp="1"/>
          </p:cNvSpPr>
          <p:nvPr>
            <p:ph type="ftr" sz="quarter" idx="11"/>
          </p:nvPr>
        </p:nvSpPr>
        <p:spPr/>
        <p:txBody>
          <a:body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Tree>
    <p:extLst>
      <p:ext uri="{BB962C8B-B14F-4D97-AF65-F5344CB8AC3E}">
        <p14:creationId xmlns:p14="http://schemas.microsoft.com/office/powerpoint/2010/main" val="26600194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8583" y="476672"/>
            <a:ext cx="8915400" cy="511156"/>
          </a:xfrm>
        </p:spPr>
        <p:txBody>
          <a:bodyPr/>
          <a:lstStyle/>
          <a:p>
            <a:r>
              <a:rPr lang="en-US" b="0" dirty="0" smtClean="0">
                <a:solidFill>
                  <a:schemeClr val="tx2"/>
                </a:solidFill>
              </a:rPr>
              <a:t>Mechanical MYRRHA RFQ Design</a:t>
            </a:r>
            <a:endParaRPr lang="en-US" b="0" dirty="0">
              <a:solidFill>
                <a:schemeClr val="tx2"/>
              </a:solidFill>
            </a:endParaRPr>
          </a:p>
        </p:txBody>
      </p:sp>
      <p:pic>
        <p:nvPicPr>
          <p:cNvPr id="4" name="Grafik 3"/>
          <p:cNvPicPr>
            <a:picLocks noChangeAspect="1"/>
          </p:cNvPicPr>
          <p:nvPr/>
        </p:nvPicPr>
        <p:blipFill rotWithShape="1">
          <a:blip r:embed="rId2"/>
          <a:srcRect/>
          <a:stretch/>
        </p:blipFill>
        <p:spPr>
          <a:xfrm>
            <a:off x="468848" y="1772816"/>
            <a:ext cx="3281515" cy="3942686"/>
          </a:xfrm>
          <a:prstGeom prst="rect">
            <a:avLst/>
          </a:prstGeom>
        </p:spPr>
      </p:pic>
      <p:sp>
        <p:nvSpPr>
          <p:cNvPr id="5" name="Textfeld 4"/>
          <p:cNvSpPr txBox="1"/>
          <p:nvPr/>
        </p:nvSpPr>
        <p:spPr>
          <a:xfrm>
            <a:off x="6724973" y="2497664"/>
            <a:ext cx="2619628" cy="2492990"/>
          </a:xfrm>
          <a:prstGeom prst="rect">
            <a:avLst/>
          </a:prstGeom>
          <a:noFill/>
        </p:spPr>
        <p:txBody>
          <a:bodyPr wrap="none" rtlCol="0">
            <a:spAutoFit/>
          </a:bodyPr>
          <a:lstStyle/>
          <a:p>
            <a:pPr marL="285750" indent="-285750">
              <a:buFont typeface="Arial" panose="020B0604020202020204" pitchFamily="34" charset="0"/>
              <a:buChar char="•"/>
            </a:pPr>
            <a:r>
              <a:rPr lang="en-US" sz="1200" dirty="0" smtClean="0"/>
              <a:t>No. of stems: 40</a:t>
            </a:r>
          </a:p>
          <a:p>
            <a:pPr marL="285750" indent="-285750">
              <a:buFont typeface="Arial" panose="020B0604020202020204" pitchFamily="34" charset="0"/>
              <a:buChar char="•"/>
            </a:pPr>
            <a:endParaRPr lang="en-US" sz="1200" dirty="0" smtClean="0"/>
          </a:p>
          <a:p>
            <a:pPr marL="285750" indent="-285750">
              <a:buFont typeface="Arial" panose="020B0604020202020204" pitchFamily="34" charset="0"/>
              <a:buChar char="•"/>
            </a:pPr>
            <a:r>
              <a:rPr lang="en-US" sz="1200" dirty="0" smtClean="0"/>
              <a:t>Distance of Stems: 100 mm</a:t>
            </a:r>
          </a:p>
          <a:p>
            <a:pPr marL="285750" indent="-285750">
              <a:buFont typeface="Arial" panose="020B0604020202020204" pitchFamily="34" charset="0"/>
              <a:buChar char="•"/>
            </a:pPr>
            <a:endParaRPr lang="en-US" sz="1200" dirty="0" smtClean="0"/>
          </a:p>
          <a:p>
            <a:pPr marL="285750" indent="-285750">
              <a:buFont typeface="Arial" panose="020B0604020202020204" pitchFamily="34" charset="0"/>
              <a:buChar char="•"/>
            </a:pPr>
            <a:r>
              <a:rPr lang="en-US" sz="1200" dirty="0" smtClean="0"/>
              <a:t>No. of electrode sections: 3</a:t>
            </a:r>
          </a:p>
          <a:p>
            <a:pPr marL="285750" indent="-285750">
              <a:buFont typeface="Arial" panose="020B0604020202020204" pitchFamily="34" charset="0"/>
              <a:buChar char="•"/>
            </a:pPr>
            <a:endParaRPr lang="en-US" sz="1200" dirty="0" smtClean="0"/>
          </a:p>
          <a:p>
            <a:pPr marL="285750" indent="-285750">
              <a:buFont typeface="Arial" panose="020B0604020202020204" pitchFamily="34" charset="0"/>
              <a:buChar char="•"/>
            </a:pPr>
            <a:r>
              <a:rPr lang="en-US" sz="1200" dirty="0" smtClean="0"/>
              <a:t>Pumping ports: 2 + 1 DN100CF</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smtClean="0"/>
              <a:t>Height of beam axis: 150 cm</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smtClean="0"/>
              <a:t>No. of tuner ports: 1 + 1</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smtClean="0"/>
              <a:t>Adjustable three-point-support</a:t>
            </a:r>
            <a:endParaRPr lang="en-US" sz="1200" dirty="0"/>
          </a:p>
        </p:txBody>
      </p:sp>
      <p:pic>
        <p:nvPicPr>
          <p:cNvPr id="6" name="Grafik 5"/>
          <p:cNvPicPr>
            <a:picLocks noChangeAspect="1"/>
          </p:cNvPicPr>
          <p:nvPr/>
        </p:nvPicPr>
        <p:blipFill>
          <a:blip r:embed="rId3"/>
          <a:stretch>
            <a:fillRect/>
          </a:stretch>
        </p:blipFill>
        <p:spPr>
          <a:xfrm>
            <a:off x="3857067" y="1772816"/>
            <a:ext cx="2683658" cy="3942686"/>
          </a:xfrm>
          <a:prstGeom prst="rect">
            <a:avLst/>
          </a:prstGeom>
        </p:spPr>
      </p:pic>
      <p:pic>
        <p:nvPicPr>
          <p:cNvPr id="7" name="Picture 1944" descr="NTG_Logo"/>
          <p:cNvPicPr>
            <a:picLocks noChangeAspect="1" noChangeArrowheads="1"/>
          </p:cNvPicPr>
          <p:nvPr/>
        </p:nvPicPr>
        <p:blipFill>
          <a:blip r:embed="rId4" cstate="screen">
            <a:extLst>
              <a:ext uri="{BEBA8EAE-BF5A-486C-A8C5-ECC9F3942E4B}">
                <a14:imgProps xmlns:a14="http://schemas.microsoft.com/office/drawing/2010/main">
                  <a14:imgLayer r:embed="rId5">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3320564" y="6454383"/>
            <a:ext cx="1796275" cy="339943"/>
          </a:xfrm>
          <a:prstGeom prst="rect">
            <a:avLst/>
          </a:prstGeom>
          <a:noFill/>
          <a:ln w="9525">
            <a:noFill/>
            <a:miter lim="800000"/>
            <a:headEnd/>
            <a:tailEnd/>
          </a:ln>
        </p:spPr>
      </p:pic>
      <p:pic>
        <p:nvPicPr>
          <p:cNvPr id="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6814" y="6479985"/>
            <a:ext cx="2740300" cy="52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ce réservé du pied de page 2"/>
          <p:cNvSpPr>
            <a:spLocks noGrp="1"/>
          </p:cNvSpPr>
          <p:nvPr>
            <p:ph type="ftr" sz="quarter" idx="11"/>
          </p:nvPr>
        </p:nvSpPr>
        <p:spPr/>
        <p:txBody>
          <a:body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Tree>
    <p:extLst>
      <p:ext uri="{BB962C8B-B14F-4D97-AF65-F5344CB8AC3E}">
        <p14:creationId xmlns:p14="http://schemas.microsoft.com/office/powerpoint/2010/main" val="26274620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bwMode="auto">
          <a:xfrm>
            <a:off x="584897" y="260648"/>
            <a:ext cx="8915400" cy="5111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b="1" kern="1200">
                <a:solidFill>
                  <a:srgbClr val="C00000"/>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200" b="0" u="none" dirty="0" smtClean="0">
                <a:solidFill>
                  <a:srgbClr val="1F497D"/>
                </a:solidFill>
              </a:rPr>
              <a:t>Some recent impressions from the work shop</a:t>
            </a:r>
            <a:endParaRPr lang="en-US" sz="3200" b="0" u="none" dirty="0">
              <a:solidFill>
                <a:srgbClr val="1F497D"/>
              </a:solidFill>
            </a:endParaRP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489" y="1054216"/>
            <a:ext cx="4484948" cy="2328723"/>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9017" y="1054215"/>
            <a:ext cx="4484948" cy="2328723"/>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489" y="3827288"/>
            <a:ext cx="4484948" cy="2328724"/>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09022" y="3827288"/>
            <a:ext cx="4494838" cy="2333858"/>
          </a:xfrm>
          <a:prstGeom prst="rect">
            <a:avLst/>
          </a:prstGeom>
        </p:spPr>
      </p:pic>
      <p:sp>
        <p:nvSpPr>
          <p:cNvPr id="11" name="Textfeld 10"/>
          <p:cNvSpPr txBox="1"/>
          <p:nvPr/>
        </p:nvSpPr>
        <p:spPr>
          <a:xfrm>
            <a:off x="1548235" y="3382923"/>
            <a:ext cx="1928733" cy="369332"/>
          </a:xfrm>
          <a:prstGeom prst="rect">
            <a:avLst/>
          </a:prstGeom>
          <a:noFill/>
        </p:spPr>
        <p:txBody>
          <a:bodyPr wrap="none" rtlCol="0">
            <a:spAutoFit/>
          </a:bodyPr>
          <a:lstStyle/>
          <a:p>
            <a:pPr eaLnBrk="1" hangingPunct="1"/>
            <a:r>
              <a:rPr lang="de-DE" sz="1800" u="none" dirty="0">
                <a:solidFill>
                  <a:prstClr val="black"/>
                </a:solidFill>
                <a:cs typeface="Arial" charset="0"/>
              </a:rPr>
              <a:t>t</a:t>
            </a:r>
            <a:r>
              <a:rPr lang="de-DE" sz="1800" u="none" dirty="0" smtClean="0">
                <a:solidFill>
                  <a:prstClr val="black"/>
                </a:solidFill>
                <a:cs typeface="Arial" charset="0"/>
              </a:rPr>
              <a:t>ank </a:t>
            </a:r>
            <a:r>
              <a:rPr lang="de-DE" sz="1800" u="none" dirty="0" err="1" smtClean="0">
                <a:solidFill>
                  <a:prstClr val="black"/>
                </a:solidFill>
                <a:cs typeface="Arial" charset="0"/>
              </a:rPr>
              <a:t>body</a:t>
            </a:r>
            <a:r>
              <a:rPr lang="de-DE" sz="1800" u="none" dirty="0" smtClean="0">
                <a:solidFill>
                  <a:prstClr val="black"/>
                </a:solidFill>
                <a:cs typeface="Arial" charset="0"/>
              </a:rPr>
              <a:t> and </a:t>
            </a:r>
            <a:r>
              <a:rPr lang="de-DE" sz="1800" u="none" dirty="0" err="1" smtClean="0">
                <a:solidFill>
                  <a:prstClr val="black"/>
                </a:solidFill>
                <a:cs typeface="Arial" charset="0"/>
              </a:rPr>
              <a:t>lid</a:t>
            </a:r>
            <a:endParaRPr lang="de-DE" sz="1800" u="none" dirty="0">
              <a:solidFill>
                <a:prstClr val="black"/>
              </a:solidFill>
              <a:cs typeface="Arial" charset="0"/>
            </a:endParaRPr>
          </a:p>
        </p:txBody>
      </p:sp>
      <p:sp>
        <p:nvSpPr>
          <p:cNvPr id="12" name="Textfeld 11"/>
          <p:cNvSpPr txBox="1"/>
          <p:nvPr/>
        </p:nvSpPr>
        <p:spPr>
          <a:xfrm>
            <a:off x="6021961" y="3402951"/>
            <a:ext cx="2454518" cy="369332"/>
          </a:xfrm>
          <a:prstGeom prst="rect">
            <a:avLst/>
          </a:prstGeom>
          <a:noFill/>
        </p:spPr>
        <p:txBody>
          <a:bodyPr wrap="none" rtlCol="0">
            <a:spAutoFit/>
          </a:bodyPr>
          <a:lstStyle/>
          <a:p>
            <a:pPr eaLnBrk="1" hangingPunct="1"/>
            <a:r>
              <a:rPr lang="de-DE" sz="1800" u="none" dirty="0" err="1">
                <a:solidFill>
                  <a:prstClr val="black"/>
                </a:solidFill>
                <a:cs typeface="Arial" charset="0"/>
              </a:rPr>
              <a:t>r</a:t>
            </a:r>
            <a:r>
              <a:rPr lang="de-DE" sz="1800" u="none" dirty="0" err="1" smtClean="0">
                <a:solidFill>
                  <a:prstClr val="black"/>
                </a:solidFill>
                <a:cs typeface="Arial" charset="0"/>
              </a:rPr>
              <a:t>aw</a:t>
            </a:r>
            <a:r>
              <a:rPr lang="de-DE" sz="1800" u="none" dirty="0" smtClean="0">
                <a:solidFill>
                  <a:prstClr val="black"/>
                </a:solidFill>
                <a:cs typeface="Arial" charset="0"/>
              </a:rPr>
              <a:t> material for </a:t>
            </a:r>
            <a:r>
              <a:rPr lang="de-DE" sz="1800" u="none" dirty="0" err="1" smtClean="0">
                <a:solidFill>
                  <a:prstClr val="black"/>
                </a:solidFill>
                <a:cs typeface="Arial" charset="0"/>
              </a:rPr>
              <a:t>stems</a:t>
            </a:r>
            <a:endParaRPr lang="de-DE" sz="1800" u="none" dirty="0">
              <a:solidFill>
                <a:prstClr val="black"/>
              </a:solidFill>
              <a:cs typeface="Arial" charset="0"/>
            </a:endParaRPr>
          </a:p>
        </p:txBody>
      </p:sp>
      <p:sp>
        <p:nvSpPr>
          <p:cNvPr id="13" name="Textfeld 12"/>
          <p:cNvSpPr txBox="1"/>
          <p:nvPr/>
        </p:nvSpPr>
        <p:spPr>
          <a:xfrm>
            <a:off x="999478" y="6231044"/>
            <a:ext cx="2941831" cy="369332"/>
          </a:xfrm>
          <a:prstGeom prst="rect">
            <a:avLst/>
          </a:prstGeom>
          <a:noFill/>
        </p:spPr>
        <p:txBody>
          <a:bodyPr wrap="none" rtlCol="0">
            <a:spAutoFit/>
          </a:bodyPr>
          <a:lstStyle/>
          <a:p>
            <a:pPr eaLnBrk="1" hangingPunct="1"/>
            <a:r>
              <a:rPr lang="de-DE" sz="1800" u="none" dirty="0" err="1" smtClean="0">
                <a:solidFill>
                  <a:prstClr val="black"/>
                </a:solidFill>
                <a:cs typeface="Arial" charset="0"/>
              </a:rPr>
              <a:t>Electrode</a:t>
            </a:r>
            <a:r>
              <a:rPr lang="de-DE" sz="1800" u="none" dirty="0" smtClean="0">
                <a:solidFill>
                  <a:prstClr val="black"/>
                </a:solidFill>
                <a:cs typeface="Arial" charset="0"/>
              </a:rPr>
              <a:t> </a:t>
            </a:r>
            <a:r>
              <a:rPr lang="de-DE" sz="1800" u="none" dirty="0" err="1" smtClean="0">
                <a:solidFill>
                  <a:prstClr val="black"/>
                </a:solidFill>
                <a:cs typeface="Arial" charset="0"/>
              </a:rPr>
              <a:t>cooling</a:t>
            </a:r>
            <a:r>
              <a:rPr lang="de-DE" sz="1800" u="none" dirty="0" smtClean="0">
                <a:solidFill>
                  <a:prstClr val="black"/>
                </a:solidFill>
                <a:cs typeface="Arial" charset="0"/>
              </a:rPr>
              <a:t> </a:t>
            </a:r>
            <a:r>
              <a:rPr lang="de-DE" sz="1800" u="none" dirty="0" err="1" smtClean="0">
                <a:solidFill>
                  <a:prstClr val="black"/>
                </a:solidFill>
                <a:cs typeface="Arial" charset="0"/>
              </a:rPr>
              <a:t>channels</a:t>
            </a:r>
            <a:endParaRPr lang="de-DE" sz="1800" u="none" dirty="0">
              <a:solidFill>
                <a:prstClr val="black"/>
              </a:solidFill>
              <a:cs typeface="Arial" charset="0"/>
            </a:endParaRPr>
          </a:p>
        </p:txBody>
      </p:sp>
      <p:sp>
        <p:nvSpPr>
          <p:cNvPr id="14" name="Textfeld 13"/>
          <p:cNvSpPr txBox="1"/>
          <p:nvPr/>
        </p:nvSpPr>
        <p:spPr>
          <a:xfrm>
            <a:off x="6153941" y="6231044"/>
            <a:ext cx="2210862" cy="369332"/>
          </a:xfrm>
          <a:prstGeom prst="rect">
            <a:avLst/>
          </a:prstGeom>
          <a:noFill/>
        </p:spPr>
        <p:txBody>
          <a:bodyPr wrap="none" rtlCol="0">
            <a:spAutoFit/>
          </a:bodyPr>
          <a:lstStyle/>
          <a:p>
            <a:pPr eaLnBrk="1" hangingPunct="1"/>
            <a:r>
              <a:rPr lang="de-DE" sz="1800" u="none" dirty="0" err="1" smtClean="0">
                <a:solidFill>
                  <a:prstClr val="black"/>
                </a:solidFill>
                <a:cs typeface="Arial" charset="0"/>
              </a:rPr>
              <a:t>cooling</a:t>
            </a:r>
            <a:r>
              <a:rPr lang="de-DE" sz="1800" u="none" dirty="0" smtClean="0">
                <a:solidFill>
                  <a:prstClr val="black"/>
                </a:solidFill>
                <a:cs typeface="Arial" charset="0"/>
              </a:rPr>
              <a:t> </a:t>
            </a:r>
            <a:r>
              <a:rPr lang="de-DE" sz="1800" u="none" dirty="0" err="1" smtClean="0">
                <a:solidFill>
                  <a:prstClr val="black"/>
                </a:solidFill>
                <a:cs typeface="Arial" charset="0"/>
              </a:rPr>
              <a:t>connections</a:t>
            </a:r>
            <a:endParaRPr lang="de-DE" sz="1800" u="none" dirty="0">
              <a:solidFill>
                <a:prstClr val="black"/>
              </a:solidFill>
              <a:cs typeface="Arial" charset="0"/>
            </a:endParaRPr>
          </a:p>
        </p:txBody>
      </p:sp>
      <p:pic>
        <p:nvPicPr>
          <p:cNvPr id="15" name="Picture 1944" descr="NTG_Logo"/>
          <p:cNvPicPr>
            <a:picLocks noChangeAspect="1" noChangeArrowheads="1"/>
          </p:cNvPicPr>
          <p:nvPr/>
        </p:nvPicPr>
        <p:blipFill>
          <a:blip r:embed="rId6" cstate="screen">
            <a:extLst>
              <a:ext uri="{BEBA8EAE-BF5A-486C-A8C5-ECC9F3942E4B}">
                <a14:imgProps xmlns:a14="http://schemas.microsoft.com/office/drawing/2010/main">
                  <a14:imgLayer r:embed="rId7">
                    <a14:imgEffect>
                      <a14:backgroundRemoval t="0" b="100000" l="0" r="100000">
                        <a14:foregroundMark x1="6354" y1="79521" x2="9996" y2="78867"/>
                        <a14:foregroundMark x1="17442" y1="58824" x2="20275" y2="56427"/>
                        <a14:foregroundMark x1="21449" y1="42048" x2="22582" y2="42048"/>
                        <a14:foregroundMark x1="22784" y1="29847" x2="24079" y2="30501"/>
                        <a14:foregroundMark x1="23837" y1="21569" x2="24646" y2="20261"/>
                        <a14:foregroundMark x1="14812" y1="29847" x2="17887" y2="32244"/>
                        <a14:foregroundMark x1="25900" y1="20261" x2="27034" y2="20915"/>
                        <a14:foregroundMark x1="18818" y1="20915" x2="16957" y2="20915"/>
                        <a14:foregroundMark x1="33671" y1="43791" x2="34925" y2="28105"/>
                        <a14:foregroundMark x1="8863" y1="20915" x2="10239" y2="19608"/>
                        <a14:foregroundMark x1="50668" y1="30501" x2="52853" y2="31155"/>
                        <a14:foregroundMark x1="4168" y1="29412" x2="7042" y2="28758"/>
                        <a14:foregroundMark x1="63497" y1="29847" x2="65884" y2="23312"/>
                        <a14:foregroundMark x1="79482" y1="30501" x2="80049" y2="29847"/>
                        <a14:foregroundMark x1="84986" y1="20915" x2="87697" y2="20261"/>
                        <a14:foregroundMark x1="78227" y1="75817" x2="82355" y2="77124"/>
                        <a14:foregroundMark x1="81303" y1="58388" x2="84864" y2="56427"/>
                        <a14:foregroundMark x1="89316" y1="43137" x2="92756" y2="43137"/>
                        <a14:foregroundMark x1="78551" y1="21569" x2="81870" y2="20261"/>
                        <a14:backgroundMark x1="81748" y1="49891" x2="84864" y2="49891"/>
                        <a14:backgroundMark x1="88264" y1="67320" x2="91582" y2="67320"/>
                      </a14:backgroundRemoval>
                    </a14:imgEffect>
                  </a14:imgLayer>
                </a14:imgProps>
              </a:ext>
              <a:ext uri="{28A0092B-C50C-407E-A947-70E740481C1C}">
                <a14:useLocalDpi xmlns:a14="http://schemas.microsoft.com/office/drawing/2010/main"/>
              </a:ext>
            </a:extLst>
          </a:blip>
          <a:srcRect/>
          <a:stretch>
            <a:fillRect/>
          </a:stretch>
        </p:blipFill>
        <p:spPr bwMode="auto">
          <a:xfrm>
            <a:off x="3320564" y="6454383"/>
            <a:ext cx="1796275" cy="339943"/>
          </a:xfrm>
          <a:prstGeom prst="rect">
            <a:avLst/>
          </a:prstGeom>
          <a:noFill/>
          <a:ln w="9525">
            <a:noFill/>
            <a:miter lim="800000"/>
            <a:headEnd/>
            <a:tailEnd/>
          </a:ln>
        </p:spPr>
      </p:pic>
      <p:pic>
        <p:nvPicPr>
          <p:cNvPr id="16"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56814" y="6479985"/>
            <a:ext cx="2740300" cy="52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ce réservé du pied de page 1"/>
          <p:cNvSpPr>
            <a:spLocks noGrp="1"/>
          </p:cNvSpPr>
          <p:nvPr>
            <p:ph type="ftr" sz="quarter" idx="11"/>
          </p:nvPr>
        </p:nvSpPr>
        <p:spPr/>
        <p:txBody>
          <a:bodyPr/>
          <a:lstStyle/>
          <a:p>
            <a:pPr>
              <a:defRPr/>
            </a:pPr>
            <a:r>
              <a:rPr lang="fr-FR" smtClean="0">
                <a:solidFill>
                  <a:prstClr val="black">
                    <a:tint val="75000"/>
                  </a:prstClr>
                </a:solidFill>
              </a:rPr>
              <a:t>J-Luc Biarrotte, Séminaire SACM, Saclay, 24/03/2016.</a:t>
            </a:r>
            <a:endParaRPr lang="de-DE">
              <a:solidFill>
                <a:prstClr val="black">
                  <a:tint val="75000"/>
                </a:prstClr>
              </a:solidFill>
            </a:endParaRPr>
          </a:p>
        </p:txBody>
      </p:sp>
    </p:spTree>
    <p:extLst>
      <p:ext uri="{BB962C8B-B14F-4D97-AF65-F5344CB8AC3E}">
        <p14:creationId xmlns:p14="http://schemas.microsoft.com/office/powerpoint/2010/main" val="41627057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Injector</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demonstration</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839686" y="1015890"/>
            <a:ext cx="7924800" cy="5478423"/>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Realisation</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of a full-size MYRRHA-type RFQ demonstrator (Task 2.1)</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IAP</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NTG, U. Darmstadt, SCK•CEN, CEA, CNRS </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Construction of a prototype Solid State RF power amplifier (Task 2.2)</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IBA</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SCK•CEN, CNRS, </a:t>
            </a:r>
            <a:r>
              <a:rPr lang="en-US" u="none" dirty="0" err="1" smtClean="0">
                <a:solidFill>
                  <a:srgbClr val="0000FF"/>
                </a:solidFill>
                <a:effectLst>
                  <a:outerShdw blurRad="38100" dist="38100" dir="2700000" algn="tl">
                    <a:srgbClr val="C0C0C0"/>
                  </a:outerShdw>
                </a:effectLst>
                <a:latin typeface="Calibri" pitchFamily="34" charset="0"/>
                <a:sym typeface="Wingdings" pitchFamily="2" charset="2"/>
              </a:rPr>
              <a:t>Cosylab</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IAP</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Digital Low Level RF development (Task 2.3)</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CNRS</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SCK•CEN, </a:t>
            </a:r>
            <a:r>
              <a:rPr lang="en-US" u="none" dirty="0" err="1" smtClean="0">
                <a:solidFill>
                  <a:srgbClr val="0000FF"/>
                </a:solidFill>
                <a:effectLst>
                  <a:outerShdw blurRad="38100" dist="38100" dir="2700000" algn="tl">
                    <a:srgbClr val="C0C0C0"/>
                  </a:outerShdw>
                </a:effectLst>
                <a:latin typeface="Calibri" pitchFamily="34" charset="0"/>
                <a:sym typeface="Wingdings" pitchFamily="2" charset="2"/>
              </a:rPr>
              <a:t>Cosylab</a:t>
            </a: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Injector commissioning (Task 2.7)</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SCK•CEN</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CNRS, ADEX, CEA, </a:t>
            </a:r>
            <a:r>
              <a:rPr lang="en-US" u="none" dirty="0" err="1" smtClean="0">
                <a:solidFill>
                  <a:srgbClr val="0000FF"/>
                </a:solidFill>
                <a:effectLst>
                  <a:outerShdw blurRad="38100" dist="38100" dir="2700000" algn="tl">
                    <a:srgbClr val="C0C0C0"/>
                  </a:outerShdw>
                </a:effectLst>
                <a:latin typeface="Calibri" pitchFamily="34" charset="0"/>
                <a:sym typeface="Wingdings" pitchFamily="2" charset="2"/>
              </a:rPr>
              <a:t>Cosylab</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IAP</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2017 → April 2019 </a:t>
            </a:r>
          </a:p>
        </p:txBody>
      </p:sp>
      <p:pic>
        <p:nvPicPr>
          <p:cNvPr id="7" name="Picture 6"/>
          <p:cNvPicPr>
            <a:picLocks noChangeAspect="1" noChangeArrowheads="1"/>
          </p:cNvPicPr>
          <p:nvPr/>
        </p:nvPicPr>
        <p:blipFill>
          <a:blip r:embed="rId3" cstate="print"/>
          <a:srcRect t="17415" b="12971"/>
          <a:stretch>
            <a:fillRect/>
          </a:stretch>
        </p:blipFill>
        <p:spPr bwMode="auto">
          <a:xfrm>
            <a:off x="576950" y="1323748"/>
            <a:ext cx="1596876" cy="1111652"/>
          </a:xfrm>
          <a:prstGeom prst="rect">
            <a:avLst/>
          </a:prstGeom>
          <a:noFill/>
          <a:ln w="9525">
            <a:noFill/>
            <a:miter lim="800000"/>
            <a:headEnd/>
            <a:tailEnd/>
          </a:ln>
        </p:spPr>
      </p:pic>
      <p:pic>
        <p:nvPicPr>
          <p:cNvPr id="8" name="Picture 4" descr="http://www.iba-worldwide.com/assets/img/logo-iba-med.gif"/>
          <p:cNvPicPr>
            <a:picLocks noChangeAspect="1" noChangeArrowheads="1"/>
          </p:cNvPicPr>
          <p:nvPr/>
        </p:nvPicPr>
        <p:blipFill>
          <a:blip r:embed="rId4" cstate="print"/>
          <a:srcRect/>
          <a:stretch>
            <a:fillRect/>
          </a:stretch>
        </p:blipFill>
        <p:spPr bwMode="auto">
          <a:xfrm>
            <a:off x="766389" y="2762486"/>
            <a:ext cx="1225701" cy="847778"/>
          </a:xfrm>
          <a:prstGeom prst="rect">
            <a:avLst/>
          </a:prstGeom>
          <a:noFill/>
        </p:spPr>
      </p:pic>
      <p:pic>
        <p:nvPicPr>
          <p:cNvPr id="11" name="Picture 3"/>
          <p:cNvPicPr>
            <a:picLocks noChangeAspect="1" noChangeArrowheads="1"/>
          </p:cNvPicPr>
          <p:nvPr/>
        </p:nvPicPr>
        <p:blipFill>
          <a:blip r:embed="rId5" cstate="print"/>
          <a:srcRect t="11124" b="16566"/>
          <a:stretch>
            <a:fillRect/>
          </a:stretch>
        </p:blipFill>
        <p:spPr bwMode="auto">
          <a:xfrm>
            <a:off x="587830" y="5431971"/>
            <a:ext cx="1369938" cy="990600"/>
          </a:xfrm>
          <a:prstGeom prst="rect">
            <a:avLst/>
          </a:prstGeom>
          <a:noFill/>
          <a:ln w="9525">
            <a:noFill/>
            <a:miter lim="800000"/>
            <a:headEnd/>
            <a:tailEnd/>
          </a:ln>
        </p:spPr>
      </p:pic>
      <p:pic>
        <p:nvPicPr>
          <p:cNvPr id="13" name="Picture 18" descr="IPN_gif64trans_L200px"/>
          <p:cNvPicPr>
            <a:picLocks noChangeAspect="1" noChangeArrowheads="1"/>
          </p:cNvPicPr>
          <p:nvPr/>
        </p:nvPicPr>
        <p:blipFill>
          <a:blip r:embed="rId6" cstate="print"/>
          <a:srcRect/>
          <a:stretch>
            <a:fillRect/>
          </a:stretch>
        </p:blipFill>
        <p:spPr bwMode="auto">
          <a:xfrm>
            <a:off x="1157299" y="4270958"/>
            <a:ext cx="1143675" cy="669736"/>
          </a:xfrm>
          <a:prstGeom prst="rect">
            <a:avLst/>
          </a:prstGeom>
          <a:noFill/>
        </p:spPr>
      </p:pic>
      <p:pic>
        <p:nvPicPr>
          <p:cNvPr id="118786" name="Picture 2" descr="http://upload.wikimedia.org/wikipedia/fr/thumb/0/0f/CNRS_fr_quadri.svg/1012px-CNRS_fr_quadri.svg.png"/>
          <p:cNvPicPr>
            <a:picLocks noChangeAspect="1" noChangeArrowheads="1"/>
          </p:cNvPicPr>
          <p:nvPr/>
        </p:nvPicPr>
        <p:blipFill>
          <a:blip r:embed="rId7" cstate="print"/>
          <a:srcRect/>
          <a:stretch>
            <a:fillRect/>
          </a:stretch>
        </p:blipFill>
        <p:spPr bwMode="auto">
          <a:xfrm>
            <a:off x="261257" y="4120938"/>
            <a:ext cx="803274" cy="812799"/>
          </a:xfrm>
          <a:prstGeom prst="rect">
            <a:avLst/>
          </a:prstGeom>
          <a:noFill/>
        </p:spPr>
      </p:pic>
    </p:spTree>
    <p:extLst>
      <p:ext uri="{BB962C8B-B14F-4D97-AF65-F5344CB8AC3E}">
        <p14:creationId xmlns:p14="http://schemas.microsoft.com/office/powerpoint/2010/main" val="6230662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878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07"/>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Beam</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characterization</a:t>
            </a:r>
            <a:r>
              <a:rPr lang="fr-FR" sz="2800" b="1" u="none" dirty="0" smtClean="0">
                <a:solidFill>
                  <a:srgbClr val="FFFFFF"/>
                </a:solidFill>
                <a:effectLst>
                  <a:outerShdw blurRad="38100" dist="38100" dir="2700000" algn="tl">
                    <a:srgbClr val="C0C0C0"/>
                  </a:outerShdw>
                </a:effectLst>
                <a:latin typeface="Calibri" pitchFamily="34" charset="0"/>
              </a:rPr>
              <a:t> &amp; control</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948546" y="1015892"/>
            <a:ext cx="7924800" cy="1785104"/>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Space-charge experiments (Task 2.8)</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CNRS</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CEA, IAP, SCK•CEN</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 </a:t>
            </a:r>
          </a:p>
          <a:p>
            <a:pPr marL="1371600" lvl="2" indent="-457200" eaLnBrk="1" hangingPunct="1">
              <a:spcBef>
                <a:spcPct val="50000"/>
              </a:spcBef>
              <a:buFont typeface="Wingdings" pitchFamily="2" charset="2"/>
              <a:buChar char="ü"/>
            </a:pP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p:txBody>
      </p:sp>
      <p:pic>
        <p:nvPicPr>
          <p:cNvPr id="118786" name="Picture 2" descr="http://upload.wikimedia.org/wikipedia/fr/thumb/0/0f/CNRS_fr_quadri.svg/1012px-CNRS_fr_quadri.svg.png"/>
          <p:cNvPicPr>
            <a:picLocks noChangeAspect="1" noChangeArrowheads="1"/>
          </p:cNvPicPr>
          <p:nvPr/>
        </p:nvPicPr>
        <p:blipFill>
          <a:blip r:embed="rId3" cstate="print"/>
          <a:srcRect/>
          <a:stretch>
            <a:fillRect/>
          </a:stretch>
        </p:blipFill>
        <p:spPr bwMode="auto">
          <a:xfrm>
            <a:off x="217722" y="1396906"/>
            <a:ext cx="827315" cy="837125"/>
          </a:xfrm>
          <a:prstGeom prst="rect">
            <a:avLst/>
          </a:prstGeom>
          <a:noFill/>
        </p:spPr>
      </p:pic>
      <p:pic>
        <p:nvPicPr>
          <p:cNvPr id="14" name="Picture 2" descr="https://encrypted-tbn1.gstatic.com/images?q=tbn:ANd9GcRI2_Ydvm9MB31xCdmggfq-nPtXfj-Aq68LD6XN7MdSai4D1g8Rqw"/>
          <p:cNvPicPr>
            <a:picLocks noChangeAspect="1" noChangeArrowheads="1"/>
          </p:cNvPicPr>
          <p:nvPr/>
        </p:nvPicPr>
        <p:blipFill>
          <a:blip r:embed="rId4" cstate="print"/>
          <a:srcRect/>
          <a:stretch>
            <a:fillRect/>
          </a:stretch>
        </p:blipFill>
        <p:spPr bwMode="auto">
          <a:xfrm>
            <a:off x="1188358" y="1657313"/>
            <a:ext cx="1173842" cy="561559"/>
          </a:xfrm>
          <a:prstGeom prst="rect">
            <a:avLst/>
          </a:prstGeom>
          <a:noFill/>
        </p:spPr>
      </p:pic>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smtClean="0">
                <a:solidFill>
                  <a:prstClr val="white">
                    <a:lumMod val="85000"/>
                  </a:prstClr>
                </a:solidFill>
              </a:rPr>
              <a:t>J-Luc Biarrotte, Séminaire SACM, Saclay, 24/03/2016.</a:t>
            </a:r>
            <a:endParaRPr lang="fr-FR" dirty="0">
              <a:solidFill>
                <a:prstClr val="white">
                  <a:lumMod val="85000"/>
                </a:prstClr>
              </a:solidFill>
            </a:endParaRPr>
          </a:p>
        </p:txBody>
      </p:sp>
      <p:sp>
        <p:nvSpPr>
          <p:cNvPr id="5" name="Titre 4"/>
          <p:cNvSpPr>
            <a:spLocks noGrp="1"/>
          </p:cNvSpPr>
          <p:nvPr>
            <p:ph type="title"/>
          </p:nvPr>
        </p:nvSpPr>
        <p:spPr/>
        <p:txBody>
          <a:bodyPr/>
          <a:lstStyle/>
          <a:p>
            <a:r>
              <a:rPr lang="fr-FR" dirty="0" smtClean="0"/>
              <a:t>April 2015</a:t>
            </a:r>
            <a:endParaRPr lang="en-GB" dirty="0"/>
          </a:p>
        </p:txBody>
      </p:sp>
      <p:sp>
        <p:nvSpPr>
          <p:cNvPr id="6" name="Rectangle 5"/>
          <p:cNvSpPr/>
          <p:nvPr/>
        </p:nvSpPr>
        <p:spPr>
          <a:xfrm>
            <a:off x="93474" y="894044"/>
            <a:ext cx="3403981" cy="369332"/>
          </a:xfrm>
          <a:prstGeom prst="rect">
            <a:avLst/>
          </a:prstGeom>
        </p:spPr>
        <p:txBody>
          <a:bodyPr wrap="square">
            <a:spAutoFit/>
          </a:bodyPr>
          <a:lstStyle/>
          <a:p>
            <a:pPr eaLnBrk="1" fontAlgn="auto" hangingPunct="1">
              <a:spcBef>
                <a:spcPts val="0"/>
              </a:spcBef>
              <a:spcAft>
                <a:spcPts val="0"/>
              </a:spcAft>
            </a:pPr>
            <a:r>
              <a:rPr lang="en-US" sz="1800" b="1" u="none" dirty="0" smtClean="0">
                <a:solidFill>
                  <a:prstClr val="black"/>
                </a:solidFill>
                <a:latin typeface="Calibri"/>
                <a:sym typeface="Wingdings 2" panose="05020102010507070707" pitchFamily="18" charset="2"/>
              </a:rPr>
              <a:t>On Tuesday 7 April</a:t>
            </a:r>
            <a:endParaRPr lang="en-US" sz="1800" b="1" u="none" dirty="0">
              <a:solidFill>
                <a:prstClr val="black"/>
              </a:solidFill>
              <a:latin typeface="Calibri"/>
              <a:sym typeface="Wingdings 2" panose="05020102010507070707" pitchFamily="18" charset="2"/>
            </a:endParaRP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4018" y="774335"/>
            <a:ext cx="7190842" cy="2989451"/>
          </a:xfrm>
          <a:prstGeom prst="rect">
            <a:avLst/>
          </a:prstGeom>
        </p:spPr>
      </p:pic>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15" y="3843603"/>
            <a:ext cx="8038424" cy="3014409"/>
          </a:xfrm>
          <a:prstGeom prst="rect">
            <a:avLst/>
          </a:prstGeom>
        </p:spPr>
      </p:pic>
    </p:spTree>
    <p:extLst>
      <p:ext uri="{BB962C8B-B14F-4D97-AF65-F5344CB8AC3E}">
        <p14:creationId xmlns:p14="http://schemas.microsoft.com/office/powerpoint/2010/main" val="4187856834"/>
      </p:ext>
    </p:extLst>
  </p:cSld>
  <p:clrMapOvr>
    <a:masterClrMapping/>
  </p:clrMapOvr>
  <p:transition>
    <p:push/>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2" cstate="print">
            <a:extLst>
              <a:ext uri="{28A0092B-C50C-407E-A947-70E740481C1C}">
                <a14:useLocalDpi xmlns:a14="http://schemas.microsoft.com/office/drawing/2010/main" val="0"/>
              </a:ext>
            </a:extLst>
          </a:blip>
          <a:srcRect l="13020" r="7919"/>
          <a:stretch/>
        </p:blipFill>
        <p:spPr>
          <a:xfrm>
            <a:off x="246132" y="3527132"/>
            <a:ext cx="5799909" cy="2855121"/>
          </a:xfrm>
          <a:prstGeom prst="rect">
            <a:avLst/>
          </a:prstGeom>
          <a:effectLst>
            <a:softEdge rad="190500"/>
          </a:effectLst>
        </p:spPr>
      </p:pic>
      <p:sp>
        <p:nvSpPr>
          <p:cNvPr id="3" name="Espace réservé du pied de page 2"/>
          <p:cNvSpPr>
            <a:spLocks noGrp="1"/>
          </p:cNvSpPr>
          <p:nvPr>
            <p:ph type="ftr" sz="quarter" idx="11"/>
          </p:nvPr>
        </p:nvSpPr>
        <p:spPr/>
        <p:txBody>
          <a:bodyPr/>
          <a:lstStyle/>
          <a:p>
            <a:r>
              <a:rPr lang="fr-FR" smtClean="0">
                <a:solidFill>
                  <a:prstClr val="white">
                    <a:lumMod val="85000"/>
                  </a:prstClr>
                </a:solidFill>
              </a:rPr>
              <a:t>J-Luc Biarrotte, Séminaire SACM, Saclay, 24/03/2016.</a:t>
            </a:r>
            <a:endParaRPr lang="fr-FR" dirty="0">
              <a:solidFill>
                <a:prstClr val="white">
                  <a:lumMod val="85000"/>
                </a:prstClr>
              </a:solidFill>
            </a:endParaRPr>
          </a:p>
        </p:txBody>
      </p:sp>
      <p:sp>
        <p:nvSpPr>
          <p:cNvPr id="5" name="Titre 4"/>
          <p:cNvSpPr>
            <a:spLocks noGrp="1"/>
          </p:cNvSpPr>
          <p:nvPr>
            <p:ph type="title"/>
          </p:nvPr>
        </p:nvSpPr>
        <p:spPr/>
        <p:txBody>
          <a:bodyPr/>
          <a:lstStyle/>
          <a:p>
            <a:r>
              <a:rPr lang="fr-FR" dirty="0" err="1" smtClean="0"/>
              <a:t>Summer</a:t>
            </a:r>
            <a:r>
              <a:rPr lang="fr-FR" dirty="0" smtClean="0"/>
              <a:t> 2015: Continuation of the </a:t>
            </a:r>
            <a:r>
              <a:rPr lang="fr-FR" dirty="0" err="1" smtClean="0"/>
              <a:t>assembly</a:t>
            </a:r>
            <a:r>
              <a:rPr lang="fr-FR" dirty="0" smtClean="0"/>
              <a:t> and </a:t>
            </a:r>
            <a:r>
              <a:rPr lang="fr-FR" dirty="0" err="1" smtClean="0"/>
              <a:t>cabling</a:t>
            </a:r>
            <a:r>
              <a:rPr lang="fr-FR" dirty="0" smtClean="0"/>
              <a:t> </a:t>
            </a:r>
            <a:endParaRPr lang="en-GB" dirty="0"/>
          </a:p>
        </p:txBody>
      </p:sp>
      <p:pic>
        <p:nvPicPr>
          <p:cNvPr id="6" name="Image 5"/>
          <p:cNvPicPr>
            <a:picLocks noChangeAspect="1"/>
          </p:cNvPicPr>
          <p:nvPr/>
        </p:nvPicPr>
        <p:blipFill rotWithShape="1">
          <a:blip r:embed="rId3" cstate="print">
            <a:extLst>
              <a:ext uri="{28A0092B-C50C-407E-A947-70E740481C1C}">
                <a14:useLocalDpi xmlns:a14="http://schemas.microsoft.com/office/drawing/2010/main" val="0"/>
              </a:ext>
            </a:extLst>
          </a:blip>
          <a:srcRect l="11778" t="1035" r="11511" b="2748"/>
          <a:stretch/>
        </p:blipFill>
        <p:spPr>
          <a:xfrm>
            <a:off x="4127507" y="778282"/>
            <a:ext cx="5751359" cy="2786323"/>
          </a:xfrm>
          <a:prstGeom prst="rect">
            <a:avLst/>
          </a:prstGeom>
          <a:effectLst>
            <a:softEdge rad="190500"/>
          </a:effectLst>
        </p:spPr>
      </p:pic>
      <p:sp>
        <p:nvSpPr>
          <p:cNvPr id="24" name="ZoneTexte 23"/>
          <p:cNvSpPr txBox="1"/>
          <p:nvPr/>
        </p:nvSpPr>
        <p:spPr>
          <a:xfrm>
            <a:off x="885426" y="1969322"/>
            <a:ext cx="2555090" cy="707886"/>
          </a:xfrm>
          <a:prstGeom prst="rect">
            <a:avLst/>
          </a:prstGeom>
          <a:noFill/>
        </p:spPr>
        <p:txBody>
          <a:bodyPr wrap="square" rtlCol="0">
            <a:spAutoFit/>
          </a:bodyPr>
          <a:lstStyle/>
          <a:p>
            <a:pPr algn="ctr" eaLnBrk="1" fontAlgn="auto" hangingPunct="1">
              <a:spcBef>
                <a:spcPts val="0"/>
              </a:spcBef>
              <a:spcAft>
                <a:spcPts val="0"/>
              </a:spcAft>
            </a:pPr>
            <a:r>
              <a:rPr lang="en-GB" b="1" u="none" dirty="0" smtClean="0">
                <a:solidFill>
                  <a:prstClr val="black"/>
                </a:solidFill>
                <a:latin typeface="Calibri"/>
              </a:rPr>
              <a:t>The LEBT on</a:t>
            </a:r>
          </a:p>
          <a:p>
            <a:pPr algn="ctr" eaLnBrk="1" fontAlgn="auto" hangingPunct="1">
              <a:spcBef>
                <a:spcPts val="0"/>
              </a:spcBef>
              <a:spcAft>
                <a:spcPts val="0"/>
              </a:spcAft>
            </a:pPr>
            <a:r>
              <a:rPr lang="en-GB" b="1" u="none" dirty="0" smtClean="0">
                <a:solidFill>
                  <a:prstClr val="black"/>
                </a:solidFill>
                <a:latin typeface="Calibri"/>
              </a:rPr>
              <a:t>29 September 2015</a:t>
            </a:r>
            <a:endParaRPr lang="en-GB" b="1" u="none" dirty="0">
              <a:solidFill>
                <a:prstClr val="black"/>
              </a:solidFill>
              <a:latin typeface="Calibri"/>
            </a:endParaRPr>
          </a:p>
        </p:txBody>
      </p:sp>
      <p:sp>
        <p:nvSpPr>
          <p:cNvPr id="25" name="ZoneTexte 24"/>
          <p:cNvSpPr txBox="1"/>
          <p:nvPr/>
        </p:nvSpPr>
        <p:spPr>
          <a:xfrm>
            <a:off x="6836887" y="3783904"/>
            <a:ext cx="2555090" cy="1631216"/>
          </a:xfrm>
          <a:prstGeom prst="rect">
            <a:avLst/>
          </a:prstGeom>
          <a:noFill/>
        </p:spPr>
        <p:txBody>
          <a:bodyPr wrap="square" rtlCol="0">
            <a:spAutoFit/>
          </a:bodyPr>
          <a:lstStyle/>
          <a:p>
            <a:pPr algn="ctr" eaLnBrk="1" fontAlgn="auto" hangingPunct="1">
              <a:spcBef>
                <a:spcPts val="0"/>
              </a:spcBef>
              <a:spcAft>
                <a:spcPts val="0"/>
              </a:spcAft>
            </a:pPr>
            <a:r>
              <a:rPr lang="en-GB" b="1" u="none" dirty="0" smtClean="0">
                <a:solidFill>
                  <a:prstClr val="black"/>
                </a:solidFill>
                <a:latin typeface="Calibri"/>
              </a:rPr>
              <a:t>Chopper box mounted for vacuum test.</a:t>
            </a:r>
          </a:p>
          <a:p>
            <a:pPr algn="ctr" eaLnBrk="1" fontAlgn="auto" hangingPunct="1">
              <a:spcBef>
                <a:spcPts val="0"/>
              </a:spcBef>
              <a:spcAft>
                <a:spcPts val="0"/>
              </a:spcAft>
            </a:pPr>
            <a:r>
              <a:rPr lang="en-GB" b="1" u="none" dirty="0" smtClean="0">
                <a:solidFill>
                  <a:prstClr val="black"/>
                </a:solidFill>
                <a:latin typeface="Calibri"/>
              </a:rPr>
              <a:t>Leak in the water cooling circuit of the dump.</a:t>
            </a:r>
            <a:endParaRPr lang="en-GB" b="1" u="none" dirty="0">
              <a:solidFill>
                <a:prstClr val="black"/>
              </a:solidFill>
              <a:latin typeface="Calibri"/>
            </a:endParaRPr>
          </a:p>
        </p:txBody>
      </p:sp>
    </p:spTree>
    <p:extLst>
      <p:ext uri="{BB962C8B-B14F-4D97-AF65-F5344CB8AC3E}">
        <p14:creationId xmlns:p14="http://schemas.microsoft.com/office/powerpoint/2010/main" val="1712441846"/>
      </p:ext>
    </p:extLst>
  </p:cSld>
  <p:clrMapOvr>
    <a:masterClrMapping/>
  </p:clrMapOvr>
  <p:transition>
    <p:push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smtClean="0">
                <a:solidFill>
                  <a:prstClr val="white">
                    <a:lumMod val="85000"/>
                  </a:prstClr>
                </a:solidFill>
              </a:rPr>
              <a:t>J-Luc Biarrotte, Séminaire SACM, Saclay, 24/03/2016.</a:t>
            </a:r>
            <a:endParaRPr lang="fr-FR" dirty="0">
              <a:solidFill>
                <a:prstClr val="white">
                  <a:lumMod val="85000"/>
                </a:prstClr>
              </a:solidFill>
            </a:endParaRPr>
          </a:p>
        </p:txBody>
      </p:sp>
      <p:sp>
        <p:nvSpPr>
          <p:cNvPr id="6" name="Titre 4"/>
          <p:cNvSpPr>
            <a:spLocks noGrp="1"/>
          </p:cNvSpPr>
          <p:nvPr>
            <p:ph type="title"/>
          </p:nvPr>
        </p:nvSpPr>
        <p:spPr>
          <a:xfrm>
            <a:off x="1410522" y="161380"/>
            <a:ext cx="8023040" cy="468710"/>
          </a:xfrm>
        </p:spPr>
        <p:txBody>
          <a:bodyPr>
            <a:noAutofit/>
          </a:bodyPr>
          <a:lstStyle/>
          <a:p>
            <a:r>
              <a:rPr lang="en-GB" dirty="0"/>
              <a:t>March 2015 Tests : </a:t>
            </a:r>
            <a:r>
              <a:rPr lang="en-GB" dirty="0" err="1"/>
              <a:t>E</a:t>
            </a:r>
            <a:r>
              <a:rPr lang="en-GB" dirty="0" err="1" smtClean="0"/>
              <a:t>inzel</a:t>
            </a:r>
            <a:r>
              <a:rPr lang="en-GB" dirty="0" smtClean="0"/>
              <a:t> Lens &amp; Space Charge </a:t>
            </a:r>
            <a:r>
              <a:rPr lang="en-GB" dirty="0"/>
              <a:t>C</a:t>
            </a:r>
            <a:r>
              <a:rPr lang="en-GB" dirty="0" smtClean="0"/>
              <a:t>ompensation</a:t>
            </a:r>
            <a:endParaRPr lang="en-GB" dirty="0"/>
          </a:p>
        </p:txBody>
      </p:sp>
      <p:sp>
        <p:nvSpPr>
          <p:cNvPr id="7" name="ZoneTexte 6"/>
          <p:cNvSpPr txBox="1"/>
          <p:nvPr/>
        </p:nvSpPr>
        <p:spPr>
          <a:xfrm>
            <a:off x="1915959" y="1125238"/>
            <a:ext cx="2502694" cy="646331"/>
          </a:xfrm>
          <a:prstGeom prst="rect">
            <a:avLst/>
          </a:prstGeom>
          <a:noFill/>
        </p:spPr>
        <p:txBody>
          <a:bodyPr wrap="square" rtlCol="0">
            <a:spAutoFit/>
          </a:bodyPr>
          <a:lstStyle/>
          <a:p>
            <a:pPr algn="just" eaLnBrk="1" fontAlgn="auto" hangingPunct="1">
              <a:spcBef>
                <a:spcPts val="0"/>
              </a:spcBef>
              <a:spcAft>
                <a:spcPts val="0"/>
              </a:spcAft>
            </a:pPr>
            <a:r>
              <a:rPr lang="fr-FR" sz="1800" u="none" dirty="0" err="1" smtClean="0">
                <a:solidFill>
                  <a:prstClr val="black"/>
                </a:solidFill>
                <a:latin typeface="Calibri"/>
              </a:rPr>
              <a:t>I</a:t>
            </a:r>
            <a:r>
              <a:rPr lang="fr-FR" sz="1800" u="none" baseline="-25000" dirty="0" err="1" smtClean="0">
                <a:solidFill>
                  <a:prstClr val="black"/>
                </a:solidFill>
                <a:latin typeface="Calibri"/>
              </a:rPr>
              <a:t>source</a:t>
            </a:r>
            <a:r>
              <a:rPr lang="fr-FR" sz="1800" u="none" dirty="0" smtClean="0">
                <a:solidFill>
                  <a:prstClr val="black"/>
                </a:solidFill>
                <a:latin typeface="Calibri"/>
              </a:rPr>
              <a:t> </a:t>
            </a:r>
            <a:r>
              <a:rPr lang="fr-FR" sz="1800" u="none" dirty="0">
                <a:solidFill>
                  <a:prstClr val="black"/>
                </a:solidFill>
                <a:latin typeface="Calibri"/>
              </a:rPr>
              <a:t>≈ </a:t>
            </a:r>
            <a:r>
              <a:rPr lang="fr-FR" sz="1800" u="none" dirty="0" smtClean="0">
                <a:solidFill>
                  <a:prstClr val="black"/>
                </a:solidFill>
                <a:latin typeface="Calibri"/>
              </a:rPr>
              <a:t>15.4 mA</a:t>
            </a:r>
          </a:p>
          <a:p>
            <a:pPr algn="just" eaLnBrk="1" fontAlgn="auto" hangingPunct="1">
              <a:spcBef>
                <a:spcPts val="0"/>
              </a:spcBef>
              <a:spcAft>
                <a:spcPts val="0"/>
              </a:spcAft>
            </a:pPr>
            <a:r>
              <a:rPr lang="fr-FR" sz="1800" u="none" dirty="0" err="1" smtClean="0">
                <a:solidFill>
                  <a:prstClr val="black"/>
                </a:solidFill>
                <a:latin typeface="Calibri"/>
              </a:rPr>
              <a:t>I</a:t>
            </a:r>
            <a:r>
              <a:rPr lang="fr-FR" sz="1800" u="none" baseline="-25000" dirty="0" err="1" smtClean="0">
                <a:solidFill>
                  <a:prstClr val="black"/>
                </a:solidFill>
                <a:latin typeface="Calibri"/>
              </a:rPr>
              <a:t>solenoid</a:t>
            </a:r>
            <a:r>
              <a:rPr lang="fr-FR" sz="1800" u="none" dirty="0" smtClean="0">
                <a:solidFill>
                  <a:prstClr val="black"/>
                </a:solidFill>
                <a:latin typeface="Calibri"/>
              </a:rPr>
              <a:t> = 68 A</a:t>
            </a:r>
          </a:p>
        </p:txBody>
      </p:sp>
      <p:sp>
        <p:nvSpPr>
          <p:cNvPr id="8" name="Rectangle 7"/>
          <p:cNvSpPr/>
          <p:nvPr/>
        </p:nvSpPr>
        <p:spPr>
          <a:xfrm>
            <a:off x="1363602" y="6069407"/>
            <a:ext cx="2278188" cy="276999"/>
          </a:xfrm>
          <a:prstGeom prst="rect">
            <a:avLst/>
          </a:prstGeom>
        </p:spPr>
        <p:txBody>
          <a:bodyPr wrap="none">
            <a:spAutoFit/>
          </a:bodyPr>
          <a:lstStyle/>
          <a:p>
            <a:pPr algn="just" eaLnBrk="1" fontAlgn="auto" hangingPunct="1">
              <a:spcBef>
                <a:spcPts val="0"/>
              </a:spcBef>
              <a:spcAft>
                <a:spcPts val="0"/>
              </a:spcAft>
            </a:pPr>
            <a:r>
              <a:rPr lang="fr-FR" sz="1200" i="1" u="none" dirty="0">
                <a:solidFill>
                  <a:prstClr val="black"/>
                </a:solidFill>
                <a:latin typeface="Calibri"/>
              </a:rPr>
              <a:t>file: </a:t>
            </a:r>
            <a:r>
              <a:rPr lang="en-GB" sz="1200" i="1" u="none" dirty="0" smtClean="0">
                <a:solidFill>
                  <a:prstClr val="black"/>
                </a:solidFill>
                <a:latin typeface="Calibri"/>
              </a:rPr>
              <a:t>emit_2015_03_25_17-27.dat</a:t>
            </a:r>
            <a:endParaRPr lang="en-GB" sz="1200" i="1" u="none" dirty="0">
              <a:solidFill>
                <a:prstClr val="black"/>
              </a:solidFill>
              <a:latin typeface="Calibri"/>
            </a:endParaRPr>
          </a:p>
        </p:txBody>
      </p:sp>
      <p:sp>
        <p:nvSpPr>
          <p:cNvPr id="9" name="Rectangle 8"/>
          <p:cNvSpPr/>
          <p:nvPr/>
        </p:nvSpPr>
        <p:spPr>
          <a:xfrm>
            <a:off x="6430900" y="6069380"/>
            <a:ext cx="2278188" cy="276999"/>
          </a:xfrm>
          <a:prstGeom prst="rect">
            <a:avLst/>
          </a:prstGeom>
        </p:spPr>
        <p:txBody>
          <a:bodyPr wrap="none">
            <a:spAutoFit/>
          </a:bodyPr>
          <a:lstStyle/>
          <a:p>
            <a:pPr algn="just" eaLnBrk="1" fontAlgn="auto" hangingPunct="1">
              <a:spcBef>
                <a:spcPts val="0"/>
              </a:spcBef>
              <a:spcAft>
                <a:spcPts val="0"/>
              </a:spcAft>
            </a:pPr>
            <a:r>
              <a:rPr lang="fr-FR" sz="1200" i="1" u="none" dirty="0">
                <a:solidFill>
                  <a:prstClr val="black"/>
                </a:solidFill>
                <a:latin typeface="Calibri"/>
              </a:rPr>
              <a:t>file: </a:t>
            </a:r>
            <a:r>
              <a:rPr lang="en-GB" sz="1200" i="1" u="none" dirty="0" smtClean="0">
                <a:solidFill>
                  <a:prstClr val="black"/>
                </a:solidFill>
                <a:latin typeface="Calibri"/>
              </a:rPr>
              <a:t>emit_2015_03_25_17-41.dat</a:t>
            </a:r>
            <a:endParaRPr lang="en-GB" sz="1200" i="1" u="none" dirty="0">
              <a:solidFill>
                <a:prstClr val="black"/>
              </a:solidFill>
              <a:latin typeface="Calibri"/>
            </a:endParaRPr>
          </a:p>
        </p:txBody>
      </p:sp>
      <p:cxnSp>
        <p:nvCxnSpPr>
          <p:cNvPr id="10" name="Connecteur droit 9"/>
          <p:cNvCxnSpPr/>
          <p:nvPr/>
        </p:nvCxnSpPr>
        <p:spPr>
          <a:xfrm>
            <a:off x="4953000" y="1843090"/>
            <a:ext cx="0" cy="4510421"/>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635598" y="1957392"/>
            <a:ext cx="1250407" cy="369332"/>
          </a:xfrm>
          <a:prstGeom prst="rect">
            <a:avLst/>
          </a:prstGeom>
        </p:spPr>
        <p:txBody>
          <a:bodyPr wrap="none">
            <a:spAutoFit/>
          </a:bodyPr>
          <a:lstStyle/>
          <a:p>
            <a:pPr algn="just" eaLnBrk="1" fontAlgn="auto" hangingPunct="1">
              <a:spcBef>
                <a:spcPts val="0"/>
              </a:spcBef>
              <a:spcAft>
                <a:spcPts val="0"/>
              </a:spcAft>
            </a:pPr>
            <a:r>
              <a:rPr lang="fr-FR" sz="1800" u="none" dirty="0" err="1" smtClean="0">
                <a:solidFill>
                  <a:prstClr val="black"/>
                </a:solidFill>
                <a:latin typeface="Calibri"/>
              </a:rPr>
              <a:t>V</a:t>
            </a:r>
            <a:r>
              <a:rPr lang="fr-FR" sz="1800" u="none" baseline="-25000" dirty="0" err="1" smtClean="0">
                <a:solidFill>
                  <a:prstClr val="black"/>
                </a:solidFill>
                <a:latin typeface="Calibri"/>
              </a:rPr>
              <a:t>Einzel</a:t>
            </a:r>
            <a:r>
              <a:rPr lang="fr-FR" sz="1800" u="none" dirty="0" smtClean="0">
                <a:solidFill>
                  <a:prstClr val="black"/>
                </a:solidFill>
                <a:latin typeface="Calibri"/>
              </a:rPr>
              <a:t>= 0 kV</a:t>
            </a:r>
            <a:endParaRPr lang="fr-FR" sz="1800" u="none" dirty="0">
              <a:solidFill>
                <a:prstClr val="black"/>
              </a:solidFill>
              <a:latin typeface="Calibri"/>
            </a:endParaRPr>
          </a:p>
        </p:txBody>
      </p:sp>
      <p:sp>
        <p:nvSpPr>
          <p:cNvPr id="12" name="Rectangle 11"/>
          <p:cNvSpPr/>
          <p:nvPr/>
        </p:nvSpPr>
        <p:spPr>
          <a:xfrm>
            <a:off x="6760762" y="1925451"/>
            <a:ext cx="1425134" cy="369332"/>
          </a:xfrm>
          <a:prstGeom prst="rect">
            <a:avLst/>
          </a:prstGeom>
        </p:spPr>
        <p:txBody>
          <a:bodyPr wrap="none">
            <a:spAutoFit/>
          </a:bodyPr>
          <a:lstStyle/>
          <a:p>
            <a:pPr algn="just" eaLnBrk="1" fontAlgn="auto" hangingPunct="1">
              <a:spcBef>
                <a:spcPts val="0"/>
              </a:spcBef>
              <a:spcAft>
                <a:spcPts val="0"/>
              </a:spcAft>
            </a:pPr>
            <a:r>
              <a:rPr lang="fr-FR" sz="1800" u="none" dirty="0" err="1" smtClean="0">
                <a:solidFill>
                  <a:prstClr val="black"/>
                </a:solidFill>
                <a:latin typeface="Calibri"/>
              </a:rPr>
              <a:t>V</a:t>
            </a:r>
            <a:r>
              <a:rPr lang="fr-FR" sz="1800" u="none" baseline="-25000" dirty="0" err="1" smtClean="0">
                <a:solidFill>
                  <a:prstClr val="black"/>
                </a:solidFill>
                <a:latin typeface="Calibri"/>
              </a:rPr>
              <a:t>Einzel</a:t>
            </a:r>
            <a:r>
              <a:rPr lang="fr-FR" sz="1800" u="none" dirty="0" smtClean="0">
                <a:solidFill>
                  <a:prstClr val="black"/>
                </a:solidFill>
                <a:latin typeface="Calibri"/>
              </a:rPr>
              <a:t>= 2.0 </a:t>
            </a:r>
            <a:r>
              <a:rPr lang="fr-FR" sz="1800" u="none" dirty="0">
                <a:solidFill>
                  <a:prstClr val="black"/>
                </a:solidFill>
                <a:latin typeface="Calibri"/>
              </a:rPr>
              <a:t>kV</a:t>
            </a:r>
          </a:p>
        </p:txBody>
      </p:sp>
      <p:sp>
        <p:nvSpPr>
          <p:cNvPr id="13" name="Rectangle 12"/>
          <p:cNvSpPr/>
          <p:nvPr/>
        </p:nvSpPr>
        <p:spPr>
          <a:xfrm>
            <a:off x="3687195" y="1263345"/>
            <a:ext cx="3988079" cy="369332"/>
          </a:xfrm>
          <a:prstGeom prst="rect">
            <a:avLst/>
          </a:prstGeom>
        </p:spPr>
        <p:txBody>
          <a:bodyPr wrap="none">
            <a:spAutoFit/>
          </a:bodyPr>
          <a:lstStyle/>
          <a:p>
            <a:pPr algn="just" eaLnBrk="1" fontAlgn="auto" hangingPunct="1">
              <a:spcBef>
                <a:spcPts val="0"/>
              </a:spcBef>
              <a:spcAft>
                <a:spcPts val="0"/>
              </a:spcAft>
            </a:pPr>
            <a:r>
              <a:rPr lang="fr-FR" sz="1800" u="none" dirty="0" err="1" smtClean="0">
                <a:solidFill>
                  <a:prstClr val="black"/>
                </a:solidFill>
                <a:latin typeface="Calibri"/>
              </a:rPr>
              <a:t>P</a:t>
            </a:r>
            <a:r>
              <a:rPr lang="fr-FR" sz="1800" u="none" baseline="-25000" dirty="0" err="1" smtClean="0">
                <a:solidFill>
                  <a:prstClr val="black"/>
                </a:solidFill>
                <a:latin typeface="Calibri"/>
              </a:rPr>
              <a:t>@Faraday</a:t>
            </a:r>
            <a:r>
              <a:rPr lang="fr-FR" sz="1800" u="none" baseline="-25000" dirty="0" smtClean="0">
                <a:solidFill>
                  <a:prstClr val="black"/>
                </a:solidFill>
                <a:latin typeface="Calibri"/>
              </a:rPr>
              <a:t> </a:t>
            </a:r>
            <a:r>
              <a:rPr lang="fr-FR" sz="1800" u="none" baseline="-25000" dirty="0" err="1" smtClean="0">
                <a:solidFill>
                  <a:prstClr val="black"/>
                </a:solidFill>
                <a:latin typeface="Calibri"/>
              </a:rPr>
              <a:t>Cup</a:t>
            </a:r>
            <a:r>
              <a:rPr lang="fr-FR" sz="1800" u="none" baseline="-25000" dirty="0" smtClean="0">
                <a:solidFill>
                  <a:prstClr val="black"/>
                </a:solidFill>
                <a:latin typeface="Calibri"/>
              </a:rPr>
              <a:t> </a:t>
            </a:r>
            <a:r>
              <a:rPr lang="fr-FR" sz="1800" u="none" dirty="0" smtClean="0">
                <a:solidFill>
                  <a:prstClr val="black"/>
                </a:solidFill>
                <a:latin typeface="Calibri"/>
              </a:rPr>
              <a:t>≈ 2.2 10</a:t>
            </a:r>
            <a:r>
              <a:rPr lang="fr-FR" sz="1800" u="none" baseline="30000" dirty="0" smtClean="0">
                <a:solidFill>
                  <a:prstClr val="black"/>
                </a:solidFill>
                <a:latin typeface="Calibri"/>
              </a:rPr>
              <a:t>-5</a:t>
            </a:r>
            <a:r>
              <a:rPr lang="fr-FR" sz="1800" u="none" dirty="0" smtClean="0">
                <a:solidFill>
                  <a:prstClr val="black"/>
                </a:solidFill>
                <a:latin typeface="Calibri"/>
              </a:rPr>
              <a:t> mbar  (Ar injection)</a:t>
            </a:r>
            <a:endParaRPr lang="fr-FR" sz="1800" u="none" dirty="0">
              <a:solidFill>
                <a:prstClr val="black"/>
              </a:solidFill>
              <a:latin typeface="Calibri"/>
            </a:endParaRPr>
          </a:p>
        </p:txBody>
      </p:sp>
      <p:sp>
        <p:nvSpPr>
          <p:cNvPr id="14" name="Rectangle 13"/>
          <p:cNvSpPr/>
          <p:nvPr/>
        </p:nvSpPr>
        <p:spPr>
          <a:xfrm>
            <a:off x="1656401" y="1152769"/>
            <a:ext cx="6571297" cy="683189"/>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u="none">
              <a:solidFill>
                <a:prstClr val="white"/>
              </a:solidFill>
            </a:endParaRPr>
          </a:p>
        </p:txBody>
      </p:sp>
      <p:pic>
        <p:nvPicPr>
          <p:cNvPr id="15" name="Image 14"/>
          <p:cNvPicPr>
            <a:picLocks noChangeAspect="1"/>
          </p:cNvPicPr>
          <p:nvPr/>
        </p:nvPicPr>
        <p:blipFill rotWithShape="1">
          <a:blip r:embed="rId2" cstate="print">
            <a:extLst>
              <a:ext uri="{28A0092B-C50C-407E-A947-70E740481C1C}">
                <a14:useLocalDpi xmlns:a14="http://schemas.microsoft.com/office/drawing/2010/main" val="0"/>
              </a:ext>
            </a:extLst>
          </a:blip>
          <a:srcRect l="52005" t="2059" b="53444"/>
          <a:stretch/>
        </p:blipFill>
        <p:spPr>
          <a:xfrm>
            <a:off x="259085" y="2560320"/>
            <a:ext cx="4389566" cy="3208652"/>
          </a:xfrm>
          <a:prstGeom prst="rect">
            <a:avLst/>
          </a:prstGeom>
        </p:spPr>
      </p:pic>
      <p:pic>
        <p:nvPicPr>
          <p:cNvPr id="16" name="Image 15"/>
          <p:cNvPicPr>
            <a:picLocks noChangeAspect="1"/>
          </p:cNvPicPr>
          <p:nvPr/>
        </p:nvPicPr>
        <p:blipFill rotWithShape="1">
          <a:blip r:embed="rId3" cstate="print">
            <a:extLst>
              <a:ext uri="{28A0092B-C50C-407E-A947-70E740481C1C}">
                <a14:useLocalDpi xmlns:a14="http://schemas.microsoft.com/office/drawing/2010/main" val="0"/>
              </a:ext>
            </a:extLst>
          </a:blip>
          <a:srcRect l="51917" t="1926" b="53333"/>
          <a:stretch/>
        </p:blipFill>
        <p:spPr>
          <a:xfrm>
            <a:off x="5295067" y="2550320"/>
            <a:ext cx="4397577" cy="3226273"/>
          </a:xfrm>
          <a:prstGeom prst="rect">
            <a:avLst/>
          </a:prstGeom>
        </p:spPr>
      </p:pic>
      <p:sp>
        <p:nvSpPr>
          <p:cNvPr id="17" name="Rectangle 16"/>
          <p:cNvSpPr/>
          <p:nvPr/>
        </p:nvSpPr>
        <p:spPr>
          <a:xfrm>
            <a:off x="-4249" y="783428"/>
            <a:ext cx="7769511" cy="369332"/>
          </a:xfrm>
          <a:prstGeom prst="rect">
            <a:avLst/>
          </a:prstGeom>
        </p:spPr>
        <p:txBody>
          <a:bodyPr wrap="square">
            <a:spAutoFit/>
          </a:bodyPr>
          <a:lstStyle/>
          <a:p>
            <a:pPr eaLnBrk="1" fontAlgn="auto" hangingPunct="1">
              <a:spcBef>
                <a:spcPts val="0"/>
              </a:spcBef>
              <a:spcAft>
                <a:spcPts val="0"/>
              </a:spcAft>
            </a:pPr>
            <a:r>
              <a:rPr lang="en-US" sz="1800" b="1" dirty="0" smtClean="0">
                <a:solidFill>
                  <a:prstClr val="black"/>
                </a:solidFill>
                <a:latin typeface="Calibri"/>
                <a:sym typeface="Wingdings 2" panose="05020102010507070707" pitchFamily="18" charset="2"/>
              </a:rPr>
              <a:t>(Possible) Influence of the </a:t>
            </a:r>
            <a:r>
              <a:rPr lang="en-US" sz="1800" b="1" dirty="0" err="1" smtClean="0">
                <a:solidFill>
                  <a:prstClr val="black"/>
                </a:solidFill>
                <a:latin typeface="Calibri"/>
                <a:sym typeface="Wingdings 2" panose="05020102010507070707" pitchFamily="18" charset="2"/>
              </a:rPr>
              <a:t>einzel</a:t>
            </a:r>
            <a:r>
              <a:rPr lang="en-US" sz="1800" b="1" dirty="0" smtClean="0">
                <a:solidFill>
                  <a:prstClr val="black"/>
                </a:solidFill>
                <a:latin typeface="Calibri"/>
                <a:sym typeface="Wingdings 2" panose="05020102010507070707" pitchFamily="18" charset="2"/>
              </a:rPr>
              <a:t> lens voltage on the space charge compensation </a:t>
            </a:r>
            <a:endParaRPr lang="en-US" sz="1800" b="1" dirty="0">
              <a:solidFill>
                <a:prstClr val="black"/>
              </a:solidFill>
              <a:latin typeface="Calibri"/>
              <a:sym typeface="Wingdings 2" panose="05020102010507070707" pitchFamily="18" charset="2"/>
            </a:endParaRPr>
          </a:p>
        </p:txBody>
      </p:sp>
      <p:sp>
        <p:nvSpPr>
          <p:cNvPr id="18" name="Rectangle 17"/>
          <p:cNvSpPr/>
          <p:nvPr/>
        </p:nvSpPr>
        <p:spPr>
          <a:xfrm>
            <a:off x="1193013" y="2593122"/>
            <a:ext cx="2816607" cy="769441"/>
          </a:xfrm>
          <a:prstGeom prst="rect">
            <a:avLst/>
          </a:prstGeom>
        </p:spPr>
        <p:txBody>
          <a:bodyPr wrap="square">
            <a:spAutoFit/>
          </a:bodyPr>
          <a:lstStyle/>
          <a:p>
            <a:pPr algn="r" eaLnBrk="1" fontAlgn="auto" hangingPunct="1">
              <a:spcBef>
                <a:spcPts val="0"/>
              </a:spcBef>
              <a:spcAft>
                <a:spcPts val="0"/>
              </a:spcAft>
            </a:pPr>
            <a:r>
              <a:rPr lang="fr-FR" sz="1100" u="none" dirty="0">
                <a:solidFill>
                  <a:prstClr val="white"/>
                </a:solidFill>
                <a:latin typeface="Calibri"/>
              </a:rPr>
              <a:t>Emit [</a:t>
            </a:r>
            <a:r>
              <a:rPr lang="fr-FR" sz="1100" u="none" dirty="0" err="1">
                <a:solidFill>
                  <a:prstClr val="white"/>
                </a:solidFill>
                <a:latin typeface="Calibri"/>
              </a:rPr>
              <a:t>rms</a:t>
            </a:r>
            <a:r>
              <a:rPr lang="fr-FR" sz="1100" u="none" dirty="0">
                <a:solidFill>
                  <a:prstClr val="white"/>
                </a:solidFill>
                <a:latin typeface="Calibri"/>
              </a:rPr>
              <a:t>] = 0.3874 </a:t>
            </a:r>
            <a:r>
              <a:rPr lang="fr-FR" sz="1100" u="none" dirty="0" err="1">
                <a:solidFill>
                  <a:prstClr val="white"/>
                </a:solidFill>
                <a:latin typeface="Calibri"/>
              </a:rPr>
              <a:t>Pi.mm.mrad</a:t>
            </a:r>
            <a:r>
              <a:rPr lang="fr-FR" sz="1100" u="none" dirty="0">
                <a:solidFill>
                  <a:prstClr val="white"/>
                </a:solidFill>
                <a:latin typeface="Calibri"/>
              </a:rPr>
              <a:t> [ </a:t>
            </a:r>
            <a:r>
              <a:rPr lang="fr-FR" sz="1100" u="none" dirty="0" err="1">
                <a:solidFill>
                  <a:prstClr val="white"/>
                </a:solidFill>
                <a:latin typeface="Calibri"/>
              </a:rPr>
              <a:t>Norm</a:t>
            </a:r>
            <a:r>
              <a:rPr lang="fr-FR" sz="1100" u="none" dirty="0">
                <a:solidFill>
                  <a:prstClr val="white"/>
                </a:solidFill>
                <a:latin typeface="Calibri"/>
              </a:rPr>
              <a:t>. ]</a:t>
            </a:r>
          </a:p>
          <a:p>
            <a:pPr algn="r" eaLnBrk="1" fontAlgn="auto" hangingPunct="1">
              <a:spcBef>
                <a:spcPts val="0"/>
              </a:spcBef>
              <a:spcAft>
                <a:spcPts val="0"/>
              </a:spcAft>
            </a:pPr>
            <a:r>
              <a:rPr lang="fr-FR" sz="1100" u="none" dirty="0">
                <a:solidFill>
                  <a:prstClr val="white"/>
                </a:solidFill>
                <a:latin typeface="Calibri"/>
              </a:rPr>
              <a:t>Emit [30.47%] = 0.3874 </a:t>
            </a:r>
            <a:r>
              <a:rPr lang="fr-FR" sz="1100" u="none" dirty="0" err="1">
                <a:solidFill>
                  <a:prstClr val="white"/>
                </a:solidFill>
                <a:latin typeface="Calibri"/>
              </a:rPr>
              <a:t>Pi.mm.mrad</a:t>
            </a:r>
            <a:r>
              <a:rPr lang="fr-FR" sz="1100" u="none" dirty="0">
                <a:solidFill>
                  <a:prstClr val="white"/>
                </a:solidFill>
                <a:latin typeface="Calibri"/>
              </a:rPr>
              <a:t> [ </a:t>
            </a:r>
            <a:r>
              <a:rPr lang="fr-FR" sz="1100" u="none" dirty="0" err="1">
                <a:solidFill>
                  <a:prstClr val="white"/>
                </a:solidFill>
                <a:latin typeface="Calibri"/>
              </a:rPr>
              <a:t>Norm</a:t>
            </a:r>
            <a:r>
              <a:rPr lang="fr-FR" sz="1100" u="none" dirty="0">
                <a:solidFill>
                  <a:prstClr val="white"/>
                </a:solidFill>
                <a:latin typeface="Calibri"/>
              </a:rPr>
              <a:t>. ]</a:t>
            </a:r>
          </a:p>
          <a:p>
            <a:pPr algn="r" eaLnBrk="1" fontAlgn="auto" hangingPunct="1">
              <a:spcBef>
                <a:spcPts val="0"/>
              </a:spcBef>
              <a:spcAft>
                <a:spcPts val="0"/>
              </a:spcAft>
            </a:pPr>
            <a:r>
              <a:rPr lang="fr-FR" sz="1100" u="none" dirty="0">
                <a:solidFill>
                  <a:prstClr val="white"/>
                </a:solidFill>
                <a:latin typeface="Calibri"/>
              </a:rPr>
              <a:t>Beta = 6.7224 mm/</a:t>
            </a:r>
            <a:r>
              <a:rPr lang="fr-FR" sz="1100" u="none" dirty="0" err="1">
                <a:solidFill>
                  <a:prstClr val="white"/>
                </a:solidFill>
                <a:latin typeface="Calibri"/>
              </a:rPr>
              <a:t>Pi.mrad</a:t>
            </a:r>
            <a:endParaRPr lang="fr-FR" sz="1100" u="none" dirty="0">
              <a:solidFill>
                <a:prstClr val="white"/>
              </a:solidFill>
              <a:latin typeface="Calibri"/>
            </a:endParaRPr>
          </a:p>
          <a:p>
            <a:pPr algn="r" eaLnBrk="1" fontAlgn="auto" hangingPunct="1">
              <a:spcBef>
                <a:spcPts val="0"/>
              </a:spcBef>
              <a:spcAft>
                <a:spcPts val="0"/>
              </a:spcAft>
            </a:pPr>
            <a:r>
              <a:rPr lang="fr-FR" sz="1100" u="none" dirty="0">
                <a:solidFill>
                  <a:prstClr val="white"/>
                </a:solidFill>
                <a:latin typeface="Calibri"/>
              </a:rPr>
              <a:t>Alpha = 0.9466</a:t>
            </a:r>
            <a:endParaRPr lang="en-GB" sz="1100" u="none" dirty="0">
              <a:solidFill>
                <a:prstClr val="white"/>
              </a:solidFill>
              <a:latin typeface="Calibri"/>
            </a:endParaRPr>
          </a:p>
        </p:txBody>
      </p:sp>
    </p:spTree>
    <p:extLst>
      <p:ext uri="{BB962C8B-B14F-4D97-AF65-F5344CB8AC3E}">
        <p14:creationId xmlns:p14="http://schemas.microsoft.com/office/powerpoint/2010/main" val="2251102832"/>
      </p:ext>
    </p:extLst>
  </p:cSld>
  <p:clrMapOvr>
    <a:masterClrMapping/>
  </p:clrMapOvr>
  <p:transition>
    <p:push di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07"/>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Beam</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characterization</a:t>
            </a:r>
            <a:r>
              <a:rPr lang="fr-FR" sz="2800" b="1" u="none" dirty="0" smtClean="0">
                <a:solidFill>
                  <a:srgbClr val="FFFFFF"/>
                </a:solidFill>
                <a:effectLst>
                  <a:outerShdw blurRad="38100" dist="38100" dir="2700000" algn="tl">
                    <a:srgbClr val="C0C0C0"/>
                  </a:outerShdw>
                </a:effectLst>
                <a:latin typeface="Calibri" pitchFamily="34" charset="0"/>
              </a:rPr>
              <a:t> &amp; control</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948546" y="1015892"/>
            <a:ext cx="7924800" cy="3170099"/>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Space-charge experiments (Task 2.8)</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CNRS</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CEA, IAP, SCK•CEN</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Beam diagnostics development (Task 2.4)</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CEA</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CNRS, SCK•CEN, </a:t>
            </a:r>
            <a:r>
              <a:rPr lang="en-US" u="none" dirty="0" err="1" smtClean="0">
                <a:solidFill>
                  <a:srgbClr val="0000FF"/>
                </a:solidFill>
                <a:effectLst>
                  <a:outerShdw blurRad="38100" dist="38100" dir="2700000" algn="tl">
                    <a:srgbClr val="C0C0C0"/>
                  </a:outerShdw>
                </a:effectLst>
                <a:latin typeface="Calibri" pitchFamily="34" charset="0"/>
                <a:sym typeface="Wingdings" pitchFamily="2" charset="2"/>
              </a:rPr>
              <a:t>Cosylab</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a:t>
            </a:r>
          </a:p>
          <a:p>
            <a:pPr marL="1371600" lvl="2" indent="-457200" eaLnBrk="1" hangingPunct="1">
              <a:spcBef>
                <a:spcPct val="50000"/>
              </a:spcBef>
              <a:buFont typeface="Wingdings" pitchFamily="2" charset="2"/>
              <a:buChar char="ü"/>
            </a:pP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p:txBody>
      </p:sp>
      <p:pic>
        <p:nvPicPr>
          <p:cNvPr id="118786" name="Picture 2" descr="http://upload.wikimedia.org/wikipedia/fr/thumb/0/0f/CNRS_fr_quadri.svg/1012px-CNRS_fr_quadri.svg.png"/>
          <p:cNvPicPr>
            <a:picLocks noChangeAspect="1" noChangeArrowheads="1"/>
          </p:cNvPicPr>
          <p:nvPr/>
        </p:nvPicPr>
        <p:blipFill>
          <a:blip r:embed="rId3" cstate="print"/>
          <a:srcRect/>
          <a:stretch>
            <a:fillRect/>
          </a:stretch>
        </p:blipFill>
        <p:spPr bwMode="auto">
          <a:xfrm>
            <a:off x="217722" y="1396906"/>
            <a:ext cx="827315" cy="837125"/>
          </a:xfrm>
          <a:prstGeom prst="rect">
            <a:avLst/>
          </a:prstGeom>
          <a:noFill/>
        </p:spPr>
      </p:pic>
      <p:pic>
        <p:nvPicPr>
          <p:cNvPr id="10" name="Picture 9"/>
          <p:cNvPicPr>
            <a:picLocks noChangeAspect="1" noChangeArrowheads="1"/>
          </p:cNvPicPr>
          <p:nvPr/>
        </p:nvPicPr>
        <p:blipFill>
          <a:blip r:embed="rId4" cstate="print"/>
          <a:srcRect/>
          <a:stretch>
            <a:fillRect/>
          </a:stretch>
        </p:blipFill>
        <p:spPr bwMode="auto">
          <a:xfrm>
            <a:off x="707581" y="2743217"/>
            <a:ext cx="917853" cy="917853"/>
          </a:xfrm>
          <a:prstGeom prst="rect">
            <a:avLst/>
          </a:prstGeom>
          <a:noFill/>
          <a:ln w="9525">
            <a:noFill/>
            <a:miter lim="800000"/>
            <a:headEnd/>
            <a:tailEnd/>
          </a:ln>
        </p:spPr>
      </p:pic>
      <p:pic>
        <p:nvPicPr>
          <p:cNvPr id="14" name="Picture 2" descr="https://encrypted-tbn1.gstatic.com/images?q=tbn:ANd9GcRI2_Ydvm9MB31xCdmggfq-nPtXfj-Aq68LD6XN7MdSai4D1g8Rqw"/>
          <p:cNvPicPr>
            <a:picLocks noChangeAspect="1" noChangeArrowheads="1"/>
          </p:cNvPicPr>
          <p:nvPr/>
        </p:nvPicPr>
        <p:blipFill>
          <a:blip r:embed="rId5" cstate="print"/>
          <a:srcRect/>
          <a:stretch>
            <a:fillRect/>
          </a:stretch>
        </p:blipFill>
        <p:spPr bwMode="auto">
          <a:xfrm>
            <a:off x="1188358" y="1657313"/>
            <a:ext cx="1173842" cy="561559"/>
          </a:xfrm>
          <a:prstGeom prst="rect">
            <a:avLst/>
          </a:prstGeom>
          <a:noFill/>
        </p:spPr>
      </p:pic>
    </p:spTree>
    <p:extLst>
      <p:ext uri="{BB962C8B-B14F-4D97-AF65-F5344CB8AC3E}">
        <p14:creationId xmlns:p14="http://schemas.microsoft.com/office/powerpoint/2010/main" val="336651912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5" name="Rectangle 7"/>
          <p:cNvSpPr>
            <a:spLocks noGrp="1" noChangeArrowheads="1"/>
          </p:cNvSpPr>
          <p:nvPr>
            <p:ph type="title"/>
          </p:nvPr>
        </p:nvSpPr>
        <p:spPr>
          <a:xfrm>
            <a:off x="1400469" y="-4560"/>
            <a:ext cx="5880398" cy="936625"/>
          </a:xfrm>
        </p:spPr>
        <p:txBody>
          <a:bodyPr vert="horz" lIns="0" tIns="0" rIns="116994" bIns="0" rtlCol="0" anchor="ctr" anchorCtr="0">
            <a:noAutofit/>
          </a:bodyPr>
          <a:lstStyle/>
          <a:p>
            <a:pPr marL="40182">
              <a:defRPr/>
            </a:pPr>
            <a:r>
              <a:rPr lang="en-US" dirty="0" smtClean="0">
                <a:effectLst>
                  <a:outerShdw blurRad="38100" dist="38100" dir="2700000" algn="tl">
                    <a:srgbClr val="000000">
                      <a:alpha val="43137"/>
                    </a:srgbClr>
                  </a:outerShdw>
                </a:effectLst>
              </a:rPr>
              <a:t>TASK 2.4 Diagnostics - Summary</a:t>
            </a:r>
            <a:endParaRPr lang="en-US" b="1" dirty="0" smtClean="0">
              <a:effectLst>
                <a:outerShdw blurRad="38100" dist="38100" dir="2700000" algn="tl">
                  <a:srgbClr val="000000">
                    <a:alpha val="43137"/>
                  </a:srgbClr>
                </a:outerShdw>
              </a:effectLst>
            </a:endParaRPr>
          </a:p>
        </p:txBody>
      </p:sp>
      <p:sp>
        <p:nvSpPr>
          <p:cNvPr id="32781" name="Rectangle 84"/>
          <p:cNvSpPr>
            <a:spLocks noChangeArrowheads="1"/>
          </p:cNvSpPr>
          <p:nvPr/>
        </p:nvSpPr>
        <p:spPr bwMode="auto">
          <a:xfrm>
            <a:off x="624286" y="977655"/>
            <a:ext cx="8775000" cy="5327899"/>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lIns="64291" tIns="32146" rIns="64291" bIns="32146">
            <a:spAutoFit/>
          </a:bodyPr>
          <a:lstStyle/>
          <a:p>
            <a:pPr marL="285750" indent="-285750" eaLnBrk="1" hangingPunct="1">
              <a:buFontTx/>
              <a:buChar char="-"/>
              <a:defRPr/>
            </a:pPr>
            <a:endParaRPr lang="en-US" sz="1800" b="1" u="none" dirty="0">
              <a:solidFill>
                <a:prstClr val="black"/>
              </a:solidFill>
            </a:endParaRPr>
          </a:p>
          <a:p>
            <a:pPr lvl="1" eaLnBrk="1" hangingPunct="1">
              <a:defRPr/>
            </a:pPr>
            <a:r>
              <a:rPr lang="en-US" sz="1800" b="1" u="none" dirty="0" smtClean="0">
                <a:solidFill>
                  <a:prstClr val="black"/>
                </a:solidFill>
              </a:rPr>
              <a:t>5 </a:t>
            </a:r>
            <a:r>
              <a:rPr lang="en-US" sz="1800" b="1" u="none" dirty="0">
                <a:solidFill>
                  <a:prstClr val="black"/>
                </a:solidFill>
              </a:rPr>
              <a:t>diagnostics </a:t>
            </a:r>
            <a:r>
              <a:rPr lang="en-US" sz="1800" b="1" u="none" dirty="0" smtClean="0">
                <a:solidFill>
                  <a:prstClr val="black"/>
                </a:solidFill>
              </a:rPr>
              <a:t>devices for tuning and/or monitoring the MYRRHA </a:t>
            </a:r>
            <a:r>
              <a:rPr lang="en-US" sz="1800" b="1" u="none" dirty="0">
                <a:solidFill>
                  <a:prstClr val="black"/>
                </a:solidFill>
              </a:rPr>
              <a:t>injector</a:t>
            </a:r>
            <a:r>
              <a:rPr lang="en-US" sz="1800" b="1" u="none" dirty="0" smtClean="0">
                <a:solidFill>
                  <a:prstClr val="black"/>
                </a:solidFill>
              </a:rPr>
              <a:t> beam on-line</a:t>
            </a:r>
          </a:p>
          <a:p>
            <a:pPr marL="742950" lvl="1" indent="-285750" eaLnBrk="1" hangingPunct="1">
              <a:buFont typeface="Arial" panose="020B0604020202020204" pitchFamily="34" charset="0"/>
              <a:buChar char="•"/>
              <a:defRPr/>
            </a:pPr>
            <a:r>
              <a:rPr lang="en-US" sz="1800" u="none" dirty="0" smtClean="0">
                <a:solidFill>
                  <a:prstClr val="black"/>
                </a:solidFill>
              </a:rPr>
              <a:t>BCM </a:t>
            </a:r>
            <a:r>
              <a:rPr lang="en-US" sz="1800" u="none" dirty="0">
                <a:solidFill>
                  <a:prstClr val="black"/>
                </a:solidFill>
              </a:rPr>
              <a:t>(</a:t>
            </a:r>
            <a:r>
              <a:rPr lang="en-US" sz="1800" i="1" u="none" dirty="0">
                <a:solidFill>
                  <a:prstClr val="black"/>
                </a:solidFill>
              </a:rPr>
              <a:t>CEA-lead</a:t>
            </a:r>
            <a:r>
              <a:rPr lang="en-US" sz="1800" u="none" dirty="0" smtClean="0">
                <a:solidFill>
                  <a:prstClr val="black"/>
                </a:solidFill>
              </a:rPr>
              <a:t>):</a:t>
            </a:r>
            <a:r>
              <a:rPr lang="en-US" sz="1800" u="none" dirty="0">
                <a:solidFill>
                  <a:prstClr val="black"/>
                </a:solidFill>
              </a:rPr>
              <a:t> </a:t>
            </a:r>
            <a:r>
              <a:rPr lang="en-US" sz="1800" u="none" dirty="0" smtClean="0">
                <a:solidFill>
                  <a:prstClr val="black"/>
                </a:solidFill>
              </a:rPr>
              <a:t>1 ACCT and 1 CF -&gt; design + construction</a:t>
            </a:r>
          </a:p>
          <a:p>
            <a:pPr marL="742950" lvl="1" indent="-285750" eaLnBrk="1" hangingPunct="1">
              <a:buFont typeface="Arial" panose="020B0604020202020204" pitchFamily="34" charset="0"/>
              <a:buChar char="•"/>
              <a:defRPr/>
            </a:pPr>
            <a:r>
              <a:rPr lang="en-US" sz="1800" u="none" dirty="0" smtClean="0">
                <a:solidFill>
                  <a:prstClr val="black"/>
                </a:solidFill>
              </a:rPr>
              <a:t>BPM </a:t>
            </a:r>
            <a:r>
              <a:rPr lang="en-US" sz="1800" u="none" dirty="0">
                <a:solidFill>
                  <a:prstClr val="black"/>
                </a:solidFill>
              </a:rPr>
              <a:t>(</a:t>
            </a:r>
            <a:r>
              <a:rPr lang="en-US" sz="1800" i="1" u="none" dirty="0" smtClean="0">
                <a:solidFill>
                  <a:prstClr val="black"/>
                </a:solidFill>
              </a:rPr>
              <a:t>IPNO-lead</a:t>
            </a:r>
            <a:r>
              <a:rPr lang="en-US" sz="1800" u="none" dirty="0" smtClean="0">
                <a:solidFill>
                  <a:prstClr val="black"/>
                </a:solidFill>
              </a:rPr>
              <a:t>): </a:t>
            </a:r>
            <a:r>
              <a:rPr lang="en-US" sz="1800" u="none" dirty="0" smtClean="0">
                <a:solidFill>
                  <a:prstClr val="black"/>
                </a:solidFill>
                <a:sym typeface="Wingdings" panose="05000000000000000000" pitchFamily="2" charset="2"/>
              </a:rPr>
              <a:t>3 -&gt; design + construction</a:t>
            </a:r>
          </a:p>
          <a:p>
            <a:pPr marL="742950" lvl="1" indent="-285750" eaLnBrk="1" hangingPunct="1">
              <a:buFont typeface="Arial" panose="020B0604020202020204" pitchFamily="34" charset="0"/>
              <a:buChar char="•"/>
              <a:defRPr/>
            </a:pPr>
            <a:r>
              <a:rPr lang="en-US" sz="1800" u="none" dirty="0" smtClean="0">
                <a:solidFill>
                  <a:prstClr val="black"/>
                </a:solidFill>
              </a:rPr>
              <a:t>4D </a:t>
            </a:r>
            <a:r>
              <a:rPr lang="en-US" sz="1800" u="none" dirty="0">
                <a:solidFill>
                  <a:prstClr val="black"/>
                </a:solidFill>
              </a:rPr>
              <a:t>emittance-meter (</a:t>
            </a:r>
            <a:r>
              <a:rPr lang="en-US" sz="1800" i="1" u="none" dirty="0">
                <a:solidFill>
                  <a:prstClr val="black"/>
                </a:solidFill>
              </a:rPr>
              <a:t>CEA-lead</a:t>
            </a:r>
            <a:r>
              <a:rPr lang="en-US" sz="1800" u="none" dirty="0" smtClean="0">
                <a:solidFill>
                  <a:prstClr val="black"/>
                </a:solidFill>
              </a:rPr>
              <a:t>): </a:t>
            </a:r>
            <a:r>
              <a:rPr lang="en-US" sz="1800" u="none" dirty="0" smtClean="0">
                <a:solidFill>
                  <a:prstClr val="black"/>
                </a:solidFill>
                <a:sym typeface="Wingdings" panose="05000000000000000000" pitchFamily="2" charset="2"/>
              </a:rPr>
              <a:t>detailed </a:t>
            </a:r>
            <a:r>
              <a:rPr lang="en-US" sz="1800" u="none" dirty="0">
                <a:solidFill>
                  <a:prstClr val="black"/>
                </a:solidFill>
                <a:sym typeface="Wingdings" panose="05000000000000000000" pitchFamily="2" charset="2"/>
              </a:rPr>
              <a:t>design @ 1.5 MeV, prototype </a:t>
            </a:r>
            <a:r>
              <a:rPr lang="en-US" sz="1800" u="none" dirty="0" smtClean="0">
                <a:solidFill>
                  <a:prstClr val="black"/>
                </a:solidFill>
                <a:sym typeface="Wingdings" panose="05000000000000000000" pitchFamily="2" charset="2"/>
              </a:rPr>
              <a:t>test @ 30/100keV</a:t>
            </a:r>
            <a:r>
              <a:rPr lang="en-US" sz="1800" u="none" dirty="0" smtClean="0">
                <a:solidFill>
                  <a:prstClr val="black"/>
                </a:solidFill>
              </a:rPr>
              <a:t>,</a:t>
            </a:r>
          </a:p>
          <a:p>
            <a:pPr marL="742950" lvl="1" indent="-285750" eaLnBrk="1" hangingPunct="1">
              <a:buFont typeface="Arial" panose="020B0604020202020204" pitchFamily="34" charset="0"/>
              <a:buChar char="•"/>
              <a:defRPr/>
            </a:pPr>
            <a:r>
              <a:rPr lang="en-US" sz="1800" u="none" dirty="0" smtClean="0">
                <a:solidFill>
                  <a:prstClr val="black"/>
                </a:solidFill>
              </a:rPr>
              <a:t>3D Wire </a:t>
            </a:r>
            <a:r>
              <a:rPr lang="en-US" sz="1800" u="none" dirty="0">
                <a:solidFill>
                  <a:prstClr val="black"/>
                </a:solidFill>
              </a:rPr>
              <a:t>scanner (</a:t>
            </a:r>
            <a:r>
              <a:rPr lang="en-US" sz="1800" i="1" u="none" dirty="0" smtClean="0">
                <a:solidFill>
                  <a:prstClr val="black"/>
                </a:solidFill>
              </a:rPr>
              <a:t>LPSC-lead</a:t>
            </a:r>
            <a:r>
              <a:rPr lang="en-US" sz="1800" u="none" dirty="0" smtClean="0">
                <a:solidFill>
                  <a:prstClr val="black"/>
                </a:solidFill>
              </a:rPr>
              <a:t>): </a:t>
            </a:r>
            <a:r>
              <a:rPr lang="en-US" sz="1800" u="none" dirty="0" smtClean="0">
                <a:solidFill>
                  <a:prstClr val="black"/>
                </a:solidFill>
                <a:sym typeface="Wingdings" panose="05000000000000000000" pitchFamily="2" charset="2"/>
              </a:rPr>
              <a:t>detailed </a:t>
            </a:r>
            <a:r>
              <a:rPr lang="en-US" sz="1800" u="none" dirty="0">
                <a:solidFill>
                  <a:prstClr val="black"/>
                </a:solidFill>
                <a:sym typeface="Wingdings" panose="05000000000000000000" pitchFamily="2" charset="2"/>
              </a:rPr>
              <a:t>design @ 1.5 MeV, prototype </a:t>
            </a:r>
            <a:r>
              <a:rPr lang="en-US" sz="1800" u="none" dirty="0" smtClean="0">
                <a:solidFill>
                  <a:prstClr val="black"/>
                </a:solidFill>
                <a:sym typeface="Wingdings" panose="05000000000000000000" pitchFamily="2" charset="2"/>
              </a:rPr>
              <a:t>test @ 30 </a:t>
            </a:r>
            <a:r>
              <a:rPr lang="en-US" sz="1800" u="none" dirty="0" err="1" smtClean="0">
                <a:solidFill>
                  <a:prstClr val="black"/>
                </a:solidFill>
                <a:sym typeface="Wingdings" panose="05000000000000000000" pitchFamily="2" charset="2"/>
              </a:rPr>
              <a:t>keV</a:t>
            </a:r>
            <a:r>
              <a:rPr lang="en-US" sz="1800" u="none" dirty="0" smtClean="0">
                <a:solidFill>
                  <a:prstClr val="black"/>
                </a:solidFill>
                <a:sym typeface="Wingdings" panose="05000000000000000000" pitchFamily="2" charset="2"/>
              </a:rPr>
              <a:t>.</a:t>
            </a:r>
          </a:p>
          <a:p>
            <a:pPr lvl="1" eaLnBrk="1" hangingPunct="1">
              <a:defRPr/>
            </a:pPr>
            <a:endParaRPr lang="en-US" sz="1800" b="1" u="none" dirty="0">
              <a:solidFill>
                <a:prstClr val="black"/>
              </a:solidFill>
              <a:sym typeface="Wingdings" panose="05000000000000000000" pitchFamily="2" charset="2"/>
            </a:endParaRPr>
          </a:p>
          <a:p>
            <a:pPr lvl="1" eaLnBrk="1" hangingPunct="1">
              <a:defRPr/>
            </a:pPr>
            <a:r>
              <a:rPr lang="en-US" sz="1800" b="1" u="none" dirty="0" smtClean="0">
                <a:solidFill>
                  <a:prstClr val="black"/>
                </a:solidFill>
              </a:rPr>
              <a:t>1 </a:t>
            </a:r>
            <a:r>
              <a:rPr lang="en-US" sz="1800" b="1" u="none" dirty="0">
                <a:solidFill>
                  <a:prstClr val="black"/>
                </a:solidFill>
              </a:rPr>
              <a:t>transversal use</a:t>
            </a:r>
            <a:r>
              <a:rPr lang="en-US" sz="1800" u="none" dirty="0">
                <a:solidFill>
                  <a:prstClr val="black"/>
                </a:solidFill>
              </a:rPr>
              <a:t> : bunch length measurement (</a:t>
            </a:r>
            <a:r>
              <a:rPr lang="en-US" sz="1800" i="1" u="none" dirty="0">
                <a:solidFill>
                  <a:prstClr val="black"/>
                </a:solidFill>
              </a:rPr>
              <a:t>IPNO-lead</a:t>
            </a:r>
            <a:r>
              <a:rPr lang="en-US" sz="1800" u="none" dirty="0">
                <a:solidFill>
                  <a:prstClr val="black"/>
                </a:solidFill>
              </a:rPr>
              <a:t>) </a:t>
            </a:r>
          </a:p>
          <a:p>
            <a:pPr marL="742950" lvl="1" indent="-285750" eaLnBrk="1" hangingPunct="1">
              <a:buFont typeface="Wingdings" panose="05000000000000000000" pitchFamily="2" charset="2"/>
              <a:buChar char="à"/>
              <a:defRPr/>
            </a:pPr>
            <a:r>
              <a:rPr lang="en-US" sz="1800" u="none" dirty="0" smtClean="0">
                <a:solidFill>
                  <a:prstClr val="black"/>
                </a:solidFill>
                <a:sym typeface="Wingdings" panose="05000000000000000000" pitchFamily="2" charset="2"/>
              </a:rPr>
              <a:t>Bibliography</a:t>
            </a:r>
            <a:r>
              <a:rPr lang="en-US" sz="1800" u="none" dirty="0">
                <a:solidFill>
                  <a:prstClr val="black"/>
                </a:solidFill>
                <a:sym typeface="Wingdings" panose="05000000000000000000" pitchFamily="2" charset="2"/>
              </a:rPr>
              <a:t>, prospective, application to other diagnostics</a:t>
            </a:r>
            <a:r>
              <a:rPr lang="en-US" sz="1800" u="none" dirty="0" smtClean="0">
                <a:solidFill>
                  <a:prstClr val="black"/>
                </a:solidFill>
                <a:sym typeface="Wingdings" panose="05000000000000000000" pitchFamily="2" charset="2"/>
              </a:rPr>
              <a:t>.</a:t>
            </a:r>
          </a:p>
          <a:p>
            <a:pPr lvl="1" eaLnBrk="1" hangingPunct="1">
              <a:defRPr/>
            </a:pPr>
            <a:endParaRPr lang="en-US" sz="1800" u="none" dirty="0">
              <a:solidFill>
                <a:prstClr val="black"/>
              </a:solidFill>
              <a:sym typeface="Wingdings" panose="05000000000000000000" pitchFamily="2" charset="2"/>
            </a:endParaRPr>
          </a:p>
          <a:p>
            <a:pPr lvl="1" eaLnBrk="1" hangingPunct="1">
              <a:defRPr/>
            </a:pPr>
            <a:endParaRPr lang="en-US" sz="1800" u="none" dirty="0" smtClean="0">
              <a:solidFill>
                <a:prstClr val="black"/>
              </a:solidFill>
              <a:sym typeface="Wingdings" panose="05000000000000000000" pitchFamily="2" charset="2"/>
            </a:endParaRPr>
          </a:p>
          <a:p>
            <a:pPr lvl="1" eaLnBrk="1" hangingPunct="1">
              <a:defRPr/>
            </a:pPr>
            <a:endParaRPr lang="en-US" sz="1800" u="none" dirty="0">
              <a:solidFill>
                <a:prstClr val="black"/>
              </a:solidFill>
              <a:sym typeface="Wingdings" panose="05000000000000000000" pitchFamily="2" charset="2"/>
            </a:endParaRPr>
          </a:p>
          <a:p>
            <a:pPr lvl="1" eaLnBrk="1" hangingPunct="1">
              <a:defRPr/>
            </a:pPr>
            <a:r>
              <a:rPr lang="en-US" sz="1800" b="1" u="none" dirty="0">
                <a:solidFill>
                  <a:prstClr val="black"/>
                </a:solidFill>
              </a:rPr>
              <a:t>Urgent </a:t>
            </a:r>
            <a:r>
              <a:rPr lang="en-US" sz="1800" b="1" u="none" dirty="0" smtClean="0">
                <a:solidFill>
                  <a:prstClr val="black"/>
                </a:solidFill>
              </a:rPr>
              <a:t>request:</a:t>
            </a:r>
          </a:p>
          <a:p>
            <a:pPr marL="742950" lvl="1" indent="-285750" eaLnBrk="1" hangingPunct="1">
              <a:buFontTx/>
              <a:buChar char="-"/>
              <a:defRPr/>
            </a:pPr>
            <a:r>
              <a:rPr lang="en-US" sz="1800" u="none" dirty="0" smtClean="0">
                <a:solidFill>
                  <a:prstClr val="black"/>
                </a:solidFill>
              </a:rPr>
              <a:t>design of the “commissioning diagnostic box” after the RFQ in order to clarify the mechanical </a:t>
            </a:r>
            <a:r>
              <a:rPr lang="en-US" sz="1800" u="none" dirty="0">
                <a:solidFill>
                  <a:prstClr val="black"/>
                </a:solidFill>
              </a:rPr>
              <a:t>interfaces </a:t>
            </a:r>
            <a:r>
              <a:rPr lang="en-US" sz="1800" u="none" dirty="0" smtClean="0">
                <a:solidFill>
                  <a:prstClr val="black"/>
                </a:solidFill>
              </a:rPr>
              <a:t>for the ACCT and the BPM.</a:t>
            </a:r>
            <a:endParaRPr lang="en-US" sz="1800" u="none" dirty="0" smtClean="0">
              <a:solidFill>
                <a:prstClr val="black"/>
              </a:solidFill>
              <a:sym typeface="Wingdings" panose="05000000000000000000" pitchFamily="2" charset="2"/>
            </a:endParaRPr>
          </a:p>
          <a:p>
            <a:pPr marL="742950" lvl="1" indent="-285750" eaLnBrk="1" hangingPunct="1">
              <a:buFontTx/>
              <a:buChar char="-"/>
              <a:defRPr/>
            </a:pPr>
            <a:r>
              <a:rPr lang="en-US" sz="1800" u="none" dirty="0" smtClean="0">
                <a:solidFill>
                  <a:prstClr val="black"/>
                </a:solidFill>
                <a:sym typeface="Wingdings" panose="05000000000000000000" pitchFamily="2" charset="2"/>
              </a:rPr>
              <a:t>Control system integration</a:t>
            </a:r>
            <a:endParaRPr lang="en-US" sz="1800" u="none" dirty="0" smtClean="0">
              <a:solidFill>
                <a:prstClr val="black"/>
              </a:solidFill>
            </a:endParaRPr>
          </a:p>
        </p:txBody>
      </p:sp>
      <p:sp>
        <p:nvSpPr>
          <p:cNvPr id="8" name="Espace réservé du numéro de diapositive 8"/>
          <p:cNvSpPr>
            <a:spLocks noGrp="1"/>
          </p:cNvSpPr>
          <p:nvPr>
            <p:ph type="sldNum" sz="quarter" idx="11"/>
          </p:nvPr>
        </p:nvSpPr>
        <p:spPr>
          <a:xfrm>
            <a:off x="8277639" y="6305562"/>
            <a:ext cx="908941" cy="365125"/>
          </a:xfrm>
        </p:spPr>
        <p:txBody>
          <a:bodyPr/>
          <a:lstStyle/>
          <a:p>
            <a:r>
              <a:rPr lang="en-US" dirty="0" smtClean="0"/>
              <a:t>|  PAGE </a:t>
            </a:r>
            <a:fld id="{AEFB9B6D-867A-40B8-ACB0-35CC9F272C9C}" type="slidenum">
              <a:rPr lang="en-US" smtClean="0"/>
              <a:pPr/>
              <a:t>68</a:t>
            </a:fld>
            <a:endParaRPr lang="en-US" dirty="0"/>
          </a:p>
        </p:txBody>
      </p:sp>
      <p:sp>
        <p:nvSpPr>
          <p:cNvPr id="7" name="Espace réservé du pied de page 4"/>
          <p:cNvSpPr txBox="1">
            <a:spLocks/>
          </p:cNvSpPr>
          <p:nvPr/>
        </p:nvSpPr>
        <p:spPr>
          <a:xfrm>
            <a:off x="2196178" y="6305562"/>
            <a:ext cx="6435462" cy="365125"/>
          </a:xfrm>
          <a:prstGeom prst="rect">
            <a:avLst/>
          </a:prstGeom>
        </p:spPr>
        <p:txBody>
          <a:bodyPr vert="horz" lIns="0" tIns="0" rIns="0" bIns="0" rtlCol="0" anchor="ctr"/>
          <a:lstStyle>
            <a:defPPr>
              <a:defRPr lang="fr-FR"/>
            </a:defPPr>
            <a:lvl1pPr marL="0" algn="r" defTabSz="914400" rtl="0" eaLnBrk="1" fontAlgn="auto" latinLnBrk="0" hangingPunct="1">
              <a:spcBef>
                <a:spcPts val="0"/>
              </a:spcBef>
              <a:spcAft>
                <a:spcPts val="0"/>
              </a:spcAft>
              <a:defRPr sz="1000" kern="1200">
                <a:solidFill>
                  <a:srgbClr val="66666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u="none" smtClean="0"/>
              <a:t>MYRTE WP2 second meeting </a:t>
            </a:r>
            <a:endParaRPr lang="fr-FR" u="none" dirty="0"/>
          </a:p>
        </p:txBody>
      </p:sp>
      <p:sp>
        <p:nvSpPr>
          <p:cNvPr id="3" name="Espace réservé du pied de page 2"/>
          <p:cNvSpPr>
            <a:spLocks noGrp="1"/>
          </p:cNvSpPr>
          <p:nvPr>
            <p:ph type="ftr" sz="quarter" idx="11"/>
          </p:nvPr>
        </p:nvSpPr>
        <p:spPr/>
        <p:txBody>
          <a:bodyPr/>
          <a:lstStyle/>
          <a:p>
            <a:pPr>
              <a:defRPr/>
            </a:pPr>
            <a:r>
              <a:rPr lang="fr-FR" smtClean="0"/>
              <a:t>J-Luc Biarrotte, Séminaire SACM, Saclay, 24/03/2016.</a:t>
            </a:r>
            <a:endParaRPr lang="fr-FR" dirty="0"/>
          </a:p>
        </p:txBody>
      </p:sp>
    </p:spTree>
    <p:extLst>
      <p:ext uri="{BB962C8B-B14F-4D97-AF65-F5344CB8AC3E}">
        <p14:creationId xmlns:p14="http://schemas.microsoft.com/office/powerpoint/2010/main" val="3675018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07"/>
            <a:ext cx="7905750" cy="523220"/>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Beam</a:t>
            </a:r>
            <a:r>
              <a:rPr lang="fr-FR" sz="2800" b="1" u="none" dirty="0" smtClean="0">
                <a:solidFill>
                  <a:srgbClr val="FFFFFF"/>
                </a:solidFill>
                <a:effectLst>
                  <a:outerShdw blurRad="38100" dist="38100" dir="2700000" algn="tl">
                    <a:srgbClr val="C0C0C0"/>
                  </a:outerShdw>
                </a:effectLst>
                <a:latin typeface="Calibri" pitchFamily="34" charset="0"/>
              </a:rPr>
              <a:t> </a:t>
            </a:r>
            <a:r>
              <a:rPr lang="fr-FR" sz="2800" b="1" u="none" dirty="0" err="1" smtClean="0">
                <a:solidFill>
                  <a:srgbClr val="FFFFFF"/>
                </a:solidFill>
                <a:effectLst>
                  <a:outerShdw blurRad="38100" dist="38100" dir="2700000" algn="tl">
                    <a:srgbClr val="C0C0C0"/>
                  </a:outerShdw>
                </a:effectLst>
                <a:latin typeface="Calibri" pitchFamily="34" charset="0"/>
              </a:rPr>
              <a:t>characterization</a:t>
            </a:r>
            <a:r>
              <a:rPr lang="fr-FR" sz="2800" b="1" u="none" dirty="0" smtClean="0">
                <a:solidFill>
                  <a:srgbClr val="FFFFFF"/>
                </a:solidFill>
                <a:effectLst>
                  <a:outerShdw blurRad="38100" dist="38100" dir="2700000" algn="tl">
                    <a:srgbClr val="C0C0C0"/>
                  </a:outerShdw>
                </a:effectLst>
                <a:latin typeface="Calibri" pitchFamily="34" charset="0"/>
              </a:rPr>
              <a:t> &amp; control</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948546" y="1015892"/>
            <a:ext cx="7924800" cy="5940088"/>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Space-charge experiments (Task 2.8)</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CNRS</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CEA, IAP, SCK•CEN</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Beam diagnostics development (Task 2.4)</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CEA</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CNRS, SCK•CEN, </a:t>
            </a:r>
            <a:r>
              <a:rPr lang="en-US" u="none" dirty="0" err="1" smtClean="0">
                <a:solidFill>
                  <a:srgbClr val="0000FF"/>
                </a:solidFill>
                <a:effectLst>
                  <a:outerShdw blurRad="38100" dist="38100" dir="2700000" algn="tl">
                    <a:srgbClr val="C0C0C0"/>
                  </a:outerShdw>
                </a:effectLst>
                <a:latin typeface="Calibri" pitchFamily="34" charset="0"/>
                <a:sym typeface="Wingdings" pitchFamily="2" charset="2"/>
              </a:rPr>
              <a:t>Cosylab</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Control system in a highly reliable accelerator context  (Task 2.5)</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err="1" smtClean="0">
                <a:solidFill>
                  <a:srgbClr val="0000FF"/>
                </a:solidFill>
                <a:effectLst>
                  <a:outerShdw blurRad="38100" dist="38100" dir="2700000" algn="tl">
                    <a:srgbClr val="C0C0C0"/>
                  </a:outerShdw>
                </a:effectLst>
                <a:latin typeface="Calibri" pitchFamily="34" charset="0"/>
                <a:sym typeface="Wingdings" pitchFamily="2" charset="2"/>
              </a:rPr>
              <a:t>Cosylab</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SCK•CEN, ADEX, ACS, CEA, CNRS, IAP</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Beam simulation code development, global coherence  (Task 2.6)</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CEA</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CNRS, SCK•CEN</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a:t>
            </a:r>
          </a:p>
          <a:p>
            <a:pPr marL="1371600" lvl="2" indent="-457200" eaLnBrk="1" hangingPunct="1">
              <a:spcBef>
                <a:spcPct val="50000"/>
              </a:spcBef>
              <a:buFont typeface="Wingdings" pitchFamily="2" charset="2"/>
              <a:buChar char="ü"/>
            </a:pP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p:txBody>
      </p:sp>
      <p:pic>
        <p:nvPicPr>
          <p:cNvPr id="118786" name="Picture 2" descr="http://upload.wikimedia.org/wikipedia/fr/thumb/0/0f/CNRS_fr_quadri.svg/1012px-CNRS_fr_quadri.svg.png"/>
          <p:cNvPicPr>
            <a:picLocks noChangeAspect="1" noChangeArrowheads="1"/>
          </p:cNvPicPr>
          <p:nvPr/>
        </p:nvPicPr>
        <p:blipFill>
          <a:blip r:embed="rId3" cstate="print"/>
          <a:srcRect/>
          <a:stretch>
            <a:fillRect/>
          </a:stretch>
        </p:blipFill>
        <p:spPr bwMode="auto">
          <a:xfrm>
            <a:off x="217722" y="1396906"/>
            <a:ext cx="827315" cy="837125"/>
          </a:xfrm>
          <a:prstGeom prst="rect">
            <a:avLst/>
          </a:prstGeom>
          <a:noFill/>
        </p:spPr>
      </p:pic>
      <p:pic>
        <p:nvPicPr>
          <p:cNvPr id="10" name="Picture 9"/>
          <p:cNvPicPr>
            <a:picLocks noChangeAspect="1" noChangeArrowheads="1"/>
          </p:cNvPicPr>
          <p:nvPr/>
        </p:nvPicPr>
        <p:blipFill>
          <a:blip r:embed="rId4" cstate="print"/>
          <a:srcRect/>
          <a:stretch>
            <a:fillRect/>
          </a:stretch>
        </p:blipFill>
        <p:spPr bwMode="auto">
          <a:xfrm>
            <a:off x="707581" y="2743217"/>
            <a:ext cx="917853" cy="917853"/>
          </a:xfrm>
          <a:prstGeom prst="rect">
            <a:avLst/>
          </a:prstGeom>
          <a:noFill/>
          <a:ln w="9525">
            <a:noFill/>
            <a:miter lim="800000"/>
            <a:headEnd/>
            <a:tailEnd/>
          </a:ln>
        </p:spPr>
      </p:pic>
      <p:pic>
        <p:nvPicPr>
          <p:cNvPr id="14" name="Picture 2" descr="https://encrypted-tbn1.gstatic.com/images?q=tbn:ANd9GcRI2_Ydvm9MB31xCdmggfq-nPtXfj-Aq68LD6XN7MdSai4D1g8Rqw"/>
          <p:cNvPicPr>
            <a:picLocks noChangeAspect="1" noChangeArrowheads="1"/>
          </p:cNvPicPr>
          <p:nvPr/>
        </p:nvPicPr>
        <p:blipFill>
          <a:blip r:embed="rId5" cstate="print"/>
          <a:srcRect/>
          <a:stretch>
            <a:fillRect/>
          </a:stretch>
        </p:blipFill>
        <p:spPr bwMode="auto">
          <a:xfrm>
            <a:off x="1188358" y="1657313"/>
            <a:ext cx="1173842" cy="561559"/>
          </a:xfrm>
          <a:prstGeom prst="rect">
            <a:avLst/>
          </a:prstGeom>
          <a:noFill/>
        </p:spPr>
      </p:pic>
      <p:pic>
        <p:nvPicPr>
          <p:cNvPr id="15" name="Picture 2" descr="http://www.ict-slovenia.net/eng/images/stories/clani/cosylab.png"/>
          <p:cNvPicPr>
            <a:picLocks noChangeAspect="1" noChangeArrowheads="1"/>
          </p:cNvPicPr>
          <p:nvPr/>
        </p:nvPicPr>
        <p:blipFill>
          <a:blip r:embed="rId6" cstate="print"/>
          <a:srcRect/>
          <a:stretch>
            <a:fillRect/>
          </a:stretch>
        </p:blipFill>
        <p:spPr bwMode="auto">
          <a:xfrm>
            <a:off x="206227" y="4424095"/>
            <a:ext cx="2286603" cy="559374"/>
          </a:xfrm>
          <a:prstGeom prst="rect">
            <a:avLst/>
          </a:prstGeom>
          <a:noFill/>
        </p:spPr>
      </p:pic>
      <p:pic>
        <p:nvPicPr>
          <p:cNvPr id="16" name="Picture 9"/>
          <p:cNvPicPr>
            <a:picLocks noChangeAspect="1" noChangeArrowheads="1"/>
          </p:cNvPicPr>
          <p:nvPr/>
        </p:nvPicPr>
        <p:blipFill>
          <a:blip r:embed="rId4" cstate="print"/>
          <a:srcRect/>
          <a:stretch>
            <a:fillRect/>
          </a:stretch>
        </p:blipFill>
        <p:spPr bwMode="auto">
          <a:xfrm>
            <a:off x="664038" y="5410217"/>
            <a:ext cx="917853" cy="917853"/>
          </a:xfrm>
          <a:prstGeom prst="rect">
            <a:avLst/>
          </a:prstGeom>
          <a:noFill/>
          <a:ln w="9525">
            <a:noFill/>
            <a:miter lim="800000"/>
            <a:headEnd/>
            <a:tailEnd/>
          </a:ln>
        </p:spPr>
      </p:pic>
    </p:spTree>
    <p:extLst>
      <p:ext uri="{BB962C8B-B14F-4D97-AF65-F5344CB8AC3E}">
        <p14:creationId xmlns:p14="http://schemas.microsoft.com/office/powerpoint/2010/main" val="41199351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ZoneTexte 74"/>
          <p:cNvSpPr txBox="1"/>
          <p:nvPr/>
        </p:nvSpPr>
        <p:spPr>
          <a:xfrm>
            <a:off x="4991212" y="4995367"/>
            <a:ext cx="4670788" cy="163121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eaLnBrk="1" fontAlgn="auto" hangingPunct="1">
              <a:spcBef>
                <a:spcPts val="0"/>
              </a:spcBef>
              <a:spcAft>
                <a:spcPts val="0"/>
              </a:spcAft>
            </a:pPr>
            <a:endParaRPr lang="en-US" b="1" u="none" dirty="0" smtClean="0">
              <a:solidFill>
                <a:srgbClr val="C00000"/>
              </a:solidFill>
              <a:latin typeface="Calibri" panose="020F0502020204030204" pitchFamily="34" charset="0"/>
              <a:sym typeface="Symbol"/>
            </a:endParaRPr>
          </a:p>
          <a:p>
            <a:pPr eaLnBrk="1" fontAlgn="auto" hangingPunct="1">
              <a:spcBef>
                <a:spcPts val="0"/>
              </a:spcBef>
              <a:spcAft>
                <a:spcPts val="0"/>
              </a:spcAft>
            </a:pPr>
            <a:r>
              <a:rPr lang="en-US" b="1" u="none" dirty="0" smtClean="0">
                <a:solidFill>
                  <a:srgbClr val="C00000"/>
                </a:solidFill>
                <a:latin typeface="Calibri" panose="020F0502020204030204" pitchFamily="34" charset="0"/>
                <a:sym typeface="Symbol"/>
              </a:rPr>
              <a:t></a:t>
            </a:r>
            <a:r>
              <a:rPr lang="fr-FR" b="1" u="none" baseline="-25000" dirty="0" smtClean="0">
                <a:solidFill>
                  <a:srgbClr val="C00000"/>
                </a:solidFill>
                <a:sym typeface="Symbol"/>
              </a:rPr>
              <a:t>LLRF</a:t>
            </a:r>
            <a:r>
              <a:rPr lang="fr-FR" b="1" u="none" baseline="-25000" dirty="0" smtClean="0">
                <a:solidFill>
                  <a:srgbClr val="C00000"/>
                </a:solidFill>
              </a:rPr>
              <a:t>  </a:t>
            </a:r>
            <a:r>
              <a:rPr lang="en-US" b="1" u="none" dirty="0" smtClean="0">
                <a:solidFill>
                  <a:srgbClr val="C00000"/>
                </a:solidFill>
                <a:latin typeface="Calibri" panose="020F0502020204030204" pitchFamily="34" charset="0"/>
                <a:sym typeface="Symbol"/>
              </a:rPr>
              <a:t>= dynamics errors (0.05%, 0.05°)</a:t>
            </a:r>
          </a:p>
          <a:p>
            <a:pPr eaLnBrk="1" fontAlgn="auto" hangingPunct="1">
              <a:spcBef>
                <a:spcPts val="0"/>
              </a:spcBef>
              <a:spcAft>
                <a:spcPts val="0"/>
              </a:spcAft>
            </a:pPr>
            <a:endParaRPr lang="en-US" b="1" u="none" dirty="0" smtClean="0">
              <a:solidFill>
                <a:srgbClr val="C00000"/>
              </a:solidFill>
              <a:latin typeface="Calibri" panose="020F0502020204030204" pitchFamily="34" charset="0"/>
              <a:sym typeface="Symbol"/>
            </a:endParaRPr>
          </a:p>
          <a:p>
            <a:pPr eaLnBrk="1" fontAlgn="auto" hangingPunct="1">
              <a:spcBef>
                <a:spcPts val="0"/>
              </a:spcBef>
              <a:spcAft>
                <a:spcPts val="0"/>
              </a:spcAft>
            </a:pPr>
            <a:r>
              <a:rPr lang="en-US" b="1" u="none" dirty="0">
                <a:solidFill>
                  <a:srgbClr val="C00000"/>
                </a:solidFill>
                <a:latin typeface="Calibri" panose="020F0502020204030204" pitchFamily="34" charset="0"/>
                <a:sym typeface="Symbol"/>
              </a:rPr>
              <a:t></a:t>
            </a:r>
            <a:r>
              <a:rPr lang="fr-FR" b="1" u="none" baseline="-25000" dirty="0" err="1">
                <a:solidFill>
                  <a:srgbClr val="C00000"/>
                </a:solidFill>
                <a:sym typeface="Symbol"/>
              </a:rPr>
              <a:t>diag</a:t>
            </a:r>
            <a:r>
              <a:rPr lang="fr-FR" b="1" u="none" baseline="-25000" dirty="0">
                <a:solidFill>
                  <a:srgbClr val="C00000"/>
                </a:solidFill>
              </a:rPr>
              <a:t> </a:t>
            </a:r>
            <a:r>
              <a:rPr lang="en-US" b="1" u="none" dirty="0" smtClean="0">
                <a:solidFill>
                  <a:srgbClr val="C00000"/>
                </a:solidFill>
                <a:latin typeface="Calibri" panose="020F0502020204030204" pitchFamily="34" charset="0"/>
                <a:sym typeface="Symbol"/>
              </a:rPr>
              <a:t>= TOF </a:t>
            </a:r>
            <a:r>
              <a:rPr lang="en-US" b="1" u="none" dirty="0" err="1" smtClean="0">
                <a:solidFill>
                  <a:srgbClr val="C00000"/>
                </a:solidFill>
                <a:latin typeface="Calibri" panose="020F0502020204030204" pitchFamily="34" charset="0"/>
                <a:sym typeface="Symbol"/>
              </a:rPr>
              <a:t>accuray</a:t>
            </a:r>
            <a:r>
              <a:rPr lang="en-US" b="1" u="none" dirty="0" smtClean="0">
                <a:solidFill>
                  <a:srgbClr val="C00000"/>
                </a:solidFill>
                <a:latin typeface="Calibri" panose="020F0502020204030204" pitchFamily="34" charset="0"/>
                <a:sym typeface="Symbol"/>
              </a:rPr>
              <a:t>: W/W = 3.10</a:t>
            </a:r>
            <a:r>
              <a:rPr lang="en-US" b="1" u="none" baseline="30000" dirty="0" smtClean="0">
                <a:solidFill>
                  <a:srgbClr val="C00000"/>
                </a:solidFill>
                <a:latin typeface="Calibri" panose="020F0502020204030204" pitchFamily="34" charset="0"/>
                <a:sym typeface="Symbol"/>
              </a:rPr>
              <a:t>-3</a:t>
            </a:r>
          </a:p>
          <a:p>
            <a:pPr eaLnBrk="1" fontAlgn="auto" hangingPunct="1">
              <a:spcBef>
                <a:spcPts val="0"/>
              </a:spcBef>
              <a:spcAft>
                <a:spcPts val="0"/>
              </a:spcAft>
            </a:pPr>
            <a:endParaRPr lang="fr-FR" b="1" u="none" dirty="0" smtClean="0">
              <a:solidFill>
                <a:srgbClr val="C00000"/>
              </a:solidFill>
              <a:latin typeface="Calibri" panose="020F0502020204030204" pitchFamily="34" charset="0"/>
              <a:sym typeface="Symbol"/>
            </a:endParaRPr>
          </a:p>
        </p:txBody>
      </p:sp>
      <p:grpSp>
        <p:nvGrpSpPr>
          <p:cNvPr id="6" name="Groupe 5"/>
          <p:cNvGrpSpPr/>
          <p:nvPr/>
        </p:nvGrpSpPr>
        <p:grpSpPr>
          <a:xfrm>
            <a:off x="2017622" y="985265"/>
            <a:ext cx="5509670" cy="2155702"/>
            <a:chOff x="1619672" y="1889537"/>
            <a:chExt cx="5836696" cy="3151236"/>
          </a:xfrm>
        </p:grpSpPr>
        <p:sp>
          <p:nvSpPr>
            <p:cNvPr id="72" name="ZoneTexte 71"/>
            <p:cNvSpPr txBox="1"/>
            <p:nvPr/>
          </p:nvSpPr>
          <p:spPr>
            <a:xfrm>
              <a:off x="6783422" y="3457056"/>
              <a:ext cx="608277" cy="539895"/>
            </a:xfrm>
            <a:prstGeom prst="rect">
              <a:avLst/>
            </a:prstGeom>
            <a:noFill/>
          </p:spPr>
          <p:txBody>
            <a:bodyPr wrap="none" rtlCol="0">
              <a:spAutoFit/>
            </a:bodyPr>
            <a:lstStyle/>
            <a:p>
              <a:pPr algn="ctr" eaLnBrk="1" fontAlgn="auto" hangingPunct="1">
                <a:spcBef>
                  <a:spcPts val="0"/>
                </a:spcBef>
                <a:spcAft>
                  <a:spcPts val="0"/>
                </a:spcAft>
              </a:pPr>
              <a:r>
                <a:rPr lang="en-US" sz="1800" b="1" u="none" dirty="0" smtClean="0">
                  <a:solidFill>
                    <a:srgbClr val="C00000"/>
                  </a:solidFill>
                  <a:latin typeface="Calibri" panose="020F0502020204030204" pitchFamily="34" charset="0"/>
                  <a:cs typeface="Arial" charset="0"/>
                  <a:sym typeface="Symbol"/>
                </a:rPr>
                <a:t></a:t>
              </a:r>
              <a:r>
                <a:rPr lang="fr-FR" sz="1800" u="none" baseline="-25000" dirty="0" err="1" smtClean="0">
                  <a:solidFill>
                    <a:srgbClr val="C00000"/>
                  </a:solidFill>
                  <a:cs typeface="Arial" charset="0"/>
                </a:rPr>
                <a:t>diag</a:t>
              </a:r>
              <a:endParaRPr lang="en-US" sz="1800" b="1" u="none" dirty="0" smtClean="0">
                <a:solidFill>
                  <a:srgbClr val="C00000"/>
                </a:solidFill>
                <a:latin typeface="Calibri" panose="020F0502020204030204" pitchFamily="34" charset="0"/>
                <a:cs typeface="Arial" charset="0"/>
              </a:endParaRPr>
            </a:p>
          </p:txBody>
        </p:sp>
        <p:grpSp>
          <p:nvGrpSpPr>
            <p:cNvPr id="5" name="Groupe 4"/>
            <p:cNvGrpSpPr/>
            <p:nvPr/>
          </p:nvGrpSpPr>
          <p:grpSpPr>
            <a:xfrm>
              <a:off x="1619672" y="1889537"/>
              <a:ext cx="5836696" cy="3151236"/>
              <a:chOff x="1619672" y="1889537"/>
              <a:chExt cx="5836696" cy="3151236"/>
            </a:xfrm>
          </p:grpSpPr>
          <p:grpSp>
            <p:nvGrpSpPr>
              <p:cNvPr id="2" name="Groupe 1"/>
              <p:cNvGrpSpPr/>
              <p:nvPr/>
            </p:nvGrpSpPr>
            <p:grpSpPr>
              <a:xfrm>
                <a:off x="1619672" y="1889537"/>
                <a:ext cx="5836696" cy="3151236"/>
                <a:chOff x="1619672" y="1889537"/>
                <a:chExt cx="5836696" cy="3151235"/>
              </a:xfrm>
            </p:grpSpPr>
            <p:grpSp>
              <p:nvGrpSpPr>
                <p:cNvPr id="38" name="Groupe 37"/>
                <p:cNvGrpSpPr/>
                <p:nvPr/>
              </p:nvGrpSpPr>
              <p:grpSpPr>
                <a:xfrm>
                  <a:off x="1623720" y="3524545"/>
                  <a:ext cx="5832648" cy="1516227"/>
                  <a:chOff x="1259632" y="2153738"/>
                  <a:chExt cx="5832648" cy="1516227"/>
                </a:xfrm>
              </p:grpSpPr>
              <p:sp>
                <p:nvSpPr>
                  <p:cNvPr id="39" name="Organigramme : Extraire 38"/>
                  <p:cNvSpPr/>
                  <p:nvPr/>
                </p:nvSpPr>
                <p:spPr>
                  <a:xfrm rot="5400000">
                    <a:off x="3203848" y="2348880"/>
                    <a:ext cx="720080" cy="734720"/>
                  </a:xfrm>
                  <a:prstGeom prst="flowChartExtra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eaLnBrk="1" hangingPunct="1"/>
                    <a:endParaRPr lang="en-US" sz="1600" u="none">
                      <a:solidFill>
                        <a:prstClr val="black"/>
                      </a:solidFill>
                    </a:endParaRPr>
                  </a:p>
                </p:txBody>
              </p:sp>
              <p:cxnSp>
                <p:nvCxnSpPr>
                  <p:cNvPr id="40" name="Connecteur droit avec flèche 39"/>
                  <p:cNvCxnSpPr>
                    <a:stCxn id="39" idx="0"/>
                  </p:cNvCxnSpPr>
                  <p:nvPr/>
                </p:nvCxnSpPr>
                <p:spPr>
                  <a:xfrm>
                    <a:off x="3931248" y="2716240"/>
                    <a:ext cx="35272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nvGrpSpPr>
                  <p:cNvPr id="41" name="Groupe 40"/>
                  <p:cNvGrpSpPr/>
                  <p:nvPr/>
                </p:nvGrpSpPr>
                <p:grpSpPr>
                  <a:xfrm>
                    <a:off x="4294442" y="2464212"/>
                    <a:ext cx="1296144" cy="504056"/>
                    <a:chOff x="4499992" y="2492896"/>
                    <a:chExt cx="1296144" cy="504056"/>
                  </a:xfrm>
                </p:grpSpPr>
                <p:sp>
                  <p:nvSpPr>
                    <p:cNvPr id="55" name="Ellipse 54"/>
                    <p:cNvSpPr/>
                    <p:nvPr/>
                  </p:nvSpPr>
                  <p:spPr>
                    <a:xfrm>
                      <a:off x="4499992" y="2492896"/>
                      <a:ext cx="216024" cy="50405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endParaRPr lang="en-US" sz="1600" u="none">
                        <a:solidFill>
                          <a:prstClr val="black"/>
                        </a:solidFill>
                      </a:endParaRPr>
                    </a:p>
                  </p:txBody>
                </p:sp>
                <p:sp>
                  <p:nvSpPr>
                    <p:cNvPr id="56" name="Ellipse 55"/>
                    <p:cNvSpPr/>
                    <p:nvPr/>
                  </p:nvSpPr>
                  <p:spPr>
                    <a:xfrm>
                      <a:off x="4716016" y="2492896"/>
                      <a:ext cx="216024" cy="50405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endParaRPr lang="en-US" sz="1600" u="none">
                        <a:solidFill>
                          <a:prstClr val="black"/>
                        </a:solidFill>
                      </a:endParaRPr>
                    </a:p>
                  </p:txBody>
                </p:sp>
                <p:sp>
                  <p:nvSpPr>
                    <p:cNvPr id="57" name="Ellipse 56"/>
                    <p:cNvSpPr/>
                    <p:nvPr/>
                  </p:nvSpPr>
                  <p:spPr>
                    <a:xfrm>
                      <a:off x="4932040" y="2492896"/>
                      <a:ext cx="216024" cy="50405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endParaRPr lang="en-US" sz="1600" u="none">
                        <a:solidFill>
                          <a:prstClr val="black"/>
                        </a:solidFill>
                      </a:endParaRPr>
                    </a:p>
                  </p:txBody>
                </p:sp>
                <p:sp>
                  <p:nvSpPr>
                    <p:cNvPr id="58" name="Ellipse 57"/>
                    <p:cNvSpPr/>
                    <p:nvPr/>
                  </p:nvSpPr>
                  <p:spPr>
                    <a:xfrm>
                      <a:off x="5148064" y="2492896"/>
                      <a:ext cx="216024" cy="50405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endParaRPr lang="en-US" sz="1600" u="none">
                        <a:solidFill>
                          <a:prstClr val="black"/>
                        </a:solidFill>
                      </a:endParaRPr>
                    </a:p>
                  </p:txBody>
                </p:sp>
                <p:sp>
                  <p:nvSpPr>
                    <p:cNvPr id="59" name="Ellipse 58"/>
                    <p:cNvSpPr/>
                    <p:nvPr/>
                  </p:nvSpPr>
                  <p:spPr>
                    <a:xfrm>
                      <a:off x="5364088" y="2492896"/>
                      <a:ext cx="216024" cy="50405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endParaRPr lang="en-US" sz="1600" u="none">
                        <a:solidFill>
                          <a:prstClr val="black"/>
                        </a:solidFill>
                      </a:endParaRPr>
                    </a:p>
                  </p:txBody>
                </p:sp>
                <p:sp>
                  <p:nvSpPr>
                    <p:cNvPr id="60" name="Ellipse 59"/>
                    <p:cNvSpPr/>
                    <p:nvPr/>
                  </p:nvSpPr>
                  <p:spPr>
                    <a:xfrm>
                      <a:off x="5580112" y="2492896"/>
                      <a:ext cx="216024" cy="50405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endParaRPr lang="en-US" sz="1600" u="none">
                        <a:solidFill>
                          <a:prstClr val="black"/>
                        </a:solidFill>
                      </a:endParaRPr>
                    </a:p>
                  </p:txBody>
                </p:sp>
              </p:grpSp>
              <p:cxnSp>
                <p:nvCxnSpPr>
                  <p:cNvPr id="42" name="Connecteur droit avec flèche 41"/>
                  <p:cNvCxnSpPr/>
                  <p:nvPr/>
                </p:nvCxnSpPr>
                <p:spPr>
                  <a:xfrm>
                    <a:off x="5590586" y="2711051"/>
                    <a:ext cx="1501694" cy="518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Connecteur droit avec flèche 42"/>
                  <p:cNvCxnSpPr/>
                  <p:nvPr/>
                </p:nvCxnSpPr>
                <p:spPr>
                  <a:xfrm>
                    <a:off x="2339752" y="2711051"/>
                    <a:ext cx="856776" cy="518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4" name="Organigramme : Ou 43"/>
                  <p:cNvSpPr/>
                  <p:nvPr/>
                </p:nvSpPr>
                <p:spPr>
                  <a:xfrm rot="18948638">
                    <a:off x="1793158" y="2464377"/>
                    <a:ext cx="553603" cy="547380"/>
                  </a:xfrm>
                  <a:prstGeom prst="flowChartOr">
                    <a:avLst/>
                  </a:prstGeom>
                  <a:ln/>
                </p:spPr>
                <p:style>
                  <a:lnRef idx="2">
                    <a:schemeClr val="dk1"/>
                  </a:lnRef>
                  <a:fillRef idx="1">
                    <a:schemeClr val="lt1"/>
                  </a:fillRef>
                  <a:effectRef idx="0">
                    <a:schemeClr val="dk1"/>
                  </a:effectRef>
                  <a:fontRef idx="minor">
                    <a:schemeClr val="dk1"/>
                  </a:fontRef>
                </p:style>
                <p:txBody>
                  <a:bodyPr rtlCol="0" anchor="ctr"/>
                  <a:lstStyle/>
                  <a:p>
                    <a:pPr algn="ctr" eaLnBrk="1" hangingPunct="1"/>
                    <a:endParaRPr lang="en-US" sz="1600" u="none">
                      <a:solidFill>
                        <a:prstClr val="black"/>
                      </a:solidFill>
                    </a:endParaRPr>
                  </a:p>
                </p:txBody>
              </p:sp>
              <p:cxnSp>
                <p:nvCxnSpPr>
                  <p:cNvPr id="45" name="Connecteur droit avec flèche 44"/>
                  <p:cNvCxnSpPr/>
                  <p:nvPr/>
                </p:nvCxnSpPr>
                <p:spPr>
                  <a:xfrm>
                    <a:off x="1259632" y="2738067"/>
                    <a:ext cx="554933"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Connecteur droit avec flèche 45"/>
                  <p:cNvCxnSpPr/>
                  <p:nvPr/>
                </p:nvCxnSpPr>
                <p:spPr>
                  <a:xfrm flipV="1">
                    <a:off x="2072227" y="3021892"/>
                    <a:ext cx="10566" cy="64807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7" name="Connecteur droit 46"/>
                  <p:cNvCxnSpPr/>
                  <p:nvPr/>
                </p:nvCxnSpPr>
                <p:spPr>
                  <a:xfrm>
                    <a:off x="2069959" y="3669964"/>
                    <a:ext cx="3412615" cy="0"/>
                  </a:xfrm>
                  <a:prstGeom prst="line">
                    <a:avLst/>
                  </a:prstGeom>
                </p:spPr>
                <p:style>
                  <a:lnRef idx="2">
                    <a:schemeClr val="dk1"/>
                  </a:lnRef>
                  <a:fillRef idx="0">
                    <a:schemeClr val="dk1"/>
                  </a:fillRef>
                  <a:effectRef idx="1">
                    <a:schemeClr val="dk1"/>
                  </a:effectRef>
                  <a:fontRef idx="minor">
                    <a:schemeClr val="tx1"/>
                  </a:fontRef>
                </p:style>
              </p:cxnSp>
              <p:cxnSp>
                <p:nvCxnSpPr>
                  <p:cNvPr id="48" name="Connecteur droit 47"/>
                  <p:cNvCxnSpPr/>
                  <p:nvPr/>
                </p:nvCxnSpPr>
                <p:spPr>
                  <a:xfrm flipV="1">
                    <a:off x="5482575" y="2978552"/>
                    <a:ext cx="0" cy="691413"/>
                  </a:xfrm>
                  <a:prstGeom prst="line">
                    <a:avLst/>
                  </a:prstGeom>
                </p:spPr>
                <p:style>
                  <a:lnRef idx="2">
                    <a:schemeClr val="dk1"/>
                  </a:lnRef>
                  <a:fillRef idx="0">
                    <a:schemeClr val="dk1"/>
                  </a:fillRef>
                  <a:effectRef idx="1">
                    <a:schemeClr val="dk1"/>
                  </a:effectRef>
                  <a:fontRef idx="minor">
                    <a:schemeClr val="tx1"/>
                  </a:fontRef>
                </p:style>
              </p:cxnSp>
              <p:sp>
                <p:nvSpPr>
                  <p:cNvPr id="49" name="ZoneTexte 48"/>
                  <p:cNvSpPr txBox="1"/>
                  <p:nvPr/>
                </p:nvSpPr>
                <p:spPr>
                  <a:xfrm>
                    <a:off x="1747774" y="2492895"/>
                    <a:ext cx="331478" cy="584886"/>
                  </a:xfrm>
                  <a:prstGeom prst="rect">
                    <a:avLst/>
                  </a:prstGeom>
                  <a:noFill/>
                </p:spPr>
                <p:txBody>
                  <a:bodyPr wrap="none" rtlCol="0">
                    <a:spAutoFit/>
                  </a:bodyPr>
                  <a:lstStyle/>
                  <a:p>
                    <a:pPr algn="ctr" eaLnBrk="1" fontAlgn="auto" hangingPunct="1">
                      <a:spcBef>
                        <a:spcPts val="0"/>
                      </a:spcBef>
                      <a:spcAft>
                        <a:spcPts val="0"/>
                      </a:spcAft>
                    </a:pPr>
                    <a:r>
                      <a:rPr lang="en-US" b="1" u="none" dirty="0" smtClean="0">
                        <a:solidFill>
                          <a:prstClr val="white">
                            <a:lumMod val="50000"/>
                          </a:prstClr>
                        </a:solidFill>
                        <a:effectLst>
                          <a:outerShdw blurRad="38100" dist="38100" dir="2700000" algn="tl">
                            <a:srgbClr val="000000">
                              <a:alpha val="43137"/>
                            </a:srgbClr>
                          </a:outerShdw>
                        </a:effectLst>
                        <a:latin typeface="Calibri" panose="020F0502020204030204" pitchFamily="34" charset="0"/>
                        <a:cs typeface="Arial" charset="0"/>
                      </a:rPr>
                      <a:t>+</a:t>
                    </a:r>
                  </a:p>
                </p:txBody>
              </p:sp>
              <p:sp>
                <p:nvSpPr>
                  <p:cNvPr id="50" name="ZoneTexte 49"/>
                  <p:cNvSpPr txBox="1"/>
                  <p:nvPr/>
                </p:nvSpPr>
                <p:spPr>
                  <a:xfrm>
                    <a:off x="1926497" y="2645295"/>
                    <a:ext cx="278836" cy="584886"/>
                  </a:xfrm>
                  <a:prstGeom prst="rect">
                    <a:avLst/>
                  </a:prstGeom>
                  <a:noFill/>
                </p:spPr>
                <p:txBody>
                  <a:bodyPr wrap="none" rtlCol="0">
                    <a:spAutoFit/>
                  </a:bodyPr>
                  <a:lstStyle/>
                  <a:p>
                    <a:pPr algn="ctr" eaLnBrk="1" fontAlgn="auto" hangingPunct="1">
                      <a:spcBef>
                        <a:spcPts val="0"/>
                      </a:spcBef>
                      <a:spcAft>
                        <a:spcPts val="0"/>
                      </a:spcAft>
                    </a:pPr>
                    <a:r>
                      <a:rPr lang="en-US" b="1" u="none" dirty="0" smtClean="0">
                        <a:solidFill>
                          <a:prstClr val="white">
                            <a:lumMod val="50000"/>
                          </a:prstClr>
                        </a:solidFill>
                        <a:effectLst>
                          <a:outerShdw blurRad="38100" dist="38100" dir="2700000" algn="tl">
                            <a:srgbClr val="000000">
                              <a:alpha val="43137"/>
                            </a:srgbClr>
                          </a:outerShdw>
                        </a:effectLst>
                        <a:latin typeface="Calibri" panose="020F0502020204030204" pitchFamily="34" charset="0"/>
                        <a:cs typeface="Arial" charset="0"/>
                      </a:rPr>
                      <a:t>-</a:t>
                    </a:r>
                  </a:p>
                </p:txBody>
              </p:sp>
              <p:sp>
                <p:nvSpPr>
                  <p:cNvPr id="52" name="ZoneTexte 51"/>
                  <p:cNvSpPr txBox="1"/>
                  <p:nvPr/>
                </p:nvSpPr>
                <p:spPr>
                  <a:xfrm>
                    <a:off x="2981898" y="3008612"/>
                    <a:ext cx="1083555" cy="404921"/>
                  </a:xfrm>
                  <a:prstGeom prst="rect">
                    <a:avLst/>
                  </a:prstGeom>
                  <a:noFill/>
                </p:spPr>
                <p:txBody>
                  <a:bodyPr wrap="none" rtlCol="0">
                    <a:spAutoFit/>
                  </a:bodyPr>
                  <a:lstStyle/>
                  <a:p>
                    <a:pPr algn="ctr" eaLnBrk="1" fontAlgn="auto" hangingPunct="1">
                      <a:spcBef>
                        <a:spcPts val="0"/>
                      </a:spcBef>
                      <a:spcAft>
                        <a:spcPts val="0"/>
                      </a:spcAft>
                    </a:pPr>
                    <a:r>
                      <a:rPr lang="en-US" sz="1200" u="none" dirty="0" smtClean="0">
                        <a:solidFill>
                          <a:srgbClr val="0070C0"/>
                        </a:solidFill>
                        <a:latin typeface="Calibri" panose="020F0502020204030204" pitchFamily="34" charset="0"/>
                        <a:cs typeface="Arial" charset="0"/>
                      </a:rPr>
                      <a:t>Power supply</a:t>
                    </a:r>
                  </a:p>
                </p:txBody>
              </p:sp>
              <p:sp>
                <p:nvSpPr>
                  <p:cNvPr id="53" name="ZoneTexte 52"/>
                  <p:cNvSpPr txBox="1"/>
                  <p:nvPr/>
                </p:nvSpPr>
                <p:spPr>
                  <a:xfrm>
                    <a:off x="4571755" y="2153738"/>
                    <a:ext cx="595370" cy="404921"/>
                  </a:xfrm>
                  <a:prstGeom prst="rect">
                    <a:avLst/>
                  </a:prstGeom>
                  <a:noFill/>
                </p:spPr>
                <p:txBody>
                  <a:bodyPr wrap="none" rtlCol="0">
                    <a:spAutoFit/>
                  </a:bodyPr>
                  <a:lstStyle/>
                  <a:p>
                    <a:pPr algn="ctr" eaLnBrk="1" fontAlgn="auto" hangingPunct="1">
                      <a:spcBef>
                        <a:spcPts val="0"/>
                      </a:spcBef>
                      <a:spcAft>
                        <a:spcPts val="0"/>
                      </a:spcAft>
                    </a:pPr>
                    <a:r>
                      <a:rPr lang="en-US" sz="1200" u="none" dirty="0" smtClean="0">
                        <a:solidFill>
                          <a:srgbClr val="0070C0"/>
                        </a:solidFill>
                        <a:latin typeface="Calibri" panose="020F0502020204030204" pitchFamily="34" charset="0"/>
                        <a:cs typeface="Arial" charset="0"/>
                      </a:rPr>
                      <a:t>Cavity</a:t>
                    </a:r>
                  </a:p>
                </p:txBody>
              </p:sp>
              <p:sp>
                <p:nvSpPr>
                  <p:cNvPr id="54" name="ZoneTexte 53"/>
                  <p:cNvSpPr txBox="1"/>
                  <p:nvPr/>
                </p:nvSpPr>
                <p:spPr>
                  <a:xfrm>
                    <a:off x="5195094" y="3033060"/>
                    <a:ext cx="1479983" cy="404921"/>
                  </a:xfrm>
                  <a:prstGeom prst="rect">
                    <a:avLst/>
                  </a:prstGeom>
                  <a:noFill/>
                </p:spPr>
                <p:txBody>
                  <a:bodyPr wrap="square" rtlCol="0">
                    <a:spAutoFit/>
                  </a:bodyPr>
                  <a:lstStyle/>
                  <a:p>
                    <a:pPr algn="ctr" eaLnBrk="1" fontAlgn="auto" hangingPunct="1">
                      <a:spcBef>
                        <a:spcPts val="0"/>
                      </a:spcBef>
                      <a:spcAft>
                        <a:spcPts val="0"/>
                      </a:spcAft>
                    </a:pPr>
                    <a:r>
                      <a:rPr lang="en-US" sz="1200" u="none" dirty="0" smtClean="0">
                        <a:solidFill>
                          <a:srgbClr val="0070C0"/>
                        </a:solidFill>
                        <a:latin typeface="Calibri" panose="020F0502020204030204" pitchFamily="34" charset="0"/>
                        <a:cs typeface="Arial" charset="0"/>
                      </a:rPr>
                      <a:t>RF Output antenna</a:t>
                    </a:r>
                  </a:p>
                </p:txBody>
              </p:sp>
            </p:grpSp>
            <p:grpSp>
              <p:nvGrpSpPr>
                <p:cNvPr id="63" name="Groupe 62"/>
                <p:cNvGrpSpPr/>
                <p:nvPr/>
              </p:nvGrpSpPr>
              <p:grpSpPr>
                <a:xfrm>
                  <a:off x="1619672" y="1889537"/>
                  <a:ext cx="5641807" cy="2197510"/>
                  <a:chOff x="1270373" y="1073264"/>
                  <a:chExt cx="5641807" cy="2197510"/>
                </a:xfrm>
              </p:grpSpPr>
              <p:sp>
                <p:nvSpPr>
                  <p:cNvPr id="64" name="Rectangle 63"/>
                  <p:cNvSpPr/>
                  <p:nvPr/>
                </p:nvSpPr>
                <p:spPr>
                  <a:xfrm>
                    <a:off x="3211317" y="1988840"/>
                    <a:ext cx="2163244" cy="576064"/>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eaLnBrk="1" hangingPunct="1"/>
                    <a:r>
                      <a:rPr lang="en-US" sz="1400" b="1" u="none" dirty="0" smtClean="0">
                        <a:solidFill>
                          <a:srgbClr val="FFFF00"/>
                        </a:solidFill>
                      </a:rPr>
                      <a:t>Tuning procedure</a:t>
                    </a:r>
                    <a:endParaRPr lang="en-US" sz="1400" b="1" u="none" dirty="0">
                      <a:solidFill>
                        <a:srgbClr val="FFFF00"/>
                      </a:solidFill>
                    </a:endParaRPr>
                  </a:p>
                </p:txBody>
              </p:sp>
              <p:cxnSp>
                <p:nvCxnSpPr>
                  <p:cNvPr id="65" name="Connecteur droit 64"/>
                  <p:cNvCxnSpPr/>
                  <p:nvPr/>
                </p:nvCxnSpPr>
                <p:spPr>
                  <a:xfrm>
                    <a:off x="6428722" y="2257958"/>
                    <a:ext cx="14789" cy="1012816"/>
                  </a:xfrm>
                  <a:prstGeom prst="line">
                    <a:avLst/>
                  </a:prstGeom>
                </p:spPr>
                <p:style>
                  <a:lnRef idx="2">
                    <a:schemeClr val="dk1"/>
                  </a:lnRef>
                  <a:fillRef idx="0">
                    <a:schemeClr val="dk1"/>
                  </a:fillRef>
                  <a:effectRef idx="1">
                    <a:schemeClr val="dk1"/>
                  </a:effectRef>
                  <a:fontRef idx="minor">
                    <a:schemeClr val="tx1"/>
                  </a:fontRef>
                </p:style>
              </p:cxnSp>
              <p:cxnSp>
                <p:nvCxnSpPr>
                  <p:cNvPr id="66" name="Connecteur droit 65"/>
                  <p:cNvCxnSpPr>
                    <a:endCxn id="64" idx="1"/>
                  </p:cNvCxnSpPr>
                  <p:nvPr/>
                </p:nvCxnSpPr>
                <p:spPr>
                  <a:xfrm>
                    <a:off x="1270373" y="2276873"/>
                    <a:ext cx="1940944" cy="0"/>
                  </a:xfrm>
                  <a:prstGeom prst="line">
                    <a:avLst/>
                  </a:prstGeom>
                </p:spPr>
                <p:style>
                  <a:lnRef idx="2">
                    <a:schemeClr val="dk1"/>
                  </a:lnRef>
                  <a:fillRef idx="0">
                    <a:schemeClr val="dk1"/>
                  </a:fillRef>
                  <a:effectRef idx="1">
                    <a:schemeClr val="dk1"/>
                  </a:effectRef>
                  <a:fontRef idx="minor">
                    <a:schemeClr val="tx1"/>
                  </a:fontRef>
                </p:style>
              </p:cxnSp>
              <p:sp>
                <p:nvSpPr>
                  <p:cNvPr id="67" name="ZoneTexte 66"/>
                  <p:cNvSpPr txBox="1"/>
                  <p:nvPr/>
                </p:nvSpPr>
                <p:spPr>
                  <a:xfrm>
                    <a:off x="5563645" y="1801386"/>
                    <a:ext cx="1348535" cy="404921"/>
                  </a:xfrm>
                  <a:prstGeom prst="rect">
                    <a:avLst/>
                  </a:prstGeom>
                  <a:noFill/>
                </p:spPr>
                <p:txBody>
                  <a:bodyPr wrap="none" rtlCol="0">
                    <a:spAutoFit/>
                  </a:bodyPr>
                  <a:lstStyle/>
                  <a:p>
                    <a:pPr algn="ctr" eaLnBrk="1" fontAlgn="auto" hangingPunct="1">
                      <a:spcBef>
                        <a:spcPts val="0"/>
                      </a:spcBef>
                      <a:spcAft>
                        <a:spcPts val="0"/>
                      </a:spcAft>
                    </a:pPr>
                    <a:r>
                      <a:rPr lang="en-US" sz="1200" u="none" dirty="0" smtClean="0">
                        <a:solidFill>
                          <a:srgbClr val="0070C0"/>
                        </a:solidFill>
                        <a:latin typeface="Calibri" panose="020F0502020204030204" pitchFamily="34" charset="0"/>
                        <a:cs typeface="Arial" charset="0"/>
                      </a:rPr>
                      <a:t>Beam diagnostics</a:t>
                    </a:r>
                  </a:p>
                </p:txBody>
              </p:sp>
              <p:cxnSp>
                <p:nvCxnSpPr>
                  <p:cNvPr id="68" name="Connecteur droit avec flèche 67"/>
                  <p:cNvCxnSpPr/>
                  <p:nvPr/>
                </p:nvCxnSpPr>
                <p:spPr>
                  <a:xfrm flipH="1">
                    <a:off x="5374562" y="2259133"/>
                    <a:ext cx="106155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9" name="ZoneTexte 68"/>
                  <p:cNvSpPr txBox="1"/>
                  <p:nvPr/>
                </p:nvSpPr>
                <p:spPr>
                  <a:xfrm>
                    <a:off x="3053193" y="1073264"/>
                    <a:ext cx="2583429" cy="674868"/>
                  </a:xfrm>
                  <a:prstGeom prst="rect">
                    <a:avLst/>
                  </a:prstGeom>
                  <a:noFill/>
                </p:spPr>
                <p:txBody>
                  <a:bodyPr wrap="square" rtlCol="0">
                    <a:spAutoFit/>
                  </a:bodyPr>
                  <a:lstStyle/>
                  <a:p>
                    <a:pPr algn="ctr" eaLnBrk="1" fontAlgn="auto" hangingPunct="1">
                      <a:spcBef>
                        <a:spcPts val="0"/>
                      </a:spcBef>
                      <a:spcAft>
                        <a:spcPts val="0"/>
                      </a:spcAft>
                    </a:pPr>
                    <a:r>
                      <a:rPr lang="en-US" sz="1200" u="none" dirty="0" smtClean="0">
                        <a:solidFill>
                          <a:srgbClr val="0070C0"/>
                        </a:solidFill>
                        <a:latin typeface="Calibri" panose="020F0502020204030204" pitchFamily="34" charset="0"/>
                        <a:cs typeface="Arial" charset="0"/>
                      </a:rPr>
                      <a:t>Reference set point (RF Phase and field amplitude</a:t>
                    </a:r>
                  </a:p>
                </p:txBody>
              </p:sp>
              <p:cxnSp>
                <p:nvCxnSpPr>
                  <p:cNvPr id="70" name="Connecteur droit avec flèche 69"/>
                  <p:cNvCxnSpPr/>
                  <p:nvPr/>
                </p:nvCxnSpPr>
                <p:spPr>
                  <a:xfrm>
                    <a:off x="4263766" y="1700808"/>
                    <a:ext cx="0" cy="28803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pSp>
          <p:sp>
            <p:nvSpPr>
              <p:cNvPr id="74" name="ZoneTexte 73"/>
              <p:cNvSpPr txBox="1"/>
              <p:nvPr/>
            </p:nvSpPr>
            <p:spPr>
              <a:xfrm>
                <a:off x="2473310" y="4471354"/>
                <a:ext cx="699976" cy="539895"/>
              </a:xfrm>
              <a:prstGeom prst="rect">
                <a:avLst/>
              </a:prstGeom>
              <a:noFill/>
            </p:spPr>
            <p:txBody>
              <a:bodyPr wrap="none" rtlCol="0">
                <a:spAutoFit/>
              </a:bodyPr>
              <a:lstStyle/>
              <a:p>
                <a:pPr algn="ctr" eaLnBrk="1" fontAlgn="auto" hangingPunct="1">
                  <a:spcBef>
                    <a:spcPts val="0"/>
                  </a:spcBef>
                  <a:spcAft>
                    <a:spcPts val="0"/>
                  </a:spcAft>
                </a:pPr>
                <a:r>
                  <a:rPr lang="en-US" sz="1800" b="1" u="none" dirty="0" smtClean="0">
                    <a:solidFill>
                      <a:srgbClr val="C00000"/>
                    </a:solidFill>
                    <a:latin typeface="Calibri" panose="020F0502020204030204" pitchFamily="34" charset="0"/>
                    <a:cs typeface="Arial" charset="0"/>
                    <a:sym typeface="Symbol"/>
                  </a:rPr>
                  <a:t></a:t>
                </a:r>
                <a:r>
                  <a:rPr lang="fr-FR" sz="1800" u="none" baseline="-25000" dirty="0" smtClean="0">
                    <a:solidFill>
                      <a:srgbClr val="C00000"/>
                    </a:solidFill>
                    <a:cs typeface="Arial" charset="0"/>
                    <a:sym typeface="Symbol"/>
                  </a:rPr>
                  <a:t>LLRF</a:t>
                </a:r>
                <a:endParaRPr lang="en-US" sz="1800" b="1" u="none" dirty="0" smtClean="0">
                  <a:solidFill>
                    <a:srgbClr val="C00000"/>
                  </a:solidFill>
                  <a:latin typeface="Calibri" panose="020F0502020204030204" pitchFamily="34" charset="0"/>
                  <a:cs typeface="Arial" charset="0"/>
                </a:endParaRPr>
              </a:p>
            </p:txBody>
          </p:sp>
          <p:cxnSp>
            <p:nvCxnSpPr>
              <p:cNvPr id="76" name="Connecteur droit 75"/>
              <p:cNvCxnSpPr/>
              <p:nvPr/>
            </p:nvCxnSpPr>
            <p:spPr>
              <a:xfrm>
                <a:off x="1619672" y="3092451"/>
                <a:ext cx="14789" cy="1012816"/>
              </a:xfrm>
              <a:prstGeom prst="line">
                <a:avLst/>
              </a:prstGeom>
            </p:spPr>
            <p:style>
              <a:lnRef idx="2">
                <a:schemeClr val="dk1"/>
              </a:lnRef>
              <a:fillRef idx="0">
                <a:schemeClr val="dk1"/>
              </a:fillRef>
              <a:effectRef idx="1">
                <a:schemeClr val="dk1"/>
              </a:effectRef>
              <a:fontRef idx="minor">
                <a:schemeClr val="tx1"/>
              </a:fontRef>
            </p:style>
          </p:cxnSp>
        </p:grpSp>
      </p:grpSp>
      <p:pic>
        <p:nvPicPr>
          <p:cNvPr id="5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61" y="3305410"/>
            <a:ext cx="4438277" cy="3437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Rectangle 60"/>
          <p:cNvSpPr/>
          <p:nvPr/>
        </p:nvSpPr>
        <p:spPr>
          <a:xfrm>
            <a:off x="271953" y="5911592"/>
            <a:ext cx="3949494"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1" hangingPunct="1"/>
            <a:r>
              <a:rPr lang="en-US" sz="1600" u="none" dirty="0" smtClean="0">
                <a:solidFill>
                  <a:prstClr val="black"/>
                </a:solidFill>
              </a:rPr>
              <a:t>Example LLRF Spiral2 test performed on </a:t>
            </a:r>
            <a:r>
              <a:rPr lang="el-GR" sz="1600" u="none" dirty="0" smtClean="0">
                <a:solidFill>
                  <a:prstClr val="black"/>
                </a:solidFill>
              </a:rPr>
              <a:t>β</a:t>
            </a:r>
            <a:r>
              <a:rPr lang="en-US" sz="1600" u="none" dirty="0" smtClean="0">
                <a:solidFill>
                  <a:prstClr val="black"/>
                </a:solidFill>
              </a:rPr>
              <a:t>=0,07 </a:t>
            </a:r>
            <a:r>
              <a:rPr lang="en-US" sz="1600" u="none" dirty="0" err="1" smtClean="0">
                <a:solidFill>
                  <a:prstClr val="black"/>
                </a:solidFill>
              </a:rPr>
              <a:t>cryomodule</a:t>
            </a:r>
            <a:r>
              <a:rPr lang="en-US" sz="1600" u="none" dirty="0" smtClean="0">
                <a:solidFill>
                  <a:prstClr val="black"/>
                </a:solidFill>
              </a:rPr>
              <a:t> </a:t>
            </a:r>
            <a:r>
              <a:rPr lang="en-US" sz="1600" u="none" dirty="0">
                <a:solidFill>
                  <a:prstClr val="black"/>
                </a:solidFill>
              </a:rPr>
              <a:t>on </a:t>
            </a:r>
            <a:r>
              <a:rPr lang="en-US" sz="1600" u="none" dirty="0" smtClean="0">
                <a:solidFill>
                  <a:prstClr val="black"/>
                </a:solidFill>
              </a:rPr>
              <a:t>the cryogenic </a:t>
            </a:r>
            <a:r>
              <a:rPr lang="en-US" sz="1600" u="none" dirty="0">
                <a:solidFill>
                  <a:prstClr val="black"/>
                </a:solidFill>
              </a:rPr>
              <a:t>test stand at CEA/</a:t>
            </a:r>
            <a:r>
              <a:rPr lang="en-US" sz="1600" u="none" dirty="0" err="1">
                <a:solidFill>
                  <a:prstClr val="black"/>
                </a:solidFill>
              </a:rPr>
              <a:t>Saclay</a:t>
            </a:r>
            <a:endParaRPr lang="en-US" sz="1600" u="none" dirty="0">
              <a:solidFill>
                <a:prstClr val="black"/>
              </a:solidFill>
            </a:endParaRPr>
          </a:p>
        </p:txBody>
      </p:sp>
      <p:sp>
        <p:nvSpPr>
          <p:cNvPr id="62" name="Rectangle 7"/>
          <p:cNvSpPr>
            <a:spLocks noGrp="1" noChangeArrowheads="1"/>
          </p:cNvSpPr>
          <p:nvPr>
            <p:ph type="title"/>
          </p:nvPr>
        </p:nvSpPr>
        <p:spPr>
          <a:xfrm>
            <a:off x="1272615" y="1"/>
            <a:ext cx="7840531" cy="936625"/>
          </a:xfrm>
        </p:spPr>
        <p:txBody>
          <a:bodyPr rIns="116994"/>
          <a:lstStyle/>
          <a:p>
            <a:pPr marL="40182">
              <a:defRPr/>
            </a:pPr>
            <a:r>
              <a:rPr lang="en-US" dirty="0">
                <a:effectLst>
                  <a:outerShdw blurRad="38100" dist="38100" dir="2700000" algn="tl">
                    <a:srgbClr val="000000">
                      <a:alpha val="43137"/>
                    </a:srgbClr>
                  </a:outerShdw>
                </a:effectLst>
              </a:rPr>
              <a:t>simulation of the CAVITY </a:t>
            </a:r>
            <a:r>
              <a:rPr lang="en-US" dirty="0" smtClean="0">
                <a:effectLst>
                  <a:outerShdw blurRad="38100" dist="38100" dir="2700000" algn="tl">
                    <a:srgbClr val="000000">
                      <a:alpha val="43137"/>
                    </a:srgbClr>
                  </a:outerShdw>
                </a:effectLst>
              </a:rPr>
              <a:t>imperfections</a:t>
            </a:r>
            <a:endParaRPr lang="en-US" b="1" dirty="0" smtClean="0">
              <a:effectLst>
                <a:outerShdw blurRad="38100" dist="38100" dir="2700000" algn="tl">
                  <a:srgbClr val="000000">
                    <a:alpha val="43137"/>
                  </a:srgbClr>
                </a:outerShdw>
              </a:effectLst>
            </a:endParaRPr>
          </a:p>
        </p:txBody>
      </p:sp>
      <p:pic>
        <p:nvPicPr>
          <p:cNvPr id="7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4723" y="188640"/>
            <a:ext cx="1500549" cy="459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Rectangle 72"/>
          <p:cNvSpPr/>
          <p:nvPr/>
        </p:nvSpPr>
        <p:spPr>
          <a:xfrm>
            <a:off x="5294050" y="4682782"/>
            <a:ext cx="3949494" cy="33855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1" hangingPunct="1"/>
            <a:r>
              <a:rPr lang="en-US" sz="1600" u="none" dirty="0" smtClean="0">
                <a:solidFill>
                  <a:prstClr val="black"/>
                </a:solidFill>
              </a:rPr>
              <a:t>Example: Spiral2 tolerances</a:t>
            </a:r>
            <a:endParaRPr lang="en-US" sz="1600" u="none" dirty="0">
              <a:solidFill>
                <a:prstClr val="black"/>
              </a:solidFill>
            </a:endParaRPr>
          </a:p>
        </p:txBody>
      </p:sp>
      <p:sp>
        <p:nvSpPr>
          <p:cNvPr id="77" name="ZoneTexte 76"/>
          <p:cNvSpPr txBox="1"/>
          <p:nvPr/>
        </p:nvSpPr>
        <p:spPr>
          <a:xfrm>
            <a:off x="2370995" y="1407857"/>
            <a:ext cx="644728" cy="369332"/>
          </a:xfrm>
          <a:prstGeom prst="rect">
            <a:avLst/>
          </a:prstGeom>
          <a:noFill/>
        </p:spPr>
        <p:txBody>
          <a:bodyPr wrap="none" rtlCol="0">
            <a:spAutoFit/>
          </a:bodyPr>
          <a:lstStyle/>
          <a:p>
            <a:pPr algn="ctr" eaLnBrk="1" fontAlgn="auto" hangingPunct="1">
              <a:spcBef>
                <a:spcPts val="0"/>
              </a:spcBef>
              <a:spcAft>
                <a:spcPts val="0"/>
              </a:spcAft>
            </a:pPr>
            <a:r>
              <a:rPr lang="en-US" sz="1800" b="1" u="none" dirty="0" smtClean="0">
                <a:solidFill>
                  <a:srgbClr val="C00000"/>
                </a:solidFill>
                <a:latin typeface="Calibri" panose="020F0502020204030204" pitchFamily="34" charset="0"/>
                <a:cs typeface="Arial" charset="0"/>
                <a:sym typeface="Symbol"/>
              </a:rPr>
              <a:t></a:t>
            </a:r>
            <a:r>
              <a:rPr lang="fr-FR" sz="1800" u="none" baseline="-25000" dirty="0" err="1" smtClean="0">
                <a:solidFill>
                  <a:srgbClr val="C00000"/>
                </a:solidFill>
                <a:cs typeface="Arial" charset="0"/>
                <a:sym typeface="Symbol"/>
              </a:rPr>
              <a:t>static</a:t>
            </a:r>
            <a:endParaRPr lang="en-US" sz="1800" b="1" u="none" dirty="0" smtClean="0">
              <a:solidFill>
                <a:srgbClr val="C00000"/>
              </a:solidFill>
              <a:latin typeface="Calibri" panose="020F0502020204030204" pitchFamily="34" charset="0"/>
              <a:cs typeface="Arial" charset="0"/>
            </a:endParaRPr>
          </a:p>
        </p:txBody>
      </p:sp>
      <p:sp>
        <p:nvSpPr>
          <p:cNvPr id="7" name="ZoneTexte 6"/>
          <p:cNvSpPr txBox="1"/>
          <p:nvPr/>
        </p:nvSpPr>
        <p:spPr>
          <a:xfrm>
            <a:off x="238296" y="1026333"/>
            <a:ext cx="2924006" cy="400110"/>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algn="ctr" eaLnBrk="1" fontAlgn="auto" hangingPunct="1">
              <a:spcBef>
                <a:spcPts val="0"/>
              </a:spcBef>
              <a:spcAft>
                <a:spcPts val="0"/>
              </a:spcAft>
            </a:pPr>
            <a:r>
              <a:rPr lang="en-US" b="1" u="none" dirty="0" smtClean="0">
                <a:solidFill>
                  <a:prstClr val="white"/>
                </a:solidFill>
                <a:effectLst>
                  <a:outerShdw blurRad="38100" dist="38100" dir="2700000" algn="tl">
                    <a:srgbClr val="000000">
                      <a:alpha val="43137"/>
                    </a:srgbClr>
                  </a:outerShdw>
                </a:effectLst>
                <a:latin typeface="Calibri" panose="020F0502020204030204" pitchFamily="34" charset="0"/>
              </a:rPr>
              <a:t>Static errors:  Not defined</a:t>
            </a:r>
          </a:p>
        </p:txBody>
      </p:sp>
      <p:sp>
        <p:nvSpPr>
          <p:cNvPr id="3" name="Espace réservé du pied de page 2"/>
          <p:cNvSpPr>
            <a:spLocks noGrp="1"/>
          </p:cNvSpPr>
          <p:nvPr>
            <p:ph type="ftr" sz="quarter" idx="11"/>
          </p:nvPr>
        </p:nvSpPr>
        <p:spPr/>
        <p:txBody>
          <a:bodyPr/>
          <a:lstStyle/>
          <a:p>
            <a:pPr>
              <a:defRPr/>
            </a:pPr>
            <a:r>
              <a:rPr lang="fr-FR" smtClean="0"/>
              <a:t>J-Luc Biarrotte, Séminaire SACM, Saclay, 24/03/2016.</a:t>
            </a:r>
            <a:endParaRPr lang="fr-FR"/>
          </a:p>
        </p:txBody>
      </p:sp>
    </p:spTree>
    <p:extLst>
      <p:ext uri="{BB962C8B-B14F-4D97-AF65-F5344CB8AC3E}">
        <p14:creationId xmlns:p14="http://schemas.microsoft.com/office/powerpoint/2010/main" val="2717199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Others</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948546" y="1015886"/>
            <a:ext cx="7924800" cy="1785104"/>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LINAC4 reliability analysis (Task 2.9)</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CERN</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EA, SCK•CEN, TED</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 </a:t>
            </a:r>
          </a:p>
          <a:p>
            <a:pPr marL="1371600" lvl="2" indent="-457200" eaLnBrk="1" hangingPunct="1">
              <a:spcBef>
                <a:spcPct val="50000"/>
              </a:spcBef>
              <a:buFont typeface="Wingdings" pitchFamily="2" charset="2"/>
              <a:buChar char="ü"/>
            </a:pP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p:txBody>
      </p:sp>
      <p:pic>
        <p:nvPicPr>
          <p:cNvPr id="11" name="Picture 6" descr="https://webcast.web.cern.ch/webcast/static/images/cern_logo.jpg"/>
          <p:cNvPicPr>
            <a:picLocks noChangeAspect="1" noChangeArrowheads="1"/>
          </p:cNvPicPr>
          <p:nvPr/>
        </p:nvPicPr>
        <p:blipFill>
          <a:blip r:embed="rId3" cstate="print"/>
          <a:srcRect/>
          <a:stretch>
            <a:fillRect/>
          </a:stretch>
        </p:blipFill>
        <p:spPr bwMode="auto">
          <a:xfrm>
            <a:off x="664030" y="1339763"/>
            <a:ext cx="1007836" cy="991143"/>
          </a:xfrm>
          <a:prstGeom prst="rect">
            <a:avLst/>
          </a:prstGeom>
          <a:noFill/>
        </p:spPr>
      </p:pic>
    </p:spTree>
  </p:cSld>
  <p:clrMapOvr>
    <a:masterClrMapping/>
  </p:clrMapOvr>
  <p:transition spd="med"/>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287080" y="1308322"/>
            <a:ext cx="8933120" cy="4770537"/>
          </a:xfrm>
          <a:prstGeom prst="rect">
            <a:avLst/>
          </a:pr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wrap="square">
            <a:spAutoFit/>
          </a:bodyPr>
          <a:lstStyle/>
          <a:p>
            <a:pPr marL="457200" indent="-457200"/>
            <a:r>
              <a:rPr lang="fr-FR" sz="3600" b="1" u="none" dirty="0" smtClean="0">
                <a:solidFill>
                  <a:srgbClr val="146AB2"/>
                </a:solidFill>
                <a:latin typeface="Calibri" pitchFamily="34" charset="0"/>
                <a:cs typeface="Calibri" pitchFamily="34" charset="0"/>
              </a:rPr>
              <a:t>    CERN/MYRTE </a:t>
            </a:r>
            <a:r>
              <a:rPr lang="fr-FR" sz="3600" b="1" u="none" dirty="0" err="1" smtClean="0">
                <a:solidFill>
                  <a:srgbClr val="146AB2"/>
                </a:solidFill>
                <a:latin typeface="Calibri" pitchFamily="34" charset="0"/>
                <a:cs typeface="Calibri" pitchFamily="34" charset="0"/>
              </a:rPr>
              <a:t>Reliability</a:t>
            </a:r>
            <a:r>
              <a:rPr lang="fr-FR" sz="3600" b="1" u="none" dirty="0" smtClean="0">
                <a:solidFill>
                  <a:srgbClr val="146AB2"/>
                </a:solidFill>
                <a:latin typeface="Calibri" pitchFamily="34" charset="0"/>
                <a:cs typeface="Calibri" pitchFamily="34" charset="0"/>
              </a:rPr>
              <a:t> Workshop                 </a:t>
            </a:r>
            <a:r>
              <a:rPr lang="fr-FR" sz="1800" b="1" u="none" dirty="0" smtClean="0">
                <a:solidFill>
                  <a:srgbClr val="146AB2"/>
                </a:solidFill>
                <a:latin typeface="Calibri" pitchFamily="34" charset="0"/>
                <a:cs typeface="Calibri" pitchFamily="34" charset="0"/>
              </a:rPr>
              <a:t>(CERN, 17-18 </a:t>
            </a:r>
            <a:r>
              <a:rPr lang="en-US" sz="1800" b="1" u="none" dirty="0" smtClean="0">
                <a:solidFill>
                  <a:srgbClr val="146AB2"/>
                </a:solidFill>
                <a:latin typeface="Calibri" pitchFamily="34" charset="0"/>
                <a:cs typeface="Calibri" pitchFamily="34" charset="0"/>
              </a:rPr>
              <a:t>Nov.2015) – CERN Technical Note</a:t>
            </a:r>
            <a:r>
              <a:rPr lang="fr-FR" sz="1800" b="1" u="none" dirty="0" smtClean="0">
                <a:solidFill>
                  <a:srgbClr val="146AB2"/>
                </a:solidFill>
                <a:latin typeface="Calibri" pitchFamily="34" charset="0"/>
                <a:cs typeface="Calibri" pitchFamily="34" charset="0"/>
              </a:rPr>
              <a:t>, 2016-01</a:t>
            </a:r>
            <a:endParaRPr lang="fr-FR" sz="1800" b="1" u="none" dirty="0">
              <a:solidFill>
                <a:srgbClr val="146AB2"/>
              </a:solidFill>
              <a:latin typeface="Calibri" pitchFamily="34" charset="0"/>
              <a:cs typeface="Calibri" pitchFamily="34" charset="0"/>
            </a:endParaRPr>
          </a:p>
          <a:p>
            <a:pPr marL="457200" indent="-457200">
              <a:buFontTx/>
              <a:buAutoNum type="arabicPeriod"/>
            </a:pPr>
            <a:endParaRPr lang="fr-FR" sz="3200" b="1" u="none" dirty="0">
              <a:solidFill>
                <a:srgbClr val="FFFFFF"/>
              </a:solidFill>
              <a:effectLst>
                <a:outerShdw blurRad="50800" dist="50800" dir="5400000" algn="ctr" rotWithShape="0">
                  <a:srgbClr val="006DDA"/>
                </a:outerShdw>
              </a:effectLst>
              <a:latin typeface="Calibri" pitchFamily="34" charset="0"/>
              <a:cs typeface="Calibri" pitchFamily="34" charset="0"/>
            </a:endParaRPr>
          </a:p>
          <a:p>
            <a:pPr marL="457200" indent="-457200"/>
            <a:r>
              <a:rPr lang="fr-FR" sz="2400" b="1" u="none" dirty="0" smtClean="0">
                <a:solidFill>
                  <a:srgbClr val="FFFFFF"/>
                </a:solidFill>
                <a:effectLst>
                  <a:outerShdw blurRad="76200" dist="88900" algn="l" rotWithShape="0">
                    <a:srgbClr val="146AB2"/>
                  </a:outerShdw>
                </a:effectLst>
                <a:latin typeface="Calibri" pitchFamily="34" charset="0"/>
                <a:cs typeface="Calibri" pitchFamily="34" charset="0"/>
              </a:rPr>
              <a:t>	</a:t>
            </a:r>
            <a:r>
              <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rPr>
              <a:t>LINAC4</a:t>
            </a:r>
          </a:p>
          <a:p>
            <a:pPr marL="457200" indent="-457200"/>
            <a:endPar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r>
              <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rPr>
              <a:t>	Availability/Reliability activities at CERN</a:t>
            </a:r>
          </a:p>
          <a:p>
            <a:pPr marL="457200" indent="-457200"/>
            <a:endPar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r>
              <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rPr>
              <a:t>	Fault tracking tools at CERN (AFT for LHC, L4)</a:t>
            </a:r>
          </a:p>
          <a:p>
            <a:pPr marL="457200" indent="-457200"/>
            <a:endPar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r>
              <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rPr>
              <a:t>	MYRRHA-</a:t>
            </a:r>
            <a:r>
              <a:rPr lang="en-GB" sz="2400" b="1" u="none" dirty="0" err="1" smtClean="0">
                <a:solidFill>
                  <a:srgbClr val="FFFFFF"/>
                </a:solidFill>
                <a:effectLst>
                  <a:outerShdw blurRad="76200" dist="88900" algn="l" rotWithShape="0">
                    <a:srgbClr val="146AB2"/>
                  </a:outerShdw>
                </a:effectLst>
                <a:latin typeface="Calibri" pitchFamily="34" charset="0"/>
                <a:cs typeface="Calibri" pitchFamily="34" charset="0"/>
              </a:rPr>
              <a:t>Myrte</a:t>
            </a:r>
            <a:r>
              <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rPr>
              <a:t> &amp; Collaboration  for </a:t>
            </a:r>
            <a:r>
              <a:rPr lang="en-GB" sz="2400" b="1" u="none" dirty="0" err="1" smtClean="0">
                <a:solidFill>
                  <a:srgbClr val="FFFFFF"/>
                </a:solidFill>
                <a:effectLst>
                  <a:outerShdw blurRad="76200" dist="88900" algn="l" rotWithShape="0">
                    <a:srgbClr val="146AB2"/>
                  </a:outerShdw>
                </a:effectLst>
                <a:latin typeface="Calibri" pitchFamily="34" charset="0"/>
                <a:cs typeface="Calibri" pitchFamily="34" charset="0"/>
              </a:rPr>
              <a:t>Myrte</a:t>
            </a:r>
            <a:r>
              <a:rPr lang="en-GB" sz="2400" b="1" u="none" dirty="0" smtClean="0">
                <a:solidFill>
                  <a:srgbClr val="FFFFFF"/>
                </a:solidFill>
                <a:effectLst>
                  <a:outerShdw blurRad="76200" dist="88900" algn="l" rotWithShape="0">
                    <a:srgbClr val="146AB2"/>
                  </a:outerShdw>
                </a:effectLst>
                <a:latin typeface="Calibri" pitchFamily="34" charset="0"/>
                <a:cs typeface="Calibri" pitchFamily="34" charset="0"/>
              </a:rPr>
              <a:t> reliability model</a:t>
            </a:r>
          </a:p>
          <a:p>
            <a:pPr marL="457200" indent="-457200"/>
            <a:endParaRPr lang="fr-FR"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endParaRPr lang="de-DE" sz="1800" b="1" u="none" dirty="0">
              <a:solidFill>
                <a:srgbClr val="969696"/>
              </a:solidFill>
              <a:effectLst>
                <a:outerShdw blurRad="38100" dist="38100" dir="2700000" algn="tl">
                  <a:srgbClr val="C0C0C0"/>
                </a:outerShdw>
              </a:effectLst>
              <a:cs typeface="Times New Roman" pitchFamily="18" charset="0"/>
            </a:endParaRPr>
          </a:p>
        </p:txBody>
      </p:sp>
      <p:sp>
        <p:nvSpPr>
          <p:cNvPr id="5" name="Espace réservé du pied de page 4"/>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7"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972300" y="0"/>
            <a:ext cx="2933700" cy="898727"/>
          </a:xfrm>
          <a:prstGeom prst="roundRect">
            <a:avLst>
              <a:gd name="adj" fmla="val 0"/>
            </a:avLst>
          </a:prstGeom>
          <a:ln>
            <a:noFill/>
          </a:ln>
          <a:effectLst/>
        </p:spPr>
      </p:pic>
      <p:pic>
        <p:nvPicPr>
          <p:cNvPr id="8" name="Picture 14" descr="https://pbs.twimg.com/profile_images/454552902703407104/STojf5Wt.jpeg"/>
          <p:cNvPicPr>
            <a:picLocks noChangeAspect="1" noChangeArrowheads="1"/>
          </p:cNvPicPr>
          <p:nvPr/>
        </p:nvPicPr>
        <p:blipFill>
          <a:blip r:embed="rId4" cstate="print"/>
          <a:srcRect/>
          <a:stretch>
            <a:fillRect/>
          </a:stretch>
        </p:blipFill>
        <p:spPr bwMode="auto">
          <a:xfrm>
            <a:off x="0" y="0"/>
            <a:ext cx="1371600" cy="1371600"/>
          </a:xfrm>
          <a:prstGeom prst="rect">
            <a:avLst/>
          </a:prstGeom>
          <a:noFill/>
        </p:spPr>
      </p:pic>
      <p:pic>
        <p:nvPicPr>
          <p:cNvPr id="9" name="Picture 16"/>
          <p:cNvPicPr>
            <a:picLocks noChangeAspect="1" noChangeArrowheads="1"/>
          </p:cNvPicPr>
          <p:nvPr/>
        </p:nvPicPr>
        <p:blipFill>
          <a:blip r:embed="rId5" cstate="print"/>
          <a:srcRect t="7005" r="12073"/>
          <a:stretch>
            <a:fillRect/>
          </a:stretch>
        </p:blipFill>
        <p:spPr bwMode="auto">
          <a:xfrm>
            <a:off x="1330136" y="0"/>
            <a:ext cx="5756465" cy="918382"/>
          </a:xfrm>
          <a:prstGeom prst="rect">
            <a:avLst/>
          </a:prstGeom>
          <a:ln>
            <a:noFill/>
          </a:ln>
          <a:effectLst/>
        </p:spPr>
      </p:pic>
      <p:cxnSp>
        <p:nvCxnSpPr>
          <p:cNvPr id="10" name="Connecteur droit 9"/>
          <p:cNvCxnSpPr/>
          <p:nvPr/>
        </p:nvCxnSpPr>
        <p:spPr bwMode="auto">
          <a:xfrm flipV="1">
            <a:off x="967014" y="904875"/>
            <a:ext cx="8926286" cy="4082"/>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026" name="Picture 2"/>
          <p:cNvPicPr>
            <a:picLocks noChangeAspect="1" noChangeArrowheads="1"/>
          </p:cNvPicPr>
          <p:nvPr/>
        </p:nvPicPr>
        <p:blipFill>
          <a:blip r:embed="rId6"/>
          <a:srcRect/>
          <a:stretch>
            <a:fillRect/>
          </a:stretch>
        </p:blipFill>
        <p:spPr bwMode="auto">
          <a:xfrm>
            <a:off x="6509084" y="1827508"/>
            <a:ext cx="3396916" cy="2512595"/>
          </a:xfrm>
          <a:prstGeom prst="rect">
            <a:avLst/>
          </a:prstGeom>
          <a:noFill/>
          <a:ln w="9525">
            <a:noFill/>
            <a:miter lim="800000"/>
            <a:headEnd/>
            <a:tailEnd/>
          </a:ln>
          <a:effectLst/>
        </p:spPr>
      </p:pic>
    </p:spTree>
    <p:extLst>
      <p:ext uri="{BB962C8B-B14F-4D97-AF65-F5344CB8AC3E}">
        <p14:creationId xmlns:p14="http://schemas.microsoft.com/office/powerpoint/2010/main" val="1463059313"/>
      </p:ext>
    </p:extLst>
  </p:cSld>
  <p:clrMapOvr>
    <a:masterClrMapping/>
  </p:clrMapOvr>
  <p:transition spd="med"/>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3194" y="980660"/>
            <a:ext cx="9490923" cy="2043112"/>
          </a:xfrm>
          <a:prstGeom prst="rect">
            <a:avLst/>
          </a:prstGeom>
          <a:noFill/>
          <a:ln w="9525">
            <a:noFill/>
            <a:miter lim="800000"/>
            <a:headEnd/>
            <a:tailEnd/>
          </a:ln>
          <a:effectLst/>
        </p:spPr>
      </p:pic>
      <p:graphicFrame>
        <p:nvGraphicFramePr>
          <p:cNvPr id="5" name="Table 4"/>
          <p:cNvGraphicFramePr>
            <a:graphicFrameLocks noGrp="1"/>
          </p:cNvGraphicFramePr>
          <p:nvPr>
            <p:extLst>
              <p:ext uri="{D42A27DB-BD31-4B8C-83A1-F6EECF244321}">
                <p14:modId xmlns:p14="http://schemas.microsoft.com/office/powerpoint/2010/main" val="3528162433"/>
              </p:ext>
            </p:extLst>
          </p:nvPr>
        </p:nvGraphicFramePr>
        <p:xfrm>
          <a:off x="598997" y="3789050"/>
          <a:ext cx="3846202" cy="2517140"/>
        </p:xfrm>
        <a:graphic>
          <a:graphicData uri="http://schemas.openxmlformats.org/drawingml/2006/table">
            <a:tbl>
              <a:tblPr firstRow="1" bandRow="1">
                <a:tableStyleId>{5C22544A-7EE6-4342-B048-85BDC9FD1C3A}</a:tableStyleId>
              </a:tblPr>
              <a:tblGrid>
                <a:gridCol w="765506"/>
                <a:gridCol w="1014141"/>
                <a:gridCol w="2066555"/>
              </a:tblGrid>
              <a:tr h="370840">
                <a:tc>
                  <a:txBody>
                    <a:bodyPr/>
                    <a:lstStyle/>
                    <a:p>
                      <a:r>
                        <a:rPr lang="en-GB" sz="1600" noProof="0" dirty="0" smtClean="0"/>
                        <a:t>Phase</a:t>
                      </a:r>
                      <a:endParaRPr lang="en-GB" sz="1600" noProof="0" dirty="0"/>
                    </a:p>
                  </a:txBody>
                  <a:tcPr marL="99060" marR="99060"/>
                </a:tc>
                <a:tc>
                  <a:txBody>
                    <a:bodyPr/>
                    <a:lstStyle/>
                    <a:p>
                      <a:r>
                        <a:rPr lang="en-GB" sz="1600" noProof="0" dirty="0" smtClean="0"/>
                        <a:t>Energy</a:t>
                      </a:r>
                      <a:endParaRPr lang="en-GB" sz="1600" noProof="0" dirty="0"/>
                    </a:p>
                  </a:txBody>
                  <a:tcPr marL="99060" marR="99060"/>
                </a:tc>
                <a:tc>
                  <a:txBody>
                    <a:bodyPr/>
                    <a:lstStyle/>
                    <a:p>
                      <a:r>
                        <a:rPr lang="en-GB" sz="1600" noProof="0" dirty="0" smtClean="0"/>
                        <a:t>Duration (incl. HW test)</a:t>
                      </a:r>
                      <a:endParaRPr lang="en-GB" sz="1600" noProof="0" dirty="0"/>
                    </a:p>
                  </a:txBody>
                  <a:tcPr marL="99060" marR="99060"/>
                </a:tc>
              </a:tr>
              <a:tr h="370840">
                <a:tc>
                  <a:txBody>
                    <a:bodyPr/>
                    <a:lstStyle/>
                    <a:p>
                      <a:r>
                        <a:rPr lang="en-GB" sz="1600" noProof="0" dirty="0" smtClean="0">
                          <a:solidFill>
                            <a:srgbClr val="C00000"/>
                          </a:solidFill>
                        </a:rPr>
                        <a:t>1</a:t>
                      </a:r>
                      <a:endParaRPr lang="en-GB" sz="1600" noProof="0" dirty="0">
                        <a:solidFill>
                          <a:srgbClr val="C00000"/>
                        </a:solidFill>
                      </a:endParaRPr>
                    </a:p>
                  </a:txBody>
                  <a:tcPr marL="99060" marR="99060"/>
                </a:tc>
                <a:tc>
                  <a:txBody>
                    <a:bodyPr/>
                    <a:lstStyle/>
                    <a:p>
                      <a:r>
                        <a:rPr lang="en-GB" sz="1600" noProof="0" dirty="0" smtClean="0">
                          <a:solidFill>
                            <a:srgbClr val="C00000"/>
                          </a:solidFill>
                        </a:rPr>
                        <a:t>3 MeV</a:t>
                      </a:r>
                      <a:endParaRPr lang="en-GB" sz="1600" noProof="0" dirty="0">
                        <a:solidFill>
                          <a:srgbClr val="C00000"/>
                        </a:solidFill>
                      </a:endParaRPr>
                    </a:p>
                  </a:txBody>
                  <a:tcPr marL="99060" marR="99060"/>
                </a:tc>
                <a:tc>
                  <a:txBody>
                    <a:bodyPr/>
                    <a:lstStyle/>
                    <a:p>
                      <a:r>
                        <a:rPr lang="en-GB" sz="1600" noProof="0" dirty="0" smtClean="0">
                          <a:solidFill>
                            <a:srgbClr val="C00000"/>
                          </a:solidFill>
                        </a:rPr>
                        <a:t>11.2013</a:t>
                      </a:r>
                      <a:r>
                        <a:rPr lang="en-GB" sz="1600" baseline="0" noProof="0" dirty="0" smtClean="0">
                          <a:solidFill>
                            <a:srgbClr val="C00000"/>
                          </a:solidFill>
                        </a:rPr>
                        <a:t> – 3.2014</a:t>
                      </a:r>
                      <a:endParaRPr lang="en-GB" sz="1600" noProof="0" dirty="0">
                        <a:solidFill>
                          <a:srgbClr val="C00000"/>
                        </a:solidFill>
                      </a:endParaRPr>
                    </a:p>
                  </a:txBody>
                  <a:tcPr marL="99060" marR="99060"/>
                </a:tc>
              </a:tr>
              <a:tr h="370840">
                <a:tc>
                  <a:txBody>
                    <a:bodyPr/>
                    <a:lstStyle/>
                    <a:p>
                      <a:r>
                        <a:rPr lang="en-GB" sz="1600" noProof="0" dirty="0" smtClean="0">
                          <a:solidFill>
                            <a:srgbClr val="C00000"/>
                          </a:solidFill>
                        </a:rPr>
                        <a:t>2</a:t>
                      </a:r>
                      <a:endParaRPr lang="en-GB" sz="1600" noProof="0" dirty="0">
                        <a:solidFill>
                          <a:srgbClr val="C00000"/>
                        </a:solidFill>
                      </a:endParaRPr>
                    </a:p>
                  </a:txBody>
                  <a:tcPr marL="99060" marR="99060"/>
                </a:tc>
                <a:tc>
                  <a:txBody>
                    <a:bodyPr/>
                    <a:lstStyle/>
                    <a:p>
                      <a:r>
                        <a:rPr lang="en-GB" sz="1600" noProof="0" dirty="0" smtClean="0">
                          <a:solidFill>
                            <a:srgbClr val="C00000"/>
                          </a:solidFill>
                        </a:rPr>
                        <a:t>12 MeV</a:t>
                      </a:r>
                      <a:endParaRPr lang="en-GB" sz="1600" noProof="0" dirty="0">
                        <a:solidFill>
                          <a:srgbClr val="C00000"/>
                        </a:solidFill>
                      </a:endParaRPr>
                    </a:p>
                  </a:txBody>
                  <a:tcPr marL="99060" marR="99060"/>
                </a:tc>
                <a:tc>
                  <a:txBody>
                    <a:bodyPr/>
                    <a:lstStyle/>
                    <a:p>
                      <a:r>
                        <a:rPr lang="en-GB" sz="1600" noProof="0" dirty="0" smtClean="0">
                          <a:solidFill>
                            <a:srgbClr val="C00000"/>
                          </a:solidFill>
                        </a:rPr>
                        <a:t>7.2014 – 12.2014</a:t>
                      </a:r>
                      <a:endParaRPr lang="en-GB" sz="1600" noProof="0" dirty="0">
                        <a:solidFill>
                          <a:srgbClr val="C00000"/>
                        </a:solidFill>
                      </a:endParaRPr>
                    </a:p>
                  </a:txBody>
                  <a:tcPr marL="99060" marR="99060"/>
                </a:tc>
              </a:tr>
              <a:tr h="370840">
                <a:tc>
                  <a:txBody>
                    <a:bodyPr/>
                    <a:lstStyle/>
                    <a:p>
                      <a:r>
                        <a:rPr lang="en-GB" sz="1600" noProof="0" dirty="0" smtClean="0">
                          <a:solidFill>
                            <a:srgbClr val="C00000"/>
                          </a:solidFill>
                        </a:rPr>
                        <a:t>3</a:t>
                      </a:r>
                      <a:endParaRPr lang="en-GB" sz="1600" noProof="0" dirty="0">
                        <a:solidFill>
                          <a:srgbClr val="C00000"/>
                        </a:solidFill>
                      </a:endParaRPr>
                    </a:p>
                  </a:txBody>
                  <a:tcPr marL="99060" marR="99060"/>
                </a:tc>
                <a:tc>
                  <a:txBody>
                    <a:bodyPr/>
                    <a:lstStyle/>
                    <a:p>
                      <a:r>
                        <a:rPr lang="en-GB" sz="1600" noProof="0" dirty="0" smtClean="0">
                          <a:solidFill>
                            <a:srgbClr val="C00000"/>
                          </a:solidFill>
                        </a:rPr>
                        <a:t>50 MeV</a:t>
                      </a:r>
                      <a:endParaRPr lang="en-GB" sz="1600" noProof="0" dirty="0">
                        <a:solidFill>
                          <a:srgbClr val="C00000"/>
                        </a:solidFill>
                      </a:endParaRPr>
                    </a:p>
                  </a:txBody>
                  <a:tcPr marL="99060" marR="99060"/>
                </a:tc>
                <a:tc>
                  <a:txBody>
                    <a:bodyPr/>
                    <a:lstStyle/>
                    <a:p>
                      <a:r>
                        <a:rPr lang="en-GB" sz="1600" baseline="0" noProof="0" dirty="0" smtClean="0">
                          <a:solidFill>
                            <a:srgbClr val="C00000"/>
                          </a:solidFill>
                        </a:rPr>
                        <a:t>Summer 20</a:t>
                      </a:r>
                      <a:r>
                        <a:rPr lang="en-GB" sz="1600" noProof="0" dirty="0" smtClean="0">
                          <a:solidFill>
                            <a:srgbClr val="C00000"/>
                          </a:solidFill>
                        </a:rPr>
                        <a:t>15</a:t>
                      </a:r>
                      <a:endParaRPr lang="en-GB" sz="1600" noProof="0" dirty="0">
                        <a:solidFill>
                          <a:srgbClr val="C00000"/>
                        </a:solidFill>
                      </a:endParaRPr>
                    </a:p>
                  </a:txBody>
                  <a:tcPr marL="99060" marR="99060"/>
                </a:tc>
              </a:tr>
              <a:tr h="370840">
                <a:tc>
                  <a:txBody>
                    <a:bodyPr/>
                    <a:lstStyle/>
                    <a:p>
                      <a:r>
                        <a:rPr lang="en-GB" sz="1600" noProof="0" dirty="0" smtClean="0">
                          <a:solidFill>
                            <a:srgbClr val="C00000"/>
                          </a:solidFill>
                        </a:rPr>
                        <a:t>4</a:t>
                      </a:r>
                      <a:endParaRPr lang="en-GB" sz="1600" noProof="0" dirty="0">
                        <a:solidFill>
                          <a:srgbClr val="C00000"/>
                        </a:solidFill>
                      </a:endParaRPr>
                    </a:p>
                  </a:txBody>
                  <a:tcPr marL="99060" marR="99060"/>
                </a:tc>
                <a:tc>
                  <a:txBody>
                    <a:bodyPr/>
                    <a:lstStyle/>
                    <a:p>
                      <a:r>
                        <a:rPr lang="en-GB" sz="1600" noProof="0" dirty="0" smtClean="0">
                          <a:solidFill>
                            <a:srgbClr val="C00000"/>
                          </a:solidFill>
                        </a:rPr>
                        <a:t>107</a:t>
                      </a:r>
                      <a:r>
                        <a:rPr lang="en-GB" sz="1600" baseline="0" noProof="0" dirty="0" smtClean="0">
                          <a:solidFill>
                            <a:srgbClr val="C00000"/>
                          </a:solidFill>
                        </a:rPr>
                        <a:t> MeV</a:t>
                      </a:r>
                      <a:endParaRPr lang="en-GB" sz="1600" noProof="0" dirty="0">
                        <a:solidFill>
                          <a:srgbClr val="C00000"/>
                        </a:solidFill>
                      </a:endParaRPr>
                    </a:p>
                  </a:txBody>
                  <a:tcPr marL="99060" marR="99060"/>
                </a:tc>
                <a:tc>
                  <a:txBody>
                    <a:bodyPr/>
                    <a:lstStyle/>
                    <a:p>
                      <a:r>
                        <a:rPr lang="en-GB" sz="1600" noProof="0" dirty="0" smtClean="0">
                          <a:solidFill>
                            <a:srgbClr val="C00000"/>
                          </a:solidFill>
                        </a:rPr>
                        <a:t>End 2015</a:t>
                      </a:r>
                      <a:endParaRPr lang="en-GB" sz="1600" noProof="0" dirty="0">
                        <a:solidFill>
                          <a:srgbClr val="C00000"/>
                        </a:solidFill>
                      </a:endParaRPr>
                    </a:p>
                  </a:txBody>
                  <a:tcPr marL="99060" marR="99060"/>
                </a:tc>
              </a:tr>
              <a:tr h="454660">
                <a:tc>
                  <a:txBody>
                    <a:bodyPr/>
                    <a:lstStyle/>
                    <a:p>
                      <a:r>
                        <a:rPr lang="en-GB" sz="1600" noProof="0" dirty="0" smtClean="0">
                          <a:solidFill>
                            <a:srgbClr val="C00000"/>
                          </a:solidFill>
                        </a:rPr>
                        <a:t>5</a:t>
                      </a:r>
                      <a:endParaRPr lang="en-GB" sz="1600" noProof="0" dirty="0">
                        <a:solidFill>
                          <a:srgbClr val="C00000"/>
                        </a:solidFill>
                      </a:endParaRPr>
                    </a:p>
                  </a:txBody>
                  <a:tcPr marL="99060" marR="99060"/>
                </a:tc>
                <a:tc>
                  <a:txBody>
                    <a:bodyPr/>
                    <a:lstStyle/>
                    <a:p>
                      <a:r>
                        <a:rPr lang="en-GB" sz="1600" noProof="0" dirty="0" smtClean="0">
                          <a:solidFill>
                            <a:srgbClr val="C00000"/>
                          </a:solidFill>
                        </a:rPr>
                        <a:t>160 MeV</a:t>
                      </a:r>
                      <a:endParaRPr lang="en-GB" sz="1600" noProof="0" dirty="0">
                        <a:solidFill>
                          <a:srgbClr val="C00000"/>
                        </a:solidFill>
                      </a:endParaRPr>
                    </a:p>
                  </a:txBody>
                  <a:tcPr marL="99060" marR="99060"/>
                </a:tc>
                <a:tc>
                  <a:txBody>
                    <a:bodyPr/>
                    <a:lstStyle/>
                    <a:p>
                      <a:r>
                        <a:rPr lang="en-GB" sz="1600" baseline="0" noProof="0" dirty="0" smtClean="0">
                          <a:solidFill>
                            <a:srgbClr val="C00000"/>
                          </a:solidFill>
                        </a:rPr>
                        <a:t>1</a:t>
                      </a:r>
                      <a:r>
                        <a:rPr lang="en-GB" sz="1600" baseline="30000" noProof="0" dirty="0" smtClean="0">
                          <a:solidFill>
                            <a:srgbClr val="C00000"/>
                          </a:solidFill>
                        </a:rPr>
                        <a:t>st</a:t>
                      </a:r>
                      <a:r>
                        <a:rPr lang="en-GB" sz="1600" noProof="0" dirty="0" smtClean="0">
                          <a:solidFill>
                            <a:srgbClr val="C00000"/>
                          </a:solidFill>
                        </a:rPr>
                        <a:t> half 2016</a:t>
                      </a:r>
                      <a:endParaRPr lang="en-GB" sz="1600" noProof="0" dirty="0">
                        <a:solidFill>
                          <a:srgbClr val="C00000"/>
                        </a:solidFill>
                      </a:endParaRPr>
                    </a:p>
                  </a:txBody>
                  <a:tcPr marL="99060" marR="99060"/>
                </a:tc>
              </a:tr>
            </a:tbl>
          </a:graphicData>
        </a:graphic>
      </p:graphicFrame>
      <p:sp>
        <p:nvSpPr>
          <p:cNvPr id="6" name="Rectangle 5"/>
          <p:cNvSpPr/>
          <p:nvPr/>
        </p:nvSpPr>
        <p:spPr>
          <a:xfrm>
            <a:off x="214114" y="1742660"/>
            <a:ext cx="8123436" cy="259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7" name="Isosceles Triangle 6"/>
          <p:cNvSpPr/>
          <p:nvPr/>
        </p:nvSpPr>
        <p:spPr>
          <a:xfrm rot="16200000">
            <a:off x="7975599" y="1640265"/>
            <a:ext cx="228602" cy="495300"/>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8" name="TextBox 7"/>
          <p:cNvSpPr txBox="1"/>
          <p:nvPr/>
        </p:nvSpPr>
        <p:spPr>
          <a:xfrm>
            <a:off x="6661034" y="1779147"/>
            <a:ext cx="1082219" cy="276999"/>
          </a:xfrm>
          <a:prstGeom prst="rect">
            <a:avLst/>
          </a:prstGeom>
          <a:noFill/>
        </p:spPr>
        <p:txBody>
          <a:bodyPr wrap="none" rtlCol="0">
            <a:spAutoFit/>
          </a:bodyPr>
          <a:lstStyle/>
          <a:p>
            <a:pPr eaLnBrk="1" hangingPunct="1"/>
            <a:r>
              <a:rPr lang="fr-CH" sz="1200" u="none" dirty="0">
                <a:solidFill>
                  <a:srgbClr val="FF0000"/>
                </a:solidFill>
                <a:latin typeface="Calibri" panose="020F0502020204030204" pitchFamily="34" charset="0"/>
              </a:rPr>
              <a:t>d</a:t>
            </a:r>
            <a:r>
              <a:rPr lang="fr-CH" sz="1200" u="none" dirty="0" smtClean="0">
                <a:solidFill>
                  <a:srgbClr val="FF0000"/>
                </a:solidFill>
                <a:latin typeface="Calibri" panose="020F0502020204030204" pitchFamily="34" charset="0"/>
              </a:rPr>
              <a:t>iagnostic line</a:t>
            </a:r>
            <a:endParaRPr lang="en-GB" sz="1200" u="none" dirty="0">
              <a:solidFill>
                <a:srgbClr val="FF0000"/>
              </a:solidFill>
              <a:latin typeface="Calibri" panose="020F0502020204030204" pitchFamily="34" charset="0"/>
            </a:endParaRPr>
          </a:p>
        </p:txBody>
      </p:sp>
      <p:sp>
        <p:nvSpPr>
          <p:cNvPr id="9" name="Right Arrow 8"/>
          <p:cNvSpPr/>
          <p:nvPr/>
        </p:nvSpPr>
        <p:spPr>
          <a:xfrm>
            <a:off x="245266" y="4463312"/>
            <a:ext cx="330200" cy="2286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pic>
        <p:nvPicPr>
          <p:cNvPr id="13" name="Picture 1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3194" y="980660"/>
            <a:ext cx="9490923" cy="2043112"/>
          </a:xfrm>
          <a:prstGeom prst="rect">
            <a:avLst/>
          </a:prstGeom>
          <a:noFill/>
          <a:ln w="9525">
            <a:noFill/>
            <a:miter lim="800000"/>
            <a:headEnd/>
            <a:tailEnd/>
          </a:ln>
          <a:effectLst/>
        </p:spPr>
      </p:pic>
      <p:sp>
        <p:nvSpPr>
          <p:cNvPr id="14" name="Rectangle 13"/>
          <p:cNvSpPr/>
          <p:nvPr/>
        </p:nvSpPr>
        <p:spPr>
          <a:xfrm>
            <a:off x="103189" y="1742661"/>
            <a:ext cx="7656513" cy="313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15" name="Isosceles Triangle 14"/>
          <p:cNvSpPr/>
          <p:nvPr/>
        </p:nvSpPr>
        <p:spPr>
          <a:xfrm rot="16200000">
            <a:off x="7397749" y="1655322"/>
            <a:ext cx="228602" cy="495300"/>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16" name="TextBox 15"/>
          <p:cNvSpPr txBox="1"/>
          <p:nvPr/>
        </p:nvSpPr>
        <p:spPr>
          <a:xfrm>
            <a:off x="6083184" y="1788671"/>
            <a:ext cx="1082219" cy="276999"/>
          </a:xfrm>
          <a:prstGeom prst="rect">
            <a:avLst/>
          </a:prstGeom>
          <a:noFill/>
        </p:spPr>
        <p:txBody>
          <a:bodyPr wrap="none" rtlCol="0">
            <a:spAutoFit/>
          </a:bodyPr>
          <a:lstStyle/>
          <a:p>
            <a:pPr eaLnBrk="1" hangingPunct="1"/>
            <a:r>
              <a:rPr lang="fr-CH" sz="1200" u="none" dirty="0">
                <a:solidFill>
                  <a:srgbClr val="FF0000"/>
                </a:solidFill>
                <a:latin typeface="Calibri" panose="020F0502020204030204" pitchFamily="34" charset="0"/>
              </a:rPr>
              <a:t>d</a:t>
            </a:r>
            <a:r>
              <a:rPr lang="fr-CH" sz="1200" u="none" dirty="0" smtClean="0">
                <a:solidFill>
                  <a:srgbClr val="FF0000"/>
                </a:solidFill>
                <a:latin typeface="Calibri" panose="020F0502020204030204" pitchFamily="34" charset="0"/>
              </a:rPr>
              <a:t>iagnostic line</a:t>
            </a:r>
            <a:endParaRPr lang="en-GB" sz="1200" u="none" dirty="0">
              <a:solidFill>
                <a:srgbClr val="FF0000"/>
              </a:solidFill>
              <a:latin typeface="Calibri" panose="020F0502020204030204" pitchFamily="34" charset="0"/>
            </a:endParaRPr>
          </a:p>
        </p:txBody>
      </p:sp>
      <p:sp>
        <p:nvSpPr>
          <p:cNvPr id="17" name="Right Arrow 16"/>
          <p:cNvSpPr/>
          <p:nvPr/>
        </p:nvSpPr>
        <p:spPr>
          <a:xfrm>
            <a:off x="245266" y="4797190"/>
            <a:ext cx="330200" cy="2286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pic>
        <p:nvPicPr>
          <p:cNvPr id="18" name="Picture 1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3194" y="995717"/>
            <a:ext cx="9490923" cy="2043112"/>
          </a:xfrm>
          <a:prstGeom prst="rect">
            <a:avLst/>
          </a:prstGeom>
          <a:noFill/>
          <a:ln w="9525">
            <a:noFill/>
            <a:miter lim="800000"/>
            <a:headEnd/>
            <a:tailEnd/>
          </a:ln>
          <a:effectLst/>
        </p:spPr>
      </p:pic>
      <p:sp>
        <p:nvSpPr>
          <p:cNvPr id="19" name="Rectangle 18"/>
          <p:cNvSpPr/>
          <p:nvPr/>
        </p:nvSpPr>
        <p:spPr>
          <a:xfrm>
            <a:off x="214114" y="1742660"/>
            <a:ext cx="6307336" cy="2746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20" name="Isosceles Triangle 19"/>
          <p:cNvSpPr/>
          <p:nvPr/>
        </p:nvSpPr>
        <p:spPr>
          <a:xfrm rot="16200000">
            <a:off x="6185026" y="1655322"/>
            <a:ext cx="228602" cy="495300"/>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21" name="Right Arrow 20"/>
          <p:cNvSpPr/>
          <p:nvPr/>
        </p:nvSpPr>
        <p:spPr>
          <a:xfrm>
            <a:off x="245266" y="5157240"/>
            <a:ext cx="330200" cy="2286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pic>
        <p:nvPicPr>
          <p:cNvPr id="22" name="Picture 2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3194" y="995717"/>
            <a:ext cx="9490923" cy="2043112"/>
          </a:xfrm>
          <a:prstGeom prst="rect">
            <a:avLst/>
          </a:prstGeom>
          <a:noFill/>
          <a:ln w="9525">
            <a:noFill/>
            <a:miter lim="800000"/>
            <a:headEnd/>
            <a:tailEnd/>
          </a:ln>
          <a:effectLst/>
        </p:spPr>
      </p:pic>
      <p:sp>
        <p:nvSpPr>
          <p:cNvPr id="23" name="Rectangle 22"/>
          <p:cNvSpPr/>
          <p:nvPr/>
        </p:nvSpPr>
        <p:spPr>
          <a:xfrm>
            <a:off x="103189" y="1742660"/>
            <a:ext cx="3776663" cy="2746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24" name="Isosceles Triangle 23"/>
          <p:cNvSpPr/>
          <p:nvPr/>
        </p:nvSpPr>
        <p:spPr>
          <a:xfrm rot="16200000">
            <a:off x="3517899" y="1655322"/>
            <a:ext cx="228602" cy="495300"/>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25" name="Right Arrow 24"/>
          <p:cNvSpPr/>
          <p:nvPr/>
        </p:nvSpPr>
        <p:spPr>
          <a:xfrm>
            <a:off x="245266" y="5539062"/>
            <a:ext cx="330200" cy="2286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pic>
        <p:nvPicPr>
          <p:cNvPr id="26" name="Picture 2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3194" y="995717"/>
            <a:ext cx="9490923" cy="2043112"/>
          </a:xfrm>
          <a:prstGeom prst="rect">
            <a:avLst/>
          </a:prstGeom>
          <a:noFill/>
          <a:ln w="9525">
            <a:noFill/>
            <a:miter lim="800000"/>
            <a:headEnd/>
            <a:tailEnd/>
          </a:ln>
          <a:effectLst/>
        </p:spPr>
      </p:pic>
      <p:sp>
        <p:nvSpPr>
          <p:cNvPr id="27" name="Rectangle 26"/>
          <p:cNvSpPr/>
          <p:nvPr/>
        </p:nvSpPr>
        <p:spPr>
          <a:xfrm>
            <a:off x="214114" y="1285460"/>
            <a:ext cx="446286"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28" name="Right Arrow 27"/>
          <p:cNvSpPr/>
          <p:nvPr/>
        </p:nvSpPr>
        <p:spPr>
          <a:xfrm>
            <a:off x="245266" y="5949350"/>
            <a:ext cx="330200" cy="2286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GB" sz="2400" u="none" dirty="0">
              <a:solidFill>
                <a:srgbClr val="FFFFFF"/>
              </a:solidFill>
            </a:endParaRPr>
          </a:p>
        </p:txBody>
      </p:sp>
      <p:sp>
        <p:nvSpPr>
          <p:cNvPr id="3" name="TextBox 2"/>
          <p:cNvSpPr txBox="1"/>
          <p:nvPr/>
        </p:nvSpPr>
        <p:spPr>
          <a:xfrm>
            <a:off x="599003" y="2996957"/>
            <a:ext cx="3846201" cy="646331"/>
          </a:xfrm>
          <a:prstGeom prst="rect">
            <a:avLst/>
          </a:prstGeom>
          <a:solidFill>
            <a:schemeClr val="accent1">
              <a:lumMod val="7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eaLnBrk="1" hangingPunct="1"/>
            <a:r>
              <a:rPr lang="en-GB" sz="1800" u="none" dirty="0" smtClean="0">
                <a:solidFill>
                  <a:srgbClr val="FFFFFF"/>
                </a:solidFill>
                <a:latin typeface="Arial" panose="020B0604020202020204" pitchFamily="34" charset="0"/>
                <a:cs typeface="Arial" panose="020B0604020202020204" pitchFamily="34" charset="0"/>
              </a:rPr>
              <a:t>Commissioning in 5 stages of increasing energy</a:t>
            </a:r>
            <a:endParaRPr lang="en-GB" sz="1800" u="none" dirty="0">
              <a:solidFill>
                <a:srgbClr val="FFFFFF"/>
              </a:solidFill>
              <a:latin typeface="Arial" panose="020B0604020202020204" pitchFamily="34" charset="0"/>
              <a:cs typeface="Arial" panose="020B0604020202020204" pitchFamily="34" charset="0"/>
            </a:endParaRPr>
          </a:p>
        </p:txBody>
      </p:sp>
      <p:sp>
        <p:nvSpPr>
          <p:cNvPr id="10" name="TextBox 9"/>
          <p:cNvSpPr txBox="1"/>
          <p:nvPr/>
        </p:nvSpPr>
        <p:spPr>
          <a:xfrm>
            <a:off x="7077738" y="2660054"/>
            <a:ext cx="801823" cy="307777"/>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pPr eaLnBrk="1" hangingPunct="1"/>
            <a:r>
              <a:rPr lang="fr-CH" sz="1400" u="none" dirty="0" smtClean="0">
                <a:solidFill>
                  <a:srgbClr val="FFFFFF"/>
                </a:solidFill>
                <a:latin typeface="Arial" panose="020B0604020202020204" pitchFamily="34" charset="0"/>
                <a:cs typeface="Arial" panose="020B0604020202020204" pitchFamily="34" charset="0"/>
              </a:rPr>
              <a:t>12 MeV</a:t>
            </a:r>
            <a:endParaRPr lang="en-US" sz="1400" u="none" dirty="0">
              <a:solidFill>
                <a:srgbClr val="FFFFFF"/>
              </a:solidFill>
              <a:latin typeface="Arial" panose="020B0604020202020204" pitchFamily="34" charset="0"/>
              <a:cs typeface="Arial" panose="020B0604020202020204" pitchFamily="34" charset="0"/>
            </a:endParaRPr>
          </a:p>
        </p:txBody>
      </p:sp>
      <p:cxnSp>
        <p:nvCxnSpPr>
          <p:cNvPr id="12" name="Straight Arrow Connector 11"/>
          <p:cNvCxnSpPr>
            <a:stCxn id="10" idx="0"/>
          </p:cNvCxnSpPr>
          <p:nvPr/>
        </p:nvCxnSpPr>
        <p:spPr>
          <a:xfrm flipV="1">
            <a:off x="7478650" y="1927188"/>
            <a:ext cx="467727" cy="732866"/>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AutoShape 2" descr="Image result for tick"/>
          <p:cNvSpPr>
            <a:spLocks noChangeAspect="1" noChangeArrowheads="1"/>
          </p:cNvSpPr>
          <p:nvPr/>
        </p:nvSpPr>
        <p:spPr bwMode="auto">
          <a:xfrm>
            <a:off x="0" y="-144463"/>
            <a:ext cx="3302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hangingPunct="1"/>
            <a:endParaRPr lang="en-US" sz="2400" u="none" dirty="0">
              <a:solidFill>
                <a:srgbClr val="FF0000"/>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5199" y="4360546"/>
            <a:ext cx="403917" cy="364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053" y="4725180"/>
            <a:ext cx="403917" cy="364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ight Arrow 28"/>
          <p:cNvSpPr/>
          <p:nvPr/>
        </p:nvSpPr>
        <p:spPr>
          <a:xfrm>
            <a:off x="5003776" y="4581177"/>
            <a:ext cx="495300" cy="2692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2400" u="none" dirty="0">
              <a:solidFill>
                <a:srgbClr val="FFFFFF"/>
              </a:solidFill>
            </a:endParaRPr>
          </a:p>
        </p:txBody>
      </p:sp>
      <p:pic>
        <p:nvPicPr>
          <p:cNvPr id="3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692999" y="4966728"/>
            <a:ext cx="1837409" cy="1537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32"/>
          <p:cNvGrpSpPr/>
          <p:nvPr/>
        </p:nvGrpSpPr>
        <p:grpSpPr>
          <a:xfrm>
            <a:off x="5733108" y="3501012"/>
            <a:ext cx="3797300" cy="1357399"/>
            <a:chOff x="914400" y="1695250"/>
            <a:chExt cx="7571370" cy="3543701"/>
          </a:xfrm>
        </p:grpSpPr>
        <p:pic>
          <p:nvPicPr>
            <p:cNvPr id="34"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724400" y="1695250"/>
              <a:ext cx="3761370" cy="3543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914400" y="1695250"/>
              <a:ext cx="3803583" cy="353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TextBox 35"/>
          <p:cNvSpPr txBox="1"/>
          <p:nvPr/>
        </p:nvSpPr>
        <p:spPr>
          <a:xfrm>
            <a:off x="5655106" y="5139866"/>
            <a:ext cx="1856951" cy="1169551"/>
          </a:xfrm>
          <a:prstGeom prst="rect">
            <a:avLst/>
          </a:prstGeom>
          <a:solidFill>
            <a:schemeClr val="accent2">
              <a:lumMod val="20000"/>
              <a:lumOff val="80000"/>
            </a:schemeClr>
          </a:solidFill>
        </p:spPr>
        <p:txBody>
          <a:bodyPr wrap="square" rtlCol="0">
            <a:spAutoFit/>
          </a:bodyPr>
          <a:lstStyle/>
          <a:p>
            <a:pPr eaLnBrk="1" hangingPunct="1"/>
            <a:r>
              <a:rPr lang="en-GB" sz="1400" u="none" dirty="0" smtClean="0">
                <a:solidFill>
                  <a:srgbClr val="000000"/>
                </a:solidFill>
              </a:rPr>
              <a:t>Measured and simulated beam profiles at 12 MeV in transverse and longitudinal planes</a:t>
            </a:r>
            <a:endParaRPr lang="en-GB" sz="1400" u="none" dirty="0">
              <a:solidFill>
                <a:srgbClr val="000000"/>
              </a:solidFill>
            </a:endParaRPr>
          </a:p>
        </p:txBody>
      </p:sp>
      <p:sp>
        <p:nvSpPr>
          <p:cNvPr id="38" name="TextBox 37"/>
          <p:cNvSpPr txBox="1"/>
          <p:nvPr/>
        </p:nvSpPr>
        <p:spPr>
          <a:xfrm>
            <a:off x="3529671" y="2376551"/>
            <a:ext cx="1010581" cy="338554"/>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p>
            <a:pPr eaLnBrk="1" fontAlgn="auto" hangingPunct="1">
              <a:spcBef>
                <a:spcPts val="0"/>
              </a:spcBef>
              <a:spcAft>
                <a:spcPts val="0"/>
              </a:spcAft>
              <a:defRPr/>
            </a:pPr>
            <a:r>
              <a:rPr lang="en-US" sz="1600" u="none" kern="0" dirty="0" smtClean="0">
                <a:solidFill>
                  <a:prstClr val="white"/>
                </a:solidFill>
                <a:latin typeface="Calibri"/>
              </a:rPr>
              <a:t>107 MeV</a:t>
            </a:r>
          </a:p>
        </p:txBody>
      </p:sp>
      <p:sp>
        <p:nvSpPr>
          <p:cNvPr id="31" name="Title 30"/>
          <p:cNvSpPr>
            <a:spLocks noGrp="1"/>
          </p:cNvSpPr>
          <p:nvPr>
            <p:ph type="title"/>
          </p:nvPr>
        </p:nvSpPr>
        <p:spPr/>
        <p:txBody>
          <a:bodyPr/>
          <a:lstStyle/>
          <a:p>
            <a:r>
              <a:rPr lang="en-GB" sz="4000" dirty="0" smtClean="0">
                <a:solidFill>
                  <a:srgbClr val="FFFFFF"/>
                </a:solidFill>
                <a:effectLst/>
                <a:latin typeface="Calibri" panose="020F0502020204030204" pitchFamily="34" charset="0"/>
              </a:rPr>
              <a:t>Commissioning stages</a:t>
            </a:r>
            <a:endParaRPr lang="en-GB" dirty="0"/>
          </a:p>
        </p:txBody>
      </p:sp>
    </p:spTree>
    <p:extLst>
      <p:ext uri="{BB962C8B-B14F-4D97-AF65-F5344CB8AC3E}">
        <p14:creationId xmlns:p14="http://schemas.microsoft.com/office/powerpoint/2010/main" val="2975734933"/>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4" grpId="0" animBg="1"/>
      <p:bldP spid="15" grpId="0" animBg="1"/>
      <p:bldP spid="16" grpId="0"/>
      <p:bldP spid="17" grpId="0" animBg="1"/>
      <p:bldP spid="19" grpId="0" animBg="1"/>
      <p:bldP spid="20" grpId="0" animBg="1"/>
      <p:bldP spid="21" grpId="0" animBg="1"/>
      <p:bldP spid="23" grpId="0" animBg="1"/>
      <p:bldP spid="24" grpId="0" animBg="1"/>
      <p:bldP spid="25" grpId="0" animBg="1"/>
      <p:bldP spid="27" grpId="0" animBg="1"/>
      <p:bldP spid="2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Others</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948546" y="1015886"/>
            <a:ext cx="7924800" cy="3170099"/>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LINAC4 reliability analysis (Task 2.9)</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CERN</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EA, SCK•CEN, TED</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MYRRHA SRF spoke R&amp;D (Task 2.10)</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CNRS</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ACS </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a:t>
            </a:r>
          </a:p>
          <a:p>
            <a:pPr marL="1371600" lvl="2" indent="-457200" eaLnBrk="1" hangingPunct="1">
              <a:spcBef>
                <a:spcPct val="50000"/>
              </a:spcBef>
              <a:buFont typeface="Wingdings" pitchFamily="2" charset="2"/>
              <a:buChar char="ü"/>
            </a:pP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p:txBody>
      </p:sp>
      <p:pic>
        <p:nvPicPr>
          <p:cNvPr id="11" name="Picture 6" descr="https://webcast.web.cern.ch/webcast/static/images/cern_logo.jpg"/>
          <p:cNvPicPr>
            <a:picLocks noChangeAspect="1" noChangeArrowheads="1"/>
          </p:cNvPicPr>
          <p:nvPr/>
        </p:nvPicPr>
        <p:blipFill>
          <a:blip r:embed="rId3" cstate="print"/>
          <a:srcRect/>
          <a:stretch>
            <a:fillRect/>
          </a:stretch>
        </p:blipFill>
        <p:spPr bwMode="auto">
          <a:xfrm>
            <a:off x="664030" y="1339763"/>
            <a:ext cx="1007836" cy="991143"/>
          </a:xfrm>
          <a:prstGeom prst="rect">
            <a:avLst/>
          </a:prstGeom>
          <a:noFill/>
        </p:spPr>
      </p:pic>
      <p:pic>
        <p:nvPicPr>
          <p:cNvPr id="18" name="Picture 18" descr="IPN_gif64trans_L200px"/>
          <p:cNvPicPr>
            <a:picLocks noChangeAspect="1" noChangeArrowheads="1"/>
          </p:cNvPicPr>
          <p:nvPr/>
        </p:nvPicPr>
        <p:blipFill>
          <a:blip r:embed="rId4" cstate="print"/>
          <a:srcRect/>
          <a:stretch>
            <a:fillRect/>
          </a:stretch>
        </p:blipFill>
        <p:spPr bwMode="auto">
          <a:xfrm>
            <a:off x="1048439" y="2942901"/>
            <a:ext cx="1143675" cy="669736"/>
          </a:xfrm>
          <a:prstGeom prst="rect">
            <a:avLst/>
          </a:prstGeom>
          <a:noFill/>
        </p:spPr>
      </p:pic>
      <p:pic>
        <p:nvPicPr>
          <p:cNvPr id="19" name="Picture 2" descr="http://upload.wikimedia.org/wikipedia/fr/thumb/0/0f/CNRS_fr_quadri.svg/1012px-CNRS_fr_quadri.svg.png"/>
          <p:cNvPicPr>
            <a:picLocks noChangeAspect="1" noChangeArrowheads="1"/>
          </p:cNvPicPr>
          <p:nvPr/>
        </p:nvPicPr>
        <p:blipFill>
          <a:blip r:embed="rId5" cstate="print"/>
          <a:srcRect/>
          <a:stretch>
            <a:fillRect/>
          </a:stretch>
        </p:blipFill>
        <p:spPr bwMode="auto">
          <a:xfrm>
            <a:off x="152400" y="2792881"/>
            <a:ext cx="803274" cy="812799"/>
          </a:xfrm>
          <a:prstGeom prst="rect">
            <a:avLst/>
          </a:prstGeom>
          <a:noFill/>
        </p:spPr>
      </p:pic>
    </p:spTree>
    <p:extLst>
      <p:ext uri="{BB962C8B-B14F-4D97-AF65-F5344CB8AC3E}">
        <p14:creationId xmlns:p14="http://schemas.microsoft.com/office/powerpoint/2010/main" val="19426604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srcRect/>
          <a:stretch>
            <a:fillRect/>
          </a:stretch>
        </p:blipFill>
        <p:spPr bwMode="auto">
          <a:xfrm>
            <a:off x="350489" y="1529408"/>
            <a:ext cx="9001686" cy="5328592"/>
          </a:xfrm>
          <a:prstGeom prst="rect">
            <a:avLst/>
          </a:prstGeom>
          <a:noFill/>
          <a:ln w="9525">
            <a:noFill/>
            <a:miter lim="800000"/>
            <a:headEnd/>
            <a:tailEnd/>
          </a:ln>
        </p:spPr>
      </p:pic>
      <p:sp>
        <p:nvSpPr>
          <p:cNvPr id="11" name="Titre 3"/>
          <p:cNvSpPr>
            <a:spLocks noGrp="1"/>
          </p:cNvSpPr>
          <p:nvPr>
            <p:ph type="title"/>
          </p:nvPr>
        </p:nvSpPr>
        <p:spPr>
          <a:xfrm>
            <a:off x="2612744" y="188657"/>
            <a:ext cx="6162685" cy="714375"/>
          </a:xfrm>
        </p:spPr>
        <p:txBody>
          <a:bodyPr>
            <a:normAutofit/>
          </a:bodyPr>
          <a:lstStyle/>
          <a:p>
            <a:pPr eaLnBrk="1" hangingPunct="1">
              <a:defRPr/>
            </a:pPr>
            <a:r>
              <a:rPr lang="en-US" sz="2400" cap="none" dirty="0" smtClean="0">
                <a:ln>
                  <a:noFill/>
                </a:ln>
              </a:rPr>
              <a:t>The MYRRHA spoke </a:t>
            </a:r>
            <a:r>
              <a:rPr lang="en-US" sz="2400" cap="none" dirty="0" err="1" smtClean="0">
                <a:ln>
                  <a:noFill/>
                </a:ln>
              </a:rPr>
              <a:t>cryomodule</a:t>
            </a:r>
            <a:r>
              <a:rPr lang="en-US" sz="2400" cap="none" dirty="0" smtClean="0">
                <a:ln>
                  <a:noFill/>
                </a:ln>
              </a:rPr>
              <a:t> </a:t>
            </a:r>
          </a:p>
        </p:txBody>
      </p:sp>
      <p:sp>
        <p:nvSpPr>
          <p:cNvPr id="4" name="ZoneTexte 3"/>
          <p:cNvSpPr txBox="1"/>
          <p:nvPr/>
        </p:nvSpPr>
        <p:spPr>
          <a:xfrm>
            <a:off x="2066679" y="1052736"/>
            <a:ext cx="6552728" cy="369332"/>
          </a:xfrm>
          <a:prstGeom prst="rect">
            <a:avLst/>
          </a:prstGeom>
          <a:noFill/>
        </p:spPr>
        <p:txBody>
          <a:bodyPr wrap="square" rtlCol="0">
            <a:spAutoFit/>
          </a:bodyPr>
          <a:lstStyle/>
          <a:p>
            <a:pPr eaLnBrk="1" hangingPunct="1"/>
            <a:r>
              <a:rPr lang="fr-FR" sz="1800" u="none" dirty="0" err="1" smtClean="0">
                <a:solidFill>
                  <a:prstClr val="black"/>
                </a:solidFill>
                <a:latin typeface="Arial" pitchFamily="34" charset="0"/>
                <a:cs typeface="Arial" pitchFamily="34" charset="0"/>
              </a:rPr>
              <a:t>Conceptual</a:t>
            </a:r>
            <a:r>
              <a:rPr lang="fr-FR" sz="1800" u="none" dirty="0" smtClean="0">
                <a:solidFill>
                  <a:prstClr val="black"/>
                </a:solidFill>
                <a:latin typeface="Arial" pitchFamily="34" charset="0"/>
                <a:cs typeface="Arial" pitchFamily="34" charset="0"/>
              </a:rPr>
              <a:t> design </a:t>
            </a:r>
            <a:r>
              <a:rPr lang="fr-FR" sz="1800" u="none" dirty="0" err="1" smtClean="0">
                <a:solidFill>
                  <a:prstClr val="black"/>
                </a:solidFill>
                <a:latin typeface="Arial" pitchFamily="34" charset="0"/>
                <a:cs typeface="Arial" pitchFamily="34" charset="0"/>
              </a:rPr>
              <a:t>done</a:t>
            </a:r>
            <a:endParaRPr lang="fr-FR" sz="1800" u="none"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37239482"/>
      </p:ext>
    </p:extLst>
  </p:cSld>
  <p:clrMapOvr>
    <a:masterClrMapping/>
  </p:clrMapOvr>
  <p:transition>
    <p:push/>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3"/>
          <p:cNvSpPr>
            <a:spLocks noGrp="1"/>
          </p:cNvSpPr>
          <p:nvPr>
            <p:ph type="title"/>
          </p:nvPr>
        </p:nvSpPr>
        <p:spPr>
          <a:xfrm>
            <a:off x="2612740" y="188647"/>
            <a:ext cx="7293260" cy="714375"/>
          </a:xfrm>
        </p:spPr>
        <p:txBody>
          <a:bodyPr>
            <a:normAutofit/>
          </a:bodyPr>
          <a:lstStyle/>
          <a:p>
            <a:pPr eaLnBrk="1" hangingPunct="1">
              <a:defRPr/>
            </a:pPr>
            <a:r>
              <a:rPr lang="en-US" sz="2400" cap="none" dirty="0" smtClean="0">
                <a:ln>
                  <a:noFill/>
                </a:ln>
              </a:rPr>
              <a:t>The MYRRHA spoke resonator : the delivery</a:t>
            </a:r>
          </a:p>
        </p:txBody>
      </p:sp>
      <p:pic>
        <p:nvPicPr>
          <p:cNvPr id="4" name="Image 3" descr="DSC02464.JPG"/>
          <p:cNvPicPr>
            <a:picLocks noChangeAspect="1"/>
          </p:cNvPicPr>
          <p:nvPr/>
        </p:nvPicPr>
        <p:blipFill>
          <a:blip r:embed="rId2" cstate="print"/>
          <a:stretch>
            <a:fillRect/>
          </a:stretch>
        </p:blipFill>
        <p:spPr>
          <a:xfrm>
            <a:off x="194471" y="980728"/>
            <a:ext cx="5136814" cy="2664296"/>
          </a:xfrm>
          <a:prstGeom prst="rect">
            <a:avLst/>
          </a:prstGeom>
        </p:spPr>
      </p:pic>
      <p:sp>
        <p:nvSpPr>
          <p:cNvPr id="5" name="ZoneTexte 4"/>
          <p:cNvSpPr txBox="1"/>
          <p:nvPr/>
        </p:nvSpPr>
        <p:spPr>
          <a:xfrm>
            <a:off x="6123130" y="1556792"/>
            <a:ext cx="2964329" cy="1569660"/>
          </a:xfrm>
          <a:prstGeom prst="rect">
            <a:avLst/>
          </a:prstGeom>
          <a:noFill/>
        </p:spPr>
        <p:txBody>
          <a:bodyPr wrap="square" rtlCol="0">
            <a:spAutoFit/>
          </a:bodyPr>
          <a:lstStyle/>
          <a:p>
            <a:pPr algn="ctr" eaLnBrk="1" hangingPunct="1"/>
            <a:r>
              <a:rPr lang="fr-FR" sz="4800" b="1" u="none" dirty="0" smtClean="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Arial" pitchFamily="34" charset="0"/>
                <a:cs typeface="Arial" pitchFamily="34" charset="0"/>
              </a:rPr>
              <a:t>AMELIA (ZA01)</a:t>
            </a:r>
            <a:endParaRPr lang="fr-FR" sz="4800" b="1" u="none"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Arial" pitchFamily="34" charset="0"/>
              <a:cs typeface="Arial" pitchFamily="34" charset="0"/>
            </a:endParaRPr>
          </a:p>
        </p:txBody>
      </p:sp>
      <p:pic>
        <p:nvPicPr>
          <p:cNvPr id="6" name="Image 5" descr="DSC02481.JPG"/>
          <p:cNvPicPr>
            <a:picLocks noChangeAspect="1"/>
          </p:cNvPicPr>
          <p:nvPr/>
        </p:nvPicPr>
        <p:blipFill>
          <a:blip r:embed="rId3" cstate="print"/>
          <a:stretch>
            <a:fillRect/>
          </a:stretch>
        </p:blipFill>
        <p:spPr>
          <a:xfrm>
            <a:off x="4406939" y="3933056"/>
            <a:ext cx="5136814" cy="2664296"/>
          </a:xfrm>
          <a:prstGeom prst="rect">
            <a:avLst/>
          </a:prstGeom>
        </p:spPr>
      </p:pic>
      <p:sp>
        <p:nvSpPr>
          <p:cNvPr id="7" name="ZoneTexte 6"/>
          <p:cNvSpPr txBox="1"/>
          <p:nvPr/>
        </p:nvSpPr>
        <p:spPr>
          <a:xfrm>
            <a:off x="584517" y="4581128"/>
            <a:ext cx="3432381" cy="1569660"/>
          </a:xfrm>
          <a:prstGeom prst="rect">
            <a:avLst/>
          </a:prstGeom>
          <a:noFill/>
        </p:spPr>
        <p:txBody>
          <a:bodyPr wrap="square" rtlCol="0">
            <a:spAutoFit/>
          </a:bodyPr>
          <a:lstStyle/>
          <a:p>
            <a:pPr algn="ctr" eaLnBrk="1" hangingPunct="1"/>
            <a:r>
              <a:rPr lang="fr-FR" sz="4800" b="1" u="none" dirty="0" smtClean="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Arial" pitchFamily="34" charset="0"/>
                <a:cs typeface="Arial" pitchFamily="34" charset="0"/>
              </a:rPr>
              <a:t>VIRGINIA</a:t>
            </a:r>
          </a:p>
          <a:p>
            <a:pPr algn="ctr" eaLnBrk="1" hangingPunct="1"/>
            <a:r>
              <a:rPr lang="fr-FR" sz="4800" b="1" u="none" dirty="0" smtClean="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Arial" pitchFamily="34" charset="0"/>
                <a:cs typeface="Arial" pitchFamily="34" charset="0"/>
              </a:rPr>
              <a:t>(ZA02)</a:t>
            </a:r>
            <a:endParaRPr lang="fr-FR" sz="4800" b="1" u="none"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Arial" pitchFamily="34" charset="0"/>
              <a:cs typeface="Arial" pitchFamily="34" charset="0"/>
            </a:endParaRPr>
          </a:p>
        </p:txBody>
      </p:sp>
    </p:spTree>
    <p:extLst>
      <p:ext uri="{BB962C8B-B14F-4D97-AF65-F5344CB8AC3E}">
        <p14:creationId xmlns:p14="http://schemas.microsoft.com/office/powerpoint/2010/main" val="392751113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Others</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948546" y="1015886"/>
            <a:ext cx="7924800" cy="4555093"/>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LINAC4 reliability analysis (Task 2.9)</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CERN</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EA, SCK•CEN, TED</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MYRRHA SRF spoke R&amp;D (Task 2.10)</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CNRS</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ACS </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SRF CH demonstration with beam (Task 2.11)</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IAP</a:t>
            </a: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a:t>
            </a:r>
          </a:p>
          <a:p>
            <a:pPr marL="1371600" lvl="2" indent="-457200" eaLnBrk="1" hangingPunct="1">
              <a:spcBef>
                <a:spcPct val="50000"/>
              </a:spcBef>
              <a:buFont typeface="Wingdings" pitchFamily="2" charset="2"/>
              <a:buChar char="ü"/>
            </a:pP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p:txBody>
      </p:sp>
      <p:pic>
        <p:nvPicPr>
          <p:cNvPr id="11" name="Picture 6" descr="https://webcast.web.cern.ch/webcast/static/images/cern_logo.jpg"/>
          <p:cNvPicPr>
            <a:picLocks noChangeAspect="1" noChangeArrowheads="1"/>
          </p:cNvPicPr>
          <p:nvPr/>
        </p:nvPicPr>
        <p:blipFill>
          <a:blip r:embed="rId3" cstate="print"/>
          <a:srcRect/>
          <a:stretch>
            <a:fillRect/>
          </a:stretch>
        </p:blipFill>
        <p:spPr bwMode="auto">
          <a:xfrm>
            <a:off x="664030" y="1339763"/>
            <a:ext cx="1007836" cy="991143"/>
          </a:xfrm>
          <a:prstGeom prst="rect">
            <a:avLst/>
          </a:prstGeom>
          <a:noFill/>
        </p:spPr>
      </p:pic>
      <p:pic>
        <p:nvPicPr>
          <p:cNvPr id="13" name="Picture 6"/>
          <p:cNvPicPr>
            <a:picLocks noChangeAspect="1" noChangeArrowheads="1"/>
          </p:cNvPicPr>
          <p:nvPr/>
        </p:nvPicPr>
        <p:blipFill>
          <a:blip r:embed="rId4" cstate="print"/>
          <a:srcRect t="17415" b="12971"/>
          <a:stretch>
            <a:fillRect/>
          </a:stretch>
        </p:blipFill>
        <p:spPr bwMode="auto">
          <a:xfrm>
            <a:off x="402776" y="4023406"/>
            <a:ext cx="1596876" cy="1111652"/>
          </a:xfrm>
          <a:prstGeom prst="rect">
            <a:avLst/>
          </a:prstGeom>
          <a:noFill/>
          <a:ln w="9525">
            <a:noFill/>
            <a:miter lim="800000"/>
            <a:headEnd/>
            <a:tailEnd/>
          </a:ln>
        </p:spPr>
      </p:pic>
      <p:pic>
        <p:nvPicPr>
          <p:cNvPr id="18" name="Picture 18" descr="IPN_gif64trans_L200px"/>
          <p:cNvPicPr>
            <a:picLocks noChangeAspect="1" noChangeArrowheads="1"/>
          </p:cNvPicPr>
          <p:nvPr/>
        </p:nvPicPr>
        <p:blipFill>
          <a:blip r:embed="rId5" cstate="print"/>
          <a:srcRect/>
          <a:stretch>
            <a:fillRect/>
          </a:stretch>
        </p:blipFill>
        <p:spPr bwMode="auto">
          <a:xfrm>
            <a:off x="1048439" y="2942901"/>
            <a:ext cx="1143675" cy="669736"/>
          </a:xfrm>
          <a:prstGeom prst="rect">
            <a:avLst/>
          </a:prstGeom>
          <a:noFill/>
        </p:spPr>
      </p:pic>
      <p:pic>
        <p:nvPicPr>
          <p:cNvPr id="19" name="Picture 2" descr="http://upload.wikimedia.org/wikipedia/fr/thumb/0/0f/CNRS_fr_quadri.svg/1012px-CNRS_fr_quadri.svg.png"/>
          <p:cNvPicPr>
            <a:picLocks noChangeAspect="1" noChangeArrowheads="1"/>
          </p:cNvPicPr>
          <p:nvPr/>
        </p:nvPicPr>
        <p:blipFill>
          <a:blip r:embed="rId6" cstate="print"/>
          <a:srcRect/>
          <a:stretch>
            <a:fillRect/>
          </a:stretch>
        </p:blipFill>
        <p:spPr bwMode="auto">
          <a:xfrm>
            <a:off x="152400" y="2792881"/>
            <a:ext cx="803274" cy="812799"/>
          </a:xfrm>
          <a:prstGeom prst="rect">
            <a:avLst/>
          </a:prstGeom>
          <a:noFill/>
        </p:spPr>
      </p:pic>
    </p:spTree>
    <p:extLst>
      <p:ext uri="{BB962C8B-B14F-4D97-AF65-F5344CB8AC3E}">
        <p14:creationId xmlns:p14="http://schemas.microsoft.com/office/powerpoint/2010/main" val="32665223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072" y="595593"/>
            <a:ext cx="9629931" cy="5926658"/>
          </a:xfrm>
          <a:prstGeom prst="rect">
            <a:avLst/>
          </a:prstGeom>
        </p:spPr>
      </p:pic>
      <p:sp>
        <p:nvSpPr>
          <p:cNvPr id="3" name="Titel 2"/>
          <p:cNvSpPr txBox="1">
            <a:spLocks/>
          </p:cNvSpPr>
          <p:nvPr/>
        </p:nvSpPr>
        <p:spPr>
          <a:xfrm rot="16200000">
            <a:off x="-3317359" y="2711868"/>
            <a:ext cx="7886700" cy="1458919"/>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de-DE" sz="2000" u="none" smtClean="0">
                <a:solidFill>
                  <a:prstClr val="white"/>
                </a:solidFill>
              </a:rPr>
              <a:t>2.1. Verkupferung</a:t>
            </a:r>
            <a:endParaRPr lang="de-DE" sz="2000" u="none" dirty="0">
              <a:solidFill>
                <a:prstClr val="white"/>
              </a:solidFill>
            </a:endParaRPr>
          </a:p>
        </p:txBody>
      </p:sp>
      <p:sp>
        <p:nvSpPr>
          <p:cNvPr id="4" name="Espace réservé du pied de page 3"/>
          <p:cNvSpPr>
            <a:spLocks noGrp="1"/>
          </p:cNvSpPr>
          <p:nvPr>
            <p:ph type="ftr" sz="quarter" idx="11"/>
          </p:nvPr>
        </p:nvSpPr>
        <p:spPr/>
        <p:txBody>
          <a:bodyPr/>
          <a:lstStyle/>
          <a:p>
            <a:pPr defTabSz="4175125" eaLnBrk="1" hangingPunct="1">
              <a:defRPr/>
            </a:pPr>
            <a:r>
              <a:rPr lang="fr-FR" sz="1800" u="none" smtClean="0">
                <a:solidFill>
                  <a:prstClr val="black"/>
                </a:solidFill>
              </a:rPr>
              <a:t>J-Luc Biarrotte, Séminaire SACM, Saclay, 24/03/2016.</a:t>
            </a:r>
            <a:endParaRPr lang="de-DE" sz="1800" u="none">
              <a:solidFill>
                <a:prstClr val="black"/>
              </a:solidFill>
            </a:endParaRPr>
          </a:p>
        </p:txBody>
      </p:sp>
    </p:spTree>
    <p:extLst>
      <p:ext uri="{BB962C8B-B14F-4D97-AF65-F5344CB8AC3E}">
        <p14:creationId xmlns:p14="http://schemas.microsoft.com/office/powerpoint/2010/main" val="1515967033"/>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rot="16200000">
            <a:off x="-3326256" y="2633373"/>
            <a:ext cx="7886700" cy="1436027"/>
          </a:xfrm>
          <a:prstGeom prst="rect">
            <a:avLst/>
          </a:prstGeom>
        </p:spPr>
        <p:txBody>
          <a:bodyPr/>
          <a:lstStyle/>
          <a:p>
            <a:r>
              <a:rPr lang="de-DE" sz="2000" dirty="0" smtClean="0">
                <a:solidFill>
                  <a:schemeClr val="bg1"/>
                </a:solidFill>
              </a:rPr>
              <a:t>3. Design Kühlung</a:t>
            </a:r>
            <a:endParaRPr lang="de-DE" sz="2000" dirty="0">
              <a:solidFill>
                <a:schemeClr val="bg1"/>
              </a:solidFill>
            </a:endParaRPr>
          </a:p>
        </p:txBody>
      </p:sp>
      <p:pic>
        <p:nvPicPr>
          <p:cNvPr id="6" name="Grafik 5"/>
          <p:cNvPicPr>
            <a:picLocks noChangeAspect="1"/>
          </p:cNvPicPr>
          <p:nvPr/>
        </p:nvPicPr>
        <p:blipFill>
          <a:blip r:embed="rId3"/>
          <a:stretch>
            <a:fillRect/>
          </a:stretch>
        </p:blipFill>
        <p:spPr>
          <a:xfrm>
            <a:off x="1930832" y="1314450"/>
            <a:ext cx="6180931" cy="4991100"/>
          </a:xfrm>
          <a:prstGeom prst="rect">
            <a:avLst/>
          </a:prstGeom>
        </p:spPr>
      </p:pic>
      <p:sp>
        <p:nvSpPr>
          <p:cNvPr id="3" name="Espace réservé du pied de page 2"/>
          <p:cNvSpPr>
            <a:spLocks noGrp="1"/>
          </p:cNvSpPr>
          <p:nvPr>
            <p:ph type="ftr" sz="quarter" idx="11"/>
          </p:nvPr>
        </p:nvSpPr>
        <p:spPr/>
        <p:txBody>
          <a:bodyPr/>
          <a:lstStyle/>
          <a:p>
            <a:pPr defTabSz="4175125" eaLnBrk="1" hangingPunct="1">
              <a:defRPr/>
            </a:pPr>
            <a:r>
              <a:rPr lang="fr-FR" sz="1800" u="none" smtClean="0">
                <a:solidFill>
                  <a:prstClr val="black"/>
                </a:solidFill>
              </a:rPr>
              <a:t>J-Luc Biarrotte, Séminaire SACM, Saclay, 24/03/2016.</a:t>
            </a:r>
            <a:endParaRPr lang="de-DE" sz="1800" u="none">
              <a:solidFill>
                <a:prstClr val="black"/>
              </a:solidFill>
            </a:endParaRPr>
          </a:p>
        </p:txBody>
      </p:sp>
    </p:spTree>
    <p:extLst>
      <p:ext uri="{BB962C8B-B14F-4D97-AF65-F5344CB8AC3E}">
        <p14:creationId xmlns:p14="http://schemas.microsoft.com/office/powerpoint/2010/main" val="233947339"/>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Podlech\PROJEKTE\cw_GSI\2015\20150910_cwlinac_15gapch_02.jpg"/>
          <p:cNvPicPr>
            <a:picLocks noChangeAspect="1" noChangeArrowheads="1"/>
          </p:cNvPicPr>
          <p:nvPr/>
        </p:nvPicPr>
        <p:blipFill>
          <a:blip r:embed="rId4" cstate="print"/>
          <a:srcRect t="10795" b="12498"/>
          <a:stretch>
            <a:fillRect/>
          </a:stretch>
        </p:blipFill>
        <p:spPr bwMode="auto">
          <a:xfrm>
            <a:off x="-3440" y="2181240"/>
            <a:ext cx="9906000" cy="4676775"/>
          </a:xfrm>
          <a:prstGeom prst="rect">
            <a:avLst/>
          </a:prstGeom>
          <a:noFill/>
        </p:spPr>
      </p:pic>
      <p:sp>
        <p:nvSpPr>
          <p:cNvPr id="7" name="TextShape 1"/>
          <p:cNvSpPr txBox="1"/>
          <p:nvPr/>
        </p:nvSpPr>
        <p:spPr>
          <a:xfrm>
            <a:off x="1165993" y="525110"/>
            <a:ext cx="7501762" cy="389305"/>
          </a:xfrm>
          <a:prstGeom prst="rect">
            <a:avLst/>
          </a:prstGeom>
        </p:spPr>
        <p:txBody>
          <a:bodyPr wrap="none" lIns="0" tIns="0" rIns="0" bIns="0" anchor="ctr"/>
          <a:lstStyle/>
          <a:p>
            <a:pPr algn="ctr" defTabSz="4175125" eaLnBrk="1" hangingPunct="1"/>
            <a:r>
              <a:rPr lang="de-DE" sz="2400" b="1" u="none" dirty="0" smtClean="0">
                <a:solidFill>
                  <a:prstClr val="black"/>
                </a:solidFill>
                <a:latin typeface="Arial" pitchFamily="34" charset="0"/>
                <a:cs typeface="Arial" pitchFamily="34" charset="0"/>
              </a:rPr>
              <a:t>217 MHz SC CH-Prototype</a:t>
            </a:r>
            <a:endParaRPr sz="2400" b="1" u="none" dirty="0">
              <a:solidFill>
                <a:prstClr val="black"/>
              </a:solidFill>
              <a:latin typeface="Arial" pitchFamily="34" charset="0"/>
              <a:cs typeface="Arial" pitchFamily="34" charset="0"/>
            </a:endParaRPr>
          </a:p>
        </p:txBody>
      </p:sp>
      <p:sp>
        <p:nvSpPr>
          <p:cNvPr id="8" name="Textfeld 7"/>
          <p:cNvSpPr txBox="1"/>
          <p:nvPr/>
        </p:nvSpPr>
        <p:spPr>
          <a:xfrm>
            <a:off x="231140" y="1053450"/>
            <a:ext cx="9443720" cy="646331"/>
          </a:xfrm>
          <a:prstGeom prst="rect">
            <a:avLst/>
          </a:prstGeom>
          <a:noFill/>
        </p:spPr>
        <p:txBody>
          <a:bodyPr wrap="square" rtlCol="0">
            <a:spAutoFit/>
          </a:bodyPr>
          <a:lstStyle/>
          <a:p>
            <a:pPr algn="ctr" defTabSz="4175125" eaLnBrk="1" hangingPunct="1"/>
            <a:r>
              <a:rPr lang="de-DE" sz="1800" u="none" dirty="0" smtClean="0">
                <a:solidFill>
                  <a:prstClr val="black"/>
                </a:solidFill>
                <a:latin typeface="Arial" pitchFamily="34" charset="0"/>
                <a:cs typeface="Arial" pitchFamily="34" charset="0"/>
              </a:rPr>
              <a:t>Delivered 8. September 2015</a:t>
            </a:r>
          </a:p>
          <a:p>
            <a:pPr algn="ctr" defTabSz="4175125" eaLnBrk="1" hangingPunct="1"/>
            <a:r>
              <a:rPr lang="de-DE" sz="1800" u="none" dirty="0" smtClean="0">
                <a:solidFill>
                  <a:prstClr val="black"/>
                </a:solidFill>
                <a:latin typeface="Arial" pitchFamily="34" charset="0"/>
                <a:cs typeface="Arial" pitchFamily="34" charset="0"/>
              </a:rPr>
              <a:t>First cryo-</a:t>
            </a:r>
            <a:r>
              <a:rPr lang="de-DE" sz="1800" u="none" dirty="0" err="1" smtClean="0">
                <a:solidFill>
                  <a:prstClr val="black"/>
                </a:solidFill>
                <a:latin typeface="Arial" pitchFamily="34" charset="0"/>
                <a:cs typeface="Arial" pitchFamily="34" charset="0"/>
              </a:rPr>
              <a:t>test</a:t>
            </a:r>
            <a:r>
              <a:rPr lang="de-DE" sz="1800" u="none" dirty="0" smtClean="0">
                <a:solidFill>
                  <a:prstClr val="black"/>
                </a:solidFill>
                <a:latin typeface="Arial" pitchFamily="34" charset="0"/>
                <a:cs typeface="Arial" pitchFamily="34" charset="0"/>
              </a:rPr>
              <a:t> end of November</a:t>
            </a:r>
            <a:endParaRPr lang="de-DE" sz="1800" u="none" dirty="0">
              <a:solidFill>
                <a:prstClr val="black"/>
              </a:solidFill>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718473644"/>
      </p:ext>
    </p:extLst>
  </p:cSld>
  <p:clrMapOvr>
    <a:masterClrMapping/>
  </p:clrMapOvr>
  <p:transition>
    <p:push dir="u"/>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WP2 objectives – </a:t>
            </a:r>
            <a:r>
              <a:rPr lang="fr-FR" sz="2800" b="1" u="none" dirty="0" err="1" smtClean="0">
                <a:solidFill>
                  <a:srgbClr val="FFFFFF"/>
                </a:solidFill>
                <a:effectLst>
                  <a:outerShdw blurRad="38100" dist="38100" dir="2700000" algn="tl">
                    <a:srgbClr val="C0C0C0"/>
                  </a:outerShdw>
                </a:effectLst>
                <a:latin typeface="Calibri" pitchFamily="34" charset="0"/>
              </a:rPr>
              <a:t>Others</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2" name="Text Box 5"/>
          <p:cNvSpPr txBox="1">
            <a:spLocks noChangeArrowheads="1"/>
          </p:cNvSpPr>
          <p:nvPr/>
        </p:nvSpPr>
        <p:spPr bwMode="auto">
          <a:xfrm>
            <a:off x="1948546" y="1015886"/>
            <a:ext cx="7924800" cy="5940088"/>
          </a:xfrm>
          <a:prstGeom prst="rect">
            <a:avLst/>
          </a:prstGeom>
          <a:noFill/>
          <a:ln w="9525">
            <a:noFill/>
            <a:miter lim="800000"/>
            <a:headEnd/>
            <a:tailEnd/>
          </a:ln>
          <a:effectLst/>
        </p:spPr>
        <p:txBody>
          <a:bodyPr wrap="square">
            <a:spAutoFit/>
          </a:bodyPr>
          <a:lstStyle/>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LINAC4 reliability analysis (Task 2.9)</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CERN</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EA, SCK•CEN, TED</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April 2019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MYRRHA SRF spoke R&amp;D (Task 2.10)</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CNRS</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ACS </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SRF CH demonstration with beam (Task 2.11)</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IAP</a:t>
            </a: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2017</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MYRRHA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linac</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cost estimation  (Task 2.12)</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t>
            </a:r>
          </a:p>
          <a:p>
            <a:pPr marL="1371600" lvl="2" indent="-457200" eaLnBrk="1" hangingPunct="1">
              <a:spcBef>
                <a:spcPct val="50000"/>
              </a:spcBef>
              <a:buFont typeface="Wingdings" pitchFamily="2" charset="2"/>
              <a:buChar char="ü"/>
            </a:pPr>
            <a:r>
              <a:rPr lang="en-US" dirty="0" smtClean="0">
                <a:solidFill>
                  <a:srgbClr val="0000FF"/>
                </a:solidFill>
                <a:effectLst>
                  <a:outerShdw blurRad="38100" dist="38100" dir="2700000" algn="tl">
                    <a:srgbClr val="C0C0C0"/>
                  </a:outerShdw>
                </a:effectLst>
                <a:latin typeface="Calibri" pitchFamily="34" charset="0"/>
                <a:sym typeface="Wingdings" pitchFamily="2" charset="2"/>
              </a:rPr>
              <a:t>SCK•CEN</a:t>
            </a: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 ACS, TED, CNRS, IAP</a:t>
            </a:r>
          </a:p>
          <a:p>
            <a:pPr marL="1371600" lvl="2" indent="-457200" eaLnBrk="1" hangingPunct="1">
              <a:spcBef>
                <a:spcPct val="50000"/>
              </a:spcBef>
              <a:buFont typeface="Wingdings" pitchFamily="2" charset="2"/>
              <a:buChar char="ü"/>
            </a:pPr>
            <a:r>
              <a:rPr lang="en-US" u="none" dirty="0" smtClean="0">
                <a:solidFill>
                  <a:srgbClr val="0000FF"/>
                </a:solidFill>
                <a:effectLst>
                  <a:outerShdw blurRad="38100" dist="38100" dir="2700000" algn="tl">
                    <a:srgbClr val="C0C0C0"/>
                  </a:outerShdw>
                </a:effectLst>
                <a:latin typeface="Calibri" pitchFamily="34" charset="0"/>
                <a:sym typeface="Wingdings" pitchFamily="2" charset="2"/>
              </a:rPr>
              <a:t>April 2015 → Oct. 2016</a:t>
            </a:r>
          </a:p>
          <a:p>
            <a:pPr marL="1371600" lvl="2" indent="-457200" eaLnBrk="1" hangingPunct="1">
              <a:spcBef>
                <a:spcPct val="50000"/>
              </a:spcBef>
              <a:buFont typeface="Wingdings" pitchFamily="2" charset="2"/>
              <a:buChar char="ü"/>
            </a:pPr>
            <a:endParaRPr lang="en-US" u="none" dirty="0" smtClean="0">
              <a:solidFill>
                <a:srgbClr val="0000FF"/>
              </a:solidFill>
              <a:effectLst>
                <a:outerShdw blurRad="38100" dist="38100" dir="2700000" algn="tl">
                  <a:srgbClr val="C0C0C0"/>
                </a:outerShdw>
              </a:effectLst>
              <a:latin typeface="Calibri" pitchFamily="34" charset="0"/>
              <a:sym typeface="Wingdings" pitchFamily="2" charset="2"/>
            </a:endParaRPr>
          </a:p>
        </p:txBody>
      </p:sp>
      <p:pic>
        <p:nvPicPr>
          <p:cNvPr id="11" name="Picture 6" descr="https://webcast.web.cern.ch/webcast/static/images/cern_logo.jpg"/>
          <p:cNvPicPr>
            <a:picLocks noChangeAspect="1" noChangeArrowheads="1"/>
          </p:cNvPicPr>
          <p:nvPr/>
        </p:nvPicPr>
        <p:blipFill>
          <a:blip r:embed="rId3" cstate="print"/>
          <a:srcRect/>
          <a:stretch>
            <a:fillRect/>
          </a:stretch>
        </p:blipFill>
        <p:spPr bwMode="auto">
          <a:xfrm>
            <a:off x="664030" y="1339763"/>
            <a:ext cx="1007836" cy="991143"/>
          </a:xfrm>
          <a:prstGeom prst="rect">
            <a:avLst/>
          </a:prstGeom>
          <a:noFill/>
        </p:spPr>
      </p:pic>
      <p:pic>
        <p:nvPicPr>
          <p:cNvPr id="13" name="Picture 6"/>
          <p:cNvPicPr>
            <a:picLocks noChangeAspect="1" noChangeArrowheads="1"/>
          </p:cNvPicPr>
          <p:nvPr/>
        </p:nvPicPr>
        <p:blipFill>
          <a:blip r:embed="rId4" cstate="print"/>
          <a:srcRect t="17415" b="12971"/>
          <a:stretch>
            <a:fillRect/>
          </a:stretch>
        </p:blipFill>
        <p:spPr bwMode="auto">
          <a:xfrm>
            <a:off x="402776" y="4023406"/>
            <a:ext cx="1596876" cy="1111652"/>
          </a:xfrm>
          <a:prstGeom prst="rect">
            <a:avLst/>
          </a:prstGeom>
          <a:noFill/>
          <a:ln w="9525">
            <a:noFill/>
            <a:miter lim="800000"/>
            <a:headEnd/>
            <a:tailEnd/>
          </a:ln>
        </p:spPr>
      </p:pic>
      <p:pic>
        <p:nvPicPr>
          <p:cNvPr id="17" name="Picture 3"/>
          <p:cNvPicPr>
            <a:picLocks noChangeAspect="1" noChangeArrowheads="1"/>
          </p:cNvPicPr>
          <p:nvPr/>
        </p:nvPicPr>
        <p:blipFill>
          <a:blip r:embed="rId5" cstate="print"/>
          <a:srcRect t="11124" b="16566"/>
          <a:stretch>
            <a:fillRect/>
          </a:stretch>
        </p:blipFill>
        <p:spPr bwMode="auto">
          <a:xfrm>
            <a:off x="587830" y="5431971"/>
            <a:ext cx="1369938" cy="990600"/>
          </a:xfrm>
          <a:prstGeom prst="rect">
            <a:avLst/>
          </a:prstGeom>
          <a:noFill/>
          <a:ln w="9525">
            <a:noFill/>
            <a:miter lim="800000"/>
            <a:headEnd/>
            <a:tailEnd/>
          </a:ln>
        </p:spPr>
      </p:pic>
      <p:pic>
        <p:nvPicPr>
          <p:cNvPr id="18" name="Picture 18" descr="IPN_gif64trans_L200px"/>
          <p:cNvPicPr>
            <a:picLocks noChangeAspect="1" noChangeArrowheads="1"/>
          </p:cNvPicPr>
          <p:nvPr/>
        </p:nvPicPr>
        <p:blipFill>
          <a:blip r:embed="rId6" cstate="print"/>
          <a:srcRect/>
          <a:stretch>
            <a:fillRect/>
          </a:stretch>
        </p:blipFill>
        <p:spPr bwMode="auto">
          <a:xfrm>
            <a:off x="1048439" y="2942901"/>
            <a:ext cx="1143675" cy="669736"/>
          </a:xfrm>
          <a:prstGeom prst="rect">
            <a:avLst/>
          </a:prstGeom>
          <a:noFill/>
        </p:spPr>
      </p:pic>
      <p:pic>
        <p:nvPicPr>
          <p:cNvPr id="19" name="Picture 2" descr="http://upload.wikimedia.org/wikipedia/fr/thumb/0/0f/CNRS_fr_quadri.svg/1012px-CNRS_fr_quadri.svg.png"/>
          <p:cNvPicPr>
            <a:picLocks noChangeAspect="1" noChangeArrowheads="1"/>
          </p:cNvPicPr>
          <p:nvPr/>
        </p:nvPicPr>
        <p:blipFill>
          <a:blip r:embed="rId7" cstate="print"/>
          <a:srcRect/>
          <a:stretch>
            <a:fillRect/>
          </a:stretch>
        </p:blipFill>
        <p:spPr bwMode="auto">
          <a:xfrm>
            <a:off x="152400" y="2792881"/>
            <a:ext cx="803274" cy="812799"/>
          </a:xfrm>
          <a:prstGeom prst="rect">
            <a:avLst/>
          </a:prstGeom>
          <a:noFill/>
        </p:spPr>
      </p:pic>
    </p:spTree>
    <p:extLst>
      <p:ext uri="{BB962C8B-B14F-4D97-AF65-F5344CB8AC3E}">
        <p14:creationId xmlns:p14="http://schemas.microsoft.com/office/powerpoint/2010/main" val="193856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ChangeArrowheads="1"/>
          </p:cNvSpPr>
          <p:nvPr/>
        </p:nvSpPr>
        <p:spPr bwMode="auto">
          <a:xfrm>
            <a:off x="287086" y="2380430"/>
            <a:ext cx="8323520" cy="2092881"/>
          </a:xfrm>
          <a:prstGeom prst="rect">
            <a:avLst/>
          </a:prstGeom>
          <a:noFill/>
          <a:ln w="12700">
            <a:noFill/>
            <a:miter lim="800000"/>
            <a:headEnd type="none" w="sm" len="sm"/>
            <a:tailEnd type="none" w="sm" len="sm"/>
          </a:ln>
          <a:effectLst/>
        </p:spPr>
        <p:txBody>
          <a:bodyPr wrap="square">
            <a:spAutoFit/>
          </a:bodyPr>
          <a:lstStyle/>
          <a:p>
            <a:pPr marL="457200" indent="-457200"/>
            <a:endParaRPr lang="fr-FR" sz="3600" b="1" u="none" dirty="0">
              <a:solidFill>
                <a:srgbClr val="0000FF"/>
              </a:solidFill>
              <a:cs typeface="Times New Roman" pitchFamily="18" charset="0"/>
            </a:endParaRPr>
          </a:p>
          <a:p>
            <a:pPr marL="457200" indent="-457200">
              <a:buFontTx/>
              <a:buAutoNum type="arabicPeriod"/>
            </a:pPr>
            <a:endPar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r>
              <a:rPr lang="en-US" sz="4400" b="1" u="none" dirty="0" smtClean="0">
                <a:solidFill>
                  <a:srgbClr val="146AB2"/>
                </a:solidFill>
                <a:latin typeface="Calibri" pitchFamily="34" charset="0"/>
                <a:cs typeface="Calibri" pitchFamily="34" charset="0"/>
              </a:rPr>
              <a:t>Conclusions</a:t>
            </a:r>
            <a:endParaRPr lang="en-US" sz="3200" b="1" u="none" dirty="0" smtClean="0">
              <a:solidFill>
                <a:srgbClr val="FFFFFF"/>
              </a:solidFill>
              <a:effectLst>
                <a:outerShdw blurRad="76200" dist="88900" algn="l" rotWithShape="0">
                  <a:srgbClr val="146AB2"/>
                </a:outerShdw>
              </a:effectLst>
              <a:latin typeface="Calibri" pitchFamily="34" charset="0"/>
              <a:cs typeface="Calibri" pitchFamily="34" charset="0"/>
            </a:endParaRPr>
          </a:p>
          <a:p>
            <a:pPr marL="457200" indent="-457200"/>
            <a:endParaRPr lang="en-US" sz="1800" b="1" u="none" dirty="0">
              <a:solidFill>
                <a:srgbClr val="969696"/>
              </a:solidFill>
              <a:effectLst>
                <a:outerShdw blurRad="38100" dist="38100" dir="2700000" algn="tl">
                  <a:srgbClr val="C0C0C0"/>
                </a:outerShdw>
              </a:effectLst>
              <a:cs typeface="Times New Roman" pitchFamily="18" charset="0"/>
            </a:endParaRPr>
          </a:p>
        </p:txBody>
      </p:sp>
      <p:sp>
        <p:nvSpPr>
          <p:cNvPr id="5" name="Espace réservé du pied de page 4"/>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11"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353505" y="16"/>
            <a:ext cx="3552497" cy="1088293"/>
          </a:xfrm>
          <a:prstGeom prst="roundRect">
            <a:avLst>
              <a:gd name="adj" fmla="val 0"/>
            </a:avLst>
          </a:prstGeom>
          <a:ln>
            <a:noFill/>
          </a:ln>
          <a:effectLst/>
        </p:spPr>
      </p:pic>
      <p:pic>
        <p:nvPicPr>
          <p:cNvPr id="12" name="Picture 14" descr="https://pbs.twimg.com/profile_images/454552902703407104/STojf5Wt.jpeg"/>
          <p:cNvPicPr>
            <a:picLocks noChangeAspect="1" noChangeArrowheads="1"/>
          </p:cNvPicPr>
          <p:nvPr/>
        </p:nvPicPr>
        <p:blipFill>
          <a:blip r:embed="rId4" cstate="print"/>
          <a:srcRect/>
          <a:stretch>
            <a:fillRect/>
          </a:stretch>
        </p:blipFill>
        <p:spPr bwMode="auto">
          <a:xfrm>
            <a:off x="6" y="0"/>
            <a:ext cx="2222938" cy="2222938"/>
          </a:xfrm>
          <a:prstGeom prst="rect">
            <a:avLst/>
          </a:prstGeom>
          <a:noFill/>
        </p:spPr>
      </p:pic>
      <p:cxnSp>
        <p:nvCxnSpPr>
          <p:cNvPr id="13" name="Connecteur droit 12"/>
          <p:cNvCxnSpPr/>
          <p:nvPr/>
        </p:nvCxnSpPr>
        <p:spPr bwMode="auto">
          <a:xfrm>
            <a:off x="2238712" y="1087822"/>
            <a:ext cx="7667297" cy="17964"/>
          </a:xfrm>
          <a:prstGeom prst="line">
            <a:avLst/>
          </a:prstGeom>
          <a:ln w="22225">
            <a:headEnd type="none" w="sm" len="sm"/>
            <a:tailEnd type="none" w="sm" len="sm"/>
          </a:ln>
        </p:spPr>
        <p:style>
          <a:lnRef idx="3">
            <a:schemeClr val="accent3"/>
          </a:lnRef>
          <a:fillRef idx="0">
            <a:schemeClr val="accent3"/>
          </a:fillRef>
          <a:effectRef idx="2">
            <a:schemeClr val="accent3"/>
          </a:effectRef>
          <a:fontRef idx="minor">
            <a:schemeClr val="tx1"/>
          </a:fontRef>
        </p:style>
      </p:cxnSp>
      <p:pic>
        <p:nvPicPr>
          <p:cNvPr id="14" name="Picture 1"/>
          <p:cNvPicPr/>
          <p:nvPr/>
        </p:nvPicPr>
        <p:blipFill>
          <a:blip r:embed="rId5" cstate="print"/>
          <a:stretch>
            <a:fillRect/>
          </a:stretch>
        </p:blipFill>
        <p:spPr>
          <a:xfrm>
            <a:off x="2222869" y="-1"/>
            <a:ext cx="4146400" cy="1087821"/>
          </a:xfrm>
          <a:prstGeom prst="rect">
            <a:avLst/>
          </a:prstGeom>
        </p:spPr>
      </p:pic>
    </p:spTree>
    <p:extLst>
      <p:ext uri="{BB962C8B-B14F-4D97-AF65-F5344CB8AC3E}">
        <p14:creationId xmlns:p14="http://schemas.microsoft.com/office/powerpoint/2010/main" val="477013178"/>
      </p:ext>
    </p:extLst>
  </p:cSld>
  <p:clrMapOvr>
    <a:masterClrMapping/>
  </p:clrMapOvr>
  <p:transition spd="med"/>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3"/>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sp>
        <p:nvSpPr>
          <p:cNvPr id="862210" name="Text Box 2"/>
          <p:cNvSpPr txBox="1">
            <a:spLocks noChangeArrowheads="1"/>
          </p:cNvSpPr>
          <p:nvPr/>
        </p:nvSpPr>
        <p:spPr bwMode="auto">
          <a:xfrm>
            <a:off x="0" y="139716"/>
            <a:ext cx="7905750" cy="519113"/>
          </a:xfrm>
          <a:prstGeom prst="rect">
            <a:avLst/>
          </a:prstGeom>
          <a:noFill/>
          <a:ln w="12700">
            <a:noFill/>
            <a:miter lim="800000"/>
            <a:headEnd type="none" w="sm" len="sm"/>
            <a:tailEnd type="none" w="sm" len="sm"/>
          </a:ln>
          <a:effectLst>
            <a:outerShdw dist="35921" dir="2700000" algn="ctr" rotWithShape="0">
              <a:schemeClr val="tx2">
                <a:alpha val="50000"/>
              </a:schemeClr>
            </a:outerShdw>
          </a:effectLst>
        </p:spPr>
        <p:txBody>
          <a:bodyPr>
            <a:spAutoFit/>
          </a:bodyPr>
          <a:lstStyle/>
          <a:p>
            <a:pPr>
              <a:spcBef>
                <a:spcPct val="50000"/>
              </a:spcBef>
            </a:pPr>
            <a:r>
              <a:rPr lang="fr-FR" sz="2800" b="1" u="none" dirty="0" smtClean="0">
                <a:solidFill>
                  <a:srgbClr val="FFFFFF"/>
                </a:solidFill>
                <a:effectLst>
                  <a:outerShdw blurRad="38100" dist="38100" dir="2700000" algn="tl">
                    <a:srgbClr val="C0C0C0"/>
                  </a:outerShdw>
                </a:effectLst>
                <a:latin typeface="Calibri" pitchFamily="34" charset="0"/>
              </a:rPr>
              <a:t>Conclusions &amp; perspectives</a:t>
            </a:r>
            <a:endParaRPr lang="fr-FR" sz="2800" b="1" u="none" dirty="0">
              <a:solidFill>
                <a:srgbClr val="FFFFFF"/>
              </a:solidFill>
              <a:effectLst>
                <a:outerShdw blurRad="38100" dist="38100" dir="2700000" algn="tl">
                  <a:srgbClr val="C0C0C0"/>
                </a:outerShdw>
              </a:effectLst>
              <a:latin typeface="Calibri" pitchFamily="34" charset="0"/>
            </a:endParaRPr>
          </a:p>
        </p:txBody>
      </p:sp>
      <p:sp>
        <p:nvSpPr>
          <p:cNvPr id="13" name="Text Box 5"/>
          <p:cNvSpPr txBox="1">
            <a:spLocks noChangeArrowheads="1"/>
          </p:cNvSpPr>
          <p:nvPr/>
        </p:nvSpPr>
        <p:spPr bwMode="auto">
          <a:xfrm>
            <a:off x="6" y="956056"/>
            <a:ext cx="10248900" cy="1785104"/>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Produire</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un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faisceau</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de type ADS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est</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un challenge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très</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intéressant</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à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relever</a:t>
            </a:r>
            <a:endParaRPr lang="en-US" b="1" u="none" dirty="0" smtClean="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Un </a:t>
            </a:r>
            <a:r>
              <a:rPr lang="en-US" u="none" dirty="0" err="1">
                <a:solidFill>
                  <a:srgbClr val="000000"/>
                </a:solidFill>
                <a:effectLst>
                  <a:outerShdw blurRad="38100" dist="38100" dir="2700000" algn="tl">
                    <a:srgbClr val="C0C0C0"/>
                  </a:outerShdw>
                </a:effectLst>
                <a:latin typeface="Calibri" panose="020F0502020204030204" pitchFamily="34" charset="0"/>
                <a:sym typeface="Wingdings" pitchFamily="2" charset="2"/>
              </a:rPr>
              <a:t>faisceau</a:t>
            </a:r>
            <a:r>
              <a:rPr lang="en-US" u="none" dirty="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smtClean="0">
                <a:solidFill>
                  <a:srgbClr val="000000"/>
                </a:solidFill>
                <a:effectLst>
                  <a:outerShdw blurRad="38100" dist="38100" dir="2700000" algn="tl">
                    <a:srgbClr val="C0C0C0"/>
                  </a:outerShdw>
                </a:effectLst>
                <a:latin typeface="Calibri" panose="020F0502020204030204" pitchFamily="34" charset="0"/>
                <a:cs typeface="Times New Roman"/>
                <a:sym typeface="Wingdings" pitchFamily="2" charset="2"/>
              </a:rPr>
              <a:t>de </a:t>
            </a:r>
            <a:r>
              <a:rPr lang="en-US" u="none" dirty="0" err="1" smtClean="0">
                <a:solidFill>
                  <a:srgbClr val="000000"/>
                </a:solidFill>
                <a:effectLst>
                  <a:outerShdw blurRad="38100" dist="38100" dir="2700000" algn="tl">
                    <a:srgbClr val="C0C0C0"/>
                  </a:outerShdw>
                </a:effectLst>
                <a:latin typeface="Calibri" panose="020F0502020204030204" pitchFamily="34" charset="0"/>
                <a:cs typeface="Times New Roman"/>
                <a:sym typeface="Wingdings" pitchFamily="2" charset="2"/>
              </a:rPr>
              <a:t>plusieurs</a:t>
            </a:r>
            <a:r>
              <a:rPr lang="en-US" u="none" dirty="0" smtClean="0">
                <a:solidFill>
                  <a:srgbClr val="000000"/>
                </a:solidFill>
                <a:effectLst>
                  <a:outerShdw blurRad="38100" dist="38100" dir="2700000" algn="tl">
                    <a:srgbClr val="C0C0C0"/>
                  </a:outerShdw>
                </a:effectLst>
                <a:latin typeface="Calibri" panose="020F0502020204030204" pitchFamily="34" charset="0"/>
                <a:cs typeface="Times New Roman"/>
                <a:sym typeface="Wingdings" pitchFamily="2" charset="2"/>
              </a:rPr>
              <a:t> </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MW </a:t>
            </a:r>
            <a:r>
              <a:rPr lang="en-US" u="none" dirty="0" err="1">
                <a:solidFill>
                  <a:srgbClr val="000000"/>
                </a:solidFill>
                <a:effectLst>
                  <a:outerShdw blurRad="38100" dist="38100" dir="2700000" algn="tl">
                    <a:srgbClr val="C0C0C0"/>
                  </a:outerShdw>
                </a:effectLst>
                <a:latin typeface="Calibri" pitchFamily="34" charset="0"/>
                <a:sym typeface="Wingdings" pitchFamily="2" charset="2"/>
              </a:rPr>
              <a:t>n’est</a:t>
            </a:r>
            <a:r>
              <a:rPr lang="en-US" u="none" dirty="0">
                <a:solidFill>
                  <a:srgbClr val="000000"/>
                </a:solidFill>
                <a:effectLst>
                  <a:outerShdw blurRad="38100" dist="38100" dir="2700000" algn="tl">
                    <a:srgbClr val="C0C0C0"/>
                  </a:outerShdw>
                </a:effectLst>
                <a:latin typeface="Calibri" pitchFamily="34" charset="0"/>
                <a:sym typeface="Wingdings" pitchFamily="2" charset="2"/>
              </a:rPr>
              <a:t> pas facile à </a:t>
            </a:r>
            <a:r>
              <a:rPr lang="en-US" u="none" dirty="0" err="1">
                <a:solidFill>
                  <a:srgbClr val="000000"/>
                </a:solidFill>
                <a:effectLst>
                  <a:outerShdw blurRad="38100" dist="38100" dir="2700000" algn="tl">
                    <a:srgbClr val="C0C0C0"/>
                  </a:outerShdw>
                </a:effectLst>
                <a:latin typeface="Calibri" pitchFamily="34" charset="0"/>
                <a:sym typeface="Wingdings" pitchFamily="2" charset="2"/>
              </a:rPr>
              <a:t>produire</a:t>
            </a:r>
            <a:r>
              <a:rPr lang="en-US" u="none" dirty="0">
                <a:solidFill>
                  <a:srgbClr val="000000"/>
                </a:solidFill>
                <a:effectLst>
                  <a:outerShdw blurRad="38100" dist="38100" dir="2700000" algn="tl">
                    <a:srgbClr val="C0C0C0"/>
                  </a:outerShdw>
                </a:effectLst>
                <a:latin typeface="Calibri" pitchFamily="34" charset="0"/>
                <a:sym typeface="Wingdings" pitchFamily="2" charset="2"/>
              </a:rPr>
              <a:t> et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contrôler</a:t>
            </a:r>
            <a:endParaRPr lang="en-US" u="none" dirty="0">
              <a:solidFill>
                <a:srgbClr val="000000"/>
              </a:solidFill>
              <a:effectLst>
                <a:outerShdw blurRad="38100" dist="38100" dir="2700000" algn="tl">
                  <a:srgbClr val="C0C0C0"/>
                </a:outerShdw>
              </a:effectLst>
              <a:latin typeface="Calibri" pitchFamily="34" charset="0"/>
              <a:sym typeface="Wingdings" pitchFamily="2" charset="2"/>
            </a:endParaRP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niveau</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fiabilité</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requis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par un ADS de type MYRRHA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est</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extrêmement</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élevé</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La R&amp;D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sur</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MYRRHA </a:t>
            </a: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aura un impact important </a:t>
            </a:r>
            <a:r>
              <a:rPr lang="en-GB" u="none" dirty="0" err="1">
                <a:solidFill>
                  <a:srgbClr val="000000"/>
                </a:solidFill>
                <a:effectLst>
                  <a:outerShdw blurRad="38100" dist="38100" dir="2700000" algn="tl">
                    <a:srgbClr val="C0C0C0"/>
                  </a:outerShdw>
                </a:effectLst>
                <a:latin typeface="Calibri" pitchFamily="34" charset="0"/>
                <a:sym typeface="Wingdings" pitchFamily="2" charset="2"/>
              </a:rPr>
              <a:t>sur</a:t>
            </a:r>
            <a:r>
              <a:rPr lang="en-GB" u="none" dirty="0">
                <a:solidFill>
                  <a:srgbClr val="000000"/>
                </a:solidFill>
                <a:effectLst>
                  <a:outerShdw blurRad="38100" dist="38100" dir="2700000" algn="tl">
                    <a:srgbClr val="C0C0C0"/>
                  </a:outerShdw>
                </a:effectLst>
                <a:latin typeface="Calibri" pitchFamily="34" charset="0"/>
                <a:sym typeface="Wingdings" pitchFamily="2" charset="2"/>
              </a:rPr>
              <a:t> la </a:t>
            </a:r>
            <a:r>
              <a:rPr lang="en-GB" u="none" dirty="0" err="1">
                <a:solidFill>
                  <a:srgbClr val="000000"/>
                </a:solidFill>
                <a:effectLst>
                  <a:outerShdw blurRad="38100" dist="38100" dir="2700000" algn="tl">
                    <a:srgbClr val="C0C0C0"/>
                  </a:outerShdw>
                </a:effectLst>
                <a:latin typeface="Calibri" pitchFamily="34" charset="0"/>
                <a:sym typeface="Wingdings" pitchFamily="2" charset="2"/>
              </a:rPr>
              <a:t>fiabilité</a:t>
            </a:r>
            <a:r>
              <a:rPr lang="en-GB" u="none" dirty="0">
                <a:solidFill>
                  <a:srgbClr val="000000"/>
                </a:solidFill>
                <a:effectLst>
                  <a:outerShdw blurRad="38100" dist="38100" dir="2700000" algn="tl">
                    <a:srgbClr val="C0C0C0"/>
                  </a:outerShdw>
                </a:effectLst>
                <a:latin typeface="Calibri" pitchFamily="34" charset="0"/>
                <a:sym typeface="Wingdings" pitchFamily="2" charset="2"/>
              </a:rPr>
              <a:t> des </a:t>
            </a:r>
            <a:r>
              <a:rPr lang="en-GB" u="none" dirty="0" err="1">
                <a:solidFill>
                  <a:srgbClr val="000000"/>
                </a:solidFill>
                <a:effectLst>
                  <a:outerShdw blurRad="38100" dist="38100" dir="2700000" algn="tl">
                    <a:srgbClr val="C0C0C0"/>
                  </a:outerShdw>
                </a:effectLst>
                <a:latin typeface="Calibri" pitchFamily="34" charset="0"/>
                <a:sym typeface="Wingdings" pitchFamily="2" charset="2"/>
              </a:rPr>
              <a:t>accélérateurs</a:t>
            </a:r>
            <a:r>
              <a:rPr lang="en-GB" u="none" dirty="0">
                <a:solidFill>
                  <a:srgbClr val="000000"/>
                </a:solidFill>
                <a:effectLst>
                  <a:outerShdw blurRad="38100" dist="38100" dir="2700000" algn="tl">
                    <a:srgbClr val="C0C0C0"/>
                  </a:outerShdw>
                </a:effectLst>
                <a:latin typeface="Calibri" pitchFamily="34" charset="0"/>
                <a:sym typeface="Wingdings" pitchFamily="2" charset="2"/>
              </a:rPr>
              <a:t> du </a:t>
            </a:r>
            <a:r>
              <a:rPr lang="en-GB" u="none" dirty="0" err="1" smtClean="0">
                <a:solidFill>
                  <a:srgbClr val="000000"/>
                </a:solidFill>
                <a:effectLst>
                  <a:outerShdw blurRad="38100" dist="38100" dir="2700000" algn="tl">
                    <a:srgbClr val="C0C0C0"/>
                  </a:outerShdw>
                </a:effectLst>
                <a:latin typeface="Calibri" pitchFamily="34" charset="0"/>
                <a:sym typeface="Wingdings" pitchFamily="2" charset="2"/>
              </a:rPr>
              <a:t>futur</a:t>
            </a:r>
            <a:endParaRPr lang="en-US" u="none" dirty="0" smtClean="0">
              <a:solidFill>
                <a:srgbClr val="000000"/>
              </a:solidFill>
              <a:effectLst>
                <a:outerShdw blurRad="38100" dist="38100" dir="2700000" algn="tl">
                  <a:srgbClr val="C0C0C0"/>
                </a:outerShdw>
              </a:effectLst>
              <a:latin typeface="Calibri" pitchFamily="34" charset="0"/>
              <a:sym typeface="Wingdings" pitchFamily="2" charset="2"/>
            </a:endParaRPr>
          </a:p>
        </p:txBody>
      </p:sp>
      <p:sp>
        <p:nvSpPr>
          <p:cNvPr id="12" name="Text Box 5"/>
          <p:cNvSpPr txBox="1">
            <a:spLocks noChangeArrowheads="1"/>
          </p:cNvSpPr>
          <p:nvPr/>
        </p:nvSpPr>
        <p:spPr bwMode="auto">
          <a:xfrm>
            <a:off x="0" y="3013470"/>
            <a:ext cx="9906000" cy="3323987"/>
          </a:xfrm>
          <a:prstGeom prst="rect">
            <a:avLst/>
          </a:prstGeom>
          <a:noFill/>
          <a:ln w="9525">
            <a:noFill/>
            <a:miter lim="800000"/>
            <a:headEnd/>
            <a:tailEnd/>
          </a:ln>
          <a:effectLst/>
        </p:spPr>
        <p:txBody>
          <a:bodyPr wrap="square">
            <a:spAutoFit/>
          </a:bodyPr>
          <a:lstStyle/>
          <a:p>
            <a:pPr marL="12700" indent="-12700" eaLnBrk="1" hangingPunct="1">
              <a:spcBef>
                <a:spcPct val="50000"/>
              </a:spcBef>
              <a:buFont typeface="Wingdings" pitchFamily="2" charset="2"/>
              <a:buChar char="Ø"/>
            </a:pPr>
            <a:r>
              <a:rPr lang="en-GB"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Les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recherches</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et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développements</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depuis</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10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ans</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nous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permettent</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d’envisager</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aujourd’hui</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une</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phase de construction pour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l’accélérateur</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de MYRRHA. </a:t>
            </a:r>
          </a:p>
          <a:p>
            <a:pPr marL="469900" lvl="1" indent="-12700" eaLnBrk="1" hangingPunct="1">
              <a:spcBef>
                <a:spcPct val="50000"/>
              </a:spcBef>
              <a:buFont typeface="Courier New" pitchFamily="49" charset="0"/>
              <a:buChar char="o"/>
            </a:pP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Nous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avons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acquis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une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certaine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confiance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sur</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la pertinence des solutions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envisagées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mais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besoin</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en R&amp;D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reste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important pour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finaliser</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l’engineering</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design et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préparer</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la phase de </a:t>
            </a:r>
            <a:r>
              <a:rPr lang="en-US" u="none" dirty="0">
                <a:solidFill>
                  <a:srgbClr val="000000"/>
                </a:solidFill>
                <a:effectLst>
                  <a:outerShdw blurRad="38100" dist="38100" dir="2700000" algn="tl">
                    <a:srgbClr val="C0C0C0"/>
                  </a:outerShdw>
                </a:effectLst>
                <a:latin typeface="Calibri" pitchFamily="34" charset="0"/>
                <a:sym typeface="Wingdings" pitchFamily="2" charset="2"/>
              </a:rPr>
              <a:t>construction </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(et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démontrer</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a:solidFill>
                  <a:srgbClr val="000000"/>
                </a:solidFill>
                <a:effectLst>
                  <a:outerShdw blurRad="38100" dist="38100" dir="2700000" algn="tl">
                    <a:srgbClr val="C0C0C0"/>
                  </a:outerShdw>
                </a:effectLst>
                <a:latin typeface="Calibri" pitchFamily="34" charset="0"/>
                <a:sym typeface="Wingdings" pitchFamily="2" charset="2"/>
              </a:rPr>
              <a:t>complètement</a:t>
            </a:r>
            <a:r>
              <a:rPr lang="en-US" u="none" dirty="0">
                <a:solidFill>
                  <a:srgbClr val="000000"/>
                </a:solidFill>
                <a:effectLst>
                  <a:outerShdw blurRad="38100" dist="38100" dir="2700000" algn="tl">
                    <a:srgbClr val="C0C0C0"/>
                  </a:outerShdw>
                </a:effectLst>
                <a:latin typeface="Calibri" pitchFamily="34" charset="0"/>
                <a:sym typeface="Wingdings" pitchFamily="2" charset="2"/>
              </a:rPr>
              <a:t> la </a:t>
            </a:r>
            <a:r>
              <a:rPr lang="en-US" u="none" dirty="0" err="1">
                <a:solidFill>
                  <a:srgbClr val="000000"/>
                </a:solidFill>
                <a:effectLst>
                  <a:outerShdw blurRad="38100" dist="38100" dir="2700000" algn="tl">
                    <a:srgbClr val="C0C0C0"/>
                  </a:outerShdw>
                </a:effectLst>
                <a:latin typeface="Calibri" pitchFamily="34" charset="0"/>
                <a:sym typeface="Wingdings" pitchFamily="2" charset="2"/>
              </a:rPr>
              <a:t>faisabilité</a:t>
            </a:r>
            <a:r>
              <a:rPr lang="en-US" u="none" dirty="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du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niveau</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fiabilité</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a:t>
            </a:r>
          </a:p>
          <a:p>
            <a:pPr marL="469900" lvl="1" indent="-12700" eaLnBrk="1" hangingPunct="1">
              <a:spcBef>
                <a:spcPct val="50000"/>
              </a:spcBef>
              <a:buFont typeface="Courier New" pitchFamily="49" charset="0"/>
              <a:buChar char="o"/>
            </a:pPr>
            <a:r>
              <a:rPr lang="en-US" u="none" dirty="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Une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phase active d’ “APD et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prototypage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débuté</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(via le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projet</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H2020 MYRTE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d’une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part, et via un certain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nombre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d’activités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bilatérales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en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cours</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de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définition</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u="none" dirty="0" err="1" smtClean="0">
                <a:solidFill>
                  <a:srgbClr val="000000"/>
                </a:solidFill>
                <a:effectLst>
                  <a:outerShdw blurRad="38100" dist="38100" dir="2700000" algn="tl">
                    <a:srgbClr val="C0C0C0"/>
                  </a:outerShdw>
                </a:effectLst>
                <a:latin typeface="Calibri" pitchFamily="34" charset="0"/>
                <a:sym typeface="Wingdings" pitchFamily="2" charset="2"/>
              </a:rPr>
              <a:t>d’autre</a:t>
            </a:r>
            <a:r>
              <a:rPr lang="en-US" u="none" dirty="0" smtClean="0">
                <a:solidFill>
                  <a:srgbClr val="000000"/>
                </a:solidFill>
                <a:effectLst>
                  <a:outerShdw blurRad="38100" dist="38100" dir="2700000" algn="tl">
                    <a:srgbClr val="C0C0C0"/>
                  </a:outerShdw>
                </a:effectLst>
                <a:latin typeface="Calibri" pitchFamily="34" charset="0"/>
                <a:sym typeface="Wingdings" pitchFamily="2" charset="2"/>
              </a:rPr>
              <a:t> part)</a:t>
            </a:r>
          </a:p>
          <a:p>
            <a:pPr marL="342900" indent="-342900" eaLnBrk="1" hangingPunct="1">
              <a:spcBef>
                <a:spcPct val="50000"/>
              </a:spcBef>
              <a:buFont typeface="Wingdings" panose="05000000000000000000" pitchFamily="2" charset="2"/>
              <a:buChar char="Ø"/>
            </a:pPr>
            <a:r>
              <a:rPr lang="en-US" b="1" u="none" dirty="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Objectif</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SCK*CEN =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obtenir</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un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feu</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vert</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des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autorités</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belges</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fin 2017 pour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démarrer</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la construction de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Myrrha</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phase 1 (</a:t>
            </a:r>
            <a:r>
              <a:rPr lang="en-US" b="1" u="none" dirty="0" err="1" smtClean="0">
                <a:solidFill>
                  <a:srgbClr val="000000"/>
                </a:solidFill>
                <a:effectLst>
                  <a:outerShdw blurRad="38100" dist="38100" dir="2700000" algn="tl">
                    <a:srgbClr val="C0C0C0"/>
                  </a:outerShdw>
                </a:effectLst>
                <a:latin typeface="Calibri" pitchFamily="34" charset="0"/>
                <a:sym typeface="Wingdings" pitchFamily="2" charset="2"/>
              </a:rPr>
              <a:t>linac</a:t>
            </a:r>
            <a:r>
              <a:rPr lang="en-US" b="1" u="none" dirty="0" smtClean="0">
                <a:solidFill>
                  <a:srgbClr val="000000"/>
                </a:solidFill>
                <a:effectLst>
                  <a:outerShdw blurRad="38100" dist="38100" dir="2700000" algn="tl">
                    <a:srgbClr val="C0C0C0"/>
                  </a:outerShdw>
                </a:effectLst>
                <a:latin typeface="Calibri" pitchFamily="34" charset="0"/>
                <a:sym typeface="Wingdings" pitchFamily="2" charset="2"/>
              </a:rPr>
              <a:t> 100 MeV)</a:t>
            </a:r>
          </a:p>
        </p:txBody>
      </p:sp>
    </p:spTree>
    <p:extLst>
      <p:ext uri="{BB962C8B-B14F-4D97-AF65-F5344CB8AC3E}">
        <p14:creationId xmlns:p14="http://schemas.microsoft.com/office/powerpoint/2010/main" val="16150900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Text Box 2"/>
          <p:cNvSpPr txBox="1">
            <a:spLocks noChangeArrowheads="1"/>
          </p:cNvSpPr>
          <p:nvPr/>
        </p:nvSpPr>
        <p:spPr bwMode="auto">
          <a:xfrm>
            <a:off x="717782" y="1510830"/>
            <a:ext cx="8310315" cy="1785104"/>
          </a:xfrm>
          <a:prstGeom prst="rect">
            <a:avLst/>
          </a:prstGeom>
          <a:noFill/>
          <a:ln w="9525">
            <a:noFill/>
            <a:miter lim="800000"/>
            <a:headEnd/>
            <a:tailEnd/>
          </a:ln>
          <a:effectLst/>
        </p:spPr>
        <p:txBody>
          <a:bodyPr wrap="square">
            <a:spAutoFit/>
          </a:bodyPr>
          <a:lstStyle/>
          <a:p>
            <a:pPr algn="ctr" eaLnBrk="1" hangingPunct="1">
              <a:spcBef>
                <a:spcPct val="50000"/>
              </a:spcBef>
              <a:buFont typeface="Wingdings" pitchFamily="2" charset="2"/>
              <a:buNone/>
            </a:pPr>
            <a:endParaRPr lang="fr-FR" sz="4400" b="1" u="none" dirty="0" smtClean="0">
              <a:solidFill>
                <a:srgbClr val="000066"/>
              </a:solidFill>
              <a:effectLst>
                <a:outerShdw blurRad="38100" dist="38100" dir="2700000" algn="tl">
                  <a:srgbClr val="C0C0C0"/>
                </a:outerShdw>
              </a:effectLst>
              <a:latin typeface="Calibri" pitchFamily="34" charset="0"/>
              <a:cs typeface="Times New Roman" pitchFamily="18" charset="0"/>
            </a:endParaRPr>
          </a:p>
          <a:p>
            <a:pPr algn="ctr" eaLnBrk="1" hangingPunct="1">
              <a:spcBef>
                <a:spcPct val="50000"/>
              </a:spcBef>
              <a:buFont typeface="Wingdings" pitchFamily="2" charset="2"/>
              <a:buNone/>
            </a:pPr>
            <a:r>
              <a:rPr lang="fr-FR" sz="4400" b="1" u="none" dirty="0" smtClean="0">
                <a:solidFill>
                  <a:srgbClr val="000066"/>
                </a:solidFill>
                <a:effectLst>
                  <a:outerShdw blurRad="38100" dist="38100" dir="2700000" algn="tl">
                    <a:srgbClr val="C0C0C0"/>
                  </a:outerShdw>
                </a:effectLst>
                <a:latin typeface="Calibri" pitchFamily="34" charset="0"/>
                <a:cs typeface="Times New Roman" pitchFamily="18" charset="0"/>
              </a:rPr>
              <a:t>Merci pour votre attention !</a:t>
            </a:r>
            <a:endParaRPr lang="fr-FR" sz="4000" u="none" dirty="0">
              <a:solidFill>
                <a:srgbClr val="000099"/>
              </a:solidFill>
              <a:latin typeface="Calibri" pitchFamily="34" charset="0"/>
            </a:endParaRPr>
          </a:p>
        </p:txBody>
      </p:sp>
      <p:sp>
        <p:nvSpPr>
          <p:cNvPr id="1018883" name="Rectangle 3"/>
          <p:cNvSpPr>
            <a:spLocks noChangeArrowheads="1"/>
          </p:cNvSpPr>
          <p:nvPr/>
        </p:nvSpPr>
        <p:spPr bwMode="auto">
          <a:xfrm>
            <a:off x="7" y="16"/>
            <a:ext cx="6343650" cy="733425"/>
          </a:xfrm>
          <a:prstGeom prst="rect">
            <a:avLst/>
          </a:prstGeom>
          <a:noFill/>
          <a:ln w="9525">
            <a:noFill/>
            <a:miter lim="800000"/>
            <a:headEnd/>
            <a:tailEnd/>
          </a:ln>
          <a:effectLst/>
        </p:spPr>
        <p:txBody>
          <a:bodyPr anchor="ctr"/>
          <a:lstStyle/>
          <a:p>
            <a:pPr defTabSz="1214438"/>
            <a:endParaRPr lang="fr-FR" sz="2800" b="1" u="none">
              <a:solidFill>
                <a:srgbClr val="FFFFFF"/>
              </a:solidFill>
              <a:effectLst>
                <a:outerShdw blurRad="38100" dist="38100" dir="2700000" algn="tl">
                  <a:srgbClr val="C0C0C0"/>
                </a:outerShdw>
              </a:effectLst>
            </a:endParaRPr>
          </a:p>
        </p:txBody>
      </p:sp>
      <p:sp>
        <p:nvSpPr>
          <p:cNvPr id="7" name="Espace réservé du pied de page 6"/>
          <p:cNvSpPr>
            <a:spLocks noGrp="1"/>
          </p:cNvSpPr>
          <p:nvPr>
            <p:ph type="ftr" sz="quarter" idx="10"/>
          </p:nvPr>
        </p:nvSpPr>
        <p:spPr/>
        <p:txBody>
          <a:bodyPr/>
          <a:lstStyle/>
          <a:p>
            <a:r>
              <a:rPr lang="fr-FR" smtClean="0">
                <a:solidFill>
                  <a:srgbClr val="000000"/>
                </a:solidFill>
              </a:rPr>
              <a:t>J-Luc Biarrotte, Séminaire SACM, Saclay, 24/03/2016.</a:t>
            </a:r>
            <a:endParaRPr lang="de-DE" dirty="0">
              <a:solidFill>
                <a:srgbClr val="000000"/>
              </a:solidFill>
            </a:endParaRPr>
          </a:p>
        </p:txBody>
      </p:sp>
      <p:pic>
        <p:nvPicPr>
          <p:cNvPr id="19" name="Picture 10" descr="http://ec.europa.eu/digital-agenda/sites/digital-agenda/files/newsroom/horizon2020_0_5682_1.jpg"/>
          <p:cNvPicPr>
            <a:picLocks noChangeAspect="1" noChangeArrowheads="1"/>
          </p:cNvPicPr>
          <p:nvPr/>
        </p:nvPicPr>
        <p:blipFill>
          <a:blip r:embed="rId3" cstate="print"/>
          <a:srcRect t="11712" b="33631"/>
          <a:stretch>
            <a:fillRect/>
          </a:stretch>
        </p:blipFill>
        <p:spPr bwMode="auto">
          <a:xfrm>
            <a:off x="6353505" y="16"/>
            <a:ext cx="3552497" cy="1088293"/>
          </a:xfrm>
          <a:prstGeom prst="roundRect">
            <a:avLst>
              <a:gd name="adj" fmla="val 0"/>
            </a:avLst>
          </a:prstGeom>
          <a:ln>
            <a:noFill/>
          </a:ln>
          <a:effectLst/>
        </p:spPr>
      </p:pic>
      <p:pic>
        <p:nvPicPr>
          <p:cNvPr id="20" name="Picture 14" descr="https://pbs.twimg.com/profile_images/454552902703407104/STojf5Wt.jpeg"/>
          <p:cNvPicPr>
            <a:picLocks noChangeAspect="1" noChangeArrowheads="1"/>
          </p:cNvPicPr>
          <p:nvPr/>
        </p:nvPicPr>
        <p:blipFill>
          <a:blip r:embed="rId4" cstate="print"/>
          <a:srcRect/>
          <a:stretch>
            <a:fillRect/>
          </a:stretch>
        </p:blipFill>
        <p:spPr bwMode="auto">
          <a:xfrm>
            <a:off x="6" y="0"/>
            <a:ext cx="2222938" cy="2222938"/>
          </a:xfrm>
          <a:prstGeom prst="rect">
            <a:avLst/>
          </a:prstGeom>
          <a:noFill/>
        </p:spPr>
      </p:pic>
      <p:pic>
        <p:nvPicPr>
          <p:cNvPr id="21" name="Picture 1"/>
          <p:cNvPicPr/>
          <p:nvPr/>
        </p:nvPicPr>
        <p:blipFill>
          <a:blip r:embed="rId5" cstate="print"/>
          <a:stretch>
            <a:fillRect/>
          </a:stretch>
        </p:blipFill>
        <p:spPr>
          <a:xfrm>
            <a:off x="2222869" y="-1"/>
            <a:ext cx="4146400" cy="1087821"/>
          </a:xfrm>
          <a:prstGeom prst="rect">
            <a:avLst/>
          </a:prstGeom>
        </p:spPr>
      </p:pic>
      <p:pic>
        <p:nvPicPr>
          <p:cNvPr id="22" name="Picture 3"/>
          <p:cNvPicPr>
            <a:picLocks noChangeAspect="1" noChangeArrowheads="1"/>
          </p:cNvPicPr>
          <p:nvPr/>
        </p:nvPicPr>
        <p:blipFill>
          <a:blip r:embed="rId6" cstate="print"/>
          <a:srcRect/>
          <a:stretch>
            <a:fillRect/>
          </a:stretch>
        </p:blipFill>
        <p:spPr bwMode="auto">
          <a:xfrm>
            <a:off x="415585" y="4242365"/>
            <a:ext cx="1105956" cy="1105956"/>
          </a:xfrm>
          <a:prstGeom prst="rect">
            <a:avLst/>
          </a:prstGeom>
          <a:noFill/>
          <a:ln w="9525">
            <a:noFill/>
            <a:miter lim="800000"/>
            <a:headEnd/>
            <a:tailEnd/>
          </a:ln>
        </p:spPr>
      </p:pic>
      <p:pic>
        <p:nvPicPr>
          <p:cNvPr id="23" name="Picture 4"/>
          <p:cNvPicPr>
            <a:picLocks noChangeAspect="1" noChangeArrowheads="1"/>
          </p:cNvPicPr>
          <p:nvPr/>
        </p:nvPicPr>
        <p:blipFill>
          <a:blip r:embed="rId7" cstate="print"/>
          <a:srcRect t="26217" b="19277"/>
          <a:stretch>
            <a:fillRect/>
          </a:stretch>
        </p:blipFill>
        <p:spPr bwMode="auto">
          <a:xfrm>
            <a:off x="7116239" y="4586344"/>
            <a:ext cx="1498643" cy="816855"/>
          </a:xfrm>
          <a:prstGeom prst="rect">
            <a:avLst/>
          </a:prstGeom>
          <a:noFill/>
          <a:ln w="9525">
            <a:noFill/>
            <a:miter lim="800000"/>
            <a:headEnd/>
            <a:tailEnd/>
          </a:ln>
        </p:spPr>
      </p:pic>
      <p:pic>
        <p:nvPicPr>
          <p:cNvPr id="24" name="Picture 6"/>
          <p:cNvPicPr>
            <a:picLocks noChangeAspect="1" noChangeArrowheads="1"/>
          </p:cNvPicPr>
          <p:nvPr/>
        </p:nvPicPr>
        <p:blipFill>
          <a:blip r:embed="rId8" cstate="print"/>
          <a:srcRect t="17415" b="12971"/>
          <a:stretch>
            <a:fillRect/>
          </a:stretch>
        </p:blipFill>
        <p:spPr bwMode="auto">
          <a:xfrm>
            <a:off x="577864" y="5411788"/>
            <a:ext cx="1276711" cy="888772"/>
          </a:xfrm>
          <a:prstGeom prst="rect">
            <a:avLst/>
          </a:prstGeom>
          <a:noFill/>
          <a:ln w="9525">
            <a:noFill/>
            <a:miter lim="800000"/>
            <a:headEnd/>
            <a:tailEnd/>
          </a:ln>
        </p:spPr>
      </p:pic>
      <p:pic>
        <p:nvPicPr>
          <p:cNvPr id="25" name="Picture 8"/>
          <p:cNvPicPr>
            <a:picLocks noChangeAspect="1" noChangeArrowheads="1"/>
          </p:cNvPicPr>
          <p:nvPr/>
        </p:nvPicPr>
        <p:blipFill>
          <a:blip r:embed="rId9" cstate="print"/>
          <a:srcRect t="13918" b="11355"/>
          <a:stretch>
            <a:fillRect/>
          </a:stretch>
        </p:blipFill>
        <p:spPr bwMode="auto">
          <a:xfrm>
            <a:off x="7000877" y="5482093"/>
            <a:ext cx="1284240" cy="959674"/>
          </a:xfrm>
          <a:prstGeom prst="rect">
            <a:avLst/>
          </a:prstGeom>
          <a:noFill/>
          <a:ln w="9525">
            <a:noFill/>
            <a:miter lim="800000"/>
            <a:headEnd/>
            <a:tailEnd/>
          </a:ln>
        </p:spPr>
      </p:pic>
      <p:pic>
        <p:nvPicPr>
          <p:cNvPr id="26" name="Picture 9"/>
          <p:cNvPicPr>
            <a:picLocks noChangeAspect="1" noChangeArrowheads="1"/>
          </p:cNvPicPr>
          <p:nvPr/>
        </p:nvPicPr>
        <p:blipFill>
          <a:blip r:embed="rId10" cstate="print"/>
          <a:srcRect/>
          <a:stretch>
            <a:fillRect/>
          </a:stretch>
        </p:blipFill>
        <p:spPr bwMode="auto">
          <a:xfrm>
            <a:off x="2222870" y="4690037"/>
            <a:ext cx="829734" cy="829734"/>
          </a:xfrm>
          <a:prstGeom prst="rect">
            <a:avLst/>
          </a:prstGeom>
          <a:noFill/>
          <a:ln w="9525">
            <a:noFill/>
            <a:miter lim="800000"/>
            <a:headEnd/>
            <a:tailEnd/>
          </a:ln>
        </p:spPr>
      </p:pic>
      <p:pic>
        <p:nvPicPr>
          <p:cNvPr id="27" name="Picture 12"/>
          <p:cNvPicPr>
            <a:picLocks noChangeAspect="1" noChangeArrowheads="1"/>
          </p:cNvPicPr>
          <p:nvPr/>
        </p:nvPicPr>
        <p:blipFill>
          <a:blip r:embed="rId11" cstate="print"/>
          <a:srcRect t="29476" b="31454"/>
          <a:stretch>
            <a:fillRect/>
          </a:stretch>
        </p:blipFill>
        <p:spPr bwMode="auto">
          <a:xfrm>
            <a:off x="5296903" y="4757026"/>
            <a:ext cx="1513475" cy="591311"/>
          </a:xfrm>
          <a:prstGeom prst="rect">
            <a:avLst/>
          </a:prstGeom>
          <a:noFill/>
          <a:ln w="9525">
            <a:noFill/>
            <a:miter lim="800000"/>
            <a:headEnd/>
            <a:tailEnd/>
          </a:ln>
        </p:spPr>
      </p:pic>
      <p:pic>
        <p:nvPicPr>
          <p:cNvPr id="28" name="Picture 25" descr="cnrsin2p3ok"/>
          <p:cNvPicPr>
            <a:picLocks noChangeAspect="1" noChangeArrowheads="1"/>
          </p:cNvPicPr>
          <p:nvPr/>
        </p:nvPicPr>
        <p:blipFill>
          <a:blip r:embed="rId12" cstate="print"/>
          <a:srcRect/>
          <a:stretch>
            <a:fillRect/>
          </a:stretch>
        </p:blipFill>
        <p:spPr bwMode="auto">
          <a:xfrm>
            <a:off x="4144806" y="3706520"/>
            <a:ext cx="1456267" cy="826398"/>
          </a:xfrm>
          <a:prstGeom prst="rect">
            <a:avLst/>
          </a:prstGeom>
          <a:noFill/>
        </p:spPr>
      </p:pic>
      <p:pic>
        <p:nvPicPr>
          <p:cNvPr id="29" name="Picture 2" descr="http://www.ict-slovenia.net/eng/images/stories/clani/cosylab.png"/>
          <p:cNvPicPr>
            <a:picLocks noChangeAspect="1" noChangeArrowheads="1"/>
          </p:cNvPicPr>
          <p:nvPr/>
        </p:nvPicPr>
        <p:blipFill>
          <a:blip r:embed="rId13" cstate="print"/>
          <a:srcRect/>
          <a:stretch>
            <a:fillRect/>
          </a:stretch>
        </p:blipFill>
        <p:spPr bwMode="auto">
          <a:xfrm>
            <a:off x="2464169" y="5752598"/>
            <a:ext cx="2025650" cy="495537"/>
          </a:xfrm>
          <a:prstGeom prst="rect">
            <a:avLst/>
          </a:prstGeom>
          <a:noFill/>
        </p:spPr>
      </p:pic>
      <p:pic>
        <p:nvPicPr>
          <p:cNvPr id="30" name="Picture 4" descr="http://www.iba-worldwide.com/assets/img/logo-iba-med.gif"/>
          <p:cNvPicPr>
            <a:picLocks noChangeAspect="1" noChangeArrowheads="1"/>
          </p:cNvPicPr>
          <p:nvPr/>
        </p:nvPicPr>
        <p:blipFill>
          <a:blip r:embed="rId14" cstate="print"/>
          <a:srcRect/>
          <a:stretch>
            <a:fillRect/>
          </a:stretch>
        </p:blipFill>
        <p:spPr bwMode="auto">
          <a:xfrm>
            <a:off x="3587064" y="4740476"/>
            <a:ext cx="902759" cy="624409"/>
          </a:xfrm>
          <a:prstGeom prst="rect">
            <a:avLst/>
          </a:prstGeom>
          <a:noFill/>
        </p:spPr>
      </p:pic>
      <p:pic>
        <p:nvPicPr>
          <p:cNvPr id="31" name="Picture 6" descr="https://webcast.web.cern.ch/webcast/static/images/cern_logo.jpg"/>
          <p:cNvPicPr>
            <a:picLocks noChangeAspect="1" noChangeArrowheads="1"/>
          </p:cNvPicPr>
          <p:nvPr/>
        </p:nvPicPr>
        <p:blipFill>
          <a:blip r:embed="rId15" cstate="print"/>
          <a:srcRect/>
          <a:stretch>
            <a:fillRect/>
          </a:stretch>
        </p:blipFill>
        <p:spPr bwMode="auto">
          <a:xfrm>
            <a:off x="8836948" y="4351475"/>
            <a:ext cx="854727" cy="840570"/>
          </a:xfrm>
          <a:prstGeom prst="rect">
            <a:avLst/>
          </a:prstGeom>
          <a:noFill/>
        </p:spPr>
      </p:pic>
      <p:pic>
        <p:nvPicPr>
          <p:cNvPr id="32" name="Picture 8" descr="http://www.acsfrance.com/assets/templates/ACS/img/logo_acs.jpg"/>
          <p:cNvPicPr>
            <a:picLocks noChangeAspect="1" noChangeArrowheads="1"/>
          </p:cNvPicPr>
          <p:nvPr/>
        </p:nvPicPr>
        <p:blipFill>
          <a:blip r:embed="rId16" cstate="print"/>
          <a:srcRect t="18385" b="17473"/>
          <a:stretch>
            <a:fillRect/>
          </a:stretch>
        </p:blipFill>
        <p:spPr bwMode="auto">
          <a:xfrm>
            <a:off x="5092705" y="5857891"/>
            <a:ext cx="2023533" cy="485775"/>
          </a:xfrm>
          <a:prstGeom prst="rect">
            <a:avLst/>
          </a:prstGeom>
          <a:noFill/>
        </p:spPr>
      </p:pic>
      <p:pic>
        <p:nvPicPr>
          <p:cNvPr id="33" name="Picture 10" descr="http://www.tu-darmstadt.de/media/corporate_design/cd_grafiken/tud_logo_web_druck.png"/>
          <p:cNvPicPr>
            <a:picLocks noChangeAspect="1" noChangeArrowheads="1"/>
          </p:cNvPicPr>
          <p:nvPr/>
        </p:nvPicPr>
        <p:blipFill>
          <a:blip r:embed="rId17" cstate="print"/>
          <a:srcRect/>
          <a:stretch>
            <a:fillRect/>
          </a:stretch>
        </p:blipFill>
        <p:spPr bwMode="auto">
          <a:xfrm>
            <a:off x="8442855" y="5487806"/>
            <a:ext cx="1379008" cy="635712"/>
          </a:xfrm>
          <a:prstGeom prst="rect">
            <a:avLst/>
          </a:prstGeom>
          <a:noFill/>
        </p:spPr>
      </p:pic>
      <p:pic>
        <p:nvPicPr>
          <p:cNvPr id="34" name="Picture 12" descr="http://t3.gstatic.com/images?q=tbn:ANd9GcTMAWh0NX9F6GgwKVaLCJ7ePmx6C-XkR77gwEimq2YVqvBFA1PxyTT4398"/>
          <p:cNvPicPr>
            <a:picLocks noChangeAspect="1" noChangeArrowheads="1"/>
          </p:cNvPicPr>
          <p:nvPr/>
        </p:nvPicPr>
        <p:blipFill>
          <a:blip r:embed="rId18" cstate="print"/>
          <a:srcRect l="10238" t="53055" r="28690"/>
          <a:stretch>
            <a:fillRect/>
          </a:stretch>
        </p:blipFill>
        <p:spPr bwMode="auto">
          <a:xfrm>
            <a:off x="4629159" y="5467350"/>
            <a:ext cx="1628775" cy="268288"/>
          </a:xfrm>
          <a:prstGeom prst="rect">
            <a:avLst/>
          </a:prstGeom>
          <a:noFill/>
        </p:spPr>
      </p:pic>
    </p:spTree>
    <p:extLst>
      <p:ext uri="{BB962C8B-B14F-4D97-AF65-F5344CB8AC3E}">
        <p14:creationId xmlns:p14="http://schemas.microsoft.com/office/powerpoint/2010/main" val="18619731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4"/>
</p:tagLst>
</file>

<file path=ppt/theme/theme1.xml><?xml version="1.0" encoding="utf-8"?>
<a:theme xmlns:a="http://schemas.openxmlformats.org/drawingml/2006/main" name="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1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_MYRTE_style_LPSC">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MYRTE_style_LPSC" id="{20A59E50-EFF4-4603-99B1-D7D21E1B861A}" vid="{6D5FEB93-0E39-4B12-80AB-8DBD5337D890}"/>
    </a:ext>
  </a:extLst>
</a:theme>
</file>

<file path=ppt/theme/theme14.xml><?xml version="1.0" encoding="utf-8"?>
<a:theme xmlns:a="http://schemas.openxmlformats.org/drawingml/2006/main" name="1_MYRTE_style_LPSC">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MYRTE_style_LPSC" id="{20A59E50-EFF4-4603-99B1-D7D21E1B861A}" vid="{6D5FEB93-0E39-4B12-80AB-8DBD5337D890}"/>
    </a:ext>
  </a:extLst>
</a:theme>
</file>

<file path=ppt/theme/theme15.xml><?xml version="1.0" encoding="utf-8"?>
<a:theme xmlns:a="http://schemas.openxmlformats.org/drawingml/2006/main" name="MYRTE_style_LPSC">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MYRTE_style_LPSC" id="{20A59E50-EFF4-4603-99B1-D7D21E1B861A}" vid="{6D5FEB93-0E39-4B12-80AB-8DBD5337D890}"/>
    </a:ext>
  </a:extLst>
</a:theme>
</file>

<file path=ppt/theme/theme16.xml><?xml version="1.0" encoding="utf-8"?>
<a:theme xmlns:a="http://schemas.openxmlformats.org/drawingml/2006/main" name="4_BTODD primary master">
  <a:themeElements>
    <a:clrScheme name="">
      <a:dk1>
        <a:srgbClr val="FFFFFF"/>
      </a:dk1>
      <a:lt1>
        <a:srgbClr val="FFFFFF"/>
      </a:lt1>
      <a:dk2>
        <a:srgbClr val="FFFFFF"/>
      </a:dk2>
      <a:lt2>
        <a:srgbClr val="FFFFFF"/>
      </a:lt2>
      <a:accent1>
        <a:srgbClr val="339966"/>
      </a:accent1>
      <a:accent2>
        <a:srgbClr val="FF0000"/>
      </a:accent2>
      <a:accent3>
        <a:srgbClr val="FFFFFF"/>
      </a:accent3>
      <a:accent4>
        <a:srgbClr val="DADADA"/>
      </a:accent4>
      <a:accent5>
        <a:srgbClr val="ADCAB8"/>
      </a:accent5>
      <a:accent6>
        <a:srgbClr val="E70000"/>
      </a:accent6>
      <a:hlink>
        <a:srgbClr val="1717FF"/>
      </a:hlink>
      <a:folHlink>
        <a:srgbClr val="0000CC"/>
      </a:folHlink>
    </a:clrScheme>
    <a:fontScheme name="4_BTODD primary master">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BTODD primary master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4_BTODD primary master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4_BTODD primary master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4_BTODD primary master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4_BTODD primary master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4_BTODD primary master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4_BTODD primary master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4_BTODD primary master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4_BTODD primary master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4_BTODD primary master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4_BTODD primary master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4_BTODD primary master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
      <a:clrScheme name="4_BTODD primary master 13">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CC00CC"/>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Modèle PP2007_IPN Fin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Bold">
      <a:majorFont>
        <a:latin typeface="Calibri"/>
        <a:ea typeface=""/>
        <a:cs typeface=""/>
      </a:majorFont>
      <a:minorFont>
        <a:latin typeface="Calibri"/>
        <a:ea typeface=""/>
        <a:cs typeface=""/>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3_Larissa-Design">
  <a:themeElements>
    <a:clrScheme name="Benutzerdefiniert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19.xml><?xml version="1.0" encoding="utf-8"?>
<a:theme xmlns:a="http://schemas.openxmlformats.org/drawingml/2006/main" name="CEA V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ctr" fontAlgn="auto">
          <a:spcBef>
            <a:spcPts val="0"/>
          </a:spcBef>
          <a:spcAft>
            <a:spcPts val="0"/>
          </a:spcAft>
          <a:defRPr sz="6000" b="1"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mn-cs"/>
          </a:defRPr>
        </a:defPPr>
      </a:lstStyle>
    </a:txDef>
  </a:objectDefaults>
  <a:extraClrSchemeLst/>
</a:theme>
</file>

<file path=ppt/theme/theme20.xml><?xml version="1.0" encoding="utf-8"?>
<a:theme xmlns:a="http://schemas.openxmlformats.org/drawingml/2006/main" name="1_CEA VA">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ctr" fontAlgn="auto">
          <a:spcBef>
            <a:spcPts val="0"/>
          </a:spcBef>
          <a:spcAft>
            <a:spcPts val="0"/>
          </a:spcAft>
          <a:defRPr sz="6000" b="1"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mn-cs"/>
          </a:defRPr>
        </a:defPPr>
      </a:lstStyle>
    </a:txDef>
  </a:objectDefaults>
  <a:extraClrSchemeLst/>
</a:theme>
</file>

<file path=ppt/theme/theme21.xml><?xml version="1.0" encoding="utf-8"?>
<a:theme xmlns:a="http://schemas.openxmlformats.org/drawingml/2006/main" name="1_Modèle PP2007_IPN Fin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Bold">
      <a:majorFont>
        <a:latin typeface="Calibri"/>
        <a:ea typeface=""/>
        <a:cs typeface=""/>
      </a:majorFont>
      <a:minorFont>
        <a:latin typeface="Calibri"/>
        <a:ea typeface=""/>
        <a:cs typeface=""/>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3.xml><?xml version="1.0" encoding="utf-8"?>
<a:theme xmlns:a="http://schemas.openxmlformats.org/drawingml/2006/main" name="5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4.xml><?xml version="1.0" encoding="utf-8"?>
<a:theme xmlns:a="http://schemas.openxmlformats.org/drawingml/2006/main" name="9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0_Standarddesign">
  <a:themeElements>
    <a:clrScheme name="">
      <a:dk1>
        <a:srgbClr val="000000"/>
      </a:dk1>
      <a:lt1>
        <a:srgbClr val="FFFFFF"/>
      </a:lt1>
      <a:dk2>
        <a:srgbClr val="000000"/>
      </a:dk2>
      <a:lt2>
        <a:srgbClr val="969696"/>
      </a:lt2>
      <a:accent1>
        <a:srgbClr val="009999"/>
      </a:accent1>
      <a:accent2>
        <a:srgbClr val="3333CC"/>
      </a:accent2>
      <a:accent3>
        <a:srgbClr val="FFFFFF"/>
      </a:accent3>
      <a:accent4>
        <a:srgbClr val="000000"/>
      </a:accent4>
      <a:accent5>
        <a:srgbClr val="AACA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sng"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9999"/>
        </a:dk2>
        <a:lt2>
          <a:srgbClr val="FFFFFF"/>
        </a:lt2>
        <a:accent1>
          <a:srgbClr val="FF9900"/>
        </a:accent1>
        <a:accent2>
          <a:srgbClr val="00FFFF"/>
        </a:accent2>
        <a:accent3>
          <a:srgbClr val="AACACA"/>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Thème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60669</TotalTime>
  <Words>5401</Words>
  <Application>Microsoft Office PowerPoint</Application>
  <PresentationFormat>Format A4 (210 x 297 mm)</PresentationFormat>
  <Paragraphs>839</Paragraphs>
  <Slides>84</Slides>
  <Notes>65</Notes>
  <HiddenSlides>0</HiddenSlides>
  <MMClips>1</MMClips>
  <ScaleCrop>false</ScaleCrop>
  <HeadingPairs>
    <vt:vector size="4" baseType="variant">
      <vt:variant>
        <vt:lpstr>Thème</vt:lpstr>
      </vt:variant>
      <vt:variant>
        <vt:i4>25</vt:i4>
      </vt:variant>
      <vt:variant>
        <vt:lpstr>Titres des diapositives</vt:lpstr>
      </vt:variant>
      <vt:variant>
        <vt:i4>84</vt:i4>
      </vt:variant>
    </vt:vector>
  </HeadingPairs>
  <TitlesOfParts>
    <vt:vector size="109" baseType="lpstr">
      <vt:lpstr>Standarddesign</vt:lpstr>
      <vt:lpstr>1_Standarddesign</vt:lpstr>
      <vt:lpstr>4_Standarddesign</vt:lpstr>
      <vt:lpstr>2_Standarddesign</vt:lpstr>
      <vt:lpstr>3_Standarddesign</vt:lpstr>
      <vt:lpstr>5_Standarddesign</vt:lpstr>
      <vt:lpstr>6_Standarddesign</vt:lpstr>
      <vt:lpstr>7_Standarddesign</vt:lpstr>
      <vt:lpstr>8_Standarddesign</vt:lpstr>
      <vt:lpstr>1_Larissa-Design</vt:lpstr>
      <vt:lpstr>Larissa-Design</vt:lpstr>
      <vt:lpstr>2_Larissa-Design</vt:lpstr>
      <vt:lpstr>2_MYRTE_style_LPSC</vt:lpstr>
      <vt:lpstr>1_MYRTE_style_LPSC</vt:lpstr>
      <vt:lpstr>MYRTE_style_LPSC</vt:lpstr>
      <vt:lpstr>4_BTODD primary master</vt:lpstr>
      <vt:lpstr>Modèle PP2007_IPN Final</vt:lpstr>
      <vt:lpstr>3_Larissa-Design</vt:lpstr>
      <vt:lpstr>CEA VA</vt:lpstr>
      <vt:lpstr>1_CEA VA</vt:lpstr>
      <vt:lpstr>1_Modèle PP2007_IPN Final</vt:lpstr>
      <vt:lpstr>4_Larissa-Design</vt:lpstr>
      <vt:lpstr>5_Larissa-Design</vt:lpstr>
      <vt:lpstr>9_Standarddesign</vt:lpstr>
      <vt:lpstr>10_Standarddesign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4-rod RFQ for CW Operation</vt:lpstr>
      <vt:lpstr>Cooling System on Main Parts of the RFQ</vt:lpstr>
      <vt:lpstr>Présentation PowerPoint</vt:lpstr>
      <vt:lpstr>FRANZ Accelerator</vt:lpstr>
      <vt:lpstr>Mechanical MYRRHA RFQ Design</vt:lpstr>
      <vt:lpstr>Présentation PowerPoint</vt:lpstr>
      <vt:lpstr>Présentation PowerPoint</vt:lpstr>
      <vt:lpstr>Présentation PowerPoint</vt:lpstr>
      <vt:lpstr>April 2015</vt:lpstr>
      <vt:lpstr>Summer 2015: Continuation of the assembly and cabling </vt:lpstr>
      <vt:lpstr>March 2015 Tests : Einzel Lens &amp; Space Charge Compensation</vt:lpstr>
      <vt:lpstr>Présentation PowerPoint</vt:lpstr>
      <vt:lpstr>TASK 2.4 Diagnostics - Summary</vt:lpstr>
      <vt:lpstr>Présentation PowerPoint</vt:lpstr>
      <vt:lpstr>simulation of the CAVITY imperfections</vt:lpstr>
      <vt:lpstr>Présentation PowerPoint</vt:lpstr>
      <vt:lpstr>Présentation PowerPoint</vt:lpstr>
      <vt:lpstr>Commissioning stages</vt:lpstr>
      <vt:lpstr>Présentation PowerPoint</vt:lpstr>
      <vt:lpstr>The MYRRHA spoke cryomodule </vt:lpstr>
      <vt:lpstr>The MYRRHA spoke resonator : the delivery</vt:lpstr>
      <vt:lpstr>Présentation PowerPoint</vt:lpstr>
      <vt:lpstr>Présentation PowerPoint</vt:lpstr>
      <vt:lpstr>3. Design Kühlung</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BIARROTTE Jean-Luc</dc:creator>
  <cp:lastModifiedBy>$biarrott</cp:lastModifiedBy>
  <cp:revision>1415</cp:revision>
  <cp:lastPrinted>2002-05-21T10:52:46Z</cp:lastPrinted>
  <dcterms:created xsi:type="dcterms:W3CDTF">1998-05-25T07:42:57Z</dcterms:created>
  <dcterms:modified xsi:type="dcterms:W3CDTF">2016-03-23T18:35:42Z</dcterms:modified>
</cp:coreProperties>
</file>