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314" r:id="rId3"/>
    <p:sldId id="257" r:id="rId4"/>
    <p:sldId id="258" r:id="rId5"/>
    <p:sldId id="287" r:id="rId6"/>
    <p:sldId id="275" r:id="rId7"/>
    <p:sldId id="276" r:id="rId8"/>
    <p:sldId id="338" r:id="rId9"/>
    <p:sldId id="264" r:id="rId10"/>
    <p:sldId id="277" r:id="rId11"/>
    <p:sldId id="315" r:id="rId12"/>
    <p:sldId id="301" r:id="rId13"/>
    <p:sldId id="335" r:id="rId14"/>
    <p:sldId id="266" r:id="rId15"/>
    <p:sldId id="267" r:id="rId16"/>
    <p:sldId id="318" r:id="rId17"/>
    <p:sldId id="268" r:id="rId18"/>
    <p:sldId id="320" r:id="rId19"/>
    <p:sldId id="269" r:id="rId20"/>
    <p:sldId id="342" r:id="rId21"/>
    <p:sldId id="325" r:id="rId22"/>
    <p:sldId id="326" r:id="rId23"/>
    <p:sldId id="324" r:id="rId24"/>
    <p:sldId id="321" r:id="rId25"/>
    <p:sldId id="322" r:id="rId26"/>
    <p:sldId id="323" r:id="rId27"/>
    <p:sldId id="327" r:id="rId28"/>
    <p:sldId id="328" r:id="rId29"/>
    <p:sldId id="331" r:id="rId30"/>
    <p:sldId id="285" r:id="rId31"/>
    <p:sldId id="286" r:id="rId32"/>
    <p:sldId id="341" r:id="rId33"/>
    <p:sldId id="297" r:id="rId34"/>
    <p:sldId id="298" r:id="rId35"/>
    <p:sldId id="295" r:id="rId36"/>
    <p:sldId id="299" r:id="rId37"/>
    <p:sldId id="337" r:id="rId38"/>
    <p:sldId id="343" r:id="rId39"/>
    <p:sldId id="288" r:id="rId40"/>
    <p:sldId id="289" r:id="rId41"/>
    <p:sldId id="290" r:id="rId42"/>
    <p:sldId id="291" r:id="rId43"/>
    <p:sldId id="292" r:id="rId44"/>
    <p:sldId id="294" r:id="rId45"/>
    <p:sldId id="293" r:id="rId46"/>
    <p:sldId id="344" r:id="rId47"/>
    <p:sldId id="278" r:id="rId48"/>
    <p:sldId id="306" r:id="rId49"/>
    <p:sldId id="307" r:id="rId50"/>
    <p:sldId id="308" r:id="rId51"/>
    <p:sldId id="312" r:id="rId52"/>
    <p:sldId id="279" r:id="rId53"/>
    <p:sldId id="280" r:id="rId54"/>
    <p:sldId id="281" r:id="rId55"/>
    <p:sldId id="282" r:id="rId56"/>
    <p:sldId id="283" r:id="rId57"/>
    <p:sldId id="284" r:id="rId58"/>
    <p:sldId id="345" r:id="rId59"/>
    <p:sldId id="272" r:id="rId60"/>
    <p:sldId id="313" r:id="rId61"/>
    <p:sldId id="339" r:id="rId62"/>
    <p:sldId id="340" r:id="rId63"/>
    <p:sldId id="300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22DCC-D7E4-45E8-92DB-CE5D85DAFC3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7FF92-21E7-417B-A90E-C4B34C263A3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85C50B-59F5-1748-856D-DF735950082E}" type="slidenum">
              <a:rPr lang="en-US"/>
              <a:pPr/>
              <a:t>16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82155F-887A-7340-9284-9A1F0C613B8A}" type="slidenum">
              <a:rPr lang="en-US"/>
              <a:pPr/>
              <a:t>18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experiment will measure cross section and by using GEN extract GMP with 1% accuracy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C9BC42-DE83-3143-949F-F9BEA089D1B0}" type="slidenum">
              <a:rPr lang="en-US"/>
              <a:pPr/>
              <a:t>21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/>
              <a:t>As part of main stream interest of community SIDIS should be considered.</a:t>
            </a:r>
          </a:p>
          <a:p>
            <a:pPr eaLnBrk="1" hangingPunct="1"/>
            <a:r>
              <a:rPr lang="en-US"/>
              <a:t>Several members of collaboration are considering full scale study - it will be</a:t>
            </a:r>
          </a:p>
          <a:p>
            <a:pPr eaLnBrk="1" hangingPunct="1"/>
            <a:r>
              <a:rPr lang="en-US"/>
              <a:t>Very effective with 30^37 luminosity and large solid angle for both electron</a:t>
            </a:r>
          </a:p>
          <a:p>
            <a:pPr eaLnBrk="1" hangingPunct="1"/>
            <a:r>
              <a:rPr lang="en-US"/>
              <a:t>and for pion/kaon.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A0F77-D492-5D43-A823-859C33747DE4}" type="slidenum">
              <a:rPr lang="en-US"/>
              <a:pPr/>
              <a:t>22</a:t>
            </a:fld>
            <a:endParaRPr lang="en-US"/>
          </a:p>
        </p:txBody>
      </p:sp>
      <p:sp>
        <p:nvSpPr>
          <p:cNvPr id="5171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7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/>
              <a:t>As part of main stream interest of community SIDIS should be considered.</a:t>
            </a:r>
          </a:p>
          <a:p>
            <a:r>
              <a:rPr lang="en-US"/>
              <a:t>Several members of collaboration are considering full scale study - it will be</a:t>
            </a:r>
          </a:p>
          <a:p>
            <a:r>
              <a:rPr lang="en-US"/>
              <a:t>Very effective with 30^37 luminosity and large solid angle for both electron</a:t>
            </a:r>
          </a:p>
          <a:p>
            <a:r>
              <a:rPr lang="en-US"/>
              <a:t>and for pion/kaon.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C9BC42-DE83-3143-949F-F9BEA089D1B0}" type="slidenum">
              <a:rPr lang="en-US"/>
              <a:pPr/>
              <a:t>23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/>
              <a:t>As part of main stream interest of community SIDIS should be considered.</a:t>
            </a:r>
          </a:p>
          <a:p>
            <a:pPr eaLnBrk="1" hangingPunct="1"/>
            <a:r>
              <a:rPr lang="en-US"/>
              <a:t>Several members of collaboration are considering full scale study - it will be</a:t>
            </a:r>
          </a:p>
          <a:p>
            <a:pPr eaLnBrk="1" hangingPunct="1"/>
            <a:r>
              <a:rPr lang="en-US"/>
              <a:t>Very effective with 30^37 luminosity and large solid angle for both electron</a:t>
            </a:r>
          </a:p>
          <a:p>
            <a:pPr eaLnBrk="1" hangingPunct="1"/>
            <a:r>
              <a:rPr lang="en-US"/>
              <a:t>and for pion/kaon.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36FD63-CE81-CA4A-B471-7D6DAE1144F2}" type="slidenum">
              <a:rPr lang="en-US"/>
              <a:pPr/>
              <a:t>27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Measurement will significantly increase range of Q2, close to double it</a:t>
            </a:r>
          </a:p>
          <a:p>
            <a:pPr eaLnBrk="1" hangingPunct="1"/>
            <a:r>
              <a:rPr lang="en-US"/>
              <a:t>Compare to GEP-III</a:t>
            </a:r>
          </a:p>
          <a:p>
            <a:pPr eaLnBrk="1" hangingPunct="1"/>
            <a:r>
              <a:rPr lang="en-US"/>
              <a:t>Separation F1 and F2 allows to study these form factors</a:t>
            </a:r>
          </a:p>
          <a:p>
            <a:pPr eaLnBrk="1" hangingPunct="1"/>
            <a:r>
              <a:rPr lang="en-US"/>
              <a:t>Reaction dynamics is very important, should see log</a:t>
            </a:r>
            <a:r>
              <a:rPr lang="en-US" baseline="30000"/>
              <a:t>2</a:t>
            </a:r>
            <a:r>
              <a:rPr lang="en-US"/>
              <a:t>(Q</a:t>
            </a:r>
            <a:r>
              <a:rPr lang="en-US" baseline="30000"/>
              <a:t>2</a:t>
            </a:r>
            <a:r>
              <a:rPr lang="en-US"/>
              <a:t>) effect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FE3389-19A1-1443-B652-32802DE0E5CE}" type="slidenum">
              <a:rPr lang="en-US"/>
              <a:pPr/>
              <a:t>28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Layout and Parameters of the proposed experiment ====== Beam line with +/- 25 milli radian opening to beam dump</a:t>
            </a:r>
          </a:p>
          <a:p>
            <a:pPr eaLnBrk="1" hangingPunct="1"/>
            <a:r>
              <a:rPr lang="en-US"/>
              <a:t>40 cm long liquid hydrogen target.  Beam of 75 micro Ampere.  Scattered electron detected in Lead-glass calorimeter resolution of 3.5% </a:t>
            </a:r>
          </a:p>
          <a:p>
            <a:pPr eaLnBrk="1" hangingPunct="1"/>
            <a:r>
              <a:rPr lang="en-US"/>
              <a:t> at 3.5 GeV energy of final electron, position resolution of 5 mm. Proton arm consists of a Magnet, Tracking  devices and Trigger calorimeter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9A1DC3-4BE1-6B41-B9EC-D21C9C60A6E9}" type="slidenum">
              <a:rPr lang="en-US"/>
              <a:pPr/>
              <a:t>29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Large size of the Hall A and luminosity close to 10^38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97FD4-E603-47DE-B846-C49C28C33260}" type="slidenum">
              <a:rPr lang="en-US"/>
              <a:pPr/>
              <a:t>39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FB380E-F0B2-43EE-B388-D8737F6F32CE}" type="slidenum">
              <a:rPr lang="en-US"/>
              <a:pPr/>
              <a:t>40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A58279-82F2-4D8C-95F5-F5ECBCA9DC16}" type="slidenum">
              <a:rPr lang="en-US"/>
              <a:pPr/>
              <a:t>41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474720-9291-4473-8435-8AC3F64F5D9D}" type="slidenum">
              <a:rPr lang="en-US"/>
              <a:pPr/>
              <a:t>42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D0ED9B-11DF-48A8-8527-3606D26D2F77}" type="slidenum">
              <a:rPr lang="en-US"/>
              <a:pPr/>
              <a:t>43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54076E-1999-4EFB-BAD9-D19EA9C97A87}" type="slidenum">
              <a:rPr lang="en-US"/>
              <a:pPr/>
              <a:t>44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4C8AE1-1660-409A-8F3F-E656D987319A}" type="slidenum">
              <a:rPr lang="en-US"/>
              <a:pPr/>
              <a:t>45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DA5975-46B3-43FF-AFB3-7E0C5CE2D9EF}" type="slidenum">
              <a:rPr lang="zh-CN" altLang="en-GB">
                <a:solidFill>
                  <a:srgbClr val="FFFFFF"/>
                </a:solidFill>
              </a:rPr>
              <a:pPr/>
              <a:t>47</a:t>
            </a:fld>
            <a:endParaRPr lang="en-GB" altLang="zh-CN">
              <a:solidFill>
                <a:srgbClr val="FFFFFF"/>
              </a:solidFill>
            </a:endParaRPr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43000" y="685916"/>
            <a:ext cx="4572000" cy="342957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defTabSz="456746">
              <a:lnSpc>
                <a:spcPct val="124000"/>
              </a:lnSpc>
              <a:buClr>
                <a:srgbClr val="000000"/>
              </a:buClr>
              <a:buSzPct val="100000"/>
            </a:pPr>
            <a:endParaRPr lang="en-US" sz="2400" dirty="0">
              <a:solidFill>
                <a:srgbClr val="FFFFFF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914711" y="4344134"/>
            <a:ext cx="5028579" cy="4115495"/>
          </a:xfrm>
          <a:noFill/>
          <a:ln/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6C6D18-43E2-498A-8086-F0C9A0181A4A}" type="slidenum">
              <a:rPr lang="en-US">
                <a:solidFill>
                  <a:srgbClr val="1F497D"/>
                </a:solidFill>
              </a:rPr>
              <a:pPr/>
              <a:t>49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3251" name="Rectangle 7"/>
          <p:cNvSpPr txBox="1">
            <a:spLocks noGrp="1" noChangeArrowheads="1"/>
          </p:cNvSpPr>
          <p:nvPr/>
        </p:nvSpPr>
        <p:spPr bwMode="auto">
          <a:xfrm>
            <a:off x="3885579" y="8686723"/>
            <a:ext cx="2972421" cy="457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78" tIns="45738" rIns="91478" bIns="45738" anchor="b"/>
          <a:lstStyle/>
          <a:p>
            <a:pPr algn="r" defTabSz="913490"/>
            <a:fld id="{DAAC4850-8399-4D38-848B-3D4E6E94BA74}" type="slidenum">
              <a:rPr lang="en-US" sz="1200">
                <a:solidFill>
                  <a:srgbClr val="000000"/>
                </a:solidFill>
              </a:rPr>
              <a:pPr algn="r" defTabSz="913490"/>
              <a:t>49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53252" name="Rectangle 7"/>
          <p:cNvSpPr txBox="1">
            <a:spLocks noGrp="1" noChangeArrowheads="1"/>
          </p:cNvSpPr>
          <p:nvPr/>
        </p:nvSpPr>
        <p:spPr bwMode="auto">
          <a:xfrm>
            <a:off x="3884027" y="8685178"/>
            <a:ext cx="2972421" cy="457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 anchor="b"/>
          <a:lstStyle/>
          <a:p>
            <a:pPr algn="r" defTabSz="911943"/>
            <a:fld id="{F66EE494-D5D4-48CD-A395-8B2B2C6898AE}" type="slidenum"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911943"/>
              <a:t>49</a:t>
            </a:fld>
            <a:endParaRPr lang="en-US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532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356" y="678192"/>
            <a:ext cx="5092252" cy="3454297"/>
          </a:xfrm>
          <a:ln/>
        </p:spPr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628" y="4359582"/>
            <a:ext cx="5009943" cy="4130944"/>
          </a:xfrm>
          <a:noFill/>
          <a:ln/>
        </p:spPr>
        <p:txBody>
          <a:bodyPr wrap="none" lIns="91429" tIns="45714" rIns="91429" bIns="45714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134"/>
            <a:ext cx="5028579" cy="4115495"/>
          </a:xfrm>
          <a:noFill/>
          <a:ln/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5EB5E2-94C4-4B93-9598-19A70BFCEDF5}" type="slidenum">
              <a:rPr lang="en-US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9FB44E-1C6B-444C-9AEA-3F3A5AAF83D3}" type="slidenum">
              <a:rPr lang="zh-CN" altLang="en-GB"/>
              <a:pPr/>
              <a:t>54</a:t>
            </a:fld>
            <a:endParaRPr lang="en-GB" altLang="zh-CN"/>
          </a:p>
        </p:txBody>
      </p:sp>
      <p:sp>
        <p:nvSpPr>
          <p:cNvPr id="57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7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711" y="4344134"/>
            <a:ext cx="5028579" cy="4115495"/>
          </a:xfrm>
          <a:noFill/>
          <a:ln/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050ACD-4EA6-4842-9221-5335E0CECC92}" type="slidenum">
              <a:rPr lang="zh-CN" altLang="en-GB"/>
              <a:pPr/>
              <a:t>55</a:t>
            </a:fld>
            <a:endParaRPr lang="en-GB" altLang="zh-CN"/>
          </a:p>
        </p:txBody>
      </p:sp>
      <p:sp>
        <p:nvSpPr>
          <p:cNvPr id="58371" name="Text Box 2"/>
          <p:cNvSpPr txBox="1">
            <a:spLocks noChangeArrowheads="1"/>
          </p:cNvSpPr>
          <p:nvPr/>
        </p:nvSpPr>
        <p:spPr bwMode="auto">
          <a:xfrm>
            <a:off x="1143000" y="685916"/>
            <a:ext cx="4572000" cy="342957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endParaRPr lang="en-US"/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/>
          </p:nvPr>
        </p:nvSpPr>
        <p:spPr>
          <a:xfrm>
            <a:off x="914712" y="4344134"/>
            <a:ext cx="5027025" cy="4113951"/>
          </a:xfrm>
          <a:noFill/>
          <a:ln/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D4E1-460F-45FD-9B47-40960B6384A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6B49C-B924-4930-AC76-7CD5A8A109F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D4E1-460F-45FD-9B47-40960B6384A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6B49C-B924-4930-AC76-7CD5A8A109F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D4E1-460F-45FD-9B47-40960B6384A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6B49C-B924-4930-AC76-7CD5A8A109F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D4E1-460F-45FD-9B47-40960B6384A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6B49C-B924-4930-AC76-7CD5A8A109F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D4E1-460F-45FD-9B47-40960B6384A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6B49C-B924-4930-AC76-7CD5A8A109F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D4E1-460F-45FD-9B47-40960B6384A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6B49C-B924-4930-AC76-7CD5A8A109F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D4E1-460F-45FD-9B47-40960B6384A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6B49C-B924-4930-AC76-7CD5A8A109F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D4E1-460F-45FD-9B47-40960B6384A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6B49C-B924-4930-AC76-7CD5A8A109F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D4E1-460F-45FD-9B47-40960B6384A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6B49C-B924-4930-AC76-7CD5A8A109F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D4E1-460F-45FD-9B47-40960B6384A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6B49C-B924-4930-AC76-7CD5A8A109F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D4E1-460F-45FD-9B47-40960B6384A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6B49C-B924-4930-AC76-7CD5A8A109F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FD4E1-460F-45FD-9B47-40960B6384A2}" type="datetimeFigureOut">
              <a:rPr lang="en-US" smtClean="0"/>
              <a:pPr/>
              <a:t>8/2/2010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6B49C-B924-4930-AC76-7CD5A8A109F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rfu.cea.fr/Sphn/Phocea/Vie_des_labos/Seminaires/index.php?id_type=1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7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19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Le programme de physique à venir du Hall A au Jefferson Laboratory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1752600"/>
          </a:xfrm>
        </p:spPr>
        <p:txBody>
          <a:bodyPr/>
          <a:lstStyle/>
          <a:p>
            <a:r>
              <a:rPr lang="en-US" dirty="0" smtClean="0"/>
              <a:t>Alexandre Camsonne</a:t>
            </a:r>
          </a:p>
          <a:p>
            <a:r>
              <a:rPr lang="en-US" dirty="0" err="1" smtClean="0">
                <a:hlinkClick r:id="rId2"/>
              </a:rPr>
              <a:t>Séminaires</a:t>
            </a:r>
            <a:r>
              <a:rPr lang="en-US" dirty="0" smtClean="0">
                <a:hlinkClick r:id="rId2"/>
              </a:rPr>
              <a:t> du </a:t>
            </a:r>
            <a:r>
              <a:rPr lang="en-US" dirty="0" err="1" smtClean="0">
                <a:hlinkClick r:id="rId2"/>
              </a:rPr>
              <a:t>SPhN</a:t>
            </a:r>
            <a:endParaRPr lang="en-US" dirty="0" smtClean="0"/>
          </a:p>
          <a:p>
            <a:r>
              <a:rPr lang="en-US" dirty="0" err="1" smtClean="0"/>
              <a:t>Vendredi</a:t>
            </a:r>
            <a:r>
              <a:rPr lang="en-US" dirty="0" smtClean="0"/>
              <a:t> 30 </a:t>
            </a:r>
            <a:r>
              <a:rPr lang="en-US" dirty="0" err="1" smtClean="0"/>
              <a:t>Juillet</a:t>
            </a:r>
            <a:r>
              <a:rPr lang="en-US" dirty="0" smtClean="0"/>
              <a:t> 2010</a:t>
            </a:r>
          </a:p>
          <a:p>
            <a:endParaRPr lang="en-US" dirty="0"/>
          </a:p>
        </p:txBody>
      </p:sp>
      <p:pic>
        <p:nvPicPr>
          <p:cNvPr id="4" name="Picture 2" descr="C:\Documents and Settings\Camsonne\My Documents\Downloads\Saclay\JLab_logo_whit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5562600"/>
            <a:ext cx="3657600" cy="1143000"/>
          </a:xfrm>
          <a:prstGeom prst="rect">
            <a:avLst/>
          </a:prstGeom>
          <a:noFill/>
        </p:spPr>
      </p:pic>
      <p:pic>
        <p:nvPicPr>
          <p:cNvPr id="2050" name="Picture 2" descr="C:\Documents and Settings\Camsonne\My Documents\Downloads\Saclay\JSA.jpg"/>
          <p:cNvPicPr>
            <a:picLocks noChangeAspect="1" noChangeArrowheads="1"/>
          </p:cNvPicPr>
          <p:nvPr/>
        </p:nvPicPr>
        <p:blipFill>
          <a:blip r:embed="rId4" cstate="print"/>
          <a:srcRect r="79872"/>
          <a:stretch>
            <a:fillRect/>
          </a:stretch>
        </p:blipFill>
        <p:spPr bwMode="auto">
          <a:xfrm>
            <a:off x="3581400" y="5791200"/>
            <a:ext cx="1077084" cy="762000"/>
          </a:xfrm>
          <a:prstGeom prst="rect">
            <a:avLst/>
          </a:prstGeom>
          <a:noFill/>
        </p:spPr>
      </p:pic>
      <p:pic>
        <p:nvPicPr>
          <p:cNvPr id="52225" name="Picture 1" descr="C:\Documents and Settings\Camsonne\My Documents\Downloads\Saclay\New_DOE_Logo_Col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5791200"/>
            <a:ext cx="2362201" cy="597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Introduction</a:t>
            </a:r>
          </a:p>
          <a:p>
            <a:pPr lvl="1"/>
            <a:r>
              <a:rPr lang="fr-FR" dirty="0" smtClean="0"/>
              <a:t>Jefferson Laboratory</a:t>
            </a:r>
          </a:p>
          <a:p>
            <a:pPr lvl="1"/>
            <a:r>
              <a:rPr lang="fr-FR" dirty="0" smtClean="0"/>
              <a:t>Hall A</a:t>
            </a:r>
          </a:p>
          <a:p>
            <a:r>
              <a:rPr lang="fr-FR" dirty="0" smtClean="0"/>
              <a:t>Le programme à 6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1"/>
            <a:r>
              <a:rPr lang="fr-FR" dirty="0" smtClean="0"/>
              <a:t>Expérience restantes</a:t>
            </a:r>
          </a:p>
          <a:p>
            <a:r>
              <a:rPr lang="fr-FR" dirty="0" smtClean="0"/>
              <a:t>Le programme à 12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1"/>
            <a:r>
              <a:rPr lang="fr-FR" dirty="0" smtClean="0"/>
              <a:t>Facteurs de forme ( Bogdan </a:t>
            </a:r>
            <a:r>
              <a:rPr lang="fr-FR" dirty="0" err="1" smtClean="0"/>
              <a:t>Wojstekowski</a:t>
            </a:r>
            <a:r>
              <a:rPr lang="fr-FR" dirty="0" smtClean="0"/>
              <a:t>) </a:t>
            </a:r>
          </a:p>
          <a:p>
            <a:pPr lvl="1"/>
            <a:r>
              <a:rPr lang="fr-FR" dirty="0" smtClean="0"/>
              <a:t>Violation de parité ( Robert </a:t>
            </a:r>
            <a:r>
              <a:rPr lang="fr-FR" dirty="0" err="1" smtClean="0"/>
              <a:t>Michaels</a:t>
            </a:r>
            <a:r>
              <a:rPr lang="fr-FR" dirty="0" smtClean="0"/>
              <a:t>, Krishna </a:t>
            </a:r>
            <a:r>
              <a:rPr lang="fr-FR" dirty="0" err="1" smtClean="0"/>
              <a:t>Kumar</a:t>
            </a:r>
            <a:r>
              <a:rPr lang="fr-FR" dirty="0" smtClean="0"/>
              <a:t> )</a:t>
            </a:r>
          </a:p>
          <a:p>
            <a:pPr lvl="2"/>
            <a:r>
              <a:rPr lang="fr-FR" dirty="0" smtClean="0"/>
              <a:t>Expérience </a:t>
            </a:r>
            <a:r>
              <a:rPr lang="fr-FR" dirty="0" err="1" smtClean="0"/>
              <a:t>Moller</a:t>
            </a:r>
            <a:r>
              <a:rPr lang="fr-FR" dirty="0" smtClean="0"/>
              <a:t> a 12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2"/>
            <a:r>
              <a:rPr lang="fr-FR" dirty="0" smtClean="0"/>
              <a:t>PVDIS avec </a:t>
            </a:r>
            <a:r>
              <a:rPr lang="fr-FR" dirty="0" err="1" smtClean="0"/>
              <a:t>SoLID</a:t>
            </a:r>
            <a:endParaRPr lang="fr-FR" dirty="0" smtClean="0"/>
          </a:p>
          <a:p>
            <a:pPr lvl="1"/>
            <a:r>
              <a:rPr lang="fr-FR" dirty="0" smtClean="0"/>
              <a:t>SIDIS avec </a:t>
            </a:r>
            <a:r>
              <a:rPr lang="fr-FR" dirty="0" err="1" smtClean="0"/>
              <a:t>SoLID</a:t>
            </a:r>
            <a:r>
              <a:rPr lang="fr-FR" dirty="0" smtClean="0"/>
              <a:t> (JP Chen)</a:t>
            </a:r>
          </a:p>
          <a:p>
            <a:pPr lvl="1"/>
            <a:r>
              <a:rPr lang="fr-FR" dirty="0" smtClean="0"/>
              <a:t>DVCS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Jefferson Laboratory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 descr="C:\Documents and Settings\Camsonne\My Documents\Downloads\Saclay\area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1447800"/>
            <a:ext cx="5943601" cy="4524375"/>
          </a:xfrm>
          <a:prstGeom prst="rect">
            <a:avLst/>
          </a:prstGeom>
          <a:noFill/>
        </p:spPr>
      </p:pic>
      <p:pic>
        <p:nvPicPr>
          <p:cNvPr id="51201" name="Picture 1" descr="C:\Documents and Settings\Camsonne\My Documents\Downloads\Saclay\ACC_1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810000"/>
            <a:ext cx="2908036" cy="2743200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 flipV="1">
            <a:off x="762000" y="3200400"/>
            <a:ext cx="4648200" cy="64008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2895600" y="3962400"/>
            <a:ext cx="3276600" cy="190500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Jefferson Laboratory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6670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Polarized electron beam</a:t>
            </a:r>
          </a:p>
          <a:p>
            <a:r>
              <a:rPr lang="en-US" dirty="0" smtClean="0"/>
              <a:t>Current up to 200 </a:t>
            </a:r>
            <a:r>
              <a:rPr lang="en-US" dirty="0" err="1" smtClean="0"/>
              <a:t>uA</a:t>
            </a:r>
            <a:r>
              <a:rPr lang="en-US" dirty="0" smtClean="0"/>
              <a:t> at injector</a:t>
            </a:r>
          </a:p>
          <a:p>
            <a:r>
              <a:rPr lang="en-US" dirty="0" smtClean="0"/>
              <a:t>Up to 5 pass for an energy up to 6 </a:t>
            </a:r>
            <a:r>
              <a:rPr lang="en-US" dirty="0" err="1" smtClean="0"/>
              <a:t>GeV</a:t>
            </a:r>
            <a:endParaRPr lang="en-US" dirty="0" smtClean="0"/>
          </a:p>
          <a:p>
            <a:r>
              <a:rPr lang="en-US" dirty="0" smtClean="0"/>
              <a:t>Continuous beam</a:t>
            </a:r>
            <a:br>
              <a:rPr lang="en-US" dirty="0" smtClean="0"/>
            </a:br>
            <a:r>
              <a:rPr lang="en-US" dirty="0" smtClean="0"/>
              <a:t>( 2ns beam structure)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170" name="Picture 2" descr="E:\cruzer\Halla-NIM\CEBAF.e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9" y="2209800"/>
            <a:ext cx="6096001" cy="354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E:\cruzer\Halla-NIM\wholehall.e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838200"/>
            <a:ext cx="6400800" cy="3743864"/>
          </a:xfrm>
          <a:prstGeom prst="rect">
            <a:avLst/>
          </a:prstGeom>
          <a:noFill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Hall 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E:\cruzer\Halla-NIM\HallA.e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4409946"/>
            <a:ext cx="5410200" cy="24480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Hall 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resolution spectrometers</a:t>
            </a:r>
            <a:endParaRPr lang="en-US" dirty="0"/>
          </a:p>
        </p:txBody>
      </p:sp>
      <p:pic>
        <p:nvPicPr>
          <p:cNvPr id="45057" name="Picture 1" descr="C:\Documents and Settings\Camsonne\My Documents\Downloads\Saclay\arm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590800"/>
            <a:ext cx="4876800" cy="3253267"/>
          </a:xfrm>
          <a:prstGeom prst="rect">
            <a:avLst/>
          </a:prstGeom>
          <a:noFill/>
        </p:spPr>
      </p:pic>
      <p:pic>
        <p:nvPicPr>
          <p:cNvPr id="788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1459" y="2590800"/>
            <a:ext cx="3409713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Hall A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54102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Cibles solides : C, B, Li, Fe, Pb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Cibles cryogéniques liquides: H</a:t>
            </a:r>
            <a:r>
              <a:rPr lang="fr-FR" baseline="-25000" dirty="0" smtClean="0"/>
              <a:t>2</a:t>
            </a:r>
            <a:r>
              <a:rPr lang="fr-FR" dirty="0" smtClean="0"/>
              <a:t>,D</a:t>
            </a:r>
            <a:r>
              <a:rPr lang="fr-FR" baseline="-25000" dirty="0" smtClean="0"/>
              <a:t>2</a:t>
            </a:r>
            <a:r>
              <a:rPr lang="fr-FR" dirty="0" smtClean="0"/>
              <a:t>,He</a:t>
            </a:r>
            <a:r>
              <a:rPr lang="fr-FR" baseline="30000" dirty="0" smtClean="0"/>
              <a:t>3</a:t>
            </a:r>
            <a:r>
              <a:rPr lang="fr-FR" dirty="0" smtClean="0"/>
              <a:t>,He</a:t>
            </a:r>
            <a:r>
              <a:rPr lang="fr-FR" baseline="30000" dirty="0" smtClean="0"/>
              <a:t>4</a:t>
            </a:r>
            <a:endParaRPr lang="fr-FR" dirty="0" smtClean="0"/>
          </a:p>
          <a:p>
            <a:pPr>
              <a:buNone/>
            </a:pPr>
            <a:endParaRPr lang="fr-FR" baseline="30000" dirty="0" smtClean="0"/>
          </a:p>
          <a:p>
            <a:pPr>
              <a:buNone/>
            </a:pPr>
            <a:endParaRPr lang="fr-FR" baseline="30000" dirty="0" smtClean="0"/>
          </a:p>
          <a:p>
            <a:pPr>
              <a:buNone/>
            </a:pPr>
            <a:endParaRPr lang="fr-FR" baseline="300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7105" name="Picture 1" descr="C:\Documents and Settings\Camsonne\My Documents\Downloads\Saclay\HALA_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371600"/>
            <a:ext cx="2349889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23 Sep 2009        B. Wojtsekhowski</a:t>
            </a:r>
            <a:endParaRPr lang="en-US"/>
          </a:p>
        </p:txBody>
      </p:sp>
      <p:sp>
        <p:nvSpPr>
          <p:cNvPr id="3993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INT 12 GeV JLab</a:t>
            </a:r>
            <a:endParaRPr lang="en-US"/>
          </a:p>
        </p:txBody>
      </p:sp>
      <p:sp>
        <p:nvSpPr>
          <p:cNvPr id="3994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53C6B9B-5094-F04D-AF8B-E5478B723917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994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19138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Polarized He-3 Target</a:t>
            </a:r>
            <a:endParaRPr lang="en-US" sz="3600" dirty="0">
              <a:solidFill>
                <a:srgbClr val="FF0000"/>
              </a:solidFill>
              <a:latin typeface="Times New Roman"/>
            </a:endParaRPr>
          </a:p>
        </p:txBody>
      </p:sp>
      <p:pic>
        <p:nvPicPr>
          <p:cNvPr id="9" name="Picture 8" descr="ce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4191000"/>
            <a:ext cx="2971800" cy="21578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57600" y="11430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Target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rot="5400000">
            <a:off x="3390899" y="1638301"/>
            <a:ext cx="457201" cy="381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16200000" flipH="1">
            <a:off x="5772201" y="2228798"/>
            <a:ext cx="817418" cy="174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486399" y="1447799"/>
            <a:ext cx="2438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Neutron arm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990600"/>
            <a:ext cx="1732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Electron arm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1295400" y="1371600"/>
            <a:ext cx="563887" cy="326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5772201" y="2228798"/>
            <a:ext cx="817418" cy="174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5486399" y="1447799"/>
            <a:ext cx="1702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Neutron arm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8" name="Picture 17" descr="Gen_Cell-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990600"/>
            <a:ext cx="3873500" cy="2573338"/>
          </a:xfrm>
          <a:prstGeom prst="rect">
            <a:avLst/>
          </a:prstGeom>
          <a:noFill/>
        </p:spPr>
      </p:pic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3505200" y="1066800"/>
            <a:ext cx="12192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latin typeface="Century"/>
              </a:rPr>
              <a:t>Pumping chamber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990600" y="990600"/>
            <a:ext cx="8382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FF0000"/>
                </a:solidFill>
                <a:latin typeface="Century"/>
              </a:rPr>
              <a:t>Laser light</a:t>
            </a: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1066800" y="1981200"/>
            <a:ext cx="12192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latin typeface="Century"/>
              </a:rPr>
              <a:t>Polarized beam</a:t>
            </a: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990600" y="2895600"/>
            <a:ext cx="1371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latin typeface="Chalkboard" pitchFamily="-112" charset="0"/>
              </a:rPr>
              <a:t>  </a:t>
            </a:r>
            <a:r>
              <a:rPr lang="en-US" sz="1800" b="1" dirty="0" smtClean="0">
                <a:latin typeface="Century"/>
              </a:rPr>
              <a:t>Target chamber</a:t>
            </a:r>
            <a:endParaRPr lang="en-US" sz="1800" b="1" dirty="0">
              <a:latin typeface="Century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3657600" y="2209800"/>
            <a:ext cx="13716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latin typeface="Century"/>
              </a:rPr>
              <a:t>Scattered electron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066800" y="3505200"/>
            <a:ext cx="3886200" cy="533400"/>
          </a:xfrm>
          <a:prstGeom prst="rect">
            <a:avLst/>
          </a:prstGeom>
          <a:solidFill>
            <a:srgbClr val="E5E3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600">
              <a:solidFill>
                <a:schemeClr val="bg1"/>
              </a:solidFill>
              <a:latin typeface="Chalkboard" pitchFamily="-112" charset="0"/>
            </a:endParaRP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2819400" y="3352800"/>
            <a:ext cx="1143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latin typeface="Century"/>
              </a:rPr>
              <a:t>Recoiled neutron</a:t>
            </a:r>
            <a:endParaRPr lang="en-US" sz="1800" b="1" dirty="0">
              <a:solidFill>
                <a:srgbClr val="FF0000"/>
              </a:solidFill>
              <a:latin typeface="Century"/>
            </a:endParaRPr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2819400" y="3048000"/>
            <a:ext cx="381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4"/>
          <p:cNvSpPr>
            <a:spLocks noChangeShapeType="1"/>
          </p:cNvSpPr>
          <p:nvPr/>
        </p:nvSpPr>
        <p:spPr bwMode="auto">
          <a:xfrm flipV="1">
            <a:off x="2667000" y="2590800"/>
            <a:ext cx="990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2438400" y="1524000"/>
            <a:ext cx="1143000" cy="369332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latin typeface="Chalkboard" pitchFamily="-112" charset="0"/>
              </a:rPr>
              <a:t> </a:t>
            </a:r>
            <a:r>
              <a:rPr lang="en-US" sz="1800" b="1" dirty="0" err="1" smtClean="0">
                <a:latin typeface="Century"/>
              </a:rPr>
              <a:t>Rb</a:t>
            </a:r>
            <a:r>
              <a:rPr lang="en-US" sz="1800" b="1" dirty="0" smtClean="0">
                <a:latin typeface="Century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entury"/>
              </a:rPr>
              <a:t>+ K</a:t>
            </a:r>
            <a:endParaRPr lang="en-US" sz="1800" b="1" dirty="0">
              <a:solidFill>
                <a:srgbClr val="FF0000"/>
              </a:solidFill>
              <a:latin typeface="Century"/>
            </a:endParaRPr>
          </a:p>
        </p:txBody>
      </p:sp>
      <p:pic>
        <p:nvPicPr>
          <p:cNvPr id="29" name="Picture 28" descr="Cates_target.tif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1981200"/>
            <a:ext cx="3463290" cy="20574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953000" y="990600"/>
            <a:ext cx="3429000" cy="14670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</a:t>
            </a:r>
            <a:r>
              <a:rPr lang="en-US" sz="2000" dirty="0" smtClean="0">
                <a:latin typeface="Century"/>
              </a:rPr>
              <a:t>Polarization pumping</a:t>
            </a:r>
          </a:p>
          <a:p>
            <a:r>
              <a:rPr lang="en-US" sz="2000" dirty="0" smtClean="0">
                <a:latin typeface="Century"/>
              </a:rPr>
              <a:t>  </a:t>
            </a:r>
          </a:p>
          <a:p>
            <a:r>
              <a:rPr lang="en-US" sz="2000" dirty="0" smtClean="0">
                <a:latin typeface="Century"/>
              </a:rPr>
              <a:t>       </a:t>
            </a:r>
            <a:r>
              <a:rPr lang="en-US" sz="2000" dirty="0" err="1" smtClean="0">
                <a:latin typeface="Century"/>
              </a:rPr>
              <a:t>J</a:t>
            </a:r>
            <a:r>
              <a:rPr lang="en-US" sz="2000" baseline="-25000" dirty="0" err="1" smtClean="0">
                <a:latin typeface="Century"/>
              </a:rPr>
              <a:t>polarized</a:t>
            </a:r>
            <a:r>
              <a:rPr lang="en-US" sz="2000" baseline="-25000" dirty="0" smtClean="0">
                <a:latin typeface="Century"/>
              </a:rPr>
              <a:t> </a:t>
            </a:r>
            <a:r>
              <a:rPr lang="en-US" sz="2000" baseline="-25000" dirty="0" err="1" smtClean="0">
                <a:latin typeface="Century"/>
              </a:rPr>
              <a:t>nuclei.</a:t>
            </a:r>
            <a:r>
              <a:rPr lang="en-US" sz="2000" dirty="0" err="1" smtClean="0">
                <a:latin typeface="Century"/>
              </a:rPr>
              <a:t>x</a:t>
            </a:r>
            <a:r>
              <a:rPr lang="en-US" sz="2000" dirty="0" smtClean="0">
                <a:latin typeface="Century"/>
              </a:rPr>
              <a:t> P</a:t>
            </a:r>
            <a:r>
              <a:rPr lang="en-US" sz="2000" baseline="30000" dirty="0" smtClean="0">
                <a:latin typeface="Century"/>
              </a:rPr>
              <a:t>2</a:t>
            </a:r>
            <a:r>
              <a:rPr lang="en-US" sz="2000" baseline="-25000" dirty="0" smtClean="0">
                <a:latin typeface="Century"/>
              </a:rPr>
              <a:t>nuclei</a:t>
            </a:r>
          </a:p>
          <a:p>
            <a:endParaRPr lang="en-US" sz="2000" baseline="30000" dirty="0" smtClean="0">
              <a:latin typeface="Century"/>
            </a:endParaRPr>
          </a:p>
          <a:p>
            <a:endParaRPr lang="en-US" baseline="30000" dirty="0" smtClean="0"/>
          </a:p>
        </p:txBody>
      </p:sp>
      <p:cxnSp>
        <p:nvCxnSpPr>
          <p:cNvPr id="31" name="Straight Arrow Connector 30"/>
          <p:cNvCxnSpPr/>
          <p:nvPr/>
        </p:nvCxnSpPr>
        <p:spPr bwMode="auto">
          <a:xfrm rot="5400000">
            <a:off x="6629400" y="2362200"/>
            <a:ext cx="609600" cy="609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7315200" y="1981200"/>
            <a:ext cx="593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G</a:t>
            </a:r>
            <a:r>
              <a:rPr lang="en-US" baseline="-25000" dirty="0" err="1" smtClean="0">
                <a:solidFill>
                  <a:srgbClr val="FF0000"/>
                </a:solidFill>
              </a:rPr>
              <a:t>E</a:t>
            </a:r>
            <a:r>
              <a:rPr lang="en-US" baseline="40000" dirty="0" err="1" smtClean="0">
                <a:solidFill>
                  <a:srgbClr val="FF0000"/>
                </a:solidFill>
              </a:rPr>
              <a:t>n</a:t>
            </a:r>
            <a:endParaRPr lang="en-US" baseline="400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53000" y="2438400"/>
            <a:ext cx="381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5" name="Picture 34" descr="target_edna.pd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49159" y="4191000"/>
            <a:ext cx="3134412" cy="2286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895600"/>
            <a:ext cx="7772400" cy="1362075"/>
          </a:xfrm>
        </p:spPr>
        <p:txBody>
          <a:bodyPr/>
          <a:lstStyle/>
          <a:p>
            <a:r>
              <a:rPr lang="en-US" dirty="0" smtClean="0"/>
              <a:t>Le </a:t>
            </a:r>
            <a:r>
              <a:rPr lang="en-US" dirty="0" err="1" smtClean="0"/>
              <a:t>programme</a:t>
            </a:r>
            <a:r>
              <a:rPr lang="en-US" dirty="0" smtClean="0"/>
              <a:t> a 6 </a:t>
            </a:r>
            <a:r>
              <a:rPr lang="en-US" dirty="0" err="1" smtClean="0"/>
              <a:t>Gev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llAlong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533400"/>
            <a:ext cx="12865231" cy="6019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05800" y="914400"/>
            <a:ext cx="3352800" cy="5257800"/>
          </a:xfrm>
          <a:prstGeom prst="rect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 </a:t>
            </a:r>
            <a:r>
              <a:rPr lang="en-US" dirty="0" err="1" smtClean="0"/>
              <a:t>GeV</a:t>
            </a:r>
            <a:r>
              <a:rPr lang="en-US" dirty="0" smtClean="0"/>
              <a:t> Upgrade</a:t>
            </a:r>
          </a:p>
          <a:p>
            <a:pPr algn="ctr"/>
            <a:r>
              <a:rPr lang="en-US" dirty="0" smtClean="0"/>
              <a:t>Shutdown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881051" y="931817"/>
            <a:ext cx="2767149" cy="5257800"/>
          </a:xfrm>
          <a:prstGeom prst="rect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Completed</a:t>
            </a:r>
          </a:p>
          <a:p>
            <a:pPr algn="ctr"/>
            <a:r>
              <a:rPr lang="en-US" dirty="0" smtClean="0"/>
              <a:t>experiments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Mesure à 1 spectromètre</a:t>
            </a:r>
            <a:endParaRPr lang="fr-F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Mesure simple bras :</a:t>
            </a:r>
          </a:p>
          <a:p>
            <a:pPr lvl="1"/>
            <a:r>
              <a:rPr lang="fr-FR" dirty="0" err="1" smtClean="0"/>
              <a:t>Deep</a:t>
            </a:r>
            <a:r>
              <a:rPr lang="fr-FR" dirty="0" smtClean="0"/>
              <a:t> </a:t>
            </a:r>
            <a:r>
              <a:rPr lang="fr-FR" dirty="0" err="1" smtClean="0"/>
              <a:t>Inelastic</a:t>
            </a:r>
            <a:r>
              <a:rPr lang="fr-FR" dirty="0" smtClean="0"/>
              <a:t> </a:t>
            </a:r>
            <a:r>
              <a:rPr lang="fr-FR" dirty="0" err="1" smtClean="0"/>
              <a:t>Scattering</a:t>
            </a:r>
            <a:r>
              <a:rPr lang="fr-FR" dirty="0" smtClean="0"/>
              <a:t> : mesure inclusive de la fonctions de structure g</a:t>
            </a:r>
            <a:r>
              <a:rPr lang="fr-FR" baseline="-25000" dirty="0" smtClean="0"/>
              <a:t>2p</a:t>
            </a:r>
            <a:r>
              <a:rPr lang="fr-FR" dirty="0" smtClean="0"/>
              <a:t> à bas Q</a:t>
            </a:r>
            <a:r>
              <a:rPr lang="fr-FR" baseline="30000" dirty="0" smtClean="0"/>
              <a:t>2</a:t>
            </a:r>
            <a:r>
              <a:rPr lang="fr-FR" dirty="0" smtClean="0"/>
              <a:t> : faisceau d’électrons longitudinalement </a:t>
            </a:r>
            <a:r>
              <a:rPr lang="fr-FR" dirty="0" err="1" smtClean="0"/>
              <a:t>poliarisés</a:t>
            </a:r>
            <a:r>
              <a:rPr lang="fr-FR" dirty="0" smtClean="0"/>
              <a:t> avec la cible NH</a:t>
            </a:r>
            <a:r>
              <a:rPr lang="fr-FR" baseline="-25000" dirty="0" smtClean="0"/>
              <a:t>3</a:t>
            </a:r>
            <a:r>
              <a:rPr lang="fr-FR" dirty="0" smtClean="0"/>
              <a:t> polarisée transversalement</a:t>
            </a:r>
          </a:p>
          <a:p>
            <a:pPr lvl="1">
              <a:buNone/>
            </a:pPr>
            <a:endParaRPr lang="fr-FR" dirty="0" smtClean="0"/>
          </a:p>
          <a:p>
            <a:pPr lvl="1"/>
            <a:r>
              <a:rPr lang="fr-FR" dirty="0" smtClean="0"/>
              <a:t>Facteurs de formes </a:t>
            </a:r>
            <a:r>
              <a:rPr lang="fr-FR" dirty="0" err="1" smtClean="0"/>
              <a:t>elastique</a:t>
            </a:r>
            <a:r>
              <a:rPr lang="fr-FR" dirty="0" smtClean="0"/>
              <a:t> : </a:t>
            </a:r>
            <a:r>
              <a:rPr lang="fr-FR" dirty="0" err="1" smtClean="0"/>
              <a:t>G</a:t>
            </a:r>
            <a:r>
              <a:rPr lang="fr-FR" baseline="-25000" dirty="0" err="1" smtClean="0"/>
              <a:t>Ep</a:t>
            </a:r>
            <a:r>
              <a:rPr lang="fr-FR" dirty="0" smtClean="0"/>
              <a:t>/</a:t>
            </a:r>
            <a:r>
              <a:rPr lang="fr-FR" dirty="0" err="1" smtClean="0"/>
              <a:t>G</a:t>
            </a:r>
            <a:r>
              <a:rPr lang="fr-FR" baseline="-25000" dirty="0" err="1" smtClean="0"/>
              <a:t>Mp</a:t>
            </a:r>
            <a:r>
              <a:rPr lang="fr-FR" dirty="0" smtClean="0"/>
              <a:t> à bas Q</a:t>
            </a:r>
            <a:r>
              <a:rPr lang="fr-FR" baseline="30000" dirty="0" smtClean="0"/>
              <a:t>2</a:t>
            </a:r>
            <a:endParaRPr lang="fr-FR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G</a:t>
            </a:r>
            <a:r>
              <a:rPr lang="en-US" baseline="-25000" dirty="0" smtClean="0"/>
              <a:t>2p</a:t>
            </a:r>
            <a:r>
              <a:rPr lang="en-US" dirty="0" smtClean="0"/>
              <a:t> 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G2p experiment</a:t>
            </a:r>
          </a:p>
          <a:p>
            <a:pPr lvl="1"/>
            <a:r>
              <a:rPr lang="en-US" dirty="0" smtClean="0"/>
              <a:t>Low Q2 measurement</a:t>
            </a:r>
          </a:p>
          <a:p>
            <a:pPr lvl="1"/>
            <a:r>
              <a:rPr lang="en-US" dirty="0" smtClean="0"/>
              <a:t>Polarized ammonia target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43000"/>
            <a:ext cx="7258050" cy="540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562600" y="1295400"/>
            <a:ext cx="2590800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Détecteurs additionnels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 range correlation </a:t>
            </a:r>
            <a:endParaRPr lang="en-US" dirty="0"/>
          </a:p>
        </p:txBody>
      </p:sp>
      <p:pic>
        <p:nvPicPr>
          <p:cNvPr id="4" name="Picture 2" descr="setup"/>
          <p:cNvPicPr>
            <a:picLocks noChangeAspect="1" noChangeArrowheads="1"/>
          </p:cNvPicPr>
          <p:nvPr/>
        </p:nvPicPr>
        <p:blipFill>
          <a:blip r:embed="rId2" cstate="print">
            <a:lum bright="8000" contrast="8000"/>
          </a:blip>
          <a:srcRect/>
          <a:stretch>
            <a:fillRect/>
          </a:stretch>
        </p:blipFill>
        <p:spPr bwMode="auto">
          <a:xfrm>
            <a:off x="1676400" y="2514600"/>
            <a:ext cx="5791200" cy="4179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14400" y="2133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HRS + </a:t>
            </a:r>
            <a:r>
              <a:rPr lang="en-US" dirty="0" err="1" smtClean="0"/>
              <a:t>BigBite</a:t>
            </a:r>
            <a:r>
              <a:rPr lang="en-US" dirty="0" smtClean="0"/>
              <a:t> + Neutron detector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971800"/>
            <a:ext cx="7772400" cy="1362075"/>
          </a:xfrm>
        </p:spPr>
        <p:txBody>
          <a:bodyPr/>
          <a:lstStyle/>
          <a:p>
            <a:r>
              <a:rPr lang="en-US" dirty="0" smtClean="0"/>
              <a:t>Le </a:t>
            </a:r>
            <a:r>
              <a:rPr lang="en-US" dirty="0" err="1" smtClean="0"/>
              <a:t>programME</a:t>
            </a:r>
            <a:r>
              <a:rPr lang="en-US" dirty="0" smtClean="0"/>
              <a:t> a 12 GEV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12 </a:t>
            </a:r>
            <a:r>
              <a:rPr lang="en-US" dirty="0" err="1" smtClean="0"/>
              <a:t>GeV</a:t>
            </a:r>
            <a:r>
              <a:rPr lang="en-US" dirty="0" smtClean="0"/>
              <a:t> upgrade</a:t>
            </a:r>
            <a:endParaRPr lang="en-US" dirty="0"/>
          </a:p>
        </p:txBody>
      </p:sp>
      <p:pic>
        <p:nvPicPr>
          <p:cNvPr id="6656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7228" y="1600200"/>
            <a:ext cx="572954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09/22/09    INT JLab 12-GeV</a:t>
            </a:r>
            <a:endParaRPr lang="en-US"/>
          </a:p>
        </p:txBody>
      </p:sp>
      <p:sp>
        <p:nvSpPr>
          <p:cNvPr id="440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FFs 12 GeV     Bogdan Wojtsekhowski, JLab</a:t>
            </a:r>
            <a:endParaRPr lang="en-US"/>
          </a:p>
        </p:txBody>
      </p:sp>
      <p:sp>
        <p:nvSpPr>
          <p:cNvPr id="440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slide </a:t>
            </a:r>
            <a:fld id="{68C7CDBA-5EF0-8141-9AAA-AD9A1F42B1E2}" type="slidenum">
              <a:rPr lang="en-US"/>
              <a:pPr/>
              <a:t>16</a:t>
            </a:fld>
            <a:endParaRPr lang="en-US"/>
          </a:p>
        </p:txBody>
      </p:sp>
      <p:sp>
        <p:nvSpPr>
          <p:cNvPr id="4403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6096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sz="3600" dirty="0">
                <a:solidFill>
                  <a:srgbClr val="FF0000"/>
                </a:solidFill>
                <a:latin typeface="Times New Roman"/>
              </a:rPr>
              <a:t>CEBAF electron beam in </a:t>
            </a:r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2014 </a:t>
            </a:r>
            <a:endParaRPr lang="en-US" sz="3600" dirty="0">
              <a:latin typeface="Times New Roman"/>
            </a:endParaRPr>
          </a:p>
        </p:txBody>
      </p:sp>
      <p:sp>
        <p:nvSpPr>
          <p:cNvPr id="44038" name="Text Box 9"/>
          <p:cNvSpPr txBox="1">
            <a:spLocks noChangeArrowheads="1"/>
          </p:cNvSpPr>
          <p:nvPr/>
        </p:nvSpPr>
        <p:spPr bwMode="auto">
          <a:xfrm>
            <a:off x="1905000" y="5334000"/>
            <a:ext cx="586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</a:rPr>
              <a:t>Hall A will be the first hall which will get the beam</a:t>
            </a:r>
          </a:p>
        </p:txBody>
      </p:sp>
      <p:sp>
        <p:nvSpPr>
          <p:cNvPr id="44039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95400"/>
            <a:ext cx="7696200" cy="3810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68275" indent="-168275" eaLnBrk="1" hangingPunct="1">
              <a:tabLst>
                <a:tab pos="5602288" algn="l"/>
              </a:tabLst>
            </a:pPr>
            <a:r>
              <a:rPr lang="en-US" sz="1800">
                <a:solidFill>
                  <a:srgbClr val="FF0000"/>
                </a:solidFill>
              </a:rPr>
              <a:t>Beam energy	      11/12 GeV</a:t>
            </a:r>
          </a:p>
          <a:p>
            <a:pPr marL="168275" indent="-168275" eaLnBrk="1" hangingPunct="1">
              <a:spcBef>
                <a:spcPct val="75000"/>
              </a:spcBef>
              <a:tabLst>
                <a:tab pos="5602288" algn="l"/>
              </a:tabLst>
            </a:pPr>
            <a:r>
              <a:rPr lang="en-US" sz="1800">
                <a:solidFill>
                  <a:srgbClr val="008080"/>
                </a:solidFill>
              </a:rPr>
              <a:t>Beam power	        1 MW</a:t>
            </a:r>
          </a:p>
          <a:p>
            <a:pPr marL="168275" indent="-168275" eaLnBrk="1" hangingPunct="1">
              <a:spcBef>
                <a:spcPct val="75000"/>
              </a:spcBef>
              <a:tabLst>
                <a:tab pos="5602288" algn="l"/>
              </a:tabLst>
            </a:pPr>
            <a:r>
              <a:rPr lang="en-US" sz="1800">
                <a:solidFill>
                  <a:srgbClr val="FF0000"/>
                </a:solidFill>
              </a:rPr>
              <a:t>Beam current (Hall A/D)	        85/5 µA</a:t>
            </a:r>
          </a:p>
          <a:p>
            <a:pPr marL="168275" indent="-168275" eaLnBrk="1" hangingPunct="1">
              <a:spcBef>
                <a:spcPct val="75000"/>
              </a:spcBef>
              <a:tabLst>
                <a:tab pos="5602288" algn="l"/>
              </a:tabLst>
            </a:pPr>
            <a:r>
              <a:rPr lang="en-US" sz="1800">
                <a:solidFill>
                  <a:schemeClr val="accent2"/>
                </a:solidFill>
              </a:rPr>
              <a:t>Beam polarization	        85%</a:t>
            </a:r>
          </a:p>
          <a:p>
            <a:pPr marL="168275" indent="-168275" eaLnBrk="1" hangingPunct="1">
              <a:spcBef>
                <a:spcPct val="75000"/>
              </a:spcBef>
              <a:tabLst>
                <a:tab pos="5602288" algn="l"/>
              </a:tabLst>
            </a:pPr>
            <a:r>
              <a:rPr lang="en-US" sz="1800">
                <a:solidFill>
                  <a:srgbClr val="008080"/>
                </a:solidFill>
              </a:rPr>
              <a:t>Emittance @ 12 GeV	 10 nm-rad</a:t>
            </a:r>
          </a:p>
          <a:p>
            <a:pPr marL="168275" indent="-168275" eaLnBrk="1" hangingPunct="1">
              <a:spcBef>
                <a:spcPct val="75000"/>
              </a:spcBef>
              <a:tabLst>
                <a:tab pos="5602288" algn="l"/>
              </a:tabLst>
            </a:pPr>
            <a:r>
              <a:rPr lang="en-US" sz="1800">
                <a:solidFill>
                  <a:schemeClr val="accent2"/>
                </a:solidFill>
              </a:rPr>
              <a:t>Energy spread @ 12 GeV	       0.02%</a:t>
            </a:r>
          </a:p>
          <a:p>
            <a:pPr marL="168275" indent="-168275" eaLnBrk="1" hangingPunct="1">
              <a:spcBef>
                <a:spcPct val="75000"/>
              </a:spcBef>
              <a:tabLst>
                <a:tab pos="5602288" algn="l"/>
              </a:tabLst>
            </a:pPr>
            <a:r>
              <a:rPr lang="en-US" sz="1800">
                <a:solidFill>
                  <a:schemeClr val="accent2"/>
                </a:solidFill>
              </a:rPr>
              <a:t>Beam spot 	    ~ 0.1mm</a:t>
            </a:r>
          </a:p>
          <a:p>
            <a:pPr marL="168275" indent="-168275" eaLnBrk="1" hangingPunct="1">
              <a:spcBef>
                <a:spcPct val="75000"/>
              </a:spcBef>
              <a:tabLst>
                <a:tab pos="5602288" algn="l"/>
              </a:tabLst>
            </a:pPr>
            <a:r>
              <a:rPr lang="en-US" sz="1800">
                <a:solidFill>
                  <a:srgbClr val="008080"/>
                </a:solidFill>
              </a:rPr>
              <a:t>Simultaneous beam delivery	Up to 3 halls </a:t>
            </a:r>
          </a:p>
        </p:txBody>
      </p:sp>
    </p:spTree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programme à 12 </a:t>
            </a:r>
            <a:r>
              <a:rPr lang="fr-FR" dirty="0" err="1" smtClean="0"/>
              <a:t>GeV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Programme à 6 </a:t>
            </a:r>
            <a:r>
              <a:rPr lang="fr-FR" dirty="0" err="1" smtClean="0"/>
              <a:t>GeV</a:t>
            </a:r>
            <a:r>
              <a:rPr lang="fr-FR" dirty="0" smtClean="0"/>
              <a:t> étendu profitant d’une couverture cinématique plus large</a:t>
            </a:r>
          </a:p>
          <a:p>
            <a:pPr lvl="1"/>
            <a:r>
              <a:rPr lang="fr-FR" dirty="0" smtClean="0"/>
              <a:t>Structure du nucléon</a:t>
            </a:r>
          </a:p>
          <a:p>
            <a:pPr lvl="2"/>
            <a:r>
              <a:rPr lang="fr-FR" dirty="0" smtClean="0"/>
              <a:t>Facteurs de formes</a:t>
            </a:r>
          </a:p>
          <a:p>
            <a:pPr lvl="2"/>
            <a:r>
              <a:rPr lang="fr-FR" dirty="0" smtClean="0"/>
              <a:t>Réactions semi-inclusives pour la </a:t>
            </a:r>
            <a:r>
              <a:rPr lang="fr-FR" dirty="0" err="1" smtClean="0"/>
              <a:t>transversité</a:t>
            </a:r>
            <a:endParaRPr lang="fr-FR" dirty="0" smtClean="0"/>
          </a:p>
          <a:p>
            <a:pPr lvl="2"/>
            <a:r>
              <a:rPr lang="fr-FR" dirty="0" smtClean="0"/>
              <a:t>Réactions exclusives : DVCS</a:t>
            </a:r>
          </a:p>
          <a:p>
            <a:pPr lvl="1"/>
            <a:r>
              <a:rPr lang="fr-FR" dirty="0" smtClean="0"/>
              <a:t>Programme de Parité </a:t>
            </a:r>
          </a:p>
          <a:p>
            <a:pPr lvl="2"/>
            <a:r>
              <a:rPr lang="fr-FR" dirty="0" err="1" smtClean="0"/>
              <a:t>Parity</a:t>
            </a:r>
            <a:r>
              <a:rPr lang="fr-FR" dirty="0" smtClean="0"/>
              <a:t> Violation in </a:t>
            </a:r>
            <a:r>
              <a:rPr lang="fr-FR" dirty="0" err="1" smtClean="0"/>
              <a:t>Deep</a:t>
            </a:r>
            <a:r>
              <a:rPr lang="fr-FR" dirty="0" smtClean="0"/>
              <a:t> </a:t>
            </a:r>
            <a:r>
              <a:rPr lang="fr-FR" dirty="0" err="1" smtClean="0"/>
              <a:t>Inelastic</a:t>
            </a:r>
            <a:r>
              <a:rPr lang="fr-FR" dirty="0" smtClean="0"/>
              <a:t> </a:t>
            </a:r>
            <a:r>
              <a:rPr lang="fr-FR" dirty="0" err="1" smtClean="0"/>
              <a:t>Scattering</a:t>
            </a:r>
            <a:endParaRPr lang="fr-FR" dirty="0" smtClean="0"/>
          </a:p>
          <a:p>
            <a:pPr lvl="2"/>
            <a:r>
              <a:rPr lang="fr-FR" dirty="0" err="1" smtClean="0"/>
              <a:t>Moller</a:t>
            </a:r>
            <a:r>
              <a:rPr lang="fr-FR" dirty="0" smtClean="0"/>
              <a:t> </a:t>
            </a:r>
            <a:r>
              <a:rPr lang="fr-FR" dirty="0" err="1" smtClean="0"/>
              <a:t>experiment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83" name="Picture 7" descr="gmp_vs_qs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838200"/>
            <a:ext cx="3886200" cy="2794000"/>
          </a:xfrm>
          <a:prstGeom prst="rect">
            <a:avLst/>
          </a:prstGeom>
          <a:noFill/>
        </p:spPr>
      </p:pic>
      <p:pic>
        <p:nvPicPr>
          <p:cNvPr id="203785" name="Picture 9" descr="qsqdep_ne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5400000">
            <a:off x="4991100" y="3009900"/>
            <a:ext cx="2590800" cy="4038600"/>
          </a:xfrm>
          <a:prstGeom prst="rect">
            <a:avLst/>
          </a:prstGeom>
          <a:noFill/>
        </p:spPr>
      </p:pic>
      <p:sp>
        <p:nvSpPr>
          <p:cNvPr id="203786" name="Text Box 10"/>
          <p:cNvSpPr txBox="1">
            <a:spLocks noChangeArrowheads="1"/>
          </p:cNvSpPr>
          <p:nvPr/>
        </p:nvSpPr>
        <p:spPr bwMode="auto">
          <a:xfrm>
            <a:off x="152400" y="1752600"/>
            <a:ext cx="41148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</a:rPr>
              <a:t>The cross section of </a:t>
            </a:r>
            <a:r>
              <a:rPr lang="en-US" sz="2000" dirty="0" err="1">
                <a:solidFill>
                  <a:srgbClr val="FF0000"/>
                </a:solidFill>
              </a:rPr>
              <a:t>H(e,e’)p</a:t>
            </a:r>
            <a:r>
              <a:rPr lang="en-US" sz="2000" dirty="0">
                <a:solidFill>
                  <a:srgbClr val="FF0000"/>
                </a:solidFill>
              </a:rPr>
              <a:t>.</a:t>
            </a:r>
            <a:endParaRPr lang="en-US" sz="2000" dirty="0"/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By using two existing Hall A </a:t>
            </a:r>
          </a:p>
          <a:p>
            <a:pPr algn="l"/>
            <a:r>
              <a:rPr lang="en-US" sz="2000" dirty="0"/>
              <a:t>High Resolution Spectrometers</a:t>
            </a:r>
          </a:p>
          <a:p>
            <a:pPr algn="l"/>
            <a:r>
              <a:rPr lang="en-US" sz="2000" dirty="0"/>
              <a:t>with several new ideas for improved control of systematic.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With 11 GeV beam in 31-day run.</a:t>
            </a:r>
            <a:r>
              <a:rPr lang="en-US" sz="2400" dirty="0"/>
              <a:t> </a:t>
            </a:r>
            <a:r>
              <a:rPr lang="en-US" dirty="0"/>
              <a:t> </a:t>
            </a:r>
          </a:p>
        </p:txBody>
      </p:sp>
      <p:sp>
        <p:nvSpPr>
          <p:cNvPr id="203788" name="Text Box 12"/>
          <p:cNvSpPr txBox="1">
            <a:spLocks noChangeArrowheads="1"/>
          </p:cNvSpPr>
          <p:nvPr/>
        </p:nvSpPr>
        <p:spPr bwMode="auto">
          <a:xfrm>
            <a:off x="838200" y="4876800"/>
            <a:ext cx="24622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>
                <a:solidFill>
                  <a:srgbClr val="FF0000"/>
                </a:solidFill>
              </a:rPr>
              <a:t>approved by PAC32</a:t>
            </a:r>
          </a:p>
          <a:p>
            <a:pPr algn="l"/>
            <a:r>
              <a:rPr lang="en-US" sz="2000">
                <a:solidFill>
                  <a:srgbClr val="FF0000"/>
                </a:solidFill>
              </a:rPr>
              <a:t>for 12 GeV program</a:t>
            </a:r>
            <a:endParaRPr lang="en-US"/>
          </a:p>
        </p:txBody>
      </p:sp>
      <p:sp>
        <p:nvSpPr>
          <p:cNvPr id="203789" name="Text Box 13"/>
          <p:cNvSpPr txBox="1">
            <a:spLocks noChangeArrowheads="1"/>
          </p:cNvSpPr>
          <p:nvPr/>
        </p:nvSpPr>
        <p:spPr bwMode="auto">
          <a:xfrm>
            <a:off x="457200" y="1219200"/>
            <a:ext cx="3276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dirty="0" err="1"/>
              <a:t>Moffit</a:t>
            </a:r>
            <a:r>
              <a:rPr lang="en-US" sz="1800" dirty="0"/>
              <a:t>, </a:t>
            </a:r>
            <a:r>
              <a:rPr lang="en-US" sz="1800" dirty="0" err="1"/>
              <a:t>Gilad</a:t>
            </a:r>
            <a:r>
              <a:rPr lang="en-US" sz="1800" dirty="0"/>
              <a:t>, Arrington, BW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00200" y="152400"/>
            <a:ext cx="5870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HRS 12 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</a:rPr>
              <a:t>GeV</a:t>
            </a:r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 experiment 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</a:rPr>
              <a:t>Gmp</a:t>
            </a:r>
            <a:endParaRPr lang="en-US" sz="3600" dirty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09/22/09    INT JLab 12-GeV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94CAAB1D-6291-504D-9B3A-CF7F06FAEC7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FFs 12 GeV     Bogdan Wojtsekhowski, JLab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 projets de nouveaux détecteurs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mtClean="0"/>
              <a:t>SuperBigBite</a:t>
            </a:r>
            <a:endParaRPr lang="fr-FR" dirty="0" smtClean="0"/>
          </a:p>
          <a:p>
            <a:pPr lvl="1"/>
            <a:r>
              <a:rPr lang="fr-FR" dirty="0" smtClean="0"/>
              <a:t>Spectromètre a large </a:t>
            </a:r>
            <a:r>
              <a:rPr lang="fr-FR" dirty="0" err="1" smtClean="0"/>
              <a:t>acceptance</a:t>
            </a:r>
            <a:r>
              <a:rPr lang="fr-FR" dirty="0" smtClean="0"/>
              <a:t> utilisant un dipôle pour des mesures simples et en coïncidences</a:t>
            </a:r>
          </a:p>
          <a:p>
            <a:r>
              <a:rPr lang="fr-FR" dirty="0" err="1" smtClean="0"/>
              <a:t>SoLID</a:t>
            </a:r>
            <a:endParaRPr lang="fr-FR" dirty="0" smtClean="0"/>
          </a:p>
          <a:p>
            <a:pPr lvl="1"/>
            <a:r>
              <a:rPr lang="fr-FR" dirty="0" smtClean="0"/>
              <a:t>Détecteur solénoïdal detector a haute luminosité</a:t>
            </a:r>
          </a:p>
          <a:p>
            <a:r>
              <a:rPr lang="fr-FR" dirty="0" err="1" smtClean="0"/>
              <a:t>Moller</a:t>
            </a: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Détecteur toroïdal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971800"/>
            <a:ext cx="7772400" cy="1362075"/>
          </a:xfrm>
        </p:spPr>
        <p:txBody>
          <a:bodyPr/>
          <a:lstStyle/>
          <a:p>
            <a:r>
              <a:rPr lang="en-US" dirty="0" err="1" smtClean="0"/>
              <a:t>Spectrometre</a:t>
            </a:r>
            <a:r>
              <a:rPr lang="en-US" dirty="0" smtClean="0"/>
              <a:t> SUPER BIG BITE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Text Box 3"/>
          <p:cNvSpPr txBox="1">
            <a:spLocks noChangeArrowheads="1"/>
          </p:cNvSpPr>
          <p:nvPr/>
        </p:nvSpPr>
        <p:spPr bwMode="auto">
          <a:xfrm>
            <a:off x="1508125" y="5754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pic>
        <p:nvPicPr>
          <p:cNvPr id="74761" name="Picture 11" descr="magnet-c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5831699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62" name="Text Box 13"/>
          <p:cNvSpPr txBox="1">
            <a:spLocks noChangeArrowheads="1"/>
          </p:cNvSpPr>
          <p:nvPr/>
        </p:nvSpPr>
        <p:spPr bwMode="auto">
          <a:xfrm>
            <a:off x="6324600" y="1066800"/>
            <a:ext cx="28194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en-US" dirty="0" smtClean="0"/>
              <a:t> 48D48 – </a:t>
            </a:r>
            <a:r>
              <a:rPr lang="en-US" dirty="0" smtClean="0">
                <a:solidFill>
                  <a:srgbClr val="FF0000"/>
                </a:solidFill>
              </a:rPr>
              <a:t>46 cm gap</a:t>
            </a:r>
            <a:r>
              <a:rPr lang="en-US" dirty="0"/>
              <a:t>,</a:t>
            </a:r>
            <a:r>
              <a:rPr lang="en-US" dirty="0" smtClean="0"/>
              <a:t>  	2.5 </a:t>
            </a:r>
            <a:r>
              <a:rPr lang="en-US" dirty="0"/>
              <a:t>Tesla*</a:t>
            </a:r>
            <a:r>
              <a:rPr lang="en-US" dirty="0" err="1" smtClean="0"/>
              <a:t>m</a:t>
            </a: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Solid </a:t>
            </a:r>
            <a:r>
              <a:rPr lang="en-US" dirty="0"/>
              <a:t>angle is </a:t>
            </a:r>
            <a:r>
              <a:rPr lang="en-US" dirty="0">
                <a:solidFill>
                  <a:srgbClr val="FF0000"/>
                </a:solidFill>
              </a:rPr>
              <a:t>70 msr</a:t>
            </a:r>
            <a:r>
              <a:rPr lang="en-US" dirty="0" smtClean="0"/>
              <a:t> 	at </a:t>
            </a:r>
            <a:r>
              <a:rPr lang="en-US" dirty="0"/>
              <a:t>angle </a:t>
            </a:r>
            <a:r>
              <a:rPr lang="en-US" dirty="0" smtClean="0"/>
              <a:t>15</a:t>
            </a:r>
            <a:r>
              <a:rPr lang="en-US" baseline="46000" dirty="0" smtClean="0"/>
              <a:t>o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GEM </a:t>
            </a:r>
            <a:r>
              <a:rPr lang="en-US" dirty="0"/>
              <a:t>chambers with</a:t>
            </a:r>
            <a:r>
              <a:rPr lang="en-US" dirty="0" smtClean="0"/>
              <a:t>                      70 </a:t>
            </a:r>
            <a:r>
              <a:rPr lang="en-US" dirty="0" err="1">
                <a:latin typeface="Symbol" pitchFamily="-112" charset="2"/>
              </a:rPr>
              <a:t></a:t>
            </a:r>
            <a:r>
              <a:rPr lang="en-US" dirty="0" err="1"/>
              <a:t>m</a:t>
            </a:r>
            <a:r>
              <a:rPr lang="en-US" dirty="0"/>
              <a:t> </a:t>
            </a:r>
            <a:r>
              <a:rPr lang="en-US" dirty="0" smtClean="0"/>
              <a:t>resolution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momentum </a:t>
            </a:r>
            <a:r>
              <a:rPr lang="en-US" dirty="0"/>
              <a:t>resolution is </a:t>
            </a:r>
            <a:r>
              <a:rPr lang="en-US" dirty="0">
                <a:solidFill>
                  <a:srgbClr val="FF0000"/>
                </a:solidFill>
              </a:rPr>
              <a:t>0.5% for 5 GeV/</a:t>
            </a:r>
            <a:r>
              <a:rPr lang="en-US" dirty="0" smtClean="0">
                <a:solidFill>
                  <a:srgbClr val="FF0000"/>
                </a:solidFill>
              </a:rPr>
              <a:t>c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/>
              <a:t> angular resolution is</a:t>
            </a:r>
            <a:r>
              <a:rPr lang="en-US" dirty="0" smtClean="0"/>
              <a:t> 	</a:t>
            </a:r>
            <a:r>
              <a:rPr lang="en-US" dirty="0" smtClean="0">
                <a:solidFill>
                  <a:srgbClr val="FF0000"/>
                </a:solidFill>
              </a:rPr>
              <a:t>0.3 </a:t>
            </a:r>
            <a:r>
              <a:rPr lang="en-US" dirty="0">
                <a:solidFill>
                  <a:srgbClr val="FF0000"/>
                </a:solidFill>
              </a:rPr>
              <a:t>mr</a:t>
            </a:r>
            <a:endParaRPr lang="en-US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0"/>
            <a:ext cx="6705600" cy="4572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sz="3200" dirty="0" smtClean="0">
                <a:solidFill>
                  <a:srgbClr val="FF0000"/>
                </a:solidFill>
                <a:latin typeface="Times New Roman"/>
              </a:rPr>
              <a:t>Super </a:t>
            </a:r>
            <a:r>
              <a:rPr lang="en-US" sz="3200" dirty="0" err="1" smtClean="0">
                <a:solidFill>
                  <a:srgbClr val="FF0000"/>
                </a:solidFill>
                <a:latin typeface="Times New Roman"/>
              </a:rPr>
              <a:t>Bigbite</a:t>
            </a:r>
            <a:r>
              <a:rPr lang="en-US" sz="3200" dirty="0" smtClean="0">
                <a:solidFill>
                  <a:srgbClr val="FF0000"/>
                </a:solidFill>
                <a:latin typeface="Times New Roman"/>
              </a:rPr>
              <a:t> Spectrometer in GEp(5)</a:t>
            </a:r>
            <a:r>
              <a:rPr lang="en-US" sz="3200" dirty="0" smtClean="0">
                <a:latin typeface="Times New Roman"/>
              </a:rPr>
              <a:t>  </a:t>
            </a:r>
            <a:endParaRPr lang="en-US" sz="3200" dirty="0">
              <a:latin typeface="Times New Roman"/>
            </a:endParaRPr>
          </a:p>
        </p:txBody>
      </p:sp>
    </p:spTree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0"/>
            <a:ext cx="6553200" cy="7620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/>
              </a:rPr>
              <a:t>Parameters  of </a:t>
            </a:r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 SBS</a:t>
            </a:r>
            <a:r>
              <a:rPr lang="en-US" sz="3600" dirty="0" smtClean="0">
                <a:latin typeface="Times New Roman"/>
              </a:rPr>
              <a:t>  </a:t>
            </a:r>
            <a:endParaRPr lang="en-US" sz="3600" dirty="0">
              <a:latin typeface="Times New Roman"/>
            </a:endParaRPr>
          </a:p>
        </p:txBody>
      </p:sp>
      <p:sp>
        <p:nvSpPr>
          <p:cNvPr id="516099" name="Text Box 3"/>
          <p:cNvSpPr txBox="1">
            <a:spLocks noChangeArrowheads="1"/>
          </p:cNvSpPr>
          <p:nvPr/>
        </p:nvSpPr>
        <p:spPr bwMode="auto">
          <a:xfrm>
            <a:off x="1508125" y="5754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sp>
        <p:nvSpPr>
          <p:cNvPr id="516115" name="Text Box 19"/>
          <p:cNvSpPr txBox="1">
            <a:spLocks noChangeArrowheads="1"/>
          </p:cNvSpPr>
          <p:nvPr/>
        </p:nvSpPr>
        <p:spPr bwMode="auto">
          <a:xfrm>
            <a:off x="228600" y="2209800"/>
            <a:ext cx="2819400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Solid angle	=&gt;</a:t>
            </a:r>
          </a:p>
          <a:p>
            <a:pPr>
              <a:spcBef>
                <a:spcPct val="50000"/>
              </a:spcBef>
            </a:pPr>
            <a:endParaRPr lang="en-US" sz="2000" dirty="0"/>
          </a:p>
          <a:p>
            <a:pPr>
              <a:spcBef>
                <a:spcPct val="50000"/>
              </a:spcBef>
            </a:pPr>
            <a:r>
              <a:rPr lang="en-US" sz="2000" dirty="0"/>
              <a:t>Resolution: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Momentum </a:t>
            </a:r>
            <a:r>
              <a:rPr lang="en-US" sz="2000" dirty="0" smtClean="0"/>
              <a:t> 	=&gt;</a:t>
            </a:r>
          </a:p>
          <a:p>
            <a:pPr>
              <a:spcBef>
                <a:spcPct val="50000"/>
              </a:spcBef>
            </a:pPr>
            <a:r>
              <a:rPr lang="en-US" sz="2000" dirty="0" smtClean="0"/>
              <a:t>Angular        	=</a:t>
            </a:r>
            <a:r>
              <a:rPr lang="en-US" sz="2000" dirty="0"/>
              <a:t>&gt; 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Momentum</a:t>
            </a:r>
            <a:r>
              <a:rPr lang="en-US" sz="2000" dirty="0" smtClean="0"/>
              <a:t> acceptance 		=&gt;</a:t>
            </a:r>
          </a:p>
          <a:p>
            <a:pPr>
              <a:spcBef>
                <a:spcPct val="50000"/>
              </a:spcBef>
            </a:pPr>
            <a:endParaRPr lang="en-US" sz="2000" dirty="0" smtClean="0"/>
          </a:p>
          <a:p>
            <a:pPr>
              <a:spcBef>
                <a:spcPct val="50000"/>
              </a:spcBef>
            </a:pPr>
            <a:r>
              <a:rPr lang="en-US" sz="2000" dirty="0" smtClean="0"/>
              <a:t>Target length (</a:t>
            </a:r>
            <a:r>
              <a:rPr lang="en-US" sz="2000" dirty="0" err="1" smtClean="0"/>
              <a:t>y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pic>
        <p:nvPicPr>
          <p:cNvPr id="516116" name="Picture 20" descr="latex-image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344" y="1066800"/>
            <a:ext cx="6345147" cy="2228850"/>
          </a:xfrm>
          <a:prstGeom prst="rect">
            <a:avLst/>
          </a:prstGeom>
          <a:noFill/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71800" y="3581400"/>
            <a:ext cx="5105400" cy="435274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71801" y="4114800"/>
            <a:ext cx="4648200" cy="19254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0"/>
            <a:ext cx="6705600" cy="4572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sz="3200" dirty="0" smtClean="0">
                <a:solidFill>
                  <a:srgbClr val="FF0000"/>
                </a:solidFill>
                <a:latin typeface="Times New Roman"/>
              </a:rPr>
              <a:t>Super </a:t>
            </a:r>
            <a:r>
              <a:rPr lang="en-US" sz="3200" dirty="0" err="1" smtClean="0">
                <a:solidFill>
                  <a:srgbClr val="FF0000"/>
                </a:solidFill>
                <a:latin typeface="Times New Roman"/>
              </a:rPr>
              <a:t>Bigbite</a:t>
            </a:r>
            <a:r>
              <a:rPr lang="en-US" sz="3200" dirty="0" smtClean="0">
                <a:solidFill>
                  <a:srgbClr val="FF0000"/>
                </a:solidFill>
                <a:latin typeface="Times New Roman"/>
              </a:rPr>
              <a:t> Spectrometer in GEp(5)</a:t>
            </a:r>
            <a:r>
              <a:rPr lang="en-US" sz="3200" dirty="0" smtClean="0">
                <a:latin typeface="Times New Roman"/>
              </a:rPr>
              <a:t>  </a:t>
            </a:r>
            <a:endParaRPr lang="en-US" sz="3200" dirty="0">
              <a:latin typeface="Times New Roman"/>
            </a:endParaRPr>
          </a:p>
        </p:txBody>
      </p:sp>
      <p:sp>
        <p:nvSpPr>
          <p:cNvPr id="74758" name="Text Box 3"/>
          <p:cNvSpPr txBox="1">
            <a:spLocks noChangeArrowheads="1"/>
          </p:cNvSpPr>
          <p:nvPr/>
        </p:nvSpPr>
        <p:spPr bwMode="auto">
          <a:xfrm>
            <a:off x="1508125" y="5754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pic>
        <p:nvPicPr>
          <p:cNvPr id="15" name="Picture 14" descr="SBS-view.pdf"/>
          <p:cNvPicPr>
            <a:picLocks noChangeAspect="1"/>
          </p:cNvPicPr>
          <p:nvPr/>
        </p:nvPicPr>
        <p:blipFill>
          <a:blip r:embed="rId3" cstate="print"/>
          <a:srcRect l="1818" t="17647" r="1818" b="20000"/>
          <a:stretch>
            <a:fillRect/>
          </a:stretch>
        </p:blipFill>
        <p:spPr>
          <a:xfrm>
            <a:off x="153507" y="1066800"/>
            <a:ext cx="8990493" cy="4495800"/>
          </a:xfrm>
          <a:prstGeom prst="rect">
            <a:avLst/>
          </a:prstGeom>
        </p:spPr>
      </p:pic>
    </p:spTree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5486400"/>
            <a:ext cx="12393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CLAS 12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5486400"/>
            <a:ext cx="18028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BigBite</a:t>
            </a:r>
            <a:r>
              <a:rPr lang="en-US" dirty="0" smtClean="0">
                <a:solidFill>
                  <a:srgbClr val="FF0000"/>
                </a:solidFill>
              </a:rPr>
              <a:t> + SBS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228600"/>
            <a:ext cx="6920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12 GeV approved 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</a:rPr>
              <a:t>GMn</a:t>
            </a:r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 experiments</a:t>
            </a:r>
            <a:endParaRPr lang="en-US" sz="3600" dirty="0">
              <a:solidFill>
                <a:srgbClr val="FF0000"/>
              </a:solidFill>
              <a:latin typeface="Times New Roman"/>
            </a:endParaRPr>
          </a:p>
        </p:txBody>
      </p:sp>
      <p:pic>
        <p:nvPicPr>
          <p:cNvPr id="8" name="Picture 7" descr="gmngd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914400"/>
            <a:ext cx="6477000" cy="439420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 bwMode="auto">
          <a:xfrm rot="5400000" flipH="1" flipV="1">
            <a:off x="2781300" y="3314700"/>
            <a:ext cx="2438400" cy="1905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16200000" flipV="1">
            <a:off x="4762500" y="3390900"/>
            <a:ext cx="3352800" cy="6858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5638800" y="5943600"/>
            <a:ext cx="2373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FoM</a:t>
            </a:r>
            <a:r>
              <a:rPr lang="en-US" dirty="0" smtClean="0"/>
              <a:t> ~ 30 CLAS 12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486400"/>
            <a:ext cx="3405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Recoil polarimeter  in SHMS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5486400"/>
            <a:ext cx="3872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GEp(5): Polarimeter in SBS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95400" y="381000"/>
            <a:ext cx="6791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12 GeV approved 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</a:rPr>
              <a:t>GEp</a:t>
            </a:r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 experiments</a:t>
            </a:r>
            <a:endParaRPr lang="en-US" sz="3600" dirty="0">
              <a:solidFill>
                <a:srgbClr val="FF0000"/>
              </a:solidFill>
              <a:latin typeface="Times New Roman"/>
            </a:endParaRPr>
          </a:p>
        </p:txBody>
      </p:sp>
      <p:pic>
        <p:nvPicPr>
          <p:cNvPr id="11" name="Picture 10" descr="gepgmp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990600"/>
            <a:ext cx="6477000" cy="4394200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 bwMode="auto">
          <a:xfrm flipV="1">
            <a:off x="2667000" y="3505200"/>
            <a:ext cx="3429000" cy="1905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V="1">
            <a:off x="6324600" y="4191000"/>
            <a:ext cx="1676400" cy="7620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791200" y="5943600"/>
            <a:ext cx="2087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FoM</a:t>
            </a:r>
            <a:r>
              <a:rPr lang="en-US" dirty="0" smtClean="0"/>
              <a:t> ~ 10 SHMS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ngmn_wmadey_20gev2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3500" y="1231900"/>
            <a:ext cx="6477000" cy="4394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5486400"/>
            <a:ext cx="32848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Recoil polarimeter + SHMS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2895600" y="4572000"/>
            <a:ext cx="990600" cy="762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5257800" y="5486400"/>
            <a:ext cx="2786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Polarized target + SBS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16200000" flipV="1">
            <a:off x="4724400" y="4267200"/>
            <a:ext cx="1219200" cy="9144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371600" y="381000"/>
            <a:ext cx="6791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12 GeV approved 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</a:rPr>
              <a:t>GEn</a:t>
            </a:r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 experiments</a:t>
            </a:r>
            <a:endParaRPr lang="en-US" sz="3600" dirty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38800" y="5943600"/>
            <a:ext cx="2087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FoM</a:t>
            </a:r>
            <a:r>
              <a:rPr lang="en-US" dirty="0" smtClean="0"/>
              <a:t> ~ 50 SHMS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76200"/>
            <a:ext cx="7010400" cy="5334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GEp(5): 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</a:rPr>
              <a:t>GEp/GMp</a:t>
            </a:r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Times New Roman"/>
              </a:rPr>
              <a:t>for max Q</a:t>
            </a:r>
            <a:r>
              <a:rPr lang="en-US" sz="3600" baseline="40000" dirty="0">
                <a:solidFill>
                  <a:srgbClr val="FF0000"/>
                </a:solidFill>
                <a:latin typeface="Times New Roman"/>
              </a:rPr>
              <a:t>2</a:t>
            </a:r>
            <a:endParaRPr lang="en-US" sz="3600" dirty="0">
              <a:latin typeface="Times New Roman"/>
            </a:endParaRPr>
          </a:p>
        </p:txBody>
      </p:sp>
      <p:sp>
        <p:nvSpPr>
          <p:cNvPr id="501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48200" y="2438400"/>
            <a:ext cx="4267200" cy="1981200"/>
          </a:xfrm>
          <a:solidFill>
            <a:srgbClr val="FFFFFF"/>
          </a:solidFill>
          <a:ln w="3175"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 typeface="Times" pitchFamily="-112" charset="0"/>
              <a:buChar char="•"/>
            </a:pPr>
            <a:r>
              <a:rPr lang="en-US" sz="2000" dirty="0"/>
              <a:t>Up to max </a:t>
            </a:r>
            <a:r>
              <a:rPr lang="en-US" sz="2000" dirty="0">
                <a:solidFill>
                  <a:srgbClr val="FF0000"/>
                </a:solidFill>
              </a:rPr>
              <a:t>Q</a:t>
            </a:r>
            <a:r>
              <a:rPr lang="en-US" sz="2000" baseline="30000" dirty="0">
                <a:solidFill>
                  <a:srgbClr val="FF0000"/>
                </a:solidFill>
              </a:rPr>
              <a:t>2</a:t>
            </a:r>
            <a:r>
              <a:rPr lang="en-US" sz="2000" dirty="0">
                <a:solidFill>
                  <a:srgbClr val="FF0000"/>
                </a:solidFill>
              </a:rPr>
              <a:t> = </a:t>
            </a:r>
            <a:r>
              <a:rPr lang="en-US" sz="2000" dirty="0" smtClean="0">
                <a:solidFill>
                  <a:srgbClr val="FF0000"/>
                </a:solidFill>
              </a:rPr>
              <a:t>14.5 </a:t>
            </a:r>
            <a:r>
              <a:rPr lang="en-US" sz="2000" dirty="0">
                <a:solidFill>
                  <a:srgbClr val="FF0000"/>
                </a:solidFill>
              </a:rPr>
              <a:t>GeV</a:t>
            </a:r>
            <a:r>
              <a:rPr lang="en-US" sz="2000" baseline="30000" dirty="0">
                <a:solidFill>
                  <a:srgbClr val="FF0000"/>
                </a:solidFill>
              </a:rPr>
              <a:t>2</a:t>
            </a:r>
            <a:endParaRPr lang="en-US" sz="2000" dirty="0"/>
          </a:p>
          <a:p>
            <a:pPr eaLnBrk="1" hangingPunct="1">
              <a:lnSpc>
                <a:spcPct val="90000"/>
              </a:lnSpc>
              <a:buFont typeface="Times" pitchFamily="-112" charset="0"/>
              <a:buChar char="•"/>
            </a:pPr>
            <a:r>
              <a:rPr lang="en-US" sz="2000" dirty="0"/>
              <a:t>Study the spin flip part of the </a:t>
            </a:r>
            <a:r>
              <a:rPr lang="en-US" sz="2000" dirty="0" err="1"/>
              <a:t>hadron</a:t>
            </a:r>
            <a:r>
              <a:rPr lang="en-US" sz="2000" dirty="0"/>
              <a:t> current</a:t>
            </a:r>
          </a:p>
          <a:p>
            <a:pPr eaLnBrk="1" hangingPunct="1">
              <a:lnSpc>
                <a:spcPct val="90000"/>
              </a:lnSpc>
              <a:buFont typeface="Times" pitchFamily="-112" charset="0"/>
              <a:buChar char="•"/>
            </a:pPr>
            <a:r>
              <a:rPr lang="en-US" sz="2000" dirty="0"/>
              <a:t>Constrain </a:t>
            </a:r>
            <a:r>
              <a:rPr lang="en-US" sz="2000" dirty="0" err="1"/>
              <a:t>GPDs</a:t>
            </a:r>
            <a:r>
              <a:rPr lang="en-US" sz="2000" dirty="0"/>
              <a:t> at high </a:t>
            </a:r>
            <a:r>
              <a:rPr lang="en-US" sz="2000" dirty="0" err="1"/>
              <a:t>t</a:t>
            </a:r>
            <a:r>
              <a:rPr lang="en-US" sz="2000" dirty="0"/>
              <a:t> </a:t>
            </a:r>
          </a:p>
          <a:p>
            <a:pPr eaLnBrk="1" hangingPunct="1">
              <a:lnSpc>
                <a:spcPct val="90000"/>
              </a:lnSpc>
              <a:buFont typeface="Times" pitchFamily="-112" charset="0"/>
              <a:buChar char="•"/>
            </a:pPr>
            <a:r>
              <a:rPr lang="en-US" sz="2000" dirty="0"/>
              <a:t>Provide critical test of the FF models and reaction dynamics</a:t>
            </a:r>
          </a:p>
        </p:txBody>
      </p:sp>
      <p:sp>
        <p:nvSpPr>
          <p:cNvPr id="50183" name="Line 10"/>
          <p:cNvSpPr>
            <a:spLocks noChangeShapeType="1"/>
          </p:cNvSpPr>
          <p:nvPr/>
        </p:nvSpPr>
        <p:spPr bwMode="auto">
          <a:xfrm flipH="1" flipV="1">
            <a:off x="2743200" y="4114800"/>
            <a:ext cx="1828800" cy="13716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0184" name="Picture 12" descr="latex-image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371600"/>
            <a:ext cx="72199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5" name="Rectangle 33"/>
          <p:cNvSpPr>
            <a:spLocks noChangeArrowheads="1"/>
          </p:cNvSpPr>
          <p:nvPr/>
        </p:nvSpPr>
        <p:spPr bwMode="auto">
          <a:xfrm>
            <a:off x="1219200" y="24384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0196" name="Picture 70" descr="latex-image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4800600"/>
            <a:ext cx="41592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97" name="Rectangle 72"/>
          <p:cNvSpPr>
            <a:spLocks noChangeArrowheads="1"/>
          </p:cNvSpPr>
          <p:nvPr/>
        </p:nvSpPr>
        <p:spPr bwMode="auto">
          <a:xfrm>
            <a:off x="1981200" y="838200"/>
            <a:ext cx="5486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err="1" smtClean="0"/>
              <a:t>Cisbani</a:t>
            </a:r>
            <a:r>
              <a:rPr lang="en-US" sz="1600" dirty="0" smtClean="0"/>
              <a:t>, </a:t>
            </a:r>
            <a:r>
              <a:rPr lang="en-US" sz="1600" dirty="0" err="1" smtClean="0"/>
              <a:t>Khandaker</a:t>
            </a:r>
            <a:r>
              <a:rPr lang="en-US" sz="1600" dirty="0" smtClean="0"/>
              <a:t>, </a:t>
            </a:r>
            <a:r>
              <a:rPr lang="en-US" sz="1600" dirty="0" err="1" smtClean="0"/>
              <a:t>Pentchev</a:t>
            </a:r>
            <a:r>
              <a:rPr lang="en-US" sz="1600" dirty="0"/>
              <a:t>, </a:t>
            </a:r>
            <a:r>
              <a:rPr lang="en-US" sz="1600" dirty="0" err="1"/>
              <a:t>Perdrisat</a:t>
            </a:r>
            <a:r>
              <a:rPr lang="en-US" sz="1600" dirty="0"/>
              <a:t>, Punjabi,</a:t>
            </a:r>
            <a:r>
              <a:rPr lang="en-US" sz="1600" dirty="0" smtClean="0"/>
              <a:t> &amp; </a:t>
            </a:r>
            <a:r>
              <a:rPr lang="en-US" sz="1600" dirty="0"/>
              <a:t>BW</a:t>
            </a:r>
          </a:p>
        </p:txBody>
      </p:sp>
      <p:pic>
        <p:nvPicPr>
          <p:cNvPr id="22" name="Picture 21" descr="dirac_pauli_plots.pdf"/>
          <p:cNvPicPr>
            <a:picLocks noChangeAspect="1"/>
          </p:cNvPicPr>
          <p:nvPr/>
        </p:nvPicPr>
        <p:blipFill>
          <a:blip r:embed="rId5" cstate="print"/>
          <a:srcRect l="52063" t="6429" r="3810"/>
          <a:stretch>
            <a:fillRect/>
          </a:stretch>
        </p:blipFill>
        <p:spPr>
          <a:xfrm>
            <a:off x="457200" y="2057400"/>
            <a:ext cx="3810000" cy="3657600"/>
          </a:xfrm>
          <a:prstGeom prst="rect">
            <a:avLst/>
          </a:prstGeom>
        </p:spPr>
      </p:pic>
    </p:spTree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096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sz="3600" dirty="0">
                <a:solidFill>
                  <a:srgbClr val="FF0000"/>
                </a:solidFill>
                <a:latin typeface="Times New Roman"/>
              </a:rPr>
              <a:t>Experiment: Layout and Parameters</a:t>
            </a:r>
            <a:endParaRPr lang="en-US" sz="3600" dirty="0">
              <a:latin typeface="Times New Roman"/>
            </a:endParaRPr>
          </a:p>
        </p:txBody>
      </p:sp>
      <p:sp>
        <p:nvSpPr>
          <p:cNvPr id="54278" name="Text Box 4"/>
          <p:cNvSpPr txBox="1">
            <a:spLocks noChangeArrowheads="1"/>
          </p:cNvSpPr>
          <p:nvPr/>
        </p:nvSpPr>
        <p:spPr bwMode="auto">
          <a:xfrm>
            <a:off x="5181600" y="914400"/>
            <a:ext cx="39624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Beam: 75 </a:t>
            </a:r>
            <a:r>
              <a:rPr lang="en-US" dirty="0">
                <a:latin typeface="Symbol" pitchFamily="-112" charset="2"/>
              </a:rPr>
              <a:t></a:t>
            </a:r>
            <a:r>
              <a:rPr lang="en-US" dirty="0"/>
              <a:t>A, 85% polarization</a:t>
            </a:r>
          </a:p>
          <a:p>
            <a:r>
              <a:rPr lang="en-US" dirty="0"/>
              <a:t>Target: 40 cm liquid H</a:t>
            </a:r>
            <a:r>
              <a:rPr lang="en-US" baseline="-25000" dirty="0"/>
              <a:t>2</a:t>
            </a:r>
            <a:endParaRPr lang="en-US" dirty="0"/>
          </a:p>
          <a:p>
            <a:r>
              <a:rPr lang="en-US" dirty="0"/>
              <a:t>Electron arm at </a:t>
            </a:r>
            <a:r>
              <a:rPr lang="en-US" dirty="0" smtClean="0"/>
              <a:t>39</a:t>
            </a:r>
            <a:r>
              <a:rPr lang="en-US" sz="2100" baseline="46000" dirty="0" smtClean="0"/>
              <a:t>o</a:t>
            </a:r>
            <a:r>
              <a:rPr lang="en-US" dirty="0"/>
              <a:t>, covers Q</a:t>
            </a:r>
            <a:r>
              <a:rPr lang="en-US" baseline="30000" dirty="0"/>
              <a:t>2</a:t>
            </a:r>
            <a:r>
              <a:rPr lang="en-US" dirty="0"/>
              <a:t> range from </a:t>
            </a:r>
            <a:r>
              <a:rPr lang="en-US" dirty="0" smtClean="0"/>
              <a:t>13.5 </a:t>
            </a:r>
            <a:r>
              <a:rPr lang="en-US" dirty="0"/>
              <a:t>to </a:t>
            </a:r>
            <a:r>
              <a:rPr lang="en-US" dirty="0" smtClean="0"/>
              <a:t>15.5 </a:t>
            </a:r>
            <a:r>
              <a:rPr lang="en-US" dirty="0"/>
              <a:t>GeV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dirty="0"/>
              <a:t>Proton arm  at angle </a:t>
            </a:r>
            <a:r>
              <a:rPr lang="en-US" dirty="0" smtClean="0"/>
              <a:t>13</a:t>
            </a:r>
            <a:r>
              <a:rPr lang="en-US" sz="2100" baseline="46000" dirty="0" smtClean="0"/>
              <a:t>o</a:t>
            </a:r>
            <a:r>
              <a:rPr lang="en-US" dirty="0"/>
              <a:t>,</a:t>
            </a:r>
            <a:endParaRPr lang="en-US" dirty="0" smtClean="0"/>
          </a:p>
          <a:p>
            <a:r>
              <a:rPr lang="en-US" dirty="0" smtClean="0">
                <a:latin typeface="Symbol" pitchFamily="-112" charset="2"/>
              </a:rPr>
              <a:t>		</a:t>
            </a:r>
            <a:r>
              <a:rPr lang="en-US" dirty="0" err="1" smtClean="0">
                <a:solidFill>
                  <a:srgbClr val="FF0000"/>
                </a:solidFill>
              </a:rPr>
              <a:t></a:t>
            </a:r>
            <a:r>
              <a:rPr lang="en-US" dirty="0" err="1">
                <a:solidFill>
                  <a:srgbClr val="FF0000"/>
                </a:solidFill>
                <a:latin typeface="Symbol" pitchFamily="-112" charset="2"/>
              </a:rPr>
              <a:t></a:t>
            </a:r>
            <a:r>
              <a:rPr lang="en-US" dirty="0">
                <a:solidFill>
                  <a:srgbClr val="FF0000"/>
                </a:solidFill>
              </a:rPr>
              <a:t> = 35 msr</a:t>
            </a:r>
            <a:r>
              <a:rPr lang="en-US" dirty="0"/>
              <a:t> ,</a:t>
            </a:r>
          </a:p>
          <a:p>
            <a:r>
              <a:rPr lang="en-US" dirty="0"/>
              <a:t>Spin precession angle is ~ 90</a:t>
            </a:r>
            <a:r>
              <a:rPr lang="en-US" sz="2100" baseline="46000" dirty="0"/>
              <a:t>o</a:t>
            </a:r>
            <a:endParaRPr lang="en-US" dirty="0"/>
          </a:p>
          <a:p>
            <a:r>
              <a:rPr lang="en-US" dirty="0"/>
              <a:t>                          (it is optimum)</a:t>
            </a:r>
          </a:p>
          <a:p>
            <a:endParaRPr lang="en-US" dirty="0"/>
          </a:p>
          <a:p>
            <a:r>
              <a:rPr lang="en-US" dirty="0">
                <a:solidFill>
                  <a:srgbClr val="1310FF"/>
                </a:solidFill>
              </a:rPr>
              <a:t>Event rate is </a:t>
            </a:r>
            <a:r>
              <a:rPr lang="en-US" dirty="0" smtClean="0">
                <a:solidFill>
                  <a:srgbClr val="FF0000"/>
                </a:solidFill>
              </a:rPr>
              <a:t>10 </a:t>
            </a:r>
            <a:r>
              <a:rPr lang="en-US" dirty="0">
                <a:solidFill>
                  <a:srgbClr val="FF0000"/>
                </a:solidFill>
              </a:rPr>
              <a:t>times higher</a:t>
            </a:r>
            <a:endParaRPr lang="en-US" dirty="0">
              <a:solidFill>
                <a:srgbClr val="1310FF"/>
              </a:solidFill>
            </a:endParaRPr>
          </a:p>
          <a:p>
            <a:r>
              <a:rPr lang="en-US" dirty="0">
                <a:solidFill>
                  <a:srgbClr val="1310FF"/>
                </a:solidFill>
              </a:rPr>
              <a:t>than with</a:t>
            </a:r>
            <a:r>
              <a:rPr lang="en-US" dirty="0" smtClean="0">
                <a:solidFill>
                  <a:srgbClr val="1310FF"/>
                </a:solidFill>
              </a:rPr>
              <a:t> SHMS </a:t>
            </a:r>
            <a:r>
              <a:rPr lang="en-US" dirty="0">
                <a:solidFill>
                  <a:srgbClr val="1310FF"/>
                </a:solidFill>
              </a:rPr>
              <a:t>spectrometer</a:t>
            </a:r>
          </a:p>
          <a:p>
            <a:endParaRPr lang="en-US" dirty="0"/>
          </a:p>
          <a:p>
            <a:r>
              <a:rPr lang="en-US" dirty="0"/>
              <a:t>From 58 days of production time</a:t>
            </a:r>
          </a:p>
          <a:p>
            <a:r>
              <a:rPr lang="en-US" dirty="0"/>
              <a:t>resulting accuracy</a:t>
            </a:r>
            <a:r>
              <a:rPr lang="en-US" dirty="0" smtClean="0"/>
              <a:t> :</a:t>
            </a:r>
            <a:endParaRPr lang="en-US" dirty="0"/>
          </a:p>
        </p:txBody>
      </p:sp>
      <p:pic>
        <p:nvPicPr>
          <p:cNvPr id="54279" name="Picture 5" descr="latex-image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19200"/>
            <a:ext cx="1828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0" name="Picture 12" descr="GEP-layout-63"/>
          <p:cNvPicPr>
            <a:picLocks noChangeAspect="1" noChangeArrowheads="1"/>
          </p:cNvPicPr>
          <p:nvPr/>
        </p:nvPicPr>
        <p:blipFill>
          <a:blip r:embed="rId4" cstate="print"/>
          <a:srcRect r="2496"/>
          <a:stretch>
            <a:fillRect/>
          </a:stretch>
        </p:blipFill>
        <p:spPr bwMode="auto">
          <a:xfrm>
            <a:off x="228600" y="1806575"/>
            <a:ext cx="4876800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1" name="Picture 13" descr="latex-image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5715000"/>
            <a:ext cx="3022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0488"/>
            <a:ext cx="7772400" cy="5334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sz="3600" dirty="0" err="1" smtClean="0">
                <a:solidFill>
                  <a:srgbClr val="FF0000"/>
                </a:solidFill>
                <a:latin typeface="Times New Roman"/>
              </a:rPr>
              <a:t>GMn</a:t>
            </a:r>
            <a:r>
              <a:rPr lang="en-US" sz="3600" dirty="0" smtClean="0">
                <a:solidFill>
                  <a:srgbClr val="FF0000"/>
                </a:solidFill>
                <a:latin typeface="Times New Roman"/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Times New Roman"/>
              </a:rPr>
              <a:t>concept for max Q</a:t>
            </a:r>
            <a:r>
              <a:rPr lang="en-US" sz="3600" baseline="40000" dirty="0">
                <a:solidFill>
                  <a:srgbClr val="FF0000"/>
                </a:solidFill>
                <a:latin typeface="Times New Roman"/>
              </a:rPr>
              <a:t>2</a:t>
            </a:r>
            <a:endParaRPr lang="en-US" sz="3600" dirty="0">
              <a:latin typeface="Times New Roman"/>
            </a:endParaRPr>
          </a:p>
        </p:txBody>
      </p:sp>
      <p:pic>
        <p:nvPicPr>
          <p:cNvPr id="68614" name="Picture 4" descr="GMN-layo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066800"/>
            <a:ext cx="8077200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5" name="Text Box 5"/>
          <p:cNvSpPr txBox="1">
            <a:spLocks noChangeArrowheads="1"/>
          </p:cNvSpPr>
          <p:nvPr/>
        </p:nvSpPr>
        <p:spPr bwMode="auto">
          <a:xfrm>
            <a:off x="2514600" y="1295400"/>
            <a:ext cx="44196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200" dirty="0"/>
              <a:t>Expected to reach Q</a:t>
            </a:r>
            <a:r>
              <a:rPr lang="en-US" sz="2200" baseline="38000" dirty="0"/>
              <a:t>2</a:t>
            </a:r>
            <a:r>
              <a:rPr lang="en-US" sz="2200" dirty="0"/>
              <a:t> of </a:t>
            </a:r>
            <a:r>
              <a:rPr lang="en-US" sz="2200" dirty="0" smtClean="0"/>
              <a:t>18 </a:t>
            </a:r>
            <a:r>
              <a:rPr lang="en-US" sz="2200" dirty="0"/>
              <a:t>GeV</a:t>
            </a:r>
            <a:r>
              <a:rPr lang="en-US" sz="2200" baseline="38000" dirty="0"/>
              <a:t>2</a:t>
            </a:r>
            <a:endParaRPr lang="en-US" sz="2200" dirty="0"/>
          </a:p>
        </p:txBody>
      </p:sp>
      <p:pic>
        <p:nvPicPr>
          <p:cNvPr id="68616" name="Picture 12" descr="latex-image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5029200"/>
            <a:ext cx="571500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7" name="Picture 13" descr="latex-image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1905000"/>
            <a:ext cx="29210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8" name="Rectangle 14"/>
          <p:cNvSpPr>
            <a:spLocks noChangeArrowheads="1"/>
          </p:cNvSpPr>
          <p:nvPr/>
        </p:nvSpPr>
        <p:spPr bwMode="auto">
          <a:xfrm>
            <a:off x="3352800" y="838200"/>
            <a:ext cx="24801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 err="1" smtClean="0"/>
              <a:t>R.Gilman</a:t>
            </a:r>
            <a:r>
              <a:rPr lang="en-US" sz="1600" dirty="0" smtClean="0"/>
              <a:t>, </a:t>
            </a:r>
            <a:r>
              <a:rPr lang="en-US" sz="1600" dirty="0" err="1" smtClean="0"/>
              <a:t>B</a:t>
            </a:r>
            <a:r>
              <a:rPr lang="en-US" sz="1600" dirty="0" err="1"/>
              <a:t>.Quinn</a:t>
            </a:r>
            <a:r>
              <a:rPr lang="en-US" sz="1600" dirty="0"/>
              <a:t> &amp; BW</a:t>
            </a:r>
          </a:p>
        </p:txBody>
      </p:sp>
      <p:pic>
        <p:nvPicPr>
          <p:cNvPr id="68619" name="Picture 15" descr="latex-image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3867150"/>
            <a:ext cx="65532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7432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52400"/>
            <a:ext cx="9142799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971800"/>
            <a:ext cx="7772400" cy="1362075"/>
          </a:xfrm>
        </p:spPr>
        <p:txBody>
          <a:bodyPr/>
          <a:lstStyle/>
          <a:p>
            <a:r>
              <a:rPr lang="en-US" dirty="0" smtClean="0"/>
              <a:t>Experience </a:t>
            </a:r>
            <a:r>
              <a:rPr lang="en-US" dirty="0" err="1" smtClean="0"/>
              <a:t>moller</a:t>
            </a:r>
            <a:r>
              <a:rPr lang="en-US" dirty="0" smtClean="0"/>
              <a:t> A 12 GEV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3"/>
          <p:cNvSpPr>
            <a:spLocks noGrp="1" noChangeArrowheads="1"/>
          </p:cNvSpPr>
          <p:nvPr>
            <p:ph type="title"/>
          </p:nvPr>
        </p:nvSpPr>
        <p:spPr>
          <a:xfrm>
            <a:off x="871538" y="17463"/>
            <a:ext cx="5072062" cy="736600"/>
          </a:xfrm>
        </p:spPr>
        <p:txBody>
          <a:bodyPr rIns="132080">
            <a:normAutofit fontScale="90000"/>
          </a:bodyPr>
          <a:lstStyle/>
          <a:p>
            <a:pPr indent="0" eaLnBrk="1" hangingPunct="1"/>
            <a:r>
              <a:rPr lang="en-US" dirty="0" err="1" smtClean="0"/>
              <a:t>Møller</a:t>
            </a:r>
            <a:r>
              <a:rPr lang="en-US" dirty="0" smtClean="0"/>
              <a:t> </a:t>
            </a:r>
            <a:r>
              <a:rPr lang="en-US" dirty="0"/>
              <a:t>Goal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28600" y="2667000"/>
            <a:ext cx="8924925" cy="1625600"/>
            <a:chOff x="0" y="0"/>
            <a:chExt cx="5622" cy="1024"/>
          </a:xfrm>
        </p:grpSpPr>
        <p:sp>
          <p:nvSpPr>
            <p:cNvPr id="69655" name="Rectangle 5"/>
            <p:cNvSpPr>
              <a:spLocks/>
            </p:cNvSpPr>
            <p:nvPr/>
          </p:nvSpPr>
          <p:spPr bwMode="auto">
            <a:xfrm>
              <a:off x="72" y="0"/>
              <a:ext cx="1202" cy="1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>
              <a:prstTxWarp prst="textNoShape">
                <a:avLst/>
              </a:prstTxWarp>
              <a:spAutoFit/>
            </a:bodyPr>
            <a:lstStyle/>
            <a:p>
              <a:pPr marL="39688"/>
              <a:r>
                <a:rPr lang="en-US" sz="2000" b="1" i="1" baseline="0" dirty="0" err="1" smtClean="0">
                  <a:solidFill>
                    <a:srgbClr val="1D300D"/>
                  </a:solidFill>
                  <a:ea typeface="Times" charset="0"/>
                  <a:cs typeface="Times" charset="0"/>
                </a:rPr>
                <a:t>E</a:t>
              </a:r>
              <a:r>
                <a:rPr lang="en-US" sz="2000" b="1" i="1" baseline="-25000" dirty="0" err="1" smtClean="0">
                  <a:solidFill>
                    <a:srgbClr val="1D300D"/>
                  </a:solidFill>
                  <a:ea typeface="Times" charset="0"/>
                  <a:cs typeface="Times" charset="0"/>
                </a:rPr>
                <a:t>beam</a:t>
              </a:r>
              <a:r>
                <a:rPr lang="en-US" sz="2000" b="1" i="1" baseline="0" dirty="0" smtClean="0">
                  <a:solidFill>
                    <a:srgbClr val="1D300D"/>
                  </a:solidFill>
                  <a:ea typeface="Times" charset="0"/>
                  <a:cs typeface="Times" charset="0"/>
                </a:rPr>
                <a:t>= </a:t>
              </a:r>
              <a:r>
                <a:rPr lang="en-US" sz="2000" b="1" i="1" baseline="0" dirty="0">
                  <a:solidFill>
                    <a:srgbClr val="1D300D"/>
                  </a:solidFill>
                  <a:ea typeface="Times" charset="0"/>
                  <a:cs typeface="Times" charset="0"/>
                </a:rPr>
                <a:t>11 </a:t>
              </a:r>
              <a:r>
                <a:rPr lang="en-US" sz="2000" b="1" i="1" baseline="0" dirty="0" err="1">
                  <a:solidFill>
                    <a:srgbClr val="1D300D"/>
                  </a:solidFill>
                  <a:ea typeface="Times" charset="0"/>
                  <a:cs typeface="Times" charset="0"/>
                </a:rPr>
                <a:t>GeV</a:t>
              </a:r>
              <a:endParaRPr lang="en-US" sz="2000" b="1" i="1" baseline="0" dirty="0">
                <a:solidFill>
                  <a:srgbClr val="1D300D"/>
                </a:solidFill>
                <a:ea typeface="Times" charset="0"/>
                <a:cs typeface="Times" charset="0"/>
              </a:endParaRPr>
            </a:p>
          </p:txBody>
        </p:sp>
        <p:sp>
          <p:nvSpPr>
            <p:cNvPr id="69656" name="AutoShape 6"/>
            <p:cNvSpPr>
              <a:spLocks/>
            </p:cNvSpPr>
            <p:nvPr/>
          </p:nvSpPr>
          <p:spPr bwMode="auto">
            <a:xfrm>
              <a:off x="3120" y="0"/>
              <a:ext cx="960" cy="240"/>
            </a:xfrm>
            <a:prstGeom prst="rightArrow">
              <a:avLst>
                <a:gd name="adj1" fmla="val 66667"/>
                <a:gd name="adj2" fmla="val 5800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657" name="Rectangle 7"/>
            <p:cNvSpPr>
              <a:spLocks/>
            </p:cNvSpPr>
            <p:nvPr/>
          </p:nvSpPr>
          <p:spPr bwMode="auto">
            <a:xfrm>
              <a:off x="32" y="392"/>
              <a:ext cx="1170" cy="1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>
              <a:prstTxWarp prst="textNoShape">
                <a:avLst/>
              </a:prstTxWarp>
              <a:spAutoFit/>
            </a:bodyPr>
            <a:lstStyle/>
            <a:p>
              <a:pPr marL="39688"/>
              <a:r>
                <a:rPr lang="en-US" sz="2000" b="1" i="1" baseline="0" dirty="0">
                  <a:solidFill>
                    <a:srgbClr val="1D300D"/>
                  </a:solidFill>
                  <a:latin typeface="Arial" charset="0"/>
                  <a:ea typeface="Arial" charset="0"/>
                  <a:cs typeface="Arial" charset="0"/>
                  <a:sym typeface="Arial" charset="0"/>
                </a:rPr>
                <a:t>A</a:t>
              </a:r>
              <a:r>
                <a:rPr lang="en-US" sz="2000" b="1" i="1" baseline="-25000" dirty="0">
                  <a:solidFill>
                    <a:srgbClr val="1D300D"/>
                  </a:solidFill>
                  <a:latin typeface="Arial" charset="0"/>
                  <a:ea typeface="Arial" charset="0"/>
                  <a:cs typeface="Arial" charset="0"/>
                  <a:sym typeface="Arial" charset="0"/>
                </a:rPr>
                <a:t>PV</a:t>
              </a:r>
              <a:r>
                <a:rPr lang="en-US" sz="2000" b="1" i="1" baseline="0" dirty="0">
                  <a:solidFill>
                    <a:srgbClr val="1D300D"/>
                  </a:solidFill>
                  <a:latin typeface="Arial" charset="0"/>
                  <a:ea typeface="Arial" charset="0"/>
                  <a:cs typeface="Arial" charset="0"/>
                  <a:sym typeface="Arial" charset="0"/>
                </a:rPr>
                <a:t> = 35.6 ppb</a:t>
              </a:r>
            </a:p>
          </p:txBody>
        </p:sp>
        <p:sp>
          <p:nvSpPr>
            <p:cNvPr id="69658" name="Rectangle 8"/>
            <p:cNvSpPr>
              <a:spLocks/>
            </p:cNvSpPr>
            <p:nvPr/>
          </p:nvSpPr>
          <p:spPr bwMode="auto">
            <a:xfrm>
              <a:off x="4080" y="0"/>
              <a:ext cx="1542" cy="1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>
              <a:prstTxWarp prst="textNoShape">
                <a:avLst/>
              </a:prstTxWarp>
              <a:spAutoFit/>
            </a:bodyPr>
            <a:lstStyle/>
            <a:p>
              <a:pPr marL="39688"/>
              <a:r>
                <a:rPr lang="en-US" sz="2000" b="1" i="1" baseline="0" dirty="0">
                  <a:solidFill>
                    <a:srgbClr val="4D0069"/>
                  </a:solidFill>
                  <a:ea typeface="Times" charset="0"/>
                  <a:cs typeface="Times" charset="0"/>
                </a:rPr>
                <a:t>δ(A</a:t>
              </a:r>
              <a:r>
                <a:rPr lang="en-US" sz="2000" b="1" i="1" baseline="-25000" dirty="0">
                  <a:solidFill>
                    <a:srgbClr val="4D0069"/>
                  </a:solidFill>
                  <a:ea typeface="Times" charset="0"/>
                  <a:cs typeface="Times" charset="0"/>
                </a:rPr>
                <a:t>PV</a:t>
              </a:r>
              <a:r>
                <a:rPr lang="en-US" sz="2000" b="1" i="1" baseline="0" dirty="0">
                  <a:solidFill>
                    <a:srgbClr val="4D0069"/>
                  </a:solidFill>
                  <a:ea typeface="Times" charset="0"/>
                  <a:cs typeface="Times" charset="0"/>
                </a:rPr>
                <a:t>) = 0.73 ppb</a:t>
              </a:r>
            </a:p>
          </p:txBody>
        </p:sp>
        <p:sp>
          <p:nvSpPr>
            <p:cNvPr id="69659" name="AutoShape 9"/>
            <p:cNvSpPr>
              <a:spLocks/>
            </p:cNvSpPr>
            <p:nvPr/>
          </p:nvSpPr>
          <p:spPr bwMode="auto">
            <a:xfrm>
              <a:off x="1672" y="440"/>
              <a:ext cx="440" cy="200"/>
            </a:xfrm>
            <a:prstGeom prst="rightArrow">
              <a:avLst>
                <a:gd name="adj1" fmla="val 47204"/>
                <a:gd name="adj2" fmla="val 7280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660" name="Rectangle 10"/>
            <p:cNvSpPr>
              <a:spLocks/>
            </p:cNvSpPr>
            <p:nvPr/>
          </p:nvSpPr>
          <p:spPr bwMode="auto">
            <a:xfrm>
              <a:off x="2288" y="392"/>
              <a:ext cx="2779" cy="1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>
              <a:prstTxWarp prst="textNoShape">
                <a:avLst/>
              </a:prstTxWarp>
              <a:spAutoFit/>
            </a:bodyPr>
            <a:lstStyle/>
            <a:p>
              <a:pPr marL="39688"/>
              <a:r>
                <a:rPr lang="en-US" sz="2000" b="1" i="1" baseline="0" dirty="0" err="1">
                  <a:solidFill>
                    <a:srgbClr val="4D0069"/>
                  </a:solidFill>
                  <a:latin typeface="Arial" charset="0"/>
                  <a:ea typeface="Arial" charset="0"/>
                  <a:cs typeface="Arial" charset="0"/>
                  <a:sym typeface="Arial" charset="0"/>
                </a:rPr>
                <a:t>δ(Q</a:t>
              </a:r>
              <a:r>
                <a:rPr lang="en-US" sz="2000" b="1" i="1" dirty="0" err="1">
                  <a:solidFill>
                    <a:srgbClr val="4D0069"/>
                  </a:solidFill>
                  <a:latin typeface="Arial" charset="0"/>
                  <a:ea typeface="Arial" charset="0"/>
                  <a:cs typeface="Arial" charset="0"/>
                  <a:sym typeface="Arial" charset="0"/>
                </a:rPr>
                <a:t>e</a:t>
              </a:r>
              <a:r>
                <a:rPr lang="en-US" sz="2000" b="1" i="1" baseline="-25000" dirty="0" err="1">
                  <a:solidFill>
                    <a:srgbClr val="4D0069"/>
                  </a:solidFill>
                  <a:latin typeface="Arial" charset="0"/>
                  <a:ea typeface="Arial" charset="0"/>
                  <a:cs typeface="Arial" charset="0"/>
                  <a:sym typeface="Arial" charset="0"/>
                </a:rPr>
                <a:t>W</a:t>
              </a:r>
              <a:r>
                <a:rPr lang="en-US" sz="2000" b="1" i="1" baseline="0" dirty="0">
                  <a:solidFill>
                    <a:srgbClr val="4D0069"/>
                  </a:solidFill>
                  <a:latin typeface="Arial" charset="0"/>
                  <a:ea typeface="Arial" charset="0"/>
                  <a:cs typeface="Arial" charset="0"/>
                  <a:sym typeface="Arial" charset="0"/>
                </a:rPr>
                <a:t>) = ± 2.1 (stat.) ± 1.0 (syst.) %</a:t>
              </a:r>
            </a:p>
          </p:txBody>
        </p:sp>
        <p:sp>
          <p:nvSpPr>
            <p:cNvPr id="69661" name="Rectangle 11"/>
            <p:cNvSpPr>
              <a:spLocks/>
            </p:cNvSpPr>
            <p:nvPr/>
          </p:nvSpPr>
          <p:spPr bwMode="auto">
            <a:xfrm>
              <a:off x="1344" y="0"/>
              <a:ext cx="552" cy="1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>
              <a:prstTxWarp prst="textNoShape">
                <a:avLst/>
              </a:prstTxWarp>
              <a:spAutoFit/>
            </a:bodyPr>
            <a:lstStyle/>
            <a:p>
              <a:pPr marL="39688"/>
              <a:r>
                <a:rPr lang="en-US" sz="2000" b="1" i="1" baseline="0" dirty="0">
                  <a:solidFill>
                    <a:srgbClr val="1D300D"/>
                  </a:solidFill>
                  <a:ea typeface="Times" charset="0"/>
                  <a:cs typeface="Times" charset="0"/>
                </a:rPr>
                <a:t>75 μA</a:t>
              </a:r>
            </a:p>
          </p:txBody>
        </p:sp>
        <p:sp>
          <p:nvSpPr>
            <p:cNvPr id="69662" name="Rectangle 12"/>
            <p:cNvSpPr>
              <a:spLocks/>
            </p:cNvSpPr>
            <p:nvPr/>
          </p:nvSpPr>
          <p:spPr bwMode="auto">
            <a:xfrm>
              <a:off x="1848" y="0"/>
              <a:ext cx="1183" cy="1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>
              <a:prstTxWarp prst="textNoShape">
                <a:avLst/>
              </a:prstTxWarp>
              <a:spAutoFit/>
            </a:bodyPr>
            <a:lstStyle/>
            <a:p>
              <a:pPr marL="39688"/>
              <a:r>
                <a:rPr lang="en-US" sz="2000" b="1" i="1" baseline="0" dirty="0">
                  <a:solidFill>
                    <a:srgbClr val="1D300D"/>
                  </a:solidFill>
                  <a:ea typeface="Times" charset="0"/>
                  <a:cs typeface="Times" charset="0"/>
                </a:rPr>
                <a:t>80% polarized</a:t>
              </a:r>
            </a:p>
          </p:txBody>
        </p:sp>
        <p:sp>
          <p:nvSpPr>
            <p:cNvPr id="69663" name="AutoShape 13"/>
            <p:cNvSpPr>
              <a:spLocks/>
            </p:cNvSpPr>
            <p:nvPr/>
          </p:nvSpPr>
          <p:spPr bwMode="auto">
            <a:xfrm>
              <a:off x="4288" y="824"/>
              <a:ext cx="384" cy="200"/>
            </a:xfrm>
            <a:prstGeom prst="rightArrow">
              <a:avLst>
                <a:gd name="adj1" fmla="val 47204"/>
                <a:gd name="adj2" fmla="val 624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664" name="Rectangle 14"/>
            <p:cNvSpPr>
              <a:spLocks/>
            </p:cNvSpPr>
            <p:nvPr/>
          </p:nvSpPr>
          <p:spPr bwMode="auto">
            <a:xfrm>
              <a:off x="0" y="776"/>
              <a:ext cx="3162" cy="17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>
              <a:prstTxWarp prst="textNoShape">
                <a:avLst/>
              </a:prstTxWarp>
              <a:spAutoFit/>
            </a:bodyPr>
            <a:lstStyle/>
            <a:p>
              <a:pPr marL="39688"/>
              <a:r>
                <a:rPr lang="en-US" b="1" i="1" baseline="0" dirty="0">
                  <a:solidFill>
                    <a:srgbClr val="6E05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δ(sin</a:t>
              </a:r>
              <a:r>
                <a:rPr lang="en-US" b="1" i="1" dirty="0">
                  <a:solidFill>
                    <a:srgbClr val="6E05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2</a:t>
              </a:r>
              <a:r>
                <a:rPr lang="en-US" b="1" i="1" baseline="0" dirty="0">
                  <a:solidFill>
                    <a:srgbClr val="6E05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θ</a:t>
              </a:r>
              <a:r>
                <a:rPr lang="en-US" b="1" i="1" baseline="-25000" dirty="0">
                  <a:solidFill>
                    <a:srgbClr val="6E05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W</a:t>
              </a:r>
              <a:r>
                <a:rPr lang="en-US" b="1" i="1" baseline="0" dirty="0">
                  <a:solidFill>
                    <a:srgbClr val="6E05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) = ± 0.00026 (stat.) ± 0.00012 (syst.)</a:t>
              </a:r>
            </a:p>
          </p:txBody>
        </p:sp>
        <p:sp>
          <p:nvSpPr>
            <p:cNvPr id="69665" name="Rectangle 15"/>
            <p:cNvSpPr>
              <a:spLocks/>
            </p:cNvSpPr>
            <p:nvPr/>
          </p:nvSpPr>
          <p:spPr bwMode="auto">
            <a:xfrm>
              <a:off x="4816" y="776"/>
              <a:ext cx="588" cy="17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>
              <a:prstTxWarp prst="textNoShape">
                <a:avLst/>
              </a:prstTxWarp>
              <a:spAutoFit/>
            </a:bodyPr>
            <a:lstStyle/>
            <a:p>
              <a:pPr marL="39688"/>
              <a:r>
                <a:rPr lang="en-US" b="1" i="1" baseline="0" dirty="0">
                  <a:solidFill>
                    <a:srgbClr val="6E0500"/>
                  </a:solidFill>
                  <a:ea typeface="Times" charset="0"/>
                  <a:cs typeface="Times" charset="0"/>
                </a:rPr>
                <a:t>~ 0.1%</a:t>
              </a:r>
            </a:p>
          </p:txBody>
        </p:sp>
        <p:sp>
          <p:nvSpPr>
            <p:cNvPr id="69666" name="Rectangle 16"/>
            <p:cNvSpPr>
              <a:spLocks/>
            </p:cNvSpPr>
            <p:nvPr/>
          </p:nvSpPr>
          <p:spPr bwMode="auto">
            <a:xfrm>
              <a:off x="3120" y="0"/>
              <a:ext cx="859" cy="17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>
              <a:prstTxWarp prst="textNoShape">
                <a:avLst/>
              </a:prstTxWarp>
              <a:spAutoFit/>
            </a:bodyPr>
            <a:lstStyle/>
            <a:p>
              <a:pPr marL="39688"/>
              <a:r>
                <a:rPr lang="en-US" sz="1800" b="1" i="1" baseline="0" dirty="0">
                  <a:solidFill>
                    <a:schemeClr val="tx1"/>
                  </a:solidFill>
                  <a:ea typeface="Times" charset="0"/>
                  <a:cs typeface="Times" charset="0"/>
                </a:rPr>
                <a:t>(~ 2.5 yrs)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28600" y="4445000"/>
            <a:ext cx="8674100" cy="2095500"/>
            <a:chOff x="0" y="0"/>
            <a:chExt cx="5464" cy="1320"/>
          </a:xfrm>
        </p:grpSpPr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0" y="328"/>
              <a:ext cx="5464" cy="992"/>
              <a:chOff x="0" y="0"/>
              <a:chExt cx="5464" cy="992"/>
            </a:xfrm>
          </p:grpSpPr>
          <p:sp>
            <p:nvSpPr>
              <p:cNvPr id="69652" name="AutoShape 19"/>
              <p:cNvSpPr>
                <a:spLocks/>
              </p:cNvSpPr>
              <p:nvPr/>
            </p:nvSpPr>
            <p:spPr bwMode="auto">
              <a:xfrm>
                <a:off x="0" y="0"/>
                <a:ext cx="5464" cy="992"/>
              </a:xfrm>
              <a:prstGeom prst="roundRect">
                <a:avLst>
                  <a:gd name="adj" fmla="val 12093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653" name="Rectangle 20"/>
              <p:cNvSpPr>
                <a:spLocks/>
              </p:cNvSpPr>
              <p:nvPr/>
            </p:nvSpPr>
            <p:spPr bwMode="auto">
              <a:xfrm>
                <a:off x="72" y="224"/>
                <a:ext cx="5328" cy="73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>
                <a:prstTxWarp prst="textNoShape">
                  <a:avLst/>
                </a:prstTxWarp>
              </a:bodyPr>
              <a:lstStyle/>
              <a:p>
                <a:pPr marL="228600" indent="-188913">
                  <a:buClr>
                    <a:srgbClr val="002D99"/>
                  </a:buClr>
                  <a:buSzPct val="125000"/>
                  <a:buFont typeface="Comic Sans MS" charset="0"/>
                  <a:buChar char="•"/>
                </a:pPr>
                <a:r>
                  <a:rPr lang="en-US" sz="2000" baseline="0" dirty="0">
                    <a:solidFill>
                      <a:srgbClr val="002D99"/>
                    </a:solidFill>
                    <a:latin typeface="Comic Sans MS" charset="0"/>
                    <a:ea typeface="Comic Sans MS" charset="0"/>
                    <a:cs typeface="Comic Sans MS" charset="0"/>
                    <a:sym typeface="Comic Sans MS" charset="0"/>
                  </a:rPr>
                  <a:t>Comparable to the two best measurements at </a:t>
                </a:r>
                <a:r>
                  <a:rPr lang="en-US" sz="2000" baseline="0" dirty="0" smtClean="0">
                    <a:solidFill>
                      <a:srgbClr val="002D99"/>
                    </a:solidFill>
                    <a:latin typeface="Comic Sans MS" charset="0"/>
                    <a:ea typeface="Comic Sans MS" charset="0"/>
                    <a:cs typeface="Comic Sans MS" charset="0"/>
                    <a:sym typeface="Comic Sans MS" charset="0"/>
                  </a:rPr>
                  <a:t>colliders (</a:t>
                </a:r>
                <a:r>
                  <a:rPr lang="en-US" sz="2000" baseline="0" dirty="0" smtClean="0">
                    <a:solidFill>
                      <a:srgbClr val="002D99"/>
                    </a:solidFill>
                    <a:ea typeface="Comic Sans MS" charset="0"/>
                    <a:cs typeface="Comic Sans MS" charset="0"/>
                    <a:sym typeface="Comic Sans MS" charset="0"/>
                  </a:rPr>
                  <a:t>that disagree at ≥ 4σ !)</a:t>
                </a:r>
              </a:p>
              <a:p>
                <a:pPr marL="228600" indent="-188913">
                  <a:buClr>
                    <a:srgbClr val="002D99"/>
                  </a:buClr>
                  <a:buSzPct val="125000"/>
                  <a:buFont typeface="Comic Sans MS" charset="0"/>
                  <a:buChar char="•"/>
                </a:pPr>
                <a:r>
                  <a:rPr lang="en-US" sz="2000" baseline="0" dirty="0">
                    <a:solidFill>
                      <a:srgbClr val="002D99"/>
                    </a:solidFill>
                    <a:latin typeface="Comic Sans MS" charset="0"/>
                    <a:ea typeface="Comic Sans MS" charset="0"/>
                    <a:cs typeface="Comic Sans MS" charset="0"/>
                    <a:sym typeface="Comic Sans MS" charset="0"/>
                  </a:rPr>
                  <a:t>Unmatched by any other project in the foreseeable future</a:t>
                </a:r>
              </a:p>
              <a:p>
                <a:pPr marL="228600" indent="-188913">
                  <a:buClr>
                    <a:srgbClr val="002D99"/>
                  </a:buClr>
                  <a:buSzPct val="125000"/>
                  <a:buFont typeface="Comic Sans MS" charset="0"/>
                  <a:buChar char="•"/>
                </a:pPr>
                <a:r>
                  <a:rPr lang="en-US" sz="2000" baseline="0" dirty="0">
                    <a:solidFill>
                      <a:srgbClr val="002D99"/>
                    </a:solidFill>
                    <a:latin typeface="Comic Sans MS" charset="0"/>
                    <a:ea typeface="Comic Sans MS" charset="0"/>
                    <a:cs typeface="Comic Sans MS" charset="0"/>
                    <a:sym typeface="Comic Sans MS" charset="0"/>
                  </a:rPr>
                  <a:t>At this level, one-loop effects from “heavy” physics</a:t>
                </a:r>
              </a:p>
            </p:txBody>
          </p:sp>
          <p:sp>
            <p:nvSpPr>
              <p:cNvPr id="69654" name="Rectangle 21"/>
              <p:cNvSpPr>
                <a:spLocks/>
              </p:cNvSpPr>
              <p:nvPr/>
            </p:nvSpPr>
            <p:spPr bwMode="auto">
              <a:xfrm>
                <a:off x="120" y="8"/>
                <a:ext cx="5224" cy="29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>
                <a:prstTxWarp prst="textNoShape">
                  <a:avLst/>
                </a:prstTxWarp>
              </a:bodyPr>
              <a:lstStyle/>
              <a:p>
                <a:pPr marL="39688"/>
                <a:r>
                  <a:rPr lang="en-US" sz="2000" i="1" baseline="0" dirty="0">
                    <a:solidFill>
                      <a:srgbClr val="FF0000"/>
                    </a:solidFill>
                    <a:ea typeface="Times" charset="0"/>
                    <a:cs typeface="Times" charset="0"/>
                  </a:rPr>
                  <a:t>Compelling opportunity with the Jefferson Lab</a:t>
                </a:r>
                <a:r>
                  <a:rPr lang="en-US" sz="2000" i="1" baseline="0" dirty="0" smtClean="0">
                    <a:solidFill>
                      <a:srgbClr val="FF0000"/>
                    </a:solidFill>
                    <a:ea typeface="Times" charset="0"/>
                    <a:cs typeface="Times" charset="0"/>
                  </a:rPr>
                  <a:t> 12 </a:t>
                </a:r>
                <a:r>
                  <a:rPr lang="en-US" sz="2000" i="1" baseline="0" dirty="0" err="1" smtClean="0">
                    <a:solidFill>
                      <a:srgbClr val="FF0000"/>
                    </a:solidFill>
                    <a:ea typeface="Times" charset="0"/>
                    <a:cs typeface="Times" charset="0"/>
                  </a:rPr>
                  <a:t>GeV</a:t>
                </a:r>
                <a:r>
                  <a:rPr lang="en-US" sz="2000" i="1" baseline="0" dirty="0" smtClean="0">
                    <a:solidFill>
                      <a:srgbClr val="FF0000"/>
                    </a:solidFill>
                    <a:ea typeface="Times" charset="0"/>
                    <a:cs typeface="Times" charset="0"/>
                  </a:rPr>
                  <a:t> Upgrade</a:t>
                </a:r>
                <a:r>
                  <a:rPr lang="en-US" sz="2000" i="1" baseline="0" dirty="0">
                    <a:solidFill>
                      <a:srgbClr val="FF0000"/>
                    </a:solidFill>
                    <a:ea typeface="Times" charset="0"/>
                    <a:cs typeface="Times" charset="0"/>
                  </a:rPr>
                  <a:t>:</a:t>
                </a:r>
              </a:p>
            </p:txBody>
          </p:sp>
        </p:grpSp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40" y="0"/>
              <a:ext cx="5392" cy="336"/>
              <a:chOff x="0" y="0"/>
              <a:chExt cx="5392" cy="336"/>
            </a:xfrm>
          </p:grpSpPr>
          <p:sp>
            <p:nvSpPr>
              <p:cNvPr id="69650" name="AutoShape 23"/>
              <p:cNvSpPr>
                <a:spLocks/>
              </p:cNvSpPr>
              <p:nvPr/>
            </p:nvSpPr>
            <p:spPr bwMode="auto">
              <a:xfrm>
                <a:off x="0" y="80"/>
                <a:ext cx="800" cy="208"/>
              </a:xfrm>
              <a:prstGeom prst="rightArrow">
                <a:avLst>
                  <a:gd name="adj1" fmla="val 32315"/>
                  <a:gd name="adj2" fmla="val 96154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651" name="Rectangle 24"/>
              <p:cNvSpPr>
                <a:spLocks/>
              </p:cNvSpPr>
              <p:nvPr/>
            </p:nvSpPr>
            <p:spPr bwMode="auto">
              <a:xfrm>
                <a:off x="928" y="0"/>
                <a:ext cx="4464" cy="33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>
                <a:prstTxWarp prst="textNoShape">
                  <a:avLst/>
                </a:prstTxWarp>
              </a:bodyPr>
              <a:lstStyle/>
              <a:p>
                <a:pPr marL="39688"/>
                <a:r>
                  <a:rPr lang="en-US" b="1" i="1" baseline="0" dirty="0">
                    <a:solidFill>
                      <a:schemeClr val="tx1"/>
                    </a:solidFill>
                    <a:ea typeface="Times" charset="0"/>
                    <a:cs typeface="Times" charset="0"/>
                  </a:rPr>
                  <a:t>not just “another measurement” of</a:t>
                </a:r>
                <a:r>
                  <a:rPr lang="en-US" baseline="0" dirty="0">
                    <a:solidFill>
                      <a:schemeClr val="tx1"/>
                    </a:solidFill>
                    <a:ea typeface="Times" charset="0"/>
                    <a:cs typeface="Times" charset="0"/>
                  </a:rPr>
                  <a:t> </a:t>
                </a:r>
                <a:r>
                  <a:rPr lang="en-US" b="1" i="1" baseline="0" dirty="0" smtClean="0">
                    <a:solidFill>
                      <a:srgbClr val="333399"/>
                    </a:solidFill>
                    <a:ea typeface="Times" charset="0"/>
                    <a:cs typeface="Times" charset="0"/>
                  </a:rPr>
                  <a:t>sin</a:t>
                </a:r>
                <a:r>
                  <a:rPr lang="en-US" b="1" i="1" dirty="0" smtClean="0">
                    <a:solidFill>
                      <a:srgbClr val="333399"/>
                    </a:solidFill>
                    <a:ea typeface="Times" charset="0"/>
                    <a:cs typeface="Times" charset="0"/>
                  </a:rPr>
                  <a:t>2</a:t>
                </a:r>
                <a:r>
                  <a:rPr lang="en-US" dirty="0" smtClean="0">
                    <a:solidFill>
                      <a:srgbClr val="333399"/>
                    </a:solidFill>
                    <a:latin typeface="Symbol" charset="2"/>
                    <a:ea typeface="Times" charset="0"/>
                    <a:cs typeface="Times" charset="0"/>
                    <a:sym typeface="Symbol" charset="2"/>
                  </a:rPr>
                  <a:t>q</a:t>
                </a:r>
                <a:r>
                  <a:rPr lang="en-US" b="1" i="1" baseline="-25000" dirty="0" smtClean="0">
                    <a:solidFill>
                      <a:srgbClr val="333399"/>
                    </a:solidFill>
                    <a:ea typeface="Times" charset="0"/>
                    <a:cs typeface="Times" charset="0"/>
                  </a:rPr>
                  <a:t>W </a:t>
                </a:r>
                <a:r>
                  <a:rPr lang="en-US" baseline="0" dirty="0" smtClean="0">
                    <a:solidFill>
                      <a:schemeClr val="tx1"/>
                    </a:solidFill>
                    <a:ea typeface="Times" charset="0"/>
                    <a:cs typeface="Times" charset="0"/>
                  </a:rPr>
                  <a:t> </a:t>
                </a:r>
                <a:endParaRPr lang="en-US" baseline="0" dirty="0">
                  <a:solidFill>
                    <a:schemeClr val="tx1"/>
                  </a:solidFill>
                  <a:ea typeface="Times" charset="0"/>
                  <a:cs typeface="Times" charset="0"/>
                </a:endParaRPr>
              </a:p>
            </p:txBody>
          </p:sp>
        </p:grpSp>
      </p:grpSp>
      <p:pic>
        <p:nvPicPr>
          <p:cNvPr id="69640" name="Picture 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3400" y="962025"/>
            <a:ext cx="3187700" cy="485775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</p:pic>
      <p:pic>
        <p:nvPicPr>
          <p:cNvPr id="69641" name="Picture 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" y="889000"/>
            <a:ext cx="3052763" cy="86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9642" name="Picture 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92850" y="849313"/>
            <a:ext cx="2806700" cy="903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9643" name="Picture 28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8500" y="1917700"/>
            <a:ext cx="3492500" cy="533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69644" name="Rectangle 29"/>
          <p:cNvSpPr>
            <a:spLocks/>
          </p:cNvSpPr>
          <p:nvPr/>
        </p:nvSpPr>
        <p:spPr bwMode="auto">
          <a:xfrm>
            <a:off x="3911600" y="736600"/>
            <a:ext cx="1998663" cy="279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1200" i="1">
                <a:solidFill>
                  <a:schemeClr val="tx1"/>
                </a:solidFill>
                <a:ea typeface="Times" charset="0"/>
                <a:cs typeface="Times" charset="0"/>
              </a:rPr>
              <a:t>Derman and Marciano (1978)</a:t>
            </a:r>
          </a:p>
        </p:txBody>
      </p:sp>
      <p:pic>
        <p:nvPicPr>
          <p:cNvPr id="69645" name="Picture 3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53100" y="1778000"/>
            <a:ext cx="2693988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69646" name="AutoShape 31"/>
          <p:cNvSpPr>
            <a:spLocks/>
          </p:cNvSpPr>
          <p:nvPr/>
        </p:nvSpPr>
        <p:spPr bwMode="auto">
          <a:xfrm>
            <a:off x="4229100" y="1981200"/>
            <a:ext cx="1346200" cy="381000"/>
          </a:xfrm>
          <a:prstGeom prst="rightArrow">
            <a:avLst>
              <a:gd name="adj1" fmla="val 66667"/>
              <a:gd name="adj2" fmla="val 58006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647" name="AutoShape 32"/>
          <p:cNvSpPr>
            <a:spLocks/>
          </p:cNvSpPr>
          <p:nvPr/>
        </p:nvSpPr>
        <p:spPr bwMode="auto">
          <a:xfrm>
            <a:off x="6413500" y="1231900"/>
            <a:ext cx="368300" cy="228600"/>
          </a:xfrm>
          <a:prstGeom prst="rightArrow">
            <a:avLst>
              <a:gd name="adj1" fmla="val 38824"/>
              <a:gd name="adj2" fmla="val 73335"/>
            </a:avLst>
          </a:prstGeom>
          <a:solidFill>
            <a:schemeClr val="accent1">
              <a:alpha val="70195"/>
            </a:schemeClr>
          </a:solidFill>
          <a:ln w="12700">
            <a:solidFill>
              <a:schemeClr val="tx1">
                <a:alpha val="70195"/>
              </a:schemeClr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556159" y="0"/>
            <a:ext cx="3587841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aseline="0" dirty="0" smtClean="0"/>
              <a:t>Bob Michaels (DAQ)</a:t>
            </a:r>
          </a:p>
          <a:p>
            <a:r>
              <a:rPr lang="en-US" sz="1600" baseline="0" dirty="0" smtClean="0"/>
              <a:t>Javier Gomez (project manager)</a:t>
            </a:r>
          </a:p>
          <a:p>
            <a:r>
              <a:rPr lang="en-US" sz="1600" baseline="0" dirty="0" err="1" smtClean="0"/>
              <a:t>Jian</a:t>
            </a:r>
            <a:r>
              <a:rPr lang="en-US" sz="1600" baseline="0" dirty="0" smtClean="0"/>
              <a:t>-ping Chen (target coordinator)</a:t>
            </a:r>
            <a:endParaRPr lang="en-US" sz="1600" baseline="0" dirty="0"/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7649" name="Equation" r:id="rId8" imgW="11412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9350" y="3568700"/>
            <a:ext cx="1809750" cy="1397000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</p:pic>
      <p:grpSp>
        <p:nvGrpSpPr>
          <p:cNvPr id="2" name="Group 43"/>
          <p:cNvGrpSpPr/>
          <p:nvPr/>
        </p:nvGrpSpPr>
        <p:grpSpPr>
          <a:xfrm>
            <a:off x="4254500" y="3459163"/>
            <a:ext cx="5016500" cy="3398837"/>
            <a:chOff x="4254500" y="3471863"/>
            <a:chExt cx="5016500" cy="3398837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4254500" y="3471863"/>
              <a:ext cx="5016500" cy="3398837"/>
              <a:chOff x="0" y="0"/>
              <a:chExt cx="3159" cy="2141"/>
            </a:xfrm>
          </p:grpSpPr>
          <p:pic>
            <p:nvPicPr>
              <p:cNvPr id="82983" name="Picture 5"/>
              <p:cNvPicPr>
                <a:picLocks noChangeArrowheads="1"/>
              </p:cNvPicPr>
              <p:nvPr/>
            </p:nvPicPr>
            <p:blipFill>
              <a:blip r:embed="rId3" cstate="print"/>
              <a:srcRect l="4944" t="7915" r="7034" b="2435"/>
              <a:stretch>
                <a:fillRect/>
              </a:stretch>
            </p:blipFill>
            <p:spPr bwMode="auto">
              <a:xfrm>
                <a:off x="127" y="0"/>
                <a:ext cx="3032" cy="208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  <p:sp>
            <p:nvSpPr>
              <p:cNvPr id="82981" name="Rectangle 3"/>
              <p:cNvSpPr>
                <a:spLocks/>
              </p:cNvSpPr>
              <p:nvPr/>
            </p:nvSpPr>
            <p:spPr bwMode="auto">
              <a:xfrm>
                <a:off x="1848" y="1949"/>
                <a:ext cx="512" cy="1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>
                <a:prstTxWarp prst="textNoShape">
                  <a:avLst/>
                </a:prstTxWarp>
              </a:bodyPr>
              <a:lstStyle/>
              <a:p>
                <a:pPr marL="39688"/>
                <a:r>
                  <a:rPr lang="en-US" sz="1400" b="1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  <a:sym typeface="Arial" charset="0"/>
                  </a:rPr>
                  <a:t>meters</a:t>
                </a:r>
              </a:p>
            </p:txBody>
          </p:sp>
          <p:sp>
            <p:nvSpPr>
              <p:cNvPr id="82982" name="Rectangle 4"/>
              <p:cNvSpPr>
                <a:spLocks/>
              </p:cNvSpPr>
              <p:nvPr/>
            </p:nvSpPr>
            <p:spPr bwMode="auto">
              <a:xfrm rot="-5400000">
                <a:off x="-160" y="765"/>
                <a:ext cx="511" cy="1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>
                <a:prstTxWarp prst="textNoShape">
                  <a:avLst/>
                </a:prstTxWarp>
              </a:bodyPr>
              <a:lstStyle/>
              <a:p>
                <a:pPr marL="39688"/>
                <a:r>
                  <a:rPr lang="en-US" sz="1400" b="1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  <a:sym typeface="Arial" charset="0"/>
                  </a:rPr>
                  <a:t>meters</a:t>
                </a:r>
              </a:p>
            </p:txBody>
          </p:sp>
          <p:sp>
            <p:nvSpPr>
              <p:cNvPr id="82984" name="Rectangle 6"/>
              <p:cNvSpPr>
                <a:spLocks/>
              </p:cNvSpPr>
              <p:nvPr/>
            </p:nvSpPr>
            <p:spPr bwMode="auto">
              <a:xfrm>
                <a:off x="584" y="1173"/>
                <a:ext cx="528" cy="34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 lIns="0" tIns="0" rIns="40639" bIns="0">
                <a:prstTxWarp prst="textNoShape">
                  <a:avLst/>
                </a:prstTxWarp>
                <a:spAutoFit/>
              </a:bodyPr>
              <a:lstStyle/>
              <a:p>
                <a:pPr marL="39688"/>
                <a:r>
                  <a:rPr lang="en-US" sz="1800" i="1" baseline="0" dirty="0">
                    <a:solidFill>
                      <a:schemeClr val="tx1"/>
                    </a:solidFill>
                    <a:ea typeface="Times" charset="0"/>
                    <a:cs typeface="Times" charset="0"/>
                  </a:rPr>
                  <a:t>first </a:t>
                </a:r>
                <a:r>
                  <a:rPr lang="en-US" sz="1800" i="1" baseline="0" dirty="0" err="1">
                    <a:solidFill>
                      <a:schemeClr val="tx1"/>
                    </a:solidFill>
                    <a:ea typeface="Times" charset="0"/>
                    <a:cs typeface="Times" charset="0"/>
                  </a:rPr>
                  <a:t>toroid</a:t>
                </a:r>
                <a:endParaRPr lang="en-US" sz="1800" i="1" baseline="0" dirty="0">
                  <a:solidFill>
                    <a:schemeClr val="tx1"/>
                  </a:solidFill>
                  <a:ea typeface="Times" charset="0"/>
                  <a:cs typeface="Times" charset="0"/>
                </a:endParaRPr>
              </a:p>
            </p:txBody>
          </p:sp>
          <p:sp>
            <p:nvSpPr>
              <p:cNvPr id="82985" name="Rectangle 7"/>
              <p:cNvSpPr>
                <a:spLocks/>
              </p:cNvSpPr>
              <p:nvPr/>
            </p:nvSpPr>
            <p:spPr bwMode="auto">
              <a:xfrm>
                <a:off x="1687" y="1461"/>
                <a:ext cx="518" cy="34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40639" bIns="0">
                <a:prstTxWarp prst="textNoShape">
                  <a:avLst/>
                </a:prstTxWarp>
                <a:spAutoFit/>
              </a:bodyPr>
              <a:lstStyle/>
              <a:p>
                <a:pPr marL="39688"/>
                <a:r>
                  <a:rPr lang="en-US" sz="1800" i="1" baseline="0" dirty="0">
                    <a:solidFill>
                      <a:schemeClr val="tx1"/>
                    </a:solidFill>
                    <a:ea typeface="Times" charset="0"/>
                    <a:cs typeface="Times" charset="0"/>
                  </a:rPr>
                  <a:t>hybrid</a:t>
                </a:r>
              </a:p>
              <a:p>
                <a:pPr marL="39688"/>
                <a:r>
                  <a:rPr lang="en-US" sz="1800" i="1" baseline="0" dirty="0" err="1">
                    <a:solidFill>
                      <a:schemeClr val="tx1"/>
                    </a:solidFill>
                    <a:ea typeface="Times" charset="0"/>
                    <a:cs typeface="Times" charset="0"/>
                  </a:rPr>
                  <a:t>toroid</a:t>
                </a:r>
                <a:endParaRPr lang="en-US" sz="1800" i="1" baseline="0" dirty="0">
                  <a:solidFill>
                    <a:schemeClr val="tx1"/>
                  </a:solidFill>
                  <a:ea typeface="Times" charset="0"/>
                  <a:cs typeface="Times" charset="0"/>
                </a:endParaRPr>
              </a:p>
            </p:txBody>
          </p:sp>
        </p:grpSp>
        <p:pic>
          <p:nvPicPr>
            <p:cNvPr id="25638" name="Picture 3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14900" y="3644900"/>
              <a:ext cx="2463800" cy="1641475"/>
            </a:xfrm>
            <a:prstGeom prst="rect">
              <a:avLst/>
            </a:prstGeom>
            <a:noFill/>
            <a:ln w="12700">
              <a:noFill/>
              <a:round/>
              <a:headEnd/>
              <a:tailEnd/>
            </a:ln>
          </p:spPr>
        </p:pic>
      </p:grpSp>
      <p:pic>
        <p:nvPicPr>
          <p:cNvPr id="82951" name="Picture 10"/>
          <p:cNvPicPr>
            <a:picLocks noChangeArrowheads="1"/>
          </p:cNvPicPr>
          <p:nvPr/>
        </p:nvPicPr>
        <p:blipFill>
          <a:blip r:embed="rId5" cstate="print"/>
          <a:srcRect l="3804" t="7660" r="5632" b="1965"/>
          <a:stretch>
            <a:fillRect/>
          </a:stretch>
        </p:blipFill>
        <p:spPr bwMode="auto">
          <a:xfrm>
            <a:off x="531813" y="968375"/>
            <a:ext cx="2336800" cy="157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82952" name="AutoShape 11"/>
          <p:cNvSpPr>
            <a:spLocks/>
          </p:cNvSpPr>
          <p:nvPr/>
        </p:nvSpPr>
        <p:spPr bwMode="auto">
          <a:xfrm rot="-5400000">
            <a:off x="-637382" y="1542257"/>
            <a:ext cx="2170113" cy="304800"/>
          </a:xfrm>
          <a:custGeom>
            <a:avLst/>
            <a:gdLst>
              <a:gd name="T0" fmla="*/ 109013718 w 21600"/>
              <a:gd name="T1" fmla="*/ 2150533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 algn="ctr"/>
            <a:r>
              <a:rPr lang="en-US" sz="1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Asymmetry (ppb)</a:t>
            </a:r>
          </a:p>
        </p:txBody>
      </p:sp>
      <p:sp>
        <p:nvSpPr>
          <p:cNvPr id="82953" name="Rectangle 12"/>
          <p:cNvSpPr>
            <a:spLocks/>
          </p:cNvSpPr>
          <p:nvPr/>
        </p:nvSpPr>
        <p:spPr bwMode="auto">
          <a:xfrm>
            <a:off x="441325" y="2441575"/>
            <a:ext cx="25527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 algn="ctr"/>
            <a:r>
              <a:rPr lang="en-US" sz="1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Center of Mass Angle</a:t>
            </a:r>
          </a:p>
        </p:txBody>
      </p:sp>
      <p:sp>
        <p:nvSpPr>
          <p:cNvPr id="82954" name="Line 13"/>
          <p:cNvSpPr>
            <a:spLocks noChangeShapeType="1"/>
          </p:cNvSpPr>
          <p:nvPr/>
        </p:nvSpPr>
        <p:spPr bwMode="auto">
          <a:xfrm rot="10800000">
            <a:off x="1714500" y="1069975"/>
            <a:ext cx="1588" cy="13271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55" name="Line 14"/>
          <p:cNvSpPr>
            <a:spLocks noChangeShapeType="1"/>
          </p:cNvSpPr>
          <p:nvPr/>
        </p:nvSpPr>
        <p:spPr bwMode="auto">
          <a:xfrm rot="10800000">
            <a:off x="2051050" y="1543050"/>
            <a:ext cx="11113" cy="854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56" name="Rectangle 15"/>
          <p:cNvSpPr>
            <a:spLocks/>
          </p:cNvSpPr>
          <p:nvPr/>
        </p:nvSpPr>
        <p:spPr bwMode="auto">
          <a:xfrm>
            <a:off x="381000" y="838200"/>
            <a:ext cx="2565400" cy="22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 algn="ctr"/>
            <a:r>
              <a:rPr lang="en-US" sz="1000" baseline="0" dirty="0">
                <a:solidFill>
                  <a:srgbClr val="663300"/>
                </a:solidFill>
                <a:latin typeface="Arial Rounded MT Bold" charset="0"/>
                <a:ea typeface="Lucida Grande" charset="0"/>
                <a:cs typeface="Lucida Grande" charset="0"/>
                <a:sym typeface="Arial Rounded MT Bold" charset="0"/>
              </a:rPr>
              <a:t>Highest figure of merit at θ</a:t>
            </a:r>
            <a:r>
              <a:rPr lang="en-US" sz="1000" baseline="0" dirty="0">
                <a:solidFill>
                  <a:srgbClr val="663300"/>
                </a:solidFill>
                <a:latin typeface="Arial Rounded MT Bold" charset="0"/>
                <a:ea typeface="Arial Rounded MT Bold" charset="0"/>
                <a:cs typeface="Arial Rounded MT Bold" charset="0"/>
                <a:sym typeface="Arial Rounded MT Bold" charset="0"/>
              </a:rPr>
              <a:t>CM = </a:t>
            </a:r>
            <a:r>
              <a:rPr lang="en-US" sz="1000" baseline="0" dirty="0" smtClean="0">
                <a:solidFill>
                  <a:srgbClr val="663300"/>
                </a:solidFill>
                <a:latin typeface="Arial Rounded MT Bold" charset="0"/>
                <a:ea typeface="Arial Rounded MT Bold" charset="0"/>
                <a:cs typeface="Arial Rounded MT Bold" charset="0"/>
                <a:sym typeface="Arial Rounded MT Bold" charset="0"/>
              </a:rPr>
              <a:t>90</a:t>
            </a:r>
            <a:r>
              <a:rPr lang="en-US" sz="1000" dirty="0" smtClean="0">
                <a:solidFill>
                  <a:srgbClr val="663300"/>
                </a:solidFill>
                <a:latin typeface="Arial Rounded MT Bold" charset="0"/>
                <a:ea typeface="Arial Rounded MT Bold" charset="0"/>
                <a:cs typeface="Arial Rounded MT Bold" charset="0"/>
                <a:sym typeface="Arial Rounded MT Bold" charset="0"/>
              </a:rPr>
              <a:t>o</a:t>
            </a:r>
            <a:endParaRPr lang="en-US" sz="1000" dirty="0">
              <a:solidFill>
                <a:srgbClr val="663300"/>
              </a:solidFill>
              <a:latin typeface="Arial Rounded MT Bold" charset="0"/>
              <a:ea typeface="Arial Rounded MT Bold" charset="0"/>
              <a:cs typeface="Arial Rounded MT Bold" charset="0"/>
              <a:sym typeface="Arial Rounded MT Bold" charset="0"/>
            </a:endParaRPr>
          </a:p>
        </p:txBody>
      </p:sp>
      <p:pic>
        <p:nvPicPr>
          <p:cNvPr id="82957" name="Picture 16"/>
          <p:cNvPicPr>
            <a:picLocks noChangeArrowheads="1"/>
          </p:cNvPicPr>
          <p:nvPr/>
        </p:nvPicPr>
        <p:blipFill>
          <a:blip r:embed="rId6" cstate="print"/>
          <a:srcRect l="2278" t="7660" r="7033" b="4979"/>
          <a:stretch>
            <a:fillRect/>
          </a:stretch>
        </p:blipFill>
        <p:spPr bwMode="auto">
          <a:xfrm>
            <a:off x="3014663" y="863600"/>
            <a:ext cx="2311400" cy="165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82958" name="Rectangle 17"/>
          <p:cNvSpPr>
            <a:spLocks/>
          </p:cNvSpPr>
          <p:nvPr/>
        </p:nvSpPr>
        <p:spPr bwMode="auto">
          <a:xfrm>
            <a:off x="3062288" y="2411413"/>
            <a:ext cx="21971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 algn="ctr"/>
            <a:r>
              <a:rPr lang="en-US" sz="16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Center of Mass Angle</a:t>
            </a:r>
          </a:p>
        </p:txBody>
      </p:sp>
      <p:sp>
        <p:nvSpPr>
          <p:cNvPr id="82959" name="Line 18"/>
          <p:cNvSpPr>
            <a:spLocks noChangeShapeType="1"/>
          </p:cNvSpPr>
          <p:nvPr/>
        </p:nvSpPr>
        <p:spPr bwMode="auto">
          <a:xfrm rot="10800000">
            <a:off x="4652963" y="1625600"/>
            <a:ext cx="9525" cy="7302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60" name="Line 19"/>
          <p:cNvSpPr>
            <a:spLocks noChangeShapeType="1"/>
          </p:cNvSpPr>
          <p:nvPr/>
        </p:nvSpPr>
        <p:spPr bwMode="auto">
          <a:xfrm rot="10800000">
            <a:off x="4216400" y="2000250"/>
            <a:ext cx="9525" cy="355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61" name="AutoShape 20"/>
          <p:cNvSpPr>
            <a:spLocks/>
          </p:cNvSpPr>
          <p:nvPr/>
        </p:nvSpPr>
        <p:spPr bwMode="auto">
          <a:xfrm rot="-5400000">
            <a:off x="2189163" y="1392238"/>
            <a:ext cx="1739900" cy="609600"/>
          </a:xfrm>
          <a:custGeom>
            <a:avLst/>
            <a:gdLst>
              <a:gd name="T0" fmla="*/ 70075278 w 21600"/>
              <a:gd name="T1" fmla="*/ 8602133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 algn="ctr"/>
            <a:r>
              <a:rPr lang="en-US" sz="16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cross-section (mb)</a:t>
            </a:r>
          </a:p>
        </p:txBody>
      </p:sp>
      <p:pic>
        <p:nvPicPr>
          <p:cNvPr id="82962" name="Picture 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26100" y="849313"/>
            <a:ext cx="2679700" cy="1962150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</p:pic>
      <p:pic>
        <p:nvPicPr>
          <p:cNvPr id="82963" name="Picture 2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16900" y="1054100"/>
            <a:ext cx="215900" cy="241300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</p:pic>
      <p:pic>
        <p:nvPicPr>
          <p:cNvPr id="82964" name="Picture 2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85000" y="1079500"/>
            <a:ext cx="304800" cy="190500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</p:pic>
      <p:sp>
        <p:nvSpPr>
          <p:cNvPr id="82965" name="Line 24"/>
          <p:cNvSpPr>
            <a:spLocks noChangeShapeType="1"/>
          </p:cNvSpPr>
          <p:nvPr/>
        </p:nvSpPr>
        <p:spPr bwMode="auto">
          <a:xfrm flipH="1">
            <a:off x="7905750" y="779463"/>
            <a:ext cx="519113" cy="528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66" name="Line 25"/>
          <p:cNvSpPr>
            <a:spLocks noChangeShapeType="1"/>
          </p:cNvSpPr>
          <p:nvPr/>
        </p:nvSpPr>
        <p:spPr bwMode="auto">
          <a:xfrm rot="10800000" flipH="1">
            <a:off x="7346950" y="1376363"/>
            <a:ext cx="477838" cy="4968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67" name="Line 26"/>
          <p:cNvSpPr>
            <a:spLocks noChangeShapeType="1"/>
          </p:cNvSpPr>
          <p:nvPr/>
        </p:nvSpPr>
        <p:spPr bwMode="auto">
          <a:xfrm flipH="1">
            <a:off x="7075488" y="1325563"/>
            <a:ext cx="803275" cy="9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68" name="Line 27"/>
          <p:cNvSpPr>
            <a:spLocks noChangeShapeType="1"/>
          </p:cNvSpPr>
          <p:nvPr/>
        </p:nvSpPr>
        <p:spPr bwMode="auto">
          <a:xfrm rot="10800000" flipH="1">
            <a:off x="7943850" y="1301750"/>
            <a:ext cx="752475" cy="2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969" name="Picture 2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85200" y="1079500"/>
            <a:ext cx="304800" cy="190500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</p:pic>
      <p:pic>
        <p:nvPicPr>
          <p:cNvPr id="82970" name="Picture 2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51800" y="749300"/>
            <a:ext cx="304800" cy="190500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</p:pic>
      <p:pic>
        <p:nvPicPr>
          <p:cNvPr id="82971" name="Picture 3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32700" y="1689100"/>
            <a:ext cx="304800" cy="190500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</p:pic>
      <p:sp>
        <p:nvSpPr>
          <p:cNvPr id="82972" name="Rectangle 31"/>
          <p:cNvSpPr>
            <a:spLocks/>
          </p:cNvSpPr>
          <p:nvPr/>
        </p:nvSpPr>
        <p:spPr bwMode="auto">
          <a:xfrm>
            <a:off x="6324600" y="457200"/>
            <a:ext cx="1838804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18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E</a:t>
            </a:r>
            <a:r>
              <a:rPr lang="en-US" sz="1800" b="1" i="1" baseline="-25000" dirty="0">
                <a:solidFill>
                  <a:schemeClr val="tx1"/>
                </a:solidFill>
                <a:ea typeface="Times" charset="0"/>
                <a:cs typeface="Times" charset="0"/>
              </a:rPr>
              <a:t>COM</a:t>
            </a:r>
            <a:r>
              <a:rPr lang="en-US" sz="18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 = 53 </a:t>
            </a:r>
            <a:r>
              <a:rPr lang="en-US" sz="1800" b="1" i="1" baseline="0" dirty="0" err="1">
                <a:solidFill>
                  <a:schemeClr val="tx1"/>
                </a:solidFill>
                <a:ea typeface="Times" charset="0"/>
                <a:cs typeface="Times" charset="0"/>
              </a:rPr>
              <a:t>MeV</a:t>
            </a:r>
            <a:endParaRPr lang="en-US" sz="1800" b="1" i="1" baseline="0" dirty="0">
              <a:solidFill>
                <a:schemeClr val="tx1"/>
              </a:solidFill>
              <a:ea typeface="Times" charset="0"/>
              <a:cs typeface="Times" charset="0"/>
            </a:endParaRPr>
          </a:p>
        </p:txBody>
      </p:sp>
      <p:sp>
        <p:nvSpPr>
          <p:cNvPr id="82973" name="Rectangle 32"/>
          <p:cNvSpPr>
            <a:spLocks/>
          </p:cNvSpPr>
          <p:nvPr/>
        </p:nvSpPr>
        <p:spPr bwMode="auto">
          <a:xfrm>
            <a:off x="7208816" y="1905000"/>
            <a:ext cx="1935184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1600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identical particles!</a:t>
            </a:r>
          </a:p>
        </p:txBody>
      </p:sp>
      <p:sp>
        <p:nvSpPr>
          <p:cNvPr id="82974" name="Rectangle 33"/>
          <p:cNvSpPr>
            <a:spLocks noGrp="1" noChangeArrowheads="1"/>
          </p:cNvSpPr>
          <p:nvPr>
            <p:ph type="body" idx="1"/>
          </p:nvPr>
        </p:nvSpPr>
        <p:spPr>
          <a:xfrm>
            <a:off x="-25400" y="2603500"/>
            <a:ext cx="4673600" cy="1054100"/>
          </a:xfrm>
        </p:spPr>
        <p:txBody>
          <a:bodyPr rIns="132080">
            <a:normAutofit fontScale="92500" lnSpcReduction="10000"/>
          </a:bodyPr>
          <a:lstStyle/>
          <a:p>
            <a:pPr marL="285750" indent="-285750" eaLnBrk="1" hangingPunct="1"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dirty="0">
                <a:latin typeface="+mj-lt"/>
              </a:rPr>
              <a:t>Avoid superconductors</a:t>
            </a:r>
          </a:p>
          <a:p>
            <a:pPr marL="628650" lvl="2" eaLnBrk="1" hangingPunct="1">
              <a:buClr>
                <a:srgbClr val="FF0000"/>
              </a:buClr>
              <a:buSzPct val="100000"/>
              <a:buFont typeface="Lucida Grande"/>
              <a:buChar char="➙"/>
            </a:pPr>
            <a:r>
              <a:rPr lang="en-US" sz="1600" dirty="0">
                <a:latin typeface="+mj-lt"/>
              </a:rPr>
              <a:t>~150 kW of photons from target</a:t>
            </a:r>
          </a:p>
          <a:p>
            <a:pPr marL="628650" lvl="2" eaLnBrk="1" hangingPunct="1">
              <a:spcAft>
                <a:spcPts val="1200"/>
              </a:spcAft>
              <a:buClr>
                <a:srgbClr val="FF0000"/>
              </a:buClr>
              <a:buSzPct val="100000"/>
              <a:buFont typeface="Lucida Grande"/>
              <a:buChar char="➙"/>
            </a:pPr>
            <a:r>
              <a:rPr lang="en-US" sz="1600" dirty="0">
                <a:latin typeface="+mj-lt"/>
              </a:rPr>
              <a:t>Collimation extremely </a:t>
            </a:r>
            <a:r>
              <a:rPr lang="en-US" sz="1600" dirty="0" smtClean="0">
                <a:latin typeface="+mj-lt"/>
              </a:rPr>
              <a:t>challenging</a:t>
            </a:r>
            <a:endParaRPr lang="en-US" sz="1600" dirty="0"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2400" y="0"/>
            <a:ext cx="718838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aseline="0" dirty="0" err="1" smtClean="0">
                <a:solidFill>
                  <a:srgbClr val="FF0000"/>
                </a:solidFill>
              </a:rPr>
              <a:t>Møller</a:t>
            </a:r>
            <a:r>
              <a:rPr lang="en-US" sz="3200" baseline="0" dirty="0" smtClean="0">
                <a:solidFill>
                  <a:srgbClr val="FF0000"/>
                </a:solidFill>
              </a:rPr>
              <a:t> Magnet and Detector Lay-out</a:t>
            </a:r>
            <a:endParaRPr lang="en-US" sz="3200" baseline="0" dirty="0">
              <a:solidFill>
                <a:srgbClr val="FF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0" y="4800600"/>
            <a:ext cx="4572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baseline="0" dirty="0" smtClean="0">
                <a:solidFill>
                  <a:srgbClr val="FF0000"/>
                </a:solidFill>
              </a:rPr>
              <a:t>Two Warm </a:t>
            </a:r>
            <a:r>
              <a:rPr lang="en-US" baseline="0" dirty="0" err="1" smtClean="0">
                <a:solidFill>
                  <a:srgbClr val="FF0000"/>
                </a:solidFill>
              </a:rPr>
              <a:t>Toroids</a:t>
            </a:r>
            <a:endParaRPr lang="en-US" baseline="0" dirty="0" smtClean="0">
              <a:solidFill>
                <a:srgbClr val="FF0000"/>
              </a:solidFill>
            </a:endParaRPr>
          </a:p>
          <a:p>
            <a:pPr marL="630238" lvl="2" indent="-230188">
              <a:buClr>
                <a:srgbClr val="FF0000"/>
              </a:buClr>
              <a:buSzPct val="100000"/>
              <a:buFont typeface="Lucida Grande"/>
              <a:buChar char="➙"/>
            </a:pPr>
            <a:r>
              <a:rPr lang="en-US" sz="1600" baseline="0" dirty="0" smtClean="0">
                <a:solidFill>
                  <a:srgbClr val="FF0000"/>
                </a:solidFill>
                <a:ea typeface="Times" charset="0"/>
                <a:cs typeface="Times" charset="0"/>
              </a:rPr>
              <a:t>Odd number of coils: both forward &amp; backward </a:t>
            </a:r>
            <a:r>
              <a:rPr lang="en-US" sz="1600" baseline="0" dirty="0" err="1" smtClean="0">
                <a:solidFill>
                  <a:srgbClr val="FF0000"/>
                </a:solidFill>
                <a:ea typeface="Times" charset="0"/>
                <a:cs typeface="Times" charset="0"/>
              </a:rPr>
              <a:t>Møllers</a:t>
            </a:r>
            <a:r>
              <a:rPr lang="en-US" sz="1600" baseline="0" dirty="0" smtClean="0">
                <a:solidFill>
                  <a:srgbClr val="FF0000"/>
                </a:solidFill>
                <a:ea typeface="Times" charset="0"/>
                <a:cs typeface="Times" charset="0"/>
              </a:rPr>
              <a:t> in same phi-bite</a:t>
            </a:r>
          </a:p>
          <a:p>
            <a:pPr marL="630238" lvl="2" indent="-230188" eaLnBrk="1" hangingPunct="1">
              <a:buClr>
                <a:srgbClr val="FF0000"/>
              </a:buClr>
              <a:buSzPct val="100000"/>
              <a:buFont typeface="Lucida Grande"/>
              <a:buChar char="➙"/>
            </a:pPr>
            <a:r>
              <a:rPr lang="en-US" sz="1600" baseline="0" dirty="0" smtClean="0">
                <a:solidFill>
                  <a:srgbClr val="FF0000"/>
                </a:solidFill>
              </a:rPr>
              <a:t>100% </a:t>
            </a:r>
            <a:r>
              <a:rPr lang="en-US" sz="1600" baseline="0" dirty="0" err="1" smtClean="0">
                <a:solidFill>
                  <a:srgbClr val="FF0000"/>
                </a:solidFill>
              </a:rPr>
              <a:t>azimuthal</a:t>
            </a:r>
            <a:r>
              <a:rPr lang="en-US" sz="1600" baseline="0" dirty="0" smtClean="0">
                <a:solidFill>
                  <a:srgbClr val="FF0000"/>
                </a:solidFill>
              </a:rPr>
              <a:t> acceptance </a:t>
            </a:r>
          </a:p>
          <a:p>
            <a:pPr marL="630238" lvl="2" indent="-230188" eaLnBrk="1" hangingPunct="1">
              <a:buClr>
                <a:srgbClr val="FF0000"/>
              </a:buClr>
              <a:buSzPct val="100000"/>
              <a:buFont typeface="Lucida Grande"/>
              <a:buChar char="➙"/>
            </a:pPr>
            <a:r>
              <a:rPr lang="en-US" sz="1600" baseline="0" dirty="0" smtClean="0">
                <a:solidFill>
                  <a:srgbClr val="FF0000"/>
                </a:solidFill>
              </a:rPr>
              <a:t>better separation from background</a:t>
            </a:r>
            <a:endParaRPr lang="en-US" sz="1600" baseline="0" dirty="0">
              <a:solidFill>
                <a:srgbClr val="FF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0" y="3581400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baseline="0" dirty="0" err="1" smtClean="0"/>
              <a:t>Quadrupoles</a:t>
            </a:r>
            <a:r>
              <a:rPr lang="en-US" baseline="0" dirty="0" smtClean="0"/>
              <a:t> a la E158</a:t>
            </a:r>
          </a:p>
          <a:p>
            <a:pPr marL="630238" lvl="2" indent="-228600" eaLnBrk="1" hangingPunct="1">
              <a:buClr>
                <a:srgbClr val="FF0000"/>
              </a:buClr>
              <a:buSzPct val="100000"/>
              <a:buFont typeface="Lucida Grande"/>
              <a:buChar char="➙"/>
            </a:pPr>
            <a:r>
              <a:rPr lang="en-US" sz="1600" baseline="0" dirty="0" smtClean="0"/>
              <a:t>High-field dipole chicane</a:t>
            </a:r>
          </a:p>
          <a:p>
            <a:pPr marL="630238" lvl="2" indent="-228600" eaLnBrk="1" hangingPunct="1">
              <a:buClr>
                <a:srgbClr val="FF0000"/>
              </a:buClr>
              <a:buSzPct val="100000"/>
              <a:buFont typeface="Lucida Grande"/>
              <a:buChar char="➙"/>
            </a:pPr>
            <a:r>
              <a:rPr lang="en-US" sz="1600" baseline="0" dirty="0" smtClean="0"/>
              <a:t>poor separation from background</a:t>
            </a:r>
          </a:p>
          <a:p>
            <a:pPr marL="630238" lvl="2" indent="-228600" eaLnBrk="1" hangingPunct="1">
              <a:spcAft>
                <a:spcPts val="1200"/>
              </a:spcAft>
              <a:buClr>
                <a:srgbClr val="FF0000"/>
              </a:buClr>
              <a:buSzPct val="100000"/>
              <a:buFont typeface="Lucida Grande"/>
              <a:buChar char="➙"/>
            </a:pPr>
            <a:r>
              <a:rPr lang="en-US" sz="1600" baseline="0" dirty="0" smtClean="0"/>
              <a:t>~ 20-30% </a:t>
            </a:r>
            <a:r>
              <a:rPr lang="en-US" sz="1600" baseline="0" dirty="0" err="1" smtClean="0"/>
              <a:t>azimuthal</a:t>
            </a:r>
            <a:r>
              <a:rPr lang="en-US" sz="1600" baseline="0" dirty="0" smtClean="0"/>
              <a:t> acceptance loss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8600" y="6248400"/>
            <a:ext cx="3655718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aseline="0" dirty="0" smtClean="0"/>
              <a:t>5 kW cryogenic target required!</a:t>
            </a:r>
            <a:endParaRPr lang="en-US" baseline="0" dirty="0"/>
          </a:p>
        </p:txBody>
      </p:sp>
      <p:sp>
        <p:nvSpPr>
          <p:cNvPr id="39" name="TextBox 38"/>
          <p:cNvSpPr txBox="1"/>
          <p:nvPr/>
        </p:nvSpPr>
        <p:spPr>
          <a:xfrm>
            <a:off x="3930413" y="3048000"/>
            <a:ext cx="5213587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aseline="0" dirty="0" smtClean="0"/>
              <a:t>Successfully passed a Director’s Review in Dec 2009</a:t>
            </a:r>
            <a:endParaRPr lang="en-US" sz="1600" baseline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</a:t>
            </a:r>
            <a:r>
              <a:rPr lang="en-US" dirty="0" err="1" smtClean="0"/>
              <a:t>toroid</a:t>
            </a:r>
            <a:r>
              <a:rPr lang="en-US" dirty="0" smtClean="0"/>
              <a:t> magnet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927148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00" y="1231900"/>
            <a:ext cx="8890000" cy="3649662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</p:pic>
      <p:pic>
        <p:nvPicPr>
          <p:cNvPr id="8090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68925"/>
            <a:ext cx="9029700" cy="1489075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</p:pic>
      <p:sp>
        <p:nvSpPr>
          <p:cNvPr id="80903" name="Rectangle 5"/>
          <p:cNvSpPr>
            <a:spLocks noGrp="1" noChangeArrowheads="1"/>
          </p:cNvSpPr>
          <p:nvPr>
            <p:ph type="title"/>
          </p:nvPr>
        </p:nvSpPr>
        <p:spPr>
          <a:xfrm>
            <a:off x="468594" y="-128187"/>
            <a:ext cx="8229600" cy="1143000"/>
          </a:xfrm>
        </p:spPr>
        <p:txBody>
          <a:bodyPr rIns="132080"/>
          <a:lstStyle/>
          <a:p>
            <a:pPr indent="0" eaLnBrk="1" hangingPunct="1"/>
            <a:r>
              <a:rPr lang="en-US" dirty="0"/>
              <a:t>MOLLER Hall Layout</a:t>
            </a:r>
          </a:p>
        </p:txBody>
      </p:sp>
      <p:sp>
        <p:nvSpPr>
          <p:cNvPr id="80904" name="Rectangle 6"/>
          <p:cNvSpPr>
            <a:spLocks/>
          </p:cNvSpPr>
          <p:nvPr/>
        </p:nvSpPr>
        <p:spPr bwMode="auto">
          <a:xfrm>
            <a:off x="2057400" y="762000"/>
            <a:ext cx="1188673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Left HRS</a:t>
            </a:r>
          </a:p>
        </p:txBody>
      </p:sp>
      <p:sp>
        <p:nvSpPr>
          <p:cNvPr id="80905" name="Rectangle 7"/>
          <p:cNvSpPr>
            <a:spLocks/>
          </p:cNvSpPr>
          <p:nvPr/>
        </p:nvSpPr>
        <p:spPr bwMode="auto">
          <a:xfrm>
            <a:off x="1841500" y="4013200"/>
            <a:ext cx="1283463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Right HRS</a:t>
            </a:r>
          </a:p>
        </p:txBody>
      </p:sp>
      <p:sp>
        <p:nvSpPr>
          <p:cNvPr id="80906" name="AutoShape 8"/>
          <p:cNvSpPr>
            <a:spLocks/>
          </p:cNvSpPr>
          <p:nvPr/>
        </p:nvSpPr>
        <p:spPr bwMode="auto">
          <a:xfrm>
            <a:off x="101600" y="1549400"/>
            <a:ext cx="850900" cy="254000"/>
          </a:xfrm>
          <a:prstGeom prst="rightArrow">
            <a:avLst>
              <a:gd name="adj1" fmla="val 50000"/>
              <a:gd name="adj2" fmla="val 12601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7" name="Rectangle 9"/>
          <p:cNvSpPr>
            <a:spLocks/>
          </p:cNvSpPr>
          <p:nvPr/>
        </p:nvSpPr>
        <p:spPr bwMode="auto">
          <a:xfrm>
            <a:off x="-50800" y="1257300"/>
            <a:ext cx="1414634" cy="2154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14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Beam Direction</a:t>
            </a:r>
          </a:p>
        </p:txBody>
      </p:sp>
      <p:sp>
        <p:nvSpPr>
          <p:cNvPr id="80908" name="Rectangle 10"/>
          <p:cNvSpPr>
            <a:spLocks/>
          </p:cNvSpPr>
          <p:nvPr/>
        </p:nvSpPr>
        <p:spPr bwMode="auto">
          <a:xfrm>
            <a:off x="127000" y="3429000"/>
            <a:ext cx="1081823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18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Target</a:t>
            </a:r>
          </a:p>
          <a:p>
            <a:pPr marL="39688"/>
            <a:r>
              <a:rPr lang="en-US" sz="18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Chamber</a:t>
            </a:r>
          </a:p>
        </p:txBody>
      </p:sp>
      <p:sp>
        <p:nvSpPr>
          <p:cNvPr id="80909" name="Rectangle 11"/>
          <p:cNvSpPr>
            <a:spLocks/>
          </p:cNvSpPr>
          <p:nvPr/>
        </p:nvSpPr>
        <p:spPr bwMode="auto">
          <a:xfrm>
            <a:off x="1181100" y="3187700"/>
            <a:ext cx="835775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18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First</a:t>
            </a:r>
          </a:p>
          <a:p>
            <a:pPr marL="39688"/>
            <a:r>
              <a:rPr lang="en-US" sz="1800" b="1" i="1" baseline="0" dirty="0" err="1">
                <a:solidFill>
                  <a:schemeClr val="tx1"/>
                </a:solidFill>
                <a:ea typeface="Times" charset="0"/>
                <a:cs typeface="Times" charset="0"/>
              </a:rPr>
              <a:t>Toroid</a:t>
            </a:r>
            <a:endParaRPr lang="en-US" sz="1800" b="1" i="1" baseline="0" dirty="0">
              <a:solidFill>
                <a:schemeClr val="tx1"/>
              </a:solidFill>
              <a:ea typeface="Times" charset="0"/>
              <a:cs typeface="Times" charset="0"/>
            </a:endParaRPr>
          </a:p>
        </p:txBody>
      </p:sp>
      <p:sp>
        <p:nvSpPr>
          <p:cNvPr id="80910" name="Rectangle 12"/>
          <p:cNvSpPr>
            <a:spLocks/>
          </p:cNvSpPr>
          <p:nvPr/>
        </p:nvSpPr>
        <p:spPr bwMode="auto">
          <a:xfrm>
            <a:off x="3810000" y="3187700"/>
            <a:ext cx="874209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18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Hybrid</a:t>
            </a:r>
          </a:p>
          <a:p>
            <a:pPr marL="39688"/>
            <a:r>
              <a:rPr lang="en-US" sz="1800" b="1" i="1" baseline="0" dirty="0" err="1">
                <a:solidFill>
                  <a:schemeClr val="tx1"/>
                </a:solidFill>
                <a:ea typeface="Times" charset="0"/>
                <a:cs typeface="Times" charset="0"/>
              </a:rPr>
              <a:t>Toroid</a:t>
            </a:r>
            <a:endParaRPr lang="en-US" sz="1800" b="1" i="1" baseline="0" dirty="0">
              <a:solidFill>
                <a:schemeClr val="tx1"/>
              </a:solidFill>
              <a:ea typeface="Times" charset="0"/>
              <a:cs typeface="Times" charset="0"/>
            </a:endParaRPr>
          </a:p>
        </p:txBody>
      </p:sp>
      <p:sp>
        <p:nvSpPr>
          <p:cNvPr id="80911" name="Rectangle 13"/>
          <p:cNvSpPr>
            <a:spLocks/>
          </p:cNvSpPr>
          <p:nvPr/>
        </p:nvSpPr>
        <p:spPr bwMode="auto">
          <a:xfrm>
            <a:off x="5854700" y="3187700"/>
            <a:ext cx="827434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18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Drift</a:t>
            </a:r>
          </a:p>
          <a:p>
            <a:pPr marL="39688"/>
            <a:r>
              <a:rPr lang="en-US" sz="18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Region</a:t>
            </a:r>
          </a:p>
        </p:txBody>
      </p:sp>
      <p:sp>
        <p:nvSpPr>
          <p:cNvPr id="80912" name="Rectangle 14"/>
          <p:cNvSpPr>
            <a:spLocks/>
          </p:cNvSpPr>
          <p:nvPr/>
        </p:nvSpPr>
        <p:spPr bwMode="auto">
          <a:xfrm>
            <a:off x="4965700" y="3759200"/>
            <a:ext cx="31115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/>
            <a:r>
              <a:rPr lang="en-US" sz="14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contains primary beam &amp; </a:t>
            </a:r>
            <a:r>
              <a:rPr lang="en-US" sz="1400" b="1" i="1" baseline="0" dirty="0" err="1">
                <a:solidFill>
                  <a:schemeClr val="tx1"/>
                </a:solidFill>
                <a:ea typeface="Times" charset="0"/>
                <a:cs typeface="Times" charset="0"/>
              </a:rPr>
              <a:t>Mollers</a:t>
            </a:r>
            <a:endParaRPr lang="en-US" sz="1400" b="1" i="1" baseline="0" dirty="0">
              <a:solidFill>
                <a:schemeClr val="tx1"/>
              </a:solidFill>
              <a:ea typeface="Times" charset="0"/>
              <a:cs typeface="Times" charset="0"/>
            </a:endParaRPr>
          </a:p>
        </p:txBody>
      </p:sp>
      <p:sp>
        <p:nvSpPr>
          <p:cNvPr id="80913" name="Rectangle 15"/>
          <p:cNvSpPr>
            <a:spLocks/>
          </p:cNvSpPr>
          <p:nvPr/>
        </p:nvSpPr>
        <p:spPr bwMode="auto">
          <a:xfrm>
            <a:off x="8039100" y="3187700"/>
            <a:ext cx="1066800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/>
            <a:r>
              <a:rPr lang="en-US" sz="18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Detector</a:t>
            </a:r>
          </a:p>
          <a:p>
            <a:pPr marL="39688"/>
            <a:r>
              <a:rPr lang="en-US" sz="18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Region</a:t>
            </a:r>
          </a:p>
        </p:txBody>
      </p:sp>
      <p:sp>
        <p:nvSpPr>
          <p:cNvPr id="80914" name="Rectangle 16"/>
          <p:cNvSpPr>
            <a:spLocks/>
          </p:cNvSpPr>
          <p:nvPr/>
        </p:nvSpPr>
        <p:spPr bwMode="auto">
          <a:xfrm>
            <a:off x="6362700" y="4445000"/>
            <a:ext cx="2324100" cy="40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/>
            <a:r>
              <a:rPr lang="en-US" sz="1800" b="1" i="1" baseline="0" dirty="0" err="1">
                <a:solidFill>
                  <a:schemeClr val="tx1"/>
                </a:solidFill>
                <a:ea typeface="Times" charset="0"/>
                <a:cs typeface="Times" charset="0"/>
              </a:rPr>
              <a:t>Mollers</a:t>
            </a:r>
            <a:r>
              <a:rPr lang="en-US" sz="1800" b="1" i="1" baseline="0" dirty="0">
                <a:solidFill>
                  <a:schemeClr val="tx1"/>
                </a:solidFill>
                <a:ea typeface="Times" charset="0"/>
                <a:cs typeface="Times" charset="0"/>
              </a:rPr>
              <a:t> exit vacuum</a:t>
            </a:r>
          </a:p>
        </p:txBody>
      </p:sp>
      <p:sp>
        <p:nvSpPr>
          <p:cNvPr id="80915" name="Line 17"/>
          <p:cNvSpPr>
            <a:spLocks noChangeShapeType="1"/>
          </p:cNvSpPr>
          <p:nvPr/>
        </p:nvSpPr>
        <p:spPr bwMode="auto">
          <a:xfrm flipH="1">
            <a:off x="547688" y="2884488"/>
            <a:ext cx="346075" cy="6715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16" name="Line 18"/>
          <p:cNvSpPr>
            <a:spLocks noChangeShapeType="1"/>
          </p:cNvSpPr>
          <p:nvPr/>
        </p:nvSpPr>
        <p:spPr bwMode="auto">
          <a:xfrm rot="10800000">
            <a:off x="496888" y="4094163"/>
            <a:ext cx="20637" cy="8016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17" name="Line 19"/>
          <p:cNvSpPr>
            <a:spLocks noChangeShapeType="1"/>
          </p:cNvSpPr>
          <p:nvPr/>
        </p:nvSpPr>
        <p:spPr bwMode="auto">
          <a:xfrm flipH="1">
            <a:off x="1512888" y="2540000"/>
            <a:ext cx="773112" cy="6969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18" name="Line 20"/>
          <p:cNvSpPr>
            <a:spLocks noChangeShapeType="1"/>
          </p:cNvSpPr>
          <p:nvPr/>
        </p:nvSpPr>
        <p:spPr bwMode="auto">
          <a:xfrm>
            <a:off x="4225925" y="2671763"/>
            <a:ext cx="71438" cy="558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19" name="Line 21"/>
          <p:cNvSpPr>
            <a:spLocks noChangeShapeType="1"/>
          </p:cNvSpPr>
          <p:nvPr/>
        </p:nvSpPr>
        <p:spPr bwMode="auto">
          <a:xfrm flipH="1">
            <a:off x="6216650" y="2566988"/>
            <a:ext cx="125413" cy="7032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0" name="Line 22"/>
          <p:cNvSpPr>
            <a:spLocks noChangeShapeType="1"/>
          </p:cNvSpPr>
          <p:nvPr/>
        </p:nvSpPr>
        <p:spPr bwMode="auto">
          <a:xfrm>
            <a:off x="8116888" y="2762250"/>
            <a:ext cx="203200" cy="558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1" name="Line 23"/>
          <p:cNvSpPr>
            <a:spLocks noChangeShapeType="1"/>
          </p:cNvSpPr>
          <p:nvPr/>
        </p:nvSpPr>
        <p:spPr bwMode="auto">
          <a:xfrm rot="10800000">
            <a:off x="1563688" y="3849688"/>
            <a:ext cx="752475" cy="14636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2" name="Line 24"/>
          <p:cNvSpPr>
            <a:spLocks noChangeShapeType="1"/>
          </p:cNvSpPr>
          <p:nvPr/>
        </p:nvSpPr>
        <p:spPr bwMode="auto">
          <a:xfrm rot="10800000" flipH="1">
            <a:off x="4327525" y="3870325"/>
            <a:ext cx="9525" cy="13922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3" name="Line 25"/>
          <p:cNvSpPr>
            <a:spLocks noChangeShapeType="1"/>
          </p:cNvSpPr>
          <p:nvPr/>
        </p:nvSpPr>
        <p:spPr bwMode="auto">
          <a:xfrm rot="10800000">
            <a:off x="6172200" y="4064000"/>
            <a:ext cx="247650" cy="1320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4" name="Line 26"/>
          <p:cNvSpPr>
            <a:spLocks noChangeShapeType="1"/>
          </p:cNvSpPr>
          <p:nvPr/>
        </p:nvSpPr>
        <p:spPr bwMode="auto">
          <a:xfrm rot="10800000">
            <a:off x="8421688" y="3992563"/>
            <a:ext cx="20637" cy="10429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5" name="Line 27"/>
          <p:cNvSpPr>
            <a:spLocks noChangeShapeType="1"/>
          </p:cNvSpPr>
          <p:nvPr/>
        </p:nvSpPr>
        <p:spPr bwMode="auto">
          <a:xfrm>
            <a:off x="1503363" y="5435600"/>
            <a:ext cx="9525" cy="852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6" name="Rectangle 28"/>
          <p:cNvSpPr>
            <a:spLocks/>
          </p:cNvSpPr>
          <p:nvPr/>
        </p:nvSpPr>
        <p:spPr bwMode="auto">
          <a:xfrm>
            <a:off x="1460500" y="5626100"/>
            <a:ext cx="566738" cy="40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1800" i="1">
                <a:solidFill>
                  <a:schemeClr val="tx1"/>
                </a:solidFill>
                <a:ea typeface="Times" charset="0"/>
                <a:cs typeface="Times" charset="0"/>
              </a:rPr>
              <a:t>10 ft</a:t>
            </a:r>
          </a:p>
        </p:txBody>
      </p:sp>
      <p:sp>
        <p:nvSpPr>
          <p:cNvPr id="80927" name="Line 29"/>
          <p:cNvSpPr>
            <a:spLocks noChangeShapeType="1"/>
          </p:cNvSpPr>
          <p:nvPr/>
        </p:nvSpPr>
        <p:spPr bwMode="auto">
          <a:xfrm flipH="1">
            <a:off x="7537450" y="2722563"/>
            <a:ext cx="163513" cy="1828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8" name="Line 30"/>
          <p:cNvSpPr>
            <a:spLocks noChangeShapeType="1"/>
          </p:cNvSpPr>
          <p:nvPr/>
        </p:nvSpPr>
        <p:spPr bwMode="auto">
          <a:xfrm rot="10800000">
            <a:off x="7548563" y="4814888"/>
            <a:ext cx="609600" cy="396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9" name="Line 31"/>
          <p:cNvSpPr>
            <a:spLocks noChangeShapeType="1"/>
          </p:cNvSpPr>
          <p:nvPr/>
        </p:nvSpPr>
        <p:spPr bwMode="auto">
          <a:xfrm>
            <a:off x="496888" y="6197600"/>
            <a:ext cx="7793037" cy="19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30" name="Rectangle 32"/>
          <p:cNvSpPr>
            <a:spLocks/>
          </p:cNvSpPr>
          <p:nvPr/>
        </p:nvSpPr>
        <p:spPr bwMode="auto">
          <a:xfrm>
            <a:off x="3352800" y="5842000"/>
            <a:ext cx="604838" cy="40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1800" i="1">
                <a:solidFill>
                  <a:schemeClr val="tx1"/>
                </a:solidFill>
                <a:ea typeface="Times" charset="0"/>
                <a:cs typeface="Times" charset="0"/>
              </a:rPr>
              <a:t>28 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Moller</a:t>
            </a:r>
            <a:r>
              <a:rPr lang="en-US" dirty="0" smtClean="0"/>
              <a:t> experiment error budget</a:t>
            </a:r>
            <a:endParaRPr lang="en-US" dirty="0"/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671201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/>
          </p:cNvSpPr>
          <p:nvPr/>
        </p:nvSpPr>
        <p:spPr bwMode="auto">
          <a:xfrm>
            <a:off x="2971800" y="5410200"/>
            <a:ext cx="1857375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2000" b="1" i="1" baseline="0" dirty="0">
                <a:solidFill>
                  <a:srgbClr val="1D300D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A</a:t>
            </a:r>
            <a:r>
              <a:rPr lang="en-US" sz="2000" b="1" i="1" baseline="-25000" dirty="0">
                <a:solidFill>
                  <a:srgbClr val="1D300D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PV</a:t>
            </a:r>
            <a:r>
              <a:rPr lang="en-US" sz="2000" b="1" i="1" baseline="0" dirty="0">
                <a:solidFill>
                  <a:srgbClr val="1D300D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 = 35.6 ppb</a:t>
            </a:r>
          </a:p>
        </p:txBody>
      </p:sp>
      <p:sp>
        <p:nvSpPr>
          <p:cNvPr id="8" name="Rectangle 8"/>
          <p:cNvSpPr>
            <a:spLocks/>
          </p:cNvSpPr>
          <p:nvPr/>
        </p:nvSpPr>
        <p:spPr bwMode="auto">
          <a:xfrm>
            <a:off x="5410200" y="5410200"/>
            <a:ext cx="2447925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2000" b="1" i="1" baseline="0" dirty="0">
                <a:solidFill>
                  <a:srgbClr val="4D0069"/>
                </a:solidFill>
                <a:ea typeface="Times" charset="0"/>
                <a:cs typeface="Times" charset="0"/>
              </a:rPr>
              <a:t>δ(A</a:t>
            </a:r>
            <a:r>
              <a:rPr lang="en-US" sz="2000" b="1" i="1" baseline="-25000" dirty="0">
                <a:solidFill>
                  <a:srgbClr val="4D0069"/>
                </a:solidFill>
                <a:ea typeface="Times" charset="0"/>
                <a:cs typeface="Times" charset="0"/>
              </a:rPr>
              <a:t>PV</a:t>
            </a:r>
            <a:r>
              <a:rPr lang="en-US" sz="2000" b="1" i="1" baseline="0" dirty="0">
                <a:solidFill>
                  <a:srgbClr val="4D0069"/>
                </a:solidFill>
                <a:ea typeface="Times" charset="0"/>
                <a:cs typeface="Times" charset="0"/>
              </a:rPr>
              <a:t>) = 0.73 ppb</a:t>
            </a: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2971800" y="5867400"/>
            <a:ext cx="4411663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2000" b="1" i="1" baseline="0" dirty="0" err="1">
                <a:solidFill>
                  <a:srgbClr val="4D0069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δ(Q</a:t>
            </a:r>
            <a:r>
              <a:rPr lang="en-US" sz="2000" b="1" i="1" dirty="0" err="1">
                <a:solidFill>
                  <a:srgbClr val="4D0069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e</a:t>
            </a:r>
            <a:r>
              <a:rPr lang="en-US" sz="2000" b="1" i="1" baseline="-25000" dirty="0" err="1">
                <a:solidFill>
                  <a:srgbClr val="4D0069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W</a:t>
            </a:r>
            <a:r>
              <a:rPr lang="en-US" sz="2000" b="1" i="1" baseline="0" dirty="0">
                <a:solidFill>
                  <a:srgbClr val="4D0069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) = ± 2.1 (stat.) ± 1.0 (syst.) %</a:t>
            </a:r>
          </a:p>
        </p:txBody>
      </p:sp>
      <p:sp>
        <p:nvSpPr>
          <p:cNvPr id="10" name="Rectangle 14"/>
          <p:cNvSpPr>
            <a:spLocks/>
          </p:cNvSpPr>
          <p:nvPr/>
        </p:nvSpPr>
        <p:spPr bwMode="auto">
          <a:xfrm>
            <a:off x="2514600" y="6324600"/>
            <a:ext cx="5019675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b="1" i="1" baseline="0" dirty="0">
                <a:solidFill>
                  <a:srgbClr val="6E05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δ(sin</a:t>
            </a:r>
            <a:r>
              <a:rPr lang="en-US" b="1" i="1" dirty="0">
                <a:solidFill>
                  <a:srgbClr val="6E05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2</a:t>
            </a:r>
            <a:r>
              <a:rPr lang="en-US" b="1" i="1" baseline="0" dirty="0">
                <a:solidFill>
                  <a:srgbClr val="6E05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θ</a:t>
            </a:r>
            <a:r>
              <a:rPr lang="en-US" b="1" i="1" baseline="-25000" dirty="0">
                <a:solidFill>
                  <a:srgbClr val="6E05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W</a:t>
            </a:r>
            <a:r>
              <a:rPr lang="en-US" b="1" i="1" baseline="0" dirty="0">
                <a:solidFill>
                  <a:srgbClr val="6E05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) = ± 0.00026 (stat.) ± 0.00012 (syst.)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19400"/>
            <a:ext cx="7772400" cy="1362075"/>
          </a:xfrm>
        </p:spPr>
        <p:txBody>
          <a:bodyPr/>
          <a:lstStyle/>
          <a:p>
            <a:pPr algn="ctr"/>
            <a:r>
              <a:rPr lang="en-US" dirty="0" err="1" smtClean="0"/>
              <a:t>Solenoidal</a:t>
            </a:r>
            <a:r>
              <a:rPr lang="en-US" dirty="0" smtClean="0"/>
              <a:t> Large intensity</a:t>
            </a:r>
            <a:br>
              <a:rPr lang="en-US" dirty="0" smtClean="0"/>
            </a:br>
            <a:r>
              <a:rPr lang="en-US" dirty="0" smtClean="0"/>
              <a:t>device a 12 GEV pour PVDIS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86800" cy="1066800"/>
          </a:xfrm>
        </p:spPr>
        <p:txBody>
          <a:bodyPr/>
          <a:lstStyle/>
          <a:p>
            <a:r>
              <a:rPr lang="en-US" sz="2800"/>
              <a:t>A New Design for Precision PV DIS Physics Over a Broad Kinematic Range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52400" y="1600200"/>
            <a:ext cx="5410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 i="1">
                <a:latin typeface="Optima" pitchFamily="34" charset="0"/>
              </a:rPr>
              <a:t>High Luminosity on LH</a:t>
            </a:r>
            <a:r>
              <a:rPr lang="en-US" b="1" i="1" baseline="-25000">
                <a:latin typeface="Optima" pitchFamily="34" charset="0"/>
              </a:rPr>
              <a:t>2</a:t>
            </a:r>
            <a:r>
              <a:rPr lang="en-US" b="1" i="1">
                <a:latin typeface="Optima" pitchFamily="34" charset="0"/>
              </a:rPr>
              <a:t> &amp; LD</a:t>
            </a:r>
            <a:r>
              <a:rPr lang="en-US" b="1" i="1" baseline="-25000">
                <a:latin typeface="Optima" pitchFamily="34" charset="0"/>
              </a:rPr>
              <a:t>2</a:t>
            </a:r>
            <a:r>
              <a:rPr lang="en-US" sz="2000" b="1" i="1">
                <a:latin typeface="Optima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 i="1">
                <a:latin typeface="Optima" pitchFamily="34" charset="0"/>
              </a:rPr>
              <a:t>Better than 1% errors for small bins</a:t>
            </a:r>
            <a:endParaRPr lang="en-US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i="1">
                <a:latin typeface="Optima" pitchFamily="34" charset="0"/>
              </a:rPr>
              <a:t>x-range 0.25-0.75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i="1">
                <a:latin typeface="Optima" pitchFamily="34" charset="0"/>
              </a:rPr>
              <a:t>W</a:t>
            </a:r>
            <a:r>
              <a:rPr lang="en-US" sz="2000" b="1" i="1" baseline="30000">
                <a:latin typeface="Optima" pitchFamily="34" charset="0"/>
              </a:rPr>
              <a:t>2</a:t>
            </a:r>
            <a:r>
              <a:rPr lang="en-US" sz="2000" b="1" i="1">
                <a:latin typeface="Optima" pitchFamily="34" charset="0"/>
              </a:rPr>
              <a:t>  &gt; 4 GeV</a:t>
            </a:r>
            <a:r>
              <a:rPr lang="en-US" sz="2000" b="1" i="1" baseline="30000">
                <a:latin typeface="Optima" pitchFamily="34" charset="0"/>
              </a:rPr>
              <a:t>2</a:t>
            </a:r>
            <a:endParaRPr lang="en-US" sz="2000" b="1" i="1">
              <a:latin typeface="Optim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i="1">
                <a:latin typeface="Optima" pitchFamily="34" charset="0"/>
              </a:rPr>
              <a:t>Q</a:t>
            </a:r>
            <a:r>
              <a:rPr lang="en-US" sz="2000" b="1" i="1" baseline="30000">
                <a:latin typeface="Optima" pitchFamily="34" charset="0"/>
              </a:rPr>
              <a:t>2</a:t>
            </a:r>
            <a:r>
              <a:rPr lang="en-US" sz="2000" b="1" i="1">
                <a:latin typeface="Optima" pitchFamily="34" charset="0"/>
              </a:rPr>
              <a:t> range a factor of 2 for each x</a:t>
            </a:r>
            <a:endParaRPr lang="en-US" b="1"/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/>
              <a:t>(Except x~0.75)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 i="1">
                <a:latin typeface="Optima" pitchFamily="34" charset="0"/>
              </a:rPr>
              <a:t>Moderate running times</a:t>
            </a:r>
            <a:endParaRPr lang="en-US" b="1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28600" y="4584700"/>
            <a:ext cx="86868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en-US" sz="2000" b="1" i="1">
                <a:solidFill>
                  <a:schemeClr val="hlink"/>
                </a:solidFill>
                <a:latin typeface="Times" pitchFamily="18" charset="0"/>
                <a:ea typeface="MS PGothic" pitchFamily="34" charset="-128"/>
              </a:rPr>
              <a:t> Solenoid  (from BaBar, CDF or CLEOII )</a:t>
            </a:r>
          </a:p>
          <a:p>
            <a:pPr eaLnBrk="0" hangingPunct="0"/>
            <a:r>
              <a:rPr lang="en-US" sz="2000" b="1" i="1">
                <a:solidFill>
                  <a:schemeClr val="hlink"/>
                </a:solidFill>
                <a:latin typeface="Times" pitchFamily="18" charset="0"/>
                <a:ea typeface="MS PGothic" pitchFamily="34" charset="-128"/>
              </a:rPr>
              <a:t>	contains low energy backgrounds (Moller, pions, etc)</a:t>
            </a:r>
          </a:p>
          <a:p>
            <a:pPr eaLnBrk="0" hangingPunct="0"/>
            <a:r>
              <a:rPr lang="en-US" sz="2000" b="1" i="1">
                <a:solidFill>
                  <a:schemeClr val="hlink"/>
                </a:solidFill>
                <a:latin typeface="Times" pitchFamily="18" charset="0"/>
                <a:ea typeface="MS PGothic" pitchFamily="34" charset="-128"/>
              </a:rPr>
              <a:t>	trajectories measured after baffles </a:t>
            </a:r>
          </a:p>
          <a:p>
            <a:pPr eaLnBrk="0" hangingPunct="0">
              <a:buFontTx/>
              <a:buChar char="•"/>
            </a:pPr>
            <a:r>
              <a:rPr lang="en-US" sz="2000" b="1" i="1">
                <a:solidFill>
                  <a:schemeClr val="hlink"/>
                </a:solidFill>
                <a:latin typeface="Times" pitchFamily="18" charset="0"/>
                <a:ea typeface="MS PGothic" pitchFamily="34" charset="-128"/>
              </a:rPr>
              <a:t> Fast tracking, particle ID, calorimetry, and pipeline electronics</a:t>
            </a:r>
          </a:p>
          <a:p>
            <a:pPr eaLnBrk="0" hangingPunct="0">
              <a:buFontTx/>
              <a:buChar char="•"/>
            </a:pPr>
            <a:r>
              <a:rPr lang="en-US" b="1" i="1">
                <a:solidFill>
                  <a:schemeClr val="hlink"/>
                </a:solidFill>
                <a:latin typeface="Times" pitchFamily="18" charset="0"/>
                <a:ea typeface="MS PGothic" pitchFamily="34" charset="-128"/>
              </a:rPr>
              <a:t> </a:t>
            </a:r>
            <a:r>
              <a:rPr lang="en-US" sz="2000" b="1" i="1">
                <a:solidFill>
                  <a:schemeClr val="hlink"/>
                </a:solidFill>
                <a:latin typeface="Times" pitchFamily="18" charset="0"/>
                <a:ea typeface="MS PGothic" pitchFamily="34" charset="-128"/>
              </a:rPr>
              <a:t>Precision polarimetry (0.4%)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6575425" y="1838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2400">
              <a:ea typeface="MS PGothic" pitchFamily="34" charset="-128"/>
            </a:endParaRPr>
          </a:p>
        </p:txBody>
      </p:sp>
      <p:pic>
        <p:nvPicPr>
          <p:cNvPr id="32774" name="Picture 6" descr="pvdis_02_01_p_1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95800" y="1219200"/>
            <a:ext cx="4419600" cy="34432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SoLID</a:t>
            </a:r>
            <a:r>
              <a:rPr lang="en-US" dirty="0"/>
              <a:t> </a:t>
            </a:r>
            <a:r>
              <a:rPr lang="en-US" dirty="0" smtClean="0"/>
              <a:t>Spectrometer for PVDIS</a:t>
            </a:r>
            <a:endParaRPr lang="en-US" dirty="0"/>
          </a:p>
        </p:txBody>
      </p:sp>
      <p:pic>
        <p:nvPicPr>
          <p:cNvPr id="34819" name="Picture 3" descr="pvdis_02_01_p_1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65288" y="1600200"/>
            <a:ext cx="5813425" cy="4525963"/>
          </a:xfrm>
          <a:noFill/>
          <a:ln/>
        </p:spPr>
      </p:pic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4724400" y="5943600"/>
            <a:ext cx="1116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8000"/>
                </a:solidFill>
                <a:ea typeface="MS PGothic" pitchFamily="34" charset="-128"/>
              </a:rPr>
              <a:t>Baffles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5927725" y="6211888"/>
            <a:ext cx="1098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8000"/>
                </a:solidFill>
                <a:ea typeface="MS PGothic" pitchFamily="34" charset="-128"/>
              </a:rPr>
              <a:t>GEM’s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6308725" y="125888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8000"/>
                </a:solidFill>
                <a:ea typeface="MS PGothic" pitchFamily="34" charset="-128"/>
              </a:rPr>
              <a:t>Gas Cerenkov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7315200" y="5181600"/>
            <a:ext cx="142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8000"/>
                </a:solidFill>
                <a:ea typeface="MS PGothic" pitchFamily="34" charset="-128"/>
              </a:rPr>
              <a:t>Shashlyk</a:t>
            </a: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4724400" y="4419600"/>
            <a:ext cx="533400" cy="17526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 flipH="1" flipV="1">
            <a:off x="5867400" y="4343400"/>
            <a:ext cx="381000" cy="19050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V="1">
            <a:off x="6477000" y="5257800"/>
            <a:ext cx="0" cy="9906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 flipH="1" flipV="1">
            <a:off x="6781800" y="5029200"/>
            <a:ext cx="609600" cy="3810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 flipH="1">
            <a:off x="6324600" y="1676400"/>
            <a:ext cx="76200" cy="5334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engin_fig_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505200"/>
            <a:ext cx="4191000" cy="3148013"/>
          </a:xfrm>
          <a:prstGeom prst="rect">
            <a:avLst/>
          </a:prstGeom>
          <a:noFill/>
        </p:spPr>
      </p:pic>
      <p:pic>
        <p:nvPicPr>
          <p:cNvPr id="16391" name="Picture 7" descr="engin_fig_1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086350" y="704850"/>
            <a:ext cx="3352800" cy="2389188"/>
          </a:xfrm>
          <a:noFill/>
          <a:ln/>
        </p:spPr>
      </p:pic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6934200" y="28194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Lead  Baffles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990600" y="142875"/>
            <a:ext cx="304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SOLID   Spectrometer</a:t>
            </a:r>
          </a:p>
        </p:txBody>
      </p:sp>
      <p:pic>
        <p:nvPicPr>
          <p:cNvPr id="16388" name="Picture 4" descr="engin_fig_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481013"/>
            <a:ext cx="4724400" cy="3321050"/>
          </a:xfrm>
          <a:prstGeom prst="rect">
            <a:avLst/>
          </a:prstGeom>
          <a:noFill/>
        </p:spPr>
      </p:pic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3752850" y="161925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using  CDF coil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pvdis_kin_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lum bright="-18000" contrast="36000"/>
          </a:blip>
          <a:srcRect l="2892" t="5051" r="50000" b="4034"/>
          <a:stretch>
            <a:fillRect/>
          </a:stretch>
        </p:blipFill>
        <p:spPr>
          <a:xfrm>
            <a:off x="219075" y="733425"/>
            <a:ext cx="4614863" cy="5486400"/>
          </a:xfrm>
          <a:noFill/>
          <a:ln/>
        </p:spPr>
      </p:pic>
      <p:pic>
        <p:nvPicPr>
          <p:cNvPr id="36868" name="Picture 4" descr="sol_dis_acc_x_1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lum bright="-24000" contrast="36000"/>
          </a:blip>
          <a:srcRect/>
          <a:stretch>
            <a:fillRect/>
          </a:stretch>
        </p:blipFill>
        <p:spPr>
          <a:xfrm>
            <a:off x="4562475" y="1752600"/>
            <a:ext cx="4335463" cy="3284538"/>
          </a:xfrm>
          <a:noFill/>
          <a:ln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600"/>
              <a:t>Kinematics at large x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133350" y="1104900"/>
            <a:ext cx="68580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</a:t>
            </a:r>
            <a:r>
              <a:rPr lang="en-US" baseline="30000"/>
              <a:t>/ </a:t>
            </a:r>
            <a:r>
              <a:rPr lang="en-US"/>
              <a:t> GeV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deut_BinEstim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9688"/>
            <a:ext cx="8686800" cy="5546725"/>
          </a:xfrm>
          <a:prstGeom prst="rect">
            <a:avLst/>
          </a:prstGeom>
          <a:noFill/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295400" y="5429250"/>
            <a:ext cx="6172200" cy="611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FF"/>
                </a:solidFill>
              </a:rPr>
              <a:t>Errors (%)  for  A</a:t>
            </a:r>
            <a:r>
              <a:rPr lang="en-US" baseline="-25000">
                <a:solidFill>
                  <a:srgbClr val="0000FF"/>
                </a:solidFill>
              </a:rPr>
              <a:t>PV</a:t>
            </a:r>
            <a:r>
              <a:rPr lang="en-US">
                <a:solidFill>
                  <a:srgbClr val="0000FF"/>
                </a:solidFill>
              </a:rPr>
              <a:t>  for  bins in  Q</a:t>
            </a:r>
            <a:r>
              <a:rPr lang="en-US" baseline="30000">
                <a:solidFill>
                  <a:srgbClr val="0000FF"/>
                </a:solidFill>
              </a:rPr>
              <a:t>2</a:t>
            </a:r>
            <a:r>
              <a:rPr lang="en-US">
                <a:solidFill>
                  <a:srgbClr val="0000FF"/>
                </a:solidFill>
              </a:rPr>
              <a:t>  and  X</a:t>
            </a:r>
            <a:r>
              <a:rPr lang="en-US"/>
              <a:t>.   </a:t>
            </a:r>
            <a:r>
              <a:rPr lang="en-US" sz="1600"/>
              <a:t>Total  120 days at 11 GeV   and  60 days at 6.6 GeV    for 50 uA  and  p</a:t>
            </a:r>
            <a:r>
              <a:rPr lang="en-US" sz="1600" baseline="-25000"/>
              <a:t>e</a:t>
            </a:r>
            <a:r>
              <a:rPr lang="en-US" sz="1600"/>
              <a:t> = 0.85.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281113" y="128588"/>
            <a:ext cx="7391400" cy="5095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0000FF"/>
                </a:solidFill>
              </a:rPr>
              <a:t>Simulation   by   Eugene  Chudakov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2pm_las_equa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909638"/>
            <a:ext cx="4114800" cy="4114800"/>
          </a:xfrm>
          <a:prstGeom prst="rect">
            <a:avLst/>
          </a:prstGeom>
          <a:noFill/>
        </p:spPr>
      </p:pic>
      <p:pic>
        <p:nvPicPr>
          <p:cNvPr id="5126" name="Picture 6" descr="c1pm_las_equa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914400"/>
            <a:ext cx="4114800" cy="4114800"/>
          </a:xfrm>
          <a:prstGeom prst="rect">
            <a:avLst/>
          </a:prstGeom>
          <a:noFill/>
        </p:spPr>
      </p:pic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477000" y="228600"/>
            <a:ext cx="2209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0000FF"/>
                </a:solidFill>
              </a:rPr>
              <a:t>6 GeV  PVDIS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352800" y="15240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FF00"/>
                </a:solidFill>
              </a:rPr>
              <a:t>11 GeV  PVDIS</a:t>
            </a: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6477000" y="609600"/>
            <a:ext cx="304800" cy="381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2438400" y="609600"/>
            <a:ext cx="1219200" cy="4572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895600" y="1600200"/>
            <a:ext cx="89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Qweak</a:t>
            </a:r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2286000" y="1981200"/>
            <a:ext cx="8382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>
            <a:off x="5257800" y="533400"/>
            <a:ext cx="990600" cy="5334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5134" name="Object 14"/>
          <p:cNvGraphicFramePr>
            <a:graphicFrameLocks noChangeAspect="1"/>
          </p:cNvGraphicFramePr>
          <p:nvPr>
            <p:ph/>
          </p:nvPr>
        </p:nvGraphicFramePr>
        <p:xfrm>
          <a:off x="500063" y="5181600"/>
          <a:ext cx="8229600" cy="641350"/>
        </p:xfrm>
        <a:graphic>
          <a:graphicData uri="http://schemas.openxmlformats.org/presentationml/2006/ole">
            <p:oleObj spid="_x0000_s10242" name="Equation" r:id="rId6" imgW="5384520" imgH="419040" progId="Equation.3">
              <p:embed/>
            </p:oleObj>
          </a:graphicData>
        </a:graphic>
      </p:graphicFrame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2514600" y="5791200"/>
            <a:ext cx="304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>
            <a:off x="3657600" y="5791200"/>
            <a:ext cx="304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>
            <a:off x="5715000" y="5791200"/>
            <a:ext cx="304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40" name="Line 20"/>
          <p:cNvSpPr>
            <a:spLocks noChangeShapeType="1"/>
          </p:cNvSpPr>
          <p:nvPr/>
        </p:nvSpPr>
        <p:spPr bwMode="auto">
          <a:xfrm>
            <a:off x="7162800" y="5791200"/>
            <a:ext cx="304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4" name="Picture 6" descr="runn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8928100" cy="6108700"/>
          </a:xfrm>
          <a:prstGeom prst="rect">
            <a:avLst/>
          </a:prstGeom>
          <a:noFill/>
        </p:spPr>
      </p:pic>
      <p:sp>
        <p:nvSpPr>
          <p:cNvPr id="2055" name="Oval 7"/>
          <p:cNvSpPr>
            <a:spLocks noChangeArrowheads="1"/>
          </p:cNvSpPr>
          <p:nvPr/>
        </p:nvSpPr>
        <p:spPr bwMode="auto">
          <a:xfrm>
            <a:off x="3462338" y="4271963"/>
            <a:ext cx="2362200" cy="9144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19400"/>
            <a:ext cx="7772400" cy="1362075"/>
          </a:xfrm>
        </p:spPr>
        <p:txBody>
          <a:bodyPr/>
          <a:lstStyle/>
          <a:p>
            <a:pPr algn="ctr"/>
            <a:r>
              <a:rPr lang="en-US" dirty="0" err="1" smtClean="0"/>
              <a:t>Solenoidal</a:t>
            </a:r>
            <a:r>
              <a:rPr lang="en-US" dirty="0" smtClean="0"/>
              <a:t> Large intensity</a:t>
            </a:r>
            <a:br>
              <a:rPr lang="en-US" dirty="0" smtClean="0"/>
            </a:br>
            <a:r>
              <a:rPr lang="en-US" dirty="0" smtClean="0"/>
              <a:t>device a 12 GEV pour SIDIS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1525636" y="2651125"/>
            <a:ext cx="458739" cy="863945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eaVert" wrap="none" lIns="89991" tIns="46795" rIns="89991" bIns="46795">
            <a:spAutoFit/>
          </a:bodyPr>
          <a:lstStyle/>
          <a:p>
            <a:pPr defTabSz="457200" eaLnBrk="1" hangingPunct="1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zh-CN" altLang="en-GB" sz="1800" b="0" i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            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4403148" y="4379914"/>
            <a:ext cx="822941" cy="37150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9991" tIns="46795" rIns="89991" bIns="46795">
            <a:spAutoFit/>
          </a:bodyPr>
          <a:lstStyle/>
          <a:p>
            <a:pPr defTabSz="457200" eaLnBrk="1" hangingPunct="1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zh-CN" sz="1800" b="0" i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GEMs</a:t>
            </a:r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 flipH="1" flipV="1">
            <a:off x="4113069" y="4265614"/>
            <a:ext cx="383886" cy="2317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 flipV="1">
            <a:off x="5181023" y="4265614"/>
            <a:ext cx="610466" cy="3079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4" name="Line 6"/>
          <p:cNvSpPr>
            <a:spLocks noChangeShapeType="1"/>
          </p:cNvSpPr>
          <p:nvPr/>
        </p:nvSpPr>
        <p:spPr bwMode="auto">
          <a:xfrm flipV="1">
            <a:off x="5181023" y="4418014"/>
            <a:ext cx="914977" cy="1555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5" name="Line 7"/>
          <p:cNvSpPr>
            <a:spLocks noChangeShapeType="1"/>
          </p:cNvSpPr>
          <p:nvPr/>
        </p:nvSpPr>
        <p:spPr bwMode="auto">
          <a:xfrm>
            <a:off x="5181023" y="4572000"/>
            <a:ext cx="11430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466273" y="1"/>
            <a:ext cx="6803745" cy="5869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9991" tIns="46795" rIns="89991" bIns="46795">
            <a:spAutoFit/>
          </a:bodyPr>
          <a:lstStyle/>
          <a:p>
            <a:pPr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altLang="zh-CN" sz="3200" i="0" dirty="0">
                <a:solidFill>
                  <a:schemeClr val="accent6"/>
                </a:solidFill>
                <a:latin typeface="Arial" charset="0"/>
                <a:ea typeface="SimSun" pitchFamily="2" charset="-122"/>
              </a:rPr>
              <a:t>Solenoid  Detector for 11 </a:t>
            </a:r>
            <a:r>
              <a:rPr lang="en-GB" altLang="zh-CN" sz="3200" i="0" dirty="0" err="1">
                <a:solidFill>
                  <a:schemeClr val="accent6"/>
                </a:solidFill>
                <a:latin typeface="Arial" charset="0"/>
                <a:ea typeface="SimSun" pitchFamily="2" charset="-122"/>
              </a:rPr>
              <a:t>GeV</a:t>
            </a:r>
            <a:r>
              <a:rPr lang="en-GB" altLang="zh-CN" sz="3200" i="0" dirty="0">
                <a:solidFill>
                  <a:schemeClr val="accent6"/>
                </a:solidFill>
                <a:latin typeface="Arial" charset="0"/>
                <a:ea typeface="SimSun" pitchFamily="2" charset="-122"/>
              </a:rPr>
              <a:t> SIDIS</a:t>
            </a:r>
          </a:p>
        </p:txBody>
      </p:sp>
      <p:pic>
        <p:nvPicPr>
          <p:cNvPr id="43017" name="Picture 10" descr="setup_cdf.gif"/>
          <p:cNvPicPr>
            <a:picLocks noChangeAspect="1"/>
          </p:cNvPicPr>
          <p:nvPr/>
        </p:nvPicPr>
        <p:blipFill>
          <a:blip r:embed="rId3" cstate="print"/>
          <a:srcRect t="6288" r="1848"/>
          <a:stretch>
            <a:fillRect/>
          </a:stretch>
        </p:blipFill>
        <p:spPr bwMode="auto">
          <a:xfrm>
            <a:off x="676853" y="739775"/>
            <a:ext cx="7596909" cy="567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8" name="TextBox 11"/>
          <p:cNvSpPr txBox="1">
            <a:spLocks noChangeArrowheads="1"/>
          </p:cNvSpPr>
          <p:nvPr/>
        </p:nvSpPr>
        <p:spPr bwMode="auto">
          <a:xfrm>
            <a:off x="0" y="6307138"/>
            <a:ext cx="9144000" cy="10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 i="0">
                <a:solidFill>
                  <a:srgbClr val="990000"/>
                </a:solidFill>
                <a:latin typeface="Arial" charset="0"/>
              </a:rPr>
              <a:t>This study done with CDF magnet. Earlier study with BaBar Magnet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512" y="87314"/>
            <a:ext cx="7391977" cy="585787"/>
          </a:xfrm>
        </p:spPr>
        <p:txBody>
          <a:bodyPr/>
          <a:lstStyle/>
          <a:p>
            <a:pPr eaLnBrk="1" hangingPunct="1"/>
            <a:r>
              <a:rPr lang="en-US" altLang="zh-CN" sz="3200" smtClean="0">
                <a:solidFill>
                  <a:srgbClr val="FF0000"/>
                </a:solidFill>
                <a:ea typeface="SimSun" pitchFamily="2" charset="-122"/>
              </a:rPr>
              <a:t>Transversity and TMDs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8931853" cy="52705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zh-CN" sz="2400" smtClean="0">
                <a:ea typeface="SimSun" pitchFamily="2" charset="-122"/>
              </a:rPr>
              <a:t>Three twist-2 quark distributions: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mtClean="0">
                <a:solidFill>
                  <a:srgbClr val="006600"/>
                </a:solidFill>
                <a:ea typeface="SimSun" pitchFamily="2" charset="-122"/>
              </a:rPr>
              <a:t>Momentum distributions: </a:t>
            </a:r>
            <a:r>
              <a:rPr lang="en-US" altLang="zh-CN" i="1" smtClean="0">
                <a:solidFill>
                  <a:srgbClr val="006600"/>
                </a:solidFill>
                <a:ea typeface="SimSun" pitchFamily="2" charset="-122"/>
                <a:cs typeface="Arial" charset="0"/>
              </a:rPr>
              <a:t>q(x,Q</a:t>
            </a:r>
            <a:r>
              <a:rPr lang="en-US" altLang="zh-CN" i="1" baseline="30000" smtClean="0">
                <a:solidFill>
                  <a:srgbClr val="006600"/>
                </a:solidFill>
                <a:ea typeface="SimSun" pitchFamily="2" charset="-122"/>
                <a:cs typeface="Arial" charset="0"/>
              </a:rPr>
              <a:t>2</a:t>
            </a:r>
            <a:r>
              <a:rPr lang="en-US" altLang="zh-CN" i="1" smtClean="0">
                <a:solidFill>
                  <a:srgbClr val="006600"/>
                </a:solidFill>
                <a:ea typeface="SimSun" pitchFamily="2" charset="-122"/>
                <a:cs typeface="Arial" charset="0"/>
              </a:rPr>
              <a:t>) = q</a:t>
            </a:r>
            <a:r>
              <a:rPr lang="en-US" altLang="zh-CN" i="1" baseline="30000" smtClean="0">
                <a:solidFill>
                  <a:srgbClr val="006600"/>
                </a:solidFill>
                <a:ea typeface="SimSun" pitchFamily="2" charset="-122"/>
                <a:cs typeface="Arial" charset="0"/>
              </a:rPr>
              <a:t>↑</a:t>
            </a:r>
            <a:r>
              <a:rPr lang="en-US" altLang="zh-CN" i="1" smtClean="0">
                <a:solidFill>
                  <a:srgbClr val="006600"/>
                </a:solidFill>
                <a:ea typeface="SimSun" pitchFamily="2" charset="-122"/>
                <a:cs typeface="Arial" charset="0"/>
              </a:rPr>
              <a:t>(x) + q</a:t>
            </a:r>
            <a:r>
              <a:rPr lang="en-US" altLang="zh-CN" i="1" baseline="30000" smtClean="0">
                <a:solidFill>
                  <a:srgbClr val="006600"/>
                </a:solidFill>
                <a:ea typeface="SimSun" pitchFamily="2" charset="-122"/>
                <a:cs typeface="Arial" charset="0"/>
              </a:rPr>
              <a:t>↓</a:t>
            </a:r>
            <a:r>
              <a:rPr lang="en-US" altLang="zh-CN" i="1" smtClean="0">
                <a:solidFill>
                  <a:srgbClr val="006600"/>
                </a:solidFill>
                <a:ea typeface="SimSun" pitchFamily="2" charset="-122"/>
                <a:cs typeface="Arial" charset="0"/>
              </a:rPr>
              <a:t>(x)</a:t>
            </a:r>
            <a:endParaRPr lang="en-US" altLang="zh-CN" smtClean="0">
              <a:solidFill>
                <a:srgbClr val="006600"/>
              </a:solidFill>
              <a:ea typeface="SimSun" pitchFamily="2" charset="-122"/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smtClean="0">
                <a:solidFill>
                  <a:srgbClr val="0000FF"/>
                </a:solidFill>
                <a:ea typeface="SimSun" pitchFamily="2" charset="-122"/>
                <a:cs typeface="Arial" charset="0"/>
              </a:rPr>
              <a:t>Longitudinal spin distributions: </a:t>
            </a:r>
            <a:r>
              <a:rPr lang="el-GR" i="1" smtClean="0">
                <a:solidFill>
                  <a:srgbClr val="0000FF"/>
                </a:solidFill>
                <a:ea typeface="SimSun" pitchFamily="2" charset="-122"/>
                <a:cs typeface="Arial" charset="0"/>
              </a:rPr>
              <a:t>Δ</a:t>
            </a:r>
            <a:r>
              <a:rPr lang="en-US" altLang="zh-CN" i="1" smtClean="0">
                <a:solidFill>
                  <a:srgbClr val="0000FF"/>
                </a:solidFill>
                <a:ea typeface="SimSun" pitchFamily="2" charset="-122"/>
              </a:rPr>
              <a:t>q(x,Q</a:t>
            </a:r>
            <a:r>
              <a:rPr lang="en-US" altLang="zh-CN" i="1" baseline="30000" smtClean="0">
                <a:solidFill>
                  <a:srgbClr val="0000FF"/>
                </a:solidFill>
                <a:ea typeface="SimSun" pitchFamily="2" charset="-122"/>
              </a:rPr>
              <a:t>2</a:t>
            </a:r>
            <a:r>
              <a:rPr lang="en-US" altLang="zh-CN" i="1" smtClean="0">
                <a:solidFill>
                  <a:srgbClr val="0000FF"/>
                </a:solidFill>
                <a:ea typeface="SimSun" pitchFamily="2" charset="-122"/>
              </a:rPr>
              <a:t>) = q</a:t>
            </a:r>
            <a:r>
              <a:rPr lang="en-US" altLang="zh-CN" i="1" baseline="30000" smtClean="0">
                <a:solidFill>
                  <a:srgbClr val="0000FF"/>
                </a:solidFill>
                <a:ea typeface="SimSun" pitchFamily="2" charset="-122"/>
              </a:rPr>
              <a:t>↑</a:t>
            </a:r>
            <a:r>
              <a:rPr lang="en-US" altLang="zh-CN" i="1" smtClean="0">
                <a:solidFill>
                  <a:srgbClr val="0000FF"/>
                </a:solidFill>
                <a:ea typeface="SimSun" pitchFamily="2" charset="-122"/>
              </a:rPr>
              <a:t>(x) - q</a:t>
            </a:r>
            <a:r>
              <a:rPr lang="en-US" altLang="zh-CN" i="1" baseline="30000" smtClean="0">
                <a:solidFill>
                  <a:srgbClr val="0000FF"/>
                </a:solidFill>
                <a:ea typeface="SimSun" pitchFamily="2" charset="-122"/>
              </a:rPr>
              <a:t>↓</a:t>
            </a:r>
            <a:r>
              <a:rPr lang="en-US" altLang="zh-CN" i="1" smtClean="0">
                <a:solidFill>
                  <a:srgbClr val="0000FF"/>
                </a:solidFill>
                <a:ea typeface="SimSun" pitchFamily="2" charset="-122"/>
              </a:rPr>
              <a:t>(x)</a:t>
            </a:r>
            <a:endParaRPr lang="en-US" altLang="zh-CN" smtClean="0">
              <a:solidFill>
                <a:srgbClr val="0000FF"/>
              </a:solidFill>
              <a:ea typeface="SimSun" pitchFamily="2" charset="-12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smtClean="0">
                <a:solidFill>
                  <a:srgbClr val="FF0000"/>
                </a:solidFill>
                <a:ea typeface="SimSun" pitchFamily="2" charset="-122"/>
              </a:rPr>
              <a:t>Transversity distributions: </a:t>
            </a:r>
            <a:r>
              <a:rPr lang="el-GR" i="1" smtClean="0">
                <a:solidFill>
                  <a:srgbClr val="FF0000"/>
                </a:solidFill>
                <a:cs typeface="Arial" charset="0"/>
              </a:rPr>
              <a:t>δ</a:t>
            </a:r>
            <a:r>
              <a:rPr lang="en-US" altLang="zh-CN" i="1" smtClean="0">
                <a:solidFill>
                  <a:srgbClr val="FF0000"/>
                </a:solidFill>
                <a:ea typeface="SimSun" pitchFamily="2" charset="-122"/>
              </a:rPr>
              <a:t>q(x,Q</a:t>
            </a:r>
            <a:r>
              <a:rPr lang="en-US" altLang="zh-CN" i="1" baseline="30000" smtClean="0">
                <a:solidFill>
                  <a:srgbClr val="FF0000"/>
                </a:solidFill>
                <a:ea typeface="SimSun" pitchFamily="2" charset="-122"/>
              </a:rPr>
              <a:t>2</a:t>
            </a:r>
            <a:r>
              <a:rPr lang="en-US" altLang="zh-CN" i="1" smtClean="0">
                <a:solidFill>
                  <a:srgbClr val="FF0000"/>
                </a:solidFill>
                <a:ea typeface="SimSun" pitchFamily="2" charset="-122"/>
              </a:rPr>
              <a:t>) = q</a:t>
            </a:r>
            <a:r>
              <a:rPr lang="en-US" altLang="zh-CN" i="1" baseline="30000" smtClean="0">
                <a:solidFill>
                  <a:srgbClr val="FF0000"/>
                </a:solidFill>
                <a:ea typeface="SimSun" pitchFamily="2" charset="-122"/>
              </a:rPr>
              <a:t>┴</a:t>
            </a:r>
            <a:r>
              <a:rPr lang="en-US" altLang="zh-CN" i="1" smtClean="0">
                <a:solidFill>
                  <a:srgbClr val="FF0000"/>
                </a:solidFill>
                <a:ea typeface="SimSun" pitchFamily="2" charset="-122"/>
              </a:rPr>
              <a:t>(x) - q</a:t>
            </a:r>
            <a:r>
              <a:rPr lang="en-US" altLang="zh-CN" i="1" baseline="-25000" smtClean="0">
                <a:solidFill>
                  <a:srgbClr val="FF0000"/>
                </a:solidFill>
                <a:ea typeface="SimSun" pitchFamily="2" charset="-122"/>
              </a:rPr>
              <a:t>┬</a:t>
            </a:r>
            <a:r>
              <a:rPr lang="en-US" altLang="zh-CN" i="1" smtClean="0">
                <a:solidFill>
                  <a:srgbClr val="FF0000"/>
                </a:solidFill>
                <a:ea typeface="SimSun" pitchFamily="2" charset="-122"/>
              </a:rPr>
              <a:t>(x)</a:t>
            </a:r>
            <a:endParaRPr lang="en-US" altLang="zh-CN" smtClean="0">
              <a:solidFill>
                <a:srgbClr val="FF0000"/>
              </a:solidFill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400" smtClean="0">
                <a:ea typeface="SimSun" pitchFamily="2" charset="-122"/>
              </a:rPr>
              <a:t>It takes two chiral-odd objects to measure transversity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mtClean="0">
                <a:solidFill>
                  <a:srgbClr val="0000FF"/>
                </a:solidFill>
                <a:ea typeface="SimSun" pitchFamily="2" charset="-122"/>
              </a:rPr>
              <a:t>Semi-inclusive DIS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mtClean="0">
                <a:solidFill>
                  <a:srgbClr val="0000FF"/>
                </a:solidFill>
                <a:ea typeface="SimSun" pitchFamily="2" charset="-122"/>
              </a:rPr>
              <a:t> Chiral-odd distributions function</a:t>
            </a:r>
            <a:r>
              <a:rPr lang="en-US" altLang="zh-CN" smtClean="0">
                <a:solidFill>
                  <a:srgbClr val="FF3300"/>
                </a:solidFill>
                <a:ea typeface="SimSun" pitchFamily="2" charset="-122"/>
              </a:rPr>
              <a:t> </a:t>
            </a:r>
            <a:r>
              <a:rPr lang="en-US" altLang="zh-CN" smtClean="0">
                <a:solidFill>
                  <a:srgbClr val="FF0000"/>
                </a:solidFill>
                <a:ea typeface="SimSun" pitchFamily="2" charset="-122"/>
              </a:rPr>
              <a:t>(transversity)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mtClean="0">
                <a:solidFill>
                  <a:srgbClr val="0000FF"/>
                </a:solidFill>
                <a:ea typeface="SimSun" pitchFamily="2" charset="-122"/>
              </a:rPr>
              <a:t> Chiral-odd fragmentation function</a:t>
            </a:r>
            <a:r>
              <a:rPr lang="en-US" altLang="zh-CN" smtClean="0">
                <a:solidFill>
                  <a:srgbClr val="FF3300"/>
                </a:solidFill>
                <a:ea typeface="SimSun" pitchFamily="2" charset="-122"/>
              </a:rPr>
              <a:t> </a:t>
            </a:r>
            <a:r>
              <a:rPr lang="en-US" altLang="zh-CN" smtClean="0">
                <a:solidFill>
                  <a:srgbClr val="FF0000"/>
                </a:solidFill>
                <a:ea typeface="SimSun" pitchFamily="2" charset="-122"/>
              </a:rPr>
              <a:t>(Collins function)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000" smtClean="0">
                <a:ea typeface="SimSun" pitchFamily="2" charset="-122"/>
              </a:rPr>
              <a:t>TMDs: (without integrating over P</a:t>
            </a:r>
            <a:r>
              <a:rPr lang="en-US" altLang="zh-CN" sz="2000" baseline="-25000" smtClean="0">
                <a:ea typeface="SimSun" pitchFamily="2" charset="-122"/>
              </a:rPr>
              <a:t>T</a:t>
            </a:r>
            <a:r>
              <a:rPr lang="en-US" altLang="zh-CN" sz="2000" smtClean="0">
                <a:ea typeface="SimSun" pitchFamily="2" charset="-122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Distribution functions depends on x, k</a:t>
            </a:r>
            <a:r>
              <a:rPr lang="en-US" altLang="zh-CN" baseline="-25000" smtClean="0">
                <a:solidFill>
                  <a:srgbClr val="0000CC"/>
                </a:solidFill>
                <a:ea typeface="SimSun" pitchFamily="2" charset="-122"/>
              </a:rPr>
              <a:t>┴</a:t>
            </a: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 and Q</a:t>
            </a:r>
            <a:r>
              <a:rPr lang="en-US" altLang="zh-CN" sz="2000" baseline="30000" smtClean="0">
                <a:solidFill>
                  <a:srgbClr val="0000CC"/>
                </a:solidFill>
                <a:ea typeface="SimSun" pitchFamily="2" charset="-122"/>
              </a:rPr>
              <a:t>2</a:t>
            </a: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 : </a:t>
            </a:r>
            <a:r>
              <a:rPr lang="el-GR" i="1" smtClean="0">
                <a:solidFill>
                  <a:srgbClr val="FF0000"/>
                </a:solidFill>
                <a:cs typeface="Arial" charset="0"/>
              </a:rPr>
              <a:t>δ</a:t>
            </a:r>
            <a:r>
              <a:rPr lang="en-US" altLang="zh-CN" i="1" smtClean="0">
                <a:solidFill>
                  <a:srgbClr val="FF0000"/>
                </a:solidFill>
                <a:ea typeface="SimSun" pitchFamily="2" charset="-122"/>
              </a:rPr>
              <a:t>q, f</a:t>
            </a:r>
            <a:r>
              <a:rPr lang="en-US" altLang="zh-CN" i="1" baseline="-25000" smtClean="0">
                <a:solidFill>
                  <a:srgbClr val="FF0000"/>
                </a:solidFill>
                <a:ea typeface="SimSun" pitchFamily="2" charset="-122"/>
              </a:rPr>
              <a:t>1T</a:t>
            </a:r>
            <a:r>
              <a:rPr lang="en-US" altLang="zh-CN" baseline="30000" smtClean="0">
                <a:solidFill>
                  <a:schemeClr val="hlink"/>
                </a:solidFill>
                <a:ea typeface="SimSun" pitchFamily="2" charset="-122"/>
              </a:rPr>
              <a:t>┴ </a:t>
            </a:r>
            <a:r>
              <a:rPr lang="en-US" altLang="zh-CN" i="1" smtClean="0">
                <a:solidFill>
                  <a:srgbClr val="FF0000"/>
                </a:solidFill>
                <a:ea typeface="SimSun" pitchFamily="2" charset="-122"/>
              </a:rPr>
              <a:t>(x,</a:t>
            </a:r>
            <a:r>
              <a:rPr lang="en-US" altLang="zh-CN" sz="2000" i="1" smtClean="0">
                <a:solidFill>
                  <a:schemeClr val="hlink"/>
                </a:solidFill>
                <a:ea typeface="SimSun" pitchFamily="2" charset="-122"/>
              </a:rPr>
              <a:t>k</a:t>
            </a:r>
            <a:r>
              <a:rPr lang="en-US" altLang="zh-CN" i="1" baseline="-25000" smtClean="0">
                <a:solidFill>
                  <a:schemeClr val="hlink"/>
                </a:solidFill>
                <a:ea typeface="SimSun" pitchFamily="2" charset="-122"/>
              </a:rPr>
              <a:t>┴</a:t>
            </a: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 </a:t>
            </a:r>
            <a:r>
              <a:rPr lang="en-US" altLang="zh-CN" i="1" smtClean="0">
                <a:solidFill>
                  <a:srgbClr val="FF0000"/>
                </a:solidFill>
                <a:ea typeface="SimSun" pitchFamily="2" charset="-122"/>
              </a:rPr>
              <a:t>,Q</a:t>
            </a:r>
            <a:r>
              <a:rPr lang="en-US" altLang="zh-CN" i="1" baseline="30000" smtClean="0">
                <a:solidFill>
                  <a:srgbClr val="FF0000"/>
                </a:solidFill>
                <a:ea typeface="SimSun" pitchFamily="2" charset="-122"/>
              </a:rPr>
              <a:t>2</a:t>
            </a:r>
            <a:r>
              <a:rPr lang="en-US" altLang="zh-CN" i="1" smtClean="0">
                <a:solidFill>
                  <a:srgbClr val="FF0000"/>
                </a:solidFill>
                <a:ea typeface="SimSun" pitchFamily="2" charset="-122"/>
              </a:rPr>
              <a:t>), … </a:t>
            </a:r>
            <a:endParaRPr lang="en-US" altLang="zh-CN" baseline="30000" smtClean="0">
              <a:solidFill>
                <a:schemeClr val="hlink"/>
              </a:solidFill>
              <a:ea typeface="SimSun" pitchFamily="2" charset="-12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Fragmentation functions depends on z, p</a:t>
            </a:r>
            <a:r>
              <a:rPr lang="en-US" altLang="zh-CN" baseline="-25000" smtClean="0">
                <a:solidFill>
                  <a:srgbClr val="0000CC"/>
                </a:solidFill>
                <a:ea typeface="SimSun" pitchFamily="2" charset="-122"/>
              </a:rPr>
              <a:t>┴</a:t>
            </a: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 and Q</a:t>
            </a:r>
            <a:r>
              <a:rPr lang="en-US" altLang="zh-CN" sz="2000" baseline="30000" smtClean="0">
                <a:solidFill>
                  <a:srgbClr val="0000CC"/>
                </a:solidFill>
                <a:ea typeface="SimSun" pitchFamily="2" charset="-122"/>
              </a:rPr>
              <a:t>2</a:t>
            </a: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 : </a:t>
            </a:r>
            <a:r>
              <a:rPr lang="en-US" altLang="zh-CN" sz="2000" i="1" smtClean="0">
                <a:solidFill>
                  <a:schemeClr val="hlink"/>
                </a:solidFill>
                <a:ea typeface="SimSun" pitchFamily="2" charset="-122"/>
              </a:rPr>
              <a:t>D, H</a:t>
            </a:r>
            <a:r>
              <a:rPr lang="en-US" altLang="zh-CN" sz="2000" i="1" baseline="-25000" smtClean="0">
                <a:solidFill>
                  <a:schemeClr val="hlink"/>
                </a:solidFill>
                <a:ea typeface="SimSun" pitchFamily="2" charset="-122"/>
              </a:rPr>
              <a:t>1</a:t>
            </a:r>
            <a:r>
              <a:rPr lang="en-US" altLang="zh-CN" i="1" smtClean="0">
                <a:solidFill>
                  <a:srgbClr val="FF0000"/>
                </a:solidFill>
                <a:ea typeface="SimSun" pitchFamily="2" charset="-122"/>
              </a:rPr>
              <a:t>(x,p</a:t>
            </a:r>
            <a:r>
              <a:rPr lang="en-US" altLang="zh-CN" i="1" baseline="-25000" smtClean="0">
                <a:solidFill>
                  <a:schemeClr val="hlink"/>
                </a:solidFill>
                <a:ea typeface="SimSun" pitchFamily="2" charset="-122"/>
              </a:rPr>
              <a:t>┴</a:t>
            </a: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 </a:t>
            </a:r>
            <a:r>
              <a:rPr lang="en-US" altLang="zh-CN" i="1" smtClean="0">
                <a:solidFill>
                  <a:srgbClr val="FF0000"/>
                </a:solidFill>
                <a:ea typeface="SimSun" pitchFamily="2" charset="-122"/>
              </a:rPr>
              <a:t>,Q</a:t>
            </a:r>
            <a:r>
              <a:rPr lang="en-US" altLang="zh-CN" i="1" baseline="30000" smtClean="0">
                <a:solidFill>
                  <a:srgbClr val="FF0000"/>
                </a:solidFill>
                <a:ea typeface="SimSun" pitchFamily="2" charset="-122"/>
              </a:rPr>
              <a:t>2</a:t>
            </a:r>
            <a:r>
              <a:rPr lang="en-US" altLang="zh-CN" i="1" smtClean="0">
                <a:solidFill>
                  <a:srgbClr val="FF0000"/>
                </a:solidFill>
                <a:ea typeface="SimSun" pitchFamily="2" charset="-122"/>
              </a:rPr>
              <a:t>)</a:t>
            </a:r>
            <a:endParaRPr lang="en-US" altLang="zh-CN" sz="2000" smtClean="0">
              <a:solidFill>
                <a:srgbClr val="0000CC"/>
              </a:solidFill>
              <a:ea typeface="SimSun" pitchFamily="2" charset="-12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Measured asymmetries depends on x, z, P</a:t>
            </a:r>
            <a:r>
              <a:rPr lang="en-US" altLang="zh-CN" baseline="-25000" smtClean="0">
                <a:solidFill>
                  <a:srgbClr val="0000CC"/>
                </a:solidFill>
                <a:ea typeface="SimSun" pitchFamily="2" charset="-122"/>
              </a:rPr>
              <a:t>┴</a:t>
            </a: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 and Q</a:t>
            </a:r>
            <a:r>
              <a:rPr lang="en-US" altLang="zh-CN" sz="2000" baseline="30000" smtClean="0">
                <a:solidFill>
                  <a:srgbClr val="0000CC"/>
                </a:solidFill>
                <a:ea typeface="SimSun" pitchFamily="2" charset="-122"/>
              </a:rPr>
              <a:t>2 </a:t>
            </a: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: </a:t>
            </a:r>
            <a:r>
              <a:rPr lang="en-US" altLang="zh-CN" sz="2000" i="1" smtClean="0">
                <a:solidFill>
                  <a:schemeClr val="hlink"/>
                </a:solidFill>
                <a:ea typeface="SimSun" pitchFamily="2" charset="-122"/>
              </a:rPr>
              <a:t>Collins, Sivers, …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(k</a:t>
            </a:r>
            <a:r>
              <a:rPr lang="en-US" altLang="zh-CN" baseline="-25000" smtClean="0">
                <a:solidFill>
                  <a:srgbClr val="0000CC"/>
                </a:solidFill>
                <a:ea typeface="SimSun" pitchFamily="2" charset="-122"/>
              </a:rPr>
              <a:t>┴</a:t>
            </a: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, p</a:t>
            </a:r>
            <a:r>
              <a:rPr lang="en-US" altLang="zh-CN" baseline="-25000" smtClean="0">
                <a:solidFill>
                  <a:srgbClr val="0000CC"/>
                </a:solidFill>
                <a:ea typeface="SimSun" pitchFamily="2" charset="-122"/>
              </a:rPr>
              <a:t>┴</a:t>
            </a: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 and P</a:t>
            </a:r>
            <a:r>
              <a:rPr lang="en-US" altLang="zh-CN" baseline="-25000" smtClean="0">
                <a:solidFill>
                  <a:srgbClr val="0000CC"/>
                </a:solidFill>
                <a:ea typeface="SimSun" pitchFamily="2" charset="-122"/>
              </a:rPr>
              <a:t>┴</a:t>
            </a:r>
            <a:r>
              <a:rPr lang="en-US" altLang="zh-CN" sz="2000" smtClean="0">
                <a:solidFill>
                  <a:srgbClr val="0000CC"/>
                </a:solidFill>
                <a:ea typeface="SimSun" pitchFamily="2" charset="-122"/>
              </a:rPr>
              <a:t> are related) </a:t>
            </a:r>
            <a:endParaRPr lang="el-GR" sz="2000" smtClean="0">
              <a:solidFill>
                <a:srgbClr val="0000CC"/>
              </a:solidFill>
              <a:ea typeface="SimSun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ounded Rectangle 27"/>
          <p:cNvSpPr>
            <a:spLocks noChangeArrowheads="1"/>
          </p:cNvSpPr>
          <p:nvPr/>
        </p:nvSpPr>
        <p:spPr bwMode="auto">
          <a:xfrm>
            <a:off x="6478444" y="1668463"/>
            <a:ext cx="2257136" cy="4949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313922" y="4746625"/>
            <a:ext cx="2506806" cy="8699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57150" cap="flat" cmpd="sng" algn="ctr">
            <a:solidFill>
              <a:schemeClr val="accent4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373091" y="2511425"/>
            <a:ext cx="2506807" cy="139223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57150" cap="flat" cmpd="sng" algn="ctr">
            <a:solidFill>
              <a:schemeClr val="accent4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8373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342901"/>
            <a:ext cx="8419523" cy="519113"/>
          </a:xfrm>
        </p:spPr>
        <p:txBody>
          <a:bodyPr lIns="90000" tIns="46800" rIns="90000" bIns="46800" rtlCol="0">
            <a:normAutofit fontScale="90000"/>
          </a:bodyPr>
          <a:lstStyle/>
          <a:p>
            <a:pPr defTabSz="449263"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800" smtClean="0">
                <a:solidFill>
                  <a:srgbClr val="E32303"/>
                </a:solidFill>
              </a:rPr>
              <a:t>“Leading-Twist” </a:t>
            </a:r>
            <a:r>
              <a:rPr lang="en-GB" sz="2800" i="1" smtClean="0">
                <a:solidFill>
                  <a:srgbClr val="E32303"/>
                </a:solidFill>
              </a:rPr>
              <a:t>TMD</a:t>
            </a:r>
            <a:r>
              <a:rPr lang="en-GB" sz="2800" smtClean="0">
                <a:solidFill>
                  <a:srgbClr val="E32303"/>
                </a:solidFill>
              </a:rPr>
              <a:t> Quark Distributions </a:t>
            </a:r>
          </a:p>
        </p:txBody>
      </p:sp>
      <p:sp>
        <p:nvSpPr>
          <p:cNvPr id="37894" name="Line 3"/>
          <p:cNvSpPr>
            <a:spLocks noChangeShapeType="1"/>
          </p:cNvSpPr>
          <p:nvPr/>
        </p:nvSpPr>
        <p:spPr bwMode="auto">
          <a:xfrm>
            <a:off x="685512" y="2743200"/>
            <a:ext cx="7772977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5" name="Line 4"/>
          <p:cNvSpPr>
            <a:spLocks noChangeShapeType="1"/>
          </p:cNvSpPr>
          <p:nvPr/>
        </p:nvSpPr>
        <p:spPr bwMode="auto">
          <a:xfrm>
            <a:off x="685512" y="4876800"/>
            <a:ext cx="7772977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6" name="Line 5"/>
          <p:cNvSpPr>
            <a:spLocks noChangeShapeType="1"/>
          </p:cNvSpPr>
          <p:nvPr/>
        </p:nvSpPr>
        <p:spPr bwMode="auto">
          <a:xfrm>
            <a:off x="762001" y="3810000"/>
            <a:ext cx="7772977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7" name="Line 6"/>
          <p:cNvSpPr>
            <a:spLocks noChangeShapeType="1"/>
          </p:cNvSpPr>
          <p:nvPr/>
        </p:nvSpPr>
        <p:spPr bwMode="auto">
          <a:xfrm>
            <a:off x="2135909" y="1447800"/>
            <a:ext cx="1444" cy="48006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8" name="Line 7"/>
          <p:cNvSpPr>
            <a:spLocks noChangeShapeType="1"/>
          </p:cNvSpPr>
          <p:nvPr/>
        </p:nvSpPr>
        <p:spPr bwMode="auto">
          <a:xfrm>
            <a:off x="6449580" y="1447800"/>
            <a:ext cx="1443" cy="48006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9" name="Line 8"/>
          <p:cNvSpPr>
            <a:spLocks noChangeShapeType="1"/>
          </p:cNvSpPr>
          <p:nvPr/>
        </p:nvSpPr>
        <p:spPr bwMode="auto">
          <a:xfrm>
            <a:off x="4273262" y="1447800"/>
            <a:ext cx="2886" cy="48006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0" name="Line 9"/>
          <p:cNvSpPr>
            <a:spLocks noChangeShapeType="1"/>
          </p:cNvSpPr>
          <p:nvPr/>
        </p:nvSpPr>
        <p:spPr bwMode="auto">
          <a:xfrm>
            <a:off x="585932" y="1636713"/>
            <a:ext cx="1525444" cy="1077912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1" name="Text Box 10"/>
          <p:cNvSpPr txBox="1">
            <a:spLocks noChangeArrowheads="1"/>
          </p:cNvSpPr>
          <p:nvPr/>
        </p:nvSpPr>
        <p:spPr bwMode="auto">
          <a:xfrm>
            <a:off x="484910" y="2209800"/>
            <a:ext cx="1020129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ts val="2438"/>
              </a:lnSpc>
              <a:buClr>
                <a:srgbClr val="0066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i="0">
                <a:solidFill>
                  <a:srgbClr val="000000"/>
                </a:solidFill>
                <a:latin typeface="Arial" charset="0"/>
                <a:cs typeface="Arial" charset="0"/>
              </a:rPr>
              <a:t>Quark</a:t>
            </a:r>
          </a:p>
        </p:txBody>
      </p:sp>
      <p:sp>
        <p:nvSpPr>
          <p:cNvPr id="37902" name="Text Box 11"/>
          <p:cNvSpPr txBox="1">
            <a:spLocks noChangeArrowheads="1"/>
          </p:cNvSpPr>
          <p:nvPr/>
        </p:nvSpPr>
        <p:spPr bwMode="auto">
          <a:xfrm>
            <a:off x="725921" y="1481139"/>
            <a:ext cx="1313478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ts val="2438"/>
              </a:lnSpc>
              <a:buClr>
                <a:srgbClr val="0000CC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i="0">
                <a:solidFill>
                  <a:srgbClr val="000000"/>
                </a:solidFill>
                <a:latin typeface="Arial" charset="0"/>
                <a:cs typeface="Arial" charset="0"/>
              </a:rPr>
              <a:t>Nucleon</a:t>
            </a:r>
          </a:p>
        </p:txBody>
      </p:sp>
      <p:sp>
        <p:nvSpPr>
          <p:cNvPr id="37903" name="Text Box 12"/>
          <p:cNvSpPr txBox="1">
            <a:spLocks noChangeArrowheads="1"/>
          </p:cNvSpPr>
          <p:nvPr/>
        </p:nvSpPr>
        <p:spPr bwMode="auto">
          <a:xfrm>
            <a:off x="588818" y="3049589"/>
            <a:ext cx="1073027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ts val="2438"/>
              </a:lnSpc>
              <a:buClr>
                <a:srgbClr val="0066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i="0">
                <a:solidFill>
                  <a:srgbClr val="000000"/>
                </a:solidFill>
                <a:latin typeface="Arial" charset="0"/>
                <a:cs typeface="Arial" charset="0"/>
              </a:rPr>
              <a:t>Unpol</a:t>
            </a:r>
            <a:r>
              <a:rPr lang="en-GB" sz="2400" i="0">
                <a:solidFill>
                  <a:srgbClr val="006600"/>
                </a:solidFill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37904" name="Text Box 13"/>
          <p:cNvSpPr txBox="1">
            <a:spLocks noChangeArrowheads="1"/>
          </p:cNvSpPr>
          <p:nvPr/>
        </p:nvSpPr>
        <p:spPr bwMode="auto">
          <a:xfrm>
            <a:off x="659535" y="4075113"/>
            <a:ext cx="914977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ts val="2438"/>
              </a:lnSpc>
              <a:buClr>
                <a:srgbClr val="0066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i="0">
                <a:solidFill>
                  <a:srgbClr val="000000"/>
                </a:solidFill>
                <a:latin typeface="Arial" charset="0"/>
                <a:cs typeface="Arial" charset="0"/>
              </a:rPr>
              <a:t>Long.</a:t>
            </a:r>
          </a:p>
        </p:txBody>
      </p:sp>
      <p:sp>
        <p:nvSpPr>
          <p:cNvPr id="37905" name="Text Box 14"/>
          <p:cNvSpPr txBox="1">
            <a:spLocks noChangeArrowheads="1"/>
          </p:cNvSpPr>
          <p:nvPr/>
        </p:nvSpPr>
        <p:spPr bwMode="auto">
          <a:xfrm>
            <a:off x="671080" y="5195889"/>
            <a:ext cx="1212296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ts val="2438"/>
              </a:lnSpc>
              <a:buClr>
                <a:srgbClr val="0066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i="0">
                <a:solidFill>
                  <a:srgbClr val="000000"/>
                </a:solidFill>
                <a:latin typeface="Arial" charset="0"/>
                <a:cs typeface="Arial" charset="0"/>
              </a:rPr>
              <a:t>Trans.  </a:t>
            </a:r>
          </a:p>
        </p:txBody>
      </p:sp>
      <p:sp>
        <p:nvSpPr>
          <p:cNvPr id="37906" name="Text Box 15"/>
          <p:cNvSpPr txBox="1">
            <a:spLocks noChangeArrowheads="1"/>
          </p:cNvSpPr>
          <p:nvPr/>
        </p:nvSpPr>
        <p:spPr bwMode="auto">
          <a:xfrm>
            <a:off x="2638136" y="1862139"/>
            <a:ext cx="1073027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ts val="2438"/>
              </a:lnSpc>
              <a:buClr>
                <a:srgbClr val="0000CC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i="0">
                <a:solidFill>
                  <a:srgbClr val="000000"/>
                </a:solidFill>
                <a:latin typeface="Arial" charset="0"/>
                <a:cs typeface="Arial" charset="0"/>
              </a:rPr>
              <a:t>Unpol.</a:t>
            </a:r>
          </a:p>
        </p:txBody>
      </p:sp>
      <p:sp>
        <p:nvSpPr>
          <p:cNvPr id="37907" name="Text Box 16"/>
          <p:cNvSpPr txBox="1">
            <a:spLocks noChangeArrowheads="1"/>
          </p:cNvSpPr>
          <p:nvPr/>
        </p:nvSpPr>
        <p:spPr bwMode="auto">
          <a:xfrm>
            <a:off x="4898159" y="1920875"/>
            <a:ext cx="952803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ts val="2438"/>
              </a:lnSpc>
              <a:buClr>
                <a:srgbClr val="0000CC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i="0">
                <a:solidFill>
                  <a:srgbClr val="000000"/>
                </a:solidFill>
                <a:latin typeface="Arial" charset="0"/>
                <a:cs typeface="Arial" charset="0"/>
              </a:rPr>
              <a:t>Long.</a:t>
            </a:r>
          </a:p>
        </p:txBody>
      </p:sp>
      <p:sp>
        <p:nvSpPr>
          <p:cNvPr id="37908" name="Text Box 17"/>
          <p:cNvSpPr txBox="1">
            <a:spLocks noChangeArrowheads="1"/>
          </p:cNvSpPr>
          <p:nvPr/>
        </p:nvSpPr>
        <p:spPr bwMode="auto">
          <a:xfrm>
            <a:off x="7088909" y="1905000"/>
            <a:ext cx="1212296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ts val="2438"/>
              </a:lnSpc>
              <a:buClr>
                <a:srgbClr val="0000CC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i="0">
                <a:solidFill>
                  <a:srgbClr val="000000"/>
                </a:solidFill>
                <a:latin typeface="Arial" charset="0"/>
                <a:cs typeface="Arial" charset="0"/>
              </a:rPr>
              <a:t>Trans.</a:t>
            </a:r>
            <a:r>
              <a:rPr lang="en-GB" sz="2400" b="0" i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pic>
        <p:nvPicPr>
          <p:cNvPr id="37909" name="Picture 28" descr="distrib"/>
          <p:cNvPicPr>
            <a:picLocks noChangeAspect="1" noChangeArrowheads="1"/>
          </p:cNvPicPr>
          <p:nvPr/>
        </p:nvPicPr>
        <p:blipFill>
          <a:blip r:embed="rId3" cstate="print"/>
          <a:srcRect r="83076" b="90530"/>
          <a:stretch>
            <a:fillRect/>
          </a:stretch>
        </p:blipFill>
        <p:spPr bwMode="auto">
          <a:xfrm>
            <a:off x="2527012" y="2995613"/>
            <a:ext cx="1304636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0" name="Picture 29" descr="distrib"/>
          <p:cNvPicPr>
            <a:picLocks noChangeAspect="1" noChangeArrowheads="1"/>
          </p:cNvPicPr>
          <p:nvPr/>
        </p:nvPicPr>
        <p:blipFill>
          <a:blip r:embed="rId3" cstate="print"/>
          <a:srcRect t="11316" r="57692" b="74971"/>
          <a:stretch>
            <a:fillRect/>
          </a:stretch>
        </p:blipFill>
        <p:spPr bwMode="auto">
          <a:xfrm>
            <a:off x="4320887" y="4017964"/>
            <a:ext cx="2046432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1" name="Picture 31" descr="distrib"/>
          <p:cNvPicPr>
            <a:picLocks noChangeAspect="1" noChangeArrowheads="1"/>
          </p:cNvPicPr>
          <p:nvPr/>
        </p:nvPicPr>
        <p:blipFill>
          <a:blip r:embed="rId3" cstate="print"/>
          <a:srcRect t="48094" r="60001" b="31120"/>
          <a:stretch>
            <a:fillRect/>
          </a:stretch>
        </p:blipFill>
        <p:spPr bwMode="auto">
          <a:xfrm>
            <a:off x="6579466" y="2786063"/>
            <a:ext cx="2072409" cy="100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2" name="Picture 33" descr="distrib"/>
          <p:cNvPicPr>
            <a:picLocks noChangeAspect="1" noChangeArrowheads="1"/>
          </p:cNvPicPr>
          <p:nvPr/>
        </p:nvPicPr>
        <p:blipFill>
          <a:blip r:embed="rId3" cstate="print"/>
          <a:srcRect l="60001" t="80629"/>
          <a:stretch>
            <a:fillRect/>
          </a:stretch>
        </p:blipFill>
        <p:spPr bwMode="auto">
          <a:xfrm>
            <a:off x="6474114" y="5470526"/>
            <a:ext cx="2154671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3" name="Picture 35" descr="distrib"/>
          <p:cNvPicPr>
            <a:picLocks noChangeAspect="1" noChangeArrowheads="1"/>
          </p:cNvPicPr>
          <p:nvPr/>
        </p:nvPicPr>
        <p:blipFill>
          <a:blip r:embed="rId3" cstate="print"/>
          <a:srcRect l="60001" t="5658" b="73557"/>
          <a:stretch>
            <a:fillRect/>
          </a:stretch>
        </p:blipFill>
        <p:spPr bwMode="auto">
          <a:xfrm>
            <a:off x="6543386" y="3787776"/>
            <a:ext cx="2072409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4" name="Picture 36" descr="distrib"/>
          <p:cNvPicPr>
            <a:picLocks noChangeAspect="1" noChangeArrowheads="1"/>
          </p:cNvPicPr>
          <p:nvPr/>
        </p:nvPicPr>
        <p:blipFill>
          <a:blip r:embed="rId3" cstate="print"/>
          <a:srcRect t="87701" r="56538"/>
          <a:stretch>
            <a:fillRect/>
          </a:stretch>
        </p:blipFill>
        <p:spPr bwMode="auto">
          <a:xfrm>
            <a:off x="4345421" y="5249864"/>
            <a:ext cx="210560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5" name="Picture 26" descr="distrib"/>
          <p:cNvPicPr>
            <a:picLocks noChangeAspect="1" noChangeArrowheads="1"/>
          </p:cNvPicPr>
          <p:nvPr/>
        </p:nvPicPr>
        <p:blipFill>
          <a:blip r:embed="rId3" cstate="print"/>
          <a:srcRect t="69313" r="56538" b="18388"/>
          <a:stretch>
            <a:fillRect/>
          </a:stretch>
        </p:blipFill>
        <p:spPr bwMode="auto">
          <a:xfrm>
            <a:off x="2180649" y="5360989"/>
            <a:ext cx="2252806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6" name="Picture 27" descr="distrib"/>
          <p:cNvPicPr>
            <a:picLocks noChangeAspect="1" noChangeArrowheads="1"/>
          </p:cNvPicPr>
          <p:nvPr/>
        </p:nvPicPr>
        <p:blipFill>
          <a:blip r:embed="rId3" cstate="print"/>
          <a:srcRect t="25462" r="57692" b="59410"/>
          <a:stretch>
            <a:fillRect/>
          </a:stretch>
        </p:blipFill>
        <p:spPr bwMode="auto">
          <a:xfrm>
            <a:off x="6599671" y="4873626"/>
            <a:ext cx="2192193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160" y="1052514"/>
            <a:ext cx="4449330" cy="2751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9" name="Text Box 3"/>
          <p:cNvSpPr txBox="1">
            <a:spLocks noChangeArrowheads="1"/>
          </p:cNvSpPr>
          <p:nvPr/>
        </p:nvSpPr>
        <p:spPr bwMode="auto">
          <a:xfrm>
            <a:off x="611909" y="-9525"/>
            <a:ext cx="7771535" cy="785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6795" rIns="0" bIns="0" anchor="b">
            <a:spAutoFit/>
          </a:bodyPr>
          <a:lstStyle/>
          <a:p>
            <a:pPr algn="ctr" defTabSz="457200" eaLnBrk="1" hangingPunct="1">
              <a:buClr>
                <a:srgbClr val="DE0F08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zh-CN" sz="2400" i="0">
                <a:solidFill>
                  <a:srgbClr val="FF0000"/>
                </a:solidFill>
                <a:latin typeface="Arial" charset="0"/>
              </a:rPr>
              <a:t>Separation of Collins, Sivers and pretzelocity effects through angular dependence in SIDIS</a:t>
            </a:r>
          </a:p>
        </p:txBody>
      </p:sp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1692853" y="6573838"/>
            <a:ext cx="903432" cy="284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Text Box 5"/>
          <p:cNvSpPr txBox="1">
            <a:spLocks noChangeArrowheads="1"/>
          </p:cNvSpPr>
          <p:nvPr/>
        </p:nvSpPr>
        <p:spPr bwMode="auto">
          <a:xfrm>
            <a:off x="2555876" y="6573838"/>
            <a:ext cx="3112943" cy="284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Text Box 6"/>
          <p:cNvSpPr txBox="1">
            <a:spLocks noChangeArrowheads="1"/>
          </p:cNvSpPr>
          <p:nvPr/>
        </p:nvSpPr>
        <p:spPr bwMode="auto">
          <a:xfrm>
            <a:off x="7529080" y="6356351"/>
            <a:ext cx="7620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defTabSz="457200" eaLnBrk="1" hangingPunct="1">
              <a:buClr>
                <a:srgbClr val="045C75"/>
              </a:buClr>
              <a:buSzPct val="100000"/>
              <a:buFont typeface="Constant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GB" altLang="zh-CN" sz="1200" b="0" i="0">
              <a:solidFill>
                <a:srgbClr val="045C75"/>
              </a:solidFill>
              <a:latin typeface="Constantia" pitchFamily="18" charset="0"/>
            </a:endParaRP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/>
        </p:nvGraphicFramePr>
        <p:xfrm>
          <a:off x="561398" y="1274763"/>
          <a:ext cx="4847647" cy="2082800"/>
        </p:xfrm>
        <a:graphic>
          <a:graphicData uri="http://schemas.openxmlformats.org/presentationml/2006/ole">
            <p:oleObj spid="_x0000_s73730" name="Equation" r:id="rId5" imgW="2438280" imgH="952200" progId="">
              <p:embed/>
            </p:oleObj>
          </a:graphicData>
        </a:graphic>
      </p:graphicFrame>
      <p:graphicFrame>
        <p:nvGraphicFramePr>
          <p:cNvPr id="1027" name="Object 8"/>
          <p:cNvGraphicFramePr>
            <a:graphicFrameLocks noChangeAspect="1"/>
          </p:cNvGraphicFramePr>
          <p:nvPr/>
        </p:nvGraphicFramePr>
        <p:xfrm>
          <a:off x="815399" y="4076701"/>
          <a:ext cx="5497079" cy="1984375"/>
        </p:xfrm>
        <a:graphic>
          <a:graphicData uri="http://schemas.openxmlformats.org/presentationml/2006/ole">
            <p:oleObj spid="_x0000_s73731" name="Equation" r:id="rId6" imgW="2476440" imgH="812520" progId="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箭头连接符 8"/>
          <p:cNvCxnSpPr/>
          <p:nvPr/>
        </p:nvCxnSpPr>
        <p:spPr>
          <a:xfrm rot="10800000">
            <a:off x="685512" y="4351339"/>
            <a:ext cx="3962977" cy="1587"/>
          </a:xfrm>
          <a:prstGeom prst="straightConnector1">
            <a:avLst/>
          </a:prstGeom>
          <a:ln w="19050">
            <a:solidFill>
              <a:srgbClr val="D67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87" name="标题 5"/>
          <p:cNvSpPr>
            <a:spLocks noGrp="1"/>
          </p:cNvSpPr>
          <p:nvPr>
            <p:ph type="title"/>
          </p:nvPr>
        </p:nvSpPr>
        <p:spPr>
          <a:xfrm>
            <a:off x="431512" y="14288"/>
            <a:ext cx="8229023" cy="1143000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0000FF"/>
                </a:solidFill>
              </a:rPr>
              <a:t>Polarized </a:t>
            </a:r>
            <a:r>
              <a:rPr lang="en-US" sz="3600" b="1" baseline="30000" smtClean="0">
                <a:solidFill>
                  <a:srgbClr val="0000FF"/>
                </a:solidFill>
              </a:rPr>
              <a:t>3</a:t>
            </a:r>
            <a:r>
              <a:rPr lang="en-US" sz="3600" b="1" smtClean="0">
                <a:solidFill>
                  <a:srgbClr val="0000FF"/>
                </a:solidFill>
              </a:rPr>
              <a:t>He Target</a:t>
            </a:r>
          </a:p>
        </p:txBody>
      </p:sp>
      <p:sp>
        <p:nvSpPr>
          <p:cNvPr id="41988" name="内容占位符 1"/>
          <p:cNvSpPr>
            <a:spLocks noGrp="1"/>
          </p:cNvSpPr>
          <p:nvPr>
            <p:ph idx="1"/>
          </p:nvPr>
        </p:nvSpPr>
        <p:spPr>
          <a:xfrm>
            <a:off x="457489" y="1252538"/>
            <a:ext cx="8229023" cy="4525962"/>
          </a:xfrm>
        </p:spPr>
        <p:txBody>
          <a:bodyPr/>
          <a:lstStyle/>
          <a:p>
            <a:pPr eaLnBrk="1" hangingPunct="1"/>
            <a:r>
              <a:rPr lang="en-US" sz="2400" smtClean="0"/>
              <a:t>High luminosity: L(n) = 10</a:t>
            </a:r>
            <a:r>
              <a:rPr lang="en-US" sz="2400" baseline="30000" smtClean="0"/>
              <a:t>36</a:t>
            </a:r>
            <a:r>
              <a:rPr lang="en-US" sz="2400" smtClean="0"/>
              <a:t> cm</a:t>
            </a:r>
            <a:r>
              <a:rPr lang="en-US" sz="2400" baseline="30000" smtClean="0"/>
              <a:t>-2</a:t>
            </a:r>
            <a:r>
              <a:rPr lang="en-US" sz="2400" smtClean="0"/>
              <a:t> s</a:t>
            </a:r>
            <a:r>
              <a:rPr lang="en-US" sz="2400" baseline="30000" smtClean="0"/>
              <a:t>-1</a:t>
            </a:r>
          </a:p>
          <a:p>
            <a:pPr eaLnBrk="1" hangingPunct="1"/>
            <a:r>
              <a:rPr lang="en-US" sz="2400" smtClean="0"/>
              <a:t>Record high 65% polarization (preliminary) in beam with automatic spin flip / 20min  (-&gt; &lt;10 min).  </a:t>
            </a:r>
          </a:p>
        </p:txBody>
      </p:sp>
      <p:sp>
        <p:nvSpPr>
          <p:cNvPr id="23" name="矩形 22"/>
          <p:cNvSpPr/>
          <p:nvPr/>
        </p:nvSpPr>
        <p:spPr>
          <a:xfrm>
            <a:off x="5257512" y="3048000"/>
            <a:ext cx="533977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05977" y="3048000"/>
            <a:ext cx="532535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" name="组合 25"/>
          <p:cNvGrpSpPr>
            <a:grpSpLocks/>
          </p:cNvGrpSpPr>
          <p:nvPr/>
        </p:nvGrpSpPr>
        <p:grpSpPr bwMode="auto">
          <a:xfrm>
            <a:off x="368012" y="3048001"/>
            <a:ext cx="8371897" cy="2886075"/>
            <a:chOff x="381000" y="3048000"/>
            <a:chExt cx="8372475" cy="2885649"/>
          </a:xfrm>
        </p:grpSpPr>
        <p:pic>
          <p:nvPicPr>
            <p:cNvPr id="41992" name="Picture 1" descr="E:\My Documents\my file\JLab\meeting\2009.10.03 APS DNP Meeting\Pol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1000" y="3048000"/>
              <a:ext cx="8372475" cy="2885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矩形 24"/>
            <p:cNvSpPr/>
            <p:nvPr/>
          </p:nvSpPr>
          <p:spPr>
            <a:xfrm>
              <a:off x="5257847" y="3071809"/>
              <a:ext cx="534014" cy="1523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advTm="36442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-215034" y="0"/>
            <a:ext cx="4716319" cy="857250"/>
          </a:xfrm>
        </p:spPr>
        <p:txBody>
          <a:bodyPr/>
          <a:lstStyle/>
          <a:p>
            <a:r>
              <a:rPr lang="en-US" sz="2800" b="1" smtClean="0">
                <a:solidFill>
                  <a:srgbClr val="990000"/>
                </a:solidFill>
              </a:rPr>
              <a:t>Kinematic Coverage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215035" y="714375"/>
            <a:ext cx="3924011" cy="5372100"/>
          </a:xfrm>
        </p:spPr>
        <p:txBody>
          <a:bodyPr/>
          <a:lstStyle/>
          <a:p>
            <a:r>
              <a:rPr lang="en-US" sz="2000" smtClean="0">
                <a:solidFill>
                  <a:srgbClr val="002060"/>
                </a:solidFill>
              </a:rPr>
              <a:t>Precision 4-D (</a:t>
            </a:r>
            <a:r>
              <a:rPr lang="en-US" sz="2000" i="1" smtClean="0">
                <a:solidFill>
                  <a:srgbClr val="002060"/>
                </a:solidFill>
              </a:rPr>
              <a:t>x, Q</a:t>
            </a:r>
            <a:r>
              <a:rPr lang="en-US" sz="2000" i="1" baseline="30000" smtClean="0">
                <a:solidFill>
                  <a:srgbClr val="002060"/>
                </a:solidFill>
              </a:rPr>
              <a:t>2</a:t>
            </a:r>
            <a:r>
              <a:rPr lang="en-US" sz="2000" i="1" smtClean="0">
                <a:solidFill>
                  <a:srgbClr val="002060"/>
                </a:solidFill>
              </a:rPr>
              <a:t>, p</a:t>
            </a:r>
            <a:r>
              <a:rPr lang="en-US" sz="2000" baseline="-25000" smtClean="0">
                <a:solidFill>
                  <a:srgbClr val="002060"/>
                </a:solidFill>
              </a:rPr>
              <a:t>T</a:t>
            </a:r>
            <a:r>
              <a:rPr lang="en-US" sz="2000" smtClean="0">
                <a:solidFill>
                  <a:srgbClr val="002060"/>
                </a:solidFill>
              </a:rPr>
              <a:t> and </a:t>
            </a:r>
            <a:r>
              <a:rPr lang="en-US" sz="2000" i="1" smtClean="0">
                <a:solidFill>
                  <a:srgbClr val="002060"/>
                </a:solidFill>
              </a:rPr>
              <a:t>z</a:t>
            </a:r>
            <a:r>
              <a:rPr lang="en-US" sz="2000" smtClean="0">
                <a:solidFill>
                  <a:srgbClr val="002060"/>
                </a:solidFill>
              </a:rPr>
              <a:t>) mapping of Collins, Sivers and pretzelosity.</a:t>
            </a:r>
          </a:p>
          <a:p>
            <a:r>
              <a:rPr lang="en-US" sz="2000" b="1" smtClean="0">
                <a:solidFill>
                  <a:srgbClr val="990000"/>
                </a:solidFill>
              </a:rPr>
              <a:t>Coverage with 11 GeV beam shown here</a:t>
            </a:r>
          </a:p>
          <a:p>
            <a:pPr lvl="1"/>
            <a:r>
              <a:rPr lang="en-US" sz="2000" smtClean="0">
                <a:solidFill>
                  <a:srgbClr val="002060"/>
                </a:solidFill>
              </a:rPr>
              <a:t>Black: forward angle</a:t>
            </a:r>
          </a:p>
          <a:p>
            <a:pPr lvl="1"/>
            <a:r>
              <a:rPr lang="en-US" sz="2000" b="1" smtClean="0">
                <a:solidFill>
                  <a:srgbClr val="2AF634"/>
                </a:solidFill>
              </a:rPr>
              <a:t>Green: large angle</a:t>
            </a:r>
            <a:endParaRPr lang="en-US" sz="1800" b="1" smtClean="0">
              <a:solidFill>
                <a:srgbClr val="2AF634"/>
              </a:solidFill>
            </a:endParaRPr>
          </a:p>
          <a:p>
            <a:r>
              <a:rPr lang="en-US" sz="2000" smtClean="0">
                <a:solidFill>
                  <a:srgbClr val="002060"/>
                </a:solidFill>
              </a:rPr>
              <a:t>x</a:t>
            </a:r>
            <a:r>
              <a:rPr lang="en-US" sz="2000" baseline="-25000" smtClean="0">
                <a:solidFill>
                  <a:srgbClr val="002060"/>
                </a:solidFill>
              </a:rPr>
              <a:t>B</a:t>
            </a:r>
            <a:r>
              <a:rPr lang="en-US" sz="2000" smtClean="0">
                <a:solidFill>
                  <a:srgbClr val="002060"/>
                </a:solidFill>
              </a:rPr>
              <a:t>: 0.1 ~ 0.6</a:t>
            </a:r>
          </a:p>
          <a:p>
            <a:r>
              <a:rPr lang="en-US" sz="2000" smtClean="0">
                <a:solidFill>
                  <a:srgbClr val="002060"/>
                </a:solidFill>
              </a:rPr>
              <a:t>P</a:t>
            </a:r>
            <a:r>
              <a:rPr lang="en-US" sz="2000" baseline="-25000" smtClean="0">
                <a:solidFill>
                  <a:srgbClr val="002060"/>
                </a:solidFill>
              </a:rPr>
              <a:t>T</a:t>
            </a:r>
            <a:r>
              <a:rPr lang="en-US" sz="2000" smtClean="0">
                <a:solidFill>
                  <a:srgbClr val="002060"/>
                </a:solidFill>
              </a:rPr>
              <a:t>: 0 ~ 1.5 GeV/</a:t>
            </a:r>
            <a:r>
              <a:rPr lang="en-US" sz="2000" i="1" smtClean="0">
                <a:solidFill>
                  <a:srgbClr val="002060"/>
                </a:solidFill>
              </a:rPr>
              <a:t>c</a:t>
            </a:r>
          </a:p>
          <a:p>
            <a:r>
              <a:rPr lang="en-US" sz="2000" smtClean="0">
                <a:solidFill>
                  <a:srgbClr val="002060"/>
                </a:solidFill>
              </a:rPr>
              <a:t>W: 2.3 ~ 4 GeV</a:t>
            </a:r>
          </a:p>
          <a:p>
            <a:r>
              <a:rPr lang="en-US" sz="2000" smtClean="0">
                <a:solidFill>
                  <a:srgbClr val="002060"/>
                </a:solidFill>
              </a:rPr>
              <a:t>z: 0.3 ~ 0.7</a:t>
            </a:r>
          </a:p>
          <a:p>
            <a:r>
              <a:rPr lang="en-US" sz="2000" smtClean="0">
                <a:solidFill>
                  <a:srgbClr val="002060"/>
                </a:solidFill>
              </a:rPr>
              <a:t>M</a:t>
            </a:r>
            <a:r>
              <a:rPr lang="en-US" sz="2000" baseline="-25000" smtClean="0">
                <a:solidFill>
                  <a:srgbClr val="002060"/>
                </a:solidFill>
              </a:rPr>
              <a:t>m</a:t>
            </a:r>
            <a:r>
              <a:rPr lang="en-US" sz="2000" smtClean="0">
                <a:solidFill>
                  <a:srgbClr val="002060"/>
                </a:solidFill>
              </a:rPr>
              <a:t>: 1.6~ 3.3 GeV</a:t>
            </a:r>
          </a:p>
        </p:txBody>
      </p:sp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2750" y="0"/>
            <a:ext cx="4921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643659" y="1"/>
            <a:ext cx="7643091" cy="1000125"/>
          </a:xfrm>
        </p:spPr>
        <p:txBody>
          <a:bodyPr/>
          <a:lstStyle/>
          <a:p>
            <a:r>
              <a:rPr lang="en-US" sz="3600" b="1" smtClean="0">
                <a:solidFill>
                  <a:srgbClr val="C00000"/>
                </a:solidFill>
              </a:rPr>
              <a:t>Particle Identification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500785" y="928689"/>
            <a:ext cx="7770091" cy="5500687"/>
          </a:xfrm>
        </p:spPr>
        <p:txBody>
          <a:bodyPr/>
          <a:lstStyle/>
          <a:p>
            <a:r>
              <a:rPr lang="en-US" sz="2400" b="1" smtClean="0">
                <a:solidFill>
                  <a:srgbClr val="000099"/>
                </a:solidFill>
              </a:rPr>
              <a:t>Large angle side: 14.5</a:t>
            </a:r>
            <a:r>
              <a:rPr lang="en-US" sz="2400" b="1" baseline="30000" smtClean="0">
                <a:solidFill>
                  <a:srgbClr val="000099"/>
                </a:solidFill>
              </a:rPr>
              <a:t>o</a:t>
            </a:r>
            <a:r>
              <a:rPr lang="en-US" sz="2400" b="1" smtClean="0">
                <a:solidFill>
                  <a:srgbClr val="000099"/>
                </a:solidFill>
              </a:rPr>
              <a:t> – 22</a:t>
            </a:r>
            <a:r>
              <a:rPr lang="en-US" sz="2400" b="1" baseline="30000" smtClean="0">
                <a:solidFill>
                  <a:srgbClr val="000099"/>
                </a:solidFill>
              </a:rPr>
              <a:t>o </a:t>
            </a:r>
            <a:r>
              <a:rPr lang="en-US" sz="2400" b="1" smtClean="0">
                <a:solidFill>
                  <a:srgbClr val="000099"/>
                </a:solidFill>
              </a:rPr>
              <a:t>(Electron only)</a:t>
            </a:r>
            <a:endParaRPr lang="en-US" sz="2400" smtClean="0"/>
          </a:p>
          <a:p>
            <a:pPr lvl="1"/>
            <a:r>
              <a:rPr lang="en-US" sz="2400" smtClean="0"/>
              <a:t>Momentum: 3.5 – 6.0 GeV/</a:t>
            </a:r>
            <a:r>
              <a:rPr lang="en-US" sz="2400" i="1" smtClean="0"/>
              <a:t>c</a:t>
            </a:r>
          </a:p>
          <a:p>
            <a:pPr lvl="1"/>
            <a:r>
              <a:rPr lang="en-US" sz="2400" smtClean="0">
                <a:latin typeface="Symbol" pitchFamily="18" charset="2"/>
              </a:rPr>
              <a:t>p</a:t>
            </a:r>
            <a:r>
              <a:rPr lang="en-US" sz="2400" smtClean="0"/>
              <a:t>/e &lt; 1.5</a:t>
            </a:r>
          </a:p>
          <a:p>
            <a:pPr lvl="1"/>
            <a:r>
              <a:rPr lang="en-US" sz="2400" smtClean="0"/>
              <a:t>Shashlyk calorimeter: (Pre-shower/Shower)</a:t>
            </a:r>
          </a:p>
          <a:p>
            <a:r>
              <a:rPr lang="en-US" sz="2400" b="1" smtClean="0">
                <a:solidFill>
                  <a:srgbClr val="000099"/>
                </a:solidFill>
              </a:rPr>
              <a:t>Forward angle side: 6.6</a:t>
            </a:r>
            <a:r>
              <a:rPr lang="en-US" sz="2400" b="1" baseline="30000" smtClean="0">
                <a:solidFill>
                  <a:srgbClr val="000099"/>
                </a:solidFill>
              </a:rPr>
              <a:t>o</a:t>
            </a:r>
            <a:r>
              <a:rPr lang="en-US" sz="2400" b="1" smtClean="0">
                <a:solidFill>
                  <a:srgbClr val="000099"/>
                </a:solidFill>
              </a:rPr>
              <a:t> – 12</a:t>
            </a:r>
            <a:r>
              <a:rPr lang="en-US" sz="2400" b="1" baseline="30000" smtClean="0">
                <a:solidFill>
                  <a:srgbClr val="000099"/>
                </a:solidFill>
              </a:rPr>
              <a:t>o </a:t>
            </a:r>
            <a:r>
              <a:rPr lang="en-US" sz="2400" b="1" smtClean="0">
                <a:solidFill>
                  <a:srgbClr val="000099"/>
                </a:solidFill>
              </a:rPr>
              <a:t>(Electron and Pion)</a:t>
            </a:r>
            <a:endParaRPr lang="en-US" sz="2400" smtClean="0"/>
          </a:p>
          <a:p>
            <a:pPr lvl="1"/>
            <a:r>
              <a:rPr lang="en-US" sz="2400" smtClean="0"/>
              <a:t>Momentum: 0.9 – 7.0 GeV/</a:t>
            </a:r>
            <a:r>
              <a:rPr lang="en-US" sz="2400" i="1" smtClean="0"/>
              <a:t>c</a:t>
            </a:r>
          </a:p>
          <a:p>
            <a:pPr lvl="1"/>
            <a:r>
              <a:rPr lang="en-US" sz="2400" smtClean="0"/>
              <a:t>Calorimeter: Pre-shower/Shower splitting</a:t>
            </a:r>
          </a:p>
          <a:p>
            <a:pPr lvl="1"/>
            <a:r>
              <a:rPr lang="en-US" sz="2400" smtClean="0"/>
              <a:t>Light Gas Cherenkov for electron identification</a:t>
            </a:r>
          </a:p>
          <a:p>
            <a:pPr lvl="1"/>
            <a:r>
              <a:rPr lang="en-US" sz="2400" smtClean="0"/>
              <a:t>Heavy Gas Cherenkov and TOF detectors for hadron identification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901990" y="1052513"/>
          <a:ext cx="6911397" cy="2951162"/>
        </p:xfrm>
        <a:graphic>
          <a:graphicData uri="http://schemas.openxmlformats.org/presentationml/2006/ole">
            <p:oleObj spid="_x0000_s3074" r:id="rId4" imgW="79247880" imgH="33832800" progId="">
              <p:embed/>
            </p:oleObj>
          </a:graphicData>
        </a:graphic>
      </p:graphicFrame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2124364" y="304801"/>
            <a:ext cx="3979639" cy="5869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9991" tIns="46795" rIns="89991" bIns="46795">
            <a:spAutoFit/>
          </a:bodyPr>
          <a:lstStyle/>
          <a:p>
            <a:pPr>
              <a:buClr>
                <a:srgbClr val="DE0F08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zh-CN" sz="3200">
                <a:solidFill>
                  <a:srgbClr val="DE0F08"/>
                </a:solidFill>
                <a:ea typeface="SimSun" pitchFamily="2" charset="-122"/>
              </a:rPr>
              <a:t>Single Spin Asymmetry</a:t>
            </a:r>
          </a:p>
        </p:txBody>
      </p:sp>
      <p:sp>
        <p:nvSpPr>
          <p:cNvPr id="2054" name="Text Box 3"/>
          <p:cNvSpPr txBox="1">
            <a:spLocks noChangeArrowheads="1"/>
          </p:cNvSpPr>
          <p:nvPr/>
        </p:nvSpPr>
        <p:spPr bwMode="auto">
          <a:xfrm>
            <a:off x="611910" y="4268788"/>
            <a:ext cx="3912184" cy="46383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9991" tIns="46795" rIns="89991" bIns="46795">
            <a:spAutoFit/>
          </a:bodyPr>
          <a:lstStyle/>
          <a:p>
            <a:pPr>
              <a:buClr>
                <a:srgbClr val="0F05B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zh-CN" sz="2400">
                <a:solidFill>
                  <a:srgbClr val="FF0000"/>
                </a:solidFill>
                <a:ea typeface="SimSun" pitchFamily="2" charset="-122"/>
              </a:rPr>
              <a:t>With full azimuzhal coverage, </a:t>
            </a: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900546" y="5013325"/>
          <a:ext cx="1874694" cy="977900"/>
        </p:xfrm>
        <a:graphic>
          <a:graphicData uri="http://schemas.openxmlformats.org/presentationml/2006/ole">
            <p:oleObj spid="_x0000_s3075" r:id="rId5" imgW="21031200" imgH="1097280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5697682" y="5013325"/>
          <a:ext cx="1928091" cy="977900"/>
        </p:xfrm>
        <a:graphic>
          <a:graphicData uri="http://schemas.openxmlformats.org/presentationml/2006/ole">
            <p:oleObj spid="_x0000_s3076" r:id="rId6" imgW="21640680" imgH="10972800" progId="Equation.3">
              <p:embed/>
            </p:oleObj>
          </a:graphicData>
        </a:graphic>
      </p:graphicFrame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376671" y="5943601"/>
            <a:ext cx="3645637" cy="7100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9991" tIns="46795" rIns="89991" bIns="46795">
            <a:spAutoFit/>
          </a:bodyPr>
          <a:lstStyle/>
          <a:p>
            <a:pPr>
              <a:buClr>
                <a:srgbClr val="0099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zh-CN" sz="2000">
                <a:solidFill>
                  <a:srgbClr val="009900"/>
                </a:solidFill>
                <a:ea typeface="SimSun" pitchFamily="2" charset="-122"/>
              </a:rPr>
              <a:t>Simultaneously measured</a:t>
            </a:r>
          </a:p>
          <a:p>
            <a:pPr>
              <a:buClr>
                <a:srgbClr val="0099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zh-CN" sz="2000">
                <a:solidFill>
                  <a:srgbClr val="009900"/>
                </a:solidFill>
                <a:ea typeface="SimSun" pitchFamily="2" charset="-122"/>
              </a:rPr>
              <a:t>Better control of systematic error</a:t>
            </a:r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4788478" y="6213475"/>
            <a:ext cx="2873054" cy="40228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9991" tIns="46795" rIns="89991" bIns="46795">
            <a:spAutoFit/>
          </a:bodyPr>
          <a:lstStyle/>
          <a:p>
            <a:pPr>
              <a:buClr>
                <a:srgbClr val="0099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zh-CN" sz="2000">
                <a:solidFill>
                  <a:srgbClr val="009900"/>
                </a:solidFill>
                <a:ea typeface="SimSun" pitchFamily="2" charset="-122"/>
              </a:rPr>
              <a:t>Simultaneously measured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21" y="1"/>
            <a:ext cx="7342909" cy="809625"/>
          </a:xfrm>
        </p:spPr>
        <p:txBody>
          <a:bodyPr lIns="90000" tIns="46800" rIns="90000" bIns="46800"/>
          <a:lstStyle/>
          <a:p>
            <a:pPr eaLnBrk="1" hangingPunct="1">
              <a:lnSpc>
                <a:spcPct val="100000"/>
              </a:lnSpc>
              <a:buClr>
                <a:srgbClr val="DE0F08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zh-CN" sz="3600" b="1" i="1" smtClean="0">
                <a:solidFill>
                  <a:srgbClr val="DE0F08"/>
                </a:solidFill>
                <a:ea typeface="SimSun" pitchFamily="2" charset="-122"/>
              </a:rPr>
              <a:t>Systematic Uncertainties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3273" y="1125538"/>
            <a:ext cx="8515927" cy="4513262"/>
            <a:chOff x="204" y="709"/>
            <a:chExt cx="5326" cy="2551"/>
          </a:xfrm>
        </p:grpSpPr>
        <p:sp>
          <p:nvSpPr>
            <p:cNvPr id="46085" name="Rectangle 4"/>
            <p:cNvSpPr>
              <a:spLocks noChangeArrowheads="1"/>
            </p:cNvSpPr>
            <p:nvPr/>
          </p:nvSpPr>
          <p:spPr bwMode="auto">
            <a:xfrm>
              <a:off x="2868" y="2972"/>
              <a:ext cx="2662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dirty="0">
                  <a:solidFill>
                    <a:srgbClr val="0F05B0"/>
                  </a:solidFill>
                  <a:ea typeface="SimSun" pitchFamily="2" charset="-122"/>
                </a:rPr>
                <a:t>4%(relative)+1.0E-3(absolute)</a:t>
              </a:r>
              <a:r>
                <a:rPr lang="ar-SA" dirty="0">
                  <a:solidFill>
                    <a:srgbClr val="0F05B0"/>
                  </a:solidFill>
                  <a:ea typeface="SimSun" pitchFamily="2" charset="-122"/>
                  <a:cs typeface="Arial" charset="0"/>
                </a:rPr>
                <a:t>‏</a:t>
              </a:r>
              <a:r>
                <a:rPr lang="en-US" dirty="0">
                  <a:solidFill>
                    <a:srgbClr val="0F05B0"/>
                  </a:solidFill>
                  <a:ea typeface="SimSun" pitchFamily="2" charset="-122"/>
                  <a:cs typeface="Arial" charset="0"/>
                </a:rPr>
                <a:t>+?(model)</a:t>
              </a:r>
              <a:endParaRPr lang="en-GB" altLang="zh-CN" dirty="0">
                <a:solidFill>
                  <a:srgbClr val="0F05B0"/>
                </a:solidFill>
                <a:ea typeface="SimSun" pitchFamily="2" charset="-122"/>
              </a:endParaRPr>
            </a:p>
          </p:txBody>
        </p:sp>
        <p:sp>
          <p:nvSpPr>
            <p:cNvPr id="46086" name="Rectangle 5"/>
            <p:cNvSpPr>
              <a:spLocks noChangeArrowheads="1"/>
            </p:cNvSpPr>
            <p:nvPr/>
          </p:nvSpPr>
          <p:spPr bwMode="auto">
            <a:xfrm>
              <a:off x="2128" y="2972"/>
              <a:ext cx="740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N/A</a:t>
              </a:r>
            </a:p>
          </p:txBody>
        </p:sp>
        <p:sp>
          <p:nvSpPr>
            <p:cNvPr id="46087" name="Rectangle 6"/>
            <p:cNvSpPr>
              <a:spLocks noChangeArrowheads="1"/>
            </p:cNvSpPr>
            <p:nvPr/>
          </p:nvSpPr>
          <p:spPr bwMode="auto">
            <a:xfrm>
              <a:off x="204" y="2972"/>
              <a:ext cx="1924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Total</a:t>
              </a:r>
            </a:p>
          </p:txBody>
        </p:sp>
        <p:sp>
          <p:nvSpPr>
            <p:cNvPr id="46088" name="Rectangle 7"/>
            <p:cNvSpPr>
              <a:spLocks noChangeArrowheads="1"/>
            </p:cNvSpPr>
            <p:nvPr/>
          </p:nvSpPr>
          <p:spPr bwMode="auto">
            <a:xfrm>
              <a:off x="2868" y="2684"/>
              <a:ext cx="2662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2-3%</a:t>
              </a:r>
            </a:p>
          </p:txBody>
        </p:sp>
        <p:sp>
          <p:nvSpPr>
            <p:cNvPr id="46089" name="Rectangle 8"/>
            <p:cNvSpPr>
              <a:spLocks noChangeArrowheads="1"/>
            </p:cNvSpPr>
            <p:nvPr/>
          </p:nvSpPr>
          <p:spPr bwMode="auto">
            <a:xfrm>
              <a:off x="2128" y="2684"/>
              <a:ext cx="740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relative</a:t>
              </a:r>
            </a:p>
          </p:txBody>
        </p:sp>
        <p:sp>
          <p:nvSpPr>
            <p:cNvPr id="46090" name="Rectangle 9"/>
            <p:cNvSpPr>
              <a:spLocks noChangeArrowheads="1"/>
            </p:cNvSpPr>
            <p:nvPr/>
          </p:nvSpPr>
          <p:spPr bwMode="auto">
            <a:xfrm>
              <a:off x="204" y="2684"/>
              <a:ext cx="1924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 baseline="30000">
                  <a:solidFill>
                    <a:srgbClr val="0F05B0"/>
                  </a:solidFill>
                  <a:ea typeface="SimSun" pitchFamily="2" charset="-122"/>
                </a:rPr>
                <a:t>3</a:t>
              </a: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He Polarization</a:t>
              </a:r>
            </a:p>
          </p:txBody>
        </p:sp>
        <p:sp>
          <p:nvSpPr>
            <p:cNvPr id="46091" name="Rectangle 10"/>
            <p:cNvSpPr>
              <a:spLocks noChangeArrowheads="1"/>
            </p:cNvSpPr>
            <p:nvPr/>
          </p:nvSpPr>
          <p:spPr bwMode="auto">
            <a:xfrm>
              <a:off x="2868" y="2397"/>
              <a:ext cx="2662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2%</a:t>
              </a:r>
            </a:p>
          </p:txBody>
        </p:sp>
        <p:sp>
          <p:nvSpPr>
            <p:cNvPr id="46092" name="Rectangle 11"/>
            <p:cNvSpPr>
              <a:spLocks noChangeArrowheads="1"/>
            </p:cNvSpPr>
            <p:nvPr/>
          </p:nvSpPr>
          <p:spPr bwMode="auto">
            <a:xfrm>
              <a:off x="2128" y="2397"/>
              <a:ext cx="740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relative</a:t>
              </a:r>
            </a:p>
          </p:txBody>
        </p:sp>
        <p:sp>
          <p:nvSpPr>
            <p:cNvPr id="46093" name="Rectangle 12"/>
            <p:cNvSpPr>
              <a:spLocks noChangeArrowheads="1"/>
            </p:cNvSpPr>
            <p:nvPr/>
          </p:nvSpPr>
          <p:spPr bwMode="auto">
            <a:xfrm>
              <a:off x="204" y="2397"/>
              <a:ext cx="1924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Radiative Correction</a:t>
              </a:r>
            </a:p>
          </p:txBody>
        </p:sp>
        <p:sp>
          <p:nvSpPr>
            <p:cNvPr id="46094" name="Rectangle 13"/>
            <p:cNvSpPr>
              <a:spLocks noChangeArrowheads="1"/>
            </p:cNvSpPr>
            <p:nvPr/>
          </p:nvSpPr>
          <p:spPr bwMode="auto">
            <a:xfrm>
              <a:off x="2868" y="2109"/>
              <a:ext cx="2662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2-3%</a:t>
              </a:r>
            </a:p>
          </p:txBody>
        </p:sp>
        <p:sp>
          <p:nvSpPr>
            <p:cNvPr id="46095" name="Rectangle 14"/>
            <p:cNvSpPr>
              <a:spLocks noChangeArrowheads="1"/>
            </p:cNvSpPr>
            <p:nvPr/>
          </p:nvSpPr>
          <p:spPr bwMode="auto">
            <a:xfrm>
              <a:off x="2128" y="2109"/>
              <a:ext cx="740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relative</a:t>
              </a:r>
            </a:p>
          </p:txBody>
        </p:sp>
        <p:sp>
          <p:nvSpPr>
            <p:cNvPr id="46096" name="Rectangle 15"/>
            <p:cNvSpPr>
              <a:spLocks noChangeArrowheads="1"/>
            </p:cNvSpPr>
            <p:nvPr/>
          </p:nvSpPr>
          <p:spPr bwMode="auto">
            <a:xfrm>
              <a:off x="204" y="2109"/>
              <a:ext cx="1924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Diffractive Vector Meson</a:t>
              </a:r>
            </a:p>
          </p:txBody>
        </p:sp>
        <p:sp>
          <p:nvSpPr>
            <p:cNvPr id="46097" name="Rectangle 16"/>
            <p:cNvSpPr>
              <a:spLocks noChangeArrowheads="1"/>
            </p:cNvSpPr>
            <p:nvPr/>
          </p:nvSpPr>
          <p:spPr bwMode="auto">
            <a:xfrm>
              <a:off x="2868" y="1821"/>
              <a:ext cx="2662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Few%?</a:t>
              </a:r>
            </a:p>
          </p:txBody>
        </p:sp>
        <p:sp>
          <p:nvSpPr>
            <p:cNvPr id="46098" name="Rectangle 17"/>
            <p:cNvSpPr>
              <a:spLocks noChangeArrowheads="1"/>
            </p:cNvSpPr>
            <p:nvPr/>
          </p:nvSpPr>
          <p:spPr bwMode="auto">
            <a:xfrm>
              <a:off x="2128" y="1821"/>
              <a:ext cx="740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relative</a:t>
              </a:r>
            </a:p>
          </p:txBody>
        </p:sp>
        <p:sp>
          <p:nvSpPr>
            <p:cNvPr id="46099" name="Rectangle 18"/>
            <p:cNvSpPr>
              <a:spLocks noChangeArrowheads="1"/>
            </p:cNvSpPr>
            <p:nvPr/>
          </p:nvSpPr>
          <p:spPr bwMode="auto">
            <a:xfrm>
              <a:off x="204" y="1821"/>
              <a:ext cx="1924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Nuclear Effects</a:t>
              </a:r>
            </a:p>
          </p:txBody>
        </p:sp>
        <p:sp>
          <p:nvSpPr>
            <p:cNvPr id="46100" name="Rectangle 19"/>
            <p:cNvSpPr>
              <a:spLocks noChangeArrowheads="1"/>
            </p:cNvSpPr>
            <p:nvPr/>
          </p:nvSpPr>
          <p:spPr bwMode="auto">
            <a:xfrm>
              <a:off x="2868" y="1533"/>
              <a:ext cx="2662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1" name="Rectangle 20"/>
            <p:cNvSpPr>
              <a:spLocks noChangeArrowheads="1"/>
            </p:cNvSpPr>
            <p:nvPr/>
          </p:nvSpPr>
          <p:spPr bwMode="auto">
            <a:xfrm>
              <a:off x="2128" y="1533"/>
              <a:ext cx="740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2" name="Rectangle 21"/>
            <p:cNvSpPr>
              <a:spLocks noChangeArrowheads="1"/>
            </p:cNvSpPr>
            <p:nvPr/>
          </p:nvSpPr>
          <p:spPr bwMode="auto">
            <a:xfrm>
              <a:off x="204" y="1533"/>
              <a:ext cx="1924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3" name="Rectangle 22"/>
            <p:cNvSpPr>
              <a:spLocks noChangeArrowheads="1"/>
            </p:cNvSpPr>
            <p:nvPr/>
          </p:nvSpPr>
          <p:spPr bwMode="auto">
            <a:xfrm>
              <a:off x="2868" y="1245"/>
              <a:ext cx="2662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1.0%</a:t>
              </a:r>
            </a:p>
          </p:txBody>
        </p:sp>
        <p:sp>
          <p:nvSpPr>
            <p:cNvPr id="46104" name="Rectangle 23"/>
            <p:cNvSpPr>
              <a:spLocks noChangeArrowheads="1"/>
            </p:cNvSpPr>
            <p:nvPr/>
          </p:nvSpPr>
          <p:spPr bwMode="auto">
            <a:xfrm>
              <a:off x="2128" y="1245"/>
              <a:ext cx="740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relative</a:t>
              </a:r>
            </a:p>
          </p:txBody>
        </p:sp>
        <p:sp>
          <p:nvSpPr>
            <p:cNvPr id="46105" name="Rectangle 24"/>
            <p:cNvSpPr>
              <a:spLocks noChangeArrowheads="1"/>
            </p:cNvSpPr>
            <p:nvPr/>
          </p:nvSpPr>
          <p:spPr bwMode="auto">
            <a:xfrm>
              <a:off x="204" y="1245"/>
              <a:ext cx="1924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Background Subtraction</a:t>
              </a:r>
            </a:p>
          </p:txBody>
        </p:sp>
        <p:sp>
          <p:nvSpPr>
            <p:cNvPr id="46106" name="Rectangle 25"/>
            <p:cNvSpPr>
              <a:spLocks noChangeArrowheads="1"/>
            </p:cNvSpPr>
            <p:nvPr/>
          </p:nvSpPr>
          <p:spPr bwMode="auto">
            <a:xfrm>
              <a:off x="2868" y="958"/>
              <a:ext cx="2662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1.0 E-3</a:t>
              </a:r>
            </a:p>
          </p:txBody>
        </p:sp>
        <p:sp>
          <p:nvSpPr>
            <p:cNvPr id="46107" name="Rectangle 26"/>
            <p:cNvSpPr>
              <a:spLocks noChangeArrowheads="1"/>
            </p:cNvSpPr>
            <p:nvPr/>
          </p:nvSpPr>
          <p:spPr bwMode="auto">
            <a:xfrm>
              <a:off x="2128" y="958"/>
              <a:ext cx="740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absolute</a:t>
              </a:r>
            </a:p>
          </p:txBody>
        </p:sp>
        <p:sp>
          <p:nvSpPr>
            <p:cNvPr id="46108" name="Rectangle 27"/>
            <p:cNvSpPr>
              <a:spLocks noChangeArrowheads="1"/>
            </p:cNvSpPr>
            <p:nvPr/>
          </p:nvSpPr>
          <p:spPr bwMode="auto">
            <a:xfrm>
              <a:off x="204" y="958"/>
              <a:ext cx="1924" cy="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Raw Asymmetry</a:t>
              </a:r>
            </a:p>
          </p:txBody>
        </p:sp>
        <p:sp>
          <p:nvSpPr>
            <p:cNvPr id="46109" name="Rectangle 28"/>
            <p:cNvSpPr>
              <a:spLocks noChangeArrowheads="1"/>
            </p:cNvSpPr>
            <p:nvPr/>
          </p:nvSpPr>
          <p:spPr bwMode="auto">
            <a:xfrm>
              <a:off x="2868" y="709"/>
              <a:ext cx="2662" cy="2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Size</a:t>
              </a:r>
            </a:p>
          </p:txBody>
        </p:sp>
        <p:sp>
          <p:nvSpPr>
            <p:cNvPr id="46110" name="Rectangle 29"/>
            <p:cNvSpPr>
              <a:spLocks noChangeArrowheads="1"/>
            </p:cNvSpPr>
            <p:nvPr/>
          </p:nvSpPr>
          <p:spPr bwMode="auto">
            <a:xfrm>
              <a:off x="2128" y="709"/>
              <a:ext cx="740" cy="2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Type</a:t>
              </a:r>
            </a:p>
          </p:txBody>
        </p:sp>
        <p:sp>
          <p:nvSpPr>
            <p:cNvPr id="46111" name="Rectangle 30"/>
            <p:cNvSpPr>
              <a:spLocks noChangeArrowheads="1"/>
            </p:cNvSpPr>
            <p:nvPr/>
          </p:nvSpPr>
          <p:spPr bwMode="auto">
            <a:xfrm>
              <a:off x="204" y="709"/>
              <a:ext cx="1924" cy="2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1" hangingPunct="1">
                <a:spcBef>
                  <a:spcPts val="500"/>
                </a:spcBef>
                <a:buClr>
                  <a:srgbClr val="0F05B0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altLang="zh-CN" sz="2000">
                  <a:solidFill>
                    <a:srgbClr val="0F05B0"/>
                  </a:solidFill>
                  <a:ea typeface="SimSun" pitchFamily="2" charset="-122"/>
                </a:rPr>
                <a:t>Sources</a:t>
              </a:r>
            </a:p>
          </p:txBody>
        </p:sp>
        <p:sp>
          <p:nvSpPr>
            <p:cNvPr id="46112" name="Line 31"/>
            <p:cNvSpPr>
              <a:spLocks noChangeShapeType="1"/>
            </p:cNvSpPr>
            <p:nvPr/>
          </p:nvSpPr>
          <p:spPr bwMode="auto">
            <a:xfrm>
              <a:off x="204" y="709"/>
              <a:ext cx="5326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13" name="Line 32"/>
            <p:cNvSpPr>
              <a:spLocks noChangeShapeType="1"/>
            </p:cNvSpPr>
            <p:nvPr/>
          </p:nvSpPr>
          <p:spPr bwMode="auto">
            <a:xfrm>
              <a:off x="204" y="958"/>
              <a:ext cx="532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14" name="Line 33"/>
            <p:cNvSpPr>
              <a:spLocks noChangeShapeType="1"/>
            </p:cNvSpPr>
            <p:nvPr/>
          </p:nvSpPr>
          <p:spPr bwMode="auto">
            <a:xfrm>
              <a:off x="204" y="1245"/>
              <a:ext cx="532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15" name="Line 34"/>
            <p:cNvSpPr>
              <a:spLocks noChangeShapeType="1"/>
            </p:cNvSpPr>
            <p:nvPr/>
          </p:nvSpPr>
          <p:spPr bwMode="auto">
            <a:xfrm>
              <a:off x="204" y="1533"/>
              <a:ext cx="532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16" name="Line 35"/>
            <p:cNvSpPr>
              <a:spLocks noChangeShapeType="1"/>
            </p:cNvSpPr>
            <p:nvPr/>
          </p:nvSpPr>
          <p:spPr bwMode="auto">
            <a:xfrm>
              <a:off x="204" y="1821"/>
              <a:ext cx="532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17" name="Line 36"/>
            <p:cNvSpPr>
              <a:spLocks noChangeShapeType="1"/>
            </p:cNvSpPr>
            <p:nvPr/>
          </p:nvSpPr>
          <p:spPr bwMode="auto">
            <a:xfrm>
              <a:off x="204" y="2109"/>
              <a:ext cx="532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18" name="Line 37"/>
            <p:cNvSpPr>
              <a:spLocks noChangeShapeType="1"/>
            </p:cNvSpPr>
            <p:nvPr/>
          </p:nvSpPr>
          <p:spPr bwMode="auto">
            <a:xfrm>
              <a:off x="204" y="2397"/>
              <a:ext cx="532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19" name="Line 38"/>
            <p:cNvSpPr>
              <a:spLocks noChangeShapeType="1"/>
            </p:cNvSpPr>
            <p:nvPr/>
          </p:nvSpPr>
          <p:spPr bwMode="auto">
            <a:xfrm>
              <a:off x="204" y="2684"/>
              <a:ext cx="532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20" name="Line 39"/>
            <p:cNvSpPr>
              <a:spLocks noChangeShapeType="1"/>
            </p:cNvSpPr>
            <p:nvPr/>
          </p:nvSpPr>
          <p:spPr bwMode="auto">
            <a:xfrm>
              <a:off x="204" y="2972"/>
              <a:ext cx="532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21" name="Line 40"/>
            <p:cNvSpPr>
              <a:spLocks noChangeShapeType="1"/>
            </p:cNvSpPr>
            <p:nvPr/>
          </p:nvSpPr>
          <p:spPr bwMode="auto">
            <a:xfrm>
              <a:off x="204" y="3260"/>
              <a:ext cx="5326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22" name="Line 41"/>
            <p:cNvSpPr>
              <a:spLocks noChangeShapeType="1"/>
            </p:cNvSpPr>
            <p:nvPr/>
          </p:nvSpPr>
          <p:spPr bwMode="auto">
            <a:xfrm>
              <a:off x="204" y="709"/>
              <a:ext cx="1" cy="255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23" name="Line 42"/>
            <p:cNvSpPr>
              <a:spLocks noChangeShapeType="1"/>
            </p:cNvSpPr>
            <p:nvPr/>
          </p:nvSpPr>
          <p:spPr bwMode="auto">
            <a:xfrm>
              <a:off x="2128" y="709"/>
              <a:ext cx="1" cy="25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24" name="Line 43"/>
            <p:cNvSpPr>
              <a:spLocks noChangeShapeType="1"/>
            </p:cNvSpPr>
            <p:nvPr/>
          </p:nvSpPr>
          <p:spPr bwMode="auto">
            <a:xfrm>
              <a:off x="2868" y="709"/>
              <a:ext cx="1" cy="25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25" name="Line 44"/>
            <p:cNvSpPr>
              <a:spLocks noChangeShapeType="1"/>
            </p:cNvSpPr>
            <p:nvPr/>
          </p:nvSpPr>
          <p:spPr bwMode="auto">
            <a:xfrm>
              <a:off x="5530" y="709"/>
              <a:ext cx="1" cy="255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084" name="Text Box 45"/>
          <p:cNvSpPr txBox="1">
            <a:spLocks noChangeArrowheads="1"/>
          </p:cNvSpPr>
          <p:nvPr/>
        </p:nvSpPr>
        <p:spPr bwMode="auto">
          <a:xfrm>
            <a:off x="251114" y="5734050"/>
            <a:ext cx="8458489" cy="641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buClr>
                <a:srgbClr val="DE0F08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zh-CN">
                <a:solidFill>
                  <a:srgbClr val="000000"/>
                </a:solidFill>
                <a:ea typeface="SimSun" pitchFamily="2" charset="-122"/>
              </a:rPr>
              <a:t>Average Stat: 3.7e-3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1000126" y="0"/>
            <a:ext cx="7029738" cy="679450"/>
          </a:xfrm>
        </p:spPr>
        <p:txBody>
          <a:bodyPr/>
          <a:lstStyle/>
          <a:p>
            <a:r>
              <a:rPr lang="en-US" sz="3200" b="1" smtClean="0">
                <a:solidFill>
                  <a:srgbClr val="C00000"/>
                </a:solidFill>
              </a:rPr>
              <a:t>Projected Data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714375" y="714375"/>
            <a:ext cx="7757102" cy="998538"/>
          </a:xfrm>
        </p:spPr>
        <p:txBody>
          <a:bodyPr/>
          <a:lstStyle/>
          <a:p>
            <a:r>
              <a:rPr lang="en-US" sz="1800" b="1" smtClean="0">
                <a:solidFill>
                  <a:srgbClr val="002060"/>
                </a:solidFill>
              </a:rPr>
              <a:t>Total 1400 bins in x, Pt and z for 11/8.8 GeV beam.</a:t>
            </a:r>
          </a:p>
          <a:p>
            <a:r>
              <a:rPr lang="en-US" sz="1800" b="1" smtClean="0">
                <a:solidFill>
                  <a:srgbClr val="002060"/>
                </a:solidFill>
              </a:rPr>
              <a:t>z ranges from 0.3 ~ 0.7, only a sub-range of 11/8.8 GeV shown here.</a:t>
            </a:r>
          </a:p>
        </p:txBody>
      </p:sp>
      <p:pic>
        <p:nvPicPr>
          <p:cNvPr id="47108" name="Picture 4" descr="asyjun_pip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8035" y="1857375"/>
            <a:ext cx="6504420" cy="467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569" y="355600"/>
            <a:ext cx="8523432" cy="650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Rectangle 4"/>
          <p:cNvSpPr>
            <a:spLocks noChangeArrowheads="1"/>
          </p:cNvSpPr>
          <p:nvPr/>
        </p:nvSpPr>
        <p:spPr bwMode="auto">
          <a:xfrm>
            <a:off x="0" y="0"/>
            <a:ext cx="24080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eaLnBrk="1" hangingPunct="1">
              <a:buClr>
                <a:srgbClr val="0F05B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zh-CN" sz="2400">
                <a:solidFill>
                  <a:srgbClr val="990000"/>
                </a:solidFill>
                <a:latin typeface="Arial" charset="0"/>
              </a:rPr>
              <a:t>Power of SOLID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194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DVCS in HALL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Calorimètre associe au </a:t>
            </a:r>
            <a:r>
              <a:rPr lang="fr-FR" dirty="0" err="1" smtClean="0"/>
              <a:t>Left</a:t>
            </a:r>
            <a:r>
              <a:rPr lang="fr-FR" dirty="0" smtClean="0"/>
              <a:t> HRS</a:t>
            </a:r>
          </a:p>
          <a:p>
            <a:r>
              <a:rPr lang="fr-FR" dirty="0" smtClean="0"/>
              <a:t>Réutilisation du setup expérimental de l’expérience a 6 </a:t>
            </a:r>
            <a:r>
              <a:rPr lang="fr-FR" dirty="0" err="1" smtClean="0"/>
              <a:t>GeV</a:t>
            </a:r>
            <a:endParaRPr lang="fr-FR" dirty="0" smtClean="0"/>
          </a:p>
          <a:p>
            <a:r>
              <a:rPr lang="fr-FR" dirty="0" smtClean="0"/>
              <a:t>Extension naturelle à 12 </a:t>
            </a:r>
            <a:r>
              <a:rPr lang="fr-FR" dirty="0" err="1" smtClean="0"/>
              <a:t>GeV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Plus grande couverture en x et Q</a:t>
            </a:r>
            <a:r>
              <a:rPr lang="fr-FR" baseline="30000" dirty="0" smtClean="0"/>
              <a:t>2</a:t>
            </a:r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DVCS </a:t>
            </a:r>
            <a:r>
              <a:rPr lang="en-US" dirty="0" err="1" smtClean="0"/>
              <a:t>dans</a:t>
            </a:r>
            <a:r>
              <a:rPr lang="en-US" dirty="0" smtClean="0"/>
              <a:t> le Hall A</a:t>
            </a:r>
            <a:endParaRPr lang="en-US" dirty="0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676400"/>
            <a:ext cx="6629400" cy="459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Calorimetre</a:t>
            </a:r>
            <a:r>
              <a:rPr lang="en-US" dirty="0" smtClean="0"/>
              <a:t> DVCS</a:t>
            </a:r>
            <a:endParaRPr lang="en-US" dirty="0"/>
          </a:p>
        </p:txBody>
      </p:sp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992250" y="-96650"/>
            <a:ext cx="3200399" cy="796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DVCS </a:t>
            </a:r>
            <a:r>
              <a:rPr lang="en-US" dirty="0" err="1" smtClean="0"/>
              <a:t>dans</a:t>
            </a:r>
            <a:r>
              <a:rPr lang="en-US" dirty="0" smtClean="0"/>
              <a:t> le Hall A</a:t>
            </a:r>
            <a:endParaRPr lang="en-US" dirty="0"/>
          </a:p>
        </p:txBody>
      </p:sp>
      <p:pic>
        <p:nvPicPr>
          <p:cNvPr id="130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943" y="1600200"/>
            <a:ext cx="791411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r>
              <a:rPr lang="fr-FR" dirty="0" smtClean="0"/>
              <a:t>Programme de physiques diversifié</a:t>
            </a:r>
          </a:p>
          <a:p>
            <a:r>
              <a:rPr lang="fr-FR" dirty="0" smtClean="0"/>
              <a:t>3 larges nouveaux détecteurs approuvés et en cours de développement</a:t>
            </a:r>
          </a:p>
          <a:p>
            <a:r>
              <a:rPr lang="fr-FR" dirty="0" smtClean="0"/>
              <a:t>Le Hall A devient le Hall dédié aux équipements spécialises en particulier les expériences à large </a:t>
            </a:r>
            <a:r>
              <a:rPr lang="fr-FR" dirty="0" err="1" smtClean="0"/>
              <a:t>acceptance</a:t>
            </a:r>
            <a:r>
              <a:rPr lang="fr-FR" dirty="0" smtClean="0"/>
              <a:t> à haute luminosité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2611</TotalTime>
  <Words>1903</Words>
  <Application>Microsoft Office PowerPoint</Application>
  <PresentationFormat>Affichage à l'écran (4:3)</PresentationFormat>
  <Paragraphs>417</Paragraphs>
  <Slides>63</Slides>
  <Notes>21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63</vt:i4>
      </vt:variant>
    </vt:vector>
  </HeadingPairs>
  <TitlesOfParts>
    <vt:vector size="66" baseType="lpstr">
      <vt:lpstr>Office Theme</vt:lpstr>
      <vt:lpstr>Equation</vt:lpstr>
      <vt:lpstr>Microsoft Éditeur d'équations 3.0</vt:lpstr>
      <vt:lpstr>Le programme de physique à venir du Hall A au Jefferson Laboratory</vt:lpstr>
      <vt:lpstr>Plan</vt:lpstr>
      <vt:lpstr>Jefferson Laboratory</vt:lpstr>
      <vt:lpstr>Jefferson Laboratory</vt:lpstr>
      <vt:lpstr>Diapositive 5</vt:lpstr>
      <vt:lpstr>Hall A</vt:lpstr>
      <vt:lpstr>Hall A targets</vt:lpstr>
      <vt:lpstr>Polarized He-3 Target</vt:lpstr>
      <vt:lpstr>Le programme a 6 Gev</vt:lpstr>
      <vt:lpstr>Diapositive 10</vt:lpstr>
      <vt:lpstr>Mesure à 1 spectromètre</vt:lpstr>
      <vt:lpstr>G2p experiment</vt:lpstr>
      <vt:lpstr>Détecteurs additionnels</vt:lpstr>
      <vt:lpstr>Le programME a 12 GEV</vt:lpstr>
      <vt:lpstr>The 12 GeV upgrade</vt:lpstr>
      <vt:lpstr>CEBAF electron beam in 2014 </vt:lpstr>
      <vt:lpstr>Le programme à 12 GeV</vt:lpstr>
      <vt:lpstr>Diapositive 18</vt:lpstr>
      <vt:lpstr>3 projets de nouveaux détecteurs </vt:lpstr>
      <vt:lpstr>Spectrometre SUPER BIG BITE</vt:lpstr>
      <vt:lpstr>Super Bigbite Spectrometer in GEp(5)  </vt:lpstr>
      <vt:lpstr>Parameters  of  SBS  </vt:lpstr>
      <vt:lpstr>Super Bigbite Spectrometer in GEp(5)  </vt:lpstr>
      <vt:lpstr>Diapositive 24</vt:lpstr>
      <vt:lpstr>Diapositive 25</vt:lpstr>
      <vt:lpstr>Diapositive 26</vt:lpstr>
      <vt:lpstr>GEp(5): GEp/GMp for max Q2</vt:lpstr>
      <vt:lpstr>Experiment: Layout and Parameters</vt:lpstr>
      <vt:lpstr>GMn concept for max Q2</vt:lpstr>
      <vt:lpstr>Diapositive 30</vt:lpstr>
      <vt:lpstr>Diapositive 31</vt:lpstr>
      <vt:lpstr>Experience moller A 12 GEV</vt:lpstr>
      <vt:lpstr>Møller Goal</vt:lpstr>
      <vt:lpstr>Diapositive 34</vt:lpstr>
      <vt:lpstr>Double toroid magnet design</vt:lpstr>
      <vt:lpstr>MOLLER Hall Layout</vt:lpstr>
      <vt:lpstr>Moller experiment error budget</vt:lpstr>
      <vt:lpstr>Solenoidal Large intensity device a 12 GEV pour PVDIS</vt:lpstr>
      <vt:lpstr>A New Design for Precision PV DIS Physics Over a Broad Kinematic Range</vt:lpstr>
      <vt:lpstr>SoLID Spectrometer for PVDIS</vt:lpstr>
      <vt:lpstr>Diapositive 41</vt:lpstr>
      <vt:lpstr>Kinematics at large x</vt:lpstr>
      <vt:lpstr>Diapositive 43</vt:lpstr>
      <vt:lpstr>Diapositive 44</vt:lpstr>
      <vt:lpstr>Diapositive 45</vt:lpstr>
      <vt:lpstr>Solenoidal Large intensity device a 12 GEV pour SIDIS</vt:lpstr>
      <vt:lpstr>Diapositive 47</vt:lpstr>
      <vt:lpstr>Transversity and TMDs</vt:lpstr>
      <vt:lpstr>“Leading-Twist” TMD Quark Distributions </vt:lpstr>
      <vt:lpstr>Diapositive 50</vt:lpstr>
      <vt:lpstr>Polarized 3He Target</vt:lpstr>
      <vt:lpstr>Kinematic Coverage</vt:lpstr>
      <vt:lpstr>Particle Identification</vt:lpstr>
      <vt:lpstr>Diapositive 54</vt:lpstr>
      <vt:lpstr>Systematic Uncertainties</vt:lpstr>
      <vt:lpstr>Projected Data</vt:lpstr>
      <vt:lpstr>Diapositive 57</vt:lpstr>
      <vt:lpstr>DVCS in HALL A</vt:lpstr>
      <vt:lpstr>DVCS</vt:lpstr>
      <vt:lpstr>DVCS dans le Hall A</vt:lpstr>
      <vt:lpstr>Calorimetre DVCS</vt:lpstr>
      <vt:lpstr>DVCS dans le Hall A</vt:lpstr>
      <vt:lpstr>Conclusions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programme de physique a venir du Hall A au Jefferson Laboratory</dc:title>
  <dc:creator>Alexandre Camsonne</dc:creator>
  <cp:lastModifiedBy>admin-local</cp:lastModifiedBy>
  <cp:revision>46</cp:revision>
  <dcterms:created xsi:type="dcterms:W3CDTF">2010-07-21T23:43:32Z</dcterms:created>
  <dcterms:modified xsi:type="dcterms:W3CDTF">2010-08-02T12:53:09Z</dcterms:modified>
</cp:coreProperties>
</file>