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5"/>
  </p:notesMasterIdLst>
  <p:sldIdLst>
    <p:sldId id="266" r:id="rId2"/>
    <p:sldId id="487" r:id="rId3"/>
    <p:sldId id="470" r:id="rId4"/>
    <p:sldId id="471" r:id="rId5"/>
    <p:sldId id="486" r:id="rId6"/>
    <p:sldId id="472" r:id="rId7"/>
    <p:sldId id="474" r:id="rId8"/>
    <p:sldId id="476" r:id="rId9"/>
    <p:sldId id="542" r:id="rId10"/>
    <p:sldId id="480" r:id="rId11"/>
    <p:sldId id="481" r:id="rId12"/>
    <p:sldId id="488" r:id="rId13"/>
    <p:sldId id="563" r:id="rId14"/>
    <p:sldId id="568" r:id="rId15"/>
    <p:sldId id="564" r:id="rId16"/>
    <p:sldId id="370" r:id="rId17"/>
    <p:sldId id="491" r:id="rId18"/>
    <p:sldId id="524" r:id="rId19"/>
    <p:sldId id="523" r:id="rId20"/>
    <p:sldId id="496" r:id="rId21"/>
    <p:sldId id="521" r:id="rId22"/>
    <p:sldId id="468" r:id="rId23"/>
    <p:sldId id="543" r:id="rId24"/>
    <p:sldId id="544" r:id="rId25"/>
    <p:sldId id="525" r:id="rId26"/>
    <p:sldId id="499" r:id="rId27"/>
    <p:sldId id="500" r:id="rId28"/>
    <p:sldId id="501" r:id="rId29"/>
    <p:sldId id="502" r:id="rId30"/>
    <p:sldId id="503" r:id="rId31"/>
    <p:sldId id="519" r:id="rId32"/>
    <p:sldId id="505" r:id="rId33"/>
    <p:sldId id="506" r:id="rId34"/>
    <p:sldId id="507" r:id="rId35"/>
    <p:sldId id="508" r:id="rId36"/>
    <p:sldId id="509" r:id="rId37"/>
    <p:sldId id="515" r:id="rId38"/>
    <p:sldId id="516" r:id="rId39"/>
    <p:sldId id="512" r:id="rId40"/>
    <p:sldId id="518" r:id="rId41"/>
    <p:sldId id="528" r:id="rId42"/>
    <p:sldId id="540" r:id="rId43"/>
    <p:sldId id="532" r:id="rId44"/>
    <p:sldId id="531" r:id="rId45"/>
    <p:sldId id="538" r:id="rId46"/>
    <p:sldId id="561" r:id="rId47"/>
    <p:sldId id="530" r:id="rId48"/>
    <p:sldId id="382" r:id="rId49"/>
    <p:sldId id="570" r:id="rId50"/>
    <p:sldId id="534" r:id="rId51"/>
    <p:sldId id="537" r:id="rId52"/>
    <p:sldId id="535" r:id="rId53"/>
    <p:sldId id="536" r:id="rId54"/>
    <p:sldId id="539" r:id="rId55"/>
    <p:sldId id="546" r:id="rId56"/>
    <p:sldId id="547" r:id="rId57"/>
    <p:sldId id="548" r:id="rId58"/>
    <p:sldId id="549" r:id="rId59"/>
    <p:sldId id="550" r:id="rId60"/>
    <p:sldId id="551" r:id="rId61"/>
    <p:sldId id="552" r:id="rId62"/>
    <p:sldId id="553" r:id="rId63"/>
    <p:sldId id="554" r:id="rId64"/>
    <p:sldId id="555" r:id="rId65"/>
    <p:sldId id="556" r:id="rId66"/>
    <p:sldId id="557" r:id="rId67"/>
    <p:sldId id="558" r:id="rId68"/>
    <p:sldId id="559" r:id="rId69"/>
    <p:sldId id="560" r:id="rId70"/>
    <p:sldId id="565" r:id="rId71"/>
    <p:sldId id="566" r:id="rId72"/>
    <p:sldId id="562" r:id="rId73"/>
    <p:sldId id="567" r:id="rId7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 snapToGrid="0"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A746E9E-CF19-45A0-A0A7-7CFAECFE2C19}" type="datetimeFigureOut">
              <a:rPr lang="en-US"/>
              <a:pPr>
                <a:defRPr/>
              </a:pPr>
              <a:t>12/2/2011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799C3A2-DD1C-4855-B056-74DF3753E6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9C3A2-DD1C-4855-B056-74DF3753E698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9C3A2-DD1C-4855-B056-74DF3753E698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0AB8A2C-A3AD-45AB-A0BA-879180CD504D}" type="slidenum">
              <a:rPr lang="de-DE"/>
              <a:pPr/>
              <a:t>26</a:t>
            </a:fld>
            <a:endParaRPr lang="de-DE"/>
          </a:p>
        </p:txBody>
      </p:sp>
      <p:sp>
        <p:nvSpPr>
          <p:cNvPr id="1249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44B3DA-AFCF-46FD-8DB9-E4AF72FD458D}" type="slidenum">
              <a:rPr lang="de-DE"/>
              <a:pPr/>
              <a:t>29</a:t>
            </a:fld>
            <a:endParaRPr lang="de-DE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89091" name="Notes Placeholder 2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343400"/>
            <a:ext cx="5486400" cy="276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  <a:spAutoFit/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0C6AE7-EFC3-41B6-BDD1-A88A21E23381}" type="slidenum">
              <a:rPr lang="de-AT" smtClean="0">
                <a:latin typeface="Arial" pitchFamily="34" charset="0"/>
              </a:rPr>
              <a:pPr/>
              <a:t>58</a:t>
            </a:fld>
            <a:endParaRPr lang="de-AT" smtClean="0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en-US" dirty="0" smtClean="0"/>
              <a:t>In PTR-MS, proton-transfer reactions with H3O+ ions are used to ionize trace gases R in air H3O+ + R-&gt;  RH+ + H2O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The set-up consists of </a:t>
            </a:r>
          </a:p>
          <a:p>
            <a:pPr marL="228600" indent="-228600">
              <a:buFontTx/>
              <a:buAutoNum type="arabicParenBoth"/>
            </a:pPr>
            <a:r>
              <a:rPr lang="en-US" dirty="0" smtClean="0"/>
              <a:t> a discharge ion source to produce the H3O ions:</a:t>
            </a:r>
          </a:p>
          <a:p>
            <a:pPr marL="228600" indent="-228600"/>
            <a:r>
              <a:rPr lang="en-US" dirty="0" smtClean="0"/>
              <a:t>hollow cathode discharge in water vapor and provides an intense source of H3O+ ions. 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(2) a drift-tube reactor, in which the proton-transfer reactions between H3O+ and VOCs take place</a:t>
            </a:r>
          </a:p>
          <a:p>
            <a:pPr marL="228600" indent="-228600"/>
            <a:r>
              <a:rPr lang="en-US" dirty="0" smtClean="0"/>
              <a:t>-&gt;a homogeneous electric field inside the reactor. -&gt;Increasing the ion kinetic energy using the drift field limits the degree of cluster-ion formation and simplifies the interpretation of the mass spectra. </a:t>
            </a:r>
          </a:p>
          <a:p>
            <a:pPr marL="228600" indent="-228600"/>
            <a:r>
              <a:rPr lang="en-US" dirty="0" smtClean="0"/>
              <a:t>-&gt;As an added advantage, the electric field is also mostly responsible for the transport of ions over the length of the drift tube, as opposed to a flow tube in which the ions are transported by a fast flow of gas. The use of a drift tube thus</a:t>
            </a:r>
          </a:p>
          <a:p>
            <a:pPr marL="228600" indent="-228600"/>
            <a:r>
              <a:rPr lang="en-US" dirty="0" smtClean="0"/>
              <a:t>eliminates the need for a large pump, which allows for a compact instrument design.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(3) a </a:t>
            </a:r>
            <a:r>
              <a:rPr lang="en-US" dirty="0" err="1" smtClean="0"/>
              <a:t>quadrupole</a:t>
            </a:r>
            <a:r>
              <a:rPr lang="en-US" dirty="0" smtClean="0"/>
              <a:t> mass spectrometer for the detection of reagent and product ions </a:t>
            </a:r>
          </a:p>
          <a:p>
            <a:pPr marL="228600" indent="-228600"/>
            <a:r>
              <a:rPr lang="en-US" dirty="0" smtClean="0"/>
              <a:t>At the end of the drift tube, the reagent and product ions are measured by a </a:t>
            </a:r>
            <a:r>
              <a:rPr lang="en-US" dirty="0" err="1" smtClean="0"/>
              <a:t>quadrupole</a:t>
            </a:r>
            <a:r>
              <a:rPr lang="en-US" dirty="0" smtClean="0"/>
              <a:t> mass spectrometer, and the product ion signal is proportional to the VOC mixing ratio.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B1B079-25FD-41CE-8846-72769DECDC18}" type="slidenum">
              <a:rPr lang="de-AT" smtClean="0">
                <a:latin typeface="Arial" pitchFamily="34" charset="0"/>
              </a:rPr>
              <a:pPr/>
              <a:t>59</a:t>
            </a:fld>
            <a:endParaRPr lang="de-AT" smtClean="0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6C7CE-D243-49B1-9606-BE9159FD9089}" type="slidenum">
              <a:rPr lang="de-CH"/>
              <a:pPr/>
              <a:t>70</a:t>
            </a:fld>
            <a:endParaRPr lang="de-CH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682F0-AA59-4662-9243-A773165CD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228"/>
            <a:ext cx="8229600" cy="675273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90593"/>
            <a:ext cx="2895600" cy="1841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46174" y="6596111"/>
            <a:ext cx="2133600" cy="1786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25979-C8E3-4E9A-BB07-9F2A7F2B1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5CD7E-E069-4909-AFDC-89F9F1260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9FA05-0863-4FF7-87F2-7805EBAB4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4B768-0F8F-4E0D-88A0-A84C97C57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08394-4E90-46C4-A727-FBE2A90E76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6B80B-453E-40F8-9FA1-24F3DAA6A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4A16C-90EC-412B-95D5-B9A5B6A05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CLOUD, A.Onnela &amp; J. Duplissy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59907-73BD-4FBE-8FB2-D97C82E3F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9FFF6-F00C-45AB-85EF-69D43B8CC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4C80F-01BC-4E5D-B25E-12D2E6C85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J. Duplissy</a:t>
            </a:r>
            <a:endParaRPr lang="de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D8820DF-DBD9-4A57-9383-2F339542777F}" type="slidenum">
              <a:rPr lang="de-CH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1734" y="6573838"/>
            <a:ext cx="286226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10638" y="6572837"/>
            <a:ext cx="2895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6174" y="6569477"/>
            <a:ext cx="2133600" cy="17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260119BB-311F-4E4E-BCD0-C3112A380DF2}" type="slidenum">
              <a:rPr lang="en-US" smtClean="0"/>
              <a:pPr>
                <a:defRPr/>
              </a:pPr>
              <a:t>‹#›</a:t>
            </a:fld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5" descr="CERN7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82000" y="152400"/>
            <a:ext cx="609600" cy="609600"/>
          </a:xfrm>
          <a:prstGeom prst="rect">
            <a:avLst/>
          </a:prstGeom>
          <a:noFill/>
        </p:spPr>
      </p:pic>
      <p:pic>
        <p:nvPicPr>
          <p:cNvPr id="9" name="Picture 2" descr="\\cern.ch\dfs\Users\d\duplissy\Desktop\university_of_helsinki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" y="0"/>
            <a:ext cx="940158" cy="73476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80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4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jpeg"/><Relationship Id="rId18" Type="http://schemas.openxmlformats.org/officeDocument/2006/relationships/image" Target="../media/image81.jpeg"/><Relationship Id="rId26" Type="http://schemas.openxmlformats.org/officeDocument/2006/relationships/image" Target="../media/image89.jpeg"/><Relationship Id="rId39" Type="http://schemas.openxmlformats.org/officeDocument/2006/relationships/image" Target="../media/image102.jpeg"/><Relationship Id="rId3" Type="http://schemas.openxmlformats.org/officeDocument/2006/relationships/image" Target="../media/image66.jpeg"/><Relationship Id="rId21" Type="http://schemas.openxmlformats.org/officeDocument/2006/relationships/image" Target="../media/image84.jpeg"/><Relationship Id="rId34" Type="http://schemas.openxmlformats.org/officeDocument/2006/relationships/image" Target="../media/image97.jpeg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17" Type="http://schemas.openxmlformats.org/officeDocument/2006/relationships/image" Target="../media/image80.jpeg"/><Relationship Id="rId25" Type="http://schemas.openxmlformats.org/officeDocument/2006/relationships/image" Target="../media/image88.jpeg"/><Relationship Id="rId33" Type="http://schemas.openxmlformats.org/officeDocument/2006/relationships/image" Target="../media/image96.jpeg"/><Relationship Id="rId38" Type="http://schemas.openxmlformats.org/officeDocument/2006/relationships/image" Target="../media/image101.jpeg"/><Relationship Id="rId2" Type="http://schemas.openxmlformats.org/officeDocument/2006/relationships/image" Target="../media/image65.jpeg"/><Relationship Id="rId16" Type="http://schemas.openxmlformats.org/officeDocument/2006/relationships/image" Target="../media/image79.jpeg"/><Relationship Id="rId20" Type="http://schemas.openxmlformats.org/officeDocument/2006/relationships/image" Target="../media/image83.jpeg"/><Relationship Id="rId29" Type="http://schemas.openxmlformats.org/officeDocument/2006/relationships/image" Target="../media/image92.jpeg"/><Relationship Id="rId41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24" Type="http://schemas.openxmlformats.org/officeDocument/2006/relationships/image" Target="../media/image87.jpeg"/><Relationship Id="rId32" Type="http://schemas.openxmlformats.org/officeDocument/2006/relationships/image" Target="../media/image95.jpeg"/><Relationship Id="rId37" Type="http://schemas.openxmlformats.org/officeDocument/2006/relationships/image" Target="../media/image100.jpeg"/><Relationship Id="rId40" Type="http://schemas.openxmlformats.org/officeDocument/2006/relationships/image" Target="../media/image103.png"/><Relationship Id="rId5" Type="http://schemas.openxmlformats.org/officeDocument/2006/relationships/image" Target="../media/image68.jpeg"/><Relationship Id="rId15" Type="http://schemas.openxmlformats.org/officeDocument/2006/relationships/image" Target="../media/image78.jpeg"/><Relationship Id="rId23" Type="http://schemas.openxmlformats.org/officeDocument/2006/relationships/image" Target="../media/image86.jpeg"/><Relationship Id="rId28" Type="http://schemas.openxmlformats.org/officeDocument/2006/relationships/image" Target="../media/image91.jpeg"/><Relationship Id="rId36" Type="http://schemas.openxmlformats.org/officeDocument/2006/relationships/image" Target="../media/image99.jpeg"/><Relationship Id="rId10" Type="http://schemas.openxmlformats.org/officeDocument/2006/relationships/image" Target="../media/image73.jpeg"/><Relationship Id="rId19" Type="http://schemas.openxmlformats.org/officeDocument/2006/relationships/image" Target="../media/image82.jpeg"/><Relationship Id="rId31" Type="http://schemas.openxmlformats.org/officeDocument/2006/relationships/image" Target="../media/image94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Relationship Id="rId14" Type="http://schemas.openxmlformats.org/officeDocument/2006/relationships/image" Target="../media/image77.jpeg"/><Relationship Id="rId22" Type="http://schemas.openxmlformats.org/officeDocument/2006/relationships/image" Target="../media/image85.jpeg"/><Relationship Id="rId27" Type="http://schemas.openxmlformats.org/officeDocument/2006/relationships/image" Target="../media/image90.jpeg"/><Relationship Id="rId30" Type="http://schemas.openxmlformats.org/officeDocument/2006/relationships/image" Target="../media/image93.jpeg"/><Relationship Id="rId35" Type="http://schemas.openxmlformats.org/officeDocument/2006/relationships/image" Target="../media/image9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6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1319" y="1705340"/>
            <a:ext cx="8284191" cy="2143329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z="3200" b="1" dirty="0" smtClean="0"/>
              <a:t>CLOUD experiment at CERN </a:t>
            </a:r>
            <a:r>
              <a:rPr lang="en-US" sz="3200" b="1" dirty="0" smtClean="0"/>
              <a:t>: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 A </a:t>
            </a:r>
            <a:r>
              <a:rPr lang="en-US" sz="3200" b="1" dirty="0" smtClean="0"/>
              <a:t>big step in understanding atmospheric nucleation.</a:t>
            </a:r>
            <a:endParaRPr lang="en-US" sz="1600" b="1" dirty="0" smtClean="0">
              <a:solidFill>
                <a:srgbClr val="0070C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42976" y="4381500"/>
            <a:ext cx="741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Jonathan Duplissy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Les particules cosmiques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" y="1363422"/>
            <a:ext cx="8229600" cy="1615305"/>
          </a:xfrm>
        </p:spPr>
        <p:txBody>
          <a:bodyPr/>
          <a:lstStyle/>
          <a:p>
            <a:pPr>
              <a:buNone/>
            </a:pPr>
            <a:r>
              <a:rPr lang="fr-CH" dirty="0" smtClean="0"/>
              <a:t>Ce sont des particules de haute énergies provenant de l’espace</a:t>
            </a:r>
          </a:p>
          <a:p>
            <a:r>
              <a:rPr lang="fr-CH" dirty="0" smtClean="0"/>
              <a:t>Principalement des protons; ~90%</a:t>
            </a:r>
          </a:p>
          <a:p>
            <a:r>
              <a:rPr lang="fr-CH" dirty="0" smtClean="0"/>
              <a:t>Noyaux d’</a:t>
            </a:r>
            <a:r>
              <a:rPr lang="fr-CH" dirty="0" err="1" smtClean="0"/>
              <a:t>Helium</a:t>
            </a:r>
            <a:r>
              <a:rPr lang="fr-CH" dirty="0" smtClean="0"/>
              <a:t>  ~9%</a:t>
            </a:r>
          </a:p>
          <a:p>
            <a:r>
              <a:rPr lang="fr-CH" dirty="0" smtClean="0"/>
              <a:t>Autre: Electrons, noyaux lourd; 1%</a:t>
            </a:r>
          </a:p>
          <a:p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4451" name="Picture 3" descr="C:\Temp\500px-Atmospheric_Collision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175" y="2854036"/>
            <a:ext cx="7480552" cy="3680431"/>
          </a:xfrm>
          <a:prstGeom prst="rect">
            <a:avLst/>
          </a:prstGeom>
          <a:noFill/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144" y="0"/>
            <a:ext cx="8229600" cy="1143000"/>
          </a:xfrm>
        </p:spPr>
        <p:txBody>
          <a:bodyPr>
            <a:normAutofit/>
          </a:bodyPr>
          <a:lstStyle/>
          <a:p>
            <a:r>
              <a:rPr lang="fr-CH" b="1" dirty="0" smtClean="0"/>
              <a:t>La mousson Indienne &amp; rayons cosmiques</a:t>
            </a:r>
            <a:r>
              <a:rPr lang="fr-CH" b="1" dirty="0" smtClean="0">
                <a:solidFill>
                  <a:schemeClr val="tx2"/>
                </a:solidFill>
              </a:rPr>
              <a:t/>
            </a:r>
            <a:br>
              <a:rPr lang="fr-CH" b="1" dirty="0" smtClean="0">
                <a:solidFill>
                  <a:schemeClr val="tx2"/>
                </a:solidFill>
              </a:rPr>
            </a:br>
            <a:r>
              <a:rPr lang="fr-CH" b="1" dirty="0" smtClean="0">
                <a:solidFill>
                  <a:srgbClr val="FF0000"/>
                </a:solidFill>
              </a:rPr>
              <a:t>9500 à 6500 années BP</a:t>
            </a:r>
            <a:endParaRPr lang="fr-CH" b="1" dirty="0">
              <a:solidFill>
                <a:srgbClr val="FF0000"/>
              </a:solidFill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16862" y="6400800"/>
            <a:ext cx="2846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Neff et al., </a:t>
            </a:r>
            <a:r>
              <a:rPr lang="en-US" i="1" dirty="0" smtClean="0"/>
              <a:t>Nature 411</a:t>
            </a:r>
            <a:r>
              <a:rPr lang="en-US" dirty="0" smtClean="0"/>
              <a:t>, 2001</a:t>
            </a:r>
            <a:endParaRPr lang="en-US" baseline="30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1427898" y="1295400"/>
            <a:ext cx="4591902" cy="5414963"/>
            <a:chOff x="132498" y="1295400"/>
            <a:chExt cx="4591902" cy="5414963"/>
          </a:xfrm>
        </p:grpSpPr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2498" y="1295400"/>
              <a:ext cx="4439502" cy="541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4419600" y="6324600"/>
              <a:ext cx="3048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 t="2403" r="57754"/>
          <a:stretch>
            <a:fillRect/>
          </a:stretch>
        </p:blipFill>
        <p:spPr bwMode="auto">
          <a:xfrm>
            <a:off x="7258050" y="1295400"/>
            <a:ext cx="15049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Nord de l’Atlantique</a:t>
            </a:r>
            <a:br>
              <a:rPr lang="fr-CH" b="1" dirty="0" smtClean="0"/>
            </a:br>
            <a:r>
              <a:rPr lang="fr-CH" b="1" dirty="0" smtClean="0"/>
              <a:t> Débris amenés par la glace</a:t>
            </a:r>
            <a:endParaRPr lang="fr-CH" b="1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371600"/>
            <a:ext cx="1676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7"/>
          <p:cNvGrpSpPr/>
          <p:nvPr/>
        </p:nvGrpSpPr>
        <p:grpSpPr>
          <a:xfrm>
            <a:off x="76200" y="1242950"/>
            <a:ext cx="6905625" cy="5310250"/>
            <a:chOff x="76200" y="1242950"/>
            <a:chExt cx="6905625" cy="5310250"/>
          </a:xfrm>
        </p:grpSpPr>
        <p:pic>
          <p:nvPicPr>
            <p:cNvPr id="5632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" y="1295400"/>
              <a:ext cx="6905625" cy="525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514600" y="1242950"/>
              <a:ext cx="2895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5975918" y="6400800"/>
            <a:ext cx="2974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Bond et al., </a:t>
            </a:r>
            <a:r>
              <a:rPr lang="en-US" i="1" dirty="0" smtClean="0"/>
              <a:t>Science 294</a:t>
            </a:r>
            <a:r>
              <a:rPr lang="en-US" dirty="0" smtClean="0"/>
              <a:t>, 2001</a:t>
            </a:r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Petit age de glace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723" y="955392"/>
            <a:ext cx="9013278" cy="517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 b="2834"/>
          <a:stretch>
            <a:fillRect/>
          </a:stretch>
        </p:blipFill>
        <p:spPr bwMode="auto">
          <a:xfrm>
            <a:off x="2271713" y="0"/>
            <a:ext cx="4600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28663" y="1611313"/>
            <a:ext cx="2159000" cy="2522537"/>
            <a:chOff x="68" y="754"/>
            <a:chExt cx="1360" cy="1589"/>
          </a:xfrm>
        </p:grpSpPr>
        <p:pic>
          <p:nvPicPr>
            <p:cNvPr id="9235" name="Picture 6" descr="Brandung mit Gischt"/>
            <p:cNvPicPr>
              <a:picLocks noChangeArrowheads="1"/>
            </p:cNvPicPr>
            <p:nvPr/>
          </p:nvPicPr>
          <p:blipFill>
            <a:blip r:embed="rId2" cstate="print">
              <a:lum bright="6000" contrast="6000"/>
            </a:blip>
            <a:srcRect l="33058"/>
            <a:stretch>
              <a:fillRect/>
            </a:stretch>
          </p:blipFill>
          <p:spPr bwMode="auto">
            <a:xfrm>
              <a:off x="68" y="754"/>
              <a:ext cx="1360" cy="1360"/>
            </a:xfrm>
            <a:prstGeom prst="rect">
              <a:avLst/>
            </a:prstGeom>
            <a:noFill/>
            <a:ln w="15875">
              <a:solidFill>
                <a:srgbClr val="336699"/>
              </a:solidFill>
              <a:miter lim="800000"/>
              <a:headEnd/>
              <a:tailEnd/>
            </a:ln>
          </p:spPr>
        </p:pic>
        <p:sp>
          <p:nvSpPr>
            <p:cNvPr id="9236" name="Text Box 7"/>
            <p:cNvSpPr txBox="1">
              <a:spLocks noChangeArrowheads="1"/>
            </p:cNvSpPr>
            <p:nvPr/>
          </p:nvSpPr>
          <p:spPr bwMode="auto">
            <a:xfrm>
              <a:off x="71" y="2110"/>
              <a:ext cx="666" cy="233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CH" smtClean="0"/>
                <a:t> Embrun</a:t>
              </a:r>
              <a:endParaRPr lang="fr-CH"/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264151" y="1612900"/>
            <a:ext cx="3716338" cy="2528888"/>
            <a:chOff x="2925" y="755"/>
            <a:chExt cx="2341" cy="1593"/>
          </a:xfrm>
        </p:grpSpPr>
        <p:sp>
          <p:nvSpPr>
            <p:cNvPr id="9233" name="Text Box 5"/>
            <p:cNvSpPr txBox="1">
              <a:spLocks noChangeArrowheads="1"/>
            </p:cNvSpPr>
            <p:nvPr/>
          </p:nvSpPr>
          <p:spPr bwMode="auto">
            <a:xfrm>
              <a:off x="2925" y="2115"/>
              <a:ext cx="2341" cy="233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fr-CH" smtClean="0"/>
                <a:t>Volcans ► Sulphates, poussieres</a:t>
              </a:r>
              <a:endParaRPr lang="fr-CH"/>
            </a:p>
          </p:txBody>
        </p:sp>
        <p:pic>
          <p:nvPicPr>
            <p:cNvPr id="9234" name="Picture 9" descr="volcano_7big_montserrat_eruption"/>
            <p:cNvPicPr>
              <a:picLocks noChangeArrowheads="1"/>
            </p:cNvPicPr>
            <p:nvPr/>
          </p:nvPicPr>
          <p:blipFill>
            <a:blip r:embed="rId3" cstate="print"/>
            <a:srcRect l="14174" r="9921"/>
            <a:stretch>
              <a:fillRect/>
            </a:stretch>
          </p:blipFill>
          <p:spPr bwMode="auto">
            <a:xfrm>
              <a:off x="2971" y="755"/>
              <a:ext cx="1360" cy="1360"/>
            </a:xfrm>
            <a:prstGeom prst="rect">
              <a:avLst/>
            </a:prstGeom>
            <a:noFill/>
            <a:ln w="15875">
              <a:solidFill>
                <a:schemeClr val="bg2"/>
              </a:solidFill>
              <a:miter lim="800000"/>
              <a:headEnd/>
              <a:tailEnd/>
            </a:ln>
          </p:spPr>
        </p:pic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918466" y="1609725"/>
            <a:ext cx="2260601" cy="2532063"/>
            <a:chOff x="1456" y="753"/>
            <a:chExt cx="1424" cy="1595"/>
          </a:xfrm>
        </p:grpSpPr>
        <p:sp>
          <p:nvSpPr>
            <p:cNvPr id="9231" name="Text Box 4"/>
            <p:cNvSpPr txBox="1">
              <a:spLocks noChangeArrowheads="1"/>
            </p:cNvSpPr>
            <p:nvPr/>
          </p:nvSpPr>
          <p:spPr bwMode="auto">
            <a:xfrm>
              <a:off x="1456" y="2115"/>
              <a:ext cx="1280" cy="233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CH" dirty="0" smtClean="0"/>
                <a:t>Poussière</a:t>
              </a:r>
              <a:r>
                <a:rPr lang="en-US" dirty="0" smtClean="0"/>
                <a:t> mineral</a:t>
              </a:r>
              <a:endParaRPr lang="en-US" dirty="0"/>
            </a:p>
          </p:txBody>
        </p:sp>
        <p:pic>
          <p:nvPicPr>
            <p:cNvPr id="9232" name="Picture 10" descr="1351a-1-med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0" y="753"/>
              <a:ext cx="1360" cy="1362"/>
            </a:xfrm>
            <a:prstGeom prst="rect">
              <a:avLst/>
            </a:prstGeom>
            <a:noFill/>
            <a:ln w="15875">
              <a:solidFill>
                <a:srgbClr val="C49308"/>
              </a:solidFill>
              <a:miter lim="800000"/>
              <a:headEnd/>
              <a:tailEnd/>
            </a:ln>
          </p:spPr>
        </p:pic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4545013" y="4286250"/>
            <a:ext cx="3698875" cy="2465388"/>
            <a:chOff x="4422" y="1661"/>
            <a:chExt cx="2330" cy="1553"/>
          </a:xfrm>
        </p:grpSpPr>
        <p:pic>
          <p:nvPicPr>
            <p:cNvPr id="9229" name="Picture 20" descr="feu_de_foret"/>
            <p:cNvPicPr>
              <a:picLocks noChangeAspect="1" noChangeArrowheads="1"/>
            </p:cNvPicPr>
            <p:nvPr/>
          </p:nvPicPr>
          <p:blipFill>
            <a:blip r:embed="rId5" cstate="print">
              <a:lum bright="-6000"/>
            </a:blip>
            <a:srcRect t="11615"/>
            <a:stretch>
              <a:fillRect/>
            </a:stretch>
          </p:blipFill>
          <p:spPr bwMode="auto">
            <a:xfrm>
              <a:off x="4422" y="1661"/>
              <a:ext cx="2194" cy="1134"/>
            </a:xfrm>
            <a:prstGeom prst="rect">
              <a:avLst/>
            </a:prstGeom>
            <a:noFill/>
            <a:ln w="1587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9230" name="Text Box 19"/>
            <p:cNvSpPr txBox="1">
              <a:spLocks noChangeArrowheads="1"/>
            </p:cNvSpPr>
            <p:nvPr/>
          </p:nvSpPr>
          <p:spPr bwMode="auto">
            <a:xfrm>
              <a:off x="4499" y="2981"/>
              <a:ext cx="2253" cy="233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CH" smtClean="0"/>
                <a:t>Feux de biomasse ►Organics</a:t>
              </a:r>
              <a:endParaRPr lang="fr-CH"/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55638" y="4286250"/>
            <a:ext cx="3816350" cy="2530475"/>
            <a:chOff x="22" y="2568"/>
            <a:chExt cx="2404" cy="1594"/>
          </a:xfrm>
        </p:grpSpPr>
        <p:sp>
          <p:nvSpPr>
            <p:cNvPr id="9224" name="Text Box 18"/>
            <p:cNvSpPr txBox="1">
              <a:spLocks noChangeArrowheads="1"/>
            </p:cNvSpPr>
            <p:nvPr/>
          </p:nvSpPr>
          <p:spPr bwMode="auto">
            <a:xfrm>
              <a:off x="22" y="3929"/>
              <a:ext cx="2264" cy="233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CH" smtClean="0"/>
                <a:t>Emissions liées au trafic ► Suies</a:t>
              </a:r>
              <a:endParaRPr lang="fr-CH"/>
            </a:p>
          </p:txBody>
        </p: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68" y="2568"/>
              <a:ext cx="2358" cy="1360"/>
              <a:chOff x="68" y="2568"/>
              <a:chExt cx="2358" cy="1416"/>
            </a:xfrm>
          </p:grpSpPr>
          <p:pic>
            <p:nvPicPr>
              <p:cNvPr id="9226" name="Picture 13" descr="A320 with 2 contrails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47" y="2568"/>
                <a:ext cx="1179" cy="878"/>
              </a:xfrm>
              <a:prstGeom prst="rect">
                <a:avLst/>
              </a:prstGeom>
              <a:noFill/>
              <a:ln w="15875">
                <a:solidFill>
                  <a:srgbClr val="3366FF"/>
                </a:solidFill>
                <a:miter lim="800000"/>
                <a:headEnd/>
                <a:tailEnd/>
              </a:ln>
            </p:spPr>
          </p:pic>
          <p:pic>
            <p:nvPicPr>
              <p:cNvPr id="9227" name="Picture 15" descr="car-emission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6000" contrast="-6000"/>
              </a:blip>
              <a:srcRect l="336" t="19766" b="5161"/>
              <a:stretch>
                <a:fillRect/>
              </a:stretch>
            </p:blipFill>
            <p:spPr bwMode="auto">
              <a:xfrm>
                <a:off x="1202" y="3339"/>
                <a:ext cx="1222" cy="634"/>
              </a:xfrm>
              <a:prstGeom prst="rect">
                <a:avLst/>
              </a:prstGeom>
              <a:noFill/>
              <a:ln w="15875">
                <a:solidFill>
                  <a:srgbClr val="3366FF"/>
                </a:solidFill>
                <a:miter lim="800000"/>
                <a:headEnd/>
                <a:tailEnd/>
              </a:ln>
            </p:spPr>
          </p:pic>
          <p:pic>
            <p:nvPicPr>
              <p:cNvPr id="9228" name="Picture 14" descr="turchetta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8426"/>
              <a:stretch>
                <a:fillRect/>
              </a:stretch>
            </p:blipFill>
            <p:spPr bwMode="auto">
              <a:xfrm>
                <a:off x="68" y="2568"/>
                <a:ext cx="1215" cy="1416"/>
              </a:xfrm>
              <a:prstGeom prst="rect">
                <a:avLst/>
              </a:prstGeom>
              <a:noFill/>
              <a:ln w="15875">
                <a:solidFill>
                  <a:srgbClr val="3366FF"/>
                </a:solidFill>
                <a:miter lim="800000"/>
                <a:headEnd/>
                <a:tailEnd/>
              </a:ln>
            </p:spPr>
          </p:pic>
        </p:grpSp>
      </p:grp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57200" y="-3425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Aérosol primaire</a:t>
            </a:r>
            <a:endParaRPr kumimoji="0" lang="fr-CH" sz="28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CH" sz="2800" dirty="0" smtClean="0"/>
              <a:t/>
            </a:r>
            <a:br>
              <a:rPr lang="fr-CH" sz="2800" dirty="0" smtClean="0"/>
            </a:br>
            <a:r>
              <a:rPr lang="fr-CH" sz="2800" dirty="0" smtClean="0"/>
              <a:t> L’aérosol </a:t>
            </a:r>
            <a:r>
              <a:rPr lang="fr-CH" dirty="0" smtClean="0"/>
              <a:t>est “injecté”</a:t>
            </a:r>
            <a:r>
              <a:rPr lang="fr-CH" sz="2800" dirty="0" smtClean="0"/>
              <a:t> directement dans l’atmosphère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55746"/>
          <a:stretch>
            <a:fillRect/>
          </a:stretch>
        </p:blipFill>
        <p:spPr bwMode="auto">
          <a:xfrm>
            <a:off x="228600" y="1259392"/>
            <a:ext cx="8534400" cy="217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502320" y="6412468"/>
            <a:ext cx="364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Zhang</a:t>
            </a:r>
            <a:r>
              <a:rPr lang="en-US" dirty="0" smtClean="0"/>
              <a:t> et al, </a:t>
            </a:r>
            <a:r>
              <a:rPr lang="en-US" i="1" dirty="0" smtClean="0"/>
              <a:t>science 328,</a:t>
            </a:r>
            <a:r>
              <a:rPr lang="en-US" dirty="0" smtClean="0"/>
              <a:t> 2010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-28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Aérosol secondaire</a:t>
            </a:r>
            <a:endParaRPr kumimoji="0" lang="fr-CH" sz="28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" name="Curved Connector 9"/>
          <p:cNvCxnSpPr/>
          <p:nvPr/>
        </p:nvCxnSpPr>
        <p:spPr>
          <a:xfrm rot="10800000">
            <a:off x="2209800" y="2895600"/>
            <a:ext cx="2133600" cy="1447800"/>
          </a:xfrm>
          <a:prstGeom prst="curved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81"/>
          <p:cNvSpPr txBox="1">
            <a:spLocks noChangeArrowheads="1"/>
          </p:cNvSpPr>
          <p:nvPr/>
        </p:nvSpPr>
        <p:spPr bwMode="auto">
          <a:xfrm>
            <a:off x="4267200" y="3632180"/>
            <a:ext cx="216058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Est-ce-que les rayons cosmiques influence la formation des aérosols (via l’ionisation des molécules)?</a:t>
            </a:r>
            <a:endParaRPr lang="fr-CH" dirty="0">
              <a:solidFill>
                <a:srgbClr val="FF00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51325"/>
            <a:ext cx="3203575" cy="1727200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</p:pic>
      <p:pic>
        <p:nvPicPr>
          <p:cNvPr id="13" name="Picture 46" descr="Californien Dez2007 0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3962400"/>
            <a:ext cx="2808288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5800"/>
            <a:ext cx="8229600" cy="1143000"/>
          </a:xfrm>
        </p:spPr>
        <p:txBody>
          <a:bodyPr>
            <a:normAutofit/>
          </a:bodyPr>
          <a:lstStyle/>
          <a:p>
            <a:r>
              <a:rPr lang="fr-CH" sz="2800" dirty="0" smtClean="0"/>
              <a:t/>
            </a:r>
            <a:br>
              <a:rPr lang="fr-CH" sz="2800" dirty="0" smtClean="0"/>
            </a:br>
            <a:r>
              <a:rPr lang="fr-CH" sz="2800" dirty="0" smtClean="0"/>
              <a:t> L’aérosol </a:t>
            </a:r>
            <a:r>
              <a:rPr lang="fr-CH" dirty="0" smtClean="0"/>
              <a:t>est </a:t>
            </a:r>
            <a:r>
              <a:rPr lang="fr-CH" sz="2800" dirty="0" smtClean="0"/>
              <a:t>formé dans l’atmosphère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Aerosol composition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14109" y="6412468"/>
            <a:ext cx="36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Jimenez et al, </a:t>
            </a:r>
            <a:r>
              <a:rPr lang="en-US" i="1" dirty="0" smtClean="0"/>
              <a:t>science 326</a:t>
            </a:r>
            <a:r>
              <a:rPr lang="en-US" dirty="0" smtClean="0"/>
              <a:t>, 2009</a:t>
            </a:r>
            <a:endParaRPr lang="en-US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5308" y="1219201"/>
            <a:ext cx="706189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Effet direct des aérosols</a:t>
            </a:r>
            <a:endParaRPr lang="fr-CH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" descr="G:\Workspaces\d\Duplissy_Cloud\0_CERN_Conference\2010_10 Detector Seminar\solei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1104900"/>
            <a:ext cx="1809750" cy="1716677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2743200" y="35814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67000" y="32766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819400" y="34290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24200" y="35052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24200" y="37338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76600" y="38862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200400" y="41148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971800" y="39624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52800" y="42672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24200" y="44196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86000" y="37338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67000" y="38100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590800" y="40386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743200" y="41910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67000" y="45720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819400" y="47244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819400" y="38862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95600" y="43434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895600" y="4114800"/>
            <a:ext cx="762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1524000" y="2819400"/>
            <a:ext cx="2971800" cy="2667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2628900" y="3162300"/>
            <a:ext cx="9144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00600" y="2743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CH" smtClean="0"/>
              <a:t>Diffusion et absorption de la lumière du soleil</a:t>
            </a:r>
            <a:endParaRPr lang="fr-CH"/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Effet indirect des aérosols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14400" y="5176838"/>
            <a:ext cx="3810000" cy="1147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2600" dirty="0" smtClean="0">
                <a:latin typeface="+mn-lt"/>
              </a:rPr>
              <a:t>Grandes gouttes d‘eau</a:t>
            </a:r>
            <a:endParaRPr kumimoji="0" lang="de-CH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à"/>
              <a:tabLst/>
              <a:defRPr/>
            </a:pPr>
            <a:r>
              <a:rPr lang="de-CH" sz="1900" dirty="0" smtClean="0">
                <a:latin typeface="+mn-lt"/>
                <a:sym typeface="Wingdings" pitchFamily="2" charset="2"/>
              </a:rPr>
              <a:t>faible</a:t>
            </a:r>
            <a:r>
              <a:rPr kumimoji="0" lang="de-CH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reflection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à"/>
              <a:tabLst/>
              <a:defRPr/>
            </a:pPr>
            <a:r>
              <a:rPr lang="de-CH" sz="1900" dirty="0" smtClean="0">
                <a:latin typeface="+mn-lt"/>
                <a:sym typeface="Wingdings" pitchFamily="2" charset="2"/>
              </a:rPr>
              <a:t>Vie du nuage courte</a:t>
            </a:r>
            <a:r>
              <a:rPr kumimoji="0" lang="de-CH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(</a:t>
            </a:r>
            <a:r>
              <a:rPr lang="de-CH" sz="1900" dirty="0" smtClean="0">
                <a:latin typeface="+mn-lt"/>
                <a:sym typeface="Wingdings" pitchFamily="2" charset="2"/>
              </a:rPr>
              <a:t>pluie</a:t>
            </a:r>
            <a:r>
              <a:rPr kumimoji="0" lang="de-CH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)</a:t>
            </a:r>
            <a:endParaRPr kumimoji="0" lang="de-CH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4638674" y="5310188"/>
            <a:ext cx="3577277" cy="6905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 smtClean="0">
                <a:latin typeface="+mn-lt"/>
              </a:rPr>
              <a:t>Petites gouttes d‘eau</a:t>
            </a:r>
            <a:endParaRPr kumimoji="0" lang="de-CH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à"/>
              <a:tabLst/>
              <a:defRPr/>
            </a:pPr>
            <a:r>
              <a:rPr lang="de-CH" sz="2400" dirty="0" smtClean="0">
                <a:latin typeface="+mn-lt"/>
                <a:sym typeface="Wingdings" pitchFamily="2" charset="2"/>
              </a:rPr>
              <a:t>Grande</a:t>
            </a: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reflection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à"/>
              <a:tabLst/>
              <a:defRPr/>
            </a:pPr>
            <a:r>
              <a:rPr kumimoji="0" lang="de-CH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Longue</a:t>
            </a:r>
            <a:r>
              <a:rPr kumimoji="0" lang="de-CH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vie du nuage</a:t>
            </a:r>
            <a:endParaRPr kumimoji="0" lang="de-CH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11" name="Picture 5" descr="dark_cloud"/>
          <p:cNvPicPr>
            <a:picLocks noChangeAspect="1" noChangeArrowheads="1"/>
          </p:cNvPicPr>
          <p:nvPr/>
        </p:nvPicPr>
        <p:blipFill>
          <a:blip r:embed="rId2" cstate="print"/>
          <a:srcRect r="1889"/>
          <a:stretch>
            <a:fillRect/>
          </a:stretch>
        </p:blipFill>
        <p:spPr bwMode="auto">
          <a:xfrm>
            <a:off x="914400" y="1695450"/>
            <a:ext cx="3451225" cy="3505200"/>
          </a:xfrm>
          <a:prstGeom prst="rect">
            <a:avLst/>
          </a:prstGeom>
          <a:noFill/>
        </p:spPr>
      </p:pic>
      <p:pic>
        <p:nvPicPr>
          <p:cNvPr id="12" name="Picture 6" descr="light_clou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8675" y="1685925"/>
            <a:ext cx="3516313" cy="3505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105400" y="6412468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Steven &amp; Feingold, </a:t>
            </a:r>
            <a:r>
              <a:rPr lang="en-US" i="1" dirty="0" smtClean="0"/>
              <a:t>nature 461</a:t>
            </a:r>
            <a:r>
              <a:rPr lang="en-US" dirty="0" smtClean="0"/>
              <a:t> ,2009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96"/>
            <a:ext cx="8229600" cy="675273"/>
          </a:xfrm>
        </p:spPr>
        <p:txBody>
          <a:bodyPr/>
          <a:lstStyle/>
          <a:p>
            <a:r>
              <a:rPr lang="fr-CH" b="1" dirty="0" smtClean="0"/>
              <a:t>Effet de la surface de la Terre et</a:t>
            </a:r>
            <a:br>
              <a:rPr lang="fr-CH" b="1" dirty="0" smtClean="0"/>
            </a:br>
            <a:r>
              <a:rPr lang="fr-CH" b="1" dirty="0" smtClean="0"/>
              <a:t> des nuages sur l’</a:t>
            </a:r>
            <a:r>
              <a:rPr lang="fr-CH" b="1" dirty="0" err="1" smtClean="0"/>
              <a:t>albedo</a:t>
            </a:r>
            <a:endParaRPr lang="fr-CH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582" y="1241946"/>
            <a:ext cx="8367651" cy="524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0864"/>
            <a:ext cx="8229600" cy="1143000"/>
          </a:xfrm>
        </p:spPr>
        <p:txBody>
          <a:bodyPr/>
          <a:lstStyle/>
          <a:p>
            <a:r>
              <a:rPr lang="fr-CH" b="1" dirty="0" smtClean="0"/>
              <a:t>Le forçage radiatif</a:t>
            </a:r>
            <a:endParaRPr lang="fr-CH" b="1" dirty="0"/>
          </a:p>
        </p:txBody>
      </p:sp>
      <p:grpSp>
        <p:nvGrpSpPr>
          <p:cNvPr id="3" name="Group 9"/>
          <p:cNvGrpSpPr/>
          <p:nvPr/>
        </p:nvGrpSpPr>
        <p:grpSpPr>
          <a:xfrm>
            <a:off x="808843" y="1600200"/>
            <a:ext cx="6734957" cy="4800600"/>
            <a:chOff x="1113643" y="914400"/>
            <a:chExt cx="6734957" cy="4800600"/>
          </a:xfrm>
        </p:grpSpPr>
        <p:grpSp>
          <p:nvGrpSpPr>
            <p:cNvPr id="4" name="Group 8"/>
            <p:cNvGrpSpPr/>
            <p:nvPr/>
          </p:nvGrpSpPr>
          <p:grpSpPr>
            <a:xfrm>
              <a:off x="1113643" y="914400"/>
              <a:ext cx="6734957" cy="3048000"/>
              <a:chOff x="-1" y="609600"/>
              <a:chExt cx="6734957" cy="3048000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3409" r="33070" b="76136"/>
              <a:stretch>
                <a:fillRect/>
              </a:stretch>
            </p:blipFill>
            <p:spPr bwMode="auto">
              <a:xfrm>
                <a:off x="-1" y="609600"/>
                <a:ext cx="6172201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3372" t="3409" b="76136"/>
              <a:stretch>
                <a:fillRect/>
              </a:stretch>
            </p:blipFill>
            <p:spPr bwMode="auto">
              <a:xfrm>
                <a:off x="6123710" y="609600"/>
                <a:ext cx="611246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653" t="40909" r="33070" b="34091"/>
              <a:stretch>
                <a:fillRect/>
              </a:stretch>
            </p:blipFill>
            <p:spPr bwMode="auto">
              <a:xfrm>
                <a:off x="152400" y="1981200"/>
                <a:ext cx="6019800" cy="1676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3372" t="40909" b="34091"/>
              <a:stretch>
                <a:fillRect/>
              </a:stretch>
            </p:blipFill>
            <p:spPr bwMode="auto">
              <a:xfrm>
                <a:off x="6123710" y="1981200"/>
                <a:ext cx="611246" cy="1676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53" t="73864" r="33578"/>
            <a:stretch>
              <a:fillRect/>
            </a:stretch>
          </p:blipFill>
          <p:spPr bwMode="auto">
            <a:xfrm>
              <a:off x="1266044" y="3962400"/>
              <a:ext cx="5972956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93372" t="73864"/>
            <a:stretch>
              <a:fillRect/>
            </a:stretch>
          </p:blipFill>
          <p:spPr bwMode="auto">
            <a:xfrm>
              <a:off x="7237354" y="3962400"/>
              <a:ext cx="611246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4" name="Straight Connector 13"/>
          <p:cNvCxnSpPr/>
          <p:nvPr/>
        </p:nvCxnSpPr>
        <p:spPr>
          <a:xfrm rot="5400000">
            <a:off x="6300355" y="5261265"/>
            <a:ext cx="1295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046312" y="6400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mtClean="0"/>
              <a:t>Figure adaptée du rapport IPCC 2005</a:t>
            </a:r>
            <a:endParaRPr lang="fr-CH" baseline="3000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-463033" y="282523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Anthropogenic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5834" y="473023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Natural</a:t>
            </a:r>
            <a:endParaRPr lang="en-US" b="1" dirty="0"/>
          </a:p>
        </p:txBody>
      </p:sp>
      <p:sp>
        <p:nvSpPr>
          <p:cNvPr id="18" name="Left Brace 17"/>
          <p:cNvSpPr/>
          <p:nvPr/>
        </p:nvSpPr>
        <p:spPr>
          <a:xfrm>
            <a:off x="685800" y="1752600"/>
            <a:ext cx="228600" cy="28194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/>
          <p:cNvSpPr/>
          <p:nvPr/>
        </p:nvSpPr>
        <p:spPr>
          <a:xfrm>
            <a:off x="706580" y="4648200"/>
            <a:ext cx="228600" cy="6096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5400000">
            <a:off x="6244696" y="3230004"/>
            <a:ext cx="347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Level of scientific understanding</a:t>
            </a:r>
            <a:endParaRPr lang="en-US" b="1" dirty="0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xfrm>
            <a:off x="53975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Aerosols nucleation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9537"/>
            <a:ext cx="70675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0" y="2217737"/>
            <a:ext cx="1295400" cy="3556000"/>
            <a:chOff x="0" y="1828800"/>
            <a:chExt cx="1295400" cy="3556575"/>
          </a:xfrm>
        </p:grpSpPr>
        <p:cxnSp>
          <p:nvCxnSpPr>
            <p:cNvPr id="12" name="Straight Arrow Connector 11"/>
            <p:cNvCxnSpPr/>
            <p:nvPr/>
          </p:nvCxnSpPr>
          <p:spPr>
            <a:xfrm rot="5400000" flipH="1" flipV="1">
              <a:off x="-686028" y="2743428"/>
              <a:ext cx="2819856" cy="990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88" name="TextBox 12"/>
            <p:cNvSpPr txBox="1">
              <a:spLocks noChangeArrowheads="1"/>
            </p:cNvSpPr>
            <p:nvPr/>
          </p:nvSpPr>
          <p:spPr bwMode="auto">
            <a:xfrm>
              <a:off x="0" y="4800600"/>
              <a:ext cx="12954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PS Beam,</a:t>
              </a:r>
            </a:p>
            <a:p>
              <a:r>
                <a:rPr lang="en-US" sz="1600"/>
                <a:t>Hodoscope</a:t>
              </a: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1828800" y="2370137"/>
            <a:ext cx="2362200" cy="3725863"/>
            <a:chOff x="1828800" y="1981202"/>
            <a:chExt cx="2362200" cy="3726596"/>
          </a:xfrm>
        </p:grpSpPr>
        <p:cxnSp>
          <p:nvCxnSpPr>
            <p:cNvPr id="18" name="Straight Arrow Connector 17"/>
            <p:cNvCxnSpPr/>
            <p:nvPr/>
          </p:nvCxnSpPr>
          <p:spPr>
            <a:xfrm rot="16200000" flipV="1">
              <a:off x="1638150" y="3543722"/>
              <a:ext cx="1524300" cy="1143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V="1">
              <a:off x="1295153" y="3124524"/>
              <a:ext cx="2515095" cy="990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85" name="TextBox 21"/>
            <p:cNvSpPr txBox="1">
              <a:spLocks noChangeArrowheads="1"/>
            </p:cNvSpPr>
            <p:nvPr/>
          </p:nvSpPr>
          <p:spPr bwMode="auto">
            <a:xfrm>
              <a:off x="2667000" y="4876801"/>
              <a:ext cx="1524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API-tof-MS, PTRMS (VOC)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1714208" y="3314994"/>
              <a:ext cx="2972385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895600" y="3513137"/>
            <a:ext cx="2514600" cy="2090738"/>
            <a:chOff x="2895602" y="3124202"/>
            <a:chExt cx="2514598" cy="2091152"/>
          </a:xfrm>
        </p:grpSpPr>
        <p:cxnSp>
          <p:nvCxnSpPr>
            <p:cNvPr id="29" name="Straight Arrow Connector 28"/>
            <p:cNvCxnSpPr/>
            <p:nvPr/>
          </p:nvCxnSpPr>
          <p:spPr>
            <a:xfrm rot="16200000" flipV="1">
              <a:off x="2628720" y="3391084"/>
              <a:ext cx="1829162" cy="12953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82" name="TextBox 30"/>
            <p:cNvSpPr txBox="1">
              <a:spLocks noChangeArrowheads="1"/>
            </p:cNvSpPr>
            <p:nvPr/>
          </p:nvSpPr>
          <p:spPr bwMode="auto">
            <a:xfrm>
              <a:off x="4038600" y="4876800"/>
              <a:ext cx="13716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CIMS</a:t>
              </a:r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2819400" y="3132137"/>
            <a:ext cx="3352800" cy="2484438"/>
            <a:chOff x="2819400" y="2743200"/>
            <a:chExt cx="3352800" cy="2483822"/>
          </a:xfrm>
        </p:grpSpPr>
        <p:cxnSp>
          <p:nvCxnSpPr>
            <p:cNvPr id="33" name="Straight Arrow Connector 32"/>
            <p:cNvCxnSpPr/>
            <p:nvPr/>
          </p:nvCxnSpPr>
          <p:spPr>
            <a:xfrm rot="16200000" flipV="1">
              <a:off x="2781565" y="2781035"/>
              <a:ext cx="2133071" cy="2057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80" name="TextBox 35"/>
            <p:cNvSpPr txBox="1">
              <a:spLocks noChangeArrowheads="1"/>
            </p:cNvSpPr>
            <p:nvPr/>
          </p:nvSpPr>
          <p:spPr bwMode="auto">
            <a:xfrm>
              <a:off x="4800600" y="4888468"/>
              <a:ext cx="13716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DewPoint</a:t>
              </a: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1371600" y="2446337"/>
            <a:ext cx="1905000" cy="3403600"/>
            <a:chOff x="1371600" y="2057400"/>
            <a:chExt cx="1905000" cy="3404175"/>
          </a:xfrm>
        </p:grpSpPr>
        <p:cxnSp>
          <p:nvCxnSpPr>
            <p:cNvPr id="14" name="Straight Arrow Connector 13"/>
            <p:cNvCxnSpPr/>
            <p:nvPr/>
          </p:nvCxnSpPr>
          <p:spPr>
            <a:xfrm rot="16200000" flipV="1">
              <a:off x="647565" y="4000841"/>
              <a:ext cx="160047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77" name="TextBox 16"/>
            <p:cNvSpPr txBox="1">
              <a:spLocks noChangeArrowheads="1"/>
            </p:cNvSpPr>
            <p:nvPr/>
          </p:nvSpPr>
          <p:spPr bwMode="auto">
            <a:xfrm>
              <a:off x="1447800" y="4876800"/>
              <a:ext cx="12954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NAIS, Gerdien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1028462" y="2629138"/>
              <a:ext cx="2819876" cy="1676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4724401" y="3284536"/>
            <a:ext cx="2895599" cy="2900422"/>
            <a:chOff x="4724401" y="2895599"/>
            <a:chExt cx="2895599" cy="2899923"/>
          </a:xfrm>
        </p:grpSpPr>
        <p:cxnSp>
          <p:nvCxnSpPr>
            <p:cNvPr id="40" name="Straight Arrow Connector 39"/>
            <p:cNvCxnSpPr/>
            <p:nvPr/>
          </p:nvCxnSpPr>
          <p:spPr>
            <a:xfrm rot="16200000" flipV="1">
              <a:off x="4457884" y="3162116"/>
              <a:ext cx="2133233" cy="1600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16200000" flipV="1">
              <a:off x="4762684" y="3466916"/>
              <a:ext cx="2133233" cy="990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rot="16200000" flipV="1">
              <a:off x="5181784" y="3886016"/>
              <a:ext cx="2133233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75" name="TextBox 45"/>
            <p:cNvSpPr txBox="1">
              <a:spLocks noChangeArrowheads="1"/>
            </p:cNvSpPr>
            <p:nvPr/>
          </p:nvSpPr>
          <p:spPr bwMode="auto">
            <a:xfrm>
              <a:off x="6019800" y="4964668"/>
              <a:ext cx="1600200" cy="830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CPC</a:t>
              </a:r>
              <a:r>
                <a:rPr lang="en-US" sz="1600" dirty="0" smtClean="0"/>
                <a:t>, PSMS, DEG CPC, </a:t>
              </a:r>
              <a:r>
                <a:rPr lang="en-US" sz="1600" dirty="0"/>
                <a:t>SMPS</a:t>
              </a:r>
              <a:r>
                <a:rPr lang="en-US" sz="1600" dirty="0" smtClean="0"/>
                <a:t>, </a:t>
              </a:r>
              <a:r>
                <a:rPr lang="en-US" sz="1600" dirty="0"/>
                <a:t>AMS</a:t>
              </a:r>
            </a:p>
          </p:txBody>
        </p:sp>
      </p:grp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7620000" y="3200399"/>
            <a:ext cx="1371600" cy="2718477"/>
            <a:chOff x="7620000" y="3200347"/>
            <a:chExt cx="1371600" cy="2718009"/>
          </a:xfrm>
        </p:grpSpPr>
        <p:cxnSp>
          <p:nvCxnSpPr>
            <p:cNvPr id="47" name="Straight Arrow Connector 46"/>
            <p:cNvCxnSpPr/>
            <p:nvPr/>
          </p:nvCxnSpPr>
          <p:spPr>
            <a:xfrm rot="16200000" flipV="1">
              <a:off x="6705784" y="4190764"/>
              <a:ext cx="2133233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71" name="TextBox 47"/>
            <p:cNvSpPr txBox="1">
              <a:spLocks noChangeArrowheads="1"/>
            </p:cNvSpPr>
            <p:nvPr/>
          </p:nvSpPr>
          <p:spPr bwMode="auto">
            <a:xfrm>
              <a:off x="7620000" y="5333581"/>
              <a:ext cx="13716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CCNC, HTDMA</a:t>
              </a:r>
            </a:p>
          </p:txBody>
        </p:sp>
      </p:grp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2. L’expérience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owchart: Magnetic Disk 18"/>
          <p:cNvSpPr/>
          <p:nvPr/>
        </p:nvSpPr>
        <p:spPr>
          <a:xfrm>
            <a:off x="3247048" y="2183358"/>
            <a:ext cx="2537927" cy="292981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Concept de l’expérience CLOUD</a:t>
            </a:r>
            <a:endParaRPr lang="fr-CH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08305" y="3443176"/>
            <a:ext cx="2136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 smtClean="0"/>
              <a:t>Chambre CLOUD</a:t>
            </a:r>
          </a:p>
          <a:p>
            <a:pPr algn="ctr"/>
            <a:r>
              <a:rPr lang="fr-CH" sz="1400" dirty="0" err="1" smtClean="0"/>
              <a:t>Experience</a:t>
            </a:r>
            <a:r>
              <a:rPr lang="fr-CH" sz="1400" dirty="0" smtClean="0"/>
              <a:t> </a:t>
            </a:r>
            <a:r>
              <a:rPr lang="fr-CH" sz="1400" dirty="0" err="1" smtClean="0"/>
              <a:t>controllée</a:t>
            </a:r>
            <a:r>
              <a:rPr lang="fr-CH" sz="1400" dirty="0" smtClean="0"/>
              <a:t> d’un </a:t>
            </a:r>
            <a:r>
              <a:rPr lang="fr-CH" sz="1400" dirty="0" err="1" smtClean="0"/>
              <a:t>echantillon</a:t>
            </a:r>
            <a:r>
              <a:rPr lang="fr-CH" sz="1400" dirty="0" smtClean="0"/>
              <a:t> de l’</a:t>
            </a:r>
            <a:r>
              <a:rPr lang="fr-CH" sz="1400" dirty="0" err="1" smtClean="0"/>
              <a:t>atmosphere</a:t>
            </a:r>
            <a:endParaRPr lang="fr-CH" sz="1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13816" y="1456504"/>
            <a:ext cx="2243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chemeClr val="accent2"/>
                </a:solidFill>
              </a:rPr>
              <a:t>1. Remplir la chambre avec de l’air très propre</a:t>
            </a:r>
            <a:endParaRPr lang="fr-CH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8532" y="5549966"/>
            <a:ext cx="3064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chemeClr val="accent2"/>
                </a:solidFill>
              </a:rPr>
              <a:t>4. Exposer la chambre à la lumière UV/ au faisceau du CERN</a:t>
            </a:r>
          </a:p>
          <a:p>
            <a:endParaRPr lang="fr-CH" dirty="0"/>
          </a:p>
        </p:txBody>
      </p:sp>
      <p:sp>
        <p:nvSpPr>
          <p:cNvPr id="13" name="TextBox 12"/>
          <p:cNvSpPr txBox="1"/>
          <p:nvPr/>
        </p:nvSpPr>
        <p:spPr>
          <a:xfrm>
            <a:off x="429017" y="2977394"/>
            <a:ext cx="2194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chemeClr val="accent2"/>
                </a:solidFill>
              </a:rPr>
              <a:t>2. Réguler la pression et la température</a:t>
            </a:r>
            <a:endParaRPr lang="fr-CH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0541" y="4290523"/>
            <a:ext cx="2404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>
                <a:solidFill>
                  <a:schemeClr val="accent2"/>
                </a:solidFill>
              </a:rPr>
              <a:t>3. Ajouter des traces de gas à d’infime concentration</a:t>
            </a:r>
            <a:endParaRPr lang="fr-CH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5061" y="5228371"/>
            <a:ext cx="3638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>
                <a:solidFill>
                  <a:srgbClr val="008000"/>
                </a:solidFill>
              </a:rPr>
              <a:t>5. Observation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solidFill>
                  <a:srgbClr val="008000"/>
                </a:solidFill>
              </a:rPr>
              <a:t> Formation des particules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solidFill>
                  <a:srgbClr val="008000"/>
                </a:solidFill>
              </a:rPr>
              <a:t> Formation de goutte d’eau ou de neige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solidFill>
                  <a:srgbClr val="008000"/>
                </a:solidFill>
              </a:rPr>
              <a:t> etc.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94684" y="3394536"/>
            <a:ext cx="2348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6. Repetter l’experience, ou changer un parametre puis repetter l’experience</a:t>
            </a:r>
            <a:endParaRPr lang="fr-CH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023118" y="2276656"/>
            <a:ext cx="233266" cy="177281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774301" y="4478680"/>
            <a:ext cx="323462" cy="68426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3898643" y="5267120"/>
            <a:ext cx="239485" cy="124405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5353812" y="5087315"/>
            <a:ext cx="219459" cy="192027"/>
          </a:xfrm>
          <a:prstGeom prst="straightConnector1">
            <a:avLst/>
          </a:prstGeom>
          <a:ln w="1905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702766" y="3337236"/>
            <a:ext cx="311022" cy="21771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4113"/>
            <a:ext cx="7772400" cy="792162"/>
          </a:xfrm>
        </p:spPr>
        <p:txBody>
          <a:bodyPr>
            <a:noAutofit/>
          </a:bodyPr>
          <a:lstStyle/>
          <a:p>
            <a:r>
              <a:rPr lang="de-CH" sz="2800" b="1" dirty="0" smtClean="0">
                <a:solidFill>
                  <a:srgbClr val="003399"/>
                </a:solidFill>
                <a:latin typeface="Arial" charset="0"/>
                <a:cs typeface="Times New Roman" pitchFamily="18" charset="0"/>
              </a:rPr>
              <a:t>Exemple de formation d‘aerosols</a:t>
            </a:r>
            <a:endParaRPr lang="de-CH" sz="2800" b="1" dirty="0">
              <a:solidFill>
                <a:srgbClr val="003399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130055" name="Picture 7" descr="2003_04_30 animation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03129" y="1719616"/>
            <a:ext cx="6435748" cy="4244454"/>
          </a:xfrm>
          <a:noFill/>
          <a:ln/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La chambre CLOUD</a:t>
            </a:r>
            <a:endParaRPr lang="fr-CH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7526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96495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9890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0316" y="43572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61855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250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35676" y="17803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83281" y="457200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2286000" y="49072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95368" y="4535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Entrée des </a:t>
            </a:r>
            <a:r>
              <a:rPr lang="en-US" dirty="0" err="1" smtClean="0"/>
              <a:t>gaz</a:t>
            </a:r>
            <a:r>
              <a:rPr lang="en-US" dirty="0" smtClean="0"/>
              <a:t>: Air, eau, traces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7251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507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908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flipV="1">
            <a:off x="25908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21979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4332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085406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flipV="1">
            <a:off x="3085406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215032" y="140911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015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271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672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V="1">
            <a:off x="42672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861271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98319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2688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flipV="1">
            <a:off x="3726880" y="1492135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047999" y="1122364"/>
            <a:ext cx="229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smtClean="0">
                <a:solidFill>
                  <a:srgbClr val="7030A0"/>
                </a:solidFill>
              </a:rPr>
              <a:t>UV, fibres optiques</a:t>
            </a:r>
            <a:endParaRPr lang="fr-CH" b="1">
              <a:solidFill>
                <a:srgbClr val="7030A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480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Chambre</a:t>
            </a:r>
            <a:endParaRPr lang="fr-CH"/>
          </a:p>
        </p:txBody>
      </p:sp>
      <p:sp>
        <p:nvSpPr>
          <p:cNvPr id="61" name="Rectangle 60"/>
          <p:cNvSpPr/>
          <p:nvPr/>
        </p:nvSpPr>
        <p:spPr>
          <a:xfrm>
            <a:off x="4401310" y="141643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860594" y="142740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722469" y="140422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031544" y="11077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905000" y="12954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999096" y="12954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feld 9"/>
          <p:cNvSpPr txBox="1"/>
          <p:nvPr/>
        </p:nvSpPr>
        <p:spPr>
          <a:xfrm>
            <a:off x="2324040" y="4995208"/>
            <a:ext cx="681996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 	~26 m³</a:t>
            </a:r>
          </a:p>
        </p:txBody>
      </p:sp>
      <p:sp>
        <p:nvSpPr>
          <p:cNvPr id="46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La chambre CLOUD</a:t>
            </a:r>
            <a:endParaRPr lang="fr-CH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7526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96495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9890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0316" y="43572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61855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250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35676" y="17803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83281" y="457200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2286000" y="49072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95368" y="4535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Entrée des </a:t>
            </a:r>
            <a:r>
              <a:rPr lang="en-US" dirty="0" err="1" smtClean="0"/>
              <a:t>gaz</a:t>
            </a:r>
            <a:r>
              <a:rPr lang="en-US" dirty="0" smtClean="0"/>
              <a:t>: Air, eau, traces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V="1">
            <a:off x="4114800" y="30480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257800" y="286570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Detecteurs</a:t>
            </a:r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27251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507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908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flipV="1">
            <a:off x="25908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21979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4332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085406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flipV="1">
            <a:off x="3085406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215032" y="140911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015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271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672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V="1">
            <a:off x="42672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861271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98319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2688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flipV="1">
            <a:off x="3726880" y="1492135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047999" y="1122364"/>
            <a:ext cx="229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smtClean="0">
                <a:solidFill>
                  <a:srgbClr val="7030A0"/>
                </a:solidFill>
              </a:rPr>
              <a:t>UV, fibres optiques</a:t>
            </a:r>
            <a:endParaRPr lang="fr-CH" b="1">
              <a:solidFill>
                <a:srgbClr val="7030A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480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Chambre</a:t>
            </a:r>
            <a:endParaRPr lang="fr-CH"/>
          </a:p>
        </p:txBody>
      </p:sp>
      <p:sp>
        <p:nvSpPr>
          <p:cNvPr id="61" name="Rectangle 60"/>
          <p:cNvSpPr/>
          <p:nvPr/>
        </p:nvSpPr>
        <p:spPr>
          <a:xfrm>
            <a:off x="4401310" y="141643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860594" y="142740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722469" y="140422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031544" y="11077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905000" y="12954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999096" y="12954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feld 9"/>
          <p:cNvSpPr txBox="1"/>
          <p:nvPr/>
        </p:nvSpPr>
        <p:spPr>
          <a:xfrm>
            <a:off x="2324040" y="4995208"/>
            <a:ext cx="681996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 	~26 m³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</a:t>
            </a:r>
            <a:r>
              <a:rPr lang="fr-CH" sz="1600" dirty="0" smtClean="0">
                <a:solidFill>
                  <a:srgbClr val="FF0000"/>
                </a:solidFill>
              </a:rPr>
              <a:t>	Meilleurs instruments de mesure (gaz, ions, particules)</a:t>
            </a:r>
          </a:p>
        </p:txBody>
      </p:sp>
      <p:sp>
        <p:nvSpPr>
          <p:cNvPr id="51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/>
          <p:cNvCxnSpPr/>
          <p:nvPr/>
        </p:nvCxnSpPr>
        <p:spPr>
          <a:xfrm rot="5400000">
            <a:off x="895636" y="3162300"/>
            <a:ext cx="14478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952500" y="3150924"/>
            <a:ext cx="14478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La chambre CLOUD</a:t>
            </a:r>
            <a:endParaRPr lang="fr-CH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7526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96495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9890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0316" y="43572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61855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250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35676" y="17803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83281" y="457200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2286000" y="49072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95368" y="4535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Entrée des </a:t>
            </a:r>
            <a:r>
              <a:rPr lang="en-US" dirty="0" err="1" smtClean="0"/>
              <a:t>gaz</a:t>
            </a:r>
            <a:r>
              <a:rPr lang="en-US" dirty="0" smtClean="0"/>
              <a:t>: Air, eau, traces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V="1">
            <a:off x="4114800" y="30480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257800" y="286570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Detecteurs</a:t>
            </a:r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27251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507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908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flipV="1">
            <a:off x="25908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21979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4332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085406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flipV="1">
            <a:off x="3085406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215032" y="140911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015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271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672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V="1">
            <a:off x="42672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861271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98319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2688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flipV="1">
            <a:off x="3726880" y="1492135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047999" y="1122364"/>
            <a:ext cx="229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smtClean="0">
                <a:solidFill>
                  <a:srgbClr val="7030A0"/>
                </a:solidFill>
              </a:rPr>
              <a:t>UV, fibres optiques</a:t>
            </a:r>
            <a:endParaRPr lang="fr-CH" b="1">
              <a:solidFill>
                <a:srgbClr val="7030A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295400" y="3124200"/>
            <a:ext cx="76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1295400" y="2951020"/>
            <a:ext cx="762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302325" y="2757055"/>
            <a:ext cx="755075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295400" y="3241965"/>
            <a:ext cx="762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295400" y="3352800"/>
            <a:ext cx="720435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0480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Chambre</a:t>
            </a:r>
            <a:endParaRPr lang="fr-CH"/>
          </a:p>
        </p:txBody>
      </p:sp>
      <p:sp>
        <p:nvSpPr>
          <p:cNvPr id="61" name="Rectangle 60"/>
          <p:cNvSpPr/>
          <p:nvPr/>
        </p:nvSpPr>
        <p:spPr>
          <a:xfrm>
            <a:off x="4401310" y="141643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860594" y="142740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722469" y="140422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031544" y="11077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905000" y="12954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999096" y="12954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693336" y="3810000"/>
            <a:ext cx="159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hodoscope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-44376" y="2811440"/>
            <a:ext cx="1511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PS faisceau</a:t>
            </a:r>
          </a:p>
          <a:p>
            <a:r>
              <a:rPr lang="fr-CH" dirty="0" smtClean="0"/>
              <a:t>3.5 </a:t>
            </a:r>
            <a:r>
              <a:rPr lang="fr-CH" dirty="0" err="1" smtClean="0"/>
              <a:t>Gev</a:t>
            </a:r>
            <a:r>
              <a:rPr lang="fr-CH" dirty="0" smtClean="0"/>
              <a:t> Pi</a:t>
            </a:r>
            <a:r>
              <a:rPr lang="fr-CH" baseline="30000" dirty="0" smtClean="0"/>
              <a:t>+</a:t>
            </a:r>
            <a:endParaRPr lang="fr-CH" baseline="30000" dirty="0"/>
          </a:p>
        </p:txBody>
      </p:sp>
      <p:sp>
        <p:nvSpPr>
          <p:cNvPr id="65" name="Textfeld 9"/>
          <p:cNvSpPr txBox="1"/>
          <p:nvPr/>
        </p:nvSpPr>
        <p:spPr>
          <a:xfrm>
            <a:off x="2324040" y="4995208"/>
            <a:ext cx="6819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 	~26 m³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	Meilleurs instruments de mesure (gaz, ions, particules)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>
                <a:solidFill>
                  <a:srgbClr val="FF0000"/>
                </a:solidFill>
              </a:rPr>
              <a:t>	Les ions sont créés par le faisceau du CERN</a:t>
            </a:r>
          </a:p>
        </p:txBody>
      </p:sp>
      <p:sp>
        <p:nvSpPr>
          <p:cNvPr id="57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/>
          <p:cNvCxnSpPr/>
          <p:nvPr/>
        </p:nvCxnSpPr>
        <p:spPr>
          <a:xfrm rot="5400000">
            <a:off x="895636" y="3162300"/>
            <a:ext cx="14478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952500" y="3150924"/>
            <a:ext cx="14478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La chambre CLOUD</a:t>
            </a:r>
            <a:endParaRPr lang="fr-CH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7526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96495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9890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0316" y="43572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61855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250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35676" y="17803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83281" y="457200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2286000" y="49072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95368" y="4535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Entrée des </a:t>
            </a:r>
            <a:r>
              <a:rPr lang="en-US" dirty="0" err="1" smtClean="0"/>
              <a:t>gaz</a:t>
            </a:r>
            <a:r>
              <a:rPr lang="en-US" dirty="0" smtClean="0"/>
              <a:t>: Air, eau, traces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V="1">
            <a:off x="4114800" y="30480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257800" y="286570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Detecteurs</a:t>
            </a:r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27251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507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908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flipV="1">
            <a:off x="25908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21979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43327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085406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flipV="1">
            <a:off x="3085406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215032" y="140911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401591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27168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67200" y="1524000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V="1">
            <a:off x="4267200" y="1478280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861271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98319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26880" y="1537855"/>
            <a:ext cx="4571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flipV="1">
            <a:off x="3726880" y="1492135"/>
            <a:ext cx="304800" cy="457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047999" y="1122364"/>
            <a:ext cx="229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smtClean="0">
                <a:solidFill>
                  <a:srgbClr val="7030A0"/>
                </a:solidFill>
              </a:rPr>
              <a:t>UV, fibres optiques</a:t>
            </a:r>
            <a:endParaRPr lang="fr-CH" b="1">
              <a:solidFill>
                <a:srgbClr val="7030A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295400" y="3124200"/>
            <a:ext cx="76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1295400" y="2951020"/>
            <a:ext cx="762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302325" y="2757055"/>
            <a:ext cx="755075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295400" y="3241965"/>
            <a:ext cx="762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295400" y="3352800"/>
            <a:ext cx="720435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0480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Chambre</a:t>
            </a:r>
            <a:endParaRPr lang="fr-CH"/>
          </a:p>
        </p:txBody>
      </p:sp>
      <p:sp>
        <p:nvSpPr>
          <p:cNvPr id="61" name="Rectangle 60"/>
          <p:cNvSpPr/>
          <p:nvPr/>
        </p:nvSpPr>
        <p:spPr>
          <a:xfrm>
            <a:off x="4401310" y="141643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860594" y="1427406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722469" y="1404222"/>
            <a:ext cx="45719" cy="1039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031544" y="11077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905000" y="12954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999096" y="12954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2626056" y="2182504"/>
            <a:ext cx="194594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626056" y="4218296"/>
            <a:ext cx="194594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522137" y="2147248"/>
            <a:ext cx="2069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Champ electrique</a:t>
            </a:r>
            <a:endParaRPr lang="fr-CH"/>
          </a:p>
        </p:txBody>
      </p:sp>
      <p:sp>
        <p:nvSpPr>
          <p:cNvPr id="79" name="TextBox 78"/>
          <p:cNvSpPr txBox="1"/>
          <p:nvPr/>
        </p:nvSpPr>
        <p:spPr>
          <a:xfrm>
            <a:off x="693336" y="3810000"/>
            <a:ext cx="159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hodoscope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-44376" y="2811440"/>
            <a:ext cx="1511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PS faisceau</a:t>
            </a:r>
          </a:p>
          <a:p>
            <a:r>
              <a:rPr lang="fr-CH" dirty="0" smtClean="0"/>
              <a:t>3.5 </a:t>
            </a:r>
            <a:r>
              <a:rPr lang="fr-CH" dirty="0" err="1" smtClean="0"/>
              <a:t>Gev</a:t>
            </a:r>
            <a:r>
              <a:rPr lang="fr-CH" dirty="0" smtClean="0"/>
              <a:t> Pi</a:t>
            </a:r>
            <a:r>
              <a:rPr lang="fr-CH" baseline="30000" dirty="0" smtClean="0"/>
              <a:t>+</a:t>
            </a:r>
            <a:endParaRPr lang="fr-CH" baseline="30000" dirty="0"/>
          </a:p>
        </p:txBody>
      </p:sp>
      <p:sp>
        <p:nvSpPr>
          <p:cNvPr id="65" name="Textfeld 9"/>
          <p:cNvSpPr txBox="1"/>
          <p:nvPr/>
        </p:nvSpPr>
        <p:spPr>
          <a:xfrm>
            <a:off x="2324040" y="4995208"/>
            <a:ext cx="6819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 	~26 m³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 	Meilleurs instruments de mesure (gaz, ions, particules)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	Les ions sont créés par le faisceau du CERN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	</a:t>
            </a:r>
            <a:r>
              <a:rPr lang="fr-CH" sz="1600" dirty="0" smtClean="0">
                <a:solidFill>
                  <a:srgbClr val="FF0000"/>
                </a:solidFill>
              </a:rPr>
              <a:t>Les ions peuvent être enlevés par un champ électrique</a:t>
            </a:r>
          </a:p>
        </p:txBody>
      </p:sp>
      <p:sp>
        <p:nvSpPr>
          <p:cNvPr id="55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9143999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L’expérience CLOUD au CERN</a:t>
            </a:r>
            <a:endParaRPr lang="fr-C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CLOUD, A.Onnela &amp; 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315076" y="6315075"/>
            <a:ext cx="800100" cy="369332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FF0000"/>
                </a:solidFill>
              </a:rPr>
              <a:t>ici</a:t>
            </a:r>
            <a:r>
              <a:rPr lang="en-GB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6200000" flipV="1">
            <a:off x="6086477" y="6105524"/>
            <a:ext cx="266701" cy="17145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Air supply</a:t>
            </a:r>
            <a:endParaRPr lang="en-US" b="1" dirty="0" smtClean="0">
              <a:solidFill>
                <a:schemeClr val="tx2"/>
              </a:solidFill>
            </a:endParaRPr>
          </a:p>
        </p:txBody>
      </p:sp>
      <p:pic>
        <p:nvPicPr>
          <p:cNvPr id="33799" name="Picture 5" descr="G:\Experiments\CLOUD\Photos\2009-08-20_general\gas supply N2 and O2 b.JPG"/>
          <p:cNvPicPr>
            <a:picLocks noChangeAspect="1" noChangeArrowheads="1"/>
          </p:cNvPicPr>
          <p:nvPr/>
        </p:nvPicPr>
        <p:blipFill>
          <a:blip r:embed="rId2" cstate="print"/>
          <a:srcRect l="1816" t="9914" r="7600" b="2214"/>
          <a:stretch>
            <a:fillRect/>
          </a:stretch>
        </p:blipFill>
        <p:spPr bwMode="auto">
          <a:xfrm>
            <a:off x="76200" y="1657296"/>
            <a:ext cx="3962400" cy="512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419600" y="1600200"/>
            <a:ext cx="4724400" cy="1524000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Ultra-pure air is made from the mixture of liquid nitrogen and liquid oxygen</a:t>
            </a:r>
          </a:p>
          <a:p>
            <a:r>
              <a:rPr lang="en-US" sz="1800" dirty="0" smtClean="0"/>
              <a:t>SO2 and other traces gas are in very clean gas mixture bottles</a:t>
            </a:r>
          </a:p>
          <a:p>
            <a:r>
              <a:rPr lang="en-US" sz="1800" dirty="0" smtClean="0"/>
              <a:t>Ozone is produced by UV light system</a:t>
            </a:r>
            <a:endParaRPr lang="en-US" sz="1800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" name="Picture 2" descr="G:\Experiments\CLOUD\Photos\2009-09-10-Overview for Skype meeting\100NIKON\DSCN9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8944" y="3576651"/>
            <a:ext cx="3099256" cy="3128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3059832" y="1412776"/>
            <a:ext cx="5796136" cy="42484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19672" y="2420888"/>
            <a:ext cx="2232248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275856" y="2420888"/>
            <a:ext cx="532859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Humidification System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76056" y="2556518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076056" y="234049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5"/>
          </p:cNvCxnSpPr>
          <p:nvPr/>
        </p:nvCxnSpPr>
        <p:spPr>
          <a:xfrm rot="5400000">
            <a:off x="4879314" y="2844550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4865480" y="2858383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652120" y="2556518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52120" y="234049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10" idx="5"/>
          </p:cNvCxnSpPr>
          <p:nvPr/>
        </p:nvCxnSpPr>
        <p:spPr>
          <a:xfrm rot="5400000">
            <a:off x="5455378" y="2844550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5441544" y="2858383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156176" y="2556518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56176" y="234049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14" idx="5"/>
          </p:cNvCxnSpPr>
          <p:nvPr/>
        </p:nvCxnSpPr>
        <p:spPr>
          <a:xfrm rot="5400000">
            <a:off x="5959434" y="2844550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5945600" y="2858383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660232" y="2556518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60232" y="234049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8" idx="5"/>
          </p:cNvCxnSpPr>
          <p:nvPr/>
        </p:nvCxnSpPr>
        <p:spPr>
          <a:xfrm rot="5400000">
            <a:off x="6463490" y="2844550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6449656" y="2858383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668344" y="2548133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668344" y="2332109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2" idx="5"/>
          </p:cNvCxnSpPr>
          <p:nvPr/>
        </p:nvCxnSpPr>
        <p:spPr>
          <a:xfrm rot="5400000">
            <a:off x="7471602" y="2836165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457768" y="2849998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051720" y="2548133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051720" y="2332109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6" idx="5"/>
          </p:cNvCxnSpPr>
          <p:nvPr/>
        </p:nvCxnSpPr>
        <p:spPr>
          <a:xfrm rot="5400000">
            <a:off x="1854978" y="2836165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841144" y="2849998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555776" y="2556518"/>
            <a:ext cx="3600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555776" y="234049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30" idx="5"/>
          </p:cNvCxnSpPr>
          <p:nvPr/>
        </p:nvCxnSpPr>
        <p:spPr>
          <a:xfrm rot="5400000">
            <a:off x="2359034" y="2844550"/>
            <a:ext cx="700799" cy="30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2345200" y="2858383"/>
            <a:ext cx="728464" cy="268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364088" y="4365104"/>
            <a:ext cx="13681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508104" y="4797152"/>
            <a:ext cx="144016" cy="2880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372200" y="4797152"/>
            <a:ext cx="144016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588224" y="4509120"/>
            <a:ext cx="1944216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275856" y="4509120"/>
            <a:ext cx="208823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779912" y="422108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 rot="16200000">
            <a:off x="3752202" y="4320806"/>
            <a:ext cx="648072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8532440" y="2420888"/>
            <a:ext cx="14401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4283968" y="2420888"/>
            <a:ext cx="50405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635896" y="2420888"/>
            <a:ext cx="50405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275856" y="2423621"/>
            <a:ext cx="14401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691680" y="5085184"/>
            <a:ext cx="3960440" cy="14401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635896" y="26996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UV</a:t>
            </a:r>
            <a:endParaRPr lang="en-US" dirty="0"/>
          </a:p>
        </p:txBody>
      </p:sp>
      <p:sp>
        <p:nvSpPr>
          <p:cNvPr id="51" name="Right Arrow 50"/>
          <p:cNvSpPr/>
          <p:nvPr/>
        </p:nvSpPr>
        <p:spPr>
          <a:xfrm>
            <a:off x="7164288" y="2348880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/>
          <p:cNvSpPr/>
          <p:nvPr/>
        </p:nvSpPr>
        <p:spPr>
          <a:xfrm rot="10800000">
            <a:off x="7668344" y="4437111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 rot="10800000">
            <a:off x="4716017" y="4437112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 rot="16200000">
            <a:off x="3158824" y="3688159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251520" y="1295400"/>
            <a:ext cx="233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CERN clean and </a:t>
            </a:r>
            <a:r>
              <a:rPr lang="en-US" dirty="0" err="1" smtClean="0"/>
              <a:t>demineralized</a:t>
            </a:r>
            <a:r>
              <a:rPr lang="en-US" dirty="0" smtClean="0"/>
              <a:t> water</a:t>
            </a:r>
            <a:endParaRPr lang="en-US" dirty="0"/>
          </a:p>
        </p:txBody>
      </p:sp>
      <p:sp>
        <p:nvSpPr>
          <p:cNvPr id="56" name="Right Arrow 55"/>
          <p:cNvSpPr/>
          <p:nvPr/>
        </p:nvSpPr>
        <p:spPr>
          <a:xfrm rot="5400000">
            <a:off x="1475656" y="2044077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-76200" y="49318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Dry pure air</a:t>
            </a:r>
            <a:endParaRPr lang="en-US" dirty="0"/>
          </a:p>
        </p:txBody>
      </p:sp>
      <p:sp>
        <p:nvSpPr>
          <p:cNvPr id="58" name="Right Arrow 57"/>
          <p:cNvSpPr/>
          <p:nvPr/>
        </p:nvSpPr>
        <p:spPr>
          <a:xfrm>
            <a:off x="1187624" y="5013176"/>
            <a:ext cx="360040" cy="2880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 rot="5400000">
            <a:off x="8424428" y="3537012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Arrow 59"/>
          <p:cNvSpPr/>
          <p:nvPr/>
        </p:nvSpPr>
        <p:spPr>
          <a:xfrm rot="5400000">
            <a:off x="6253555" y="5409220"/>
            <a:ext cx="360040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486400" y="573325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 saturated with water to the CLOUD chamber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048000" y="142136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controlled </a:t>
            </a:r>
            <a:endParaRPr lang="en-US" dirty="0"/>
          </a:p>
        </p:txBody>
      </p:sp>
      <p:sp>
        <p:nvSpPr>
          <p:cNvPr id="6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5410200" y="4419600"/>
            <a:ext cx="1336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Permapure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1676400" y="33014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Particle filter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73152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Particle filter</a:t>
            </a:r>
            <a:endParaRPr lang="en-US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22098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Organic filter</a:t>
            </a:r>
            <a:endParaRPr lang="en-US" sz="1600" dirty="0"/>
          </a:p>
        </p:txBody>
      </p:sp>
      <p:sp>
        <p:nvSpPr>
          <p:cNvPr id="71" name="TextBox 70"/>
          <p:cNvSpPr txBox="1"/>
          <p:nvPr/>
        </p:nvSpPr>
        <p:spPr>
          <a:xfrm>
            <a:off x="60198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Organic filter</a:t>
            </a:r>
            <a:endParaRPr lang="en-US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50292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Ions</a:t>
            </a:r>
          </a:p>
          <a:p>
            <a:pPr algn="ctr"/>
            <a:r>
              <a:rPr lang="en-US" sz="1600" dirty="0" smtClean="0"/>
              <a:t> filter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304799" y="6019800"/>
            <a:ext cx="4239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Very clean water with less than 3 ppb of organic, but still too much…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Chambre CLOUD</a:t>
            </a:r>
            <a:endParaRPr lang="fr-CH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6" name="Picture 6" descr="CLOUD_chamber_01_12MAR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1"/>
            <a:ext cx="5753100" cy="4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LOUD_chamber_09_12MAR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012" y="3669545"/>
            <a:ext cx="4247988" cy="318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176327" y="1229355"/>
            <a:ext cx="2644775" cy="196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68680" y="5413248"/>
            <a:ext cx="3648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H" sz="1600" dirty="0" smtClean="0"/>
              <a:t> 26 m</a:t>
            </a:r>
            <a:r>
              <a:rPr lang="fr-CH" sz="1600" baseline="30000" dirty="0" smtClean="0"/>
              <a:t>3</a:t>
            </a:r>
          </a:p>
          <a:p>
            <a:pPr>
              <a:buFont typeface="Arial" pitchFamily="34" charset="0"/>
              <a:buChar char="•"/>
            </a:pPr>
            <a:r>
              <a:rPr lang="fr-CH" sz="1600" dirty="0" smtClean="0"/>
              <a:t> Pression: Atmosphérique ± 0.3 bar</a:t>
            </a:r>
          </a:p>
          <a:p>
            <a:pPr>
              <a:buFont typeface="Arial" pitchFamily="34" charset="0"/>
              <a:buChar char="•"/>
            </a:pPr>
            <a:r>
              <a:rPr lang="fr-CH" sz="1600" dirty="0" smtClean="0"/>
              <a:t> Seulement des joints métalliques</a:t>
            </a:r>
          </a:p>
          <a:p>
            <a:pPr>
              <a:buFont typeface="Arial" pitchFamily="34" charset="0"/>
              <a:buChar char="•"/>
            </a:pPr>
            <a:r>
              <a:rPr lang="fr-CH" sz="1600" dirty="0" smtClean="0"/>
              <a:t> Surfaces intérieur </a:t>
            </a:r>
            <a:r>
              <a:rPr lang="fr-CH" sz="1600" dirty="0" err="1" smtClean="0"/>
              <a:t>électropolies</a:t>
            </a:r>
            <a:endParaRPr lang="fr-CH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8107" y="1433527"/>
            <a:ext cx="3414712" cy="49321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688135" y="228600"/>
            <a:ext cx="601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solidFill>
                  <a:schemeClr val="accent2"/>
                </a:solidFill>
              </a:rPr>
              <a:t>Le system des lumières</a:t>
            </a:r>
            <a:endParaRPr lang="fr-CH" sz="2800" b="1" dirty="0">
              <a:solidFill>
                <a:schemeClr val="accent2"/>
              </a:solidFill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99564" y="6109894"/>
            <a:ext cx="206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Kupc et al. 2011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1" descr="G:\Experiments\CLOUD\Photos\2009-12-11--2009-09-21_CLOUD_installation\2009-10-20-00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3657600" cy="48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9569" name="Picture 1" descr="F:\DCIM\101NCD90\DSC_0034.JPG"/>
          <p:cNvPicPr>
            <a:picLocks noChangeAspect="1" noChangeArrowheads="1"/>
          </p:cNvPicPr>
          <p:nvPr/>
        </p:nvPicPr>
        <p:blipFill>
          <a:blip r:embed="rId3" cstate="print"/>
          <a:srcRect b="41958"/>
          <a:stretch>
            <a:fillRect/>
          </a:stretch>
        </p:blipFill>
        <p:spPr bwMode="auto">
          <a:xfrm>
            <a:off x="4495800" y="3886200"/>
            <a:ext cx="3349624" cy="2927289"/>
          </a:xfrm>
          <a:prstGeom prst="rect">
            <a:avLst/>
          </a:prstGeom>
          <a:noFill/>
        </p:spPr>
      </p:pic>
      <p:pic>
        <p:nvPicPr>
          <p:cNvPr id="17412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197350" y="1371600"/>
            <a:ext cx="3879850" cy="2909887"/>
          </a:xfrm>
        </p:spPr>
      </p:pic>
      <p:sp>
        <p:nvSpPr>
          <p:cNvPr id="11" name="TextBox 10"/>
          <p:cNvSpPr txBox="1"/>
          <p:nvPr/>
        </p:nvSpPr>
        <p:spPr>
          <a:xfrm>
            <a:off x="1688135" y="228600"/>
            <a:ext cx="601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solidFill>
                  <a:schemeClr val="accent2"/>
                </a:solidFill>
              </a:rPr>
              <a:t>Le system des lumières</a:t>
            </a:r>
            <a:endParaRPr lang="fr-CH" sz="2800" b="1" dirty="0">
              <a:solidFill>
                <a:schemeClr val="accent2"/>
              </a:solidFill>
            </a:endParaRP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smtClean="0"/>
              <a:t>UV vue de dessous</a:t>
            </a:r>
            <a:endParaRPr lang="fr-CH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6504452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5754" y="6345382"/>
            <a:ext cx="210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Kupc et al.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75" y="1371600"/>
            <a:ext cx="3184525" cy="53844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7315200" y="1219200"/>
            <a:ext cx="2286000" cy="1933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2400" dirty="0" smtClean="0">
              <a:solidFill>
                <a:srgbClr val="000000"/>
              </a:solidFill>
              <a:ea typeface="MS Gothic" charset="0"/>
              <a:cs typeface="MS Gothic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 dirty="0" smtClean="0">
                <a:solidFill>
                  <a:srgbClr val="000000"/>
                </a:solidFill>
                <a:ea typeface="MS Gothic" charset="0"/>
                <a:cs typeface="MS Gothic" charset="0"/>
              </a:rPr>
              <a:t>2 * 30 </a:t>
            </a:r>
            <a:r>
              <a:rPr lang="fr-FR" sz="2400" dirty="0" err="1" smtClean="0">
                <a:solidFill>
                  <a:srgbClr val="000000"/>
                </a:solidFill>
                <a:ea typeface="MS Gothic" charset="0"/>
                <a:cs typeface="MS Gothic" charset="0"/>
              </a:rPr>
              <a:t>kVolts</a:t>
            </a:r>
            <a:endParaRPr lang="fr-FR" sz="2400" dirty="0">
              <a:solidFill>
                <a:srgbClr val="000000"/>
              </a:solidFill>
              <a:ea typeface="MS Gothic" charset="0"/>
              <a:cs typeface="MS Gothic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52281" y="152400"/>
            <a:ext cx="4873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solidFill>
                  <a:schemeClr val="accent2"/>
                </a:solidFill>
              </a:rPr>
              <a:t>Champ électrique</a:t>
            </a:r>
            <a:endParaRPr lang="fr-CH" sz="2800" b="1" dirty="0">
              <a:solidFill>
                <a:schemeClr val="accent2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371600"/>
            <a:ext cx="3805568" cy="28538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4" descr="G:\Experiments\CLOUD\Photos\2009-12-11--2009-09-21_CLOUD_installation\2009-11-11-02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3887684"/>
            <a:ext cx="3962400" cy="297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19050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10695" y="45165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44090" y="45165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84516" y="45096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376055" y="20643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09450" y="20643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849876" y="19327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697481" y="472440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1600200" y="50596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46876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Entrée des gaz: Air, eau, traces</a:t>
            </a:r>
            <a:endParaRPr lang="fr-CH"/>
          </a:p>
        </p:txBody>
      </p:sp>
      <p:sp>
        <p:nvSpPr>
          <p:cNvPr id="60" name="TextBox 59"/>
          <p:cNvSpPr txBox="1"/>
          <p:nvPr/>
        </p:nvSpPr>
        <p:spPr>
          <a:xfrm>
            <a:off x="23622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Chambre</a:t>
            </a:r>
            <a:endParaRPr lang="fr-CH"/>
          </a:p>
        </p:txBody>
      </p:sp>
      <p:sp>
        <p:nvSpPr>
          <p:cNvPr id="67" name="TextBox 66"/>
          <p:cNvSpPr txBox="1"/>
          <p:nvPr/>
        </p:nvSpPr>
        <p:spPr>
          <a:xfrm>
            <a:off x="345744" y="12601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219200" y="14478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313296" y="14478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600200"/>
            <a:ext cx="3481426" cy="35938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5181600" y="5410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smtClean="0"/>
              <a:t>Deux ventilateurs</a:t>
            </a:r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159228"/>
            <a:ext cx="8229600" cy="675273"/>
          </a:xfrm>
        </p:spPr>
        <p:txBody>
          <a:bodyPr/>
          <a:lstStyle/>
          <a:p>
            <a:r>
              <a:rPr lang="fr-FR" b="1" dirty="0" smtClean="0"/>
              <a:t>Ventilateur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Ventilateur</a:t>
            </a:r>
            <a:endParaRPr lang="fr-FR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667" y="1261872"/>
            <a:ext cx="6315456" cy="47365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2057400" y="1447800"/>
            <a:ext cx="4800600" cy="3581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2286000" y="1600200"/>
            <a:ext cx="4343400" cy="32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4876800" y="1752600"/>
            <a:ext cx="1524000" cy="2895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Control de temperature de CLOUD</a:t>
            </a:r>
            <a:endParaRPr lang="en-US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089025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1752600"/>
            <a:ext cx="2133600" cy="289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96495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9890" y="4364180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0316" y="435725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61855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250" y="1911925"/>
            <a:ext cx="4572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35676" y="1780305"/>
            <a:ext cx="45719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>
            <a:off x="3383281" y="4526280"/>
            <a:ext cx="45719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2286000" y="5135881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25032" y="499246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Arrivée des gas</a:t>
            </a:r>
            <a:endParaRPr lang="fr-CH"/>
          </a:p>
        </p:txBody>
      </p:sp>
      <p:sp>
        <p:nvSpPr>
          <p:cNvPr id="60" name="TextBox 59"/>
          <p:cNvSpPr txBox="1"/>
          <p:nvPr/>
        </p:nvSpPr>
        <p:spPr>
          <a:xfrm>
            <a:off x="3048000" y="2667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CLOUD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1031544" y="110774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Sortie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 flipV="1">
            <a:off x="1905000" y="1295400"/>
            <a:ext cx="1143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999096" y="1295400"/>
            <a:ext cx="4571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Arrow Connector 85"/>
          <p:cNvCxnSpPr/>
          <p:nvPr/>
        </p:nvCxnSpPr>
        <p:spPr>
          <a:xfrm rot="10800000">
            <a:off x="4822208" y="4724400"/>
            <a:ext cx="685800" cy="15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10800000">
            <a:off x="5105400" y="1676401"/>
            <a:ext cx="685800" cy="1588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5400000" flipH="1" flipV="1">
            <a:off x="6016162" y="2780506"/>
            <a:ext cx="990599" cy="1588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feld 9"/>
          <p:cNvSpPr txBox="1"/>
          <p:nvPr/>
        </p:nvSpPr>
        <p:spPr>
          <a:xfrm>
            <a:off x="1600200" y="5638800"/>
            <a:ext cx="70866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266700" algn="l"/>
              </a:tabLst>
            </a:pPr>
            <a:r>
              <a:rPr lang="fr-CH" sz="1600" dirty="0" smtClean="0"/>
              <a:t>	</a:t>
            </a:r>
            <a:r>
              <a:rPr lang="fr-CH" sz="1600" dirty="0" err="1" smtClean="0"/>
              <a:t>Temperature</a:t>
            </a:r>
            <a:r>
              <a:rPr lang="fr-CH" sz="1600" dirty="0" smtClean="0"/>
              <a:t> très stable (±0.01°C), qui varie de -70°C  à 100°C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105400" y="1981200"/>
            <a:ext cx="10668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562600" y="3733800"/>
            <a:ext cx="685800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lowchart: Card 82"/>
          <p:cNvSpPr/>
          <p:nvPr/>
        </p:nvSpPr>
        <p:spPr>
          <a:xfrm>
            <a:off x="5638800" y="3886200"/>
            <a:ext cx="990600" cy="930320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5638800" y="40386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Thermal unit</a:t>
            </a:r>
            <a:endParaRPr lang="en-US" dirty="0"/>
          </a:p>
        </p:txBody>
      </p:sp>
      <p:cxnSp>
        <p:nvCxnSpPr>
          <p:cNvPr id="89" name="Straight Connector 88"/>
          <p:cNvCxnSpPr/>
          <p:nvPr/>
        </p:nvCxnSpPr>
        <p:spPr>
          <a:xfrm rot="5400000">
            <a:off x="5295900" y="4000500"/>
            <a:ext cx="53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>
            <a:off x="5562600" y="3733800"/>
            <a:ext cx="609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rot="5400000" flipH="1" flipV="1">
            <a:off x="4258470" y="2932906"/>
            <a:ext cx="990599" cy="15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 flipH="1" flipV="1">
            <a:off x="1943895" y="3085306"/>
            <a:ext cx="990599" cy="15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 descr="G:\Experiments\CLOUD\Photos\2009-07-25_T11_area_and_chamber\P1000095.JPG"/>
          <p:cNvPicPr>
            <a:picLocks noChangeAspect="1" noChangeArrowheads="1"/>
          </p:cNvPicPr>
          <p:nvPr/>
        </p:nvPicPr>
        <p:blipFill>
          <a:blip r:embed="rId2" cstate="print"/>
          <a:srcRect l="53631" r="4848" b="3112"/>
          <a:stretch>
            <a:fillRect/>
          </a:stretch>
        </p:blipFill>
        <p:spPr bwMode="auto">
          <a:xfrm>
            <a:off x="304800" y="1447800"/>
            <a:ext cx="2971800" cy="5200650"/>
          </a:xfrm>
          <a:prstGeom prst="rect">
            <a:avLst/>
          </a:prstGeom>
          <a:noFill/>
        </p:spPr>
      </p:pic>
      <p:pic>
        <p:nvPicPr>
          <p:cNvPr id="6" name="Picture 6" descr="view21"/>
          <p:cNvPicPr>
            <a:picLocks noChangeAspect="1" noChangeArrowheads="1"/>
          </p:cNvPicPr>
          <p:nvPr/>
        </p:nvPicPr>
        <p:blipFill>
          <a:blip r:embed="rId3" cstate="print"/>
          <a:srcRect l="30121" t="9633" r="26506" b="10542"/>
          <a:stretch>
            <a:fillRect/>
          </a:stretch>
        </p:blipFill>
        <p:spPr bwMode="auto">
          <a:xfrm>
            <a:off x="5565775" y="1447800"/>
            <a:ext cx="3197225" cy="4707571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b="1" dirty="0" smtClean="0"/>
              <a:t>CLOUD isolation</a:t>
            </a:r>
            <a:endParaRPr lang="en-US" b="1" dirty="0" smtClean="0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86200" y="58028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Pieds isolés</a:t>
            </a:r>
            <a:endParaRPr lang="fr-CH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029200" y="5789612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1524000" y="6246811"/>
            <a:ext cx="2438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G:\Experiments\CLOUD\Photos\2010-02-18_Opened_bottom_thermal_insulation\P10005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7497343" cy="49784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b="1" dirty="0" smtClean="0"/>
              <a:t>CLOUD isolation</a:t>
            </a:r>
            <a:endParaRPr lang="en-US" b="1" dirty="0" smtClean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640" r="33121" b="20203"/>
          <a:stretch>
            <a:fillRect/>
          </a:stretch>
        </p:blipFill>
        <p:spPr>
          <a:xfrm>
            <a:off x="2286000" y="76200"/>
            <a:ext cx="5376791" cy="4162425"/>
          </a:xfrm>
        </p:spPr>
      </p:pic>
      <p:pic>
        <p:nvPicPr>
          <p:cNvPr id="5" name="Picture 12" descr="G:\Experiments\CLOUD\Photos\2009-12-11--2009-09-21_CLOUD_installation\2009-12-02-034b.jpg"/>
          <p:cNvPicPr>
            <a:picLocks noChangeAspect="1" noChangeArrowheads="1"/>
          </p:cNvPicPr>
          <p:nvPr/>
        </p:nvPicPr>
        <p:blipFill>
          <a:blip r:embed="rId3" cstate="print"/>
          <a:srcRect t="4272" b="3535"/>
          <a:stretch>
            <a:fillRect/>
          </a:stretch>
        </p:blipFill>
        <p:spPr bwMode="auto">
          <a:xfrm>
            <a:off x="2834408" y="4800600"/>
            <a:ext cx="2807496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fr-CH" b="1" dirty="0" smtClean="0"/>
              <a:t>Mesure de température</a:t>
            </a:r>
          </a:p>
        </p:txBody>
      </p:sp>
      <p:pic>
        <p:nvPicPr>
          <p:cNvPr id="389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1"/>
            <a:ext cx="7209572" cy="45227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28800" y="6172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mtClean="0"/>
              <a:t>Plus de 40 senseurs de temperature autour de CLOUD</a:t>
            </a:r>
            <a:endParaRPr lang="fr-CH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b="1" dirty="0" smtClean="0"/>
              <a:t>CLOUD installation</a:t>
            </a:r>
          </a:p>
        </p:txBody>
      </p:sp>
      <p:pic>
        <p:nvPicPr>
          <p:cNvPr id="14339" name="Picture 3" descr="2009-03-03-010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8900" y="2076450"/>
            <a:ext cx="8912225" cy="3297238"/>
          </a:xfrm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7250113" y="4932363"/>
            <a:ext cx="1714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H" smtClean="0"/>
              <a:t>Fevrier 2009</a:t>
            </a:r>
            <a:endParaRPr lang="fr-CH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b="1" dirty="0" smtClean="0"/>
              <a:t>CLOUD installation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C05F7-54E9-473A-B3FB-F6169D54844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6388" name="Picture 1" descr="G:\Experiments\CLOUD\Photos\2009-12-11--2009-09-21_CLOUD_installation\2009-10-05-00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875" y="1225550"/>
            <a:ext cx="394335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 descr="P1000090b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575" y="1219200"/>
            <a:ext cx="3962400" cy="2971800"/>
          </a:xfrm>
        </p:spPr>
      </p:pic>
      <p:pic>
        <p:nvPicPr>
          <p:cNvPr id="8" name="Picture 2" descr="G:\Experiments\CLOUD\Photos\2009-12-11--2009-09-21_CLOUD_installation\2009-11-05-00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2788" y="4341813"/>
            <a:ext cx="3376612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:\Experiments\CLOUD\Photos\2009-12-11--2009-09-21_CLOUD_installation\2009-11-09-002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4013" y="4240212"/>
            <a:ext cx="1960562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G:\Experiments\CLOUD\Photos\2009-12-11--2009-09-21_CLOUD_installation\2009-11-06-002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4260850"/>
            <a:ext cx="2706688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33850" y="6238875"/>
            <a:ext cx="218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H" smtClean="0"/>
              <a:t>Caillebotis #!&amp;?</a:t>
            </a:r>
          </a:p>
          <a:p>
            <a:r>
              <a:rPr lang="fr-CH" smtClean="0"/>
              <a:t>... Novembre 2009!</a:t>
            </a:r>
            <a:endParaRPr lang="fr-CH"/>
          </a:p>
        </p:txBody>
      </p:sp>
      <p:sp>
        <p:nvSpPr>
          <p:cNvPr id="16394" name="TextBox 11"/>
          <p:cNvSpPr txBox="1">
            <a:spLocks noChangeArrowheads="1"/>
          </p:cNvSpPr>
          <p:nvPr/>
        </p:nvSpPr>
        <p:spPr bwMode="auto">
          <a:xfrm>
            <a:off x="630238" y="3379788"/>
            <a:ext cx="15502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mtClean="0">
                <a:solidFill>
                  <a:schemeClr val="bg1"/>
                </a:solidFill>
              </a:rPr>
              <a:t>Juillet 2009</a:t>
            </a:r>
            <a:endParaRPr lang="fr-CH">
              <a:solidFill>
                <a:schemeClr val="bg1"/>
              </a:solidFill>
            </a:endParaRPr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6610350" y="3413125"/>
            <a:ext cx="1908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H" smtClean="0">
                <a:solidFill>
                  <a:schemeClr val="bg1"/>
                </a:solidFill>
              </a:rPr>
              <a:t>Septembre 2009</a:t>
            </a:r>
            <a:endParaRPr lang="fr-CH">
              <a:solidFill>
                <a:schemeClr val="bg1"/>
              </a:solidFill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\\cern.ch\dfs\Users\d\duplissy\Desktop\CLOUD 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5155"/>
            <a:ext cx="9144000" cy="5662845"/>
          </a:xfrm>
          <a:prstGeom prst="rect">
            <a:avLst/>
          </a:prstGeom>
          <a:noFill/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59912" y="130314"/>
            <a:ext cx="5606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solidFill>
                  <a:schemeClr val="accent2"/>
                </a:solidFill>
              </a:rPr>
              <a:t>L’expérience CLOUD</a:t>
            </a:r>
            <a:endParaRPr lang="fr-CH" sz="28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CH" b="1" dirty="0" err="1" smtClean="0"/>
              <a:t>Resultats</a:t>
            </a:r>
            <a:endParaRPr lang="fr-CH" b="1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4898" y="609598"/>
            <a:ext cx="7216260" cy="617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Résultats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1026" name="Picture 2" descr="C:\For Paris\Paris\Fig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040" y="633222"/>
            <a:ext cx="8081965" cy="6146275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262255"/>
            <a:ext cx="27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Kirkby et al. Nature,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t="9049"/>
          <a:stretch>
            <a:fillRect/>
          </a:stretch>
        </p:blipFill>
        <p:spPr bwMode="auto">
          <a:xfrm>
            <a:off x="587373" y="1149531"/>
            <a:ext cx="8012342" cy="5275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88181" y="6234546"/>
            <a:ext cx="27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Kirkby et al. Nature, 2011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9228"/>
            <a:ext cx="8229600" cy="675273"/>
          </a:xfrm>
        </p:spPr>
        <p:txBody>
          <a:bodyPr/>
          <a:lstStyle/>
          <a:p>
            <a:r>
              <a:rPr lang="fr-CH" dirty="0" smtClean="0"/>
              <a:t>Résultats: </a:t>
            </a:r>
            <a:r>
              <a:rPr lang="fr-CH" dirty="0" err="1" smtClean="0"/>
              <a:t>Nucleation</a:t>
            </a:r>
            <a:r>
              <a:rPr lang="fr-CH" dirty="0" smtClean="0"/>
              <a:t> vs H</a:t>
            </a:r>
            <a:r>
              <a:rPr lang="fr-CH" baseline="-25000" dirty="0" smtClean="0"/>
              <a:t>2</a:t>
            </a:r>
            <a:r>
              <a:rPr lang="fr-CH" dirty="0" smtClean="0"/>
              <a:t>SO</a:t>
            </a:r>
            <a:r>
              <a:rPr lang="fr-CH" baseline="-25000" dirty="0" smtClean="0"/>
              <a:t>4</a:t>
            </a:r>
            <a:endParaRPr lang="en-US" baseline="-25000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Effet des ions sur la nucléation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t="3838"/>
          <a:stretch>
            <a:fillRect/>
          </a:stretch>
        </p:blipFill>
        <p:spPr bwMode="auto">
          <a:xfrm>
            <a:off x="897743" y="1316182"/>
            <a:ext cx="6969907" cy="535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888181" y="6234546"/>
            <a:ext cx="27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Kirkby et al. Nature,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Les mesures de CLOUD et l’atmosphère…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115" y="1088102"/>
            <a:ext cx="5167740" cy="558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0695" y="1499322"/>
            <a:ext cx="27813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888181" y="6234546"/>
            <a:ext cx="27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Kirkby et al. Nature,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Composition moléculaire du noyau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t="2360"/>
          <a:stretch>
            <a:fillRect/>
          </a:stretch>
        </p:blipFill>
        <p:spPr bwMode="auto">
          <a:xfrm>
            <a:off x="13855" y="1967360"/>
            <a:ext cx="9086563" cy="458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6182" y="746667"/>
            <a:ext cx="3571010" cy="1295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888181" y="6442371"/>
            <a:ext cx="27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Kirkby et al. Nature, 2011</a:t>
            </a:r>
            <a:endParaRPr lang="en-US" dirty="0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28600" y="78277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Conclusion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5018" y="1468583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• CLOUD a pour </a:t>
            </a:r>
            <a:r>
              <a:rPr lang="en-US" dirty="0" err="1" smtClean="0"/>
              <a:t>objectif</a:t>
            </a:r>
            <a:r>
              <a:rPr lang="en-US" dirty="0" smtClean="0"/>
              <a:t> de </a:t>
            </a:r>
            <a:r>
              <a:rPr lang="en-US" dirty="0" err="1" smtClean="0"/>
              <a:t>repondre</a:t>
            </a:r>
            <a:r>
              <a:rPr lang="en-US" dirty="0" smtClean="0"/>
              <a:t> à la question: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les particles </a:t>
            </a:r>
            <a:r>
              <a:rPr lang="en-US" dirty="0" err="1" smtClean="0"/>
              <a:t>cosmiques</a:t>
            </a:r>
            <a:r>
              <a:rPr lang="en-US" dirty="0" smtClean="0"/>
              <a:t>, qui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modulées</a:t>
            </a:r>
            <a:r>
              <a:rPr lang="en-US" dirty="0" smtClean="0"/>
              <a:t> par les vents </a:t>
            </a:r>
            <a:r>
              <a:rPr lang="en-US" dirty="0" err="1" smtClean="0"/>
              <a:t>solaires</a:t>
            </a:r>
            <a:r>
              <a:rPr lang="en-US" dirty="0" smtClean="0"/>
              <a:t>, </a:t>
            </a:r>
            <a:r>
              <a:rPr lang="en-US" dirty="0" err="1" smtClean="0"/>
              <a:t>ont</a:t>
            </a:r>
            <a:r>
              <a:rPr lang="en-US" dirty="0" smtClean="0"/>
              <a:t> un </a:t>
            </a:r>
            <a:r>
              <a:rPr lang="en-US" dirty="0" err="1" smtClean="0"/>
              <a:t>effet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nuages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b="1" dirty="0" smtClean="0"/>
              <a:t>Les premieres observations de l experience CLOUD </a:t>
            </a:r>
            <a:r>
              <a:rPr lang="en-US" b="1" dirty="0" err="1" smtClean="0"/>
              <a:t>montrent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smtClean="0"/>
              <a:t>‣ </a:t>
            </a:r>
            <a:r>
              <a:rPr lang="fr-CH" dirty="0" smtClean="0"/>
              <a:t>La nucléation dans la troposphère est contrôlé par des composés </a:t>
            </a:r>
            <a:r>
              <a:rPr lang="fr-CH" dirty="0" err="1" smtClean="0"/>
              <a:t>organics</a:t>
            </a:r>
            <a:r>
              <a:rPr lang="fr-CH" dirty="0" smtClean="0"/>
              <a:t> non identifiés (pas de l’</a:t>
            </a:r>
            <a:r>
              <a:rPr lang="fr-CH" dirty="0" err="1" smtClean="0"/>
              <a:t>ammonia</a:t>
            </a:r>
            <a:r>
              <a:rPr lang="fr-CH" dirty="0" smtClean="0"/>
              <a:t> comme supposé avant), qui réagit avec l’acide sulfurique.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‣ </a:t>
            </a:r>
            <a:r>
              <a:rPr lang="fr-CH" dirty="0" smtClean="0"/>
              <a:t>Les rayons cosmiques peuvent augmenter la nucléation d’un facteur 10 dans les conditions étudiés jusqu’à présent à CLOUD.</a:t>
            </a:r>
          </a:p>
          <a:p>
            <a:endParaRPr lang="en-US" dirty="0" smtClean="0"/>
          </a:p>
          <a:p>
            <a:r>
              <a:rPr lang="en-US" dirty="0" smtClean="0"/>
              <a:t>‣ </a:t>
            </a:r>
            <a:r>
              <a:rPr lang="fr-CH" dirty="0" smtClean="0"/>
              <a:t>On ne peut pas tirer pour l’instant  de conclusion sur l’effet des rayons cosmique sur la formation des aérosols.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L’</a:t>
            </a:r>
            <a:r>
              <a:rPr lang="fr-CH" dirty="0" err="1" smtClean="0"/>
              <a:t>equipe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pic>
        <p:nvPicPr>
          <p:cNvPr id="6" name="Picture 2" descr="G:\Workspaces\d\Duplissy_Cloud\000_to classify\CLOUD4 pictures\People\DSC_0002.JPG"/>
          <p:cNvPicPr>
            <a:picLocks noChangeAspect="1" noChangeArrowheads="1"/>
          </p:cNvPicPr>
          <p:nvPr/>
        </p:nvPicPr>
        <p:blipFill>
          <a:blip r:embed="rId2" cstate="print"/>
          <a:srcRect l="25656" t="5267" r="30029" b="17484"/>
          <a:stretch>
            <a:fillRect/>
          </a:stretch>
        </p:blipFill>
        <p:spPr bwMode="auto">
          <a:xfrm>
            <a:off x="0" y="1828800"/>
            <a:ext cx="833600" cy="965221"/>
          </a:xfrm>
          <a:prstGeom prst="rect">
            <a:avLst/>
          </a:prstGeom>
          <a:noFill/>
        </p:spPr>
      </p:pic>
      <p:pic>
        <p:nvPicPr>
          <p:cNvPr id="7" name="Picture 3" descr="G:\Workspaces\d\Duplissy_Cloud\000_to classify\CLOUD4 pictures\People\DSC_1070.JPG"/>
          <p:cNvPicPr>
            <a:picLocks noChangeAspect="1" noChangeArrowheads="1"/>
          </p:cNvPicPr>
          <p:nvPr/>
        </p:nvPicPr>
        <p:blipFill>
          <a:blip r:embed="rId3" cstate="print"/>
          <a:srcRect l="36584" t="13716" r="33099" b="30102"/>
          <a:stretch>
            <a:fillRect/>
          </a:stretch>
        </p:blipFill>
        <p:spPr bwMode="auto">
          <a:xfrm>
            <a:off x="0" y="2910840"/>
            <a:ext cx="928688" cy="1143000"/>
          </a:xfrm>
          <a:prstGeom prst="rect">
            <a:avLst/>
          </a:prstGeom>
          <a:noFill/>
        </p:spPr>
      </p:pic>
      <p:pic>
        <p:nvPicPr>
          <p:cNvPr id="8" name="Picture 4" descr="G:\Workspaces\d\Duplissy_Cloud\000_to classify\CLOUD4 pictures\People\DSC_1071.JPG"/>
          <p:cNvPicPr>
            <a:picLocks noChangeAspect="1" noChangeArrowheads="1"/>
          </p:cNvPicPr>
          <p:nvPr/>
        </p:nvPicPr>
        <p:blipFill>
          <a:blip r:embed="rId4" cstate="print"/>
          <a:srcRect l="36803" t="10315" r="34046" b="28237"/>
          <a:stretch>
            <a:fillRect/>
          </a:stretch>
        </p:blipFill>
        <p:spPr bwMode="auto">
          <a:xfrm>
            <a:off x="914400" y="2895600"/>
            <a:ext cx="838199" cy="1173479"/>
          </a:xfrm>
          <a:prstGeom prst="rect">
            <a:avLst/>
          </a:prstGeom>
          <a:noFill/>
        </p:spPr>
      </p:pic>
      <p:pic>
        <p:nvPicPr>
          <p:cNvPr id="9" name="Picture 5" descr="G:\Workspaces\d\Duplissy_Cloud\000_to classify\CLOUD4 pictures\People\DSC_1072.JPG"/>
          <p:cNvPicPr>
            <a:picLocks noChangeAspect="1" noChangeArrowheads="1"/>
          </p:cNvPicPr>
          <p:nvPr/>
        </p:nvPicPr>
        <p:blipFill>
          <a:blip r:embed="rId5" cstate="print"/>
          <a:srcRect l="25349" t="7644" r="33839" b="18617"/>
          <a:stretch>
            <a:fillRect/>
          </a:stretch>
        </p:blipFill>
        <p:spPr bwMode="auto">
          <a:xfrm>
            <a:off x="1752600" y="2910840"/>
            <a:ext cx="952500" cy="1143000"/>
          </a:xfrm>
          <a:prstGeom prst="rect">
            <a:avLst/>
          </a:prstGeom>
          <a:noFill/>
        </p:spPr>
      </p:pic>
      <p:pic>
        <p:nvPicPr>
          <p:cNvPr id="10" name="Picture 6" descr="G:\Workspaces\d\Duplissy_Cloud\000_to classify\CLOUD4 pictures\People\DSC_1073.JPG"/>
          <p:cNvPicPr>
            <a:picLocks noChangeAspect="1" noChangeArrowheads="1"/>
          </p:cNvPicPr>
          <p:nvPr/>
        </p:nvPicPr>
        <p:blipFill>
          <a:blip r:embed="rId6" cstate="print"/>
          <a:srcRect l="33694" t="6163" r="23746" b="15710"/>
          <a:stretch>
            <a:fillRect/>
          </a:stretch>
        </p:blipFill>
        <p:spPr bwMode="auto">
          <a:xfrm>
            <a:off x="2667000" y="2971800"/>
            <a:ext cx="875015" cy="1066800"/>
          </a:xfrm>
          <a:prstGeom prst="rect">
            <a:avLst/>
          </a:prstGeom>
          <a:noFill/>
        </p:spPr>
      </p:pic>
      <p:pic>
        <p:nvPicPr>
          <p:cNvPr id="11" name="Picture 7" descr="G:\Workspaces\d\Duplissy_Cloud\000_to classify\CLOUD4 pictures\People\DSC_1074.JPG"/>
          <p:cNvPicPr>
            <a:picLocks noChangeAspect="1" noChangeArrowheads="1"/>
          </p:cNvPicPr>
          <p:nvPr/>
        </p:nvPicPr>
        <p:blipFill>
          <a:blip r:embed="rId7" cstate="print"/>
          <a:srcRect l="22106" r="30669" b="19843"/>
          <a:stretch>
            <a:fillRect/>
          </a:stretch>
        </p:blipFill>
        <p:spPr bwMode="auto">
          <a:xfrm>
            <a:off x="3505200" y="3048000"/>
            <a:ext cx="946319" cy="1066800"/>
          </a:xfrm>
          <a:prstGeom prst="rect">
            <a:avLst/>
          </a:prstGeom>
          <a:noFill/>
        </p:spPr>
      </p:pic>
      <p:pic>
        <p:nvPicPr>
          <p:cNvPr id="12" name="Picture 8" descr="G:\Workspaces\d\Duplissy_Cloud\000_to classify\CLOUD4 pictures\People\DSC_1075.JPG"/>
          <p:cNvPicPr>
            <a:picLocks noChangeAspect="1" noChangeArrowheads="1"/>
          </p:cNvPicPr>
          <p:nvPr/>
        </p:nvPicPr>
        <p:blipFill>
          <a:blip r:embed="rId8" cstate="print"/>
          <a:srcRect l="30171" t="3054" r="34848" b="25841"/>
          <a:stretch>
            <a:fillRect/>
          </a:stretch>
        </p:blipFill>
        <p:spPr bwMode="auto">
          <a:xfrm>
            <a:off x="0" y="5623560"/>
            <a:ext cx="914400" cy="1234440"/>
          </a:xfrm>
          <a:prstGeom prst="rect">
            <a:avLst/>
          </a:prstGeom>
          <a:noFill/>
        </p:spPr>
      </p:pic>
      <p:pic>
        <p:nvPicPr>
          <p:cNvPr id="13" name="Picture 9" descr="G:\Workspaces\d\Duplissy_Cloud\000_to classify\CLOUD4 pictures\People\DSC_1077.JPG"/>
          <p:cNvPicPr>
            <a:picLocks noChangeAspect="1" noChangeArrowheads="1"/>
          </p:cNvPicPr>
          <p:nvPr/>
        </p:nvPicPr>
        <p:blipFill>
          <a:blip r:embed="rId9" cstate="print"/>
          <a:srcRect l="23624" r="39063" b="24287"/>
          <a:stretch>
            <a:fillRect/>
          </a:stretch>
        </p:blipFill>
        <p:spPr bwMode="auto">
          <a:xfrm>
            <a:off x="914400" y="5625704"/>
            <a:ext cx="914400" cy="1232296"/>
          </a:xfrm>
          <a:prstGeom prst="rect">
            <a:avLst/>
          </a:prstGeom>
          <a:noFill/>
        </p:spPr>
      </p:pic>
      <p:pic>
        <p:nvPicPr>
          <p:cNvPr id="14" name="Picture 10" descr="G:\Workspaces\d\Duplissy_Cloud\000_to classify\CLOUD4 pictures\People\DSC_1078.JPG"/>
          <p:cNvPicPr>
            <a:picLocks noChangeAspect="1" noChangeArrowheads="1"/>
          </p:cNvPicPr>
          <p:nvPr/>
        </p:nvPicPr>
        <p:blipFill>
          <a:blip r:embed="rId10" cstate="print"/>
          <a:srcRect l="26612" r="31993" b="20483"/>
          <a:stretch>
            <a:fillRect/>
          </a:stretch>
        </p:blipFill>
        <p:spPr bwMode="auto">
          <a:xfrm>
            <a:off x="1830833" y="5596765"/>
            <a:ext cx="988567" cy="1261235"/>
          </a:xfrm>
          <a:prstGeom prst="rect">
            <a:avLst/>
          </a:prstGeom>
          <a:noFill/>
        </p:spPr>
      </p:pic>
      <p:pic>
        <p:nvPicPr>
          <p:cNvPr id="15" name="Picture 11" descr="G:\Workspaces\d\Duplissy_Cloud\000_to classify\CLOUD4 pictures\People\DSC_1079.JPG"/>
          <p:cNvPicPr>
            <a:picLocks noChangeAspect="1" noChangeArrowheads="1"/>
          </p:cNvPicPr>
          <p:nvPr/>
        </p:nvPicPr>
        <p:blipFill>
          <a:blip r:embed="rId11" cstate="print"/>
          <a:srcRect l="13239" r="39536" b="14850"/>
          <a:stretch>
            <a:fillRect/>
          </a:stretch>
        </p:blipFill>
        <p:spPr bwMode="auto">
          <a:xfrm>
            <a:off x="824346" y="1856509"/>
            <a:ext cx="831583" cy="995846"/>
          </a:xfrm>
          <a:prstGeom prst="rect">
            <a:avLst/>
          </a:prstGeom>
          <a:noFill/>
        </p:spPr>
      </p:pic>
      <p:pic>
        <p:nvPicPr>
          <p:cNvPr id="16" name="Picture 13" descr="G:\Workspaces\d\Duplissy_Cloud\000_to classify\CLOUD4 pictures\People\DSC_1081.JPG"/>
          <p:cNvPicPr>
            <a:picLocks noChangeAspect="1" noChangeArrowheads="1"/>
          </p:cNvPicPr>
          <p:nvPr/>
        </p:nvPicPr>
        <p:blipFill>
          <a:blip r:embed="rId12" cstate="print"/>
          <a:srcRect l="39062" t="6145" r="24791" b="27140"/>
          <a:stretch>
            <a:fillRect/>
          </a:stretch>
        </p:blipFill>
        <p:spPr bwMode="auto">
          <a:xfrm>
            <a:off x="8235528" y="1828800"/>
            <a:ext cx="908471" cy="1113610"/>
          </a:xfrm>
          <a:prstGeom prst="rect">
            <a:avLst/>
          </a:prstGeom>
          <a:noFill/>
        </p:spPr>
      </p:pic>
      <p:pic>
        <p:nvPicPr>
          <p:cNvPr id="17" name="Picture 15" descr="G:\Workspaces\d\Duplissy_Cloud\000_to classify\CLOUD4 pictures\People\DSC_1089.JPG"/>
          <p:cNvPicPr>
            <a:picLocks noChangeAspect="1" noChangeArrowheads="1"/>
          </p:cNvPicPr>
          <p:nvPr/>
        </p:nvPicPr>
        <p:blipFill>
          <a:blip r:embed="rId13" cstate="print"/>
          <a:srcRect l="33232" t="11412" r="26540" b="11339"/>
          <a:stretch>
            <a:fillRect/>
          </a:stretch>
        </p:blipFill>
        <p:spPr bwMode="auto">
          <a:xfrm>
            <a:off x="2819400" y="5638800"/>
            <a:ext cx="955963" cy="1219200"/>
          </a:xfrm>
          <a:prstGeom prst="rect">
            <a:avLst/>
          </a:prstGeom>
          <a:noFill/>
        </p:spPr>
      </p:pic>
      <p:pic>
        <p:nvPicPr>
          <p:cNvPr id="18" name="Picture 16" descr="G:\Workspaces\d\Duplissy_Cloud\000_to classify\CLOUD4 pictures\People\DSC_1090.JPG"/>
          <p:cNvPicPr>
            <a:picLocks noChangeAspect="1" noChangeArrowheads="1"/>
          </p:cNvPicPr>
          <p:nvPr/>
        </p:nvPicPr>
        <p:blipFill>
          <a:blip r:embed="rId14" cstate="print"/>
          <a:srcRect l="29722" t="6237" r="30050" b="14758"/>
          <a:stretch>
            <a:fillRect/>
          </a:stretch>
        </p:blipFill>
        <p:spPr bwMode="auto">
          <a:xfrm>
            <a:off x="8368144" y="4191000"/>
            <a:ext cx="775855" cy="1219200"/>
          </a:xfrm>
          <a:prstGeom prst="rect">
            <a:avLst/>
          </a:prstGeom>
          <a:noFill/>
        </p:spPr>
      </p:pic>
      <p:pic>
        <p:nvPicPr>
          <p:cNvPr id="19" name="Picture 17" descr="G:\Workspaces\d\Duplissy_Cloud\000_to classify\CLOUD4 pictures\People\DSC_1092.JPG"/>
          <p:cNvPicPr>
            <a:picLocks noChangeAspect="1" noChangeArrowheads="1"/>
          </p:cNvPicPr>
          <p:nvPr/>
        </p:nvPicPr>
        <p:blipFill>
          <a:blip r:embed="rId15" cstate="print"/>
          <a:srcRect l="29953" t="3859" r="29819" b="16258"/>
          <a:stretch>
            <a:fillRect/>
          </a:stretch>
        </p:blipFill>
        <p:spPr bwMode="auto">
          <a:xfrm>
            <a:off x="3733800" y="5638800"/>
            <a:ext cx="924448" cy="1219200"/>
          </a:xfrm>
          <a:prstGeom prst="rect">
            <a:avLst/>
          </a:prstGeom>
          <a:noFill/>
        </p:spPr>
      </p:pic>
      <p:pic>
        <p:nvPicPr>
          <p:cNvPr id="20" name="Picture 18" descr="G:\Workspaces\d\Duplissy_Cloud\000_to classify\CLOUD4 pictures\People\DSC_1094.JPG"/>
          <p:cNvPicPr>
            <a:picLocks noChangeAspect="1" noChangeArrowheads="1"/>
          </p:cNvPicPr>
          <p:nvPr/>
        </p:nvPicPr>
        <p:blipFill>
          <a:blip r:embed="rId16" cstate="print"/>
          <a:srcRect l="25118" t="3767" r="33487" b="18105"/>
          <a:stretch>
            <a:fillRect/>
          </a:stretch>
        </p:blipFill>
        <p:spPr bwMode="auto">
          <a:xfrm>
            <a:off x="4648199" y="5638800"/>
            <a:ext cx="972621" cy="1219200"/>
          </a:xfrm>
          <a:prstGeom prst="rect">
            <a:avLst/>
          </a:prstGeom>
          <a:noFill/>
        </p:spPr>
      </p:pic>
      <p:pic>
        <p:nvPicPr>
          <p:cNvPr id="21" name="Picture 19" descr="G:\Workspaces\d\Duplissy_Cloud\000_to classify\CLOUD4 pictures\People\DSC_1095.JPG"/>
          <p:cNvPicPr>
            <a:picLocks noChangeAspect="1" noChangeArrowheads="1"/>
          </p:cNvPicPr>
          <p:nvPr/>
        </p:nvPicPr>
        <p:blipFill>
          <a:blip r:embed="rId17" cstate="print"/>
          <a:srcRect l="21171" t="4627" r="41516" b="18124"/>
          <a:stretch>
            <a:fillRect/>
          </a:stretch>
        </p:blipFill>
        <p:spPr bwMode="auto">
          <a:xfrm>
            <a:off x="5562600" y="5638800"/>
            <a:ext cx="886691" cy="1219200"/>
          </a:xfrm>
          <a:prstGeom prst="rect">
            <a:avLst/>
          </a:prstGeom>
          <a:noFill/>
        </p:spPr>
      </p:pic>
      <p:pic>
        <p:nvPicPr>
          <p:cNvPr id="22" name="Picture 20" descr="G:\Workspaces\d\Duplissy_Cloud\000_to classify\CLOUD4 pictures\People\DSC_1096.JPG"/>
          <p:cNvPicPr>
            <a:picLocks noChangeAspect="1" noChangeArrowheads="1"/>
          </p:cNvPicPr>
          <p:nvPr/>
        </p:nvPicPr>
        <p:blipFill>
          <a:blip r:embed="rId18" cstate="print"/>
          <a:srcRect l="30196" r="26078" b="12125"/>
          <a:stretch>
            <a:fillRect/>
          </a:stretch>
        </p:blipFill>
        <p:spPr bwMode="auto">
          <a:xfrm>
            <a:off x="6400800" y="5638800"/>
            <a:ext cx="913449" cy="1219200"/>
          </a:xfrm>
          <a:prstGeom prst="rect">
            <a:avLst/>
          </a:prstGeom>
          <a:noFill/>
        </p:spPr>
      </p:pic>
      <p:pic>
        <p:nvPicPr>
          <p:cNvPr id="23" name="Picture 21" descr="G:\Workspaces\d\Duplissy_Cloud\000_to classify\CLOUD4 pictures\People\DSC_1097.JPG"/>
          <p:cNvPicPr>
            <a:picLocks noChangeAspect="1" noChangeArrowheads="1"/>
          </p:cNvPicPr>
          <p:nvPr/>
        </p:nvPicPr>
        <p:blipFill>
          <a:blip r:embed="rId19" cstate="print"/>
          <a:srcRect l="26843" t="2505" r="27681" b="7078"/>
          <a:stretch>
            <a:fillRect/>
          </a:stretch>
        </p:blipFill>
        <p:spPr bwMode="auto">
          <a:xfrm>
            <a:off x="8160058" y="5558692"/>
            <a:ext cx="983942" cy="1299308"/>
          </a:xfrm>
          <a:prstGeom prst="rect">
            <a:avLst/>
          </a:prstGeom>
          <a:noFill/>
        </p:spPr>
      </p:pic>
      <p:pic>
        <p:nvPicPr>
          <p:cNvPr id="24" name="Picture 22" descr="G:\Workspaces\d\Duplissy_Cloud\000_to classify\CLOUD4 pictures\People\DSC_1098.JPG"/>
          <p:cNvPicPr>
            <a:picLocks noChangeAspect="1" noChangeArrowheads="1"/>
          </p:cNvPicPr>
          <p:nvPr/>
        </p:nvPicPr>
        <p:blipFill>
          <a:blip r:embed="rId20" cstate="print"/>
          <a:srcRect l="27621" t="6401" r="35066" b="8449"/>
          <a:stretch>
            <a:fillRect/>
          </a:stretch>
        </p:blipFill>
        <p:spPr bwMode="auto">
          <a:xfrm>
            <a:off x="4953000" y="4167472"/>
            <a:ext cx="838200" cy="1270396"/>
          </a:xfrm>
          <a:prstGeom prst="rect">
            <a:avLst/>
          </a:prstGeom>
          <a:noFill/>
        </p:spPr>
      </p:pic>
      <p:pic>
        <p:nvPicPr>
          <p:cNvPr id="25" name="Picture 23" descr="G:\Workspaces\d\Duplissy_Cloud\000_to classify\CLOUD4 pictures\People\DSC_1099.JPG"/>
          <p:cNvPicPr>
            <a:picLocks noChangeAspect="1" noChangeArrowheads="1"/>
          </p:cNvPicPr>
          <p:nvPr/>
        </p:nvPicPr>
        <p:blipFill>
          <a:blip r:embed="rId21" cstate="print"/>
          <a:srcRect l="23588" t="7114" r="37933" b="5102"/>
          <a:stretch>
            <a:fillRect/>
          </a:stretch>
        </p:blipFill>
        <p:spPr bwMode="auto">
          <a:xfrm>
            <a:off x="7579290" y="4163932"/>
            <a:ext cx="839435" cy="1271871"/>
          </a:xfrm>
          <a:prstGeom prst="rect">
            <a:avLst/>
          </a:prstGeom>
          <a:noFill/>
        </p:spPr>
      </p:pic>
      <p:pic>
        <p:nvPicPr>
          <p:cNvPr id="26" name="Picture 24" descr="G:\Workspaces\d\Duplissy_Cloud\000_to classify\CLOUD4 pictures\People\DSC_1103.JPG"/>
          <p:cNvPicPr>
            <a:picLocks noChangeAspect="1" noChangeArrowheads="1"/>
          </p:cNvPicPr>
          <p:nvPr/>
        </p:nvPicPr>
        <p:blipFill>
          <a:blip r:embed="rId22" cstate="print"/>
          <a:srcRect l="26697" t="2140" r="31908" b="17099"/>
          <a:stretch>
            <a:fillRect/>
          </a:stretch>
        </p:blipFill>
        <p:spPr bwMode="auto">
          <a:xfrm>
            <a:off x="5791200" y="4167471"/>
            <a:ext cx="940904" cy="1219200"/>
          </a:xfrm>
          <a:prstGeom prst="rect">
            <a:avLst/>
          </a:prstGeom>
          <a:noFill/>
        </p:spPr>
      </p:pic>
      <p:pic>
        <p:nvPicPr>
          <p:cNvPr id="27" name="Picture 26" descr="G:\Workspaces\d\Duplissy_Cloud\000_to classify\CLOUD4 pictures\People\DSC_1148.JPG"/>
          <p:cNvPicPr>
            <a:picLocks noChangeAspect="1" noChangeArrowheads="1"/>
          </p:cNvPicPr>
          <p:nvPr/>
        </p:nvPicPr>
        <p:blipFill>
          <a:blip r:embed="rId23" cstate="print"/>
          <a:srcRect l="25729" r="24125" b="10388"/>
          <a:stretch>
            <a:fillRect/>
          </a:stretch>
        </p:blipFill>
        <p:spPr bwMode="auto">
          <a:xfrm>
            <a:off x="1620982" y="1898073"/>
            <a:ext cx="831949" cy="987536"/>
          </a:xfrm>
          <a:prstGeom prst="rect">
            <a:avLst/>
          </a:prstGeom>
          <a:noFill/>
        </p:spPr>
      </p:pic>
      <p:pic>
        <p:nvPicPr>
          <p:cNvPr id="28" name="Picture 27" descr="G:\Workspaces\d\Duplissy_Cloud\000_to classify\CLOUD4 pictures\People\DSC_1152.JPG"/>
          <p:cNvPicPr>
            <a:picLocks noChangeAspect="1" noChangeArrowheads="1"/>
          </p:cNvPicPr>
          <p:nvPr/>
        </p:nvPicPr>
        <p:blipFill>
          <a:blip r:embed="rId24" cstate="print"/>
          <a:srcRect t="-23077" r="32119"/>
          <a:stretch>
            <a:fillRect/>
          </a:stretch>
        </p:blipFill>
        <p:spPr bwMode="auto">
          <a:xfrm>
            <a:off x="2396837" y="1745672"/>
            <a:ext cx="930417" cy="1120537"/>
          </a:xfrm>
          <a:prstGeom prst="rect">
            <a:avLst/>
          </a:prstGeom>
          <a:noFill/>
        </p:spPr>
      </p:pic>
      <p:pic>
        <p:nvPicPr>
          <p:cNvPr id="29" name="Picture 14" descr="G:\Workspaces\d\Duplissy_Cloud\000_to classify\CLOUD4 pictures\People\DSC_1082.JPG"/>
          <p:cNvPicPr>
            <a:picLocks noChangeAspect="1" noChangeArrowheads="1"/>
          </p:cNvPicPr>
          <p:nvPr/>
        </p:nvPicPr>
        <p:blipFill>
          <a:blip r:embed="rId25" cstate="print"/>
          <a:srcRect l="30390" t="5816" r="19470" b="4645"/>
          <a:stretch>
            <a:fillRect/>
          </a:stretch>
        </p:blipFill>
        <p:spPr bwMode="auto">
          <a:xfrm>
            <a:off x="7315665" y="1787236"/>
            <a:ext cx="909723" cy="1078974"/>
          </a:xfrm>
          <a:prstGeom prst="rect">
            <a:avLst/>
          </a:prstGeom>
          <a:noFill/>
        </p:spPr>
      </p:pic>
      <p:pic>
        <p:nvPicPr>
          <p:cNvPr id="30" name="Picture 29" descr="G:\Workspaces\d\Duplissy_Cloud\000_to classify\CLOUD4 pictures\People\DSC_1278.JPG"/>
          <p:cNvPicPr>
            <a:picLocks noChangeAspect="1" noChangeArrowheads="1"/>
          </p:cNvPicPr>
          <p:nvPr/>
        </p:nvPicPr>
        <p:blipFill>
          <a:blip r:embed="rId26" cstate="print"/>
          <a:srcRect l="43659" r="23688" b="33102"/>
          <a:stretch>
            <a:fillRect/>
          </a:stretch>
        </p:blipFill>
        <p:spPr bwMode="auto">
          <a:xfrm>
            <a:off x="6739596" y="4038600"/>
            <a:ext cx="880404" cy="1348071"/>
          </a:xfrm>
          <a:prstGeom prst="rect">
            <a:avLst/>
          </a:prstGeom>
          <a:noFill/>
        </p:spPr>
      </p:pic>
      <p:pic>
        <p:nvPicPr>
          <p:cNvPr id="31" name="Picture 30" descr="G:\Workspaces\d\Duplissy_Cloud\000_to classify\CLOUD4 pictures\People\DSC_1279.JPG"/>
          <p:cNvPicPr>
            <a:picLocks noChangeAspect="1" noChangeArrowheads="1"/>
          </p:cNvPicPr>
          <p:nvPr/>
        </p:nvPicPr>
        <p:blipFill>
          <a:blip r:embed="rId27" cstate="print"/>
          <a:srcRect l="33406" t="8376" r="31608" b="28420"/>
          <a:stretch>
            <a:fillRect/>
          </a:stretch>
        </p:blipFill>
        <p:spPr bwMode="auto">
          <a:xfrm>
            <a:off x="0" y="4130040"/>
            <a:ext cx="1066800" cy="1280160"/>
          </a:xfrm>
          <a:prstGeom prst="rect">
            <a:avLst/>
          </a:prstGeom>
          <a:noFill/>
        </p:spPr>
      </p:pic>
      <p:pic>
        <p:nvPicPr>
          <p:cNvPr id="32" name="Picture 32" descr="G:\Workspaces\d\Duplissy_Cloud\000_to classify\CLOUD4 pictures\People\DSC_1282.JPG"/>
          <p:cNvPicPr>
            <a:picLocks noChangeAspect="1" noChangeArrowheads="1"/>
          </p:cNvPicPr>
          <p:nvPr/>
        </p:nvPicPr>
        <p:blipFill>
          <a:blip r:embed="rId28" cstate="print"/>
          <a:srcRect l="30296" t="5340" r="21890" b="19166"/>
          <a:stretch>
            <a:fillRect/>
          </a:stretch>
        </p:blipFill>
        <p:spPr bwMode="auto">
          <a:xfrm>
            <a:off x="5536332" y="1801090"/>
            <a:ext cx="1015578" cy="1065119"/>
          </a:xfrm>
          <a:prstGeom prst="rect">
            <a:avLst/>
          </a:prstGeom>
          <a:noFill/>
        </p:spPr>
      </p:pic>
      <p:pic>
        <p:nvPicPr>
          <p:cNvPr id="33" name="Picture 33" descr="G:\Workspaces\d\Duplissy_Cloud\000_to classify\CLOUD4 pictures\People\DSC_1283.JPG"/>
          <p:cNvPicPr>
            <a:picLocks noChangeAspect="1" noChangeArrowheads="1"/>
          </p:cNvPicPr>
          <p:nvPr/>
        </p:nvPicPr>
        <p:blipFill>
          <a:blip r:embed="rId29" cstate="print"/>
          <a:srcRect l="34062" r="22789" b="10973"/>
          <a:stretch>
            <a:fillRect/>
          </a:stretch>
        </p:blipFill>
        <p:spPr bwMode="auto">
          <a:xfrm>
            <a:off x="1066800" y="4053840"/>
            <a:ext cx="1000806" cy="1371600"/>
          </a:xfrm>
          <a:prstGeom prst="rect">
            <a:avLst/>
          </a:prstGeom>
          <a:noFill/>
        </p:spPr>
      </p:pic>
      <p:pic>
        <p:nvPicPr>
          <p:cNvPr id="34" name="Picture 34" descr="G:\Workspaces\d\Duplissy_Cloud\000_to classify\CLOUD4 pictures\People\DSC_1288.JPG"/>
          <p:cNvPicPr>
            <a:picLocks noChangeAspect="1" noChangeArrowheads="1"/>
          </p:cNvPicPr>
          <p:nvPr/>
        </p:nvPicPr>
        <p:blipFill>
          <a:blip r:embed="rId30" cstate="print"/>
          <a:srcRect l="27672" t="1170" r="31511" b="16313"/>
          <a:stretch>
            <a:fillRect/>
          </a:stretch>
        </p:blipFill>
        <p:spPr bwMode="auto">
          <a:xfrm>
            <a:off x="2057400" y="4053840"/>
            <a:ext cx="1010055" cy="1356360"/>
          </a:xfrm>
          <a:prstGeom prst="rect">
            <a:avLst/>
          </a:prstGeom>
          <a:noFill/>
        </p:spPr>
      </p:pic>
      <p:pic>
        <p:nvPicPr>
          <p:cNvPr id="35" name="Picture 35" descr="G:\Workspaces\d\Duplissy_Cloud\000_to classify\CLOUD4 pictures\People\DSC_1289.JPG"/>
          <p:cNvPicPr>
            <a:picLocks noChangeAspect="1" noChangeArrowheads="1"/>
          </p:cNvPicPr>
          <p:nvPr/>
        </p:nvPicPr>
        <p:blipFill>
          <a:blip r:embed="rId31" cstate="print"/>
          <a:srcRect l="29640" t="1792" r="26045" b="10424"/>
          <a:stretch>
            <a:fillRect/>
          </a:stretch>
        </p:blipFill>
        <p:spPr bwMode="auto">
          <a:xfrm>
            <a:off x="7481455" y="2902528"/>
            <a:ext cx="926592" cy="1219200"/>
          </a:xfrm>
          <a:prstGeom prst="rect">
            <a:avLst/>
          </a:prstGeom>
          <a:noFill/>
        </p:spPr>
      </p:pic>
      <p:pic>
        <p:nvPicPr>
          <p:cNvPr id="36" name="Picture 36" descr="G:\Workspaces\d\Duplissy_Cloud\000_to classify\CLOUD4 pictures\Mascotte\DSC_1134.JPG"/>
          <p:cNvPicPr>
            <a:picLocks noChangeAspect="1" noChangeArrowheads="1"/>
          </p:cNvPicPr>
          <p:nvPr/>
        </p:nvPicPr>
        <p:blipFill>
          <a:blip r:embed="rId32" cstate="print"/>
          <a:srcRect l="23955" t="1426" r="24733" b="7279"/>
          <a:stretch>
            <a:fillRect/>
          </a:stretch>
        </p:blipFill>
        <p:spPr bwMode="auto">
          <a:xfrm>
            <a:off x="8382000" y="2944091"/>
            <a:ext cx="762000" cy="1143000"/>
          </a:xfrm>
          <a:prstGeom prst="rect">
            <a:avLst/>
          </a:prstGeom>
          <a:noFill/>
        </p:spPr>
      </p:pic>
      <p:pic>
        <p:nvPicPr>
          <p:cNvPr id="37" name="Picture 37" descr="G:\Workspaces\d\Duplissy_Cloud\000_to classify\CLOUD4 pictures\Mascotte\DSC_1171.JPG"/>
          <p:cNvPicPr>
            <a:picLocks noChangeAspect="1" noChangeArrowheads="1"/>
          </p:cNvPicPr>
          <p:nvPr/>
        </p:nvPicPr>
        <p:blipFill>
          <a:blip r:embed="rId33" cstate="print"/>
          <a:srcRect l="39140" t="60388" r="35204" b="8010"/>
          <a:stretch>
            <a:fillRect/>
          </a:stretch>
        </p:blipFill>
        <p:spPr bwMode="auto">
          <a:xfrm>
            <a:off x="4350327" y="1971754"/>
            <a:ext cx="1129145" cy="923846"/>
          </a:xfrm>
          <a:prstGeom prst="rect">
            <a:avLst/>
          </a:prstGeom>
          <a:noFill/>
        </p:spPr>
      </p:pic>
      <p:pic>
        <p:nvPicPr>
          <p:cNvPr id="38" name="Picture 38" descr="G:\Workspaces\d\Duplissy_Cloud\1_Pictures\Photos album\0_CERN\CERN\DSC02981.JPG"/>
          <p:cNvPicPr>
            <a:picLocks noChangeAspect="1" noChangeArrowheads="1"/>
          </p:cNvPicPr>
          <p:nvPr/>
        </p:nvPicPr>
        <p:blipFill>
          <a:blip r:embed="rId34" cstate="print"/>
          <a:srcRect l="50220" t="21888" r="35810" b="55562"/>
          <a:stretch>
            <a:fillRect/>
          </a:stretch>
        </p:blipFill>
        <p:spPr bwMode="auto">
          <a:xfrm>
            <a:off x="6428510" y="2895600"/>
            <a:ext cx="1070113" cy="1295400"/>
          </a:xfrm>
          <a:prstGeom prst="rect">
            <a:avLst/>
          </a:prstGeom>
          <a:noFill/>
        </p:spPr>
      </p:pic>
      <p:pic>
        <p:nvPicPr>
          <p:cNvPr id="39" name="Picture 39" descr="G:\Workspaces\d\Duplissy_Cloud\1_Pictures\Photos album\0_CERN\CERN\DSC02982.JPG"/>
          <p:cNvPicPr>
            <a:picLocks noChangeAspect="1" noChangeArrowheads="1"/>
          </p:cNvPicPr>
          <p:nvPr/>
        </p:nvPicPr>
        <p:blipFill>
          <a:blip r:embed="rId35" cstate="print"/>
          <a:srcRect l="33160" t="18206" r="54830" b="60226"/>
          <a:stretch>
            <a:fillRect/>
          </a:stretch>
        </p:blipFill>
        <p:spPr bwMode="auto">
          <a:xfrm>
            <a:off x="3048000" y="4038600"/>
            <a:ext cx="990600" cy="1334278"/>
          </a:xfrm>
          <a:prstGeom prst="rect">
            <a:avLst/>
          </a:prstGeom>
          <a:noFill/>
        </p:spPr>
      </p:pic>
      <p:pic>
        <p:nvPicPr>
          <p:cNvPr id="40" name="Picture 41" descr="E:\DCIM\100NCD90\DSC_0691.JPG"/>
          <p:cNvPicPr>
            <a:picLocks noChangeAspect="1" noChangeArrowheads="1"/>
          </p:cNvPicPr>
          <p:nvPr/>
        </p:nvPicPr>
        <p:blipFill>
          <a:blip r:embed="rId36" cstate="print"/>
          <a:srcRect l="24490" t="1756" r="39359" b="28017"/>
          <a:stretch>
            <a:fillRect/>
          </a:stretch>
        </p:blipFill>
        <p:spPr bwMode="auto">
          <a:xfrm>
            <a:off x="3886201" y="4038600"/>
            <a:ext cx="1066800" cy="1376516"/>
          </a:xfrm>
          <a:prstGeom prst="rect">
            <a:avLst/>
          </a:prstGeom>
          <a:noFill/>
        </p:spPr>
      </p:pic>
      <p:pic>
        <p:nvPicPr>
          <p:cNvPr id="41" name="Picture 42"/>
          <p:cNvPicPr>
            <a:picLocks noChangeAspect="1" noChangeArrowheads="1"/>
          </p:cNvPicPr>
          <p:nvPr/>
        </p:nvPicPr>
        <p:blipFill>
          <a:blip r:embed="rId37" cstate="print"/>
          <a:srcRect l="3409" t="4602" r="17045" b="20997"/>
          <a:stretch>
            <a:fillRect/>
          </a:stretch>
        </p:blipFill>
        <p:spPr bwMode="auto">
          <a:xfrm>
            <a:off x="6481213" y="1787236"/>
            <a:ext cx="854840" cy="118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43" descr="C:\For Paris\Paris\Jasper.jpg"/>
          <p:cNvPicPr>
            <a:picLocks noChangeAspect="1" noChangeArrowheads="1"/>
          </p:cNvPicPr>
          <p:nvPr/>
        </p:nvPicPr>
        <p:blipFill>
          <a:blip r:embed="rId38" cstate="print"/>
          <a:srcRect l="34962" r="32570" b="54471"/>
          <a:stretch>
            <a:fillRect/>
          </a:stretch>
        </p:blipFill>
        <p:spPr bwMode="auto">
          <a:xfrm>
            <a:off x="7237708" y="5562600"/>
            <a:ext cx="991892" cy="1295400"/>
          </a:xfrm>
          <a:prstGeom prst="rect">
            <a:avLst/>
          </a:prstGeom>
          <a:noFill/>
        </p:spPr>
      </p:pic>
      <p:pic>
        <p:nvPicPr>
          <p:cNvPr id="43" name="Picture 44" descr="C:\For Paris\Paris\axel.jpg"/>
          <p:cNvPicPr>
            <a:picLocks noChangeAspect="1" noChangeArrowheads="1"/>
          </p:cNvPicPr>
          <p:nvPr/>
        </p:nvPicPr>
        <p:blipFill>
          <a:blip r:embed="rId39" cstate="print"/>
          <a:srcRect l="38052" t="24283" r="42080" b="43929"/>
          <a:stretch>
            <a:fillRect/>
          </a:stretch>
        </p:blipFill>
        <p:spPr bwMode="auto">
          <a:xfrm>
            <a:off x="3366654" y="1801090"/>
            <a:ext cx="974190" cy="1169028"/>
          </a:xfrm>
          <a:prstGeom prst="rect">
            <a:avLst/>
          </a:prstGeom>
          <a:noFill/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5486400" y="2867890"/>
            <a:ext cx="928255" cy="13151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41" cstate="print"/>
          <a:srcRect l="12091" t="9412" r="9320" b="15294"/>
          <a:stretch>
            <a:fillRect/>
          </a:stretch>
        </p:blipFill>
        <p:spPr bwMode="auto">
          <a:xfrm>
            <a:off x="4495800" y="2895600"/>
            <a:ext cx="9906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7552" t="17261" r="5874" b="20373"/>
          <a:stretch>
            <a:fillRect/>
          </a:stretch>
        </p:blipFill>
        <p:spPr bwMode="auto">
          <a:xfrm>
            <a:off x="517158" y="923925"/>
            <a:ext cx="8150592" cy="555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617" y="3015877"/>
            <a:ext cx="4835237" cy="1850547"/>
          </a:xfrm>
        </p:spPr>
        <p:txBody>
          <a:bodyPr/>
          <a:lstStyle/>
          <a:p>
            <a:r>
              <a:rPr lang="fr-CH" b="1" dirty="0" smtClean="0">
                <a:solidFill>
                  <a:schemeClr val="tx1"/>
                </a:solidFill>
              </a:rPr>
              <a:t>Merci pour votre attention!</a:t>
            </a:r>
            <a:br>
              <a:rPr lang="fr-CH" b="1" dirty="0" smtClean="0">
                <a:solidFill>
                  <a:schemeClr val="tx1"/>
                </a:solidFill>
              </a:rPr>
            </a:br>
            <a:r>
              <a:rPr lang="fr-CH" b="1" dirty="0" smtClean="0">
                <a:solidFill>
                  <a:schemeClr val="tx1"/>
                </a:solidFill>
              </a:rPr>
              <a:t/>
            </a:r>
            <a:br>
              <a:rPr lang="fr-CH" b="1" dirty="0" smtClean="0">
                <a:solidFill>
                  <a:schemeClr val="tx1"/>
                </a:solidFill>
              </a:rPr>
            </a:br>
            <a:r>
              <a:rPr lang="fr-CH" b="1" dirty="0" smtClean="0">
                <a:solidFill>
                  <a:schemeClr val="tx1"/>
                </a:solidFill>
              </a:rPr>
              <a:t>Questions?</a:t>
            </a:r>
            <a:endParaRPr lang="fr-CH" b="1" dirty="0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Observation of ions and nucleation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994" y="1524000"/>
            <a:ext cx="8198806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67400" y="6248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Hirsikko</a:t>
            </a:r>
            <a:r>
              <a:rPr lang="en-US" b="1" dirty="0" smtClean="0"/>
              <a:t>, ACPD 10,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3531"/>
          <a:stretch>
            <a:fillRect/>
          </a:stretch>
        </p:blipFill>
        <p:spPr bwMode="auto">
          <a:xfrm>
            <a:off x="651164" y="630213"/>
            <a:ext cx="7932657" cy="585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417" y="762001"/>
            <a:ext cx="8200484" cy="586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911" y="837433"/>
            <a:ext cx="8446077" cy="53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545" y="623455"/>
            <a:ext cx="7547582" cy="579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b="20792"/>
          <a:stretch>
            <a:fillRect/>
          </a:stretch>
        </p:blipFill>
        <p:spPr bwMode="auto">
          <a:xfrm>
            <a:off x="457200" y="803563"/>
            <a:ext cx="8076883" cy="457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2133600"/>
            <a:ext cx="2209800" cy="426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107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AIS principle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2133600"/>
            <a:ext cx="304800" cy="426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86200" y="2133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2362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86200" y="2590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86200" y="2819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86200" y="3048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86200" y="3276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86200" y="3505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886200" y="3733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86200" y="3962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886200" y="4191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886200" y="4419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886200" y="4648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886200" y="4876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886200" y="5105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886200" y="5334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886200" y="5562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86200" y="5791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886200" y="6019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886200" y="6248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3036888" y="2198688"/>
            <a:ext cx="849312" cy="1254125"/>
          </a:xfrm>
          <a:custGeom>
            <a:avLst/>
            <a:gdLst>
              <a:gd name="connsiteX0" fmla="*/ 0 w 849086"/>
              <a:gd name="connsiteY0" fmla="*/ 0 h 1253668"/>
              <a:gd name="connsiteX1" fmla="*/ 10886 w 849086"/>
              <a:gd name="connsiteY1" fmla="*/ 195943 h 1253668"/>
              <a:gd name="connsiteX2" fmla="*/ 21772 w 849086"/>
              <a:gd name="connsiteY2" fmla="*/ 239486 h 1253668"/>
              <a:gd name="connsiteX3" fmla="*/ 43543 w 849086"/>
              <a:gd name="connsiteY3" fmla="*/ 381000 h 1253668"/>
              <a:gd name="connsiteX4" fmla="*/ 54429 w 849086"/>
              <a:gd name="connsiteY4" fmla="*/ 457200 h 1253668"/>
              <a:gd name="connsiteX5" fmla="*/ 65315 w 849086"/>
              <a:gd name="connsiteY5" fmla="*/ 489857 h 1253668"/>
              <a:gd name="connsiteX6" fmla="*/ 76200 w 849086"/>
              <a:gd name="connsiteY6" fmla="*/ 533400 h 1253668"/>
              <a:gd name="connsiteX7" fmla="*/ 97972 w 849086"/>
              <a:gd name="connsiteY7" fmla="*/ 598715 h 1253668"/>
              <a:gd name="connsiteX8" fmla="*/ 119743 w 849086"/>
              <a:gd name="connsiteY8" fmla="*/ 674915 h 1253668"/>
              <a:gd name="connsiteX9" fmla="*/ 141515 w 849086"/>
              <a:gd name="connsiteY9" fmla="*/ 718457 h 1253668"/>
              <a:gd name="connsiteX10" fmla="*/ 163286 w 849086"/>
              <a:gd name="connsiteY10" fmla="*/ 783772 h 1253668"/>
              <a:gd name="connsiteX11" fmla="*/ 174172 w 849086"/>
              <a:gd name="connsiteY11" fmla="*/ 816429 h 1253668"/>
              <a:gd name="connsiteX12" fmla="*/ 195943 w 849086"/>
              <a:gd name="connsiteY12" fmla="*/ 870857 h 1253668"/>
              <a:gd name="connsiteX13" fmla="*/ 206829 w 849086"/>
              <a:gd name="connsiteY13" fmla="*/ 903515 h 1253668"/>
              <a:gd name="connsiteX14" fmla="*/ 239486 w 849086"/>
              <a:gd name="connsiteY14" fmla="*/ 936172 h 1253668"/>
              <a:gd name="connsiteX15" fmla="*/ 261257 w 849086"/>
              <a:gd name="connsiteY15" fmla="*/ 1001486 h 1253668"/>
              <a:gd name="connsiteX16" fmla="*/ 326572 w 849086"/>
              <a:gd name="connsiteY16" fmla="*/ 1077686 h 1253668"/>
              <a:gd name="connsiteX17" fmla="*/ 402772 w 849086"/>
              <a:gd name="connsiteY17" fmla="*/ 1153886 h 1253668"/>
              <a:gd name="connsiteX18" fmla="*/ 435429 w 849086"/>
              <a:gd name="connsiteY18" fmla="*/ 1175657 h 1253668"/>
              <a:gd name="connsiteX19" fmla="*/ 522515 w 849086"/>
              <a:gd name="connsiteY19" fmla="*/ 1197429 h 1253668"/>
              <a:gd name="connsiteX20" fmla="*/ 566057 w 849086"/>
              <a:gd name="connsiteY20" fmla="*/ 1208315 h 1253668"/>
              <a:gd name="connsiteX21" fmla="*/ 642257 w 849086"/>
              <a:gd name="connsiteY21" fmla="*/ 1230086 h 1253668"/>
              <a:gd name="connsiteX22" fmla="*/ 674915 w 849086"/>
              <a:gd name="connsiteY22" fmla="*/ 1240972 h 1253668"/>
              <a:gd name="connsiteX23" fmla="*/ 762000 w 849086"/>
              <a:gd name="connsiteY23" fmla="*/ 1251857 h 1253668"/>
              <a:gd name="connsiteX24" fmla="*/ 849086 w 849086"/>
              <a:gd name="connsiteY24" fmla="*/ 1251857 h 12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49086" h="1253668">
                <a:moveTo>
                  <a:pt x="0" y="0"/>
                </a:moveTo>
                <a:cubicBezTo>
                  <a:pt x="3629" y="65314"/>
                  <a:pt x="4963" y="130797"/>
                  <a:pt x="10886" y="195943"/>
                </a:cubicBezTo>
                <a:cubicBezTo>
                  <a:pt x="12241" y="210843"/>
                  <a:pt x="19656" y="224675"/>
                  <a:pt x="21772" y="239486"/>
                </a:cubicBezTo>
                <a:cubicBezTo>
                  <a:pt x="42820" y="386823"/>
                  <a:pt x="18286" y="305232"/>
                  <a:pt x="43543" y="381000"/>
                </a:cubicBezTo>
                <a:cubicBezTo>
                  <a:pt x="47172" y="406400"/>
                  <a:pt x="49397" y="432040"/>
                  <a:pt x="54429" y="457200"/>
                </a:cubicBezTo>
                <a:cubicBezTo>
                  <a:pt x="56679" y="468452"/>
                  <a:pt x="62163" y="478824"/>
                  <a:pt x="65315" y="489857"/>
                </a:cubicBezTo>
                <a:cubicBezTo>
                  <a:pt x="69425" y="504242"/>
                  <a:pt x="71901" y="519070"/>
                  <a:pt x="76200" y="533400"/>
                </a:cubicBezTo>
                <a:cubicBezTo>
                  <a:pt x="82794" y="555382"/>
                  <a:pt x="92406" y="576451"/>
                  <a:pt x="97972" y="598715"/>
                </a:cubicBezTo>
                <a:cubicBezTo>
                  <a:pt x="103496" y="620812"/>
                  <a:pt x="110372" y="653051"/>
                  <a:pt x="119743" y="674915"/>
                </a:cubicBezTo>
                <a:cubicBezTo>
                  <a:pt x="126135" y="689830"/>
                  <a:pt x="135488" y="703390"/>
                  <a:pt x="141515" y="718457"/>
                </a:cubicBezTo>
                <a:cubicBezTo>
                  <a:pt x="150038" y="739765"/>
                  <a:pt x="156029" y="762000"/>
                  <a:pt x="163286" y="783772"/>
                </a:cubicBezTo>
                <a:cubicBezTo>
                  <a:pt x="166915" y="794658"/>
                  <a:pt x="169910" y="805775"/>
                  <a:pt x="174172" y="816429"/>
                </a:cubicBezTo>
                <a:cubicBezTo>
                  <a:pt x="181429" y="834572"/>
                  <a:pt x="189082" y="852561"/>
                  <a:pt x="195943" y="870857"/>
                </a:cubicBezTo>
                <a:cubicBezTo>
                  <a:pt x="199972" y="881601"/>
                  <a:pt x="200464" y="893967"/>
                  <a:pt x="206829" y="903515"/>
                </a:cubicBezTo>
                <a:cubicBezTo>
                  <a:pt x="215368" y="916324"/>
                  <a:pt x="228600" y="925286"/>
                  <a:pt x="239486" y="936172"/>
                </a:cubicBezTo>
                <a:cubicBezTo>
                  <a:pt x="246743" y="957943"/>
                  <a:pt x="245029" y="985259"/>
                  <a:pt x="261257" y="1001486"/>
                </a:cubicBezTo>
                <a:cubicBezTo>
                  <a:pt x="306744" y="1046972"/>
                  <a:pt x="284678" y="1021827"/>
                  <a:pt x="326572" y="1077686"/>
                </a:cubicBezTo>
                <a:cubicBezTo>
                  <a:pt x="345731" y="1135167"/>
                  <a:pt x="327910" y="1103978"/>
                  <a:pt x="402772" y="1153886"/>
                </a:cubicBezTo>
                <a:cubicBezTo>
                  <a:pt x="413658" y="1161143"/>
                  <a:pt x="422737" y="1172484"/>
                  <a:pt x="435429" y="1175657"/>
                </a:cubicBezTo>
                <a:lnTo>
                  <a:pt x="522515" y="1197429"/>
                </a:lnTo>
                <a:cubicBezTo>
                  <a:pt x="537029" y="1201058"/>
                  <a:pt x="551864" y="1203584"/>
                  <a:pt x="566057" y="1208315"/>
                </a:cubicBezTo>
                <a:cubicBezTo>
                  <a:pt x="644381" y="1234421"/>
                  <a:pt x="546549" y="1202740"/>
                  <a:pt x="642257" y="1230086"/>
                </a:cubicBezTo>
                <a:cubicBezTo>
                  <a:pt x="653290" y="1233238"/>
                  <a:pt x="663625" y="1238919"/>
                  <a:pt x="674915" y="1240972"/>
                </a:cubicBezTo>
                <a:cubicBezTo>
                  <a:pt x="703697" y="1246205"/>
                  <a:pt x="732803" y="1250032"/>
                  <a:pt x="762000" y="1251857"/>
                </a:cubicBezTo>
                <a:cubicBezTo>
                  <a:pt x="790972" y="1253668"/>
                  <a:pt x="820057" y="1251857"/>
                  <a:pt x="849086" y="1251857"/>
                </a:cubicBezTo>
              </a:path>
            </a:pathLst>
          </a:cu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Freeform 32"/>
          <p:cNvSpPr/>
          <p:nvPr/>
        </p:nvSpPr>
        <p:spPr>
          <a:xfrm>
            <a:off x="3025775" y="2286000"/>
            <a:ext cx="795338" cy="2339975"/>
          </a:xfrm>
          <a:custGeom>
            <a:avLst/>
            <a:gdLst>
              <a:gd name="connsiteX0" fmla="*/ 0 w 794657"/>
              <a:gd name="connsiteY0" fmla="*/ 0 h 2340429"/>
              <a:gd name="connsiteX1" fmla="*/ 21771 w 794657"/>
              <a:gd name="connsiteY1" fmla="*/ 206829 h 2340429"/>
              <a:gd name="connsiteX2" fmla="*/ 43542 w 794657"/>
              <a:gd name="connsiteY2" fmla="*/ 283029 h 2340429"/>
              <a:gd name="connsiteX3" fmla="*/ 32657 w 794657"/>
              <a:gd name="connsiteY3" fmla="*/ 337457 h 2340429"/>
              <a:gd name="connsiteX4" fmla="*/ 54428 w 794657"/>
              <a:gd name="connsiteY4" fmla="*/ 381000 h 2340429"/>
              <a:gd name="connsiteX5" fmla="*/ 65314 w 794657"/>
              <a:gd name="connsiteY5" fmla="*/ 446314 h 2340429"/>
              <a:gd name="connsiteX6" fmla="*/ 87085 w 794657"/>
              <a:gd name="connsiteY6" fmla="*/ 511629 h 2340429"/>
              <a:gd name="connsiteX7" fmla="*/ 108857 w 794657"/>
              <a:gd name="connsiteY7" fmla="*/ 696686 h 2340429"/>
              <a:gd name="connsiteX8" fmla="*/ 130628 w 794657"/>
              <a:gd name="connsiteY8" fmla="*/ 783771 h 2340429"/>
              <a:gd name="connsiteX9" fmla="*/ 141514 w 794657"/>
              <a:gd name="connsiteY9" fmla="*/ 827314 h 2340429"/>
              <a:gd name="connsiteX10" fmla="*/ 163285 w 794657"/>
              <a:gd name="connsiteY10" fmla="*/ 892629 h 2340429"/>
              <a:gd name="connsiteX11" fmla="*/ 174171 w 794657"/>
              <a:gd name="connsiteY11" fmla="*/ 1001486 h 2340429"/>
              <a:gd name="connsiteX12" fmla="*/ 185057 w 794657"/>
              <a:gd name="connsiteY12" fmla="*/ 1055914 h 2340429"/>
              <a:gd name="connsiteX13" fmla="*/ 195942 w 794657"/>
              <a:gd name="connsiteY13" fmla="*/ 1121229 h 2340429"/>
              <a:gd name="connsiteX14" fmla="*/ 206828 w 794657"/>
              <a:gd name="connsiteY14" fmla="*/ 1197429 h 2340429"/>
              <a:gd name="connsiteX15" fmla="*/ 217714 w 794657"/>
              <a:gd name="connsiteY15" fmla="*/ 1230086 h 2340429"/>
              <a:gd name="connsiteX16" fmla="*/ 228600 w 794657"/>
              <a:gd name="connsiteY16" fmla="*/ 1284514 h 2340429"/>
              <a:gd name="connsiteX17" fmla="*/ 239485 w 794657"/>
              <a:gd name="connsiteY17" fmla="*/ 1328057 h 2340429"/>
              <a:gd name="connsiteX18" fmla="*/ 261257 w 794657"/>
              <a:gd name="connsiteY18" fmla="*/ 1436914 h 2340429"/>
              <a:gd name="connsiteX19" fmla="*/ 293914 w 794657"/>
              <a:gd name="connsiteY19" fmla="*/ 1556657 h 2340429"/>
              <a:gd name="connsiteX20" fmla="*/ 304800 w 794657"/>
              <a:gd name="connsiteY20" fmla="*/ 1600200 h 2340429"/>
              <a:gd name="connsiteX21" fmla="*/ 326571 w 794657"/>
              <a:gd name="connsiteY21" fmla="*/ 1643743 h 2340429"/>
              <a:gd name="connsiteX22" fmla="*/ 348342 w 794657"/>
              <a:gd name="connsiteY22" fmla="*/ 1709057 h 2340429"/>
              <a:gd name="connsiteX23" fmla="*/ 359228 w 794657"/>
              <a:gd name="connsiteY23" fmla="*/ 1741714 h 2340429"/>
              <a:gd name="connsiteX24" fmla="*/ 391885 w 794657"/>
              <a:gd name="connsiteY24" fmla="*/ 1817914 h 2340429"/>
              <a:gd name="connsiteX25" fmla="*/ 413657 w 794657"/>
              <a:gd name="connsiteY25" fmla="*/ 1861457 h 2340429"/>
              <a:gd name="connsiteX26" fmla="*/ 435428 w 794657"/>
              <a:gd name="connsiteY26" fmla="*/ 1915886 h 2340429"/>
              <a:gd name="connsiteX27" fmla="*/ 446314 w 794657"/>
              <a:gd name="connsiteY27" fmla="*/ 1948543 h 2340429"/>
              <a:gd name="connsiteX28" fmla="*/ 478971 w 794657"/>
              <a:gd name="connsiteY28" fmla="*/ 1992086 h 2340429"/>
              <a:gd name="connsiteX29" fmla="*/ 533400 w 794657"/>
              <a:gd name="connsiteY29" fmla="*/ 2068286 h 2340429"/>
              <a:gd name="connsiteX30" fmla="*/ 598714 w 794657"/>
              <a:gd name="connsiteY30" fmla="*/ 2133600 h 2340429"/>
              <a:gd name="connsiteX31" fmla="*/ 653142 w 794657"/>
              <a:gd name="connsiteY31" fmla="*/ 2188029 h 2340429"/>
              <a:gd name="connsiteX32" fmla="*/ 674914 w 794657"/>
              <a:gd name="connsiteY32" fmla="*/ 2209800 h 2340429"/>
              <a:gd name="connsiteX33" fmla="*/ 707571 w 794657"/>
              <a:gd name="connsiteY33" fmla="*/ 2242457 h 2340429"/>
              <a:gd name="connsiteX34" fmla="*/ 740228 w 794657"/>
              <a:gd name="connsiteY34" fmla="*/ 2253343 h 2340429"/>
              <a:gd name="connsiteX35" fmla="*/ 794657 w 794657"/>
              <a:gd name="connsiteY35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94657" h="2340429">
                <a:moveTo>
                  <a:pt x="0" y="0"/>
                </a:moveTo>
                <a:cubicBezTo>
                  <a:pt x="2335" y="23352"/>
                  <a:pt x="17508" y="179118"/>
                  <a:pt x="21771" y="206829"/>
                </a:cubicBezTo>
                <a:cubicBezTo>
                  <a:pt x="25675" y="232206"/>
                  <a:pt x="35416" y="258649"/>
                  <a:pt x="43542" y="283029"/>
                </a:cubicBezTo>
                <a:cubicBezTo>
                  <a:pt x="39914" y="301172"/>
                  <a:pt x="30614" y="319068"/>
                  <a:pt x="32657" y="337457"/>
                </a:cubicBezTo>
                <a:cubicBezTo>
                  <a:pt x="34449" y="353585"/>
                  <a:pt x="49765" y="365457"/>
                  <a:pt x="54428" y="381000"/>
                </a:cubicBezTo>
                <a:cubicBezTo>
                  <a:pt x="60770" y="402141"/>
                  <a:pt x="59961" y="424901"/>
                  <a:pt x="65314" y="446314"/>
                </a:cubicBezTo>
                <a:cubicBezTo>
                  <a:pt x="70880" y="468578"/>
                  <a:pt x="87085" y="511629"/>
                  <a:pt x="87085" y="511629"/>
                </a:cubicBezTo>
                <a:cubicBezTo>
                  <a:pt x="91404" y="554815"/>
                  <a:pt x="99231" y="648555"/>
                  <a:pt x="108857" y="696686"/>
                </a:cubicBezTo>
                <a:cubicBezTo>
                  <a:pt x="114725" y="726027"/>
                  <a:pt x="123371" y="754743"/>
                  <a:pt x="130628" y="783771"/>
                </a:cubicBezTo>
                <a:cubicBezTo>
                  <a:pt x="134257" y="798285"/>
                  <a:pt x="136783" y="813121"/>
                  <a:pt x="141514" y="827314"/>
                </a:cubicBezTo>
                <a:lnTo>
                  <a:pt x="163285" y="892629"/>
                </a:lnTo>
                <a:cubicBezTo>
                  <a:pt x="166914" y="928915"/>
                  <a:pt x="169351" y="965339"/>
                  <a:pt x="174171" y="1001486"/>
                </a:cubicBezTo>
                <a:cubicBezTo>
                  <a:pt x="176616" y="1019826"/>
                  <a:pt x="181747" y="1037710"/>
                  <a:pt x="185057" y="1055914"/>
                </a:cubicBezTo>
                <a:cubicBezTo>
                  <a:pt x="189005" y="1077630"/>
                  <a:pt x="192586" y="1099414"/>
                  <a:pt x="195942" y="1121229"/>
                </a:cubicBezTo>
                <a:cubicBezTo>
                  <a:pt x="199843" y="1146589"/>
                  <a:pt x="201796" y="1172269"/>
                  <a:pt x="206828" y="1197429"/>
                </a:cubicBezTo>
                <a:cubicBezTo>
                  <a:pt x="209078" y="1208681"/>
                  <a:pt x="214931" y="1218954"/>
                  <a:pt x="217714" y="1230086"/>
                </a:cubicBezTo>
                <a:cubicBezTo>
                  <a:pt x="222202" y="1248036"/>
                  <a:pt x="224586" y="1266453"/>
                  <a:pt x="228600" y="1284514"/>
                </a:cubicBezTo>
                <a:cubicBezTo>
                  <a:pt x="231845" y="1299119"/>
                  <a:pt x="236350" y="1313428"/>
                  <a:pt x="239485" y="1328057"/>
                </a:cubicBezTo>
                <a:cubicBezTo>
                  <a:pt x="247238" y="1364240"/>
                  <a:pt x="249556" y="1401808"/>
                  <a:pt x="261257" y="1436914"/>
                </a:cubicBezTo>
                <a:cubicBezTo>
                  <a:pt x="281604" y="1497958"/>
                  <a:pt x="269359" y="1458439"/>
                  <a:pt x="293914" y="1556657"/>
                </a:cubicBezTo>
                <a:cubicBezTo>
                  <a:pt x="297543" y="1571171"/>
                  <a:pt x="298109" y="1586818"/>
                  <a:pt x="304800" y="1600200"/>
                </a:cubicBezTo>
                <a:cubicBezTo>
                  <a:pt x="312057" y="1614714"/>
                  <a:pt x="320544" y="1628676"/>
                  <a:pt x="326571" y="1643743"/>
                </a:cubicBezTo>
                <a:cubicBezTo>
                  <a:pt x="335094" y="1665051"/>
                  <a:pt x="341085" y="1687286"/>
                  <a:pt x="348342" y="1709057"/>
                </a:cubicBezTo>
                <a:cubicBezTo>
                  <a:pt x="351971" y="1719943"/>
                  <a:pt x="354096" y="1731451"/>
                  <a:pt x="359228" y="1741714"/>
                </a:cubicBezTo>
                <a:cubicBezTo>
                  <a:pt x="431438" y="1886130"/>
                  <a:pt x="343833" y="1705792"/>
                  <a:pt x="391885" y="1817914"/>
                </a:cubicBezTo>
                <a:cubicBezTo>
                  <a:pt x="398277" y="1832830"/>
                  <a:pt x="407066" y="1846628"/>
                  <a:pt x="413657" y="1861457"/>
                </a:cubicBezTo>
                <a:cubicBezTo>
                  <a:pt x="421593" y="1879313"/>
                  <a:pt x="428567" y="1897590"/>
                  <a:pt x="435428" y="1915886"/>
                </a:cubicBezTo>
                <a:cubicBezTo>
                  <a:pt x="439457" y="1926630"/>
                  <a:pt x="440621" y="1938580"/>
                  <a:pt x="446314" y="1948543"/>
                </a:cubicBezTo>
                <a:cubicBezTo>
                  <a:pt x="455315" y="1964295"/>
                  <a:pt x="468085" y="1977572"/>
                  <a:pt x="478971" y="1992086"/>
                </a:cubicBezTo>
                <a:cubicBezTo>
                  <a:pt x="498974" y="2052092"/>
                  <a:pt x="477047" y="2002540"/>
                  <a:pt x="533400" y="2068286"/>
                </a:cubicBezTo>
                <a:cubicBezTo>
                  <a:pt x="622914" y="2172719"/>
                  <a:pt x="464718" y="2014491"/>
                  <a:pt x="598714" y="2133600"/>
                </a:cubicBezTo>
                <a:cubicBezTo>
                  <a:pt x="617891" y="2150646"/>
                  <a:pt x="634999" y="2169886"/>
                  <a:pt x="653142" y="2188029"/>
                </a:cubicBezTo>
                <a:lnTo>
                  <a:pt x="674914" y="2209800"/>
                </a:lnTo>
                <a:cubicBezTo>
                  <a:pt x="685800" y="2220686"/>
                  <a:pt x="692966" y="2237589"/>
                  <a:pt x="707571" y="2242457"/>
                </a:cubicBezTo>
                <a:lnTo>
                  <a:pt x="740228" y="2253343"/>
                </a:lnTo>
                <a:cubicBezTo>
                  <a:pt x="788272" y="2325408"/>
                  <a:pt x="772069" y="2295253"/>
                  <a:pt x="794657" y="2340429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2987675" y="2319338"/>
            <a:ext cx="876300" cy="4092575"/>
          </a:xfrm>
          <a:custGeom>
            <a:avLst/>
            <a:gdLst>
              <a:gd name="connsiteX0" fmla="*/ 37877 w 876077"/>
              <a:gd name="connsiteY0" fmla="*/ 0 h 4093029"/>
              <a:gd name="connsiteX1" fmla="*/ 26991 w 876077"/>
              <a:gd name="connsiteY1" fmla="*/ 217714 h 4093029"/>
              <a:gd name="connsiteX2" fmla="*/ 48762 w 876077"/>
              <a:gd name="connsiteY2" fmla="*/ 707572 h 4093029"/>
              <a:gd name="connsiteX3" fmla="*/ 59648 w 876077"/>
              <a:gd name="connsiteY3" fmla="*/ 892629 h 4093029"/>
              <a:gd name="connsiteX4" fmla="*/ 70534 w 876077"/>
              <a:gd name="connsiteY4" fmla="*/ 979714 h 4093029"/>
              <a:gd name="connsiteX5" fmla="*/ 81419 w 876077"/>
              <a:gd name="connsiteY5" fmla="*/ 1132114 h 4093029"/>
              <a:gd name="connsiteX6" fmla="*/ 70534 w 876077"/>
              <a:gd name="connsiteY6" fmla="*/ 1360714 h 4093029"/>
              <a:gd name="connsiteX7" fmla="*/ 81419 w 876077"/>
              <a:gd name="connsiteY7" fmla="*/ 1611086 h 4093029"/>
              <a:gd name="connsiteX8" fmla="*/ 103191 w 876077"/>
              <a:gd name="connsiteY8" fmla="*/ 1676400 h 4093029"/>
              <a:gd name="connsiteX9" fmla="*/ 114077 w 876077"/>
              <a:gd name="connsiteY9" fmla="*/ 1774372 h 4093029"/>
              <a:gd name="connsiteX10" fmla="*/ 124962 w 876077"/>
              <a:gd name="connsiteY10" fmla="*/ 1817914 h 4093029"/>
              <a:gd name="connsiteX11" fmla="*/ 157619 w 876077"/>
              <a:gd name="connsiteY11" fmla="*/ 1959429 h 4093029"/>
              <a:gd name="connsiteX12" fmla="*/ 179391 w 876077"/>
              <a:gd name="connsiteY12" fmla="*/ 2177143 h 4093029"/>
              <a:gd name="connsiteX13" fmla="*/ 190277 w 876077"/>
              <a:gd name="connsiteY13" fmla="*/ 2242457 h 4093029"/>
              <a:gd name="connsiteX14" fmla="*/ 212048 w 876077"/>
              <a:gd name="connsiteY14" fmla="*/ 2275114 h 4093029"/>
              <a:gd name="connsiteX15" fmla="*/ 244705 w 876077"/>
              <a:gd name="connsiteY15" fmla="*/ 2492829 h 4093029"/>
              <a:gd name="connsiteX16" fmla="*/ 255591 w 876077"/>
              <a:gd name="connsiteY16" fmla="*/ 2547257 h 4093029"/>
              <a:gd name="connsiteX17" fmla="*/ 266477 w 876077"/>
              <a:gd name="connsiteY17" fmla="*/ 2601686 h 4093029"/>
              <a:gd name="connsiteX18" fmla="*/ 277362 w 876077"/>
              <a:gd name="connsiteY18" fmla="*/ 2634343 h 4093029"/>
              <a:gd name="connsiteX19" fmla="*/ 288248 w 876077"/>
              <a:gd name="connsiteY19" fmla="*/ 2710543 h 4093029"/>
              <a:gd name="connsiteX20" fmla="*/ 299134 w 876077"/>
              <a:gd name="connsiteY20" fmla="*/ 2743200 h 4093029"/>
              <a:gd name="connsiteX21" fmla="*/ 310019 w 876077"/>
              <a:gd name="connsiteY21" fmla="*/ 2862943 h 4093029"/>
              <a:gd name="connsiteX22" fmla="*/ 331791 w 876077"/>
              <a:gd name="connsiteY22" fmla="*/ 2939143 h 4093029"/>
              <a:gd name="connsiteX23" fmla="*/ 342677 w 876077"/>
              <a:gd name="connsiteY23" fmla="*/ 2993572 h 4093029"/>
              <a:gd name="connsiteX24" fmla="*/ 353562 w 876077"/>
              <a:gd name="connsiteY24" fmla="*/ 3091543 h 4093029"/>
              <a:gd name="connsiteX25" fmla="*/ 418877 w 876077"/>
              <a:gd name="connsiteY25" fmla="*/ 3211286 h 4093029"/>
              <a:gd name="connsiteX26" fmla="*/ 473305 w 876077"/>
              <a:gd name="connsiteY26" fmla="*/ 3298372 h 4093029"/>
              <a:gd name="connsiteX27" fmla="*/ 495077 w 876077"/>
              <a:gd name="connsiteY27" fmla="*/ 3331029 h 4093029"/>
              <a:gd name="connsiteX28" fmla="*/ 516848 w 876077"/>
              <a:gd name="connsiteY28" fmla="*/ 3385457 h 4093029"/>
              <a:gd name="connsiteX29" fmla="*/ 538619 w 876077"/>
              <a:gd name="connsiteY29" fmla="*/ 3407229 h 4093029"/>
              <a:gd name="connsiteX30" fmla="*/ 549505 w 876077"/>
              <a:gd name="connsiteY30" fmla="*/ 3439886 h 4093029"/>
              <a:gd name="connsiteX31" fmla="*/ 571277 w 876077"/>
              <a:gd name="connsiteY31" fmla="*/ 3461657 h 4093029"/>
              <a:gd name="connsiteX32" fmla="*/ 593048 w 876077"/>
              <a:gd name="connsiteY32" fmla="*/ 3494314 h 4093029"/>
              <a:gd name="connsiteX33" fmla="*/ 614819 w 876077"/>
              <a:gd name="connsiteY33" fmla="*/ 3570514 h 4093029"/>
              <a:gd name="connsiteX34" fmla="*/ 636591 w 876077"/>
              <a:gd name="connsiteY34" fmla="*/ 3614057 h 4093029"/>
              <a:gd name="connsiteX35" fmla="*/ 669248 w 876077"/>
              <a:gd name="connsiteY35" fmla="*/ 3679372 h 4093029"/>
              <a:gd name="connsiteX36" fmla="*/ 680134 w 876077"/>
              <a:gd name="connsiteY36" fmla="*/ 3722914 h 4093029"/>
              <a:gd name="connsiteX37" fmla="*/ 701905 w 876077"/>
              <a:gd name="connsiteY37" fmla="*/ 3788229 h 4093029"/>
              <a:gd name="connsiteX38" fmla="*/ 712791 w 876077"/>
              <a:gd name="connsiteY38" fmla="*/ 3831772 h 4093029"/>
              <a:gd name="connsiteX39" fmla="*/ 734562 w 876077"/>
              <a:gd name="connsiteY39" fmla="*/ 3897086 h 4093029"/>
              <a:gd name="connsiteX40" fmla="*/ 745448 w 876077"/>
              <a:gd name="connsiteY40" fmla="*/ 3929743 h 4093029"/>
              <a:gd name="connsiteX41" fmla="*/ 767219 w 876077"/>
              <a:gd name="connsiteY41" fmla="*/ 3962400 h 4093029"/>
              <a:gd name="connsiteX42" fmla="*/ 778105 w 876077"/>
              <a:gd name="connsiteY42" fmla="*/ 3995057 h 4093029"/>
              <a:gd name="connsiteX43" fmla="*/ 799877 w 876077"/>
              <a:gd name="connsiteY43" fmla="*/ 4016829 h 4093029"/>
              <a:gd name="connsiteX44" fmla="*/ 854305 w 876077"/>
              <a:gd name="connsiteY44" fmla="*/ 4071257 h 4093029"/>
              <a:gd name="connsiteX45" fmla="*/ 876077 w 876077"/>
              <a:gd name="connsiteY45" fmla="*/ 4093029 h 4093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76077" h="4093029">
                <a:moveTo>
                  <a:pt x="37877" y="0"/>
                </a:moveTo>
                <a:cubicBezTo>
                  <a:pt x="0" y="132567"/>
                  <a:pt x="19644" y="30382"/>
                  <a:pt x="26991" y="217714"/>
                </a:cubicBezTo>
                <a:cubicBezTo>
                  <a:pt x="46364" y="711707"/>
                  <a:pt x="16918" y="484652"/>
                  <a:pt x="48762" y="707572"/>
                </a:cubicBezTo>
                <a:cubicBezTo>
                  <a:pt x="52391" y="769258"/>
                  <a:pt x="54720" y="831033"/>
                  <a:pt x="59648" y="892629"/>
                </a:cubicBezTo>
                <a:cubicBezTo>
                  <a:pt x="61981" y="921790"/>
                  <a:pt x="67885" y="950580"/>
                  <a:pt x="70534" y="979714"/>
                </a:cubicBezTo>
                <a:cubicBezTo>
                  <a:pt x="75145" y="1030434"/>
                  <a:pt x="77791" y="1081314"/>
                  <a:pt x="81419" y="1132114"/>
                </a:cubicBezTo>
                <a:cubicBezTo>
                  <a:pt x="77791" y="1208314"/>
                  <a:pt x="70534" y="1284428"/>
                  <a:pt x="70534" y="1360714"/>
                </a:cubicBezTo>
                <a:cubicBezTo>
                  <a:pt x="70534" y="1444250"/>
                  <a:pt x="72823" y="1527993"/>
                  <a:pt x="81419" y="1611086"/>
                </a:cubicBezTo>
                <a:cubicBezTo>
                  <a:pt x="83780" y="1633913"/>
                  <a:pt x="103191" y="1676400"/>
                  <a:pt x="103191" y="1676400"/>
                </a:cubicBezTo>
                <a:cubicBezTo>
                  <a:pt x="106820" y="1709057"/>
                  <a:pt x="109081" y="1741896"/>
                  <a:pt x="114077" y="1774372"/>
                </a:cubicBezTo>
                <a:cubicBezTo>
                  <a:pt x="116352" y="1789159"/>
                  <a:pt x="122687" y="1803127"/>
                  <a:pt x="124962" y="1817914"/>
                </a:cubicBezTo>
                <a:cubicBezTo>
                  <a:pt x="144682" y="1946099"/>
                  <a:pt x="117676" y="1879540"/>
                  <a:pt x="157619" y="1959429"/>
                </a:cubicBezTo>
                <a:cubicBezTo>
                  <a:pt x="173085" y="2191409"/>
                  <a:pt x="156671" y="2052186"/>
                  <a:pt x="179391" y="2177143"/>
                </a:cubicBezTo>
                <a:cubicBezTo>
                  <a:pt x="183339" y="2198859"/>
                  <a:pt x="183297" y="2221518"/>
                  <a:pt x="190277" y="2242457"/>
                </a:cubicBezTo>
                <a:cubicBezTo>
                  <a:pt x="194414" y="2254869"/>
                  <a:pt x="204791" y="2264228"/>
                  <a:pt x="212048" y="2275114"/>
                </a:cubicBezTo>
                <a:cubicBezTo>
                  <a:pt x="226616" y="2420787"/>
                  <a:pt x="215783" y="2348218"/>
                  <a:pt x="244705" y="2492829"/>
                </a:cubicBezTo>
                <a:lnTo>
                  <a:pt x="255591" y="2547257"/>
                </a:lnTo>
                <a:cubicBezTo>
                  <a:pt x="259220" y="2565400"/>
                  <a:pt x="260626" y="2584133"/>
                  <a:pt x="266477" y="2601686"/>
                </a:cubicBezTo>
                <a:lnTo>
                  <a:pt x="277362" y="2634343"/>
                </a:lnTo>
                <a:cubicBezTo>
                  <a:pt x="280991" y="2659743"/>
                  <a:pt x="283216" y="2685383"/>
                  <a:pt x="288248" y="2710543"/>
                </a:cubicBezTo>
                <a:cubicBezTo>
                  <a:pt x="290498" y="2721795"/>
                  <a:pt x="297511" y="2731841"/>
                  <a:pt x="299134" y="2743200"/>
                </a:cubicBezTo>
                <a:cubicBezTo>
                  <a:pt x="304802" y="2782876"/>
                  <a:pt x="304722" y="2823216"/>
                  <a:pt x="310019" y="2862943"/>
                </a:cubicBezTo>
                <a:cubicBezTo>
                  <a:pt x="315836" y="2906575"/>
                  <a:pt x="322196" y="2900762"/>
                  <a:pt x="331791" y="2939143"/>
                </a:cubicBezTo>
                <a:cubicBezTo>
                  <a:pt x="336279" y="2957093"/>
                  <a:pt x="340060" y="2975256"/>
                  <a:pt x="342677" y="2993572"/>
                </a:cubicBezTo>
                <a:cubicBezTo>
                  <a:pt x="347324" y="3026100"/>
                  <a:pt x="344291" y="3060020"/>
                  <a:pt x="353562" y="3091543"/>
                </a:cubicBezTo>
                <a:cubicBezTo>
                  <a:pt x="366561" y="3135740"/>
                  <a:pt x="393773" y="3173631"/>
                  <a:pt x="418877" y="3211286"/>
                </a:cubicBezTo>
                <a:cubicBezTo>
                  <a:pt x="444785" y="3289012"/>
                  <a:pt x="421553" y="3263870"/>
                  <a:pt x="473305" y="3298372"/>
                </a:cubicBezTo>
                <a:cubicBezTo>
                  <a:pt x="480562" y="3309258"/>
                  <a:pt x="489226" y="3319327"/>
                  <a:pt x="495077" y="3331029"/>
                </a:cubicBezTo>
                <a:cubicBezTo>
                  <a:pt x="503816" y="3348506"/>
                  <a:pt x="507153" y="3368491"/>
                  <a:pt x="516848" y="3385457"/>
                </a:cubicBezTo>
                <a:cubicBezTo>
                  <a:pt x="521940" y="3394368"/>
                  <a:pt x="531362" y="3399972"/>
                  <a:pt x="538619" y="3407229"/>
                </a:cubicBezTo>
                <a:cubicBezTo>
                  <a:pt x="542248" y="3418115"/>
                  <a:pt x="543601" y="3430047"/>
                  <a:pt x="549505" y="3439886"/>
                </a:cubicBezTo>
                <a:cubicBezTo>
                  <a:pt x="554786" y="3448687"/>
                  <a:pt x="564866" y="3453643"/>
                  <a:pt x="571277" y="3461657"/>
                </a:cubicBezTo>
                <a:cubicBezTo>
                  <a:pt x="579450" y="3471873"/>
                  <a:pt x="587197" y="3482612"/>
                  <a:pt x="593048" y="3494314"/>
                </a:cubicBezTo>
                <a:cubicBezTo>
                  <a:pt x="606210" y="3520638"/>
                  <a:pt x="604352" y="3542602"/>
                  <a:pt x="614819" y="3570514"/>
                </a:cubicBezTo>
                <a:cubicBezTo>
                  <a:pt x="620517" y="3585708"/>
                  <a:pt x="630893" y="3598863"/>
                  <a:pt x="636591" y="3614057"/>
                </a:cubicBezTo>
                <a:cubicBezTo>
                  <a:pt x="660667" y="3678258"/>
                  <a:pt x="629558" y="3639680"/>
                  <a:pt x="669248" y="3679372"/>
                </a:cubicBezTo>
                <a:cubicBezTo>
                  <a:pt x="672877" y="3693886"/>
                  <a:pt x="675835" y="3708584"/>
                  <a:pt x="680134" y="3722914"/>
                </a:cubicBezTo>
                <a:cubicBezTo>
                  <a:pt x="686728" y="3744895"/>
                  <a:pt x="696339" y="3765965"/>
                  <a:pt x="701905" y="3788229"/>
                </a:cubicBezTo>
                <a:cubicBezTo>
                  <a:pt x="705534" y="3802743"/>
                  <a:pt x="708492" y="3817442"/>
                  <a:pt x="712791" y="3831772"/>
                </a:cubicBezTo>
                <a:cubicBezTo>
                  <a:pt x="719385" y="3853753"/>
                  <a:pt x="727305" y="3875315"/>
                  <a:pt x="734562" y="3897086"/>
                </a:cubicBezTo>
                <a:cubicBezTo>
                  <a:pt x="738191" y="3907972"/>
                  <a:pt x="739083" y="3920196"/>
                  <a:pt x="745448" y="3929743"/>
                </a:cubicBezTo>
                <a:cubicBezTo>
                  <a:pt x="752705" y="3940629"/>
                  <a:pt x="761368" y="3950698"/>
                  <a:pt x="767219" y="3962400"/>
                </a:cubicBezTo>
                <a:cubicBezTo>
                  <a:pt x="772351" y="3972663"/>
                  <a:pt x="772201" y="3985218"/>
                  <a:pt x="778105" y="3995057"/>
                </a:cubicBezTo>
                <a:cubicBezTo>
                  <a:pt x="783386" y="4003858"/>
                  <a:pt x="793466" y="4008815"/>
                  <a:pt x="799877" y="4016829"/>
                </a:cubicBezTo>
                <a:cubicBezTo>
                  <a:pt x="857934" y="4089401"/>
                  <a:pt x="781733" y="4013200"/>
                  <a:pt x="854305" y="4071257"/>
                </a:cubicBezTo>
                <a:cubicBezTo>
                  <a:pt x="862319" y="4077668"/>
                  <a:pt x="876077" y="4093029"/>
                  <a:pt x="876077" y="4093029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600200" y="2133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1600200" y="2362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1600200" y="2590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600200" y="2819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1600200" y="3048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600200" y="3276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1600200" y="3505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1600200" y="3733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1600200" y="3962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600200" y="4191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1600200" y="4419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1600200" y="4648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1600200" y="4876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1600200" y="5105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1600200" y="53340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1600200" y="55626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1600200" y="57912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1600200" y="60198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1600200" y="6248400"/>
            <a:ext cx="76200" cy="228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6" name="Down Arrow 55"/>
          <p:cNvSpPr/>
          <p:nvPr/>
        </p:nvSpPr>
        <p:spPr>
          <a:xfrm>
            <a:off x="1143000" y="2133600"/>
            <a:ext cx="228600" cy="434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151" name="TextBox 56"/>
          <p:cNvSpPr txBox="1">
            <a:spLocks noChangeArrowheads="1"/>
          </p:cNvSpPr>
          <p:nvPr/>
        </p:nvSpPr>
        <p:spPr bwMode="auto">
          <a:xfrm>
            <a:off x="0" y="2743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Bigger size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48000" y="1676400"/>
            <a:ext cx="762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9" name="Down Arrow 58"/>
          <p:cNvSpPr/>
          <p:nvPr/>
        </p:nvSpPr>
        <p:spPr>
          <a:xfrm>
            <a:off x="3276600" y="1752600"/>
            <a:ext cx="4572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0" name="Down Arrow 59"/>
          <p:cNvSpPr/>
          <p:nvPr/>
        </p:nvSpPr>
        <p:spPr>
          <a:xfrm>
            <a:off x="3048000" y="1447800"/>
            <a:ext cx="46038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155" name="TextBox 60"/>
          <p:cNvSpPr txBox="1">
            <a:spLocks noChangeArrowheads="1"/>
          </p:cNvSpPr>
          <p:nvPr/>
        </p:nvSpPr>
        <p:spPr bwMode="auto">
          <a:xfrm>
            <a:off x="2743200" y="1143000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Ions</a:t>
            </a:r>
          </a:p>
        </p:txBody>
      </p:sp>
      <p:sp>
        <p:nvSpPr>
          <p:cNvPr id="47156" name="TextBox 61"/>
          <p:cNvSpPr txBox="1">
            <a:spLocks noChangeArrowheads="1"/>
          </p:cNvSpPr>
          <p:nvPr/>
        </p:nvSpPr>
        <p:spPr bwMode="auto">
          <a:xfrm>
            <a:off x="3505200" y="12954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Air flow (60 l/min)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rot="10800000" flipV="1">
            <a:off x="4114800" y="26670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58" name="TextBox 64"/>
          <p:cNvSpPr txBox="1">
            <a:spLocks noChangeArrowheads="1"/>
          </p:cNvSpPr>
          <p:nvPr/>
        </p:nvSpPr>
        <p:spPr bwMode="auto">
          <a:xfrm>
            <a:off x="4876800" y="2438400"/>
            <a:ext cx="160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Electrometer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1447800" y="1524000"/>
            <a:ext cx="1371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60" name="TextBox 65"/>
          <p:cNvSpPr txBox="1">
            <a:spLocks noChangeArrowheads="1"/>
          </p:cNvSpPr>
          <p:nvPr/>
        </p:nvSpPr>
        <p:spPr bwMode="auto">
          <a:xfrm>
            <a:off x="152400" y="1306513"/>
            <a:ext cx="152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High voltage</a:t>
            </a:r>
          </a:p>
        </p:txBody>
      </p:sp>
      <p:sp>
        <p:nvSpPr>
          <p:cNvPr id="47161" name="TextBox 66"/>
          <p:cNvSpPr txBox="1">
            <a:spLocks noChangeArrowheads="1"/>
          </p:cNvSpPr>
          <p:nvPr/>
        </p:nvSpPr>
        <p:spPr bwMode="auto">
          <a:xfrm>
            <a:off x="5105400" y="1828800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The AIS measures the </a:t>
            </a:r>
            <a:r>
              <a:rPr lang="en-US" dirty="0" smtClean="0">
                <a:solidFill>
                  <a:srgbClr val="FF0000"/>
                </a:solidFill>
              </a:rPr>
              <a:t>ions distribution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048000"/>
            <a:ext cx="4279013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Straight Arrow Connector 64"/>
          <p:cNvCxnSpPr/>
          <p:nvPr/>
        </p:nvCxnSpPr>
        <p:spPr>
          <a:xfrm>
            <a:off x="5410200" y="5943600"/>
            <a:ext cx="3505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629400" y="5943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" y="1254125"/>
            <a:ext cx="4429125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095625" y="2328863"/>
            <a:ext cx="7107238" cy="4148137"/>
            <a:chOff x="3412080" y="2567520"/>
            <a:chExt cx="7836480" cy="4572000"/>
          </a:xfrm>
        </p:grpSpPr>
        <p:sp>
          <p:nvSpPr>
            <p:cNvPr id="8" name="Rectangle 7"/>
            <p:cNvSpPr/>
            <p:nvPr/>
          </p:nvSpPr>
          <p:spPr>
            <a:xfrm>
              <a:off x="3412080" y="2567520"/>
              <a:ext cx="7836480" cy="45720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lIns="158760" tIns="82440" rIns="158760" bIns="8244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hangingPunct="0">
                <a:buFont typeface="StarSymbol"/>
                <a:buNone/>
                <a:defRPr/>
              </a:pPr>
              <a:endParaRPr lang="en-US" sz="1600" dirty="0">
                <a:latin typeface="Nimbus Sans L" pitchFamily="18"/>
                <a:ea typeface="DejaVu Sans" pitchFamily="2"/>
                <a:cs typeface="DejaVu Sans" pitchFamily="2"/>
              </a:endParaRP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3412080" y="2610360"/>
              <a:ext cx="7836480" cy="4408200"/>
              <a:chOff x="3412080" y="2610360"/>
              <a:chExt cx="7836480" cy="4408200"/>
            </a:xfrm>
          </p:grpSpPr>
          <p:pic>
            <p:nvPicPr>
              <p:cNvPr id="48138" name="Picture 9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12080" y="2610360"/>
                <a:ext cx="3918600" cy="4408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Straight Connector 10"/>
              <p:cNvSpPr/>
              <p:nvPr/>
            </p:nvSpPr>
            <p:spPr>
              <a:xfrm flipH="1">
                <a:off x="7003873" y="2936709"/>
                <a:ext cx="978466" cy="16272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472447" y="2772236"/>
                <a:ext cx="1633110" cy="3254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Aerosol inlet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656767" y="3097683"/>
                <a:ext cx="1633110" cy="3271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Negative column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635233" y="3589353"/>
                <a:ext cx="1633111" cy="3254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Positive column</a:t>
                </a:r>
              </a:p>
            </p:txBody>
          </p:sp>
          <p:sp>
            <p:nvSpPr>
              <p:cNvPr id="15" name="Straight Connector 14"/>
              <p:cNvSpPr/>
              <p:nvPr/>
            </p:nvSpPr>
            <p:spPr>
              <a:xfrm flipH="1">
                <a:off x="4717868" y="3262156"/>
                <a:ext cx="2938899" cy="81711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16" name="Straight Connector 15"/>
              <p:cNvSpPr/>
              <p:nvPr/>
            </p:nvSpPr>
            <p:spPr>
              <a:xfrm flipH="1">
                <a:off x="5860871" y="3752076"/>
                <a:ext cx="2776113" cy="32719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819553" y="4077522"/>
                <a:ext cx="2286005" cy="3271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Main power source, 15V output</a:t>
                </a:r>
              </a:p>
            </p:txBody>
          </p:sp>
          <p:sp>
            <p:nvSpPr>
              <p:cNvPr id="18" name="Straight Connector 17"/>
              <p:cNvSpPr/>
              <p:nvPr/>
            </p:nvSpPr>
            <p:spPr>
              <a:xfrm flipH="1">
                <a:off x="6513765" y="4241995"/>
                <a:ext cx="1305788" cy="16447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19" name="Straight Connector 18"/>
              <p:cNvSpPr/>
              <p:nvPr/>
            </p:nvSpPr>
            <p:spPr>
              <a:xfrm flipH="1" flipV="1">
                <a:off x="5370763" y="5550781"/>
                <a:ext cx="2613326" cy="16097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982339" y="5547281"/>
                <a:ext cx="3266221" cy="3254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 Electrometers’ output</a:t>
                </a:r>
              </a:p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 signal collectors</a:t>
                </a:r>
              </a:p>
            </p:txBody>
          </p:sp>
          <p:sp>
            <p:nvSpPr>
              <p:cNvPr id="21" name="Straight Connector 20"/>
              <p:cNvSpPr/>
              <p:nvPr/>
            </p:nvSpPr>
            <p:spPr>
              <a:xfrm flipH="1" flipV="1">
                <a:off x="6513765" y="5874478"/>
                <a:ext cx="1143003" cy="32544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656767" y="6037201"/>
                <a:ext cx="3264470" cy="3271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Stabilized voltage units</a:t>
                </a:r>
              </a:p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 for analyzers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819553" y="4567442"/>
                <a:ext cx="3429007" cy="3271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Electrometers 1 ( at top) to 21</a:t>
                </a:r>
              </a:p>
            </p:txBody>
          </p:sp>
          <p:sp>
            <p:nvSpPr>
              <p:cNvPr id="24" name="Straight Connector 23"/>
              <p:cNvSpPr/>
              <p:nvPr/>
            </p:nvSpPr>
            <p:spPr>
              <a:xfrm flipH="1" flipV="1">
                <a:off x="5860871" y="4406468"/>
                <a:ext cx="1795896" cy="32544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25" name="Straight Connector 24"/>
              <p:cNvSpPr/>
              <p:nvPr/>
            </p:nvSpPr>
            <p:spPr>
              <a:xfrm flipH="1" flipV="1">
                <a:off x="4882404" y="4731915"/>
                <a:ext cx="2937148" cy="48992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prstDash val="solid"/>
                <a:miter/>
                <a:tailEnd type="arrow"/>
              </a:ln>
            </p:spPr>
            <p:txBody>
              <a:bodyPr lIns="158760" tIns="82440" rIns="158760" bIns="8244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endParaRPr lang="en-US" sz="1600" dirty="0">
                  <a:latin typeface="Nimbus Sans L" pitchFamily="18"/>
                  <a:ea typeface="DejaVu Sans" pitchFamily="2"/>
                  <a:cs typeface="DejaVu Sans" pitchFamily="2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819553" y="5057362"/>
                <a:ext cx="2613327" cy="3254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="ctr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hangingPunct="0">
                  <a:buFont typeface="StarSymbol"/>
                  <a:buNone/>
                  <a:defRPr/>
                </a:pPr>
                <a:r>
                  <a:rPr lang="en-US" sz="1200" dirty="0">
                    <a:latin typeface="Times New Roman" pitchFamily="18"/>
                    <a:ea typeface="Times New Roman" pitchFamily="18"/>
                    <a:cs typeface="Times New Roman" pitchFamily="18"/>
                  </a:rPr>
                  <a:t>Electrometers 22 (at top) to 42</a:t>
                </a: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19050" y="6078538"/>
            <a:ext cx="1892300" cy="2444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Font typeface="StarSymbol"/>
              <a:buNone/>
              <a:defRPr/>
            </a:pPr>
            <a:r>
              <a:rPr lang="en-US" sz="1100" dirty="0">
                <a:latin typeface="Nimbus Sans L" pitchFamily="18"/>
                <a:ea typeface="DejaVu Sans" pitchFamily="2"/>
                <a:cs typeface="DejaVu Sans" pitchFamily="2"/>
              </a:rPr>
              <a:t>Pictures from: A.I.S. manual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457200" y="158750"/>
            <a:ext cx="8229600" cy="676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AIS principle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PTR-MS</a:t>
            </a:r>
          </a:p>
        </p:txBody>
      </p:sp>
      <p:pic>
        <p:nvPicPr>
          <p:cNvPr id="49155" name="Picture 2" descr="G:\Experiments\CLOUD\Photos\2009-11-26_ITN\DSC03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1763" y="1889125"/>
            <a:ext cx="6218237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tr-ms_e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1931988"/>
            <a:ext cx="61214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619250" y="517366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latin typeface="Times New Roman" pitchFamily="18" charset="0"/>
                <a:ea typeface="MS PGothic" pitchFamily="34" charset="-128"/>
              </a:rPr>
              <a:t>H</a:t>
            </a:r>
            <a:r>
              <a:rPr lang="en-GB" sz="1400" baseline="-25000" dirty="0">
                <a:latin typeface="Times New Roman" pitchFamily="18" charset="0"/>
                <a:ea typeface="MS PGothic" pitchFamily="34" charset="-128"/>
              </a:rPr>
              <a:t>2</a:t>
            </a:r>
            <a:r>
              <a:rPr lang="en-GB" sz="1400" dirty="0">
                <a:latin typeface="Times New Roman" pitchFamily="18" charset="0"/>
                <a:ea typeface="MS PGothic" pitchFamily="34" charset="-128"/>
              </a:rPr>
              <a:t>O</a:t>
            </a:r>
            <a:endParaRPr lang="en-GB" sz="1400" baseline="30000" dirty="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570038" y="3403600"/>
            <a:ext cx="6985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10000"/>
              </a:spcBef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2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</a:p>
          <a:p>
            <a:pPr algn="ctr">
              <a:lnSpc>
                <a:spcPct val="80000"/>
              </a:lnSpc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  <a:endParaRPr lang="en-GB" sz="1300" b="1" dirty="0">
              <a:solidFill>
                <a:srgbClr val="FFFF00"/>
              </a:solidFill>
              <a:ea typeface="MS PGothic" pitchFamily="34" charset="-128"/>
            </a:endParaRPr>
          </a:p>
          <a:p>
            <a:pPr algn="ctr">
              <a:lnSpc>
                <a:spcPct val="70000"/>
              </a:lnSpc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</a:p>
          <a:p>
            <a:pPr algn="ctr">
              <a:lnSpc>
                <a:spcPct val="70000"/>
              </a:lnSpc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OH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287588" y="3378200"/>
            <a:ext cx="57626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 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 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 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603500" y="524986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latin typeface="Times New Roman" pitchFamily="18" charset="0"/>
                <a:ea typeface="MS PGothic" pitchFamily="34" charset="-128"/>
              </a:rPr>
              <a:t>VOC</a:t>
            </a:r>
            <a:endParaRPr lang="en-GB" sz="1400" baseline="30000" dirty="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771775" y="3651250"/>
            <a:ext cx="86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>
                <a:solidFill>
                  <a:srgbClr val="FFFF00"/>
                </a:solidFill>
                <a:ea typeface="MS PGothic" pitchFamily="34" charset="-128"/>
              </a:rPr>
              <a:t>VOC</a:t>
            </a:r>
            <a:r>
              <a:rPr lang="en-GB" sz="1400" b="1" dirty="0">
                <a:solidFill>
                  <a:srgbClr val="FFFF00"/>
                </a:solidFill>
                <a:ea typeface="MS PGothic" pitchFamily="34" charset="-128"/>
                <a:cs typeface="Times New Roman" pitchFamily="18" charset="0"/>
              </a:rPr>
              <a:t>•</a:t>
            </a:r>
            <a:r>
              <a:rPr lang="en-GB" sz="14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400" b="1" baseline="30000" dirty="0">
                <a:solidFill>
                  <a:srgbClr val="FFFF00"/>
                </a:solidFill>
                <a:ea typeface="MS PGothic" pitchFamily="34" charset="-128"/>
              </a:rPr>
              <a:t>+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051050" y="3741738"/>
            <a:ext cx="360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>
                <a:solidFill>
                  <a:srgbClr val="FFFF00"/>
                </a:solidFill>
                <a:ea typeface="MS PGothic" pitchFamily="34" charset="-128"/>
              </a:rPr>
              <a:t>e</a:t>
            </a:r>
            <a:r>
              <a:rPr lang="en-GB" sz="1400" b="1" baseline="30000" dirty="0">
                <a:solidFill>
                  <a:srgbClr val="FFFF00"/>
                </a:solidFill>
                <a:ea typeface="MS PGothic" pitchFamily="34" charset="-128"/>
              </a:rPr>
              <a:t>–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947988" y="3416300"/>
            <a:ext cx="577850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 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949575" y="3570288"/>
            <a:ext cx="577850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 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949575" y="3867150"/>
            <a:ext cx="577850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H</a:t>
            </a:r>
            <a:r>
              <a:rPr lang="en-GB" sz="1300" b="1" baseline="-25000" dirty="0">
                <a:solidFill>
                  <a:srgbClr val="FFFF00"/>
                </a:solidFill>
                <a:ea typeface="MS PGothic" pitchFamily="34" charset="-128"/>
              </a:rPr>
              <a:t>3</a:t>
            </a:r>
            <a:r>
              <a:rPr lang="en-GB" sz="1300" b="1" dirty="0">
                <a:solidFill>
                  <a:srgbClr val="FFFF00"/>
                </a:solidFill>
                <a:ea typeface="MS PGothic" pitchFamily="34" charset="-128"/>
              </a:rPr>
              <a:t>O</a:t>
            </a:r>
            <a:r>
              <a:rPr lang="en-GB" sz="1300" b="1" baseline="30000" dirty="0">
                <a:solidFill>
                  <a:srgbClr val="FFFF00"/>
                </a:solidFill>
                <a:ea typeface="MS PGothic" pitchFamily="34" charset="-128"/>
              </a:rPr>
              <a:t>+ 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348038" y="3233738"/>
            <a:ext cx="17287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300" b="1" dirty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t>Proton transfer reaction when</a:t>
            </a:r>
          </a:p>
          <a:p>
            <a:pPr algn="ctr">
              <a:spcBef>
                <a:spcPct val="50000"/>
              </a:spcBef>
            </a:pPr>
            <a:r>
              <a:rPr lang="en-GB" sz="1300" b="1" dirty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t>PA(VOC)&gt;PA(H</a:t>
            </a:r>
            <a:r>
              <a:rPr lang="en-GB" sz="1300" b="1" baseline="-25000" dirty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t>2</a:t>
            </a:r>
            <a:r>
              <a:rPr lang="en-GB" sz="1300" b="1" dirty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t>O)</a:t>
            </a:r>
          </a:p>
        </p:txBody>
      </p:sp>
      <p:sp>
        <p:nvSpPr>
          <p:cNvPr id="2062" name="Text Box 13"/>
          <p:cNvSpPr txBox="1">
            <a:spLocks noChangeArrowheads="1"/>
          </p:cNvSpPr>
          <p:nvPr/>
        </p:nvSpPr>
        <p:spPr bwMode="auto">
          <a:xfrm>
            <a:off x="0" y="1365250"/>
            <a:ext cx="85693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dirty="0">
                <a:ea typeface="MS PGothic" pitchFamily="34" charset="-128"/>
              </a:rPr>
              <a:t>H</a:t>
            </a:r>
            <a:r>
              <a:rPr lang="en-US" sz="2200" b="1" baseline="-25000" dirty="0">
                <a:ea typeface="MS PGothic" pitchFamily="34" charset="-128"/>
              </a:rPr>
              <a:t>3</a:t>
            </a:r>
            <a:r>
              <a:rPr lang="en-US" sz="2200" b="1" dirty="0">
                <a:ea typeface="MS PGothic" pitchFamily="34" charset="-128"/>
              </a:rPr>
              <a:t>O</a:t>
            </a:r>
            <a:r>
              <a:rPr lang="en-US" sz="2200" b="1" baseline="30000" dirty="0">
                <a:ea typeface="MS PGothic" pitchFamily="34" charset="-128"/>
              </a:rPr>
              <a:t>+ </a:t>
            </a:r>
            <a:r>
              <a:rPr lang="en-US" sz="2200" b="1" dirty="0">
                <a:ea typeface="MS PGothic" pitchFamily="34" charset="-128"/>
              </a:rPr>
              <a:t>+ VOC    → </a:t>
            </a:r>
            <a:r>
              <a:rPr lang="en-US" sz="2200" b="1" dirty="0">
                <a:ea typeface="MS PGothic" pitchFamily="34" charset="-128"/>
                <a:sym typeface="Wingdings" pitchFamily="2" charset="2"/>
              </a:rPr>
              <a:t>VOCH</a:t>
            </a:r>
            <a:r>
              <a:rPr lang="en-US" sz="2200" b="1" baseline="30000" dirty="0">
                <a:ea typeface="MS PGothic" pitchFamily="34" charset="-128"/>
                <a:sym typeface="Wingdings" pitchFamily="2" charset="2"/>
              </a:rPr>
              <a:t>+</a:t>
            </a:r>
            <a:r>
              <a:rPr lang="en-US" sz="2200" b="1" dirty="0">
                <a:ea typeface="MS PGothic" pitchFamily="34" charset="-128"/>
                <a:sym typeface="Wingdings" pitchFamily="2" charset="2"/>
              </a:rPr>
              <a:t> + H</a:t>
            </a:r>
            <a:r>
              <a:rPr lang="en-US" sz="2200" b="1" baseline="-25000" dirty="0">
                <a:ea typeface="MS PGothic" pitchFamily="34" charset="-128"/>
                <a:sym typeface="Wingdings" pitchFamily="2" charset="2"/>
              </a:rPr>
              <a:t>2</a:t>
            </a:r>
            <a:r>
              <a:rPr lang="en-US" sz="2200" b="1" dirty="0">
                <a:ea typeface="MS PGothic" pitchFamily="34" charset="-128"/>
                <a:sym typeface="Wingdings" pitchFamily="2" charset="2"/>
              </a:rPr>
              <a:t>O   </a:t>
            </a:r>
            <a:r>
              <a:rPr lang="en-US" sz="2200" b="1" dirty="0">
                <a:ea typeface="MS PGothic" pitchFamily="34" charset="-128"/>
              </a:rPr>
              <a:t>pseudo first-order kinetics</a:t>
            </a:r>
          </a:p>
        </p:txBody>
      </p:sp>
      <p:sp>
        <p:nvSpPr>
          <p:cNvPr id="2063" name="Text Box 14"/>
          <p:cNvSpPr txBox="1">
            <a:spLocks noChangeArrowheads="1"/>
          </p:cNvSpPr>
          <p:nvPr/>
        </p:nvSpPr>
        <p:spPr bwMode="auto">
          <a:xfrm>
            <a:off x="2627313" y="1165225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600" b="1" dirty="0">
                <a:solidFill>
                  <a:srgbClr val="FFFFFF"/>
                </a:solidFill>
                <a:latin typeface="Tahoma" pitchFamily="34" charset="0"/>
                <a:ea typeface="MS PGothic" pitchFamily="34" charset="-128"/>
              </a:rPr>
              <a:t>k</a:t>
            </a:r>
            <a:endParaRPr lang="en-US" sz="1600" b="1" dirty="0">
              <a:solidFill>
                <a:srgbClr val="FFFFFF"/>
              </a:solidFill>
              <a:latin typeface="Tahoma" pitchFamily="34" charset="0"/>
              <a:ea typeface="MS PGothic" pitchFamily="34" charset="-128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871788" y="5711825"/>
            <a:ext cx="2952750" cy="917575"/>
            <a:chOff x="2381" y="3430"/>
            <a:chExt cx="1860" cy="578"/>
          </a:xfrm>
        </p:grpSpPr>
        <p:sp>
          <p:nvSpPr>
            <p:cNvPr id="2068" name="Rectangle 16"/>
            <p:cNvSpPr>
              <a:spLocks noChangeArrowheads="1"/>
            </p:cNvSpPr>
            <p:nvPr/>
          </p:nvSpPr>
          <p:spPr bwMode="auto">
            <a:xfrm>
              <a:off x="2381" y="3430"/>
              <a:ext cx="1860" cy="576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2381" y="3475"/>
            <a:ext cx="1860" cy="533"/>
          </p:xfrm>
          <a:graphic>
            <a:graphicData uri="http://schemas.openxmlformats.org/presentationml/2006/ole">
              <p:oleObj spid="_x0000_s1026" name="Formel" r:id="rId5" imgW="1549080" imgH="444240" progId="Equation.3">
                <p:embed/>
              </p:oleObj>
            </a:graphicData>
          </a:graphic>
        </p:graphicFrame>
      </p:grpSp>
      <p:sp>
        <p:nvSpPr>
          <p:cNvPr id="2065" name="Text Box 18"/>
          <p:cNvSpPr txBox="1">
            <a:spLocks noChangeArrowheads="1"/>
          </p:cNvSpPr>
          <p:nvPr/>
        </p:nvSpPr>
        <p:spPr bwMode="auto">
          <a:xfrm>
            <a:off x="1331913" y="115888"/>
            <a:ext cx="7561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3600" b="1" dirty="0">
                <a:solidFill>
                  <a:schemeClr val="tx2"/>
                </a:solidFill>
                <a:ea typeface="MS PGothic" pitchFamily="34" charset="-128"/>
              </a:rPr>
              <a:t>PTR-MS	     How does it work?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05556E-6 3.7037E-6 L -3.05556E-6 -0.230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" presetClass="entr" presetSubtype="1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6" presetClass="pat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174 2.96296E-6 L -0.02708 -0.02361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1000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7407E-6 L 0.07084 4.0740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3" presetClass="exit" presetSubtype="1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63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35 0.00024 L 0.0724 0.0004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21 -0.00138 L 0.00087 -0.10972 L 0.0085 -0.16088 " pathEditMode="relative" rAng="0" ptsTypes="AAA">
                                      <p:cBhvr>
                                        <p:cTn id="54" dur="2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-8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0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85 -0.16088 L 0.01927 -0.2328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-3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C 0.08003 0.01551 0.16041 0.03125 0.22361 0.03866 C 0.28715 0.04607 0.34843 0.03426 0.38003 0.04468 C 0.41111 0.0551 0.40555 0.07246 0.41128 0.10162 C 0.41736 0.13102 0.41562 0.1757 0.41423 0.22061 " pathEditMode="relative" rAng="0" ptsTypes="aaaaA">
                                      <p:cBhvr>
                                        <p:cTn id="89" dur="3000" fill="hold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11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69 C 0.07222 0.00625 0.14549 0.0132 0.20521 0.01598 C 0.26511 0.01875 0.3217 0.01436 0.35764 0.01598 C 0.39375 0.0176 0.40903 0.00718 0.42153 0.02547 C 0.43386 0.04399 0.4309 0.09769 0.43247 0.12662 C 0.43438 0.15533 0.43281 0.17709 0.43177 0.19885 " pathEditMode="relative" rAng="0" ptsTypes="aaaaaA">
                                      <p:cBhvr>
                                        <p:cTn id="91" dur="3000" fill="hold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" y="1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C 0.07848 -0.01667 0.15712 -0.0331 0.21962 -0.04074 C 0.28195 -0.04838 0.34132 -0.04606 0.37414 -0.04537 C 0.40712 -0.04468 0.40764 -0.04375 0.4165 -0.03704 C 0.42552 -0.03032 0.42622 -0.02708 0.4283 -0.00463 C 0.43056 0.01782 0.42848 0.07083 0.4283 0.09815 C 0.42813 0.12546 0.42778 0.14236 0.42761 0.15926 " pathEditMode="relative" rAng="0" ptsTypes="aaaaaaA">
                                      <p:cBhvr>
                                        <p:cTn id="93" dur="3000" fill="hold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5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1000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10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10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208 C 0.06598 -0.00393 0.13212 -0.01018 0.19618 -0.01296 C 0.26007 -0.01551 0.34514 -0.01805 0.38351 -0.01366 C 0.4217 -0.00926 0.41736 -0.00393 0.42518 0.01366 C 0.43316 0.03125 0.42986 0.06412 0.43039 0.09236 C 0.43108 0.1206 0.42952 0.15208 0.4283 0.18357 " pathEditMode="relative" rAng="0" ptsTypes="aaaaaA">
                                      <p:cBhvr>
                                        <p:cTn id="104" dur="5000" fill="hold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20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allAtOnce"/>
      <p:bldP spid="10243" grpId="1" build="allAtOnce"/>
      <p:bldP spid="10243" grpId="2" build="allAtOnce"/>
      <p:bldP spid="10244" grpId="0"/>
      <p:bldP spid="10244" grpId="1"/>
      <p:bldP spid="10245" grpId="0" build="allAtOnce"/>
      <p:bldP spid="10245" grpId="1" build="allAtOnce"/>
      <p:bldP spid="10245" grpId="2" build="allAtOnce"/>
      <p:bldP spid="10246" grpId="0" build="allAtOnce"/>
      <p:bldP spid="10246" grpId="1" build="allAtOnce"/>
      <p:bldP spid="10246" grpId="2" build="allAtOnce"/>
      <p:bldP spid="10247" grpId="0" build="allAtOnce"/>
      <p:bldP spid="10247" grpId="1" build="allAtOnce"/>
      <p:bldP spid="10248" grpId="0" build="allAtOnce"/>
      <p:bldP spid="10248" grpId="1" build="allAtOnce"/>
      <p:bldP spid="10249" grpId="0" build="allAtOnce"/>
      <p:bldP spid="10249" grpId="1" build="allAtOnce"/>
      <p:bldP spid="10250" grpId="0" build="allAtOnce"/>
      <p:bldP spid="10250" grpId="1" build="allAtOnce"/>
      <p:bldP spid="10251" grpId="0" build="allAtOnce"/>
      <p:bldP spid="10252" grpId="0"/>
      <p:bldP spid="10252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4925" y="1233488"/>
            <a:ext cx="6827838" cy="5094287"/>
            <a:chOff x="113" y="754"/>
            <a:chExt cx="4301" cy="3209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 bwMode="auto">
            <a:xfrm>
              <a:off x="113" y="754"/>
              <a:ext cx="4301" cy="3209"/>
              <a:chOff x="898" y="1344"/>
              <a:chExt cx="3740" cy="2790"/>
            </a:xfrm>
          </p:grpSpPr>
          <p:sp>
            <p:nvSpPr>
              <p:cNvPr id="50239" name="Text Box 4"/>
              <p:cNvSpPr txBox="1">
                <a:spLocks noChangeAspect="1" noChangeArrowheads="1"/>
              </p:cNvSpPr>
              <p:nvPr/>
            </p:nvSpPr>
            <p:spPr bwMode="auto">
              <a:xfrm>
                <a:off x="1599" y="1344"/>
                <a:ext cx="1588" cy="21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de-DE" sz="2000" b="1">
                    <a:solidFill>
                      <a:schemeClr val="accent2"/>
                    </a:solidFill>
                  </a:rPr>
                  <a:t>PTR Drift Tube</a:t>
                </a:r>
              </a:p>
            </p:txBody>
          </p:sp>
          <p:sp>
            <p:nvSpPr>
              <p:cNvPr id="50240" name="Text Box 5"/>
              <p:cNvSpPr txBox="1">
                <a:spLocks noChangeAspect="1" noChangeArrowheads="1"/>
              </p:cNvSpPr>
              <p:nvPr/>
            </p:nvSpPr>
            <p:spPr bwMode="auto">
              <a:xfrm>
                <a:off x="3142" y="1344"/>
                <a:ext cx="1496" cy="21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de-DE" sz="2000" b="1">
                    <a:solidFill>
                      <a:srgbClr val="006600"/>
                    </a:solidFill>
                  </a:rPr>
                  <a:t>TOF-MS</a:t>
                </a:r>
              </a:p>
            </p:txBody>
          </p:sp>
          <p:sp>
            <p:nvSpPr>
              <p:cNvPr id="50241" name="Rectangle 6"/>
              <p:cNvSpPr>
                <a:spLocks noChangeAspect="1" noChangeArrowheads="1"/>
              </p:cNvSpPr>
              <p:nvPr/>
            </p:nvSpPr>
            <p:spPr bwMode="auto">
              <a:xfrm>
                <a:off x="3088" y="1640"/>
                <a:ext cx="1542" cy="249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rgbClr val="006600"/>
                  </a:gs>
                </a:gsLst>
                <a:path path="shape">
                  <a:fillToRect l="50000" t="50000" r="50000" b="50000"/>
                </a:path>
              </a:gradFill>
              <a:ln w="76200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50242" name="Picture 7" descr="PTR-MS pictur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93" t="24104" r="42476" b="502"/>
              <a:stretch>
                <a:fillRect/>
              </a:stretch>
            </p:blipFill>
            <p:spPr bwMode="auto">
              <a:xfrm>
                <a:off x="898" y="1576"/>
                <a:ext cx="2216" cy="17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243" name="Line 8"/>
              <p:cNvSpPr>
                <a:spLocks noChangeAspect="1" noChangeShapeType="1"/>
              </p:cNvSpPr>
              <p:nvPr/>
            </p:nvSpPr>
            <p:spPr bwMode="auto">
              <a:xfrm flipV="1">
                <a:off x="3088" y="2704"/>
                <a:ext cx="0" cy="589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4" name="Rectangle 9"/>
              <p:cNvSpPr>
                <a:spLocks noChangeAspect="1" noChangeArrowheads="1"/>
              </p:cNvSpPr>
              <p:nvPr/>
            </p:nvSpPr>
            <p:spPr bwMode="auto">
              <a:xfrm>
                <a:off x="3112" y="1666"/>
                <a:ext cx="1496" cy="2449"/>
              </a:xfrm>
              <a:prstGeom prst="rect">
                <a:avLst/>
              </a:prstGeom>
              <a:gradFill rotWithShape="1">
                <a:gsLst>
                  <a:gs pos="0">
                    <a:srgbClr val="EDF22A"/>
                  </a:gs>
                  <a:gs pos="100000">
                    <a:srgbClr val="33CC33">
                      <a:alpha val="59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8442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3080" y="2148"/>
                <a:ext cx="37" cy="45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  <p:grpSp>
            <p:nvGrpSpPr>
              <p:cNvPr id="4" name="Group 11"/>
              <p:cNvGrpSpPr>
                <a:grpSpLocks noChangeAspect="1"/>
              </p:cNvGrpSpPr>
              <p:nvPr/>
            </p:nvGrpSpPr>
            <p:grpSpPr bwMode="auto">
              <a:xfrm>
                <a:off x="3142" y="1967"/>
                <a:ext cx="226" cy="407"/>
                <a:chOff x="3198" y="1979"/>
                <a:chExt cx="226" cy="407"/>
              </a:xfrm>
            </p:grpSpPr>
            <p:grpSp>
              <p:nvGrpSpPr>
                <p:cNvPr id="5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3198" y="1979"/>
                  <a:ext cx="226" cy="181"/>
                  <a:chOff x="3198" y="1979"/>
                  <a:chExt cx="226" cy="181"/>
                </a:xfrm>
              </p:grpSpPr>
              <p:sp>
                <p:nvSpPr>
                  <p:cNvPr id="18445" name="Rectangle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8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46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47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79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  <p:grpSp>
              <p:nvGrpSpPr>
                <p:cNvPr id="6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3198" y="2205"/>
                  <a:ext cx="226" cy="181"/>
                  <a:chOff x="3198" y="1979"/>
                  <a:chExt cx="226" cy="181"/>
                </a:xfrm>
              </p:grpSpPr>
              <p:sp>
                <p:nvSpPr>
                  <p:cNvPr id="18449" name="Rectangl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8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50" name="Rectangl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51" name="Rectangle 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79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" name="Group 20"/>
              <p:cNvGrpSpPr>
                <a:grpSpLocks noChangeAspect="1"/>
              </p:cNvGrpSpPr>
              <p:nvPr/>
            </p:nvGrpSpPr>
            <p:grpSpPr bwMode="auto">
              <a:xfrm>
                <a:off x="3389" y="1851"/>
                <a:ext cx="478" cy="400"/>
                <a:chOff x="3445" y="1851"/>
                <a:chExt cx="478" cy="400"/>
              </a:xfrm>
            </p:grpSpPr>
            <p:sp>
              <p:nvSpPr>
                <p:cNvPr id="50271" name="Rectangle 21"/>
                <p:cNvSpPr>
                  <a:spLocks noChangeAspect="1" noChangeArrowheads="1"/>
                </p:cNvSpPr>
                <p:nvPr/>
              </p:nvSpPr>
              <p:spPr bwMode="auto">
                <a:xfrm>
                  <a:off x="3515" y="2069"/>
                  <a:ext cx="408" cy="182"/>
                </a:xfrm>
                <a:prstGeom prst="rect">
                  <a:avLst/>
                </a:prstGeom>
                <a:gradFill rotWithShape="1">
                  <a:gsLst>
                    <a:gs pos="0">
                      <a:srgbClr val="764700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272" name="Text Box 2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445" y="1851"/>
                  <a:ext cx="441" cy="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 sz="1600" b="1"/>
                    <a:t>Pulser</a:t>
                  </a:r>
                </a:p>
              </p:txBody>
            </p:sp>
          </p:grpSp>
          <p:sp>
            <p:nvSpPr>
              <p:cNvPr id="50248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094" y="2073"/>
                <a:ext cx="408" cy="182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100000">
                    <a:srgbClr val="FF99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49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4011" y="1855"/>
                <a:ext cx="552" cy="1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600" b="1"/>
                  <a:t>Detector</a:t>
                </a:r>
              </a:p>
            </p:txBody>
          </p:sp>
          <p:sp>
            <p:nvSpPr>
              <p:cNvPr id="50250" name="AutoShape 25"/>
              <p:cNvSpPr>
                <a:spLocks noChangeAspect="1" noChangeArrowheads="1"/>
              </p:cNvSpPr>
              <p:nvPr/>
            </p:nvSpPr>
            <p:spPr bwMode="auto">
              <a:xfrm>
                <a:off x="3550" y="2341"/>
                <a:ext cx="907" cy="1588"/>
              </a:xfrm>
              <a:prstGeom prst="curvedUpArrow">
                <a:avLst>
                  <a:gd name="adj1" fmla="val 20000"/>
                  <a:gd name="adj2" fmla="val 40000"/>
                  <a:gd name="adj3" fmla="val 58361"/>
                </a:avLst>
              </a:prstGeom>
              <a:gradFill rotWithShape="1">
                <a:gsLst>
                  <a:gs pos="0">
                    <a:srgbClr val="FF0000"/>
                  </a:gs>
                  <a:gs pos="100000">
                    <a:srgbClr val="A5002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8" name="Group 26"/>
              <p:cNvGrpSpPr>
                <a:grpSpLocks noChangeAspect="1"/>
              </p:cNvGrpSpPr>
              <p:nvPr/>
            </p:nvGrpSpPr>
            <p:grpSpPr bwMode="auto">
              <a:xfrm>
                <a:off x="3368" y="3566"/>
                <a:ext cx="181" cy="409"/>
                <a:chOff x="3424" y="3566"/>
                <a:chExt cx="181" cy="409"/>
              </a:xfrm>
            </p:grpSpPr>
            <p:grpSp>
              <p:nvGrpSpPr>
                <p:cNvPr id="9" name="Group 27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3402" y="3588"/>
                  <a:ext cx="226" cy="181"/>
                  <a:chOff x="3198" y="1979"/>
                  <a:chExt cx="226" cy="181"/>
                </a:xfrm>
              </p:grpSpPr>
              <p:sp>
                <p:nvSpPr>
                  <p:cNvPr id="18460" name="Rectangl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9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61" name="Rectangl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62" name="Rectangle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80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  <p:grpSp>
              <p:nvGrpSpPr>
                <p:cNvPr id="10" name="Group 31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3402" y="3771"/>
                  <a:ext cx="226" cy="181"/>
                  <a:chOff x="3198" y="1979"/>
                  <a:chExt cx="226" cy="181"/>
                </a:xfrm>
              </p:grpSpPr>
              <p:sp>
                <p:nvSpPr>
                  <p:cNvPr id="18464" name="Rectangle 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8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65" name="Rectangle 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66" name="Rectangle 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79" y="1979"/>
                    <a:ext cx="45" cy="1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1" name="Group 35"/>
              <p:cNvGrpSpPr>
                <a:grpSpLocks noChangeAspect="1"/>
              </p:cNvGrpSpPr>
              <p:nvPr/>
            </p:nvGrpSpPr>
            <p:grpSpPr bwMode="auto">
              <a:xfrm>
                <a:off x="4367" y="3566"/>
                <a:ext cx="181" cy="409"/>
                <a:chOff x="3310" y="3227"/>
                <a:chExt cx="181" cy="409"/>
              </a:xfrm>
            </p:grpSpPr>
            <p:grpSp>
              <p:nvGrpSpPr>
                <p:cNvPr id="12" name="Group 36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3288" y="3249"/>
                  <a:ext cx="226" cy="181"/>
                  <a:chOff x="3198" y="1979"/>
                  <a:chExt cx="226" cy="181"/>
                </a:xfrm>
              </p:grpSpPr>
              <p:sp>
                <p:nvSpPr>
                  <p:cNvPr id="18469" name="Rectangle 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9" y="1979"/>
                    <a:ext cx="45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70" name="Rectangle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71" name="Rectangle 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80" y="1979"/>
                    <a:ext cx="45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  <p:grpSp>
              <p:nvGrpSpPr>
                <p:cNvPr id="13" name="Group 40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3288" y="3432"/>
                  <a:ext cx="226" cy="181"/>
                  <a:chOff x="3198" y="1979"/>
                  <a:chExt cx="226" cy="181"/>
                </a:xfrm>
              </p:grpSpPr>
              <p:sp>
                <p:nvSpPr>
                  <p:cNvPr id="18473" name="Rectangl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98" y="1979"/>
                    <a:ext cx="45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74" name="Rectangle 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1979"/>
                    <a:ext cx="44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  <p:sp>
                <p:nvSpPr>
                  <p:cNvPr id="18475" name="Rectangle 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79" y="1979"/>
                    <a:ext cx="45" cy="18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cs typeface="+mn-cs"/>
                    </a:endParaRPr>
                  </a:p>
                </p:txBody>
              </p:sp>
            </p:grpSp>
          </p:grpSp>
          <p:sp>
            <p:nvSpPr>
              <p:cNvPr id="18476" name="Rectangle 44"/>
              <p:cNvSpPr>
                <a:spLocks noChangeAspect="1" noChangeArrowheads="1"/>
              </p:cNvSpPr>
              <p:nvPr/>
            </p:nvSpPr>
            <p:spPr bwMode="auto">
              <a:xfrm rot="5400000">
                <a:off x="3936" y="3453"/>
                <a:ext cx="45" cy="1180"/>
              </a:xfrm>
              <a:prstGeom prst="rect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  <p:sp>
            <p:nvSpPr>
              <p:cNvPr id="50254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1791" y="2886"/>
                <a:ext cx="1179" cy="18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sz="1600" b="1"/>
                  <a:t>Inlet</a:t>
                </a:r>
              </a:p>
            </p:txBody>
          </p:sp>
        </p:grpSp>
        <p:grpSp>
          <p:nvGrpSpPr>
            <p:cNvPr id="14" name="Group 46"/>
            <p:cNvGrpSpPr>
              <a:grpSpLocks/>
            </p:cNvGrpSpPr>
            <p:nvPr/>
          </p:nvGrpSpPr>
          <p:grpSpPr bwMode="auto">
            <a:xfrm>
              <a:off x="2653" y="890"/>
              <a:ext cx="272" cy="227"/>
              <a:chOff x="2880" y="890"/>
              <a:chExt cx="272" cy="227"/>
            </a:xfrm>
          </p:grpSpPr>
          <p:sp>
            <p:nvSpPr>
              <p:cNvPr id="50237" name="Rectangle 47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45"/>
              </a:xfrm>
              <a:prstGeom prst="rect">
                <a:avLst/>
              </a:prstGeom>
              <a:solidFill>
                <a:srgbClr val="C0C0C0"/>
              </a:solidFill>
              <a:ln w="31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38" name="Rectangle 48"/>
              <p:cNvSpPr>
                <a:spLocks noChangeArrowheads="1"/>
              </p:cNvSpPr>
              <p:nvPr/>
            </p:nvSpPr>
            <p:spPr bwMode="auto">
              <a:xfrm>
                <a:off x="2902" y="935"/>
                <a:ext cx="227" cy="182"/>
              </a:xfrm>
              <a:prstGeom prst="rect">
                <a:avLst/>
              </a:prstGeom>
              <a:solidFill>
                <a:srgbClr val="C0C0C0"/>
              </a:solidFill>
              <a:ln w="31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81" name="Rectangle 49"/>
            <p:cNvSpPr>
              <a:spLocks noChangeArrowheads="1"/>
            </p:cNvSpPr>
            <p:nvPr/>
          </p:nvSpPr>
          <p:spPr bwMode="auto">
            <a:xfrm>
              <a:off x="2699" y="890"/>
              <a:ext cx="181" cy="23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</p:grpSp>
      <p:grpSp>
        <p:nvGrpSpPr>
          <p:cNvPr id="15" name="Group 50"/>
          <p:cNvGrpSpPr>
            <a:grpSpLocks noChangeAspect="1"/>
          </p:cNvGrpSpPr>
          <p:nvPr/>
        </p:nvGrpSpPr>
        <p:grpSpPr bwMode="auto">
          <a:xfrm>
            <a:off x="3327400" y="2663825"/>
            <a:ext cx="144463" cy="152400"/>
            <a:chOff x="4967" y="3748"/>
            <a:chExt cx="226" cy="238"/>
          </a:xfrm>
        </p:grpSpPr>
        <p:sp>
          <p:nvSpPr>
            <p:cNvPr id="50230" name="Oval 51"/>
            <p:cNvSpPr>
              <a:spLocks noChangeAspect="1" noChangeArrowheads="1"/>
            </p:cNvSpPr>
            <p:nvPr/>
          </p:nvSpPr>
          <p:spPr bwMode="auto">
            <a:xfrm>
              <a:off x="4967" y="3793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FF7D7D"/>
                </a:gs>
                <a:gs pos="100000">
                  <a:srgbClr val="FF0000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1" name="Oval 52"/>
            <p:cNvSpPr>
              <a:spLocks noChangeAspect="1" noChangeArrowheads="1"/>
            </p:cNvSpPr>
            <p:nvPr/>
          </p:nvSpPr>
          <p:spPr bwMode="auto">
            <a:xfrm>
              <a:off x="5136" y="3884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2" name="Oval 53"/>
            <p:cNvSpPr>
              <a:spLocks noChangeAspect="1" noChangeArrowheads="1"/>
            </p:cNvSpPr>
            <p:nvPr/>
          </p:nvSpPr>
          <p:spPr bwMode="auto">
            <a:xfrm>
              <a:off x="5012" y="3748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3" name="Oval 54"/>
            <p:cNvSpPr>
              <a:spLocks noChangeAspect="1" noChangeArrowheads="1"/>
            </p:cNvSpPr>
            <p:nvPr/>
          </p:nvSpPr>
          <p:spPr bwMode="auto">
            <a:xfrm>
              <a:off x="4967" y="3929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55"/>
          <p:cNvGrpSpPr>
            <a:grpSpLocks noChangeAspect="1"/>
          </p:cNvGrpSpPr>
          <p:nvPr/>
        </p:nvGrpSpPr>
        <p:grpSpPr bwMode="auto">
          <a:xfrm>
            <a:off x="3419475" y="2673350"/>
            <a:ext cx="144463" cy="152400"/>
            <a:chOff x="4967" y="3748"/>
            <a:chExt cx="226" cy="238"/>
          </a:xfrm>
        </p:grpSpPr>
        <p:sp>
          <p:nvSpPr>
            <p:cNvPr id="50226" name="Oval 56"/>
            <p:cNvSpPr>
              <a:spLocks noChangeAspect="1" noChangeArrowheads="1"/>
            </p:cNvSpPr>
            <p:nvPr/>
          </p:nvSpPr>
          <p:spPr bwMode="auto">
            <a:xfrm>
              <a:off x="4967" y="3793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FF7D7D"/>
                </a:gs>
                <a:gs pos="100000">
                  <a:srgbClr val="FF0000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7" name="Oval 57"/>
            <p:cNvSpPr>
              <a:spLocks noChangeAspect="1" noChangeArrowheads="1"/>
            </p:cNvSpPr>
            <p:nvPr/>
          </p:nvSpPr>
          <p:spPr bwMode="auto">
            <a:xfrm>
              <a:off x="5136" y="3884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8" name="Oval 58"/>
            <p:cNvSpPr>
              <a:spLocks noChangeAspect="1" noChangeArrowheads="1"/>
            </p:cNvSpPr>
            <p:nvPr/>
          </p:nvSpPr>
          <p:spPr bwMode="auto">
            <a:xfrm>
              <a:off x="5012" y="3748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9" name="Oval 59"/>
            <p:cNvSpPr>
              <a:spLocks noChangeAspect="1" noChangeArrowheads="1"/>
            </p:cNvSpPr>
            <p:nvPr/>
          </p:nvSpPr>
          <p:spPr bwMode="auto">
            <a:xfrm>
              <a:off x="4967" y="3929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60"/>
          <p:cNvGrpSpPr>
            <a:grpSpLocks noChangeAspect="1"/>
          </p:cNvGrpSpPr>
          <p:nvPr/>
        </p:nvGrpSpPr>
        <p:grpSpPr bwMode="auto">
          <a:xfrm>
            <a:off x="3346450" y="2673350"/>
            <a:ext cx="144463" cy="152400"/>
            <a:chOff x="4967" y="3748"/>
            <a:chExt cx="226" cy="238"/>
          </a:xfrm>
        </p:grpSpPr>
        <p:sp>
          <p:nvSpPr>
            <p:cNvPr id="50222" name="Oval 61"/>
            <p:cNvSpPr>
              <a:spLocks noChangeAspect="1" noChangeArrowheads="1"/>
            </p:cNvSpPr>
            <p:nvPr/>
          </p:nvSpPr>
          <p:spPr bwMode="auto">
            <a:xfrm>
              <a:off x="4967" y="3793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FF7D7D"/>
                </a:gs>
                <a:gs pos="100000">
                  <a:srgbClr val="FF0000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3" name="Oval 62"/>
            <p:cNvSpPr>
              <a:spLocks noChangeAspect="1" noChangeArrowheads="1"/>
            </p:cNvSpPr>
            <p:nvPr/>
          </p:nvSpPr>
          <p:spPr bwMode="auto">
            <a:xfrm>
              <a:off x="5136" y="3884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4" name="Oval 63"/>
            <p:cNvSpPr>
              <a:spLocks noChangeAspect="1" noChangeArrowheads="1"/>
            </p:cNvSpPr>
            <p:nvPr/>
          </p:nvSpPr>
          <p:spPr bwMode="auto">
            <a:xfrm>
              <a:off x="5012" y="3748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5" name="Oval 64"/>
            <p:cNvSpPr>
              <a:spLocks noChangeAspect="1" noChangeArrowheads="1"/>
            </p:cNvSpPr>
            <p:nvPr/>
          </p:nvSpPr>
          <p:spPr bwMode="auto">
            <a:xfrm>
              <a:off x="4967" y="3929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65"/>
          <p:cNvGrpSpPr>
            <a:grpSpLocks noChangeAspect="1"/>
          </p:cNvGrpSpPr>
          <p:nvPr/>
        </p:nvGrpSpPr>
        <p:grpSpPr bwMode="auto">
          <a:xfrm>
            <a:off x="3635375" y="2679700"/>
            <a:ext cx="144463" cy="152400"/>
            <a:chOff x="4967" y="3748"/>
            <a:chExt cx="226" cy="238"/>
          </a:xfrm>
        </p:grpSpPr>
        <p:sp>
          <p:nvSpPr>
            <p:cNvPr id="50218" name="Oval 66"/>
            <p:cNvSpPr>
              <a:spLocks noChangeAspect="1" noChangeArrowheads="1"/>
            </p:cNvSpPr>
            <p:nvPr/>
          </p:nvSpPr>
          <p:spPr bwMode="auto">
            <a:xfrm>
              <a:off x="4967" y="3793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FF7D7D"/>
                </a:gs>
                <a:gs pos="100000">
                  <a:srgbClr val="FF0000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9" name="Oval 67"/>
            <p:cNvSpPr>
              <a:spLocks noChangeAspect="1" noChangeArrowheads="1"/>
            </p:cNvSpPr>
            <p:nvPr/>
          </p:nvSpPr>
          <p:spPr bwMode="auto">
            <a:xfrm>
              <a:off x="5136" y="3884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0" name="Oval 68"/>
            <p:cNvSpPr>
              <a:spLocks noChangeAspect="1" noChangeArrowheads="1"/>
            </p:cNvSpPr>
            <p:nvPr/>
          </p:nvSpPr>
          <p:spPr bwMode="auto">
            <a:xfrm>
              <a:off x="5012" y="3748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1" name="Oval 69"/>
            <p:cNvSpPr>
              <a:spLocks noChangeAspect="1" noChangeArrowheads="1"/>
            </p:cNvSpPr>
            <p:nvPr/>
          </p:nvSpPr>
          <p:spPr bwMode="auto">
            <a:xfrm>
              <a:off x="4967" y="3929"/>
              <a:ext cx="57" cy="5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70"/>
          <p:cNvGrpSpPr>
            <a:grpSpLocks noChangeAspect="1"/>
          </p:cNvGrpSpPr>
          <p:nvPr/>
        </p:nvGrpSpPr>
        <p:grpSpPr bwMode="auto">
          <a:xfrm>
            <a:off x="3490913" y="2660650"/>
            <a:ext cx="173037" cy="201613"/>
            <a:chOff x="4967" y="3702"/>
            <a:chExt cx="136" cy="159"/>
          </a:xfrm>
        </p:grpSpPr>
        <p:sp>
          <p:nvSpPr>
            <p:cNvPr id="50216" name="Oval 71"/>
            <p:cNvSpPr>
              <a:spLocks noChangeAspect="1" noChangeArrowheads="1"/>
            </p:cNvSpPr>
            <p:nvPr/>
          </p:nvSpPr>
          <p:spPr bwMode="auto">
            <a:xfrm>
              <a:off x="4967" y="3725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CEFF43"/>
                </a:gs>
                <a:gs pos="100000">
                  <a:schemeClr val="folHlink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7" name="Oval 72"/>
            <p:cNvSpPr>
              <a:spLocks noChangeAspect="1" noChangeArrowheads="1"/>
            </p:cNvSpPr>
            <p:nvPr/>
          </p:nvSpPr>
          <p:spPr bwMode="auto">
            <a:xfrm>
              <a:off x="4990" y="3702"/>
              <a:ext cx="28" cy="2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84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sz="4000" dirty="0" smtClean="0">
                <a:solidFill>
                  <a:schemeClr val="tx2"/>
                </a:solidFill>
              </a:rPr>
              <a:t>System Description: PTR-TOFMS</a:t>
            </a:r>
          </a:p>
        </p:txBody>
      </p:sp>
      <p:grpSp>
        <p:nvGrpSpPr>
          <p:cNvPr id="20" name="Group 74"/>
          <p:cNvGrpSpPr>
            <a:grpSpLocks/>
          </p:cNvGrpSpPr>
          <p:nvPr/>
        </p:nvGrpSpPr>
        <p:grpSpPr bwMode="auto">
          <a:xfrm>
            <a:off x="6948488" y="3609975"/>
            <a:ext cx="1809750" cy="1809750"/>
            <a:chOff x="4468" y="2251"/>
            <a:chExt cx="1140" cy="1140"/>
          </a:xfrm>
        </p:grpSpPr>
        <p:sp>
          <p:nvSpPr>
            <p:cNvPr id="50214" name="computr1"/>
            <p:cNvSpPr>
              <a:spLocks noEditPoints="1" noChangeArrowheads="1"/>
            </p:cNvSpPr>
            <p:nvPr/>
          </p:nvSpPr>
          <p:spPr bwMode="auto">
            <a:xfrm>
              <a:off x="4468" y="2251"/>
              <a:ext cx="1140" cy="1140"/>
            </a:xfrm>
            <a:custGeom>
              <a:avLst/>
              <a:gdLst>
                <a:gd name="T0" fmla="*/ 1031 w 21600"/>
                <a:gd name="T1" fmla="*/ 0 h 21600"/>
                <a:gd name="T2" fmla="*/ 570 w 21600"/>
                <a:gd name="T3" fmla="*/ 0 h 21600"/>
                <a:gd name="T4" fmla="*/ 109 w 21600"/>
                <a:gd name="T5" fmla="*/ 0 h 21600"/>
                <a:gd name="T6" fmla="*/ 0 w 21600"/>
                <a:gd name="T7" fmla="*/ 812 h 21600"/>
                <a:gd name="T8" fmla="*/ 0 w 21600"/>
                <a:gd name="T9" fmla="*/ 1140 h 21600"/>
                <a:gd name="T10" fmla="*/ 570 w 21600"/>
                <a:gd name="T11" fmla="*/ 1140 h 21600"/>
                <a:gd name="T12" fmla="*/ 1140 w 21600"/>
                <a:gd name="T13" fmla="*/ 1140 h 21600"/>
                <a:gd name="T14" fmla="*/ 1140 w 21600"/>
                <a:gd name="T15" fmla="*/ 812 h 21600"/>
                <a:gd name="T16" fmla="*/ 1031 w 21600"/>
                <a:gd name="T17" fmla="*/ 715 h 21600"/>
                <a:gd name="T18" fmla="*/ 109 w 21600"/>
                <a:gd name="T19" fmla="*/ 715 h 21600"/>
                <a:gd name="T20" fmla="*/ 109 w 21600"/>
                <a:gd name="T21" fmla="*/ 358 h 21600"/>
                <a:gd name="T22" fmla="*/ 1031 w 21600"/>
                <a:gd name="T23" fmla="*/ 358 h 21600"/>
                <a:gd name="T24" fmla="*/ 0 w 21600"/>
                <a:gd name="T25" fmla="*/ 976 h 21600"/>
                <a:gd name="T26" fmla="*/ 1140 w 21600"/>
                <a:gd name="T27" fmla="*/ 976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6 w 21600"/>
                <a:gd name="T43" fmla="*/ 2539 h 21600"/>
                <a:gd name="T44" fmla="*/ 16749 w 21600"/>
                <a:gd name="T45" fmla="*/ 11160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5" name="Rectangle 76"/>
            <p:cNvSpPr>
              <a:spLocks noChangeArrowheads="1"/>
            </p:cNvSpPr>
            <p:nvPr/>
          </p:nvSpPr>
          <p:spPr bwMode="auto">
            <a:xfrm>
              <a:off x="4649" y="2341"/>
              <a:ext cx="771" cy="545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509" name="Rectangle 77"/>
          <p:cNvSpPr>
            <a:spLocks noChangeArrowheads="1"/>
          </p:cNvSpPr>
          <p:nvPr/>
        </p:nvSpPr>
        <p:spPr bwMode="auto">
          <a:xfrm>
            <a:off x="7235825" y="3752850"/>
            <a:ext cx="1223963" cy="865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78"/>
          <p:cNvGrpSpPr>
            <a:grpSpLocks/>
          </p:cNvGrpSpPr>
          <p:nvPr/>
        </p:nvGrpSpPr>
        <p:grpSpPr bwMode="auto">
          <a:xfrm>
            <a:off x="7235825" y="3752850"/>
            <a:ext cx="1223963" cy="868363"/>
            <a:chOff x="4785" y="2478"/>
            <a:chExt cx="771" cy="547"/>
          </a:xfrm>
        </p:grpSpPr>
        <p:sp>
          <p:nvSpPr>
            <p:cNvPr id="50209" name="Rectangle 79"/>
            <p:cNvSpPr>
              <a:spLocks noChangeArrowheads="1"/>
            </p:cNvSpPr>
            <p:nvPr/>
          </p:nvSpPr>
          <p:spPr bwMode="auto">
            <a:xfrm>
              <a:off x="4785" y="2478"/>
              <a:ext cx="771" cy="5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0" name="Line 80"/>
            <p:cNvSpPr>
              <a:spLocks noChangeShapeType="1"/>
            </p:cNvSpPr>
            <p:nvPr/>
          </p:nvSpPr>
          <p:spPr bwMode="auto">
            <a:xfrm flipV="1">
              <a:off x="4920" y="2568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Line 81"/>
            <p:cNvSpPr>
              <a:spLocks noChangeShapeType="1"/>
            </p:cNvSpPr>
            <p:nvPr/>
          </p:nvSpPr>
          <p:spPr bwMode="auto">
            <a:xfrm>
              <a:off x="4920" y="2931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Text Box 82"/>
            <p:cNvSpPr txBox="1">
              <a:spLocks noChangeArrowheads="1"/>
            </p:cNvSpPr>
            <p:nvPr/>
          </p:nvSpPr>
          <p:spPr bwMode="auto">
            <a:xfrm>
              <a:off x="4921" y="2919"/>
              <a:ext cx="49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sz="500" b="1"/>
                <a:t>Time of Flight</a:t>
              </a:r>
            </a:p>
          </p:txBody>
        </p:sp>
        <p:sp>
          <p:nvSpPr>
            <p:cNvPr id="50213" name="Text Box 83"/>
            <p:cNvSpPr txBox="1">
              <a:spLocks noChangeArrowheads="1"/>
            </p:cNvSpPr>
            <p:nvPr/>
          </p:nvSpPr>
          <p:spPr bwMode="auto">
            <a:xfrm rot="-5400000">
              <a:off x="4633" y="2720"/>
              <a:ext cx="49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sz="500" b="1"/>
                <a:t>Signal</a:t>
              </a:r>
            </a:p>
          </p:txBody>
        </p:sp>
      </p:grpSp>
      <p:pic>
        <p:nvPicPr>
          <p:cNvPr id="18516" name="Picture 84" descr="peaks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2175" y="3722688"/>
            <a:ext cx="12382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9" name="Rectangle 85"/>
          <p:cNvSpPr>
            <a:spLocks noChangeArrowheads="1"/>
          </p:cNvSpPr>
          <p:nvPr/>
        </p:nvSpPr>
        <p:spPr bwMode="auto">
          <a:xfrm>
            <a:off x="7091363" y="1765300"/>
            <a:ext cx="1512887" cy="1296988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100000">
                <a:srgbClr val="762F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Text Box 86"/>
          <p:cNvSpPr txBox="1">
            <a:spLocks noChangeArrowheads="1"/>
          </p:cNvSpPr>
          <p:nvPr/>
        </p:nvSpPr>
        <p:spPr bwMode="auto">
          <a:xfrm>
            <a:off x="7004050" y="1281113"/>
            <a:ext cx="1425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CC3300"/>
                </a:solidFill>
              </a:rPr>
              <a:t>Aquisition</a:t>
            </a:r>
          </a:p>
        </p:txBody>
      </p:sp>
      <p:grpSp>
        <p:nvGrpSpPr>
          <p:cNvPr id="22" name="Group 87"/>
          <p:cNvGrpSpPr>
            <a:grpSpLocks noChangeAspect="1"/>
          </p:cNvGrpSpPr>
          <p:nvPr/>
        </p:nvGrpSpPr>
        <p:grpSpPr bwMode="auto">
          <a:xfrm>
            <a:off x="3490913" y="2654300"/>
            <a:ext cx="173037" cy="201613"/>
            <a:chOff x="4967" y="3702"/>
            <a:chExt cx="136" cy="159"/>
          </a:xfrm>
        </p:grpSpPr>
        <p:sp>
          <p:nvSpPr>
            <p:cNvPr id="50207" name="Oval 88"/>
            <p:cNvSpPr>
              <a:spLocks noChangeAspect="1" noChangeArrowheads="1"/>
            </p:cNvSpPr>
            <p:nvPr/>
          </p:nvSpPr>
          <p:spPr bwMode="auto">
            <a:xfrm>
              <a:off x="4967" y="3725"/>
              <a:ext cx="136" cy="136"/>
            </a:xfrm>
            <a:prstGeom prst="ellipse">
              <a:avLst/>
            </a:prstGeom>
            <a:gradFill rotWithShape="1">
              <a:gsLst>
                <a:gs pos="0">
                  <a:srgbClr val="CEFF43"/>
                </a:gs>
                <a:gs pos="100000">
                  <a:schemeClr val="folHlink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8" name="Oval 89"/>
            <p:cNvSpPr>
              <a:spLocks noChangeAspect="1" noChangeArrowheads="1"/>
            </p:cNvSpPr>
            <p:nvPr/>
          </p:nvSpPr>
          <p:spPr bwMode="auto">
            <a:xfrm>
              <a:off x="4990" y="3702"/>
              <a:ext cx="28" cy="2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path path="rect">
                <a:fillToRect r="100000" b="10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92" name="Rectangle 90"/>
          <p:cNvSpPr>
            <a:spLocks noChangeArrowheads="1"/>
          </p:cNvSpPr>
          <p:nvPr/>
        </p:nvSpPr>
        <p:spPr bwMode="auto">
          <a:xfrm>
            <a:off x="5538788" y="2097088"/>
            <a:ext cx="215900" cy="10080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Text Box 91"/>
          <p:cNvSpPr txBox="1">
            <a:spLocks noChangeArrowheads="1"/>
          </p:cNvSpPr>
          <p:nvPr/>
        </p:nvSpPr>
        <p:spPr bwMode="auto">
          <a:xfrm>
            <a:off x="7164388" y="2154238"/>
            <a:ext cx="1366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b="1">
                <a:solidFill>
                  <a:schemeClr val="bg1"/>
                </a:solidFill>
              </a:rPr>
              <a:t>Timing</a:t>
            </a:r>
          </a:p>
        </p:txBody>
      </p:sp>
      <p:grpSp>
        <p:nvGrpSpPr>
          <p:cNvPr id="23" name="Group 92"/>
          <p:cNvGrpSpPr>
            <a:grpSpLocks/>
          </p:cNvGrpSpPr>
          <p:nvPr/>
        </p:nvGrpSpPr>
        <p:grpSpPr bwMode="auto">
          <a:xfrm>
            <a:off x="4932363" y="1881188"/>
            <a:ext cx="2362200" cy="287337"/>
            <a:chOff x="3198" y="1162"/>
            <a:chExt cx="1488" cy="181"/>
          </a:xfrm>
        </p:grpSpPr>
        <p:sp>
          <p:nvSpPr>
            <p:cNvPr id="50205" name="AutoShape 93"/>
            <p:cNvSpPr>
              <a:spLocks noChangeArrowheads="1"/>
            </p:cNvSpPr>
            <p:nvPr/>
          </p:nvSpPr>
          <p:spPr bwMode="auto">
            <a:xfrm rot="16200000" flipH="1">
              <a:off x="3198" y="1162"/>
              <a:ext cx="181" cy="181"/>
            </a:xfrm>
            <a:custGeom>
              <a:avLst/>
              <a:gdLst>
                <a:gd name="T0" fmla="*/ 127 w 21600"/>
                <a:gd name="T1" fmla="*/ 0 h 21600"/>
                <a:gd name="T2" fmla="*/ 127 w 21600"/>
                <a:gd name="T3" fmla="*/ 102 h 21600"/>
                <a:gd name="T4" fmla="*/ 27 w 21600"/>
                <a:gd name="T5" fmla="*/ 181 h 21600"/>
                <a:gd name="T6" fmla="*/ 181 w 21600"/>
                <a:gd name="T7" fmla="*/ 5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11 w 21600"/>
                <a:gd name="T13" fmla="*/ 2864 h 21600"/>
                <a:gd name="T14" fmla="*/ 18259 w 21600"/>
                <a:gd name="T15" fmla="*/ 91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6" name="Rectangle 94"/>
            <p:cNvSpPr>
              <a:spLocks noChangeArrowheads="1"/>
            </p:cNvSpPr>
            <p:nvPr/>
          </p:nvSpPr>
          <p:spPr bwMode="auto">
            <a:xfrm>
              <a:off x="3370" y="1162"/>
              <a:ext cx="1316" cy="54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99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527" name="Rectangle 95"/>
          <p:cNvSpPr>
            <a:spLocks noChangeArrowheads="1"/>
          </p:cNvSpPr>
          <p:nvPr/>
        </p:nvSpPr>
        <p:spPr bwMode="auto">
          <a:xfrm>
            <a:off x="4708525" y="2554288"/>
            <a:ext cx="755650" cy="334962"/>
          </a:xfrm>
          <a:prstGeom prst="rect">
            <a:avLst/>
          </a:prstGeom>
          <a:solidFill>
            <a:srgbClr val="FFFF00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28" name="Rectangle 96"/>
          <p:cNvSpPr>
            <a:spLocks noChangeArrowheads="1"/>
          </p:cNvSpPr>
          <p:nvPr/>
        </p:nvSpPr>
        <p:spPr bwMode="auto">
          <a:xfrm>
            <a:off x="5867400" y="2554288"/>
            <a:ext cx="755650" cy="334962"/>
          </a:xfrm>
          <a:prstGeom prst="rect">
            <a:avLst/>
          </a:prstGeom>
          <a:solidFill>
            <a:srgbClr val="FF0000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29" name="Rectangle 97"/>
          <p:cNvSpPr>
            <a:spLocks noChangeArrowheads="1"/>
          </p:cNvSpPr>
          <p:nvPr/>
        </p:nvSpPr>
        <p:spPr bwMode="auto">
          <a:xfrm>
            <a:off x="5867400" y="2554288"/>
            <a:ext cx="755650" cy="334962"/>
          </a:xfrm>
          <a:prstGeom prst="rect">
            <a:avLst/>
          </a:prstGeom>
          <a:solidFill>
            <a:srgbClr val="00FF00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30" name="AutoShape 98"/>
          <p:cNvSpPr>
            <a:spLocks noChangeArrowheads="1"/>
          </p:cNvSpPr>
          <p:nvPr/>
        </p:nvSpPr>
        <p:spPr bwMode="auto">
          <a:xfrm>
            <a:off x="6659563" y="2601913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FFFF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31" name="AutoShape 99"/>
          <p:cNvSpPr>
            <a:spLocks noChangeArrowheads="1"/>
          </p:cNvSpPr>
          <p:nvPr/>
        </p:nvSpPr>
        <p:spPr bwMode="auto">
          <a:xfrm>
            <a:off x="6659563" y="2601913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FFFF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200" name="AutoShape 100"/>
          <p:cNvCxnSpPr>
            <a:cxnSpLocks noChangeShapeType="1"/>
            <a:stCxn id="50214" idx="13"/>
            <a:endCxn id="50189" idx="2"/>
          </p:cNvCxnSpPr>
          <p:nvPr/>
        </p:nvCxnSpPr>
        <p:spPr bwMode="auto">
          <a:xfrm flipH="1" flipV="1">
            <a:off x="7848600" y="3090863"/>
            <a:ext cx="909638" cy="2068512"/>
          </a:xfrm>
          <a:prstGeom prst="bentConnector4">
            <a:avLst>
              <a:gd name="adj1" fmla="val -25130"/>
              <a:gd name="adj2" fmla="val 88181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50201" name="Line 101"/>
          <p:cNvSpPr>
            <a:spLocks noChangeShapeType="1"/>
          </p:cNvSpPr>
          <p:nvPr/>
        </p:nvSpPr>
        <p:spPr bwMode="auto">
          <a:xfrm>
            <a:off x="6881813" y="2386013"/>
            <a:ext cx="179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02" name="Text Box 102"/>
          <p:cNvSpPr txBox="1">
            <a:spLocks noChangeArrowheads="1"/>
          </p:cNvSpPr>
          <p:nvPr/>
        </p:nvSpPr>
        <p:spPr bwMode="auto">
          <a:xfrm>
            <a:off x="34925" y="4764088"/>
            <a:ext cx="3783013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u="sng"/>
              <a:t>Identification: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/>
              <a:t> Peak Separation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/>
              <a:t> Exact Mass Measurement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/>
              <a:t> Isotopic Ratio</a:t>
            </a:r>
          </a:p>
        </p:txBody>
      </p:sp>
      <p:sp>
        <p:nvSpPr>
          <p:cNvPr id="103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2.59259E-6 L 0.22691 -0.00417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" y="-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ac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.55556E-7 -1.85185E-6 L 0.23628 -0.0006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0.14028 -0.00139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-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33333E-6 4.07407E-6 L 0.21285 0.0004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-3.33333E-6 L 0.14965 -0.0006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85 0.00046 L 0.24636 0.3037 C 0.25348 0.37245 0.26407 0.41111 0.275 0.41111 C 0.28768 0.41111 0.29775 0.37245 0.30469 0.3037 L 0.33872 0.00046 " pathEditMode="relative" rAng="0" ptsTypes="FffFF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20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28 -0.00139 L 0.17188 0.30046 C 0.1783 0.36875 0.18855 0.40694 0.19879 0.40694 C 0.21059 0.40694 0.22014 0.36875 0.22657 0.30046 L 0.25851 -0.00139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2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965 -3.33333E-6 L 0.18299 0.30232 C 0.1901 0.37084 0.20087 0.40903 0.21181 0.40903 C 0.22448 0.40903 0.23438 0.37084 0.24167 0.30232 L 0.27552 -3.33333E-6 " pathEditMode="relative" rAng="0" ptsTypes="FffFF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2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8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8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8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8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8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09" grpId="0" animBg="1"/>
      <p:bldP spid="18527" grpId="0" animBg="1"/>
      <p:bldP spid="18527" grpId="1" animBg="1"/>
      <p:bldP spid="18528" grpId="0" animBg="1"/>
      <p:bldP spid="18528" grpId="1" animBg="1"/>
      <p:bldP spid="18529" grpId="0" animBg="1"/>
      <p:bldP spid="18529" grpId="1" animBg="1"/>
      <p:bldP spid="18530" grpId="0" animBg="1"/>
      <p:bldP spid="18530" grpId="1" animBg="1"/>
      <p:bldP spid="18531" grpId="0" animBg="1"/>
      <p:bldP spid="18531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075" y="1458912"/>
            <a:ext cx="6415088" cy="4714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-17463"/>
            <a:ext cx="7358062" cy="89217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35717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HR-ToF-AMS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447800"/>
            <a:ext cx="6429375" cy="472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3188" y="2224087"/>
            <a:ext cx="8921750" cy="4708525"/>
            <a:chOff x="0" y="217"/>
            <a:chExt cx="7992" cy="4219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0" y="217"/>
              <a:ext cx="7992" cy="2131"/>
              <a:chOff x="0" y="217"/>
              <a:chExt cx="7992" cy="2131"/>
            </a:xfrm>
          </p:grpSpPr>
          <p:sp>
            <p:nvSpPr>
              <p:cNvPr id="51219" name="Rectangle 7"/>
              <p:cNvSpPr>
                <a:spLocks/>
              </p:cNvSpPr>
              <p:nvPr/>
            </p:nvSpPr>
            <p:spPr bwMode="auto">
              <a:xfrm>
                <a:off x="0" y="1084"/>
                <a:ext cx="670" cy="4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642938"/>
                <a:r>
                  <a:rPr lang="en-US" sz="3000" dirty="0">
                    <a:solidFill>
                      <a:srgbClr val="FFFFFF"/>
                    </a:solidFill>
                    <a:latin typeface="Gill Sans"/>
                    <a:sym typeface="Gill Sans"/>
                  </a:rPr>
                  <a:t>Inlet</a:t>
                </a:r>
              </a:p>
            </p:txBody>
          </p:sp>
          <p:sp>
            <p:nvSpPr>
              <p:cNvPr id="51220" name="Line 8"/>
              <p:cNvSpPr>
                <a:spLocks noChangeShapeType="1"/>
              </p:cNvSpPr>
              <p:nvPr/>
            </p:nvSpPr>
            <p:spPr bwMode="auto">
              <a:xfrm rot="10800000">
                <a:off x="730" y="1412"/>
                <a:ext cx="632" cy="32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 type="stealth" w="med" len="med"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21" name="Rectangle 9"/>
              <p:cNvSpPr>
                <a:spLocks/>
              </p:cNvSpPr>
              <p:nvPr/>
            </p:nvSpPr>
            <p:spPr bwMode="auto">
              <a:xfrm>
                <a:off x="6965" y="1892"/>
                <a:ext cx="1027" cy="4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642938"/>
                <a:r>
                  <a:rPr lang="en-US" sz="3000">
                    <a:solidFill>
                      <a:srgbClr val="FF8000"/>
                    </a:solidFill>
                    <a:latin typeface="Gill Sans"/>
                    <a:sym typeface="Gill Sans"/>
                  </a:rPr>
                  <a:t>Heater</a:t>
                </a:r>
              </a:p>
            </p:txBody>
          </p:sp>
          <p:sp>
            <p:nvSpPr>
              <p:cNvPr id="51222" name="Line 10"/>
              <p:cNvSpPr>
                <a:spLocks noChangeShapeType="1"/>
              </p:cNvSpPr>
              <p:nvPr/>
            </p:nvSpPr>
            <p:spPr bwMode="auto">
              <a:xfrm>
                <a:off x="6018" y="1876"/>
                <a:ext cx="912" cy="224"/>
              </a:xfrm>
              <a:prstGeom prst="line">
                <a:avLst/>
              </a:prstGeom>
              <a:noFill/>
              <a:ln w="38100">
                <a:solidFill>
                  <a:srgbClr val="FF8000"/>
                </a:solidFill>
                <a:round/>
                <a:headEnd type="stealth" w="med" len="med"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23" name="Rectangle 11"/>
              <p:cNvSpPr>
                <a:spLocks/>
              </p:cNvSpPr>
              <p:nvPr/>
            </p:nvSpPr>
            <p:spPr bwMode="auto">
              <a:xfrm>
                <a:off x="2110" y="217"/>
                <a:ext cx="3657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642938"/>
                <a:r>
                  <a:rPr lang="en-US" sz="3000">
                    <a:latin typeface="Gill Sans"/>
                    <a:sym typeface="Gill Sans"/>
                  </a:rPr>
                  <a:t>ToF Mass Spectrometer</a:t>
                </a:r>
              </a:p>
            </p:txBody>
          </p:sp>
        </p:grpSp>
        <p:sp>
          <p:nvSpPr>
            <p:cNvPr id="51217" name="Line 12"/>
            <p:cNvSpPr>
              <a:spLocks noChangeShapeType="1"/>
            </p:cNvSpPr>
            <p:nvPr/>
          </p:nvSpPr>
          <p:spPr bwMode="auto">
            <a:xfrm>
              <a:off x="5906" y="2003"/>
              <a:ext cx="872" cy="1889"/>
            </a:xfrm>
            <a:prstGeom prst="line">
              <a:avLst/>
            </a:prstGeom>
            <a:noFill/>
            <a:ln w="38100">
              <a:solidFill>
                <a:srgbClr val="FFCC66"/>
              </a:solidFill>
              <a:round/>
              <a:headEnd type="stealth" w="med" len="med"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1218" name="Rectangle 13"/>
            <p:cNvSpPr>
              <a:spLocks/>
            </p:cNvSpPr>
            <p:nvPr/>
          </p:nvSpPr>
          <p:spPr bwMode="auto">
            <a:xfrm>
              <a:off x="6354" y="3980"/>
              <a:ext cx="1288" cy="4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42938"/>
              <a:r>
                <a:rPr lang="en-US" sz="3000">
                  <a:solidFill>
                    <a:srgbClr val="FFCC66"/>
                  </a:solidFill>
                  <a:latin typeface="Gill Sans"/>
                  <a:sym typeface="Gill Sans"/>
                </a:rPr>
                <a:t>Filament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713038" y="1547812"/>
            <a:ext cx="6294437" cy="2509838"/>
            <a:chOff x="0" y="0"/>
            <a:chExt cx="5638" cy="2248"/>
          </a:xfrm>
        </p:grpSpPr>
        <p:sp>
          <p:nvSpPr>
            <p:cNvPr id="51214" name="AutoShape 15"/>
            <p:cNvSpPr>
              <a:spLocks/>
            </p:cNvSpPr>
            <p:nvPr/>
          </p:nvSpPr>
          <p:spPr bwMode="auto">
            <a:xfrm>
              <a:off x="0" y="383"/>
              <a:ext cx="3544" cy="1865"/>
            </a:xfrm>
            <a:custGeom>
              <a:avLst/>
              <a:gdLst>
                <a:gd name="T0" fmla="*/ 0 w 21551"/>
                <a:gd name="T1" fmla="*/ 0 h 21328"/>
                <a:gd name="T2" fmla="*/ 21551 w 21551"/>
                <a:gd name="T3" fmla="*/ 21328 h 21328"/>
              </a:gdLst>
              <a:ahLst/>
              <a:cxnLst>
                <a:cxn ang="0">
                  <a:pos x="21551" y="21328"/>
                </a:cxn>
                <a:cxn ang="0">
                  <a:pos x="21551" y="12175"/>
                </a:cxn>
                <a:cxn ang="0">
                  <a:pos x="0" y="5311"/>
                </a:cxn>
                <a:cxn ang="0">
                  <a:pos x="20773" y="3"/>
                </a:cxn>
              </a:cxnLst>
              <a:rect l="T0" t="T1" r="T2" b="T3"/>
              <a:pathLst>
                <a:path w="21551" h="21328">
                  <a:moveTo>
                    <a:pt x="21551" y="21328"/>
                  </a:moveTo>
                  <a:lnTo>
                    <a:pt x="21551" y="12175"/>
                  </a:lnTo>
                  <a:cubicBezTo>
                    <a:pt x="21551" y="12175"/>
                    <a:pt x="48" y="10894"/>
                    <a:pt x="0" y="5311"/>
                  </a:cubicBezTo>
                  <a:cubicBezTo>
                    <a:pt x="-49" y="-272"/>
                    <a:pt x="20773" y="3"/>
                    <a:pt x="20773" y="3"/>
                  </a:cubicBezTo>
                </a:path>
              </a:pathLst>
            </a:custGeom>
            <a:noFill/>
            <a:ln w="508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51215" name="Rectangle 16"/>
            <p:cNvSpPr>
              <a:spLocks/>
            </p:cNvSpPr>
            <p:nvPr/>
          </p:nvSpPr>
          <p:spPr bwMode="auto">
            <a:xfrm>
              <a:off x="4659" y="0"/>
              <a:ext cx="979" cy="3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42938"/>
              <a:r>
                <a:rPr lang="en-US" sz="2500">
                  <a:solidFill>
                    <a:srgbClr val="0000FF"/>
                  </a:solidFill>
                  <a:latin typeface="Gill Sans"/>
                  <a:sym typeface="Gill Sans"/>
                </a:rPr>
                <a:t>V-Mode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686050" y="1949450"/>
            <a:ext cx="6502400" cy="2098675"/>
            <a:chOff x="0" y="0"/>
            <a:chExt cx="5824" cy="1880"/>
          </a:xfrm>
        </p:grpSpPr>
        <p:sp>
          <p:nvSpPr>
            <p:cNvPr id="51212" name="AutoShape 18"/>
            <p:cNvSpPr>
              <a:spLocks/>
            </p:cNvSpPr>
            <p:nvPr/>
          </p:nvSpPr>
          <p:spPr bwMode="auto">
            <a:xfrm>
              <a:off x="0" y="0"/>
              <a:ext cx="3600" cy="1880"/>
            </a:xfrm>
            <a:custGeom>
              <a:avLst/>
              <a:gdLst>
                <a:gd name="T0" fmla="*/ 0 w 21600"/>
                <a:gd name="T1" fmla="*/ 0 h 21422"/>
                <a:gd name="T2" fmla="*/ 21600 w 21600"/>
                <a:gd name="T3" fmla="*/ 21422 h 21422"/>
              </a:gdLst>
              <a:ahLst/>
              <a:cxnLst>
                <a:cxn ang="0">
                  <a:pos x="21552" y="21422"/>
                </a:cxn>
                <a:cxn ang="0">
                  <a:pos x="21600" y="12692"/>
                </a:cxn>
                <a:cxn ang="0">
                  <a:pos x="48" y="9902"/>
                </a:cxn>
                <a:cxn ang="0">
                  <a:pos x="21120" y="6752"/>
                </a:cxn>
                <a:cxn ang="0">
                  <a:pos x="0" y="2612"/>
                </a:cxn>
                <a:cxn ang="0">
                  <a:pos x="20496" y="2"/>
                </a:cxn>
              </a:cxnLst>
              <a:rect l="T0" t="T1" r="T2" b="T3"/>
              <a:pathLst>
                <a:path w="21600" h="21422">
                  <a:moveTo>
                    <a:pt x="21552" y="21422"/>
                  </a:moveTo>
                  <a:lnTo>
                    <a:pt x="21600" y="12692"/>
                  </a:lnTo>
                  <a:cubicBezTo>
                    <a:pt x="21600" y="12692"/>
                    <a:pt x="96" y="13052"/>
                    <a:pt x="48" y="9902"/>
                  </a:cubicBezTo>
                  <a:cubicBezTo>
                    <a:pt x="0" y="6752"/>
                    <a:pt x="21120" y="9992"/>
                    <a:pt x="21120" y="6752"/>
                  </a:cubicBezTo>
                  <a:cubicBezTo>
                    <a:pt x="21120" y="3512"/>
                    <a:pt x="0" y="5402"/>
                    <a:pt x="0" y="2612"/>
                  </a:cubicBezTo>
                  <a:cubicBezTo>
                    <a:pt x="0" y="-178"/>
                    <a:pt x="20496" y="2"/>
                    <a:pt x="20496" y="2"/>
                  </a:cubicBezTo>
                </a:path>
              </a:pathLst>
            </a:custGeom>
            <a:noFill/>
            <a:ln w="50800">
              <a:solidFill>
                <a:srgbClr val="FF66FF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51213" name="Rectangle 19"/>
            <p:cNvSpPr>
              <a:spLocks/>
            </p:cNvSpPr>
            <p:nvPr/>
          </p:nvSpPr>
          <p:spPr bwMode="auto">
            <a:xfrm>
              <a:off x="4544" y="24"/>
              <a:ext cx="1280" cy="3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642938"/>
              <a:r>
                <a:rPr lang="en-US" sz="2500">
                  <a:solidFill>
                    <a:srgbClr val="FF66FF"/>
                  </a:solidFill>
                  <a:latin typeface="Gill Sans"/>
                  <a:sym typeface="Gill Sans"/>
                </a:rPr>
                <a:t>W-Mode</a:t>
              </a:r>
            </a:p>
          </p:txBody>
        </p:sp>
      </p:grpSp>
      <p:sp>
        <p:nvSpPr>
          <p:cNvPr id="51208" name="Rectangle 20"/>
          <p:cNvSpPr>
            <a:spLocks/>
          </p:cNvSpPr>
          <p:nvPr/>
        </p:nvSpPr>
        <p:spPr bwMode="auto">
          <a:xfrm>
            <a:off x="25888" y="6477000"/>
            <a:ext cx="3403112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42938"/>
            <a:r>
              <a:rPr lang="en-US" sz="1700" b="1" dirty="0">
                <a:latin typeface="Gill Sans"/>
                <a:sym typeface="Gill Sans"/>
              </a:rPr>
              <a:t>DeCarlo et al.,  Anal </a:t>
            </a:r>
            <a:r>
              <a:rPr lang="en-US" sz="1700" b="1" dirty="0" err="1">
                <a:latin typeface="Gill Sans"/>
                <a:sym typeface="Gill Sans"/>
              </a:rPr>
              <a:t>Chem</a:t>
            </a:r>
            <a:r>
              <a:rPr lang="en-US" sz="1700" b="1" dirty="0">
                <a:latin typeface="Gill Sans"/>
                <a:sym typeface="Gill Sans"/>
              </a:rPr>
              <a:t> (2006)</a:t>
            </a:r>
          </a:p>
        </p:txBody>
      </p:sp>
      <p:sp>
        <p:nvSpPr>
          <p:cNvPr id="3093" name="AutoShape 21"/>
          <p:cNvSpPr>
            <a:spLocks/>
          </p:cNvSpPr>
          <p:nvPr/>
        </p:nvSpPr>
        <p:spPr bwMode="auto">
          <a:xfrm>
            <a:off x="6581775" y="4119562"/>
            <a:ext cx="214313" cy="71438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21600 h 21600"/>
            </a:gdLst>
            <a:ahLst/>
            <a:cxnLst>
              <a:cxn ang="0">
                <a:pos x="0" y="21600"/>
              </a:cxn>
              <a:cxn ang="0">
                <a:pos x="6676" y="0"/>
              </a:cxn>
              <a:cxn ang="0">
                <a:pos x="10604" y="18900"/>
              </a:cxn>
              <a:cxn ang="0">
                <a:pos x="16495" y="1350"/>
              </a:cxn>
              <a:cxn ang="0">
                <a:pos x="21600" y="21600"/>
              </a:cxn>
            </a:cxnLst>
            <a:rect l="T0" t="T1" r="T2" b="T3"/>
            <a:pathLst>
              <a:path w="21600" h="21600">
                <a:moveTo>
                  <a:pt x="0" y="21600"/>
                </a:moveTo>
                <a:lnTo>
                  <a:pt x="6676" y="0"/>
                </a:lnTo>
                <a:lnTo>
                  <a:pt x="10604" y="18900"/>
                </a:lnTo>
                <a:lnTo>
                  <a:pt x="16495" y="135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CC66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26988"/>
            <a:ext cx="7358062" cy="10541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High Resolution comparison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1871826"/>
            <a:ext cx="4214813" cy="34385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0975" y="3265651"/>
            <a:ext cx="4224338" cy="34464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81088" y="4113376"/>
            <a:ext cx="3365500" cy="893763"/>
            <a:chOff x="0" y="0"/>
            <a:chExt cx="3016" cy="800"/>
          </a:xfrm>
        </p:grpSpPr>
        <p:sp>
          <p:nvSpPr>
            <p:cNvPr id="52233" name="Oval 6"/>
            <p:cNvSpPr>
              <a:spLocks/>
            </p:cNvSpPr>
            <p:nvPr/>
          </p:nvSpPr>
          <p:spPr bwMode="auto">
            <a:xfrm>
              <a:off x="0" y="0"/>
              <a:ext cx="1040" cy="800"/>
            </a:xfrm>
            <a:prstGeom prst="ellipse">
              <a:avLst/>
            </a:prstGeom>
            <a:noFill/>
            <a:ln w="38100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234" name="Line 7"/>
            <p:cNvSpPr>
              <a:spLocks noChangeShapeType="1"/>
            </p:cNvSpPr>
            <p:nvPr/>
          </p:nvSpPr>
          <p:spPr bwMode="auto">
            <a:xfrm rot="10800000">
              <a:off x="1032" y="496"/>
              <a:ext cx="1984" cy="25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miter lim="800000"/>
              <a:headEnd type="stealth" w="med" len="med"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2230" name="Rectangle 8"/>
          <p:cNvSpPr>
            <a:spLocks/>
          </p:cNvSpPr>
          <p:nvPr/>
        </p:nvSpPr>
        <p:spPr bwMode="auto">
          <a:xfrm>
            <a:off x="17463" y="6443990"/>
            <a:ext cx="3034613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/>
              <a:t>DeCarlo et al.,  Anal. </a:t>
            </a:r>
            <a:r>
              <a:rPr lang="en-US" sz="1700" dirty="0" err="1"/>
              <a:t>Chem</a:t>
            </a:r>
            <a:r>
              <a:rPr lang="en-US" sz="1700" dirty="0"/>
              <a:t> (2006)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 bwMode="auto">
          <a:xfrm>
            <a:off x="457200" y="9525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200" dirty="0" smtClean="0">
                <a:latin typeface="Verdana" pitchFamily="34" charset="0"/>
              </a:rPr>
              <a:t>Atmospheric Pressure Interface </a:t>
            </a:r>
            <a:br>
              <a:rPr lang="en-US" sz="3200" dirty="0" smtClean="0">
                <a:latin typeface="Verdana" pitchFamily="34" charset="0"/>
              </a:rPr>
            </a:br>
            <a:r>
              <a:rPr lang="en-US" sz="3200" dirty="0" smtClean="0">
                <a:latin typeface="Verdana" pitchFamily="34" charset="0"/>
              </a:rPr>
              <a:t>Time Of Flight mass spectrometer</a:t>
            </a:r>
            <a:endParaRPr lang="en-US" sz="3200" dirty="0" smtClean="0"/>
          </a:p>
        </p:txBody>
      </p:sp>
      <p:pic>
        <p:nvPicPr>
          <p:cNvPr id="53251" name="Picture 5" descr="P10100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81200"/>
            <a:ext cx="579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4"/>
          <p:cNvSpPr>
            <a:spLocks noChangeShapeType="1"/>
          </p:cNvSpPr>
          <p:nvPr/>
        </p:nvSpPr>
        <p:spPr bwMode="auto">
          <a:xfrm rot="-5400000" flipH="1" flipV="1">
            <a:off x="6278563" y="6126163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Text Box 5"/>
          <p:cNvSpPr txBox="1">
            <a:spLocks noChangeAspect="1" noChangeArrowheads="1"/>
          </p:cNvSpPr>
          <p:nvPr/>
        </p:nvSpPr>
        <p:spPr bwMode="auto">
          <a:xfrm rot="10800000" flipV="1">
            <a:off x="1638300" y="5021263"/>
            <a:ext cx="571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reflector</a:t>
            </a:r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 rot="5400000" flipV="1">
            <a:off x="6394451" y="4105275"/>
            <a:ext cx="862012" cy="65087"/>
          </a:xfrm>
          <a:prstGeom prst="rect">
            <a:avLst/>
          </a:prstGeom>
          <a:solidFill>
            <a:srgbClr val="C0C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5400000" flipV="1">
            <a:off x="6136482" y="4106069"/>
            <a:ext cx="862012" cy="63500"/>
            <a:chOff x="3072" y="1440"/>
            <a:chExt cx="816" cy="48"/>
          </a:xfrm>
        </p:grpSpPr>
        <p:sp>
          <p:nvSpPr>
            <p:cNvPr id="54398" name="Rectangle 8"/>
            <p:cNvSpPr>
              <a:spLocks noChangeArrowheads="1"/>
            </p:cNvSpPr>
            <p:nvPr/>
          </p:nvSpPr>
          <p:spPr bwMode="auto">
            <a:xfrm>
              <a:off x="3072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9" name="Rectangle 9"/>
            <p:cNvSpPr>
              <a:spLocks noChangeArrowheads="1"/>
            </p:cNvSpPr>
            <p:nvPr/>
          </p:nvSpPr>
          <p:spPr bwMode="auto">
            <a:xfrm>
              <a:off x="3744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0" name="Line 10"/>
            <p:cNvSpPr>
              <a:spLocks noChangeShapeType="1"/>
            </p:cNvSpPr>
            <p:nvPr/>
          </p:nvSpPr>
          <p:spPr bwMode="auto">
            <a:xfrm>
              <a:off x="3216" y="1440"/>
              <a:ext cx="52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 rot="5400000" flipV="1">
            <a:off x="5868193" y="4120357"/>
            <a:ext cx="862013" cy="63500"/>
            <a:chOff x="3072" y="1440"/>
            <a:chExt cx="816" cy="48"/>
          </a:xfrm>
        </p:grpSpPr>
        <p:sp>
          <p:nvSpPr>
            <p:cNvPr id="54395" name="Rectangle 12"/>
            <p:cNvSpPr>
              <a:spLocks noChangeArrowheads="1"/>
            </p:cNvSpPr>
            <p:nvPr/>
          </p:nvSpPr>
          <p:spPr bwMode="auto">
            <a:xfrm>
              <a:off x="3072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6" name="Rectangle 13"/>
            <p:cNvSpPr>
              <a:spLocks noChangeArrowheads="1"/>
            </p:cNvSpPr>
            <p:nvPr/>
          </p:nvSpPr>
          <p:spPr bwMode="auto">
            <a:xfrm>
              <a:off x="3744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7" name="Line 14"/>
            <p:cNvSpPr>
              <a:spLocks noChangeShapeType="1"/>
            </p:cNvSpPr>
            <p:nvPr/>
          </p:nvSpPr>
          <p:spPr bwMode="auto">
            <a:xfrm>
              <a:off x="3216" y="1440"/>
              <a:ext cx="52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 rot="5400000" flipV="1">
            <a:off x="2022476" y="3330575"/>
            <a:ext cx="152400" cy="828675"/>
            <a:chOff x="3072" y="2256"/>
            <a:chExt cx="144" cy="624"/>
          </a:xfrm>
        </p:grpSpPr>
        <p:sp>
          <p:nvSpPr>
            <p:cNvPr id="54390" name="Rectangle 16"/>
            <p:cNvSpPr>
              <a:spLocks noChangeArrowheads="1"/>
            </p:cNvSpPr>
            <p:nvPr/>
          </p:nvSpPr>
          <p:spPr bwMode="auto">
            <a:xfrm>
              <a:off x="3072" y="2256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1" name="Rectangle 17"/>
            <p:cNvSpPr>
              <a:spLocks noChangeArrowheads="1"/>
            </p:cNvSpPr>
            <p:nvPr/>
          </p:nvSpPr>
          <p:spPr bwMode="auto">
            <a:xfrm>
              <a:off x="3072" y="240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2" name="Rectangle 18"/>
            <p:cNvSpPr>
              <a:spLocks noChangeArrowheads="1"/>
            </p:cNvSpPr>
            <p:nvPr/>
          </p:nvSpPr>
          <p:spPr bwMode="auto">
            <a:xfrm>
              <a:off x="3072" y="2544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3" name="Rectangle 19"/>
            <p:cNvSpPr>
              <a:spLocks noChangeArrowheads="1"/>
            </p:cNvSpPr>
            <p:nvPr/>
          </p:nvSpPr>
          <p:spPr bwMode="auto">
            <a:xfrm>
              <a:off x="3072" y="2688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4" name="Rectangle 20"/>
            <p:cNvSpPr>
              <a:spLocks noChangeArrowheads="1"/>
            </p:cNvSpPr>
            <p:nvPr/>
          </p:nvSpPr>
          <p:spPr bwMode="auto">
            <a:xfrm>
              <a:off x="3072" y="2832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80" name="Rectangle 21"/>
          <p:cNvSpPr>
            <a:spLocks noChangeArrowheads="1"/>
          </p:cNvSpPr>
          <p:nvPr/>
        </p:nvSpPr>
        <p:spPr bwMode="auto">
          <a:xfrm rot="5400000" flipV="1">
            <a:off x="247650" y="4916488"/>
            <a:ext cx="2574925" cy="82550"/>
          </a:xfrm>
          <a:prstGeom prst="rect">
            <a:avLst/>
          </a:prstGeom>
          <a:solidFill>
            <a:srgbClr val="C0C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 rot="5400000" flipV="1">
            <a:off x="2028031" y="5757069"/>
            <a:ext cx="144463" cy="828675"/>
            <a:chOff x="3072" y="2256"/>
            <a:chExt cx="144" cy="624"/>
          </a:xfrm>
        </p:grpSpPr>
        <p:sp>
          <p:nvSpPr>
            <p:cNvPr id="54385" name="Rectangle 23"/>
            <p:cNvSpPr>
              <a:spLocks noChangeArrowheads="1"/>
            </p:cNvSpPr>
            <p:nvPr/>
          </p:nvSpPr>
          <p:spPr bwMode="auto">
            <a:xfrm>
              <a:off x="3072" y="2256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6" name="Rectangle 24"/>
            <p:cNvSpPr>
              <a:spLocks noChangeArrowheads="1"/>
            </p:cNvSpPr>
            <p:nvPr/>
          </p:nvSpPr>
          <p:spPr bwMode="auto">
            <a:xfrm>
              <a:off x="3072" y="240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7" name="Rectangle 25"/>
            <p:cNvSpPr>
              <a:spLocks noChangeArrowheads="1"/>
            </p:cNvSpPr>
            <p:nvPr/>
          </p:nvSpPr>
          <p:spPr bwMode="auto">
            <a:xfrm>
              <a:off x="3072" y="2544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8" name="Rectangle 26"/>
            <p:cNvSpPr>
              <a:spLocks noChangeArrowheads="1"/>
            </p:cNvSpPr>
            <p:nvPr/>
          </p:nvSpPr>
          <p:spPr bwMode="auto">
            <a:xfrm>
              <a:off x="3072" y="2688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9" name="Rectangle 27"/>
            <p:cNvSpPr>
              <a:spLocks noChangeArrowheads="1"/>
            </p:cNvSpPr>
            <p:nvPr/>
          </p:nvSpPr>
          <p:spPr bwMode="auto">
            <a:xfrm>
              <a:off x="3072" y="2832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82" name="Rectangle 28" descr="Dark upward diagonal"/>
          <p:cNvSpPr>
            <a:spLocks noChangeArrowheads="1"/>
          </p:cNvSpPr>
          <p:nvPr/>
        </p:nvSpPr>
        <p:spPr bwMode="auto">
          <a:xfrm rot="5400000" flipV="1">
            <a:off x="5921375" y="5951538"/>
            <a:ext cx="658813" cy="65087"/>
          </a:xfrm>
          <a:prstGeom prst="rect">
            <a:avLst/>
          </a:prstGeom>
          <a:pattFill prst="dkUpDiag">
            <a:fgClr>
              <a:schemeClr val="tx1"/>
            </a:fgClr>
            <a:bgClr>
              <a:srgbClr val="FFFFFF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Rectangle 29" descr="Dark downward diagonal"/>
          <p:cNvSpPr>
            <a:spLocks noChangeArrowheads="1"/>
          </p:cNvSpPr>
          <p:nvPr/>
        </p:nvSpPr>
        <p:spPr bwMode="auto">
          <a:xfrm rot="5400000" flipV="1">
            <a:off x="5985668" y="5952332"/>
            <a:ext cx="658813" cy="63500"/>
          </a:xfrm>
          <a:prstGeom prst="rect">
            <a:avLst/>
          </a:prstGeom>
          <a:pattFill prst="dkDnDiag">
            <a:fgClr>
              <a:schemeClr val="tx1"/>
            </a:fgClr>
            <a:bgClr>
              <a:srgbClr val="FFFFFF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Text Box 30"/>
          <p:cNvSpPr txBox="1">
            <a:spLocks noChangeArrowheads="1"/>
          </p:cNvSpPr>
          <p:nvPr/>
        </p:nvSpPr>
        <p:spPr bwMode="auto">
          <a:xfrm rot="10800000" flipV="1">
            <a:off x="5562600" y="6096000"/>
            <a:ext cx="56991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detector</a:t>
            </a:r>
          </a:p>
        </p:txBody>
      </p:sp>
      <p:sp>
        <p:nvSpPr>
          <p:cNvPr id="54285" name="Text Box 31"/>
          <p:cNvSpPr txBox="1">
            <a:spLocks noChangeArrowheads="1"/>
          </p:cNvSpPr>
          <p:nvPr/>
        </p:nvSpPr>
        <p:spPr bwMode="auto">
          <a:xfrm rot="10800000" flipV="1">
            <a:off x="4092575" y="4378325"/>
            <a:ext cx="657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10</a:t>
            </a:r>
            <a:r>
              <a:rPr lang="en-US" sz="1000" baseline="30000"/>
              <a:t>-6</a:t>
            </a:r>
            <a:r>
              <a:rPr lang="en-US" sz="1000"/>
              <a:t> mbar</a:t>
            </a:r>
          </a:p>
        </p:txBody>
      </p:sp>
      <p:sp>
        <p:nvSpPr>
          <p:cNvPr id="54286" name="Line 32"/>
          <p:cNvSpPr>
            <a:spLocks noChangeShapeType="1"/>
          </p:cNvSpPr>
          <p:nvPr/>
        </p:nvSpPr>
        <p:spPr bwMode="auto">
          <a:xfrm rot="5400000" flipV="1">
            <a:off x="6278563" y="5821363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Line 33"/>
          <p:cNvSpPr>
            <a:spLocks noChangeShapeType="1"/>
          </p:cNvSpPr>
          <p:nvPr/>
        </p:nvSpPr>
        <p:spPr bwMode="auto">
          <a:xfrm rot="10800000" flipH="1">
            <a:off x="1371600" y="3581400"/>
            <a:ext cx="495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8" name="Line 34"/>
          <p:cNvSpPr>
            <a:spLocks noChangeShapeType="1"/>
          </p:cNvSpPr>
          <p:nvPr/>
        </p:nvSpPr>
        <p:spPr bwMode="auto">
          <a:xfrm rot="10800000">
            <a:off x="1371600" y="35814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9" name="Line 35"/>
          <p:cNvSpPr>
            <a:spLocks noChangeShapeType="1"/>
          </p:cNvSpPr>
          <p:nvPr/>
        </p:nvSpPr>
        <p:spPr bwMode="auto">
          <a:xfrm rot="10800000">
            <a:off x="1371600" y="6400800"/>
            <a:ext cx="5867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0" name="Line 36"/>
          <p:cNvSpPr>
            <a:spLocks noChangeShapeType="1"/>
          </p:cNvSpPr>
          <p:nvPr/>
        </p:nvSpPr>
        <p:spPr bwMode="auto">
          <a:xfrm>
            <a:off x="7239000" y="35814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37"/>
          <p:cNvGrpSpPr>
            <a:grpSpLocks/>
          </p:cNvGrpSpPr>
          <p:nvPr/>
        </p:nvGrpSpPr>
        <p:grpSpPr bwMode="auto">
          <a:xfrm rot="5400000" flipV="1">
            <a:off x="2959101" y="3328987"/>
            <a:ext cx="152400" cy="828675"/>
            <a:chOff x="3072" y="2256"/>
            <a:chExt cx="144" cy="624"/>
          </a:xfrm>
        </p:grpSpPr>
        <p:sp>
          <p:nvSpPr>
            <p:cNvPr id="54380" name="Rectangle 38"/>
            <p:cNvSpPr>
              <a:spLocks noChangeArrowheads="1"/>
            </p:cNvSpPr>
            <p:nvPr/>
          </p:nvSpPr>
          <p:spPr bwMode="auto">
            <a:xfrm>
              <a:off x="3072" y="2256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1" name="Rectangle 39"/>
            <p:cNvSpPr>
              <a:spLocks noChangeArrowheads="1"/>
            </p:cNvSpPr>
            <p:nvPr/>
          </p:nvSpPr>
          <p:spPr bwMode="auto">
            <a:xfrm>
              <a:off x="3072" y="240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2" name="Rectangle 40"/>
            <p:cNvSpPr>
              <a:spLocks noChangeArrowheads="1"/>
            </p:cNvSpPr>
            <p:nvPr/>
          </p:nvSpPr>
          <p:spPr bwMode="auto">
            <a:xfrm>
              <a:off x="3072" y="2544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3" name="Rectangle 41"/>
            <p:cNvSpPr>
              <a:spLocks noChangeArrowheads="1"/>
            </p:cNvSpPr>
            <p:nvPr/>
          </p:nvSpPr>
          <p:spPr bwMode="auto">
            <a:xfrm>
              <a:off x="3072" y="2688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4" name="Rectangle 42"/>
            <p:cNvSpPr>
              <a:spLocks noChangeArrowheads="1"/>
            </p:cNvSpPr>
            <p:nvPr/>
          </p:nvSpPr>
          <p:spPr bwMode="auto">
            <a:xfrm>
              <a:off x="3072" y="2832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 rot="5400000" flipV="1">
            <a:off x="2964656" y="5757069"/>
            <a:ext cx="144463" cy="828675"/>
            <a:chOff x="3072" y="2256"/>
            <a:chExt cx="144" cy="624"/>
          </a:xfrm>
        </p:grpSpPr>
        <p:sp>
          <p:nvSpPr>
            <p:cNvPr id="54375" name="Rectangle 44"/>
            <p:cNvSpPr>
              <a:spLocks noChangeArrowheads="1"/>
            </p:cNvSpPr>
            <p:nvPr/>
          </p:nvSpPr>
          <p:spPr bwMode="auto">
            <a:xfrm>
              <a:off x="3072" y="2256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6" name="Rectangle 45"/>
            <p:cNvSpPr>
              <a:spLocks noChangeArrowheads="1"/>
            </p:cNvSpPr>
            <p:nvPr/>
          </p:nvSpPr>
          <p:spPr bwMode="auto">
            <a:xfrm>
              <a:off x="3072" y="240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7" name="Rectangle 46"/>
            <p:cNvSpPr>
              <a:spLocks noChangeArrowheads="1"/>
            </p:cNvSpPr>
            <p:nvPr/>
          </p:nvSpPr>
          <p:spPr bwMode="auto">
            <a:xfrm>
              <a:off x="3072" y="2544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8" name="Rectangle 47"/>
            <p:cNvSpPr>
              <a:spLocks noChangeArrowheads="1"/>
            </p:cNvSpPr>
            <p:nvPr/>
          </p:nvSpPr>
          <p:spPr bwMode="auto">
            <a:xfrm>
              <a:off x="3072" y="2688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9" name="Rectangle 48"/>
            <p:cNvSpPr>
              <a:spLocks noChangeArrowheads="1"/>
            </p:cNvSpPr>
            <p:nvPr/>
          </p:nvSpPr>
          <p:spPr bwMode="auto">
            <a:xfrm>
              <a:off x="3072" y="2832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93" name="Rectangle 49"/>
          <p:cNvSpPr>
            <a:spLocks noChangeArrowheads="1"/>
          </p:cNvSpPr>
          <p:nvPr/>
        </p:nvSpPr>
        <p:spPr bwMode="auto">
          <a:xfrm rot="5400000" flipV="1">
            <a:off x="6340476" y="5057775"/>
            <a:ext cx="862012" cy="65087"/>
          </a:xfrm>
          <a:prstGeom prst="rect">
            <a:avLst/>
          </a:prstGeom>
          <a:solidFill>
            <a:srgbClr val="C0C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50"/>
          <p:cNvGrpSpPr>
            <a:grpSpLocks/>
          </p:cNvGrpSpPr>
          <p:nvPr/>
        </p:nvGrpSpPr>
        <p:grpSpPr bwMode="auto">
          <a:xfrm rot="5400000" flipV="1">
            <a:off x="5869782" y="5058569"/>
            <a:ext cx="862012" cy="63500"/>
            <a:chOff x="3072" y="1440"/>
            <a:chExt cx="816" cy="48"/>
          </a:xfrm>
        </p:grpSpPr>
        <p:sp>
          <p:nvSpPr>
            <p:cNvPr id="54372" name="Rectangle 51"/>
            <p:cNvSpPr>
              <a:spLocks noChangeArrowheads="1"/>
            </p:cNvSpPr>
            <p:nvPr/>
          </p:nvSpPr>
          <p:spPr bwMode="auto">
            <a:xfrm>
              <a:off x="3072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3" name="Rectangle 52"/>
            <p:cNvSpPr>
              <a:spLocks noChangeArrowheads="1"/>
            </p:cNvSpPr>
            <p:nvPr/>
          </p:nvSpPr>
          <p:spPr bwMode="auto">
            <a:xfrm>
              <a:off x="3744" y="1440"/>
              <a:ext cx="144" cy="4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4" name="Line 53"/>
            <p:cNvSpPr>
              <a:spLocks noChangeShapeType="1"/>
            </p:cNvSpPr>
            <p:nvPr/>
          </p:nvSpPr>
          <p:spPr bwMode="auto">
            <a:xfrm>
              <a:off x="3216" y="1440"/>
              <a:ext cx="52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1892300" y="3897313"/>
            <a:ext cx="4811713" cy="2217737"/>
            <a:chOff x="952" y="2599"/>
            <a:chExt cx="3031" cy="1397"/>
          </a:xfrm>
        </p:grpSpPr>
        <p:grpSp>
          <p:nvGrpSpPr>
            <p:cNvPr id="10" name="Group 55"/>
            <p:cNvGrpSpPr>
              <a:grpSpLocks/>
            </p:cNvGrpSpPr>
            <p:nvPr/>
          </p:nvGrpSpPr>
          <p:grpSpPr bwMode="auto">
            <a:xfrm rot="5400000">
              <a:off x="1853" y="1705"/>
              <a:ext cx="1235" cy="3024"/>
              <a:chOff x="3671" y="883"/>
              <a:chExt cx="1235" cy="3024"/>
            </a:xfrm>
          </p:grpSpPr>
          <p:sp>
            <p:nvSpPr>
              <p:cNvPr id="54367" name="Arc 56"/>
              <p:cNvSpPr>
                <a:spLocks noChangeAspect="1"/>
              </p:cNvSpPr>
              <p:nvPr/>
            </p:nvSpPr>
            <p:spPr bwMode="auto">
              <a:xfrm rot="10800000">
                <a:off x="3768" y="1086"/>
                <a:ext cx="473" cy="2821"/>
              </a:xfrm>
              <a:custGeom>
                <a:avLst/>
                <a:gdLst>
                  <a:gd name="T0" fmla="*/ 0 w 42430"/>
                  <a:gd name="T1" fmla="*/ 2281 h 21600"/>
                  <a:gd name="T2" fmla="*/ 473 w 42430"/>
                  <a:gd name="T3" fmla="*/ 2300 h 21600"/>
                  <a:gd name="T4" fmla="*/ 236 w 42430"/>
                  <a:gd name="T5" fmla="*/ 2821 h 21600"/>
                  <a:gd name="T6" fmla="*/ 0 60000 65536"/>
                  <a:gd name="T7" fmla="*/ 0 60000 65536"/>
                  <a:gd name="T8" fmla="*/ 0 60000 65536"/>
                  <a:gd name="T9" fmla="*/ 0 w 42430"/>
                  <a:gd name="T10" fmla="*/ 0 h 21600"/>
                  <a:gd name="T11" fmla="*/ 42430 w 424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430" h="21600" fill="none" extrusionOk="0">
                    <a:moveTo>
                      <a:pt x="0" y="17465"/>
                    </a:moveTo>
                    <a:cubicBezTo>
                      <a:pt x="1978" y="7321"/>
                      <a:pt x="10865" y="-1"/>
                      <a:pt x="21201" y="0"/>
                    </a:cubicBezTo>
                    <a:cubicBezTo>
                      <a:pt x="31592" y="0"/>
                      <a:pt x="40511" y="7399"/>
                      <a:pt x="42429" y="17612"/>
                    </a:cubicBezTo>
                  </a:path>
                  <a:path w="42430" h="21600" stroke="0" extrusionOk="0">
                    <a:moveTo>
                      <a:pt x="0" y="17465"/>
                    </a:moveTo>
                    <a:cubicBezTo>
                      <a:pt x="1978" y="7321"/>
                      <a:pt x="10865" y="-1"/>
                      <a:pt x="21201" y="0"/>
                    </a:cubicBezTo>
                    <a:cubicBezTo>
                      <a:pt x="31592" y="0"/>
                      <a:pt x="40511" y="7399"/>
                      <a:pt x="42429" y="17612"/>
                    </a:cubicBezTo>
                    <a:lnTo>
                      <a:pt x="21201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8" name="Arc 57"/>
              <p:cNvSpPr>
                <a:spLocks noChangeAspect="1"/>
              </p:cNvSpPr>
              <p:nvPr/>
            </p:nvSpPr>
            <p:spPr bwMode="auto">
              <a:xfrm rot="10800000" flipV="1">
                <a:off x="3671" y="914"/>
                <a:ext cx="96" cy="912"/>
              </a:xfrm>
              <a:custGeom>
                <a:avLst/>
                <a:gdLst>
                  <a:gd name="T0" fmla="*/ 0 w 21164"/>
                  <a:gd name="T1" fmla="*/ 728 h 21439"/>
                  <a:gd name="T2" fmla="*/ 84 w 21164"/>
                  <a:gd name="T3" fmla="*/ 0 h 21439"/>
                  <a:gd name="T4" fmla="*/ 96 w 21164"/>
                  <a:gd name="T5" fmla="*/ 912 h 21439"/>
                  <a:gd name="T6" fmla="*/ 0 60000 65536"/>
                  <a:gd name="T7" fmla="*/ 0 60000 65536"/>
                  <a:gd name="T8" fmla="*/ 0 60000 65536"/>
                  <a:gd name="T9" fmla="*/ 0 w 21164"/>
                  <a:gd name="T10" fmla="*/ 0 h 21439"/>
                  <a:gd name="T11" fmla="*/ 21164 w 21164"/>
                  <a:gd name="T12" fmla="*/ 21439 h 214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64" h="21439" fill="none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</a:path>
                  <a:path w="21164" h="21439" stroke="0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  <a:lnTo>
                      <a:pt x="21164" y="2143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9" name="Arc 58"/>
              <p:cNvSpPr>
                <a:spLocks noChangeAspect="1"/>
              </p:cNvSpPr>
              <p:nvPr/>
            </p:nvSpPr>
            <p:spPr bwMode="auto">
              <a:xfrm rot="10800000" flipH="1" flipV="1">
                <a:off x="4241" y="890"/>
                <a:ext cx="96" cy="912"/>
              </a:xfrm>
              <a:custGeom>
                <a:avLst/>
                <a:gdLst>
                  <a:gd name="T0" fmla="*/ 0 w 21164"/>
                  <a:gd name="T1" fmla="*/ 728 h 21439"/>
                  <a:gd name="T2" fmla="*/ 84 w 21164"/>
                  <a:gd name="T3" fmla="*/ 0 h 21439"/>
                  <a:gd name="T4" fmla="*/ 96 w 21164"/>
                  <a:gd name="T5" fmla="*/ 912 h 21439"/>
                  <a:gd name="T6" fmla="*/ 0 60000 65536"/>
                  <a:gd name="T7" fmla="*/ 0 60000 65536"/>
                  <a:gd name="T8" fmla="*/ 0 60000 65536"/>
                  <a:gd name="T9" fmla="*/ 0 w 21164"/>
                  <a:gd name="T10" fmla="*/ 0 h 21439"/>
                  <a:gd name="T11" fmla="*/ 21164 w 21164"/>
                  <a:gd name="T12" fmla="*/ 21439 h 214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64" h="21439" fill="none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</a:path>
                  <a:path w="21164" h="21439" stroke="0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  <a:lnTo>
                      <a:pt x="21164" y="2143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70" name="Arc 59"/>
              <p:cNvSpPr>
                <a:spLocks noChangeAspect="1"/>
              </p:cNvSpPr>
              <p:nvPr/>
            </p:nvSpPr>
            <p:spPr bwMode="auto">
              <a:xfrm rot="10800000">
                <a:off x="4429" y="1063"/>
                <a:ext cx="477" cy="2821"/>
              </a:xfrm>
              <a:custGeom>
                <a:avLst/>
                <a:gdLst>
                  <a:gd name="T0" fmla="*/ 0 w 42806"/>
                  <a:gd name="T1" fmla="*/ 2692 h 21600"/>
                  <a:gd name="T2" fmla="*/ 477 w 42806"/>
                  <a:gd name="T3" fmla="*/ 2300 h 21600"/>
                  <a:gd name="T4" fmla="*/ 240 w 42806"/>
                  <a:gd name="T5" fmla="*/ 2821 h 21600"/>
                  <a:gd name="T6" fmla="*/ 0 60000 65536"/>
                  <a:gd name="T7" fmla="*/ 0 60000 65536"/>
                  <a:gd name="T8" fmla="*/ 0 60000 65536"/>
                  <a:gd name="T9" fmla="*/ 0 w 42806"/>
                  <a:gd name="T10" fmla="*/ 0 h 21600"/>
                  <a:gd name="T11" fmla="*/ 42806 w 4280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806" h="21600" fill="none" extrusionOk="0">
                    <a:moveTo>
                      <a:pt x="-1" y="20610"/>
                    </a:moveTo>
                    <a:cubicBezTo>
                      <a:pt x="528" y="9078"/>
                      <a:pt x="10032" y="-1"/>
                      <a:pt x="21577" y="0"/>
                    </a:cubicBezTo>
                    <a:cubicBezTo>
                      <a:pt x="31968" y="0"/>
                      <a:pt x="40887" y="7399"/>
                      <a:pt x="42805" y="17612"/>
                    </a:cubicBezTo>
                  </a:path>
                  <a:path w="42806" h="21600" stroke="0" extrusionOk="0">
                    <a:moveTo>
                      <a:pt x="-1" y="20610"/>
                    </a:moveTo>
                    <a:cubicBezTo>
                      <a:pt x="528" y="9078"/>
                      <a:pt x="10032" y="-1"/>
                      <a:pt x="21577" y="0"/>
                    </a:cubicBezTo>
                    <a:cubicBezTo>
                      <a:pt x="31968" y="0"/>
                      <a:pt x="40887" y="7399"/>
                      <a:pt x="42805" y="17612"/>
                    </a:cubicBezTo>
                    <a:lnTo>
                      <a:pt x="2157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71" name="Arc 60"/>
              <p:cNvSpPr>
                <a:spLocks noChangeAspect="1"/>
              </p:cNvSpPr>
              <p:nvPr/>
            </p:nvSpPr>
            <p:spPr bwMode="auto">
              <a:xfrm rot="10800000" flipV="1">
                <a:off x="4331" y="883"/>
                <a:ext cx="97" cy="919"/>
              </a:xfrm>
              <a:custGeom>
                <a:avLst/>
                <a:gdLst>
                  <a:gd name="T0" fmla="*/ 0 w 21384"/>
                  <a:gd name="T1" fmla="*/ 735 h 21600"/>
                  <a:gd name="T2" fmla="*/ 97 w 21384"/>
                  <a:gd name="T3" fmla="*/ 0 h 21600"/>
                  <a:gd name="T4" fmla="*/ 96 w 21384"/>
                  <a:gd name="T5" fmla="*/ 919 h 21600"/>
                  <a:gd name="T6" fmla="*/ 0 60000 65536"/>
                  <a:gd name="T7" fmla="*/ 0 60000 65536"/>
                  <a:gd name="T8" fmla="*/ 0 60000 65536"/>
                  <a:gd name="T9" fmla="*/ 0 w 21384"/>
                  <a:gd name="T10" fmla="*/ 0 h 21600"/>
                  <a:gd name="T11" fmla="*/ 21384 w 213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384" h="21600" fill="none" extrusionOk="0">
                    <a:moveTo>
                      <a:pt x="-1" y="17283"/>
                    </a:moveTo>
                    <a:cubicBezTo>
                      <a:pt x="2050" y="7225"/>
                      <a:pt x="10898" y="-1"/>
                      <a:pt x="21164" y="0"/>
                    </a:cubicBezTo>
                    <a:cubicBezTo>
                      <a:pt x="21237" y="0"/>
                      <a:pt x="21310" y="0"/>
                      <a:pt x="21383" y="1"/>
                    </a:cubicBezTo>
                  </a:path>
                  <a:path w="21384" h="21600" stroke="0" extrusionOk="0">
                    <a:moveTo>
                      <a:pt x="-1" y="17283"/>
                    </a:moveTo>
                    <a:cubicBezTo>
                      <a:pt x="2050" y="7225"/>
                      <a:pt x="10898" y="-1"/>
                      <a:pt x="21164" y="0"/>
                    </a:cubicBezTo>
                    <a:cubicBezTo>
                      <a:pt x="21237" y="0"/>
                      <a:pt x="21310" y="0"/>
                      <a:pt x="21383" y="1"/>
                    </a:cubicBezTo>
                    <a:lnTo>
                      <a:pt x="21164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61"/>
            <p:cNvGrpSpPr>
              <a:grpSpLocks/>
            </p:cNvGrpSpPr>
            <p:nvPr/>
          </p:nvGrpSpPr>
          <p:grpSpPr bwMode="auto">
            <a:xfrm rot="5400000">
              <a:off x="1846" y="1867"/>
              <a:ext cx="1235" cy="3024"/>
              <a:chOff x="3671" y="883"/>
              <a:chExt cx="1235" cy="3024"/>
            </a:xfrm>
          </p:grpSpPr>
          <p:sp>
            <p:nvSpPr>
              <p:cNvPr id="54362" name="Arc 62"/>
              <p:cNvSpPr>
                <a:spLocks noChangeAspect="1"/>
              </p:cNvSpPr>
              <p:nvPr/>
            </p:nvSpPr>
            <p:spPr bwMode="auto">
              <a:xfrm rot="10800000">
                <a:off x="3768" y="1086"/>
                <a:ext cx="473" cy="2821"/>
              </a:xfrm>
              <a:custGeom>
                <a:avLst/>
                <a:gdLst>
                  <a:gd name="T0" fmla="*/ 0 w 42430"/>
                  <a:gd name="T1" fmla="*/ 2281 h 21600"/>
                  <a:gd name="T2" fmla="*/ 473 w 42430"/>
                  <a:gd name="T3" fmla="*/ 2300 h 21600"/>
                  <a:gd name="T4" fmla="*/ 236 w 42430"/>
                  <a:gd name="T5" fmla="*/ 2821 h 21600"/>
                  <a:gd name="T6" fmla="*/ 0 60000 65536"/>
                  <a:gd name="T7" fmla="*/ 0 60000 65536"/>
                  <a:gd name="T8" fmla="*/ 0 60000 65536"/>
                  <a:gd name="T9" fmla="*/ 0 w 42430"/>
                  <a:gd name="T10" fmla="*/ 0 h 21600"/>
                  <a:gd name="T11" fmla="*/ 42430 w 424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430" h="21600" fill="none" extrusionOk="0">
                    <a:moveTo>
                      <a:pt x="0" y="17465"/>
                    </a:moveTo>
                    <a:cubicBezTo>
                      <a:pt x="1978" y="7321"/>
                      <a:pt x="10865" y="-1"/>
                      <a:pt x="21201" y="0"/>
                    </a:cubicBezTo>
                    <a:cubicBezTo>
                      <a:pt x="31592" y="0"/>
                      <a:pt x="40511" y="7399"/>
                      <a:pt x="42429" y="17612"/>
                    </a:cubicBezTo>
                  </a:path>
                  <a:path w="42430" h="21600" stroke="0" extrusionOk="0">
                    <a:moveTo>
                      <a:pt x="0" y="17465"/>
                    </a:moveTo>
                    <a:cubicBezTo>
                      <a:pt x="1978" y="7321"/>
                      <a:pt x="10865" y="-1"/>
                      <a:pt x="21201" y="0"/>
                    </a:cubicBezTo>
                    <a:cubicBezTo>
                      <a:pt x="31592" y="0"/>
                      <a:pt x="40511" y="7399"/>
                      <a:pt x="42429" y="17612"/>
                    </a:cubicBezTo>
                    <a:lnTo>
                      <a:pt x="21201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3" name="Arc 63"/>
              <p:cNvSpPr>
                <a:spLocks noChangeAspect="1"/>
              </p:cNvSpPr>
              <p:nvPr/>
            </p:nvSpPr>
            <p:spPr bwMode="auto">
              <a:xfrm rot="10800000" flipV="1">
                <a:off x="3671" y="914"/>
                <a:ext cx="96" cy="912"/>
              </a:xfrm>
              <a:custGeom>
                <a:avLst/>
                <a:gdLst>
                  <a:gd name="T0" fmla="*/ 0 w 21164"/>
                  <a:gd name="T1" fmla="*/ 728 h 21439"/>
                  <a:gd name="T2" fmla="*/ 84 w 21164"/>
                  <a:gd name="T3" fmla="*/ 0 h 21439"/>
                  <a:gd name="T4" fmla="*/ 96 w 21164"/>
                  <a:gd name="T5" fmla="*/ 912 h 21439"/>
                  <a:gd name="T6" fmla="*/ 0 60000 65536"/>
                  <a:gd name="T7" fmla="*/ 0 60000 65536"/>
                  <a:gd name="T8" fmla="*/ 0 60000 65536"/>
                  <a:gd name="T9" fmla="*/ 0 w 21164"/>
                  <a:gd name="T10" fmla="*/ 0 h 21439"/>
                  <a:gd name="T11" fmla="*/ 21164 w 21164"/>
                  <a:gd name="T12" fmla="*/ 21439 h 214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64" h="21439" fill="none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</a:path>
                  <a:path w="21164" h="21439" stroke="0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  <a:lnTo>
                      <a:pt x="21164" y="2143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4" name="Arc 64"/>
              <p:cNvSpPr>
                <a:spLocks noChangeAspect="1"/>
              </p:cNvSpPr>
              <p:nvPr/>
            </p:nvSpPr>
            <p:spPr bwMode="auto">
              <a:xfrm rot="10800000" flipH="1" flipV="1">
                <a:off x="4241" y="890"/>
                <a:ext cx="96" cy="912"/>
              </a:xfrm>
              <a:custGeom>
                <a:avLst/>
                <a:gdLst>
                  <a:gd name="T0" fmla="*/ 0 w 21164"/>
                  <a:gd name="T1" fmla="*/ 728 h 21439"/>
                  <a:gd name="T2" fmla="*/ 84 w 21164"/>
                  <a:gd name="T3" fmla="*/ 0 h 21439"/>
                  <a:gd name="T4" fmla="*/ 96 w 21164"/>
                  <a:gd name="T5" fmla="*/ 912 h 21439"/>
                  <a:gd name="T6" fmla="*/ 0 60000 65536"/>
                  <a:gd name="T7" fmla="*/ 0 60000 65536"/>
                  <a:gd name="T8" fmla="*/ 0 60000 65536"/>
                  <a:gd name="T9" fmla="*/ 0 w 21164"/>
                  <a:gd name="T10" fmla="*/ 0 h 21439"/>
                  <a:gd name="T11" fmla="*/ 21164 w 21164"/>
                  <a:gd name="T12" fmla="*/ 21439 h 214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64" h="21439" fill="none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</a:path>
                  <a:path w="21164" h="21439" stroke="0" extrusionOk="0">
                    <a:moveTo>
                      <a:pt x="-1" y="17122"/>
                    </a:moveTo>
                    <a:cubicBezTo>
                      <a:pt x="1855" y="8023"/>
                      <a:pt x="9318" y="1129"/>
                      <a:pt x="18535" y="-1"/>
                    </a:cubicBezTo>
                    <a:lnTo>
                      <a:pt x="21164" y="2143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5" name="Arc 65"/>
              <p:cNvSpPr>
                <a:spLocks noChangeAspect="1"/>
              </p:cNvSpPr>
              <p:nvPr/>
            </p:nvSpPr>
            <p:spPr bwMode="auto">
              <a:xfrm rot="10800000">
                <a:off x="4429" y="1063"/>
                <a:ext cx="477" cy="2821"/>
              </a:xfrm>
              <a:custGeom>
                <a:avLst/>
                <a:gdLst>
                  <a:gd name="T0" fmla="*/ 0 w 42806"/>
                  <a:gd name="T1" fmla="*/ 2692 h 21600"/>
                  <a:gd name="T2" fmla="*/ 477 w 42806"/>
                  <a:gd name="T3" fmla="*/ 2300 h 21600"/>
                  <a:gd name="T4" fmla="*/ 240 w 42806"/>
                  <a:gd name="T5" fmla="*/ 2821 h 21600"/>
                  <a:gd name="T6" fmla="*/ 0 60000 65536"/>
                  <a:gd name="T7" fmla="*/ 0 60000 65536"/>
                  <a:gd name="T8" fmla="*/ 0 60000 65536"/>
                  <a:gd name="T9" fmla="*/ 0 w 42806"/>
                  <a:gd name="T10" fmla="*/ 0 h 21600"/>
                  <a:gd name="T11" fmla="*/ 42806 w 4280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806" h="21600" fill="none" extrusionOk="0">
                    <a:moveTo>
                      <a:pt x="-1" y="20610"/>
                    </a:moveTo>
                    <a:cubicBezTo>
                      <a:pt x="528" y="9078"/>
                      <a:pt x="10032" y="-1"/>
                      <a:pt x="21577" y="0"/>
                    </a:cubicBezTo>
                    <a:cubicBezTo>
                      <a:pt x="31968" y="0"/>
                      <a:pt x="40887" y="7399"/>
                      <a:pt x="42805" y="17612"/>
                    </a:cubicBezTo>
                  </a:path>
                  <a:path w="42806" h="21600" stroke="0" extrusionOk="0">
                    <a:moveTo>
                      <a:pt x="-1" y="20610"/>
                    </a:moveTo>
                    <a:cubicBezTo>
                      <a:pt x="528" y="9078"/>
                      <a:pt x="10032" y="-1"/>
                      <a:pt x="21577" y="0"/>
                    </a:cubicBezTo>
                    <a:cubicBezTo>
                      <a:pt x="31968" y="0"/>
                      <a:pt x="40887" y="7399"/>
                      <a:pt x="42805" y="17612"/>
                    </a:cubicBezTo>
                    <a:lnTo>
                      <a:pt x="21577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6" name="Arc 66"/>
              <p:cNvSpPr>
                <a:spLocks noChangeAspect="1"/>
              </p:cNvSpPr>
              <p:nvPr/>
            </p:nvSpPr>
            <p:spPr bwMode="auto">
              <a:xfrm rot="10800000" flipV="1">
                <a:off x="4331" y="883"/>
                <a:ext cx="97" cy="919"/>
              </a:xfrm>
              <a:custGeom>
                <a:avLst/>
                <a:gdLst>
                  <a:gd name="T0" fmla="*/ 0 w 21384"/>
                  <a:gd name="T1" fmla="*/ 735 h 21600"/>
                  <a:gd name="T2" fmla="*/ 97 w 21384"/>
                  <a:gd name="T3" fmla="*/ 0 h 21600"/>
                  <a:gd name="T4" fmla="*/ 96 w 21384"/>
                  <a:gd name="T5" fmla="*/ 919 h 21600"/>
                  <a:gd name="T6" fmla="*/ 0 60000 65536"/>
                  <a:gd name="T7" fmla="*/ 0 60000 65536"/>
                  <a:gd name="T8" fmla="*/ 0 60000 65536"/>
                  <a:gd name="T9" fmla="*/ 0 w 21384"/>
                  <a:gd name="T10" fmla="*/ 0 h 21600"/>
                  <a:gd name="T11" fmla="*/ 21384 w 213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384" h="21600" fill="none" extrusionOk="0">
                    <a:moveTo>
                      <a:pt x="-1" y="17283"/>
                    </a:moveTo>
                    <a:cubicBezTo>
                      <a:pt x="2050" y="7225"/>
                      <a:pt x="10898" y="-1"/>
                      <a:pt x="21164" y="0"/>
                    </a:cubicBezTo>
                    <a:cubicBezTo>
                      <a:pt x="21237" y="0"/>
                      <a:pt x="21310" y="0"/>
                      <a:pt x="21383" y="1"/>
                    </a:cubicBezTo>
                  </a:path>
                  <a:path w="21384" h="21600" stroke="0" extrusionOk="0">
                    <a:moveTo>
                      <a:pt x="-1" y="17283"/>
                    </a:moveTo>
                    <a:cubicBezTo>
                      <a:pt x="2050" y="7225"/>
                      <a:pt x="10898" y="-1"/>
                      <a:pt x="21164" y="0"/>
                    </a:cubicBezTo>
                    <a:cubicBezTo>
                      <a:pt x="21237" y="0"/>
                      <a:pt x="21310" y="0"/>
                      <a:pt x="21383" y="1"/>
                    </a:cubicBezTo>
                    <a:lnTo>
                      <a:pt x="21164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4296" name="Rectangle 67"/>
          <p:cNvSpPr>
            <a:spLocks noChangeArrowheads="1"/>
          </p:cNvSpPr>
          <p:nvPr/>
        </p:nvSpPr>
        <p:spPr bwMode="auto">
          <a:xfrm rot="5400000" flipV="1">
            <a:off x="6450807" y="3158331"/>
            <a:ext cx="76200" cy="319087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7" name="Rectangle 68"/>
          <p:cNvSpPr>
            <a:spLocks noChangeArrowheads="1"/>
          </p:cNvSpPr>
          <p:nvPr/>
        </p:nvSpPr>
        <p:spPr bwMode="auto">
          <a:xfrm rot="5400000" flipV="1">
            <a:off x="6900863" y="3128963"/>
            <a:ext cx="73025" cy="358775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69"/>
          <p:cNvGrpSpPr>
            <a:grpSpLocks/>
          </p:cNvGrpSpPr>
          <p:nvPr/>
        </p:nvGrpSpPr>
        <p:grpSpPr bwMode="auto">
          <a:xfrm rot="5400000">
            <a:off x="6515100" y="2613025"/>
            <a:ext cx="381000" cy="304800"/>
            <a:chOff x="1728" y="1309"/>
            <a:chExt cx="384" cy="192"/>
          </a:xfrm>
        </p:grpSpPr>
        <p:sp>
          <p:nvSpPr>
            <p:cNvPr id="54358" name="Rectangle 70"/>
            <p:cNvSpPr>
              <a:spLocks noChangeArrowheads="1"/>
            </p:cNvSpPr>
            <p:nvPr/>
          </p:nvSpPr>
          <p:spPr bwMode="auto">
            <a:xfrm>
              <a:off x="1728" y="1309"/>
              <a:ext cx="384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9" name="Rectangle 71"/>
            <p:cNvSpPr>
              <a:spLocks noChangeArrowheads="1"/>
            </p:cNvSpPr>
            <p:nvPr/>
          </p:nvSpPr>
          <p:spPr bwMode="auto">
            <a:xfrm>
              <a:off x="1728" y="1453"/>
              <a:ext cx="384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72"/>
          <p:cNvGrpSpPr>
            <a:grpSpLocks/>
          </p:cNvGrpSpPr>
          <p:nvPr/>
        </p:nvGrpSpPr>
        <p:grpSpPr bwMode="auto">
          <a:xfrm rot="5400000">
            <a:off x="6515100" y="2014538"/>
            <a:ext cx="381000" cy="304800"/>
            <a:chOff x="1728" y="1309"/>
            <a:chExt cx="384" cy="192"/>
          </a:xfrm>
        </p:grpSpPr>
        <p:sp>
          <p:nvSpPr>
            <p:cNvPr id="54356" name="Rectangle 73"/>
            <p:cNvSpPr>
              <a:spLocks noChangeArrowheads="1"/>
            </p:cNvSpPr>
            <p:nvPr/>
          </p:nvSpPr>
          <p:spPr bwMode="auto">
            <a:xfrm>
              <a:off x="1728" y="1309"/>
              <a:ext cx="384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7" name="Rectangle 74"/>
            <p:cNvSpPr>
              <a:spLocks noChangeArrowheads="1"/>
            </p:cNvSpPr>
            <p:nvPr/>
          </p:nvSpPr>
          <p:spPr bwMode="auto">
            <a:xfrm>
              <a:off x="1728" y="1453"/>
              <a:ext cx="384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 rot="10800000">
            <a:off x="6172200" y="2994025"/>
            <a:ext cx="1066800" cy="76200"/>
            <a:chOff x="3264" y="2304"/>
            <a:chExt cx="672" cy="48"/>
          </a:xfrm>
        </p:grpSpPr>
        <p:sp>
          <p:nvSpPr>
            <p:cNvPr id="54354" name="Freeform 76"/>
            <p:cNvSpPr>
              <a:spLocks/>
            </p:cNvSpPr>
            <p:nvPr/>
          </p:nvSpPr>
          <p:spPr bwMode="auto">
            <a:xfrm>
              <a:off x="3264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55" name="Freeform 77"/>
            <p:cNvSpPr>
              <a:spLocks/>
            </p:cNvSpPr>
            <p:nvPr/>
          </p:nvSpPr>
          <p:spPr bwMode="auto">
            <a:xfrm flipH="1">
              <a:off x="3600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78"/>
          <p:cNvGrpSpPr>
            <a:grpSpLocks/>
          </p:cNvGrpSpPr>
          <p:nvPr/>
        </p:nvGrpSpPr>
        <p:grpSpPr bwMode="auto">
          <a:xfrm rot="10800000">
            <a:off x="6172200" y="2443163"/>
            <a:ext cx="1066800" cy="76200"/>
            <a:chOff x="3264" y="2304"/>
            <a:chExt cx="672" cy="48"/>
          </a:xfrm>
        </p:grpSpPr>
        <p:sp>
          <p:nvSpPr>
            <p:cNvPr id="54352" name="Freeform 79"/>
            <p:cNvSpPr>
              <a:spLocks/>
            </p:cNvSpPr>
            <p:nvPr/>
          </p:nvSpPr>
          <p:spPr bwMode="auto">
            <a:xfrm>
              <a:off x="3264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53" name="Freeform 80"/>
            <p:cNvSpPr>
              <a:spLocks/>
            </p:cNvSpPr>
            <p:nvPr/>
          </p:nvSpPr>
          <p:spPr bwMode="auto">
            <a:xfrm flipH="1">
              <a:off x="3600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302" name="Rectangle 81"/>
          <p:cNvSpPr>
            <a:spLocks noChangeArrowheads="1"/>
          </p:cNvSpPr>
          <p:nvPr/>
        </p:nvSpPr>
        <p:spPr bwMode="auto">
          <a:xfrm rot="5400000" flipV="1">
            <a:off x="6446044" y="3007519"/>
            <a:ext cx="76200" cy="319088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3" name="Rectangle 82"/>
          <p:cNvSpPr>
            <a:spLocks noChangeArrowheads="1"/>
          </p:cNvSpPr>
          <p:nvPr/>
        </p:nvSpPr>
        <p:spPr bwMode="auto">
          <a:xfrm rot="5400000" flipV="1">
            <a:off x="6901657" y="2985294"/>
            <a:ext cx="71437" cy="358775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4" name="Text Box 83"/>
          <p:cNvSpPr txBox="1">
            <a:spLocks noChangeArrowheads="1"/>
          </p:cNvSpPr>
          <p:nvPr/>
        </p:nvSpPr>
        <p:spPr bwMode="auto">
          <a:xfrm rot="10800000" flipV="1">
            <a:off x="7292975" y="3135313"/>
            <a:ext cx="657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defTabSz="571500" eaLnBrk="0" hangingPunct="0"/>
            <a:r>
              <a:rPr lang="en-US" sz="1000"/>
              <a:t>10</a:t>
            </a:r>
            <a:r>
              <a:rPr lang="en-US" sz="1000" baseline="30000"/>
              <a:t>-4</a:t>
            </a:r>
            <a:r>
              <a:rPr lang="en-US" sz="1000"/>
              <a:t> mbar</a:t>
            </a:r>
          </a:p>
        </p:txBody>
      </p:sp>
      <p:sp>
        <p:nvSpPr>
          <p:cNvPr id="54305" name="Text Box 84"/>
          <p:cNvSpPr txBox="1">
            <a:spLocks noChangeArrowheads="1"/>
          </p:cNvSpPr>
          <p:nvPr/>
        </p:nvSpPr>
        <p:spPr bwMode="auto">
          <a:xfrm rot="10800000" flipV="1">
            <a:off x="7261225" y="2695575"/>
            <a:ext cx="657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defTabSz="571500" eaLnBrk="0" hangingPunct="0"/>
            <a:r>
              <a:rPr lang="en-US" sz="1000"/>
              <a:t>10</a:t>
            </a:r>
            <a:r>
              <a:rPr lang="en-US" sz="1000" baseline="30000"/>
              <a:t>-3</a:t>
            </a:r>
            <a:r>
              <a:rPr lang="en-US" sz="1000"/>
              <a:t> mbar</a:t>
            </a:r>
          </a:p>
        </p:txBody>
      </p:sp>
      <p:sp>
        <p:nvSpPr>
          <p:cNvPr id="54306" name="Freeform 85"/>
          <p:cNvSpPr>
            <a:spLocks/>
          </p:cNvSpPr>
          <p:nvPr/>
        </p:nvSpPr>
        <p:spPr bwMode="auto">
          <a:xfrm rot="5400000" flipV="1">
            <a:off x="6362700" y="3314700"/>
            <a:ext cx="76200" cy="457200"/>
          </a:xfrm>
          <a:custGeom>
            <a:avLst/>
            <a:gdLst>
              <a:gd name="T0" fmla="*/ 0 w 48"/>
              <a:gd name="T1" fmla="*/ 0 h 624"/>
              <a:gd name="T2" fmla="*/ 48 w 48"/>
              <a:gd name="T3" fmla="*/ 0 h 624"/>
              <a:gd name="T4" fmla="*/ 48 w 48"/>
              <a:gd name="T5" fmla="*/ 576 h 624"/>
              <a:gd name="T6" fmla="*/ 0 w 48"/>
              <a:gd name="T7" fmla="*/ 624 h 624"/>
              <a:gd name="T8" fmla="*/ 0 w 48"/>
              <a:gd name="T9" fmla="*/ 0 h 6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624"/>
              <a:gd name="T17" fmla="*/ 48 w 48"/>
              <a:gd name="T18" fmla="*/ 624 h 6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624">
                <a:moveTo>
                  <a:pt x="0" y="0"/>
                </a:moveTo>
                <a:lnTo>
                  <a:pt x="48" y="0"/>
                </a:lnTo>
                <a:lnTo>
                  <a:pt x="48" y="576"/>
                </a:lnTo>
                <a:lnTo>
                  <a:pt x="0" y="624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190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7" name="Freeform 86"/>
          <p:cNvSpPr>
            <a:spLocks/>
          </p:cNvSpPr>
          <p:nvPr/>
        </p:nvSpPr>
        <p:spPr bwMode="auto">
          <a:xfrm rot="5400000">
            <a:off x="6973094" y="3315494"/>
            <a:ext cx="74612" cy="457200"/>
          </a:xfrm>
          <a:custGeom>
            <a:avLst/>
            <a:gdLst>
              <a:gd name="T0" fmla="*/ 0 w 48"/>
              <a:gd name="T1" fmla="*/ 0 h 624"/>
              <a:gd name="T2" fmla="*/ 48 w 48"/>
              <a:gd name="T3" fmla="*/ 0 h 624"/>
              <a:gd name="T4" fmla="*/ 48 w 48"/>
              <a:gd name="T5" fmla="*/ 576 h 624"/>
              <a:gd name="T6" fmla="*/ 0 w 48"/>
              <a:gd name="T7" fmla="*/ 624 h 624"/>
              <a:gd name="T8" fmla="*/ 0 w 48"/>
              <a:gd name="T9" fmla="*/ 0 h 6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624"/>
              <a:gd name="T17" fmla="*/ 48 w 48"/>
              <a:gd name="T18" fmla="*/ 624 h 6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624">
                <a:moveTo>
                  <a:pt x="0" y="0"/>
                </a:moveTo>
                <a:lnTo>
                  <a:pt x="48" y="0"/>
                </a:lnTo>
                <a:lnTo>
                  <a:pt x="48" y="576"/>
                </a:lnTo>
                <a:lnTo>
                  <a:pt x="0" y="624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190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8" name="Line 87"/>
          <p:cNvSpPr>
            <a:spLocks noChangeShapeType="1"/>
          </p:cNvSpPr>
          <p:nvPr/>
        </p:nvSpPr>
        <p:spPr bwMode="auto">
          <a:xfrm rot="10800000" flipV="1">
            <a:off x="7239000" y="1760538"/>
            <a:ext cx="22225" cy="1820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9" name="Line 88"/>
          <p:cNvSpPr>
            <a:spLocks noChangeShapeType="1"/>
          </p:cNvSpPr>
          <p:nvPr/>
        </p:nvSpPr>
        <p:spPr bwMode="auto">
          <a:xfrm>
            <a:off x="6705600" y="2422525"/>
            <a:ext cx="0" cy="762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10" name="Line 89"/>
          <p:cNvSpPr>
            <a:spLocks noChangeShapeType="1"/>
          </p:cNvSpPr>
          <p:nvPr/>
        </p:nvSpPr>
        <p:spPr bwMode="auto">
          <a:xfrm flipV="1">
            <a:off x="6705600" y="2133600"/>
            <a:ext cx="0" cy="20574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90"/>
          <p:cNvGrpSpPr>
            <a:grpSpLocks/>
          </p:cNvGrpSpPr>
          <p:nvPr/>
        </p:nvGrpSpPr>
        <p:grpSpPr bwMode="auto">
          <a:xfrm rot="10800000">
            <a:off x="6181725" y="1828800"/>
            <a:ext cx="1066800" cy="76200"/>
            <a:chOff x="3264" y="2304"/>
            <a:chExt cx="672" cy="48"/>
          </a:xfrm>
        </p:grpSpPr>
        <p:sp>
          <p:nvSpPr>
            <p:cNvPr id="54350" name="Freeform 91"/>
            <p:cNvSpPr>
              <a:spLocks/>
            </p:cNvSpPr>
            <p:nvPr/>
          </p:nvSpPr>
          <p:spPr bwMode="auto">
            <a:xfrm>
              <a:off x="3264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51" name="Freeform 92"/>
            <p:cNvSpPr>
              <a:spLocks/>
            </p:cNvSpPr>
            <p:nvPr/>
          </p:nvSpPr>
          <p:spPr bwMode="auto">
            <a:xfrm flipH="1">
              <a:off x="3600" y="2304"/>
              <a:ext cx="336" cy="48"/>
            </a:xfrm>
            <a:custGeom>
              <a:avLst/>
              <a:gdLst>
                <a:gd name="T0" fmla="*/ 0 w 336"/>
                <a:gd name="T1" fmla="*/ 0 h 48"/>
                <a:gd name="T2" fmla="*/ 336 w 336"/>
                <a:gd name="T3" fmla="*/ 0 h 48"/>
                <a:gd name="T4" fmla="*/ 192 w 336"/>
                <a:gd name="T5" fmla="*/ 48 h 48"/>
                <a:gd name="T6" fmla="*/ 0 w 336"/>
                <a:gd name="T7" fmla="*/ 48 h 48"/>
                <a:gd name="T8" fmla="*/ 0 w 336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48"/>
                <a:gd name="T17" fmla="*/ 336 w 336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48">
                  <a:moveTo>
                    <a:pt x="0" y="0"/>
                  </a:moveTo>
                  <a:lnTo>
                    <a:pt x="336" y="0"/>
                  </a:lnTo>
                  <a:lnTo>
                    <a:pt x="192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312" name="Line 93"/>
          <p:cNvSpPr>
            <a:spLocks noChangeShapeType="1"/>
          </p:cNvSpPr>
          <p:nvPr/>
        </p:nvSpPr>
        <p:spPr bwMode="auto">
          <a:xfrm rot="10800000" flipH="1">
            <a:off x="6172200" y="1760538"/>
            <a:ext cx="9525" cy="1820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13" name="Text Box 94"/>
          <p:cNvSpPr txBox="1">
            <a:spLocks noChangeArrowheads="1"/>
          </p:cNvSpPr>
          <p:nvPr/>
        </p:nvSpPr>
        <p:spPr bwMode="auto">
          <a:xfrm rot="10800000" flipV="1">
            <a:off x="7329488" y="2054225"/>
            <a:ext cx="5080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defTabSz="571500" eaLnBrk="0" hangingPunct="0"/>
            <a:r>
              <a:rPr lang="en-US" sz="1000"/>
              <a:t>2 mbar</a:t>
            </a:r>
          </a:p>
        </p:txBody>
      </p:sp>
      <p:sp>
        <p:nvSpPr>
          <p:cNvPr id="54314" name="Line 95"/>
          <p:cNvSpPr>
            <a:spLocks noChangeShapeType="1"/>
          </p:cNvSpPr>
          <p:nvPr/>
        </p:nvSpPr>
        <p:spPr bwMode="auto">
          <a:xfrm flipH="1">
            <a:off x="6181725" y="1760538"/>
            <a:ext cx="2873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15" name="Line 96"/>
          <p:cNvSpPr>
            <a:spLocks noChangeShapeType="1"/>
          </p:cNvSpPr>
          <p:nvPr/>
        </p:nvSpPr>
        <p:spPr bwMode="auto">
          <a:xfrm flipH="1">
            <a:off x="6973888" y="1760538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16" name="Rectangle 97"/>
          <p:cNvSpPr>
            <a:spLocks noChangeArrowheads="1"/>
          </p:cNvSpPr>
          <p:nvPr/>
        </p:nvSpPr>
        <p:spPr bwMode="auto">
          <a:xfrm>
            <a:off x="5245100" y="2263775"/>
            <a:ext cx="792163" cy="129698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17" name="Group 98"/>
          <p:cNvGrpSpPr>
            <a:grpSpLocks/>
          </p:cNvGrpSpPr>
          <p:nvPr/>
        </p:nvGrpSpPr>
        <p:grpSpPr bwMode="auto">
          <a:xfrm>
            <a:off x="5964238" y="2624138"/>
            <a:ext cx="288925" cy="142875"/>
            <a:chOff x="1247" y="1616"/>
            <a:chExt cx="182" cy="90"/>
          </a:xfrm>
        </p:grpSpPr>
        <p:sp>
          <p:nvSpPr>
            <p:cNvPr id="54347" name="Rectangle 99"/>
            <p:cNvSpPr>
              <a:spLocks noChangeArrowheads="1"/>
            </p:cNvSpPr>
            <p:nvPr/>
          </p:nvSpPr>
          <p:spPr bwMode="auto">
            <a:xfrm>
              <a:off x="1247" y="1616"/>
              <a:ext cx="182" cy="9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348" name="Line 100"/>
            <p:cNvSpPr>
              <a:spLocks noChangeShapeType="1"/>
            </p:cNvSpPr>
            <p:nvPr/>
          </p:nvSpPr>
          <p:spPr bwMode="auto">
            <a:xfrm>
              <a:off x="1247" y="161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4349" name="Line 101"/>
            <p:cNvSpPr>
              <a:spLocks noChangeShapeType="1"/>
            </p:cNvSpPr>
            <p:nvPr/>
          </p:nvSpPr>
          <p:spPr bwMode="auto">
            <a:xfrm>
              <a:off x="1247" y="170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8" name="Group 102"/>
          <p:cNvGrpSpPr>
            <a:grpSpLocks/>
          </p:cNvGrpSpPr>
          <p:nvPr/>
        </p:nvGrpSpPr>
        <p:grpSpPr bwMode="auto">
          <a:xfrm>
            <a:off x="5965825" y="3128963"/>
            <a:ext cx="288925" cy="142875"/>
            <a:chOff x="1247" y="1616"/>
            <a:chExt cx="182" cy="90"/>
          </a:xfrm>
        </p:grpSpPr>
        <p:sp>
          <p:nvSpPr>
            <p:cNvPr id="54344" name="Rectangle 103"/>
            <p:cNvSpPr>
              <a:spLocks noChangeArrowheads="1"/>
            </p:cNvSpPr>
            <p:nvPr/>
          </p:nvSpPr>
          <p:spPr bwMode="auto">
            <a:xfrm>
              <a:off x="1247" y="1616"/>
              <a:ext cx="182" cy="9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345" name="Line 104"/>
            <p:cNvSpPr>
              <a:spLocks noChangeShapeType="1"/>
            </p:cNvSpPr>
            <p:nvPr/>
          </p:nvSpPr>
          <p:spPr bwMode="auto">
            <a:xfrm>
              <a:off x="1247" y="161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4346" name="Line 105"/>
            <p:cNvSpPr>
              <a:spLocks noChangeShapeType="1"/>
            </p:cNvSpPr>
            <p:nvPr/>
          </p:nvSpPr>
          <p:spPr bwMode="auto">
            <a:xfrm>
              <a:off x="1247" y="170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9" name="Group 106"/>
          <p:cNvGrpSpPr>
            <a:grpSpLocks/>
          </p:cNvGrpSpPr>
          <p:nvPr/>
        </p:nvGrpSpPr>
        <p:grpSpPr bwMode="auto">
          <a:xfrm rot="-5400000">
            <a:off x="5532438" y="3560763"/>
            <a:ext cx="288925" cy="142875"/>
            <a:chOff x="1247" y="1616"/>
            <a:chExt cx="182" cy="90"/>
          </a:xfrm>
        </p:grpSpPr>
        <p:sp>
          <p:nvSpPr>
            <p:cNvPr id="54341" name="Rectangle 107"/>
            <p:cNvSpPr>
              <a:spLocks noChangeArrowheads="1"/>
            </p:cNvSpPr>
            <p:nvPr/>
          </p:nvSpPr>
          <p:spPr bwMode="auto">
            <a:xfrm>
              <a:off x="1247" y="1616"/>
              <a:ext cx="182" cy="9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342" name="Line 108"/>
            <p:cNvSpPr>
              <a:spLocks noChangeShapeType="1"/>
            </p:cNvSpPr>
            <p:nvPr/>
          </p:nvSpPr>
          <p:spPr bwMode="auto">
            <a:xfrm>
              <a:off x="1247" y="161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4343" name="Line 109"/>
            <p:cNvSpPr>
              <a:spLocks noChangeShapeType="1"/>
            </p:cNvSpPr>
            <p:nvPr/>
          </p:nvSpPr>
          <p:spPr bwMode="auto">
            <a:xfrm>
              <a:off x="1247" y="170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54320" name="Line 110"/>
          <p:cNvSpPr>
            <a:spLocks noChangeShapeType="1"/>
          </p:cNvSpPr>
          <p:nvPr/>
        </p:nvSpPr>
        <p:spPr bwMode="auto">
          <a:xfrm>
            <a:off x="5316538" y="3344863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1" name="Line 111"/>
          <p:cNvSpPr>
            <a:spLocks noChangeShapeType="1"/>
          </p:cNvSpPr>
          <p:nvPr/>
        </p:nvSpPr>
        <p:spPr bwMode="auto">
          <a:xfrm>
            <a:off x="5316538" y="3416300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2" name="Line 112"/>
          <p:cNvSpPr>
            <a:spLocks noChangeShapeType="1"/>
          </p:cNvSpPr>
          <p:nvPr/>
        </p:nvSpPr>
        <p:spPr bwMode="auto">
          <a:xfrm>
            <a:off x="5316538" y="2840038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3" name="Line 113"/>
          <p:cNvSpPr>
            <a:spLocks noChangeShapeType="1"/>
          </p:cNvSpPr>
          <p:nvPr/>
        </p:nvSpPr>
        <p:spPr bwMode="auto">
          <a:xfrm>
            <a:off x="5316538" y="2911475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4" name="Line 114"/>
          <p:cNvSpPr>
            <a:spLocks noChangeShapeType="1"/>
          </p:cNvSpPr>
          <p:nvPr/>
        </p:nvSpPr>
        <p:spPr bwMode="auto">
          <a:xfrm>
            <a:off x="5316538" y="2984500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5" name="Line 115"/>
          <p:cNvSpPr>
            <a:spLocks noChangeShapeType="1"/>
          </p:cNvSpPr>
          <p:nvPr/>
        </p:nvSpPr>
        <p:spPr bwMode="auto">
          <a:xfrm>
            <a:off x="5316538" y="3055938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6" name="Line 116"/>
          <p:cNvSpPr>
            <a:spLocks noChangeShapeType="1"/>
          </p:cNvSpPr>
          <p:nvPr/>
        </p:nvSpPr>
        <p:spPr bwMode="auto">
          <a:xfrm>
            <a:off x="5316538" y="2479675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7" name="Line 117"/>
          <p:cNvSpPr>
            <a:spLocks noChangeShapeType="1"/>
          </p:cNvSpPr>
          <p:nvPr/>
        </p:nvSpPr>
        <p:spPr bwMode="auto">
          <a:xfrm>
            <a:off x="5316538" y="2551113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8" name="Line 118"/>
          <p:cNvSpPr>
            <a:spLocks noChangeShapeType="1"/>
          </p:cNvSpPr>
          <p:nvPr/>
        </p:nvSpPr>
        <p:spPr bwMode="auto">
          <a:xfrm flipH="1">
            <a:off x="2220913" y="2047875"/>
            <a:ext cx="403225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29" name="Line 119"/>
          <p:cNvSpPr>
            <a:spLocks noChangeShapeType="1"/>
          </p:cNvSpPr>
          <p:nvPr/>
        </p:nvSpPr>
        <p:spPr bwMode="auto">
          <a:xfrm flipH="1">
            <a:off x="3084513" y="2336800"/>
            <a:ext cx="2232025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30" name="Line 120"/>
          <p:cNvSpPr>
            <a:spLocks noChangeShapeType="1"/>
          </p:cNvSpPr>
          <p:nvPr/>
        </p:nvSpPr>
        <p:spPr bwMode="auto">
          <a:xfrm flipH="1" flipV="1">
            <a:off x="3084513" y="2047875"/>
            <a:ext cx="0" cy="2889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31" name="Oval 121"/>
          <p:cNvSpPr>
            <a:spLocks noChangeArrowheads="1"/>
          </p:cNvSpPr>
          <p:nvPr/>
        </p:nvSpPr>
        <p:spPr bwMode="auto">
          <a:xfrm>
            <a:off x="1284288" y="2336800"/>
            <a:ext cx="720725" cy="7191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4332" name="Line 122"/>
          <p:cNvSpPr>
            <a:spLocks noChangeShapeType="1"/>
          </p:cNvSpPr>
          <p:nvPr/>
        </p:nvSpPr>
        <p:spPr bwMode="auto">
          <a:xfrm flipH="1">
            <a:off x="1644650" y="2047875"/>
            <a:ext cx="5762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33" name="Line 123"/>
          <p:cNvSpPr>
            <a:spLocks noChangeShapeType="1"/>
          </p:cNvSpPr>
          <p:nvPr/>
        </p:nvSpPr>
        <p:spPr bwMode="auto">
          <a:xfrm flipH="1" flipV="1">
            <a:off x="1644650" y="2047875"/>
            <a:ext cx="0" cy="2889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334" name="Text Box 124"/>
          <p:cNvSpPr txBox="1">
            <a:spLocks noChangeArrowheads="1"/>
          </p:cNvSpPr>
          <p:nvPr/>
        </p:nvSpPr>
        <p:spPr bwMode="auto">
          <a:xfrm rot="10800000" flipV="1">
            <a:off x="4381500" y="2846388"/>
            <a:ext cx="857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3-stage turbo</a:t>
            </a:r>
          </a:p>
        </p:txBody>
      </p:sp>
      <p:sp>
        <p:nvSpPr>
          <p:cNvPr id="54335" name="Text Box 125"/>
          <p:cNvSpPr txBox="1">
            <a:spLocks noChangeArrowheads="1"/>
          </p:cNvSpPr>
          <p:nvPr/>
        </p:nvSpPr>
        <p:spPr bwMode="auto">
          <a:xfrm rot="10800000" flipV="1">
            <a:off x="1306513" y="2479675"/>
            <a:ext cx="62706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scroll</a:t>
            </a:r>
          </a:p>
          <a:p>
            <a:pPr algn="ctr" defTabSz="571500" eaLnBrk="0" hangingPunct="0"/>
            <a:r>
              <a:rPr lang="en-US" sz="1000"/>
              <a:t>500 l/min</a:t>
            </a:r>
          </a:p>
        </p:txBody>
      </p:sp>
      <p:sp>
        <p:nvSpPr>
          <p:cNvPr id="54336" name="Text Box 126"/>
          <p:cNvSpPr txBox="1">
            <a:spLocks noChangeArrowheads="1"/>
          </p:cNvSpPr>
          <p:nvPr/>
        </p:nvSpPr>
        <p:spPr bwMode="auto">
          <a:xfrm rot="10800000" flipV="1">
            <a:off x="3300413" y="2343150"/>
            <a:ext cx="5080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1 mbar</a:t>
            </a:r>
          </a:p>
        </p:txBody>
      </p:sp>
      <p:sp>
        <p:nvSpPr>
          <p:cNvPr id="54337" name="Text Box 127"/>
          <p:cNvSpPr txBox="1">
            <a:spLocks noChangeArrowheads="1"/>
          </p:cNvSpPr>
          <p:nvPr/>
        </p:nvSpPr>
        <p:spPr bwMode="auto">
          <a:xfrm rot="10800000" flipV="1">
            <a:off x="1644650" y="1838325"/>
            <a:ext cx="5080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7150" tIns="28575" rIns="57150" bIns="28575">
            <a:spAutoFit/>
          </a:bodyPr>
          <a:lstStyle/>
          <a:p>
            <a:pPr algn="ctr" defTabSz="571500" eaLnBrk="0" hangingPunct="0"/>
            <a:r>
              <a:rPr lang="en-US" sz="1000"/>
              <a:t>1 mbar</a:t>
            </a:r>
          </a:p>
        </p:txBody>
      </p:sp>
      <p:sp>
        <p:nvSpPr>
          <p:cNvPr id="54338" name="Rectangle 128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i-FI" sz="3200" b="1" u="sng" dirty="0">
                <a:solidFill>
                  <a:schemeClr val="tx2"/>
                </a:solidFill>
                <a:latin typeface="Times New Roman" pitchFamily="18" charset="0"/>
              </a:rPr>
              <a:t>API-TOF scheme</a:t>
            </a:r>
            <a:endParaRPr lang="en-GB" sz="3200" b="1" u="sng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2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Condensation Particle Counter</a:t>
            </a:r>
          </a:p>
        </p:txBody>
      </p:sp>
      <p:pic>
        <p:nvPicPr>
          <p:cNvPr id="55299" name="Picture 2" descr="G:\Experiments\CLOUD\Photos\2009-11-26_ITN\DSC03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71600"/>
            <a:ext cx="6218238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 err="1" smtClean="0">
                <a:solidFill>
                  <a:schemeClr val="tx2"/>
                </a:solidFill>
              </a:rPr>
              <a:t>Buthanol</a:t>
            </a:r>
            <a:r>
              <a:rPr lang="en-US" dirty="0" smtClean="0">
                <a:solidFill>
                  <a:schemeClr val="tx2"/>
                </a:solidFill>
              </a:rPr>
              <a:t> CPC principle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524000"/>
            <a:ext cx="6400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CPC detection efficiency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98588"/>
            <a:ext cx="9536113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324600" y="3276600"/>
            <a:ext cx="2209800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 bwMode="auto">
          <a:xfrm>
            <a:off x="457200" y="158750"/>
            <a:ext cx="8229600" cy="6762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Differential mobility </a:t>
            </a:r>
            <a:r>
              <a:rPr lang="en-US" dirty="0" err="1" smtClean="0">
                <a:solidFill>
                  <a:schemeClr val="tx2"/>
                </a:solidFill>
              </a:rPr>
              <a:t>analyser</a:t>
            </a:r>
            <a:r>
              <a:rPr lang="en-US" dirty="0" smtClean="0">
                <a:solidFill>
                  <a:schemeClr val="tx2"/>
                </a:solidFill>
              </a:rPr>
              <a:t> (DMA)</a:t>
            </a: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2650" y="1828800"/>
            <a:ext cx="48387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SMPS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1600200"/>
            <a:ext cx="1295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Neutralizer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1600200"/>
            <a:ext cx="1295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DMA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1600200"/>
            <a:ext cx="1295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CPC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667000" y="2209800"/>
            <a:ext cx="990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029200" y="2209800"/>
            <a:ext cx="990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400" name="TextBox 9"/>
          <p:cNvSpPr txBox="1">
            <a:spLocks noChangeArrowheads="1"/>
          </p:cNvSpPr>
          <p:nvPr/>
        </p:nvSpPr>
        <p:spPr bwMode="auto">
          <a:xfrm>
            <a:off x="1371600" y="3505200"/>
            <a:ext cx="1295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Known equilibrium charged of  the particle</a:t>
            </a:r>
          </a:p>
        </p:txBody>
      </p:sp>
      <p:sp>
        <p:nvSpPr>
          <p:cNvPr id="59401" name="TextBox 10"/>
          <p:cNvSpPr txBox="1">
            <a:spLocks noChangeArrowheads="1"/>
          </p:cNvSpPr>
          <p:nvPr/>
        </p:nvSpPr>
        <p:spPr bwMode="auto">
          <a:xfrm>
            <a:off x="3733800" y="3505200"/>
            <a:ext cx="1295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Select one size of the particle</a:t>
            </a:r>
          </a:p>
        </p:txBody>
      </p:sp>
      <p:sp>
        <p:nvSpPr>
          <p:cNvPr id="59402" name="TextBox 11"/>
          <p:cNvSpPr txBox="1">
            <a:spLocks noChangeArrowheads="1"/>
          </p:cNvSpPr>
          <p:nvPr/>
        </p:nvSpPr>
        <p:spPr bwMode="auto">
          <a:xfrm>
            <a:off x="6172200" y="3495675"/>
            <a:ext cx="1295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Count the number of particle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2" name="Picture 4" descr="numvolwallc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9190" t="48388" r="8272" b="2986"/>
          <a:stretch>
            <a:fillRect/>
          </a:stretch>
        </p:blipFill>
        <p:spPr>
          <a:xfrm>
            <a:off x="4572000" y="4724400"/>
            <a:ext cx="4419600" cy="1981200"/>
          </a:xfrm>
          <a:noFill/>
          <a:ln/>
        </p:spPr>
      </p:pic>
      <p:sp>
        <p:nvSpPr>
          <p:cNvPr id="13" name="TextBox 12"/>
          <p:cNvSpPr txBox="1"/>
          <p:nvPr/>
        </p:nvSpPr>
        <p:spPr>
          <a:xfrm>
            <a:off x="1143000" y="53340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SMPS provides size distribution of the particles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4" name="Picture 4" descr="numvolwallcor"/>
          <p:cNvPicPr>
            <a:picLocks noChangeAspect="1" noChangeArrowheads="1"/>
          </p:cNvPicPr>
          <p:nvPr/>
        </p:nvPicPr>
        <p:blipFill>
          <a:blip r:embed="rId2" cstate="print"/>
          <a:srcRect l="9282" t="9113" r="8272" b="51612"/>
          <a:stretch>
            <a:fillRect/>
          </a:stretch>
        </p:blipFill>
        <p:spPr>
          <a:xfrm>
            <a:off x="4576950" y="4683825"/>
            <a:ext cx="4414650" cy="16002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1_pollen"/>
          <p:cNvPicPr>
            <a:picLocks noChangeAspect="1" noChangeArrowheads="1"/>
          </p:cNvPicPr>
          <p:nvPr/>
        </p:nvPicPr>
        <p:blipFill>
          <a:blip r:embed="rId2" cstate="print"/>
          <a:srcRect t="4041" b="3629"/>
          <a:stretch>
            <a:fillRect/>
          </a:stretch>
        </p:blipFill>
        <p:spPr bwMode="auto">
          <a:xfrm>
            <a:off x="6572250" y="4643438"/>
            <a:ext cx="2016125" cy="1979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195" name="Picture 5" descr="soot_b"/>
          <p:cNvPicPr>
            <a:picLocks noChangeAspect="1" noChangeArrowheads="1"/>
          </p:cNvPicPr>
          <p:nvPr/>
        </p:nvPicPr>
        <p:blipFill>
          <a:blip r:embed="rId3" cstate="print"/>
          <a:srcRect l="790" t="987" r="1096" b="1443"/>
          <a:stretch>
            <a:fillRect/>
          </a:stretch>
        </p:blipFill>
        <p:spPr bwMode="auto">
          <a:xfrm>
            <a:off x="1601788" y="1873250"/>
            <a:ext cx="2581275" cy="2054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6500813" y="4132263"/>
            <a:ext cx="21590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762000" eaLnBrk="0" hangingPunct="0"/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Pollen:  10 - 100 </a:t>
            </a:r>
            <a:r>
              <a:rPr lang="el-GR" sz="160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1685925" y="1404938"/>
            <a:ext cx="2376488" cy="3407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 defTabSz="762000" eaLnBrk="0" hangingPunct="0"/>
            <a:r>
              <a:rPr lang="en-US" sz="1600" dirty="0" smtClean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Diesel soot:  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0.1 </a:t>
            </a:r>
            <a:r>
              <a:rPr lang="el-GR" sz="1600" dirty="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</a:t>
            </a:r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4498975" y="1404938"/>
            <a:ext cx="3168650" cy="3407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762000" eaLnBrk="0" hangingPunct="0"/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Ammonium sulfate</a:t>
            </a:r>
            <a:r>
              <a:rPr lang="en-US" sz="1600" dirty="0" smtClean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: 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0.1 </a:t>
            </a:r>
            <a:r>
              <a:rPr lang="el-GR" sz="1600" dirty="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</a:t>
            </a:r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668338" y="4133850"/>
            <a:ext cx="2160587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 defTabSz="762000" eaLnBrk="0" hangingPunct="0"/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Sea salt: 0.2 - 10 </a:t>
            </a:r>
            <a:r>
              <a:rPr lang="el-GR" sz="160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</a:t>
            </a:r>
          </a:p>
        </p:txBody>
      </p:sp>
      <p:pic>
        <p:nvPicPr>
          <p:cNvPr id="8200" name="Picture 12"/>
          <p:cNvPicPr>
            <a:picLocks noChangeAspect="1" noChangeArrowheads="1"/>
          </p:cNvPicPr>
          <p:nvPr/>
        </p:nvPicPr>
        <p:blipFill>
          <a:blip r:embed="rId4" cstate="print"/>
          <a:srcRect l="6224" t="365" r="9987" b="1331"/>
          <a:stretch>
            <a:fillRect/>
          </a:stretch>
        </p:blipFill>
        <p:spPr bwMode="auto">
          <a:xfrm>
            <a:off x="3548063" y="4638675"/>
            <a:ext cx="2266950" cy="1993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3332163" y="4133850"/>
            <a:ext cx="26638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762000" eaLnBrk="0" hangingPunct="0"/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Mineral dust: 0.2 - 10 </a:t>
            </a:r>
            <a:r>
              <a:rPr lang="el-GR" sz="160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1600" dirty="0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m</a:t>
            </a:r>
          </a:p>
        </p:txBody>
      </p:sp>
      <p:pic>
        <p:nvPicPr>
          <p:cNvPr id="8203" name="Picture 17" descr="seasalt2a"/>
          <p:cNvPicPr>
            <a:picLocks noChangeAspect="1" noChangeArrowheads="1"/>
          </p:cNvPicPr>
          <p:nvPr/>
        </p:nvPicPr>
        <p:blipFill>
          <a:blip r:embed="rId5" cstate="print"/>
          <a:srcRect l="2420" t="-157" r="12204" b="1106"/>
          <a:stretch>
            <a:fillRect/>
          </a:stretch>
        </p:blipFill>
        <p:spPr bwMode="auto">
          <a:xfrm>
            <a:off x="523875" y="4641850"/>
            <a:ext cx="2520950" cy="1992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204" name="Picture 18" descr="ammoniumsulfate1"/>
          <p:cNvPicPr>
            <a:picLocks noChangeAspect="1" noChangeArrowheads="1"/>
          </p:cNvPicPr>
          <p:nvPr/>
        </p:nvPicPr>
        <p:blipFill>
          <a:blip r:embed="rId6" cstate="print"/>
          <a:srcRect l="1448" t="8904" b="758"/>
          <a:stretch>
            <a:fillRect/>
          </a:stretch>
        </p:blipFill>
        <p:spPr bwMode="auto">
          <a:xfrm>
            <a:off x="4824413" y="1857375"/>
            <a:ext cx="2555875" cy="2079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55273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Exemple d’aérosol primaire</a:t>
            </a:r>
            <a:endParaRPr kumimoji="0" lang="fr-CH" sz="2800" b="1" i="0" u="none" strike="noStrike" kern="1200" cap="none" spc="0" normalizeH="0" baseline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315200" cy="1143000"/>
          </a:xfrm>
          <a:noFill/>
          <a:ln/>
        </p:spPr>
        <p:txBody>
          <a:bodyPr>
            <a:noAutofit/>
          </a:bodyPr>
          <a:lstStyle/>
          <a:p>
            <a:pPr defTabSz="762000"/>
            <a:r>
              <a:rPr lang="fr-CH" sz="2800" b="1" dirty="0" smtClean="0">
                <a:solidFill>
                  <a:schemeClr val="accent2"/>
                </a:solidFill>
              </a:rPr>
              <a:t>Effet des aérosols sur les nuages</a:t>
            </a:r>
            <a:br>
              <a:rPr lang="fr-CH" sz="2800" b="1" dirty="0" smtClean="0">
                <a:solidFill>
                  <a:schemeClr val="accent2"/>
                </a:solidFill>
              </a:rPr>
            </a:br>
            <a:r>
              <a:rPr lang="fr-CH" sz="2800" b="1" dirty="0" smtClean="0">
                <a:solidFill>
                  <a:schemeClr val="tx1"/>
                </a:solidFill>
              </a:rPr>
              <a:t>Exemple: La fumée des bateaux</a:t>
            </a:r>
            <a:endParaRPr lang="fr-CH" sz="2800" b="1" dirty="0">
              <a:solidFill>
                <a:schemeClr val="tx1"/>
              </a:solidFill>
            </a:endParaRPr>
          </a:p>
        </p:txBody>
      </p:sp>
      <p:pic>
        <p:nvPicPr>
          <p:cNvPr id="17411" name="Picture 3" descr="image1b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 l="772" t="1050" b="775"/>
          <a:stretch>
            <a:fillRect/>
          </a:stretch>
        </p:blipFill>
        <p:spPr bwMode="auto">
          <a:xfrm>
            <a:off x="4500563" y="1581150"/>
            <a:ext cx="460375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clouds due to particles emitted by ships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 l="9088"/>
          <a:stretch>
            <a:fillRect/>
          </a:stretch>
        </p:blipFill>
        <p:spPr bwMode="auto">
          <a:xfrm>
            <a:off x="107950" y="1611313"/>
            <a:ext cx="4319588" cy="35639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563938" y="2493963"/>
            <a:ext cx="89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66"/>
                </a:solidFill>
                <a:latin typeface="Arial Unicode MS" pitchFamily="34" charset="-128"/>
              </a:rPr>
              <a:t>France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2966552" y="4845050"/>
            <a:ext cx="1095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b="1" smtClean="0">
                <a:solidFill>
                  <a:srgbClr val="FFFF66"/>
                </a:solidFill>
                <a:latin typeface="Arial Unicode MS" pitchFamily="34" charset="-128"/>
              </a:rPr>
              <a:t>Espagne</a:t>
            </a:r>
            <a:endParaRPr lang="fr-CH" b="1">
              <a:solidFill>
                <a:srgbClr val="FFFF66"/>
              </a:solidFill>
              <a:latin typeface="Arial Unicode MS" pitchFamily="34" charset="-128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579678" y="6370707"/>
            <a:ext cx="3313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CH">
                <a:latin typeface="Arial Unicode MS" pitchFamily="34" charset="-128"/>
              </a:rPr>
              <a:t>http://visibleearth.nasa.gov/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295400"/>
            <a:ext cx="8020050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90600" y="0"/>
            <a:ext cx="7315200" cy="11430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7620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Effet</a:t>
            </a:r>
            <a:r>
              <a:rPr kumimoji="0" lang="fr-CH" sz="2800" b="1" i="0" u="none" strike="noStrike" kern="1200" cap="none" spc="0" normalizeH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des aérosols sur les nuages:</a:t>
            </a:r>
            <a:r>
              <a:rPr kumimoji="0" lang="fr-CH" sz="2800" b="1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CH" sz="2800" b="1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CH" sz="28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CH" sz="2800" b="1" i="0" u="none" strike="noStrike" kern="1200" cap="none" spc="0" normalizeH="0" baseline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Contrails</a:t>
            </a:r>
            <a:endParaRPr kumimoji="0" lang="fr-CH" sz="28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36465" y="6619875"/>
            <a:ext cx="2860675" cy="174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Particules cosmiques et le climat?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102"/>
            <a:ext cx="8229600" cy="4973638"/>
          </a:xfrm>
        </p:spPr>
        <p:txBody>
          <a:bodyPr/>
          <a:lstStyle/>
          <a:p>
            <a:pPr>
              <a:buNone/>
            </a:pPr>
            <a:r>
              <a:rPr lang="fr-CH" dirty="0" smtClean="0"/>
              <a:t>   De nombreuses corrélations suggèrent une connexion  entre les rayons cosmiques et le climat. Mais aucun lien physique n’est établi.</a:t>
            </a:r>
            <a:endParaRPr lang="fr-C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177666" y="6358945"/>
            <a:ext cx="3939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dirty="0" smtClean="0"/>
              <a:t>Eichler et al.,ACP, 2009</a:t>
            </a:r>
            <a:endParaRPr lang="de-DE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051" y="2105914"/>
            <a:ext cx="6846062" cy="406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J. Duplissy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25979-C8E3-4E9A-BB07-9F2A7F2B183B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087" y="1184342"/>
            <a:ext cx="6372225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920" y="4125722"/>
            <a:ext cx="1504950" cy="2340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49817" y="4553201"/>
            <a:ext cx="6215975" cy="19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CH" sz="1600" kern="0" dirty="0" smtClean="0">
                <a:latin typeface="+mn-lt"/>
              </a:rPr>
              <a:t>Chaque goutte d’eau se forme sur un noyau (aérosol) appelé CCN</a:t>
            </a:r>
            <a:endParaRPr kumimoji="0" lang="fr-CH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CH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</a:t>
            </a:r>
            <a:r>
              <a:rPr kumimoji="0" lang="fr-CH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propriétés des nuages sont sensibles aux </a:t>
            </a:r>
            <a:r>
              <a:rPr lang="fr-CH" sz="1600" kern="0" dirty="0" smtClean="0">
                <a:latin typeface="+mn-lt"/>
              </a:rPr>
              <a:t>nombres et tailles des gouttes d’eau</a:t>
            </a:r>
            <a:endParaRPr kumimoji="0" lang="fr-CH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CH" sz="1600" kern="0" dirty="0" smtClean="0">
                <a:latin typeface="+mn-lt"/>
              </a:rPr>
              <a:t>Plus</a:t>
            </a:r>
            <a:r>
              <a:rPr kumimoji="0" lang="fr-CH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aérosols/CCN: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CH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Nuage plus brillant, avec plus grande « espérance »</a:t>
            </a:r>
            <a:r>
              <a:rPr kumimoji="0" lang="fr-CH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de vie</a:t>
            </a:r>
            <a:endParaRPr kumimoji="0" lang="fr-CH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28600" y="1143000"/>
            <a:ext cx="8623300" cy="53975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7601"/>
            <a:ext cx="8229600" cy="917097"/>
          </a:xfrm>
        </p:spPr>
        <p:txBody>
          <a:bodyPr/>
          <a:lstStyle/>
          <a:p>
            <a:r>
              <a:rPr lang="fr-CH" sz="2400" b="1" dirty="0" smtClean="0"/>
              <a:t>Le possible liens entre les particules cosmiques et</a:t>
            </a:r>
            <a:br>
              <a:rPr lang="fr-CH" sz="2400" b="1" dirty="0" smtClean="0"/>
            </a:br>
            <a:r>
              <a:rPr lang="fr-CH" sz="2400" b="1" dirty="0" smtClean="0"/>
              <a:t> le climat se fait peut être via les nuages et les aérosols</a:t>
            </a:r>
            <a:endParaRPr lang="fr-CH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19041</TotalTime>
  <Words>1579</Words>
  <Application>Microsoft Office PowerPoint</Application>
  <PresentationFormat>On-screen Show (4:3)</PresentationFormat>
  <Paragraphs>381</Paragraphs>
  <Slides>73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5" baseType="lpstr">
      <vt:lpstr>Default Design</vt:lpstr>
      <vt:lpstr>Formel</vt:lpstr>
      <vt:lpstr>CLOUD experiment at CERN :   A big step in understanding atmospheric nucleation.</vt:lpstr>
      <vt:lpstr>Les particules cosmiques</vt:lpstr>
      <vt:lpstr>La mousson Indienne &amp; rayons cosmiques 9500 à 6500 années BP</vt:lpstr>
      <vt:lpstr>Nord de l’Atlantique  Débris amenés par la glace</vt:lpstr>
      <vt:lpstr>Petit age de glace</vt:lpstr>
      <vt:lpstr>Slide 6</vt:lpstr>
      <vt:lpstr>  L’aérosol est “injecté” directement dans l’atmosphère</vt:lpstr>
      <vt:lpstr>  L’aérosol est formé dans l’atmosphère</vt:lpstr>
      <vt:lpstr>Aerosol composition</vt:lpstr>
      <vt:lpstr>Effet direct des aérosols</vt:lpstr>
      <vt:lpstr>Effet indirect des aérosols</vt:lpstr>
      <vt:lpstr>Effet de la surface de la Terre et  des nuages sur l’albedo</vt:lpstr>
      <vt:lpstr>Le forçage radiatif</vt:lpstr>
      <vt:lpstr>Aerosols nucleation</vt:lpstr>
      <vt:lpstr>2. L’expérience CLOUD</vt:lpstr>
      <vt:lpstr>Concept de l’expérience CLOUD</vt:lpstr>
      <vt:lpstr>Exemple de formation d‘aerosols</vt:lpstr>
      <vt:lpstr>La chambre CLOUD</vt:lpstr>
      <vt:lpstr>La chambre CLOUD</vt:lpstr>
      <vt:lpstr>La chambre CLOUD</vt:lpstr>
      <vt:lpstr>La chambre CLOUD</vt:lpstr>
      <vt:lpstr>L’expérience CLOUD au CERN</vt:lpstr>
      <vt:lpstr>Air supply</vt:lpstr>
      <vt:lpstr>Humidification System</vt:lpstr>
      <vt:lpstr>Chambre CLOUD</vt:lpstr>
      <vt:lpstr>Slide 26</vt:lpstr>
      <vt:lpstr>Slide 27</vt:lpstr>
      <vt:lpstr>UV vue de dessous</vt:lpstr>
      <vt:lpstr>Slide 29</vt:lpstr>
      <vt:lpstr>Ventilateur</vt:lpstr>
      <vt:lpstr>Ventilateur</vt:lpstr>
      <vt:lpstr>Control de temperature de CLOUD</vt:lpstr>
      <vt:lpstr>CLOUD isolation</vt:lpstr>
      <vt:lpstr>CLOUD isolation</vt:lpstr>
      <vt:lpstr>Slide 35</vt:lpstr>
      <vt:lpstr>Mesure de température</vt:lpstr>
      <vt:lpstr>CLOUD installation</vt:lpstr>
      <vt:lpstr>CLOUD installation</vt:lpstr>
      <vt:lpstr>Slide 39</vt:lpstr>
      <vt:lpstr>Resultats</vt:lpstr>
      <vt:lpstr>Résultats</vt:lpstr>
      <vt:lpstr>Résultats: Nucleation vs H2SO4</vt:lpstr>
      <vt:lpstr>Effet des ions sur la nucléation</vt:lpstr>
      <vt:lpstr>Les mesures de CLOUD et l’atmosphère…</vt:lpstr>
      <vt:lpstr>Composition moléculaire du noyau</vt:lpstr>
      <vt:lpstr>Conclusion</vt:lpstr>
      <vt:lpstr>L’equipe</vt:lpstr>
      <vt:lpstr>Merci pour votre attention!  Questions?</vt:lpstr>
      <vt:lpstr>Observation of ions and nucleation</vt:lpstr>
      <vt:lpstr>Slide 50</vt:lpstr>
      <vt:lpstr>Slide 51</vt:lpstr>
      <vt:lpstr>Slide 52</vt:lpstr>
      <vt:lpstr>Slide 53</vt:lpstr>
      <vt:lpstr>Slide 54</vt:lpstr>
      <vt:lpstr>AIS principle</vt:lpstr>
      <vt:lpstr>Slide 56</vt:lpstr>
      <vt:lpstr>PTR-MS</vt:lpstr>
      <vt:lpstr>Slide 58</vt:lpstr>
      <vt:lpstr>System Description: PTR-TOFMS</vt:lpstr>
      <vt:lpstr>HR-ToF-AMS</vt:lpstr>
      <vt:lpstr>High Resolution comparison</vt:lpstr>
      <vt:lpstr>Atmospheric Pressure Interface  Time Of Flight mass spectrometer</vt:lpstr>
      <vt:lpstr>Slide 63</vt:lpstr>
      <vt:lpstr>Condensation Particle Counter</vt:lpstr>
      <vt:lpstr>Buthanol CPC principle</vt:lpstr>
      <vt:lpstr>CPC detection efficiency</vt:lpstr>
      <vt:lpstr>Differential mobility analyser (DMA)</vt:lpstr>
      <vt:lpstr>SMPS</vt:lpstr>
      <vt:lpstr>Slide 69</vt:lpstr>
      <vt:lpstr>Effet des aérosols sur les nuages Exemple: La fumée des bateaux</vt:lpstr>
      <vt:lpstr>Slide 71</vt:lpstr>
      <vt:lpstr>Particules cosmiques et le climat?</vt:lpstr>
      <vt:lpstr>Le possible liens entre les particules cosmiques et  le climat se fait peut être via les nuages et les aérosols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Vue Aerosol Chamber MK2 T11 Beam line</dc:title>
  <dc:creator>pmingine</dc:creator>
  <cp:lastModifiedBy>duplissy</cp:lastModifiedBy>
  <cp:revision>820</cp:revision>
  <dcterms:created xsi:type="dcterms:W3CDTF">2008-02-05T21:33:15Z</dcterms:created>
  <dcterms:modified xsi:type="dcterms:W3CDTF">2011-12-02T08:07:36Z</dcterms:modified>
</cp:coreProperties>
</file>