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3"/>
  </p:notesMasterIdLst>
  <p:handoutMasterIdLst>
    <p:handoutMasterId r:id="rId84"/>
  </p:handoutMasterIdLst>
  <p:sldIdLst>
    <p:sldId id="256" r:id="rId2"/>
    <p:sldId id="398" r:id="rId3"/>
    <p:sldId id="399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298" r:id="rId14"/>
    <p:sldId id="326" r:id="rId15"/>
    <p:sldId id="327" r:id="rId16"/>
    <p:sldId id="400" r:id="rId17"/>
    <p:sldId id="329" r:id="rId18"/>
    <p:sldId id="330" r:id="rId19"/>
    <p:sldId id="331" r:id="rId20"/>
    <p:sldId id="332" r:id="rId21"/>
    <p:sldId id="333" r:id="rId22"/>
    <p:sldId id="334" r:id="rId23"/>
    <p:sldId id="300" r:id="rId24"/>
    <p:sldId id="335" r:id="rId25"/>
    <p:sldId id="351" r:id="rId26"/>
    <p:sldId id="349" r:id="rId27"/>
    <p:sldId id="337" r:id="rId28"/>
    <p:sldId id="339" r:id="rId29"/>
    <p:sldId id="350" r:id="rId30"/>
    <p:sldId id="352" r:id="rId31"/>
    <p:sldId id="341" r:id="rId32"/>
    <p:sldId id="353" r:id="rId33"/>
    <p:sldId id="354" r:id="rId34"/>
    <p:sldId id="355" r:id="rId35"/>
    <p:sldId id="356" r:id="rId36"/>
    <p:sldId id="357" r:id="rId37"/>
    <p:sldId id="358" r:id="rId38"/>
    <p:sldId id="359" r:id="rId39"/>
    <p:sldId id="360" r:id="rId40"/>
    <p:sldId id="361" r:id="rId41"/>
    <p:sldId id="362" r:id="rId42"/>
    <p:sldId id="346" r:id="rId43"/>
    <p:sldId id="347" r:id="rId44"/>
    <p:sldId id="348" r:id="rId45"/>
    <p:sldId id="363" r:id="rId46"/>
    <p:sldId id="365" r:id="rId47"/>
    <p:sldId id="368" r:id="rId48"/>
    <p:sldId id="369" r:id="rId49"/>
    <p:sldId id="367" r:id="rId50"/>
    <p:sldId id="378" r:id="rId51"/>
    <p:sldId id="377" r:id="rId52"/>
    <p:sldId id="376" r:id="rId53"/>
    <p:sldId id="375" r:id="rId54"/>
    <p:sldId id="374" r:id="rId55"/>
    <p:sldId id="373" r:id="rId56"/>
    <p:sldId id="372" r:id="rId57"/>
    <p:sldId id="371" r:id="rId58"/>
    <p:sldId id="379" r:id="rId59"/>
    <p:sldId id="380" r:id="rId60"/>
    <p:sldId id="401" r:id="rId61"/>
    <p:sldId id="383" r:id="rId62"/>
    <p:sldId id="384" r:id="rId63"/>
    <p:sldId id="385" r:id="rId64"/>
    <p:sldId id="386" r:id="rId65"/>
    <p:sldId id="388" r:id="rId66"/>
    <p:sldId id="402" r:id="rId67"/>
    <p:sldId id="391" r:id="rId68"/>
    <p:sldId id="390" r:id="rId69"/>
    <p:sldId id="304" r:id="rId70"/>
    <p:sldId id="309" r:id="rId71"/>
    <p:sldId id="393" r:id="rId72"/>
    <p:sldId id="394" r:id="rId73"/>
    <p:sldId id="395" r:id="rId74"/>
    <p:sldId id="396" r:id="rId75"/>
    <p:sldId id="397" r:id="rId76"/>
    <p:sldId id="392" r:id="rId77"/>
    <p:sldId id="311" r:id="rId78"/>
    <p:sldId id="312" r:id="rId79"/>
    <p:sldId id="313" r:id="rId80"/>
    <p:sldId id="314" r:id="rId81"/>
    <p:sldId id="315" r:id="rId8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FD18FB59-65B0-4741-A13B-0ED870A94B9F}">
          <p14:sldIdLst>
            <p14:sldId id="256"/>
            <p14:sldId id="398"/>
          </p14:sldIdLst>
        </p14:section>
        <p14:section name="Motivations" id="{80214C8F-E8AE-478F-9E5D-4551F4646E68}">
          <p14:sldIdLst>
            <p14:sldId id="399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</p14:sldIdLst>
        </p14:section>
        <p14:section name="Experimental Picture" id="{7AEADE32-1A1C-4DAC-B857-A2302F35C56A}">
          <p14:sldIdLst>
            <p14:sldId id="298"/>
            <p14:sldId id="326"/>
            <p14:sldId id="327"/>
            <p14:sldId id="400"/>
            <p14:sldId id="329"/>
            <p14:sldId id="330"/>
            <p14:sldId id="331"/>
            <p14:sldId id="332"/>
            <p14:sldId id="333"/>
            <p14:sldId id="334"/>
          </p14:sldIdLst>
        </p14:section>
        <p14:section name="LHCb Analysis" id="{E7DA5A61-A5DB-4D1C-88F5-80B233ADF063}">
          <p14:sldIdLst>
            <p14:sldId id="300"/>
            <p14:sldId id="335"/>
            <p14:sldId id="351"/>
            <p14:sldId id="349"/>
            <p14:sldId id="337"/>
            <p14:sldId id="339"/>
            <p14:sldId id="350"/>
            <p14:sldId id="352"/>
            <p14:sldId id="341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46"/>
            <p14:sldId id="347"/>
            <p14:sldId id="348"/>
            <p14:sldId id="363"/>
            <p14:sldId id="365"/>
            <p14:sldId id="368"/>
            <p14:sldId id="369"/>
            <p14:sldId id="367"/>
            <p14:sldId id="378"/>
            <p14:sldId id="377"/>
            <p14:sldId id="376"/>
            <p14:sldId id="375"/>
            <p14:sldId id="374"/>
            <p14:sldId id="373"/>
            <p14:sldId id="372"/>
            <p14:sldId id="371"/>
            <p14:sldId id="379"/>
            <p14:sldId id="380"/>
            <p14:sldId id="401"/>
            <p14:sldId id="383"/>
            <p14:sldId id="384"/>
            <p14:sldId id="385"/>
            <p14:sldId id="386"/>
            <p14:sldId id="388"/>
            <p14:sldId id="402"/>
            <p14:sldId id="391"/>
            <p14:sldId id="390"/>
          </p14:sldIdLst>
        </p14:section>
        <p14:section name="Spare Slides" id="{71C12745-036C-4C8C-88C7-E5A9A80BABC4}">
          <p14:sldIdLst>
            <p14:sldId id="304"/>
            <p14:sldId id="309"/>
            <p14:sldId id="393"/>
            <p14:sldId id="394"/>
            <p14:sldId id="395"/>
            <p14:sldId id="396"/>
            <p14:sldId id="397"/>
            <p14:sldId id="392"/>
            <p14:sldId id="311"/>
            <p14:sldId id="312"/>
            <p14:sldId id="313"/>
            <p14:sldId id="314"/>
            <p14:sldId id="31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8094" autoAdjust="0"/>
  </p:normalViewPr>
  <p:slideViewPr>
    <p:cSldViewPr>
      <p:cViewPr>
        <p:scale>
          <a:sx n="70" d="100"/>
          <a:sy n="70" d="100"/>
        </p:scale>
        <p:origin x="-14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7" Type="http://schemas.openxmlformats.org/officeDocument/2006/relationships/image" Target="../media/image126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Relationship Id="rId6" Type="http://schemas.openxmlformats.org/officeDocument/2006/relationships/image" Target="../media/image125.wmf"/><Relationship Id="rId5" Type="http://schemas.openxmlformats.org/officeDocument/2006/relationships/image" Target="../media/image124.wmf"/><Relationship Id="rId4" Type="http://schemas.openxmlformats.org/officeDocument/2006/relationships/image" Target="../media/image1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1AC4C-D1C5-483E-87EF-AD6566CF5AEB}" type="datetimeFigureOut">
              <a:rPr lang="fr-FR" smtClean="0"/>
              <a:t>05/01/2014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200F2-CDC7-41E3-B402-B9FCD792E3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46933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A4EC9-E6FD-410D-93FC-1D210B47D9A7}" type="datetimeFigureOut">
              <a:rPr lang="fr-FR" smtClean="0"/>
              <a:t>05/01/2014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F052D-7F19-4A11-BA13-53F33CA194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5406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16/11/2012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E977171-F551-4F76-8638-F9C900B004B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0.png"/><Relationship Id="rId5" Type="http://schemas.openxmlformats.org/officeDocument/2006/relationships/image" Target="../media/image1410.png"/><Relationship Id="rId4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10" Type="http://schemas.openxmlformats.org/officeDocument/2006/relationships/image" Target="../media/image25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2.pn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0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3" Type="http://schemas.openxmlformats.org/officeDocument/2006/relationships/image" Target="../media/image106.png"/><Relationship Id="rId7" Type="http://schemas.openxmlformats.org/officeDocument/2006/relationships/image" Target="../media/image10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1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5.png"/><Relationship Id="rId7" Type="http://schemas.openxmlformats.org/officeDocument/2006/relationships/image" Target="../media/image1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13.wmf"/><Relationship Id="rId4" Type="http://schemas.openxmlformats.org/officeDocument/2006/relationships/oleObject" Target="../embeddings/oleObject3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24.wmf"/><Relationship Id="rId17" Type="http://schemas.openxmlformats.org/officeDocument/2006/relationships/image" Target="../media/image12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6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1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123.wmf"/><Relationship Id="rId4" Type="http://schemas.openxmlformats.org/officeDocument/2006/relationships/image" Target="../media/image120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25.w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0.png"/><Relationship Id="rId4" Type="http://schemas.openxmlformats.org/officeDocument/2006/relationships/image" Target="../media/image13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0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18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7" Type="http://schemas.openxmlformats.org/officeDocument/2006/relationships/image" Target="../media/image1270.png"/><Relationship Id="rId2" Type="http://schemas.openxmlformats.org/officeDocument/2006/relationships/image" Target="../media/image1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0.png"/><Relationship Id="rId5" Type="http://schemas.openxmlformats.org/officeDocument/2006/relationships/image" Target="../media/image1250.png"/><Relationship Id="rId4" Type="http://schemas.openxmlformats.org/officeDocument/2006/relationships/image" Target="../media/image124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US" cap="none" dirty="0" smtClean="0"/>
                  <a:t>Measurement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cap="none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b="0" i="0" cap="none" smtClean="0">
                        <a:latin typeface="Cambria Math"/>
                        <a:ea typeface="Cambria Math"/>
                      </a:rPr>
                      <m:t>(</m:t>
                    </m:r>
                    <m:sSubSup>
                      <m:sSubSupPr>
                        <m:ctrlPr>
                          <a:rPr lang="fr-FR" b="0" i="1" cap="none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cap="none" smtClean="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  <m:sub>
                        <m:r>
                          <a:rPr lang="en-US" b="0" i="0" cap="none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 b="0" i="0" cap="none" smtClean="0"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b="0" i="0" cap="none" smtClean="0">
                            <a:latin typeface="Cambria Math"/>
                            <a:ea typeface="Cambria Math"/>
                          </a:rPr>
                          <m:t>)</m:t>
                        </m:r>
                      </m:sub>
                      <m:sup>
                        <m:r>
                          <a:rPr lang="fr-FR" b="0" i="0" cap="none" smtClean="0"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bSup>
                    <m:r>
                      <a:rPr lang="en-US" b="0" i="1" cap="none" smtClean="0"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b="0" i="1" cap="none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cap="none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cap="none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cap="none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cap="none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cap="none" smtClean="0"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  <m:r>
                      <a:rPr lang="en-US" b="0" i="1" cap="none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cap="none" dirty="0" smtClean="0"/>
                  <a:t> at LHC(b)</a:t>
                </a:r>
                <a:endParaRPr lang="fr-FR" cap="none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2"/>
                <a:stretch>
                  <a:fillRect l="-4196" t="-7595" r="-2564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630616" cy="2948136"/>
          </a:xfrm>
        </p:spPr>
        <p:txBody>
          <a:bodyPr>
            <a:normAutofit/>
          </a:bodyPr>
          <a:lstStyle/>
          <a:p>
            <a:r>
              <a:rPr lang="en-US" dirty="0" smtClean="0"/>
              <a:t>Mathieu Perrin-</a:t>
            </a:r>
            <a:r>
              <a:rPr lang="en-US" dirty="0" err="1" smtClean="0"/>
              <a:t>Terrin</a:t>
            </a:r>
            <a:r>
              <a:rPr lang="en-US" dirty="0" smtClean="0"/>
              <a:t>*</a:t>
            </a:r>
          </a:p>
          <a:p>
            <a:endParaRPr lang="en-US" dirty="0" smtClean="0"/>
          </a:p>
          <a:p>
            <a:r>
              <a:rPr lang="en-US" dirty="0" smtClean="0"/>
              <a:t>Seminar at </a:t>
            </a:r>
            <a:r>
              <a:rPr lang="fr-FR" dirty="0" smtClean="0"/>
              <a:t>CEA Saclay</a:t>
            </a:r>
            <a:endParaRPr lang="en-US" dirty="0" smtClean="0"/>
          </a:p>
          <a:p>
            <a:r>
              <a:rPr lang="en-US" dirty="0" smtClean="0"/>
              <a:t>Monday, January </a:t>
            </a:r>
            <a:r>
              <a:rPr lang="en-US" dirty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2014</a:t>
            </a:r>
          </a:p>
          <a:p>
            <a:endParaRPr lang="en-US" dirty="0"/>
          </a:p>
          <a:p>
            <a:r>
              <a:rPr lang="fr-FR" dirty="0" smtClean="0"/>
              <a:t>*</a:t>
            </a:r>
            <a:r>
              <a:rPr lang="fr-FR" sz="2000" dirty="0" smtClean="0"/>
              <a:t>CERN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60531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</p:spPr>
            <p:txBody>
              <a:bodyPr/>
              <a:lstStyle/>
              <a:p>
                <a:r>
                  <a:rPr lang="en-US" sz="2800" dirty="0" smtClean="0"/>
                  <a:t>Motivations to search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r>
                  <a:rPr lang="fr-FR" sz="2800" dirty="0"/>
                  <a:t>Searching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8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280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  <m:sub>
                        <m:r>
                          <a:rPr lang="en-US" sz="280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 sz="2800"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sz="2800">
                            <a:latin typeface="Cambria Math"/>
                            <a:ea typeface="Cambria Math"/>
                          </a:rPr>
                          <m:t>)</m:t>
                        </m:r>
                      </m:sub>
                      <m:sup>
                        <m:r>
                          <a:rPr lang="fr-FR" sz="2800"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bSup>
                    <m:r>
                      <a:rPr lang="en-US" sz="2800" i="1"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sz="2800" dirty="0"/>
                  <a:t> </a:t>
                </a:r>
                <a:r>
                  <a:rPr lang="fr-FR" sz="2800" dirty="0" err="1"/>
                  <a:t>at</a:t>
                </a:r>
                <a:r>
                  <a:rPr lang="fr-FR" sz="2800" dirty="0"/>
                  <a:t> </a:t>
                </a:r>
                <a:r>
                  <a:rPr lang="fr-FR" sz="2800" dirty="0" err="1" smtClean="0"/>
                  <a:t>LHCb</a:t>
                </a:r>
                <a:endParaRPr lang="fr-FR" sz="2800" dirty="0" smtClean="0"/>
              </a:p>
              <a:p>
                <a:r>
                  <a:rPr lang="en-US" sz="2800" dirty="0" smtClean="0"/>
                  <a:t>Combination with CMS</a:t>
                </a:r>
              </a:p>
              <a:p>
                <a:r>
                  <a:rPr lang="en-US" sz="2800" dirty="0" smtClean="0"/>
                  <a:t>Conclusions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  <a:blipFill rotWithShape="1">
                <a:blip r:embed="rId2"/>
                <a:stretch>
                  <a:fillRect l="-963" t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65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</p:spPr>
            <p:txBody>
              <a:bodyPr/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Motivations to search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800" dirty="0" smtClean="0">
                  <a:solidFill>
                    <a:srgbClr val="0070C0"/>
                  </a:solidFill>
                </a:endParaRPr>
              </a:p>
              <a:p>
                <a:r>
                  <a:rPr lang="fr-FR" sz="2800" dirty="0"/>
                  <a:t>Searching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8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280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  <m:sub>
                        <m:r>
                          <a:rPr lang="en-US" sz="280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 sz="2800"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sz="2800">
                            <a:latin typeface="Cambria Math"/>
                            <a:ea typeface="Cambria Math"/>
                          </a:rPr>
                          <m:t>)</m:t>
                        </m:r>
                      </m:sub>
                      <m:sup>
                        <m:r>
                          <a:rPr lang="fr-FR" sz="2800"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bSup>
                    <m:r>
                      <a:rPr lang="en-US" sz="2800" i="1"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sz="2800" dirty="0"/>
                  <a:t> </a:t>
                </a:r>
                <a:r>
                  <a:rPr lang="fr-FR" sz="2800" dirty="0" err="1"/>
                  <a:t>at</a:t>
                </a:r>
                <a:r>
                  <a:rPr lang="fr-FR" sz="2800" dirty="0"/>
                  <a:t> </a:t>
                </a:r>
                <a:r>
                  <a:rPr lang="fr-FR" sz="2800" dirty="0" err="1" smtClean="0"/>
                  <a:t>LHCb</a:t>
                </a:r>
                <a:endParaRPr lang="fr-FR" sz="2800" dirty="0" smtClean="0"/>
              </a:p>
              <a:p>
                <a:r>
                  <a:rPr lang="en-US" sz="2800" dirty="0" smtClean="0"/>
                  <a:t>Combination with CMS</a:t>
                </a:r>
              </a:p>
              <a:p>
                <a:r>
                  <a:rPr lang="en-US" sz="2800" dirty="0" smtClean="0"/>
                  <a:t>Conclusions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  <a:blipFill rotWithShape="1">
                <a:blip r:embed="rId2"/>
                <a:stretch>
                  <a:fillRect l="-963" t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462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07288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Searching for NP with </a:t>
            </a:r>
            <a:r>
              <a:rPr lang="en-US" dirty="0" err="1" smtClean="0"/>
              <a:t>Flavour</a:t>
            </a:r>
            <a:r>
              <a:rPr lang="en-US" dirty="0" smtClean="0"/>
              <a:t> Physics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51304" cy="514116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700"/>
                  </a:spcBef>
                </a:pPr>
                <a:r>
                  <a:rPr lang="en-US" dirty="0" smtClean="0"/>
                  <a:t>Decay amplitude </a:t>
                </a:r>
                <a:r>
                  <a:rPr lang="en-US" b="1" dirty="0" smtClean="0"/>
                  <a:t>sums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SM</a:t>
                </a:r>
                <a:r>
                  <a:rPr lang="en-US" b="1" dirty="0" smtClean="0"/>
                  <a:t> and 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NP</a:t>
                </a:r>
                <a:r>
                  <a:rPr lang="en-US" b="1" dirty="0" smtClean="0"/>
                  <a:t> </a:t>
                </a:r>
                <a:r>
                  <a:rPr lang="en-US" dirty="0" smtClean="0"/>
                  <a:t>(if any) contributions</a:t>
                </a:r>
              </a:p>
              <a:p>
                <a:pPr>
                  <a:spcBef>
                    <a:spcPts val="700"/>
                  </a:spcBef>
                </a:pPr>
                <a:r>
                  <a:rPr lang="en-US" dirty="0" smtClean="0"/>
                  <a:t>For example: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)= </m:t>
                    </m:r>
                  </m:oMath>
                </a14:m>
                <a:endParaRPr lang="en-US" dirty="0"/>
              </a:p>
              <a:p>
                <a:pPr>
                  <a:spcBef>
                    <a:spcPts val="700"/>
                  </a:spcBef>
                </a:pPr>
                <a:endParaRPr lang="en-US" dirty="0" smtClean="0"/>
              </a:p>
              <a:p>
                <a:pPr marL="0" indent="0">
                  <a:spcBef>
                    <a:spcPts val="700"/>
                  </a:spcBef>
                  <a:buNone/>
                </a:pPr>
                <a:endParaRPr lang="en-US" dirty="0"/>
              </a:p>
              <a:p>
                <a:pPr marL="0" indent="0">
                  <a:spcBef>
                    <a:spcPts val="700"/>
                  </a:spcBef>
                  <a:buNone/>
                </a:pPr>
                <a:endParaRPr lang="en-US" dirty="0" smtClean="0"/>
              </a:p>
              <a:p>
                <a:pPr>
                  <a:spcBef>
                    <a:spcPts val="700"/>
                  </a:spcBef>
                </a:pPr>
                <a:r>
                  <a:rPr lang="en-US" dirty="0" smtClean="0"/>
                  <a:t>Depending on the decay, several scenarios possible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0" indent="0">
                  <a:spcBef>
                    <a:spcPts val="700"/>
                  </a:spcBef>
                  <a:buNone/>
                </a:pPr>
                <a:endParaRPr lang="en-US" dirty="0" smtClean="0"/>
              </a:p>
              <a:p>
                <a:pPr marL="0" indent="0">
                  <a:spcBef>
                    <a:spcPts val="700"/>
                  </a:spcBef>
                  <a:buNone/>
                </a:pPr>
                <a:endParaRPr lang="en-US" dirty="0"/>
              </a:p>
              <a:p>
                <a:pPr marL="0" indent="0">
                  <a:spcBef>
                    <a:spcPts val="700"/>
                  </a:spcBef>
                  <a:buNone/>
                </a:pPr>
                <a:endParaRPr lang="en-US" dirty="0" smtClean="0"/>
              </a:p>
              <a:p>
                <a:pPr marL="0" indent="0">
                  <a:spcBef>
                    <a:spcPts val="700"/>
                  </a:spcBef>
                  <a:buNone/>
                </a:pPr>
                <a:endParaRPr lang="en-US" dirty="0"/>
              </a:p>
              <a:p>
                <a:pPr>
                  <a:spcBef>
                    <a:spcPts val="700"/>
                  </a:spcBef>
                </a:pPr>
                <a:r>
                  <a:rPr lang="en-US" dirty="0" smtClean="0"/>
                  <a:t>Golden channel = </a:t>
                </a:r>
                <a:r>
                  <a:rPr lang="en-US" b="1" dirty="0" smtClean="0"/>
                  <a:t>rare decay in SM, precisely predicted</a:t>
                </a: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51304" cy="5141168"/>
              </a:xfrm>
              <a:blipFill rotWithShape="1">
                <a:blip r:embed="rId2"/>
                <a:stretch>
                  <a:fillRect l="-564" t="-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e 13"/>
          <p:cNvGrpSpPr/>
          <p:nvPr/>
        </p:nvGrpSpPr>
        <p:grpSpPr>
          <a:xfrm>
            <a:off x="651694" y="2448663"/>
            <a:ext cx="8456810" cy="1412385"/>
            <a:chOff x="388077" y="2852665"/>
            <a:chExt cx="8456810" cy="14123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/>
                <p:cNvSpPr txBox="1"/>
                <p:nvPr/>
              </p:nvSpPr>
              <p:spPr>
                <a:xfrm>
                  <a:off x="3816193" y="3335128"/>
                  <a:ext cx="4219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ZoneTexte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6193" y="3335128"/>
                  <a:ext cx="42191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/>
                <p:cNvSpPr txBox="1"/>
                <p:nvPr/>
              </p:nvSpPr>
              <p:spPr>
                <a:xfrm>
                  <a:off x="7884368" y="3421350"/>
                  <a:ext cx="96051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</m:oMath>
                  </a14:m>
                  <a:r>
                    <a:rPr lang="en-US" dirty="0" smtClean="0"/>
                    <a:t> etc…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9" name="ZoneTexte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4368" y="3421350"/>
                  <a:ext cx="960519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8197" r="-4459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077" y="2970696"/>
              <a:ext cx="3414202" cy="1294354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336" y="2852665"/>
              <a:ext cx="3414202" cy="1334257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/>
        </p:nvSpPr>
        <p:spPr>
          <a:xfrm>
            <a:off x="989188" y="4754180"/>
            <a:ext cx="1084682" cy="2880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989187" y="5042212"/>
            <a:ext cx="67446" cy="2908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989187" y="4754180"/>
            <a:ext cx="1084683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509468" y="4757990"/>
            <a:ext cx="216024" cy="2880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3509468" y="5046022"/>
            <a:ext cx="936104" cy="2908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eur droit avec flèche 33"/>
          <p:cNvCxnSpPr/>
          <p:nvPr/>
        </p:nvCxnSpPr>
        <p:spPr>
          <a:xfrm flipV="1">
            <a:off x="3512047" y="4902006"/>
            <a:ext cx="861517" cy="4196"/>
          </a:xfrm>
          <a:prstGeom prst="straightConnector1">
            <a:avLst/>
          </a:prstGeom>
          <a:ln w="38100" cap="sq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509468" y="4757990"/>
            <a:ext cx="21602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6408040" y="4754180"/>
            <a:ext cx="216024" cy="2880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6398914" y="5040408"/>
            <a:ext cx="936104" cy="2908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onnecteur droit avec flèche 38"/>
          <p:cNvCxnSpPr/>
          <p:nvPr/>
        </p:nvCxnSpPr>
        <p:spPr>
          <a:xfrm>
            <a:off x="6434918" y="4902006"/>
            <a:ext cx="360040" cy="4682"/>
          </a:xfrm>
          <a:prstGeom prst="straightConnector1">
            <a:avLst/>
          </a:prstGeom>
          <a:ln w="38100" cap="sq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6398914" y="4754180"/>
            <a:ext cx="21602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ZoneTexte 46"/>
          <p:cNvSpPr txBox="1"/>
          <p:nvPr/>
        </p:nvSpPr>
        <p:spPr>
          <a:xfrm>
            <a:off x="683568" y="536160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SM</a:t>
            </a:r>
            <a:r>
              <a:rPr lang="en-US" dirty="0" smtClean="0"/>
              <a:t> dominates</a:t>
            </a:r>
            <a:endParaRPr lang="en-US" dirty="0"/>
          </a:p>
        </p:txBody>
      </p:sp>
      <p:sp>
        <p:nvSpPr>
          <p:cNvPr id="49" name="ZoneTexte 48"/>
          <p:cNvSpPr txBox="1"/>
          <p:nvPr/>
        </p:nvSpPr>
        <p:spPr>
          <a:xfrm>
            <a:off x="2798514" y="5374957"/>
            <a:ext cx="2439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NP</a:t>
            </a:r>
            <a:r>
              <a:rPr lang="en-US" dirty="0" smtClean="0"/>
              <a:t> can dominate but large </a:t>
            </a:r>
            <a:r>
              <a:rPr lang="en-US" dirty="0" err="1"/>
              <a:t>theo.</a:t>
            </a:r>
            <a:r>
              <a:rPr lang="en-US" dirty="0"/>
              <a:t> </a:t>
            </a:r>
            <a:r>
              <a:rPr lang="en-US" dirty="0" err="1"/>
              <a:t>u</a:t>
            </a:r>
            <a:r>
              <a:rPr lang="en-US" dirty="0" err="1" smtClean="0"/>
              <a:t>ncert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0" name="ZoneTexte 49"/>
          <p:cNvSpPr txBox="1"/>
          <p:nvPr/>
        </p:nvSpPr>
        <p:spPr>
          <a:xfrm>
            <a:off x="5606826" y="537495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NP</a:t>
            </a:r>
            <a:r>
              <a:rPr lang="en-US" dirty="0" smtClean="0"/>
              <a:t> can dominate and small </a:t>
            </a:r>
            <a:r>
              <a:rPr lang="en-US" dirty="0" err="1" smtClean="0"/>
              <a:t>theo.</a:t>
            </a:r>
            <a:r>
              <a:rPr lang="en-US" dirty="0" smtClean="0"/>
              <a:t> </a:t>
            </a:r>
            <a:r>
              <a:rPr lang="en-US" dirty="0" err="1"/>
              <a:t>u</a:t>
            </a:r>
            <a:r>
              <a:rPr lang="en-US" dirty="0" err="1" smtClean="0"/>
              <a:t>ncert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5606826" y="4437112"/>
            <a:ext cx="2664296" cy="15841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Émoticône 52"/>
          <p:cNvSpPr/>
          <p:nvPr/>
        </p:nvSpPr>
        <p:spPr>
          <a:xfrm>
            <a:off x="7958675" y="4437112"/>
            <a:ext cx="288032" cy="290859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989188" y="4710197"/>
            <a:ext cx="13696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086864" y="4359518"/>
                <a:ext cx="39690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864" y="4359518"/>
                <a:ext cx="39690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cteur droit avec flèche 40"/>
          <p:cNvCxnSpPr/>
          <p:nvPr/>
        </p:nvCxnSpPr>
        <p:spPr>
          <a:xfrm>
            <a:off x="3509468" y="4706491"/>
            <a:ext cx="13696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4607144" y="4355812"/>
                <a:ext cx="39690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144" y="4355812"/>
                <a:ext cx="39690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Connecteur droit avec flèche 42"/>
          <p:cNvCxnSpPr/>
          <p:nvPr/>
        </p:nvCxnSpPr>
        <p:spPr>
          <a:xfrm>
            <a:off x="6389788" y="4706491"/>
            <a:ext cx="13696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7487464" y="4355812"/>
                <a:ext cx="39690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7464" y="4355812"/>
                <a:ext cx="39690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29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533400"/>
                <a:ext cx="9011344" cy="9906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Case: </a:t>
                </a:r>
                <a:r>
                  <a:rPr lang="en-US" dirty="0">
                    <a:solidFill>
                      <a:srgbClr val="00B050"/>
                    </a:solidFill>
                  </a:rPr>
                  <a:t>R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are</a:t>
                </a:r>
                <a:r>
                  <a:rPr lang="en-US" dirty="0" smtClean="0"/>
                  <a:t> &amp;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Precise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533400"/>
                <a:ext cx="9011344" cy="990600"/>
              </a:xfrm>
              <a:blipFill rotWithShape="1">
                <a:blip r:embed="rId2"/>
                <a:stretch>
                  <a:fillRect l="-2368" t="-617" b="-8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dirty="0" smtClean="0">
                    <a:solidFill>
                      <a:srgbClr val="00B050"/>
                    </a:solidFill>
                  </a:rPr>
                  <a:t>F</a:t>
                </a:r>
                <a:r>
                  <a:rPr lang="en-US" dirty="0" err="1" smtClean="0">
                    <a:solidFill>
                      <a:srgbClr val="00B050"/>
                    </a:solidFill>
                  </a:rPr>
                  <a:t>lavour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C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hanging 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N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eutral 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C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urrent:</a:t>
                </a:r>
              </a:p>
              <a:p>
                <a:pPr lvl="1"/>
                <a:r>
                  <a:rPr lang="en-US" sz="2400" dirty="0" smtClean="0"/>
                  <a:t>No SM tree diagram, only higher order</a:t>
                </a:r>
                <a:endParaRPr lang="en-US" sz="2400" dirty="0"/>
              </a:p>
              <a:p>
                <a:pPr lvl="1"/>
                <a:r>
                  <a:rPr lang="en-US" sz="2400" dirty="0" smtClean="0"/>
                  <a:t>Suppressed in SM</a:t>
                </a:r>
              </a:p>
              <a:p>
                <a:r>
                  <a:rPr lang="en-US" dirty="0" smtClean="0"/>
                  <a:t>Spin 0 weakly decaying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/>
                  <a:t>: </a:t>
                </a:r>
              </a:p>
              <a:p>
                <a:pPr lvl="1"/>
                <a:r>
                  <a:rPr lang="en-US" sz="2400" b="1" dirty="0" err="1">
                    <a:solidFill>
                      <a:srgbClr val="00B050"/>
                    </a:solidFill>
                  </a:rPr>
                  <a:t>H</a:t>
                </a:r>
                <a:r>
                  <a:rPr lang="en-US" sz="2400" b="1" dirty="0" err="1" smtClean="0">
                    <a:solidFill>
                      <a:srgbClr val="00B050"/>
                    </a:solidFill>
                  </a:rPr>
                  <a:t>elicity</a:t>
                </a:r>
                <a:r>
                  <a:rPr lang="en-US" sz="2400" b="1" dirty="0" smtClean="0">
                    <a:solidFill>
                      <a:srgbClr val="00B050"/>
                    </a:solidFill>
                  </a:rPr>
                  <a:t> suppression</a:t>
                </a:r>
                <a:r>
                  <a:rPr lang="en-US" sz="2400" b="1" dirty="0" smtClean="0"/>
                  <a:t> </a:t>
                </a:r>
                <a:r>
                  <a:rPr lang="en-US" sz="2400" dirty="0" smtClean="0"/>
                  <a:t>in SM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𝑆𝑀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∝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𝜇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Main source of uncertainties: QCD</a:t>
                </a:r>
              </a:p>
              <a:p>
                <a:pPr lvl="1"/>
                <a:r>
                  <a:rPr lang="en-US" sz="2400" dirty="0" smtClean="0"/>
                  <a:t>Here</a:t>
                </a:r>
                <a:r>
                  <a:rPr lang="en-US" sz="2400" b="1" dirty="0" smtClean="0"/>
                  <a:t>,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l</a:t>
                </a:r>
                <a:r>
                  <a:rPr lang="en-US" sz="2400" b="1" dirty="0" err="1" smtClean="0">
                    <a:solidFill>
                      <a:srgbClr val="FF0000"/>
                    </a:solidFill>
                  </a:rPr>
                  <a:t>eptonic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final </a:t>
                </a:r>
                <a:r>
                  <a:rPr lang="en-US" sz="2400" dirty="0" smtClean="0"/>
                  <a:t>state and…</a:t>
                </a:r>
              </a:p>
              <a:p>
                <a:pPr lvl="1"/>
                <a:r>
                  <a:rPr lang="en-US" sz="2400" dirty="0" smtClean="0"/>
                  <a:t>…initial state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decay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𝑭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well known</a:t>
                </a:r>
                <a:r>
                  <a:rPr lang="en-US" sz="2400" dirty="0" smtClean="0"/>
                  <a:t>:</a:t>
                </a:r>
                <a:endParaRPr lang="en-US" sz="2400" dirty="0"/>
              </a:p>
              <a:p>
                <a:pPr marL="27432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 uncertainty strongly improved recently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20→</m:t>
                    </m:r>
                    <m:r>
                      <a:rPr lang="en-US" sz="2400" b="0" i="1" smtClean="0">
                        <a:latin typeface="Cambria Math"/>
                      </a:rPr>
                      <m:t>1.3</m:t>
                    </m:r>
                    <m:r>
                      <a:rPr lang="en-US" sz="2400" i="1">
                        <a:latin typeface="Cambria Math"/>
                      </a:rPr>
                      <m:t>%</m:t>
                    </m:r>
                  </m:oMath>
                </a14:m>
                <a:r>
                  <a:rPr lang="en-US" sz="2400" dirty="0" smtClean="0"/>
                  <a:t>*</a:t>
                </a:r>
              </a:p>
              <a:p>
                <a:pPr lvl="1"/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Golden channel = </a:t>
                </a:r>
                <a:r>
                  <a:rPr lang="en-US" b="1" dirty="0"/>
                  <a:t>rare decay in SM, precisely predicted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 rotWithShape="1">
                <a:blip r:embed="rId3"/>
                <a:stretch>
                  <a:fillRect l="-1111" t="-1625" b="-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e 5"/>
          <p:cNvGrpSpPr/>
          <p:nvPr/>
        </p:nvGrpSpPr>
        <p:grpSpPr>
          <a:xfrm>
            <a:off x="6300192" y="2691593"/>
            <a:ext cx="2914580" cy="1025439"/>
            <a:chOff x="5883043" y="2852936"/>
            <a:chExt cx="2914580" cy="1025439"/>
          </a:xfrm>
        </p:grpSpPr>
        <p:cxnSp>
          <p:nvCxnSpPr>
            <p:cNvPr id="9" name="Connecteur droit avec flèche 8"/>
            <p:cNvCxnSpPr/>
            <p:nvPr/>
          </p:nvCxnSpPr>
          <p:spPr>
            <a:xfrm>
              <a:off x="7582397" y="3579843"/>
              <a:ext cx="1008112" cy="0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lèche droite 9"/>
            <p:cNvSpPr/>
            <p:nvPr/>
          </p:nvSpPr>
          <p:spPr>
            <a:xfrm rot="10800000">
              <a:off x="7870429" y="3399823"/>
              <a:ext cx="360039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" name="Connecteur droit avec flèche 10"/>
            <p:cNvCxnSpPr/>
            <p:nvPr/>
          </p:nvCxnSpPr>
          <p:spPr>
            <a:xfrm rot="10800000">
              <a:off x="6430269" y="3578438"/>
              <a:ext cx="1008112" cy="0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lèche droite 11"/>
            <p:cNvSpPr/>
            <p:nvPr/>
          </p:nvSpPr>
          <p:spPr>
            <a:xfrm>
              <a:off x="6814494" y="3390858"/>
              <a:ext cx="360039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6500538" y="3253046"/>
                  <a:ext cx="51302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0538" y="3253046"/>
                  <a:ext cx="513026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8166248" y="3253863"/>
                  <a:ext cx="513025" cy="4062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6248" y="3253863"/>
                  <a:ext cx="513025" cy="40626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7340333" y="3397295"/>
                  <a:ext cx="35731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0333" y="3397295"/>
                  <a:ext cx="35731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 15"/>
            <p:cNvSpPr/>
            <p:nvPr/>
          </p:nvSpPr>
          <p:spPr>
            <a:xfrm>
              <a:off x="5883043" y="2852936"/>
              <a:ext cx="29145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/>
              <a:r>
                <a:rPr lang="en-US" sz="2000" dirty="0" err="1"/>
                <a:t>Helicity</a:t>
              </a:r>
              <a:r>
                <a:rPr lang="en-US" sz="2000" dirty="0"/>
                <a:t> Suppressed</a:t>
              </a:r>
            </a:p>
          </p:txBody>
        </p:sp>
        <p:sp>
          <p:nvSpPr>
            <p:cNvPr id="17" name="Interdiction 16"/>
            <p:cNvSpPr/>
            <p:nvPr/>
          </p:nvSpPr>
          <p:spPr>
            <a:xfrm>
              <a:off x="6583878" y="3278498"/>
              <a:ext cx="700893" cy="599877"/>
            </a:xfrm>
            <a:prstGeom prst="noSmoking">
              <a:avLst/>
            </a:prstGeom>
            <a:solidFill>
              <a:srgbClr val="FF0000">
                <a:alpha val="42000"/>
              </a:srgbClr>
            </a:solidFill>
            <a:ln>
              <a:solidFill>
                <a:schemeClr val="tx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481613" y="6488668"/>
            <a:ext cx="364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*HPQCD, PRL </a:t>
            </a:r>
            <a:r>
              <a:rPr lang="en-US" dirty="0"/>
              <a:t>110, 222003, 2013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77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/>
                  <a:t> Observables</a:t>
                </a:r>
                <a:endParaRPr lang="en-US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593" t="-617" b="-8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514116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Simplest obs.: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untagged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time-integrated</a:t>
                </a:r>
                <a:r>
                  <a:rPr lang="en-US" dirty="0" smtClean="0"/>
                  <a:t> branching fraction:</a:t>
                </a:r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Neutral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dirty="0" smtClean="0"/>
                  <a:t> mesons oscillate in admixture of mass </a:t>
                </a:r>
                <a:r>
                  <a:rPr lang="en-US" dirty="0" err="1" smtClean="0"/>
                  <a:t>eigenstates</a:t>
                </a:r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/>
                  <a:t>the decay widths are similar,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Γ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sub>
                      <m:sup/>
                    </m:sSubSup>
                    <m:r>
                      <a:rPr lang="en-US" i="1">
                        <a:latin typeface="Cambria Math"/>
                        <a:ea typeface="Cambria Math"/>
                      </a:rPr>
                      <m:t>~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Γ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sub>
                      <m:sup/>
                    </m:sSubSup>
                  </m:oMath>
                </a14:m>
                <a:r>
                  <a:rPr lang="en-US" dirty="0" smtClean="0"/>
                  <a:t> so: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𝐵𝐹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/>
                          <m:sup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en-US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𝐵𝐹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/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 b="0" i="1" dirty="0" smtClean="0">
                    <a:latin typeface="Cambria Math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b="0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𝜏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sup>
                            </m:sSup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𝐻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𝐵𝐹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/>
                          <m:sup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en-US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𝟎𝟕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±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𝟏𝟎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5141168"/>
              </a:xfrm>
              <a:blipFill rotWithShape="1">
                <a:blip r:embed="rId3"/>
                <a:stretch>
                  <a:fillRect l="-561" t="-830" r="-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43608" y="1935892"/>
                <a:ext cx="7560840" cy="10610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𝐵𝐹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𝑑𝑡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Γ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</m:d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Γ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  <m:sub>
                              <m:d>
                                <m:dPr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sub>
                            <m:sup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 dirty="0">
                              <a:latin typeface="Cambria Math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935892"/>
                <a:ext cx="7560840" cy="10610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403648" y="3356992"/>
                <a:ext cx="6133730" cy="631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2400" b="1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Γ</m:t>
                              </m:r>
                              <m: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</m:d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= </m:t>
                          </m:r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𝐻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H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s</m:t>
                                  </m:r>
                                </m:e>
                              </m:d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t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𝐿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L</m:t>
                              </m:r>
                            </m:sub>
                            <m:sup>
                              <m: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 sz="24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)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356992"/>
                <a:ext cx="6133730" cy="63119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/>
          <p:cNvSpPr txBox="1"/>
          <p:nvPr/>
        </p:nvSpPr>
        <p:spPr>
          <a:xfrm>
            <a:off x="4211960" y="551723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SM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87824" y="2132856"/>
            <a:ext cx="5400600" cy="5760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2481570" y="6237312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Updated from Buras et al. EPJ 2012 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21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3779912" y="1340768"/>
            <a:ext cx="1939506" cy="789594"/>
            <a:chOff x="971600" y="2242115"/>
            <a:chExt cx="2016224" cy="789594"/>
          </a:xfrm>
        </p:grpSpPr>
        <p:sp>
          <p:nvSpPr>
            <p:cNvPr id="16" name="Accolades 15"/>
            <p:cNvSpPr/>
            <p:nvPr/>
          </p:nvSpPr>
          <p:spPr>
            <a:xfrm rot="16200000">
              <a:off x="1546556" y="1667160"/>
              <a:ext cx="789593" cy="1939506"/>
            </a:xfrm>
            <a:prstGeom prst="bracePair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71600" y="2242115"/>
              <a:ext cx="2016224" cy="216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199" y="692696"/>
                <a:ext cx="9011345" cy="597666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/>
                  <a:t> the</a:t>
                </a:r>
                <a:r>
                  <a:rPr lang="en-US" dirty="0">
                    <a:solidFill>
                      <a:srgbClr val="FF0000"/>
                    </a:solidFill>
                  </a:rPr>
                  <a:t> decay widths are different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Γ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p>
                    </m:sSubSup>
                    <m:r>
                      <a:rPr lang="en-US" i="1">
                        <a:latin typeface="Cambria Math"/>
                        <a:ea typeface="Cambria Math"/>
                      </a:rPr>
                      <m:t>≠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Γ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dirty="0" smtClean="0"/>
                  <a:t>, hence:</a:t>
                </a:r>
              </a:p>
              <a:p>
                <a:pPr marL="0" indent="0">
                  <a:lnSpc>
                    <a:spcPct val="200000"/>
                  </a:lnSpc>
                  <a:spcBef>
                    <a:spcPts val="1800"/>
                  </a:spcBef>
                  <a:buNone/>
                </a:pPr>
                <a:endParaRPr lang="en-US" sz="1800" dirty="0"/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en-US" sz="1600" dirty="0" smtClean="0"/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en-US" dirty="0" smtClean="0"/>
                  <a:t>with:</a:t>
                </a:r>
                <a:endParaRPr lang="en-US" dirty="0" smtClean="0">
                  <a:latin typeface="Cambria Math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en-US" sz="2000" b="1" i="1" dirty="0" smtClean="0">
                  <a:latin typeface="Cambria Math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en-US" sz="1400" b="1" i="1" dirty="0">
                  <a:latin typeface="Cambria Math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endParaRPr lang="en-US" sz="1400" dirty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SM predictions</a:t>
                </a:r>
              </a:p>
              <a:p>
                <a:pPr>
                  <a:spcBef>
                    <a:spcPts val="1200"/>
                  </a:spcBef>
                </a:pPr>
                <a:endParaRPr lang="en-US" dirty="0"/>
              </a:p>
              <a:p>
                <a:pPr>
                  <a:spcBef>
                    <a:spcPts val="1200"/>
                  </a:spcBef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692696"/>
                <a:ext cx="9011345" cy="5976664"/>
              </a:xfrm>
              <a:blipFill rotWithShape="1">
                <a:blip r:embed="rId2"/>
                <a:stretch>
                  <a:fillRect l="-1015" t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13248" y="1204257"/>
                <a:ext cx="7096425" cy="1240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𝐵𝐹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sup>
                          </m:sSubSup>
                          <m:r>
                            <a:rPr lang="en-US" sz="2400" i="1">
                              <a:latin typeface="Cambria Math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bSup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en-US" sz="2400" b="1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400" b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𝚫𝚪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US" sz="2400" b="1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en-US" sz="2400" b="1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𝒔</m:t>
                              </m:r>
                            </m:sub>
                            <m:sup>
                              <m:r>
                                <a:rPr lang="en-US" sz="2400" b="1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b="1" dirty="0" smtClean="0">
                  <a:solidFill>
                    <a:srgbClr val="00B050"/>
                  </a:solidFill>
                </a:endParaRPr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48" y="1204257"/>
                <a:ext cx="7096425" cy="12405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/>
          <p:cNvSpPr txBox="1"/>
          <p:nvPr/>
        </p:nvSpPr>
        <p:spPr>
          <a:xfrm>
            <a:off x="2626094" y="528442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SM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3144385" y="2132856"/>
                <a:ext cx="32105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𝐵𝐹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385" y="2132856"/>
                <a:ext cx="3210559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6242" y="4924382"/>
                <a:ext cx="6355958" cy="8785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𝜟𝜞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/>
                      </a:rPr>
                      <m:t>               </m:t>
                    </m:r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b="1" i="1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𝑩𝑭</m:t>
                    </m:r>
                    <m:d>
                      <m:d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𝒔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𝟑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𝟓𝟕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±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𝟑𝟎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sup>
                    </m:sSup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2" y="4924382"/>
                <a:ext cx="6355958" cy="8785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9531" y="3161178"/>
                <a:ext cx="3568413" cy="844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8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ΔΓ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−1;1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31" y="3161178"/>
                <a:ext cx="3568413" cy="8442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572000" y="3140968"/>
                <a:ext cx="4489371" cy="844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0.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613±0.0059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140968"/>
                <a:ext cx="4489371" cy="8449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1890429"/>
                  </p:ext>
                </p:extLst>
              </p:nvPr>
            </p:nvGraphicFramePr>
            <p:xfrm>
              <a:off x="6300192" y="4483010"/>
              <a:ext cx="2520280" cy="208646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440159"/>
                    <a:gridCol w="1080121"/>
                  </a:tblGrid>
                  <a:tr h="497568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Uncertainty Budget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9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 smtClean="0">
                                        <a:latin typeface="Cambria Math"/>
                                      </a:rPr>
                                      <m:t>𝐅</m:t>
                                    </m:r>
                                  </m:e>
                                  <m:sub>
                                    <m:r>
                                      <a:rPr lang="en-US" sz="2000" b="1" i="1" smtClean="0">
                                        <a:latin typeface="Cambria Math"/>
                                      </a:rPr>
                                      <m:t>𝐁𝐬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1" i="1" dirty="0" smtClean="0">
                                  <a:latin typeface="Cambria Math"/>
                                </a:rPr>
                                <m:t>𝟕𝟐</m:t>
                              </m:r>
                              <m:r>
                                <a:rPr lang="en-US" sz="2000" b="1" dirty="0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1" i="1" dirty="0" smtClean="0">
                                  <a:latin typeface="Cambria Math"/>
                                </a:rPr>
                                <m:t>𝟓</m:t>
                              </m:r>
                            </m:oMath>
                          </a14:m>
                          <a:r>
                            <a:rPr lang="en-US" sz="2000" b="1" dirty="0" smtClean="0"/>
                            <a:t>%</a:t>
                          </a:r>
                          <a:endParaRPr lang="en-US" sz="2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9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2000" i="1" smtClean="0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𝑡𝑏</m:t>
                                        </m:r>
                                      </m:sub>
                                      <m:sup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𝑡𝑠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dirty="0" smtClean="0">
                                  <a:latin typeface="Cambria Math"/>
                                </a:rPr>
                                <m:t>22.8</m:t>
                              </m:r>
                            </m:oMath>
                          </a14:m>
                          <a:r>
                            <a:rPr lang="en-US" sz="2000" dirty="0" smtClean="0"/>
                            <a:t>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9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dirty="0" smtClean="0">
                                  <a:latin typeface="Cambria Math"/>
                                </a:rPr>
                                <m:t>3.7</m:t>
                              </m:r>
                            </m:oMath>
                          </a14:m>
                          <a:r>
                            <a:rPr lang="en-US" sz="2000" dirty="0" smtClean="0"/>
                            <a:t>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0017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𝐵𝑠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 smtClean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dirty="0" smtClean="0">
                                  <a:latin typeface="Cambria Math"/>
                                </a:rPr>
                                <m:t>1.1</m:t>
                              </m:r>
                            </m:oMath>
                          </a14:m>
                          <a:r>
                            <a:rPr lang="en-US" sz="2000" dirty="0" smtClean="0"/>
                            <a:t>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9369688"/>
                  </p:ext>
                </p:extLst>
              </p:nvPr>
            </p:nvGraphicFramePr>
            <p:xfrm>
              <a:off x="6300192" y="4483010"/>
              <a:ext cx="2520280" cy="211434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440159"/>
                    <a:gridCol w="1080121"/>
                  </a:tblGrid>
                  <a:tr h="497568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Uncertainty Budget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t="-126154" r="-74684" b="-33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l="-133898" t="-126154" b="-333846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t="-226154" r="-74684" b="-23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l="-133898" t="-226154" b="-233846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t="-326154" r="-74684" b="-13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l="-133898" t="-326154" b="-133846"/>
                          </a:stretch>
                        </a:blipFill>
                      </a:tcPr>
                    </a:tc>
                  </a:tr>
                  <a:tr h="4280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t="-395714" r="-74684" b="-2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11"/>
                          <a:stretch>
                            <a:fillRect l="-133898" t="-395714" b="-2428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2" name="ZoneTexte 21"/>
          <p:cNvSpPr txBox="1"/>
          <p:nvPr/>
        </p:nvSpPr>
        <p:spPr>
          <a:xfrm>
            <a:off x="2608530" y="486916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SM</a:t>
            </a:r>
            <a:endParaRPr lang="en-US" dirty="0"/>
          </a:p>
        </p:txBody>
      </p:sp>
      <p:sp>
        <p:nvSpPr>
          <p:cNvPr id="23" name="ZoneTexte 22"/>
          <p:cNvSpPr txBox="1"/>
          <p:nvPr/>
        </p:nvSpPr>
        <p:spPr>
          <a:xfrm rot="19321171">
            <a:off x="6255732" y="306399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meas.</a:t>
            </a:r>
            <a:endParaRPr lang="en-US" dirty="0"/>
          </a:p>
        </p:txBody>
      </p:sp>
      <p:sp>
        <p:nvSpPr>
          <p:cNvPr id="20" name="ZoneTexte 19"/>
          <p:cNvSpPr txBox="1"/>
          <p:nvPr/>
        </p:nvSpPr>
        <p:spPr>
          <a:xfrm>
            <a:off x="1043608" y="6309320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Updated from Buras et al. EPJ 2012 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35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2924944"/>
            <a:ext cx="8229600" cy="990600"/>
          </a:xfrm>
        </p:spPr>
        <p:txBody>
          <a:bodyPr/>
          <a:lstStyle/>
          <a:p>
            <a:pPr algn="ctr"/>
            <a:r>
              <a:rPr lang="en-US" dirty="0" smtClean="0"/>
              <a:t>What About New Physics?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30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400" y="2874816"/>
            <a:ext cx="5209691" cy="24984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837736"/>
            <a:ext cx="4499992" cy="205836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867328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Model Independent Approach</a:t>
            </a:r>
            <a:endParaRPr lang="en-US" dirty="0"/>
          </a:p>
        </p:txBody>
      </p:sp>
      <p:sp>
        <p:nvSpPr>
          <p:cNvPr id="11" name="Flèche droite 10"/>
          <p:cNvSpPr/>
          <p:nvPr/>
        </p:nvSpPr>
        <p:spPr>
          <a:xfrm>
            <a:off x="4122654" y="3635942"/>
            <a:ext cx="539552" cy="408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5364088" y="5589240"/>
            <a:ext cx="38130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solidFill>
                  <a:srgbClr val="FF0000"/>
                </a:solidFill>
              </a:rPr>
              <a:t>Wilson </a:t>
            </a:r>
            <a:r>
              <a:rPr lang="en-US" sz="2400" u="sng" dirty="0" err="1" smtClean="0">
                <a:solidFill>
                  <a:srgbClr val="FF0000"/>
                </a:solidFill>
              </a:rPr>
              <a:t>coefficents</a:t>
            </a:r>
            <a:r>
              <a:rPr lang="en-US" sz="2400" u="sng" dirty="0" smtClean="0">
                <a:solidFill>
                  <a:srgbClr val="FF0000"/>
                </a:solidFill>
              </a:rPr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10 universal coefficients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Encode </a:t>
            </a:r>
            <a:r>
              <a:rPr lang="en-US" sz="2400" b="1" dirty="0" smtClean="0">
                <a:solidFill>
                  <a:srgbClr val="FF0000"/>
                </a:solidFill>
              </a:rPr>
              <a:t>high energy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146545" y="5613047"/>
            <a:ext cx="4142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Matrix elements: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encode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low energy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Main source of uncertainty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15816" y="4359920"/>
            <a:ext cx="12068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876800"/>
              </a:xfrm>
            </p:spPr>
            <p:txBody>
              <a:bodyPr/>
              <a:lstStyle/>
              <a:p>
                <a:r>
                  <a:rPr lang="en-US" b="1" dirty="0" smtClean="0"/>
                  <a:t>Recall:</a:t>
                </a:r>
                <a:r>
                  <a:rPr lang="en-US" dirty="0" smtClean="0"/>
                  <a:t> virtual particles are </a:t>
                </a:r>
                <a:r>
                  <a:rPr lang="en-US" b="1" dirty="0" smtClean="0"/>
                  <a:t>off-shell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≠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𝑠h𝑒𝑙𝑙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Uncertainty principle,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/>
                      </a:rPr>
                      <m:t>𝚫</m:t>
                    </m:r>
                    <m:r>
                      <a:rPr lang="en-US" b="1" i="1" smtClean="0">
                        <a:latin typeface="Cambria Math"/>
                      </a:rPr>
                      <m:t>𝒕</m:t>
                    </m:r>
                    <m:r>
                      <a:rPr lang="en-US" b="1" i="1" smtClean="0">
                        <a:latin typeface="Cambria Math"/>
                      </a:rPr>
                      <m:t>∝</m:t>
                    </m:r>
                    <m:r>
                      <a:rPr lang="en-US" b="1" i="1" smtClean="0">
                        <a:latin typeface="Cambria Math"/>
                      </a:rPr>
                      <m:t>𝟏</m:t>
                    </m:r>
                    <m:r>
                      <a:rPr lang="en-US" b="1" i="1" smtClean="0">
                        <a:latin typeface="Cambria Math"/>
                      </a:rPr>
                      <m:t> /</m:t>
                    </m:r>
                    <m:r>
                      <a:rPr lang="en-US" b="1" i="0" smtClean="0">
                        <a:latin typeface="Cambria Math"/>
                      </a:rPr>
                      <m:t>𝚫</m:t>
                    </m:r>
                    <m:r>
                      <a:rPr lang="en-US" b="1" i="0" smtClean="0">
                        <a:latin typeface="Cambria Math"/>
                      </a:rPr>
                      <m:t>𝐄</m:t>
                    </m:r>
                  </m:oMath>
                </a14:m>
                <a:r>
                  <a:rPr lang="en-US" b="1" dirty="0" smtClean="0"/>
                  <a:t> :</a:t>
                </a:r>
              </a:p>
              <a:p>
                <a:r>
                  <a:rPr lang="en-US" b="1" dirty="0" smtClean="0"/>
                  <a:t>QCD</a:t>
                </a:r>
                <a:r>
                  <a:rPr lang="en-US" dirty="0" smtClean="0"/>
                  <a:t> energy scale &lt;&lt; </a:t>
                </a:r>
                <a:r>
                  <a:rPr lang="en-US" b="1" dirty="0" smtClean="0"/>
                  <a:t>EW</a:t>
                </a:r>
                <a:r>
                  <a:rPr lang="en-US" dirty="0" smtClean="0"/>
                  <a:t> </a:t>
                </a:r>
                <a:r>
                  <a:rPr lang="en-US" dirty="0"/>
                  <a:t>energy </a:t>
                </a:r>
                <a:r>
                  <a:rPr lang="en-US" dirty="0" smtClean="0"/>
                  <a:t>scale, hence: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b="1" dirty="0" smtClean="0"/>
                  <a:t>Energy scales separate </a:t>
                </a:r>
                <a:r>
                  <a:rPr lang="en-US" dirty="0"/>
                  <a:t>in amplitude expression: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                </m:t>
                      </m:r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∝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𝐹</m:t>
                              </m:r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×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876800"/>
              </a:xfrm>
              <a:blipFill rotWithShape="1">
                <a:blip r:embed="rId4"/>
                <a:stretch>
                  <a:fillRect l="-561" t="-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avec flèche 15"/>
          <p:cNvCxnSpPr/>
          <p:nvPr/>
        </p:nvCxnSpPr>
        <p:spPr>
          <a:xfrm flipV="1">
            <a:off x="4067944" y="5373216"/>
            <a:ext cx="144016" cy="504056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 flipV="1">
            <a:off x="5220072" y="5373216"/>
            <a:ext cx="144016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/>
          <p:cNvGrpSpPr/>
          <p:nvPr/>
        </p:nvGrpSpPr>
        <p:grpSpPr>
          <a:xfrm>
            <a:off x="5752590" y="2085716"/>
            <a:ext cx="1051658" cy="623204"/>
            <a:chOff x="9785038" y="2085716"/>
            <a:chExt cx="1051658" cy="623204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5038" y="2085716"/>
              <a:ext cx="1051658" cy="623204"/>
            </a:xfrm>
            <a:prstGeom prst="rect">
              <a:avLst/>
            </a:prstGeom>
          </p:spPr>
        </p:pic>
        <p:cxnSp>
          <p:nvCxnSpPr>
            <p:cNvPr id="20" name="Connecteur droit avec flèche 19"/>
            <p:cNvCxnSpPr>
              <a:stCxn id="15" idx="1"/>
            </p:cNvCxnSpPr>
            <p:nvPr/>
          </p:nvCxnSpPr>
          <p:spPr>
            <a:xfrm>
              <a:off x="9785038" y="2397318"/>
              <a:ext cx="1051658" cy="0"/>
            </a:xfrm>
            <a:prstGeom prst="straightConnector1">
              <a:avLst/>
            </a:prstGeom>
            <a:ln w="25400">
              <a:solidFill>
                <a:srgbClr val="00B0F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10116616" y="2380238"/>
              <a:ext cx="36004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ZoneTexte 20"/>
                <p:cNvSpPr txBox="1"/>
                <p:nvPr/>
              </p:nvSpPr>
              <p:spPr>
                <a:xfrm>
                  <a:off x="10116616" y="2195572"/>
                  <a:ext cx="2418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ZoneTexte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16616" y="2195572"/>
                  <a:ext cx="241829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6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4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400" y="2874816"/>
            <a:ext cx="5209690" cy="24984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837736"/>
            <a:ext cx="4499992" cy="205836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867328" cy="990600"/>
          </a:xfrm>
        </p:spPr>
        <p:txBody>
          <a:bodyPr>
            <a:normAutofit/>
          </a:bodyPr>
          <a:lstStyle/>
          <a:p>
            <a:r>
              <a:rPr lang="en-US" dirty="0"/>
              <a:t>Model Independent Approach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4122654" y="3635942"/>
            <a:ext cx="539552" cy="408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5364088" y="5589240"/>
            <a:ext cx="38130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solidFill>
                  <a:srgbClr val="FF0000"/>
                </a:solidFill>
              </a:rPr>
              <a:t>Wilson </a:t>
            </a:r>
            <a:r>
              <a:rPr lang="en-US" sz="2400" u="sng" dirty="0" err="1" smtClean="0">
                <a:solidFill>
                  <a:srgbClr val="FF0000"/>
                </a:solidFill>
              </a:rPr>
              <a:t>coefficents</a:t>
            </a:r>
            <a:r>
              <a:rPr lang="en-US" sz="2400" u="sng" dirty="0" smtClean="0">
                <a:solidFill>
                  <a:srgbClr val="FF0000"/>
                </a:solidFill>
              </a:rPr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10 universal coefficients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Encode </a:t>
            </a:r>
            <a:r>
              <a:rPr lang="en-US" sz="2400" b="1" dirty="0" smtClean="0">
                <a:solidFill>
                  <a:srgbClr val="FF0000"/>
                </a:solidFill>
              </a:rPr>
              <a:t>high energy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146545" y="5613047"/>
            <a:ext cx="4142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Matrix elements: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encode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low energy</a:t>
            </a:r>
          </a:p>
          <a:p>
            <a:pPr marL="342900" indent="-342900" algn="r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Main source of uncertainty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15816" y="4359920"/>
            <a:ext cx="12068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4067944" y="5373216"/>
            <a:ext cx="144016" cy="504056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 flipV="1">
            <a:off x="5220072" y="5373216"/>
            <a:ext cx="144016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/>
          <p:cNvGrpSpPr/>
          <p:nvPr/>
        </p:nvGrpSpPr>
        <p:grpSpPr>
          <a:xfrm>
            <a:off x="5752590" y="2085716"/>
            <a:ext cx="1051658" cy="623204"/>
            <a:chOff x="9785038" y="2085716"/>
            <a:chExt cx="1051658" cy="623204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5038" y="2085716"/>
              <a:ext cx="1051658" cy="623204"/>
            </a:xfrm>
            <a:prstGeom prst="rect">
              <a:avLst/>
            </a:prstGeom>
          </p:spPr>
        </p:pic>
        <p:cxnSp>
          <p:nvCxnSpPr>
            <p:cNvPr id="20" name="Connecteur droit avec flèche 19"/>
            <p:cNvCxnSpPr>
              <a:stCxn id="15" idx="1"/>
            </p:cNvCxnSpPr>
            <p:nvPr/>
          </p:nvCxnSpPr>
          <p:spPr>
            <a:xfrm>
              <a:off x="9785038" y="2397318"/>
              <a:ext cx="1051658" cy="0"/>
            </a:xfrm>
            <a:prstGeom prst="straightConnector1">
              <a:avLst/>
            </a:prstGeom>
            <a:ln w="25400">
              <a:solidFill>
                <a:srgbClr val="00B0F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10116616" y="2380238"/>
              <a:ext cx="36004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ZoneTexte 20"/>
                <p:cNvSpPr txBox="1"/>
                <p:nvPr/>
              </p:nvSpPr>
              <p:spPr>
                <a:xfrm>
                  <a:off x="10116616" y="2195572"/>
                  <a:ext cx="2418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ZoneTexte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16616" y="2195572"/>
                  <a:ext cx="241829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6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10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Espace réservé du contenu 2"/>
              <p:cNvSpPr txBox="1">
                <a:spLocks/>
              </p:cNvSpPr>
              <p:nvPr/>
            </p:nvSpPr>
            <p:spPr>
              <a:xfrm>
                <a:off x="457200" y="1628800"/>
                <a:ext cx="8686800" cy="4876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/>
                  <a:t>Recall:</a:t>
                </a:r>
                <a:r>
                  <a:rPr lang="en-US" dirty="0" smtClean="0"/>
                  <a:t> virtual particles are </a:t>
                </a:r>
                <a:r>
                  <a:rPr lang="en-US" b="1" dirty="0" smtClean="0"/>
                  <a:t>off-shell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</a:rPr>
                      <m:t>≠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𝑠h𝑒𝑙𝑙</m:t>
                        </m:r>
                      </m:sub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Uncertainty principle, </a:t>
                </a:r>
                <a14:m>
                  <m:oMath xmlns:m="http://schemas.openxmlformats.org/officeDocument/2006/math">
                    <m:r>
                      <a:rPr lang="en-US" b="1" smtClean="0">
                        <a:latin typeface="Cambria Math"/>
                      </a:rPr>
                      <m:t>𝚫</m:t>
                    </m:r>
                    <m:r>
                      <a:rPr lang="en-US" b="1" i="1" smtClean="0">
                        <a:latin typeface="Cambria Math"/>
                      </a:rPr>
                      <m:t>𝒕</m:t>
                    </m:r>
                    <m:r>
                      <a:rPr lang="en-US" b="1" i="1" smtClean="0">
                        <a:latin typeface="Cambria Math"/>
                      </a:rPr>
                      <m:t>∝</m:t>
                    </m:r>
                    <m:r>
                      <a:rPr lang="en-US" b="1" i="1" smtClean="0">
                        <a:latin typeface="Cambria Math"/>
                      </a:rPr>
                      <m:t>𝟏</m:t>
                    </m:r>
                    <m:r>
                      <a:rPr lang="en-US" b="1" i="1" smtClean="0">
                        <a:latin typeface="Cambria Math"/>
                      </a:rPr>
                      <m:t> /</m:t>
                    </m:r>
                    <m:r>
                      <a:rPr lang="en-US" b="1" smtClean="0">
                        <a:latin typeface="Cambria Math"/>
                      </a:rPr>
                      <m:t>𝚫</m:t>
                    </m:r>
                    <m:r>
                      <a:rPr lang="en-US" b="1" smtClean="0">
                        <a:latin typeface="Cambria Math"/>
                      </a:rPr>
                      <m:t>𝐄</m:t>
                    </m:r>
                  </m:oMath>
                </a14:m>
                <a:r>
                  <a:rPr lang="en-US" b="1" dirty="0" smtClean="0"/>
                  <a:t> :</a:t>
                </a:r>
              </a:p>
              <a:p>
                <a:r>
                  <a:rPr lang="en-US" b="1" dirty="0" smtClean="0"/>
                  <a:t>QCD</a:t>
                </a:r>
                <a:r>
                  <a:rPr lang="en-US" dirty="0" smtClean="0"/>
                  <a:t> energy scale &lt;&lt; </a:t>
                </a:r>
                <a:r>
                  <a:rPr lang="en-US" b="1" dirty="0" smtClean="0"/>
                  <a:t>EW</a:t>
                </a:r>
                <a:r>
                  <a:rPr lang="en-US" dirty="0" smtClean="0"/>
                  <a:t> </a:t>
                </a:r>
                <a:r>
                  <a:rPr lang="en-US" dirty="0"/>
                  <a:t>energy </a:t>
                </a:r>
                <a:r>
                  <a:rPr lang="en-US" dirty="0" smtClean="0"/>
                  <a:t>scale, hence: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Font typeface="Arial" pitchFamily="34" charset="0"/>
                  <a:buNone/>
                </a:pPr>
                <a:endParaRPr lang="en-US" dirty="0" smtClean="0"/>
              </a:p>
              <a:p>
                <a:r>
                  <a:rPr lang="en-US" b="1" dirty="0" smtClean="0"/>
                  <a:t>Energy scales separate </a:t>
                </a:r>
                <a:r>
                  <a:rPr lang="en-US" dirty="0"/>
                  <a:t>in amplitude expression:</a:t>
                </a:r>
              </a:p>
              <a:p>
                <a:pPr mar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                 </m:t>
                      </m:r>
                      <m:r>
                        <a:rPr lang="en-US" i="1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/>
                            </a:rPr>
                            <m:t>𝐼</m:t>
                          </m:r>
                          <m:r>
                            <a:rPr lang="en-US" i="1" smtClean="0">
                              <a:latin typeface="Cambria Math"/>
                            </a:rPr>
                            <m:t>→</m:t>
                          </m:r>
                          <m:r>
                            <a:rPr lang="en-US" i="1" smtClean="0">
                              <a:latin typeface="Cambria Math"/>
                            </a:rPr>
                            <m:t>𝐹</m:t>
                          </m:r>
                        </m:e>
                      </m:d>
                      <m:r>
                        <a:rPr lang="en-US" i="1" smtClean="0">
                          <a:latin typeface="Cambria Math"/>
                        </a:rPr>
                        <m:t>∝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𝐹</m:t>
                              </m:r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×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5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28800"/>
                <a:ext cx="8686800" cy="4876800"/>
              </a:xfrm>
              <a:prstGeom prst="rect">
                <a:avLst/>
              </a:prstGeom>
              <a:blipFill rotWithShape="1">
                <a:blip r:embed="rId7"/>
                <a:stretch>
                  <a:fillRect l="-561" t="-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7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New Physics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𝐵𝐹</m:t>
                            </m:r>
                            <m:r>
                              <a:rPr lang="en-US" i="1"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i="1">
                                <a:latin typeface="Cambria Math"/>
                              </a:rPr>
                              <m:t>)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en-US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</a:rPr>
                          <m:t>)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=0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593" t="-617" b="-8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5"/>
              <p:cNvSpPr txBox="1"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686800" cy="1484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𝐵𝐹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</m:d>
                                </m:sub>
                                <m:sup>
                                  <m:r>
                                    <a:rPr lang="en-US" b="0" i="1"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)→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∝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ℓ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𝑃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𝑃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b="0" i="1">
                                  <a:latin typeface="Cambria Math"/>
                                </a:rPr>
                                <m:t>+2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rgbClr val="00B0F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B0F0"/>
                                          </a:solidFill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/>
                                        </a:rPr>
                                        <m:t>𝜇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sub>
                                  </m:sSub>
                                  <m:r>
                                    <a:rPr lang="en-US" b="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sub>
                                    <m:sup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Espace réservé du contenu 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686800" cy="1484189"/>
              </a:xfrm>
              <a:prstGeom prst="rect">
                <a:avLst/>
              </a:prstGeom>
              <a:blipFill rotWithShape="1">
                <a:blip r:embed="rId3"/>
                <a:stretch>
                  <a:fillRect l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4176119"/>
            <a:ext cx="3142785" cy="1053081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>
          <a:xfrm flipH="1">
            <a:off x="7596336" y="3068960"/>
            <a:ext cx="2" cy="50405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5940152" y="3714454"/>
            <a:ext cx="2608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B050"/>
                </a:solidFill>
              </a:rPr>
              <a:t>SM contributions:</a:t>
            </a:r>
            <a:endParaRPr lang="fr-FR" sz="2400" dirty="0">
              <a:solidFill>
                <a:srgbClr val="00B05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482437" y="417814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7</a:t>
            </a:r>
            <a:r>
              <a:rPr lang="fr-FR" sz="1400" dirty="0" smtClean="0"/>
              <a:t>5%</a:t>
            </a:r>
            <a:endParaRPr lang="fr-FR" sz="14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494740"/>
            <a:ext cx="3142784" cy="104759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481589" y="53408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24%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3275856" y="3046432"/>
            <a:ext cx="1270360" cy="5635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95535" y="3717032"/>
            <a:ext cx="51845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Sensitive to (</a:t>
            </a:r>
            <a:r>
              <a:rPr lang="fr-FR" sz="2400" b="1" dirty="0" smtClean="0">
                <a:solidFill>
                  <a:srgbClr val="FF0000"/>
                </a:solidFill>
              </a:rPr>
              <a:t>P</a:t>
            </a:r>
            <a:r>
              <a:rPr lang="fr-FR" sz="2400" dirty="0" smtClean="0">
                <a:solidFill>
                  <a:srgbClr val="FF0000"/>
                </a:solidFill>
              </a:rPr>
              <a:t>seudo-)</a:t>
            </a:r>
            <a:r>
              <a:rPr lang="fr-FR" sz="2400" b="1" dirty="0" err="1" smtClean="0">
                <a:solidFill>
                  <a:srgbClr val="FF0000"/>
                </a:solidFill>
              </a:rPr>
              <a:t>S</a:t>
            </a:r>
            <a:r>
              <a:rPr lang="fr-FR" sz="2400" dirty="0" err="1" smtClean="0">
                <a:solidFill>
                  <a:srgbClr val="FF0000"/>
                </a:solidFill>
              </a:rPr>
              <a:t>calar</a:t>
            </a:r>
            <a:r>
              <a:rPr lang="fr-FR" sz="2400" dirty="0" smtClean="0">
                <a:solidFill>
                  <a:srgbClr val="FF0000"/>
                </a:solidFill>
              </a:rPr>
              <a:t> NP</a:t>
            </a:r>
          </a:p>
          <a:p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chemeClr val="tx1"/>
                </a:solidFill>
              </a:rPr>
              <a:t>Not </a:t>
            </a:r>
            <a:r>
              <a:rPr lang="en-US" sz="2400" dirty="0" smtClean="0">
                <a:solidFill>
                  <a:schemeClr val="tx1"/>
                </a:solidFill>
              </a:rPr>
              <a:t>affected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by </a:t>
            </a:r>
            <a:r>
              <a:rPr lang="fr-FR" sz="2400" dirty="0" err="1">
                <a:solidFill>
                  <a:schemeClr val="tx1"/>
                </a:solidFill>
              </a:rPr>
              <a:t>helicity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supp</a:t>
            </a:r>
            <a:r>
              <a:rPr lang="fr-FR" sz="2400" dirty="0"/>
              <a:t>.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err="1" smtClean="0"/>
              <a:t>Scalar</a:t>
            </a:r>
            <a:r>
              <a:rPr lang="fr-FR" sz="2400" dirty="0" smtClean="0"/>
              <a:t> </a:t>
            </a:r>
            <a:r>
              <a:rPr lang="fr-FR" sz="2400" dirty="0" err="1" smtClean="0"/>
              <a:t>adds</a:t>
            </a:r>
            <a:r>
              <a:rPr lang="fr-FR" sz="2400" dirty="0" smtClean="0"/>
              <a:t> up </a:t>
            </a:r>
            <a:r>
              <a:rPr lang="fr-FR" sz="2400" dirty="0" err="1" smtClean="0"/>
              <a:t>with</a:t>
            </a:r>
            <a:r>
              <a:rPr lang="fr-FR" sz="2400" dirty="0" smtClean="0"/>
              <a:t> SM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Pseudo-</a:t>
            </a:r>
            <a:r>
              <a:rPr lang="fr-FR" sz="2400" dirty="0" err="1" smtClean="0"/>
              <a:t>scalar</a:t>
            </a:r>
            <a:r>
              <a:rPr lang="fr-FR" sz="2400" dirty="0" smtClean="0"/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can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interfere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destructively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with</a:t>
            </a:r>
            <a:r>
              <a:rPr lang="fr-FR" sz="2400" dirty="0" smtClean="0">
                <a:solidFill>
                  <a:schemeClr val="tx1"/>
                </a:solidFill>
              </a:rPr>
              <a:t> SM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776341" y="1485338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B0F0"/>
                </a:solidFill>
              </a:rPr>
              <a:t>Helicity</a:t>
            </a:r>
            <a:r>
              <a:rPr lang="en-US" sz="2400" dirty="0" smtClean="0">
                <a:solidFill>
                  <a:srgbClr val="00B0F0"/>
                </a:solidFill>
              </a:rPr>
              <a:t> Supp.</a:t>
            </a:r>
            <a:endParaRPr lang="en-US" sz="2400" dirty="0">
              <a:solidFill>
                <a:srgbClr val="00B0F0"/>
              </a:solidFill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6810439" y="1957482"/>
            <a:ext cx="0" cy="252028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034948" y="1947003"/>
            <a:ext cx="432050" cy="2323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179512" y="6385713"/>
                <a:ext cx="42484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 smtClean="0">
                    <a:solidFill>
                      <a:srgbClr val="0070C0"/>
                    </a:solidFill>
                  </a:rPr>
                  <a:t>*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/>
                  <a:t> phenomenology not accounted for</a:t>
                </a:r>
                <a:endParaRPr lang="en-US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6385713"/>
                <a:ext cx="4248472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148" t="-8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/>
          <p:cNvSpPr txBox="1"/>
          <p:nvPr/>
        </p:nvSpPr>
        <p:spPr>
          <a:xfrm>
            <a:off x="3413877" y="1842267"/>
            <a:ext cx="510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*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69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Models are Probed?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4784"/>
                <a:ext cx="8229600" cy="571723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𝑩𝑭</m:t>
                    </m:r>
                    <m:d>
                      <m:dPr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/>
                              </a:rPr>
                              <m:t>𝒔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b="1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1">
                        <a:latin typeface="Cambria Math"/>
                      </a:rPr>
                      <m:t>: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sz="2400" dirty="0"/>
                  <a:t>M</a:t>
                </a:r>
                <a:r>
                  <a:rPr lang="en-US" sz="2400" dirty="0" smtClean="0"/>
                  <a:t>odels with extended Higgs sector, </a:t>
                </a:r>
                <a:r>
                  <a:rPr lang="en-US" sz="2400" dirty="0" err="1" smtClean="0"/>
                  <a:t>e.g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SuperSymmetry</a:t>
                </a:r>
                <a:r>
                  <a:rPr lang="en-US" sz="2400" dirty="0" smtClean="0"/>
                  <a:t> with large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</a:rPr>
                          <m:t>𝛽</m:t>
                        </m:r>
                      </m:e>
                    </m:func>
                  </m:oMath>
                </a14:m>
                <a:r>
                  <a:rPr lang="en-US" sz="2400" dirty="0" smtClean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∝</m:t>
                    </m:r>
                    <m:func>
                      <m:func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fName>
                      <m:e>
                        <m:r>
                          <a:rPr lang="en-US" sz="2400" b="0" i="1" smtClean="0">
                            <a:latin typeface="Cambria Math"/>
                          </a:rPr>
                          <m:t>𝛽</m:t>
                        </m:r>
                      </m:e>
                    </m:func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err="1" smtClean="0"/>
                  <a:t>Lepto</a:t>
                </a:r>
                <a:r>
                  <a:rPr lang="en-US" sz="2400" dirty="0" smtClean="0"/>
                  <a:t>-quarks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2400" dirty="0" smtClean="0"/>
                  <a:t> models</a:t>
                </a:r>
              </a:p>
              <a:p>
                <a:pPr lvl="1"/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𝑩𝑭</m:t>
                    </m:r>
                    <m:d>
                      <m:dPr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𝑩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𝟎</m:t>
                            </m:r>
                          </m:sup>
                        </m:sSup>
                        <m:r>
                          <a:rPr lang="en-US" b="1" i="1" smtClean="0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1" i="0" smtClean="0">
                        <a:latin typeface="Cambria Math"/>
                      </a:rPr>
                      <m:t>:</m:t>
                    </m:r>
                  </m:oMath>
                </a14:m>
                <a:endParaRPr lang="en-US" b="1" dirty="0" smtClean="0"/>
              </a:p>
              <a:p>
                <a:pPr lvl="1"/>
                <a:r>
                  <a:rPr lang="en-US" sz="2400" dirty="0" smtClean="0"/>
                  <a:t>MFV hypothesis</a:t>
                </a:r>
              </a:p>
              <a:p>
                <a:pPr lvl="1"/>
                <a:r>
                  <a:rPr lang="en-US" sz="2400" dirty="0" smtClean="0"/>
                  <a:t>Fourth generation</a:t>
                </a:r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4784"/>
                <a:ext cx="8229600" cy="5717232"/>
              </a:xfrm>
              <a:blipFill rotWithShape="1">
                <a:blip r:embed="rId2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261" y="3068960"/>
            <a:ext cx="5029235" cy="324036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300192" y="314096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Straub, arXiv</a:t>
            </a:r>
            <a:r>
              <a:rPr lang="en-US" dirty="0"/>
              <a:t>:</a:t>
            </a:r>
            <a:r>
              <a:rPr lang="en-US" dirty="0" smtClean="0"/>
              <a:t>1205.6094</a:t>
            </a:r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30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51520" y="2924944"/>
            <a:ext cx="8229600" cy="990600"/>
          </a:xfrm>
        </p:spPr>
        <p:txBody>
          <a:bodyPr/>
          <a:lstStyle/>
          <a:p>
            <a:pPr algn="ctr"/>
            <a:r>
              <a:rPr lang="fr-FR" dirty="0" err="1" smtClean="0"/>
              <a:t>Experimental</a:t>
            </a:r>
            <a:r>
              <a:rPr lang="fr-FR" dirty="0" smtClean="0"/>
              <a:t> Picture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8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278160"/>
            <a:ext cx="8229600" cy="990600"/>
          </a:xfrm>
        </p:spPr>
        <p:txBody>
          <a:bodyPr/>
          <a:lstStyle/>
          <a:p>
            <a:r>
              <a:rPr lang="en-US" dirty="0" smtClean="0"/>
              <a:t>A long hunting…</a:t>
            </a:r>
            <a:endParaRPr lang="en-US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14</a:t>
            </a:fld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94" y="4000241"/>
            <a:ext cx="6126647" cy="288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079" y="1121487"/>
            <a:ext cx="6331875" cy="287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79512" y="3815575"/>
            <a:ext cx="1896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1984 CLEO</a:t>
            </a:r>
            <a:endParaRPr lang="en-US" sz="2400" dirty="0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076159" y="4000241"/>
            <a:ext cx="479617" cy="3648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53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90600"/>
          </a:xfrm>
        </p:spPr>
        <p:txBody>
          <a:bodyPr/>
          <a:lstStyle/>
          <a:p>
            <a:r>
              <a:rPr lang="fr-FR" dirty="0" smtClean="0"/>
              <a:t>…</a:t>
            </a:r>
            <a:r>
              <a:rPr lang="fr-FR" dirty="0" err="1"/>
              <a:t>b</a:t>
            </a:r>
            <a:r>
              <a:rPr lang="fr-FR" dirty="0" err="1" smtClean="0"/>
              <a:t>efore</a:t>
            </a:r>
            <a:r>
              <a:rPr lang="fr-FR" dirty="0" smtClean="0"/>
              <a:t> the first </a:t>
            </a:r>
            <a:r>
              <a:rPr lang="fr-FR" dirty="0" err="1" smtClean="0"/>
              <a:t>evidence</a:t>
            </a:r>
            <a:r>
              <a:rPr lang="fr-FR" dirty="0" smtClean="0"/>
              <a:t>!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395288" y="1340569"/>
                <a:ext cx="8748712" cy="5616823"/>
              </a:xfrm>
            </p:spPr>
            <p:txBody>
              <a:bodyPr>
                <a:normAutofit/>
              </a:bodyPr>
              <a:lstStyle/>
              <a:p>
                <a:r>
                  <a:rPr lang="fr-FR" dirty="0" smtClean="0"/>
                  <a:t>Nov 2012 </a:t>
                </a:r>
                <a:r>
                  <a:rPr lang="fr-FR" dirty="0" err="1" smtClean="0"/>
                  <a:t>LHCb</a:t>
                </a:r>
                <a:r>
                  <a:rPr lang="fr-FR" dirty="0" smtClean="0"/>
                  <a:t>: </a:t>
                </a:r>
                <a:r>
                  <a:rPr lang="fr-FR" dirty="0"/>
                  <a:t>F</a:t>
                </a:r>
                <a:r>
                  <a:rPr lang="fr-FR" dirty="0" smtClean="0"/>
                  <a:t>irst </a:t>
                </a:r>
                <a:r>
                  <a:rPr lang="fr-FR" dirty="0" err="1" smtClean="0"/>
                  <a:t>evidence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1 (7 </a:t>
                </a:r>
                <a:r>
                  <a:rPr lang="fr-FR" dirty="0" err="1" smtClean="0"/>
                  <a:t>TeV</a:t>
                </a:r>
                <a:r>
                  <a:rPr lang="fr-FR" dirty="0" smtClean="0"/>
                  <a:t>) + 1 (8 </a:t>
                </a:r>
                <a:r>
                  <a:rPr lang="fr-FR" dirty="0" err="1" smtClean="0"/>
                  <a:t>TeV</a:t>
                </a:r>
                <a:r>
                  <a:rPr lang="fr-FR" dirty="0"/>
                  <a:t>) </a:t>
                </a:r>
                <a:r>
                  <a:rPr lang="fr-FR" dirty="0" smtClean="0"/>
                  <a:t>fb</a:t>
                </a:r>
                <a:r>
                  <a:rPr lang="fr-FR" baseline="30000" dirty="0" smtClean="0"/>
                  <a:t>-1</a:t>
                </a:r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pPr marL="0" indent="0">
                  <a:buNone/>
                </a:pPr>
                <a:endParaRPr lang="fr-FR" sz="1800" baseline="30000" dirty="0"/>
              </a:p>
              <a:p>
                <a:r>
                  <a:rPr lang="fr-FR" b="1" dirty="0" err="1" smtClean="0"/>
                  <a:t>Today</a:t>
                </a:r>
                <a:r>
                  <a:rPr lang="fr-FR" b="1" dirty="0" smtClean="0"/>
                  <a:t>: </a:t>
                </a:r>
                <a:r>
                  <a:rPr lang="fr-FR" dirty="0" smtClean="0"/>
                  <a:t>update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the </a:t>
                </a:r>
                <a:r>
                  <a:rPr lang="fr-FR" dirty="0" smtClean="0">
                    <a:solidFill>
                      <a:srgbClr val="FF0000"/>
                    </a:solidFill>
                  </a:rPr>
                  <a:t>full </a:t>
                </a:r>
                <a:r>
                  <a:rPr lang="fr-FR" dirty="0" err="1" smtClean="0">
                    <a:solidFill>
                      <a:srgbClr val="FF0000"/>
                    </a:solidFill>
                  </a:rPr>
                  <a:t>dataset</a:t>
                </a:r>
                <a:r>
                  <a:rPr lang="fr-FR" dirty="0"/>
                  <a:t>: </a:t>
                </a:r>
                <a:r>
                  <a:rPr lang="fr-FR" dirty="0" smtClean="0"/>
                  <a:t>1 (7 </a:t>
                </a:r>
                <a:r>
                  <a:rPr lang="fr-FR" dirty="0" err="1" smtClean="0"/>
                  <a:t>TeV</a:t>
                </a:r>
                <a:r>
                  <a:rPr lang="fr-FR" dirty="0" smtClean="0"/>
                  <a:t>) </a:t>
                </a:r>
                <a:r>
                  <a:rPr lang="fr-FR" dirty="0"/>
                  <a:t>+ 2</a:t>
                </a:r>
                <a:r>
                  <a:rPr lang="fr-FR" dirty="0" smtClean="0"/>
                  <a:t> </a:t>
                </a:r>
                <a:r>
                  <a:rPr lang="fr-FR" dirty="0"/>
                  <a:t>(</a:t>
                </a:r>
                <a:r>
                  <a:rPr lang="fr-FR" dirty="0" smtClean="0"/>
                  <a:t>8 </a:t>
                </a:r>
                <a:r>
                  <a:rPr lang="fr-FR" dirty="0" err="1" smtClean="0"/>
                  <a:t>TeV</a:t>
                </a:r>
                <a:r>
                  <a:rPr lang="fr-FR" dirty="0"/>
                  <a:t>) </a:t>
                </a:r>
                <a:r>
                  <a:rPr lang="fr-FR" dirty="0" smtClean="0"/>
                  <a:t>fb</a:t>
                </a:r>
                <a:r>
                  <a:rPr lang="fr-FR" baseline="30000" dirty="0" smtClean="0"/>
                  <a:t>-1</a:t>
                </a:r>
                <a:endParaRPr lang="fr-FR" baseline="30000" dirty="0">
                  <a:solidFill>
                    <a:srgbClr val="FF0000"/>
                  </a:solidFill>
                </a:endParaRPr>
              </a:p>
              <a:p>
                <a:r>
                  <a:rPr lang="fr-FR" dirty="0" smtClean="0"/>
                  <a:t>All d</a:t>
                </a:r>
                <a:r>
                  <a:rPr lang="fr-FR" sz="2400" dirty="0" smtClean="0"/>
                  <a:t>ata </a:t>
                </a:r>
                <a:r>
                  <a:rPr lang="fr-FR" sz="2400" dirty="0" err="1"/>
                  <a:t>consistently</a:t>
                </a:r>
                <a:r>
                  <a:rPr lang="fr-FR" sz="2400" dirty="0"/>
                  <a:t> </a:t>
                </a:r>
                <a:r>
                  <a:rPr lang="fr-FR" sz="2400" dirty="0" err="1" smtClean="0">
                    <a:solidFill>
                      <a:srgbClr val="FF0000"/>
                    </a:solidFill>
                  </a:rPr>
                  <a:t>reprocessed</a:t>
                </a:r>
                <a:endParaRPr lang="fr-FR" baseline="30000" dirty="0">
                  <a:solidFill>
                    <a:srgbClr val="FF0000"/>
                  </a:solidFill>
                </a:endParaRPr>
              </a:p>
              <a:p>
                <a:r>
                  <a:rPr lang="fr-FR" dirty="0" smtClean="0">
                    <a:solidFill>
                      <a:schemeClr val="tx1"/>
                    </a:solidFill>
                  </a:rPr>
                  <a:t>Data </a:t>
                </a:r>
                <a:r>
                  <a:rPr lang="fr-FR" dirty="0">
                    <a:solidFill>
                      <a:schemeClr val="tx1"/>
                    </a:solidFill>
                  </a:rPr>
                  <a:t>in </a:t>
                </a:r>
                <a14:m>
                  <m:oMath xmlns:m="http://schemas.openxmlformats.org/officeDocument/2006/math">
                    <m:r>
                      <a:rPr lang="fr-FR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𝑚</m:t>
                    </m:r>
                    <m:r>
                      <a:rPr lang="fr-FR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fr-FR" i="1" dirty="0">
                        <a:solidFill>
                          <a:schemeClr val="tx1"/>
                        </a:solidFill>
                        <a:latin typeface="Cambria Math"/>
                      </a:rPr>
                      <m:t>)±60 </m:t>
                    </m:r>
                  </m:oMath>
                </a14:m>
                <a:r>
                  <a:rPr lang="fr-FR" dirty="0">
                    <a:solidFill>
                      <a:schemeClr val="tx1"/>
                    </a:solidFill>
                  </a:rPr>
                  <a:t>MeV/c</a:t>
                </a:r>
                <a:r>
                  <a:rPr lang="fr-FR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fr-FR" dirty="0">
                    <a:solidFill>
                      <a:schemeClr val="tx1"/>
                    </a:solidFill>
                  </a:rPr>
                  <a:t> are </a:t>
                </a:r>
                <a:r>
                  <a:rPr lang="fr-FR" dirty="0" err="1">
                    <a:solidFill>
                      <a:srgbClr val="FF0000"/>
                    </a:solidFill>
                  </a:rPr>
                  <a:t>blind</a:t>
                </a:r>
                <a:r>
                  <a:rPr lang="fr-FR" dirty="0">
                    <a:solidFill>
                      <a:srgbClr val="FF0000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til</a:t>
                </a:r>
                <a:r>
                  <a:rPr lang="fr-FR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dirty="0" err="1">
                    <a:solidFill>
                      <a:schemeClr val="tx1"/>
                    </a:solidFill>
                  </a:rPr>
                  <a:t>analysis</a:t>
                </a:r>
                <a:r>
                  <a:rPr lang="fr-FR" dirty="0">
                    <a:solidFill>
                      <a:schemeClr val="tx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completion</a:t>
                </a:r>
                <a:r>
                  <a:rPr lang="fr-FR" dirty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fr-FR" sz="1800" baseline="30000" dirty="0">
                  <a:solidFill>
                    <a:srgbClr val="FF0000"/>
                  </a:solidFill>
                </a:endParaRPr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endParaRPr lang="fr-FR" sz="1800" baseline="30000" dirty="0" smtClean="0"/>
              </a:p>
              <a:p>
                <a:endParaRPr lang="fr-FR" sz="1800" baseline="30000" dirty="0"/>
              </a:p>
              <a:p>
                <a:pPr marL="0" indent="0">
                  <a:buNone/>
                </a:pPr>
                <a:endParaRPr lang="fr-FR" sz="1800" baseline="300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1340569"/>
                <a:ext cx="8748712" cy="5616823"/>
              </a:xfrm>
              <a:blipFill rotWithShape="1">
                <a:blip r:embed="rId2"/>
                <a:stretch>
                  <a:fillRect l="-627" t="-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C0F3-AE04-4DBF-AB5C-5008A19A3559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56" y="2207617"/>
            <a:ext cx="4455044" cy="302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67831" y="1844796"/>
            <a:ext cx="23274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PRL 110, 021801, </a:t>
            </a:r>
            <a:r>
              <a:rPr lang="en-US" sz="1600" b="1" dirty="0"/>
              <a:t>2013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04456" y="2644224"/>
                <a:ext cx="5148064" cy="16163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320" lvl="1" indent="0" algn="ctr">
                  <a:buNone/>
                </a:pP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𝑩</m:t>
                    </m:r>
                    <m:d>
                      <m:dPr>
                        <m:ctrlPr>
                          <a:rPr lang="fr-FR" sz="2000" b="1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𝑩</m:t>
                            </m:r>
                          </m:e>
                          <m:sup>
                            <m:r>
                              <a:rPr lang="fr-FR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𝟎</m:t>
                            </m:r>
                          </m:sup>
                        </m:sSup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sz="20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sz="20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𝟗</m:t>
                    </m:r>
                    <m:r>
                      <a:rPr lang="fr-FR" sz="20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fr-FR" sz="20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𝟒</m:t>
                    </m:r>
                    <m:r>
                      <a:rPr lang="en-US" sz="2000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sz="2000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𝟏𝟎</m:t>
                        </m:r>
                      </m:e>
                      <m:sup>
                        <m:r>
                          <a:rPr lang="en-US" sz="2000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000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US" sz="2000" b="1" i="1" dirty="0" smtClean="0">
                    <a:solidFill>
                      <a:srgbClr val="0070C0"/>
                    </a:solidFill>
                    <a:latin typeface="Cambria Math"/>
                    <a:ea typeface="Cambria Math"/>
                  </a:rPr>
                  <a:t> </a:t>
                </a:r>
                <a:r>
                  <a:rPr lang="en-US" sz="2000" b="1" dirty="0" smtClean="0">
                    <a:solidFill>
                      <a:srgbClr val="0070C0"/>
                    </a:solidFill>
                    <a:latin typeface="+mj-lt"/>
                    <a:ea typeface="Cambria Math"/>
                  </a:rPr>
                  <a:t>at 95%CL</a:t>
                </a:r>
              </a:p>
              <a:p>
                <a:pPr marL="274320" lvl="1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𝑩</m:t>
                      </m:r>
                      <m:d>
                        <m:dPr>
                          <m:ctrlP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𝒔</m:t>
                              </m:r>
                            </m:sub>
                            <m:sup>
                              <m: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𝟎</m:t>
                              </m:r>
                            </m:sup>
                          </m:sSubSup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→</m:t>
                          </m:r>
                          <m:sSup>
                            <m:sSupPr>
                              <m:ctrlP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p>
                              <m: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p>
                              <m:r>
                                <a:rPr lang="fr-FR" sz="20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Sup>
                        <m:sSubSupPr>
                          <m:ctrlP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e>
                        <m:sub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b>
                        <m:sup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</m:sSubSup>
                      <m:r>
                        <a:rPr lang="fr-FR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fr-FR" sz="20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  <m:sSup>
                        <m:sSupPr>
                          <m:ctrlP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</m:e>
                        <m:sup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20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fr-FR" sz="2400" b="1" dirty="0" smtClean="0">
                  <a:solidFill>
                    <a:srgbClr val="FF0000"/>
                  </a:solidFill>
                </a:endParaRPr>
              </a:p>
              <a:p>
                <a:pPr marL="274320" lvl="1" algn="ctr"/>
                <a:r>
                  <a:rPr lang="fr-FR" sz="2400" dirty="0" err="1">
                    <a:solidFill>
                      <a:srgbClr val="FF0000"/>
                    </a:solidFill>
                  </a:rPr>
                  <a:t>Significance</a:t>
                </a:r>
                <a:r>
                  <a:rPr lang="fr-FR" sz="2400" dirty="0">
                    <a:solidFill>
                      <a:srgbClr val="FF0000"/>
                    </a:solidFill>
                  </a:rPr>
                  <a:t> of 3.5 </a:t>
                </a:r>
                <a:r>
                  <a:rPr lang="el-GR" sz="2400" dirty="0">
                    <a:solidFill>
                      <a:srgbClr val="FF0000"/>
                    </a:solidFill>
                  </a:rPr>
                  <a:t>σ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!</a:t>
                </a:r>
                <a:endParaRPr lang="fr-FR" sz="2400" b="1" dirty="0">
                  <a:solidFill>
                    <a:srgbClr val="FF0000"/>
                  </a:solidFill>
                </a:endParaRPr>
              </a:p>
              <a:p>
                <a:pPr marL="274320" lvl="1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456" y="2644224"/>
                <a:ext cx="5148064" cy="1616340"/>
              </a:xfrm>
              <a:prstGeom prst="rect">
                <a:avLst/>
              </a:prstGeom>
              <a:blipFill rotWithShape="1">
                <a:blip r:embed="rId4"/>
                <a:stretch>
                  <a:fillRect t="-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782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</p:spPr>
            <p:txBody>
              <a:bodyPr/>
              <a:lstStyle/>
              <a:p>
                <a:r>
                  <a:rPr lang="en-US" sz="2800" dirty="0" smtClean="0"/>
                  <a:t>Motivations to search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r>
                  <a:rPr lang="fr-FR" sz="2800" dirty="0" smtClean="0">
                    <a:solidFill>
                      <a:srgbClr val="0070C0"/>
                    </a:solidFill>
                  </a:rPr>
                  <a:t>Searching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8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280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B</m:t>
                        </m:r>
                      </m:e>
                      <m:sub>
                        <m:r>
                          <a:rPr lang="en-US" sz="280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 sz="280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sz="280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sub>
                      <m:sup>
                        <m:r>
                          <a:rPr lang="fr-FR" sz="280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bSup>
                    <m:r>
                      <a:rPr lang="en-US" sz="2800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sz="2800" dirty="0">
                    <a:solidFill>
                      <a:srgbClr val="0070C0"/>
                    </a:solidFill>
                  </a:rPr>
                  <a:t> </a:t>
                </a:r>
                <a:r>
                  <a:rPr lang="fr-FR" sz="2800" dirty="0" err="1">
                    <a:solidFill>
                      <a:srgbClr val="0070C0"/>
                    </a:solidFill>
                  </a:rPr>
                  <a:t>at</a:t>
                </a:r>
                <a:r>
                  <a:rPr lang="fr-FR" sz="2800" dirty="0">
                    <a:solidFill>
                      <a:srgbClr val="0070C0"/>
                    </a:solidFill>
                  </a:rPr>
                  <a:t> </a:t>
                </a:r>
                <a:r>
                  <a:rPr lang="fr-FR" sz="2800" dirty="0" err="1" smtClean="0">
                    <a:solidFill>
                      <a:srgbClr val="0070C0"/>
                    </a:solidFill>
                  </a:rPr>
                  <a:t>LHCb</a:t>
                </a:r>
                <a:endParaRPr lang="fr-FR" sz="2800" dirty="0" smtClean="0">
                  <a:solidFill>
                    <a:srgbClr val="0070C0"/>
                  </a:solidFill>
                </a:endParaRPr>
              </a:p>
              <a:p>
                <a:r>
                  <a:rPr lang="en-US" sz="2800" dirty="0" smtClean="0"/>
                  <a:t>Combination with CMS</a:t>
                </a:r>
              </a:p>
              <a:p>
                <a:r>
                  <a:rPr lang="en-US" sz="2800" dirty="0" smtClean="0"/>
                  <a:t>Conclusions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  <a:blipFill rotWithShape="1">
                <a:blip r:embed="rId2"/>
                <a:stretch>
                  <a:fillRect l="-963" t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462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79296" cy="4876800"/>
              </a:xfrm>
            </p:spPr>
            <p:txBody>
              <a:bodyPr>
                <a:noAutofit/>
              </a:bodyPr>
              <a:lstStyle/>
              <a:p>
                <a:pPr marL="731520" lvl="1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rgbClr val="00B0F0"/>
                    </a:solidFill>
                  </a:rPr>
                  <a:t>Production</a:t>
                </a:r>
                <a:r>
                  <a:rPr lang="en-US" sz="2400" dirty="0" smtClean="0"/>
                  <a:t>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fr-FR" sz="2400" dirty="0" smtClean="0"/>
                  <a:t> mesons: (x-section and trigger)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sz="2400" dirty="0" smtClean="0"/>
                  <a:t>Separation </a:t>
                </a:r>
                <a:r>
                  <a:rPr lang="en-US" sz="2400" dirty="0" smtClean="0">
                    <a:solidFill>
                      <a:srgbClr val="00B0F0"/>
                    </a:solidFill>
                  </a:rPr>
                  <a:t>Signal/Background</a:t>
                </a:r>
                <a:r>
                  <a:rPr lang="en-US" sz="2400" dirty="0" smtClean="0"/>
                  <a:t> (detector performance)</a:t>
                </a:r>
              </a:p>
              <a:p>
                <a:pPr lvl="2"/>
                <a:r>
                  <a:rPr lang="en-US" sz="2400" dirty="0" smtClean="0"/>
                  <a:t>Combinatorial background: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sz="2400" b="0" i="1" dirty="0" smtClean="0">
                        <a:latin typeface="Cambria Math"/>
                      </a:rPr>
                      <m:t>→</m:t>
                    </m:r>
                    <m:r>
                      <a:rPr lang="en-US" sz="2400" b="0" i="1" dirty="0" smtClean="0">
                        <a:latin typeface="Cambria Math"/>
                      </a:rPr>
                      <m:t>𝜇𝜇</m:t>
                    </m:r>
                    <m:r>
                      <a:rPr lang="en-US" sz="2400" b="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 smtClean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 smtClean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 smtClean="0"/>
              </a:p>
              <a:p>
                <a:pPr lvl="2"/>
                <a:r>
                  <a:rPr lang="en-US" sz="2400" dirty="0" smtClean="0"/>
                  <a:t>Physical backgrounds:</a:t>
                </a:r>
              </a:p>
              <a:p>
                <a:pPr marL="548640" lvl="2" indent="0">
                  <a:buNone/>
                </a:pPr>
                <a:r>
                  <a:rPr lang="en-US" sz="2400" dirty="0" smtClean="0"/>
                  <a:t>e.g.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</a:rPr>
                      <m:t>→</m:t>
                    </m:r>
                    <m:r>
                      <a:rPr lang="en-US" sz="2400" b="0" i="1" smtClean="0">
                        <a:latin typeface="Cambria Math"/>
                      </a:rPr>
                      <m:t>𝐾</m:t>
                    </m:r>
                    <m:r>
                      <a:rPr lang="en-US" sz="2400" b="0" i="1" smtClean="0">
                        <a:latin typeface="Cambria Math"/>
                      </a:rPr>
                      <m:t>𝜋</m:t>
                    </m:r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𝐾𝐾</m:t>
                    </m:r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𝜋𝜋</m:t>
                    </m:r>
                  </m:oMath>
                </a14:m>
                <a:r>
                  <a:rPr lang="en-US" sz="24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𝐾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US" sz="2400" dirty="0" smtClean="0"/>
                  <a:t> decay in flight to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𝜇</m:t>
                    </m:r>
                  </m:oMath>
                </a14:m>
                <a:endParaRPr lang="en-US" sz="2400" dirty="0" smtClean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 smtClean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 smtClean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 smtClean="0"/>
              </a:p>
              <a:p>
                <a:pPr lvl="2">
                  <a:buFont typeface="Wingdings" pitchFamily="2" charset="2"/>
                  <a:buChar char="Ø"/>
                </a:pPr>
                <a:endParaRPr lang="en-US" sz="2400" dirty="0" smtClean="0"/>
              </a:p>
              <a:p>
                <a:pPr marL="822960" lvl="3" indent="0">
                  <a:buNone/>
                </a:pPr>
                <a:endParaRPr lang="en-US" sz="2400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79296" cy="4876800"/>
              </a:xfrm>
              <a:blipFill rotWithShape="1">
                <a:blip r:embed="rId2"/>
                <a:stretch>
                  <a:fillRect t="-625" b="-3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3273540" cy="245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199" y="532800"/>
                <a:ext cx="9011345" cy="9906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2 Key </a:t>
                </a:r>
                <a:r>
                  <a:rPr lang="en-US" dirty="0"/>
                  <a:t>P</a:t>
                </a:r>
                <a:r>
                  <a:rPr lang="en-US" dirty="0" smtClean="0"/>
                  <a:t>oints for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/>
                  <a:t> with </a:t>
                </a:r>
                <a:r>
                  <a:rPr lang="en-US" dirty="0" err="1" smtClean="0"/>
                  <a:t>LHCb</a:t>
                </a:r>
                <a:r>
                  <a:rPr lang="en-US" dirty="0" smtClean="0"/>
                  <a:t> </a:t>
                </a:r>
                <a:endParaRPr lang="fr-FR" dirty="0"/>
              </a:p>
            </p:txBody>
          </p:sp>
        </mc:Choice>
        <mc:Fallback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199" y="532800"/>
                <a:ext cx="9011345" cy="990600"/>
              </a:xfrm>
              <a:blipFill rotWithShape="1">
                <a:blip r:embed="rId4"/>
                <a:stretch>
                  <a:fillRect l="-2368" b="-7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68960"/>
            <a:ext cx="316835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868144" y="327569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475656" y="327581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ackground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9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Key Point </a:t>
                </a:r>
                <a:r>
                  <a:rPr lang="en-US" dirty="0" smtClean="0"/>
                  <a:t>1: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dirty="0" smtClean="0"/>
                  <a:t> production</a:t>
                </a:r>
                <a:endParaRPr lang="en-US" dirty="0"/>
              </a:p>
            </p:txBody>
          </p:sp>
        </mc:Choice>
        <mc:Fallback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593" t="-617" b="-8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07288" cy="4876800"/>
              </a:xfrm>
            </p:spPr>
            <p:txBody>
              <a:bodyPr>
                <a:normAutofit lnSpcReduction="10000"/>
              </a:bodyPr>
              <a:lstStyle/>
              <a:p>
                <a:pPr marL="342900" indent="-342900"/>
                <a:r>
                  <a:rPr lang="en-US" dirty="0" err="1" smtClean="0">
                    <a:solidFill>
                      <a:schemeClr val="tx2"/>
                    </a:solidFill>
                  </a:rPr>
                  <a:t>LHCb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: a </a:t>
                </a:r>
                <a:r>
                  <a:rPr lang="en-US" dirty="0">
                    <a:solidFill>
                      <a:schemeClr val="tx2"/>
                    </a:solidFill>
                  </a:rPr>
                  <a:t>s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ingle </a:t>
                </a:r>
                <a:r>
                  <a:rPr lang="en-US" dirty="0">
                    <a:solidFill>
                      <a:schemeClr val="tx2"/>
                    </a:solidFill>
                  </a:rPr>
                  <a:t>arm forward spectrometer</a:t>
                </a:r>
                <a:r>
                  <a:rPr lang="en-US" dirty="0"/>
                  <a:t>: </a:t>
                </a:r>
                <a:endParaRPr lang="en-US" i="1" dirty="0" smtClean="0">
                  <a:latin typeface="Cambria Math"/>
                </a:endParaRPr>
              </a:p>
              <a:p>
                <a:pPr marL="274320" lvl="1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2400" dirty="0"/>
                  <a:t> are produced forward</a:t>
                </a:r>
              </a:p>
              <a:p>
                <a:pPr marL="342900" indent="-342900"/>
                <a:r>
                  <a:rPr lang="en-US" dirty="0"/>
                  <a:t>Instantaneous luminosity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4×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32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c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US">
                            <a:latin typeface="Cambria Math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s</m:t>
                        </m:r>
                      </m:e>
                      <m:sup>
                        <m:r>
                          <a:rPr lang="en-US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342900" indent="-342900"/>
                <a:endParaRPr lang="en-US" dirty="0"/>
              </a:p>
              <a:p>
                <a:pPr marL="342900" indent="-342900"/>
                <a:endParaRPr lang="en-US" dirty="0" smtClean="0"/>
              </a:p>
              <a:p>
                <a:pPr marL="342900" indent="-342900"/>
                <a:endParaRPr lang="en-US" dirty="0"/>
              </a:p>
              <a:p>
                <a:pPr marL="342900" indent="-342900"/>
                <a:endParaRPr lang="en-US" dirty="0" smtClean="0"/>
              </a:p>
              <a:p>
                <a:pPr marL="342900" indent="-342900"/>
                <a:endParaRPr lang="en-US" dirty="0"/>
              </a:p>
              <a:p>
                <a:pPr marL="342900" indent="-342900"/>
                <a:endParaRPr lang="en-US" dirty="0" smtClean="0"/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dirty="0" smtClean="0"/>
                  <a:t>Not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dirty="0" smtClean="0"/>
                  <a:t> interactions produce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𝑏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≈</m:t>
                    </m:r>
                    <m:r>
                      <a:rPr lang="en-US" i="1">
                        <a:latin typeface="Cambria Math"/>
                      </a:rPr>
                      <m:t> 1%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𝑡𝑜𝑡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342900" indent="-342900"/>
                <a:r>
                  <a:rPr lang="en-US" dirty="0" smtClean="0"/>
                  <a:t>Record only interesting events with a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trigger system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07288" cy="4876800"/>
              </a:xfrm>
              <a:blipFill rotWithShape="1">
                <a:blip r:embed="rId3"/>
                <a:stretch>
                  <a:fillRect l="-573" t="-1625" b="-2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5" name="Espace réservé du contenu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" t="29007" b="-2"/>
          <a:stretch/>
        </p:blipFill>
        <p:spPr>
          <a:xfrm>
            <a:off x="68613" y="3013405"/>
            <a:ext cx="4575395" cy="2287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9622006"/>
                  </p:ext>
                </p:extLst>
              </p:nvPr>
            </p:nvGraphicFramePr>
            <p:xfrm>
              <a:off x="4756346" y="3275774"/>
              <a:ext cx="4280150" cy="1417712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895774"/>
                    <a:gridCol w="1224136"/>
                    <a:gridCol w="864096"/>
                    <a:gridCol w="1296144"/>
                  </a:tblGrid>
                  <a:tr h="3644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Exp.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Accept.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𝝈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𝒃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b="1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1" i="1" smtClean="0">
                                            <a:latin typeface="Cambria Math"/>
                                          </a:rPr>
                                          <m:t>𝒃</m:t>
                                        </m:r>
                                      </m:e>
                                    </m:acc>
                                  </m:sub>
                                </m:sSub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mtClean="0">
                                  <a:latin typeface="Cambria Math"/>
                                </a:rPr>
                                <m:t>𝒃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mtClean="0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</m:acc>
                              <m:r>
                                <a:rPr lang="en-US" smtClean="0">
                                  <a:latin typeface="Cambria Math"/>
                                </a:rPr>
                                <m:t>  </m:t>
                              </m:r>
                            </m:oMath>
                          </a14:m>
                          <a:r>
                            <a:rPr lang="en-US" dirty="0" smtClean="0"/>
                            <a:t> pairs</a:t>
                          </a:r>
                        </a:p>
                      </a:txBody>
                      <a:tcPr anchor="ctr"/>
                    </a:tc>
                  </a:tr>
                  <a:tr h="58437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ATLAS</a:t>
                          </a:r>
                        </a:p>
                        <a:p>
                          <a:pPr algn="ctr"/>
                          <a:r>
                            <a:rPr lang="en-US" dirty="0" smtClean="0"/>
                            <a:t>CMS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𝜂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/>
                                  </a:rPr>
                                  <m:t>&lt;2.2</m:t>
                                </m:r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~ 75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𝜇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∼4×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 smtClean="0"/>
                        </a:p>
                      </a:txBody>
                      <a:tcPr anchor="ctr"/>
                    </a:tc>
                  </a:tr>
                  <a:tr h="4056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LHCb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2&lt;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𝜂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&lt;6</m:t>
                                </m:r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~ 94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𝜇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∼9×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 smtClean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2978364"/>
                  </p:ext>
                </p:extLst>
              </p:nvPr>
            </p:nvGraphicFramePr>
            <p:xfrm>
              <a:off x="4756346" y="3275774"/>
              <a:ext cx="4280150" cy="1417712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895774"/>
                    <a:gridCol w="1224136"/>
                    <a:gridCol w="864096"/>
                    <a:gridCol w="1296144"/>
                  </a:tblGrid>
                  <a:tr h="3719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Exp.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Accept.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46809" t="-6557" r="-151773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29577" t="-6557" r="-469" b="-303279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ATLAS</a:t>
                          </a:r>
                        </a:p>
                        <a:p>
                          <a:pPr algn="ctr"/>
                          <a:r>
                            <a:rPr lang="en-US" dirty="0" smtClean="0"/>
                            <a:t>CMS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73134" t="-61905" r="-176617" b="-7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46809" t="-61905" r="-151773" b="-7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29577" t="-61905" r="-469" b="-76190"/>
                          </a:stretch>
                        </a:blipFill>
                      </a:tcPr>
                    </a:tc>
                  </a:tr>
                  <a:tr h="4056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LHCb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73134" t="-253731" r="-176617" b="-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46809" t="-253731" r="-151773" b="-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29577" t="-253731" r="-469" b="-1940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6228184" y="4732305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Albrecht, arXiv:1207.4287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803" y="1643259"/>
            <a:ext cx="1363080" cy="1110658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93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Trigger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Trigger is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2-level system</a:t>
                </a:r>
                <a:r>
                  <a:rPr lang="en-US" dirty="0" smtClean="0"/>
                  <a:t>:</a:t>
                </a: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L0 Trigger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sz="2400" dirty="0" smtClean="0"/>
                  <a:t>Made with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custom electronics</a:t>
                </a:r>
              </a:p>
              <a:p>
                <a:pPr lvl="1"/>
                <a:r>
                  <a:rPr lang="en-US" sz="2400" dirty="0" smtClean="0"/>
                  <a:t>Use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fast</a:t>
                </a:r>
                <a:r>
                  <a:rPr lang="en-US" sz="2400" dirty="0" smtClean="0"/>
                  <a:t> available sub-detectors information</a:t>
                </a:r>
              </a:p>
              <a:p>
                <a:pPr lvl="1"/>
                <a:r>
                  <a:rPr lang="en-US" sz="2400" dirty="0" smtClean="0"/>
                  <a:t>Rate reduction: 40 MHz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→</m:t>
                    </m:r>
                  </m:oMath>
                </a14:m>
                <a:r>
                  <a:rPr lang="en-US" sz="2400" dirty="0" smtClean="0"/>
                  <a:t> 1 MHz</a:t>
                </a: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HLT Trigger</a:t>
                </a:r>
              </a:p>
              <a:p>
                <a:pPr lvl="1"/>
                <a:r>
                  <a:rPr lang="en-US" sz="2400" dirty="0" smtClean="0">
                    <a:solidFill>
                      <a:srgbClr val="0070C0"/>
                    </a:solidFill>
                  </a:rPr>
                  <a:t>Software</a:t>
                </a:r>
                <a:r>
                  <a:rPr lang="en-US" sz="2400" dirty="0" smtClean="0"/>
                  <a:t> trigger</a:t>
                </a:r>
              </a:p>
              <a:p>
                <a:pPr lvl="1"/>
                <a:r>
                  <a:rPr lang="en-US" sz="2400" dirty="0" smtClean="0"/>
                  <a:t>Refine selection based on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partial reconstructions</a:t>
                </a:r>
              </a:p>
              <a:p>
                <a:pPr lvl="1"/>
                <a:r>
                  <a:rPr lang="en-US" sz="2400" dirty="0" smtClean="0"/>
                  <a:t>Rate reduction : 1 MHz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→</m:t>
                    </m:r>
                  </m:oMath>
                </a14:m>
                <a:r>
                  <a:rPr lang="en-US" sz="2400" dirty="0" smtClean="0"/>
                  <a:t> 2-6 kHz</a:t>
                </a:r>
              </a:p>
              <a:p>
                <a:pPr lvl="1"/>
                <a:endParaRPr lang="en-US" sz="2400" dirty="0"/>
              </a:p>
              <a:p>
                <a:r>
                  <a:rPr lang="en-US" dirty="0" smtClean="0"/>
                  <a:t>Trigger Efficiency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/>
                  <a:t>: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90%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875" b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86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" t="29074" b="-2"/>
          <a:stretch/>
        </p:blipFill>
        <p:spPr>
          <a:xfrm>
            <a:off x="1115616" y="3242215"/>
            <a:ext cx="6977199" cy="3499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03112" y="1463844"/>
                <a:ext cx="8993424" cy="18211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Signal separated from combinatorial </a:t>
                </a:r>
                <a:r>
                  <a:rPr lang="en-US" sz="2400" dirty="0" err="1" smtClean="0">
                    <a:solidFill>
                      <a:srgbClr val="0070C0"/>
                    </a:solidFill>
                  </a:rPr>
                  <a:t>Bkg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/>
                  <a:t>thanks to:</a:t>
                </a:r>
              </a:p>
              <a:p>
                <a:pPr lvl="1"/>
                <a:r>
                  <a:rPr lang="en-US" sz="2400" dirty="0">
                    <a:solidFill>
                      <a:srgbClr val="FF0000"/>
                    </a:solidFill>
                  </a:rPr>
                  <a:t>M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ass</a:t>
                </a:r>
                <a:r>
                  <a:rPr lang="en-US" sz="2400" dirty="0" smtClean="0"/>
                  <a:t> and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momentum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resolution</a:t>
                </a:r>
                <a:r>
                  <a:rPr lang="en-US" sz="2400" dirty="0" smtClean="0"/>
                  <a:t> (magnet, tracking)</a:t>
                </a:r>
                <a:endParaRPr lang="en-US" sz="2400" dirty="0" smtClean="0">
                  <a:ea typeface="Gill Sans" charset="0"/>
                  <a:cs typeface="Gill Sans" charset="0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𝛿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∼0.4→0.6%</m:t>
                    </m:r>
                  </m:oMath>
                </a14:m>
                <a:r>
                  <a:rPr lang="en-US" sz="24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=5→500</m:t>
                    </m:r>
                    <m:r>
                      <a:rPr lang="en-US" sz="2400" b="0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𝐺𝑒𝑉</m:t>
                    </m:r>
                    <m:r>
                      <a:rPr lang="en-US" sz="2400" b="0">
                        <a:latin typeface="Cambria Math"/>
                      </a:rPr>
                      <m:t>/</m:t>
                    </m:r>
                    <m:r>
                      <a:rPr lang="en-US" sz="2400" b="0" i="1">
                        <a:latin typeface="Cambria Math"/>
                      </a:rPr>
                      <m:t>𝑐</m:t>
                    </m:r>
                    <m:r>
                      <a:rPr lang="en-US" sz="2400" b="0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Δ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𝜇𝜇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∼25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MeV</m:t>
                    </m:r>
                    <m:r>
                      <a:rPr lang="en-US" sz="2400" b="0" i="0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c</m:t>
                        </m:r>
                      </m:e>
                      <m:sup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 (2 </a:t>
                </a:r>
                <a:r>
                  <a:rPr lang="en-US" sz="2400" dirty="0"/>
                  <a:t>[</a:t>
                </a:r>
                <a:r>
                  <a:rPr lang="en-US" sz="2400" dirty="0" smtClean="0"/>
                  <a:t>3-4] times better than CMS [ATLAS])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12" y="1463844"/>
                <a:ext cx="8993424" cy="1821140"/>
              </a:xfrm>
              <a:prstGeom prst="rect">
                <a:avLst/>
              </a:prstGeom>
              <a:blipFill rotWithShape="1">
                <a:blip r:embed="rId3"/>
                <a:stretch>
                  <a:fillRect l="-1017" t="-2341" b="-5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457200" y="532800"/>
            <a:ext cx="8229600" cy="990600"/>
          </a:xfrm>
        </p:spPr>
        <p:txBody>
          <a:bodyPr/>
          <a:lstStyle/>
          <a:p>
            <a:r>
              <a:rPr lang="en-US" dirty="0"/>
              <a:t>Key Point 2: Separation Sig/</a:t>
            </a:r>
            <a:r>
              <a:rPr lang="en-US" dirty="0" err="1"/>
              <a:t>Bkg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699792" y="3573016"/>
            <a:ext cx="1008112" cy="23762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97442" y="3712046"/>
            <a:ext cx="504056" cy="187719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95736" y="4293096"/>
            <a:ext cx="288032" cy="100811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447764" y="4200786"/>
            <a:ext cx="252028" cy="89971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9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" t="29074" b="-2"/>
          <a:stretch/>
        </p:blipFill>
        <p:spPr>
          <a:xfrm>
            <a:off x="1115616" y="3242215"/>
            <a:ext cx="6977199" cy="3499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03112" y="1465200"/>
                <a:ext cx="899342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Signal separated from combinatorial </a:t>
                </a:r>
                <a:r>
                  <a:rPr lang="en-US" sz="2400" dirty="0" err="1" smtClean="0">
                    <a:solidFill>
                      <a:srgbClr val="0070C0"/>
                    </a:solidFill>
                  </a:rPr>
                  <a:t>Bkg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/>
                  <a:t>thanks to:</a:t>
                </a:r>
              </a:p>
              <a:p>
                <a:pPr lvl="1"/>
                <a:r>
                  <a:rPr lang="en-US" sz="2400" dirty="0">
                    <a:solidFill>
                      <a:srgbClr val="FF0000"/>
                    </a:solidFill>
                  </a:rPr>
                  <a:t>S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econdary </a:t>
                </a:r>
                <a:r>
                  <a:rPr lang="en-US" sz="2400" dirty="0">
                    <a:solidFill>
                      <a:srgbClr val="FF0000"/>
                    </a:solidFill>
                  </a:rPr>
                  <a:t>vertex resolution</a:t>
                </a:r>
                <a:r>
                  <a:rPr lang="en-US" sz="2400" dirty="0"/>
                  <a:t>: (high boost and tracking)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𝐵</m:t>
                    </m:r>
                  </m:oMath>
                </a14:m>
                <a:r>
                  <a:rPr lang="en-US" sz="2400" dirty="0"/>
                  <a:t> average flight distance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10 </m:t>
                    </m:r>
                    <m:r>
                      <a:rPr lang="en-US" sz="2400" i="1">
                        <a:latin typeface="Cambria Math"/>
                      </a:rPr>
                      <m:t>𝑚𝑚</m:t>
                    </m:r>
                  </m:oMath>
                </a14:m>
                <a:endParaRPr lang="fr-FR" sz="2400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𝐼𝑃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=25</m:t>
                    </m:r>
                    <m:r>
                      <a:rPr lang="en-US" sz="2400" i="1">
                        <a:latin typeface="Cambria Math"/>
                      </a:rPr>
                      <m:t>𝜇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dirty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=2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GeV</m:t>
                    </m:r>
                    <m:r>
                      <a:rPr lang="en-US" sz="2400">
                        <a:latin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c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12" y="1465200"/>
                <a:ext cx="8993424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1017" t="-2713" b="-8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457200" y="532800"/>
            <a:ext cx="8229600" cy="990600"/>
          </a:xfrm>
        </p:spPr>
        <p:txBody>
          <a:bodyPr/>
          <a:lstStyle/>
          <a:p>
            <a:r>
              <a:rPr lang="en-US" dirty="0"/>
              <a:t>Key Point 2: Separation Sig/</a:t>
            </a:r>
            <a:r>
              <a:rPr lang="en-US" dirty="0" err="1"/>
              <a:t>Bkg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47664" y="4365104"/>
            <a:ext cx="648072" cy="79208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5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" t="29074" b="-2"/>
          <a:stretch/>
        </p:blipFill>
        <p:spPr>
          <a:xfrm>
            <a:off x="1115616" y="3242215"/>
            <a:ext cx="6977199" cy="34991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3112" y="1465200"/>
            <a:ext cx="8993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Signal </a:t>
            </a:r>
            <a:r>
              <a:rPr lang="en-US" sz="2400" dirty="0">
                <a:solidFill>
                  <a:srgbClr val="0070C0"/>
                </a:solidFill>
              </a:rPr>
              <a:t>s</a:t>
            </a:r>
            <a:r>
              <a:rPr lang="en-US" sz="2400" dirty="0" smtClean="0">
                <a:solidFill>
                  <a:srgbClr val="0070C0"/>
                </a:solidFill>
              </a:rPr>
              <a:t>eparated from </a:t>
            </a:r>
            <a:r>
              <a:rPr lang="en-US" sz="2400" dirty="0">
                <a:solidFill>
                  <a:srgbClr val="0070C0"/>
                </a:solidFill>
              </a:rPr>
              <a:t>p</a:t>
            </a:r>
            <a:r>
              <a:rPr lang="en-US" sz="2400" dirty="0" smtClean="0">
                <a:solidFill>
                  <a:srgbClr val="0070C0"/>
                </a:solidFill>
              </a:rPr>
              <a:t>hysical </a:t>
            </a:r>
            <a:r>
              <a:rPr lang="en-US" sz="2400" dirty="0" err="1">
                <a:solidFill>
                  <a:srgbClr val="0070C0"/>
                </a:solidFill>
              </a:rPr>
              <a:t>Bkg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thanks to: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article </a:t>
            </a:r>
            <a:r>
              <a:rPr lang="en-US" sz="2400" dirty="0">
                <a:solidFill>
                  <a:srgbClr val="FF0000"/>
                </a:solidFill>
              </a:rPr>
              <a:t>identification </a:t>
            </a:r>
            <a:r>
              <a:rPr lang="en-US" sz="2400" dirty="0"/>
              <a:t>info (RICH – </a:t>
            </a:r>
            <a:r>
              <a:rPr lang="en-US" sz="2400" dirty="0" err="1"/>
              <a:t>muons</a:t>
            </a:r>
            <a:r>
              <a:rPr lang="en-US" sz="2400" dirty="0"/>
              <a:t> chambers)</a:t>
            </a:r>
            <a:endParaRPr lang="en-US" sz="2400" i="1" dirty="0">
              <a:latin typeface="Cambria Math"/>
            </a:endParaRPr>
          </a:p>
        </p:txBody>
      </p:sp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457200" y="532800"/>
            <a:ext cx="8229600" cy="990600"/>
          </a:xfrm>
        </p:spPr>
        <p:txBody>
          <a:bodyPr/>
          <a:lstStyle/>
          <a:p>
            <a:r>
              <a:rPr lang="en-US" dirty="0"/>
              <a:t>Key Point 2: Separation Sig/</a:t>
            </a:r>
            <a:r>
              <a:rPr lang="en-US" dirty="0" err="1"/>
              <a:t>Bkg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au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454797"/>
                  </p:ext>
                </p:extLst>
              </p:nvPr>
            </p:nvGraphicFramePr>
            <p:xfrm>
              <a:off x="1556215" y="2226568"/>
              <a:ext cx="6096000" cy="9144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48000"/>
                    <a:gridCol w="3048000"/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1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smtClean="0">
                                    <a:latin typeface="Cambria Math"/>
                                  </a:rPr>
                                  <m:t>𝜖</m:t>
                                </m:r>
                                <m:d>
                                  <m:dPr>
                                    <m:ctrlPr>
                                      <a:rPr lang="en-US" sz="24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smtClean="0">
                                        <a:latin typeface="Cambria Math"/>
                                      </a:rPr>
                                      <m:t>𝜇</m:t>
                                    </m:r>
                                    <m:r>
                                      <a:rPr lang="en-US" sz="2400" smtClean="0">
                                        <a:latin typeface="Cambria Math"/>
                                      </a:rPr>
                                      <m:t>→</m:t>
                                    </m:r>
                                    <m:r>
                                      <a:rPr lang="en-US" sz="2400" smtClean="0">
                                        <a:latin typeface="Cambria Math"/>
                                      </a:rPr>
                                      <m:t>𝜇</m:t>
                                    </m:r>
                                  </m:e>
                                </m:d>
                                <m:r>
                                  <a:rPr lang="en-US" sz="2400" smtClean="0">
                                    <a:latin typeface="Cambria Math"/>
                                  </a:rPr>
                                  <m:t>∼98% </m:t>
                                </m:r>
                              </m:oMath>
                            </m:oMathPara>
                          </a14:m>
                          <a:endParaRPr lang="en-US" sz="2400" i="1" dirty="0" smtClean="0">
                            <a:latin typeface="Cambria Math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smtClean="0">
                                    <a:latin typeface="Cambria Math"/>
                                  </a:rPr>
                                  <m:t>𝜖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smtClean="0">
                                        <a:latin typeface="Cambria Math"/>
                                      </a:rPr>
                                      <m:t>𝐾</m:t>
                                    </m:r>
                                    <m:r>
                                      <a:rPr lang="en-US" sz="2400">
                                        <a:latin typeface="Cambria Math"/>
                                      </a:rPr>
                                      <m:t>→</m:t>
                                    </m:r>
                                    <m:r>
                                      <a:rPr lang="en-US" sz="2400">
                                        <a:latin typeface="Cambria Math"/>
                                      </a:rPr>
                                      <m:t>𝜇</m:t>
                                    </m:r>
                                  </m:e>
                                </m:d>
                                <m:r>
                                  <a:rPr lang="en-US" sz="2400">
                                    <a:latin typeface="Cambria Math"/>
                                  </a:rPr>
                                  <m:t>∼</m:t>
                                </m:r>
                                <m:r>
                                  <a:rPr lang="en-US" sz="2400" smtClean="0">
                                    <a:latin typeface="Cambria Math"/>
                                  </a:rPr>
                                  <m:t>0.3</m:t>
                                </m:r>
                                <m:r>
                                  <a:rPr lang="en-US" sz="2400">
                                    <a:latin typeface="Cambria Math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1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smtClean="0">
                                    <a:latin typeface="Cambria Math"/>
                                  </a:rPr>
                                  <m:t>𝜖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smtClean="0"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en-US" sz="2400">
                                        <a:latin typeface="Cambria Math"/>
                                      </a:rPr>
                                      <m:t>→</m:t>
                                    </m:r>
                                    <m:r>
                                      <a:rPr lang="en-US" sz="2400">
                                        <a:latin typeface="Cambria Math"/>
                                      </a:rPr>
                                      <m:t>𝜇</m:t>
                                    </m:r>
                                  </m:e>
                                </m:d>
                                <m:r>
                                  <a:rPr lang="en-US" sz="2400">
                                    <a:latin typeface="Cambria Math"/>
                                  </a:rPr>
                                  <m:t>∼</m:t>
                                </m:r>
                                <m:r>
                                  <a:rPr lang="en-US" sz="2400" smtClean="0">
                                    <a:latin typeface="Cambria Math"/>
                                  </a:rPr>
                                  <m:t>0.6</m:t>
                                </m:r>
                                <m:r>
                                  <a:rPr lang="en-US" sz="2400">
                                    <a:latin typeface="Cambria Math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400" i="1" dirty="0" smtClean="0">
                            <a:latin typeface="Cambria Math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1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smtClean="0">
                                    <a:latin typeface="Cambria Math"/>
                                  </a:rPr>
                                  <m:t>𝜖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smtClean="0">
                                        <a:latin typeface="Cambria Math"/>
                                      </a:rPr>
                                      <m:t>𝑝</m:t>
                                    </m:r>
                                    <m:r>
                                      <a:rPr lang="en-US" sz="2400">
                                        <a:latin typeface="Cambria Math"/>
                                      </a:rPr>
                                      <m:t>→</m:t>
                                    </m:r>
                                    <m:r>
                                      <a:rPr lang="en-US" sz="2400">
                                        <a:latin typeface="Cambria Math"/>
                                      </a:rPr>
                                      <m:t>𝜇</m:t>
                                    </m:r>
                                  </m:e>
                                </m:d>
                                <m:r>
                                  <a:rPr lang="en-US" sz="2400">
                                    <a:latin typeface="Cambria Math"/>
                                  </a:rPr>
                                  <m:t>∼</m:t>
                                </m:r>
                                <m:r>
                                  <a:rPr lang="en-US" sz="2400" smtClean="0">
                                    <a:latin typeface="Cambria Math"/>
                                  </a:rPr>
                                  <m:t>0.3</m:t>
                                </m:r>
                                <m:r>
                                  <a:rPr lang="en-US" sz="2400">
                                    <a:latin typeface="Cambria Math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400" dirty="0" smtClean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au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3584802"/>
                  </p:ext>
                </p:extLst>
              </p:nvPr>
            </p:nvGraphicFramePr>
            <p:xfrm>
              <a:off x="1556215" y="2226568"/>
              <a:ext cx="6096000" cy="9144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48000"/>
                    <a:gridCol w="3048000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100200" b="-1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r="-200" b="-113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10020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0000" r="-200" b="-133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9" name="Rectangle 8"/>
          <p:cNvSpPr/>
          <p:nvPr/>
        </p:nvSpPr>
        <p:spPr>
          <a:xfrm>
            <a:off x="2051720" y="4005064"/>
            <a:ext cx="504056" cy="13681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83968" y="3573016"/>
            <a:ext cx="646738" cy="223224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580112" y="3242214"/>
            <a:ext cx="1368152" cy="292308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3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51520" y="2924944"/>
            <a:ext cx="8229600" cy="990600"/>
          </a:xfrm>
        </p:spPr>
        <p:txBody>
          <a:bodyPr/>
          <a:lstStyle/>
          <a:p>
            <a:pPr algn="ctr"/>
            <a:r>
              <a:rPr lang="fr-FR" dirty="0" err="1" smtClean="0"/>
              <a:t>LHCb</a:t>
            </a:r>
            <a:r>
              <a:rPr lang="fr-FR" dirty="0" smtClean="0"/>
              <a:t> </a:t>
            </a:r>
            <a:r>
              <a:rPr lang="fr-FR" dirty="0" err="1" smtClean="0"/>
              <a:t>Analysis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14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Answering the question:</a:t>
                </a:r>
              </a:p>
              <a:p>
                <a:pPr marL="0" indent="0" algn="ctr">
                  <a:buNone/>
                </a:pPr>
                <a:r>
                  <a:rPr lang="en-US" b="1" dirty="0" smtClean="0"/>
                  <a:t>Which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𝑩𝑭</m:t>
                    </m:r>
                  </m:oMath>
                </a14:m>
                <a:r>
                  <a:rPr lang="en-US" b="1" dirty="0" smtClean="0"/>
                  <a:t> is (in-)compatible with the observed data?</a:t>
                </a:r>
                <a:endParaRPr lang="en-US" dirty="0"/>
              </a:p>
              <a:p>
                <a:r>
                  <a:rPr lang="en-US" dirty="0" smtClean="0"/>
                  <a:t>Observed data =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𝑁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d>
                          <m:d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𝒔</m:t>
                            </m:r>
                          </m:e>
                        </m:d>
                      </m:sub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b="1" smtClean="0">
                        <a:solidFill>
                          <a:srgbClr val="00B050"/>
                        </a:solidFill>
                        <a:latin typeface="Cambria Math"/>
                      </a:rPr>
                      <m:t>𝐁𝐤𝐠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Increasing sensitivity:</a:t>
                </a:r>
                <a:endParaRPr lang="en-US" dirty="0" smtClean="0">
                  <a:solidFill>
                    <a:srgbClr val="00B050"/>
                  </a:solidFill>
                </a:endParaRPr>
              </a:p>
              <a:p>
                <a:pPr lvl="1"/>
                <a:r>
                  <a:rPr lang="en-US" sz="2400" dirty="0" smtClean="0"/>
                  <a:t>Events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Selection and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Classification </a:t>
                </a:r>
                <a:r>
                  <a:rPr lang="en-US" sz="2400" dirty="0" smtClean="0"/>
                  <a:t>in categories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Derive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Signal and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Bkg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expectations </a:t>
                </a:r>
                <a:r>
                  <a:rPr lang="en-US" dirty="0" smtClean="0"/>
                  <a:t>from control channels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Compare expectations with observation and infer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𝐵𝐹</m:t>
                    </m:r>
                  </m:oMath>
                </a14:m>
                <a:endParaRPr lang="en-US" b="0" dirty="0" smtClean="0"/>
              </a:p>
              <a:p>
                <a:pPr lvl="1"/>
                <a:r>
                  <a:rPr lang="en-US" sz="2400" dirty="0" smtClean="0">
                    <a:solidFill>
                      <a:srgbClr val="0070C0"/>
                    </a:solidFill>
                  </a:rPr>
                  <a:t>CLs method </a:t>
                </a:r>
                <a:r>
                  <a:rPr lang="en-US" sz="2400" dirty="0" smtClean="0"/>
                  <a:t>and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Fitting</a:t>
                </a:r>
                <a:r>
                  <a:rPr lang="en-US" sz="2400" dirty="0" smtClean="0"/>
                  <a:t> procedure if signal evidence</a:t>
                </a:r>
              </a:p>
              <a:p>
                <a:r>
                  <a:rPr lang="en-US" b="1" dirty="0" smtClean="0"/>
                  <a:t>Data </a:t>
                </a:r>
                <a:r>
                  <a:rPr lang="en-US" b="1" dirty="0"/>
                  <a:t>Set</a:t>
                </a:r>
                <a:r>
                  <a:rPr lang="en-US" b="1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  <a:blipFill rotWithShape="1">
                <a:blip r:embed="rId2"/>
                <a:stretch>
                  <a:fillRect l="-561" t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6679303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   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0.9 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6679303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6154" r="-414872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106154" r="-414872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206154" r="-414872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9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Answering the question:</a:t>
                </a:r>
              </a:p>
              <a:p>
                <a:pPr marL="0" indent="0" algn="ctr">
                  <a:buNone/>
                </a:pPr>
                <a:r>
                  <a:rPr lang="en-US" b="1" dirty="0" smtClean="0"/>
                  <a:t>Which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𝑩𝑭</m:t>
                    </m:r>
                  </m:oMath>
                </a14:m>
                <a:r>
                  <a:rPr lang="en-US" b="1" dirty="0" smtClean="0"/>
                  <a:t> is (in-)compatible with the observed data?</a:t>
                </a:r>
                <a:endParaRPr lang="en-US" dirty="0"/>
              </a:p>
              <a:p>
                <a:r>
                  <a:rPr lang="en-US" dirty="0" smtClean="0"/>
                  <a:t>Observed data =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𝑁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d>
                          <m:d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𝒔</m:t>
                            </m:r>
                          </m:e>
                        </m:d>
                      </m:sub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b="1" smtClean="0">
                        <a:solidFill>
                          <a:srgbClr val="00B050"/>
                        </a:solidFill>
                        <a:latin typeface="Cambria Math"/>
                      </a:rPr>
                      <m:t>𝐁𝐤𝐠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Increasing sensitivity:</a:t>
                </a:r>
                <a:endParaRPr lang="en-US" dirty="0" smtClean="0">
                  <a:solidFill>
                    <a:srgbClr val="00B050"/>
                  </a:solidFill>
                </a:endParaRPr>
              </a:p>
              <a:p>
                <a:pPr lvl="1"/>
                <a:r>
                  <a:rPr lang="en-US" sz="2400" dirty="0" smtClean="0"/>
                  <a:t>Events </a:t>
                </a:r>
                <a:r>
                  <a:rPr lang="en-US" sz="2400" u="sng" dirty="0" smtClean="0">
                    <a:solidFill>
                      <a:srgbClr val="0070C0"/>
                    </a:solidFill>
                  </a:rPr>
                  <a:t>Selection and</a:t>
                </a:r>
                <a:r>
                  <a:rPr lang="en-US" sz="2400" u="sng" dirty="0" smtClean="0"/>
                  <a:t> </a:t>
                </a:r>
                <a:r>
                  <a:rPr lang="en-US" sz="2400" u="sng" dirty="0" smtClean="0">
                    <a:solidFill>
                      <a:srgbClr val="0070C0"/>
                    </a:solidFill>
                  </a:rPr>
                  <a:t>Classification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/>
                  <a:t>in categories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Derive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Signal and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Bkg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expectations </a:t>
                </a:r>
                <a:r>
                  <a:rPr lang="en-US" dirty="0" smtClean="0"/>
                  <a:t>from control channels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Compare expectations with observation and infer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𝐵𝐹</m:t>
                    </m:r>
                  </m:oMath>
                </a14:m>
                <a:endParaRPr lang="en-US" b="0" dirty="0" smtClean="0"/>
              </a:p>
              <a:p>
                <a:pPr lvl="1"/>
                <a:r>
                  <a:rPr lang="en-US" sz="2400" dirty="0" smtClean="0">
                    <a:solidFill>
                      <a:srgbClr val="0070C0"/>
                    </a:solidFill>
                  </a:rPr>
                  <a:t>CLs method </a:t>
                </a:r>
                <a:r>
                  <a:rPr lang="en-US" sz="2400" dirty="0" smtClean="0"/>
                  <a:t>and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Fitting</a:t>
                </a:r>
                <a:r>
                  <a:rPr lang="en-US" sz="2400" dirty="0" smtClean="0"/>
                  <a:t> procedure if signal evidence</a:t>
                </a:r>
              </a:p>
              <a:p>
                <a:r>
                  <a:rPr lang="en-US" b="1" dirty="0" smtClean="0"/>
                  <a:t>Data </a:t>
                </a:r>
                <a:r>
                  <a:rPr lang="en-US" b="1" dirty="0"/>
                  <a:t>Set</a:t>
                </a:r>
                <a:r>
                  <a:rPr lang="en-US" b="1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  <a:blipFill rotWithShape="1">
                <a:blip r:embed="rId2"/>
                <a:stretch>
                  <a:fillRect l="-561" t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9425023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   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0.9 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9425023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6154" r="-414872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106154" r="-414872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206154" r="-414872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58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and Classification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48332"/>
            <a:ext cx="4479768" cy="3305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795320" cy="4876800"/>
              </a:xfrm>
            </p:spPr>
            <p:txBody>
              <a:bodyPr/>
              <a:lstStyle/>
              <a:p>
                <a:r>
                  <a:rPr lang="en-US" dirty="0" smtClean="0"/>
                  <a:t>After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loose selection, </a:t>
                </a:r>
                <a:r>
                  <a:rPr lang="en-US" dirty="0" smtClean="0"/>
                  <a:t>classify </a:t>
                </a:r>
                <a:r>
                  <a:rPr lang="en-US" dirty="0" err="1" smtClean="0"/>
                  <a:t>evt</a:t>
                </a:r>
                <a:r>
                  <a:rPr lang="en-US" dirty="0" smtClean="0"/>
                  <a:t> based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𝜇𝜇</m:t>
                        </m:r>
                      </m:sub>
                    </m:sSub>
                  </m:oMath>
                </a14:m>
                <a:r>
                  <a:rPr lang="en-US" sz="2400" dirty="0" smtClean="0"/>
                  <a:t> and </a:t>
                </a:r>
                <a:r>
                  <a:rPr lang="en-US" dirty="0">
                    <a:solidFill>
                      <a:srgbClr val="0070C0"/>
                    </a:solidFill>
                  </a:rPr>
                  <a:t>g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eometry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 smtClean="0"/>
                  <a:t>Train Boosted Decision Tree (BDT) to recognize signal from </a:t>
                </a:r>
                <a:r>
                  <a:rPr lang="en-US" dirty="0" smtClean="0">
                    <a:solidFill>
                      <a:schemeClr val="accent2"/>
                    </a:solidFill>
                  </a:rPr>
                  <a:t>combinatorial background </a:t>
                </a:r>
                <a:r>
                  <a:rPr lang="en-US" dirty="0" smtClean="0"/>
                  <a:t>based on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12 geometrical variables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795320" cy="4876800"/>
              </a:xfrm>
              <a:blipFill rotWithShape="1">
                <a:blip r:embed="rId3"/>
                <a:stretch>
                  <a:fillRect l="-554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>
                <a:spLocks/>
              </p:cNvSpPr>
              <p:nvPr/>
            </p:nvSpPr>
            <p:spPr bwMode="auto">
              <a:xfrm>
                <a:off x="251520" y="3047563"/>
                <a:ext cx="4968552" cy="39098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l"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b="1" dirty="0" smtClean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B candidate:</a:t>
                </a:r>
                <a:endParaRPr lang="en-US" b="1" dirty="0">
                  <a:solidFill>
                    <a:schemeClr val="tx1"/>
                  </a:solidFill>
                  <a:ea typeface="Gill Sans" charset="0"/>
                  <a:cs typeface="Gill Sans" charset="0"/>
                </a:endParaRPr>
              </a:p>
              <a:p>
                <a:pPr algn="l"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 smtClean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- </a:t>
                </a:r>
                <a:r>
                  <a:rPr lang="en-US" dirty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proper time</a:t>
                </a:r>
              </a:p>
              <a:p>
                <a:pPr algn="l"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 smtClean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- </a:t>
                </a:r>
                <a:r>
                  <a:rPr lang="en-US" dirty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impact parameter </a:t>
                </a:r>
                <a:endParaRPr lang="en-US" dirty="0" smtClean="0">
                  <a:solidFill>
                    <a:schemeClr val="tx1"/>
                  </a:solidFill>
                  <a:ea typeface="Gill Sans" charset="0"/>
                  <a:cs typeface="Gill Sans" charset="0"/>
                </a:endParaRPr>
              </a:p>
              <a:p>
                <a:pPr algn="l"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 smtClean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- </a:t>
                </a:r>
                <a:r>
                  <a:rPr lang="en-US" dirty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transverse momentum </a:t>
                </a:r>
              </a:p>
              <a:p>
                <a:pPr algn="l"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 smtClean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- B isolation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 smtClean="0">
                    <a:ea typeface="Gill Sans" charset="0"/>
                    <a:cs typeface="Gill Sans" charset="0"/>
                  </a:rPr>
                  <a:t>- Angle </a:t>
                </a:r>
                <a:r>
                  <a:rPr lang="en-US" dirty="0">
                    <a:ea typeface="Gill Sans" charset="0"/>
                    <a:cs typeface="Gill Sans" charset="0"/>
                  </a:rPr>
                  <a:t>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 smtClean="0">
                    <a:ea typeface="Gill Sans" charset="0"/>
                    <a:cs typeface="Gill Sans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𝑡h𝑟𝑢𝑠𝑡</m:t>
                        </m:r>
                      </m:sub>
                    </m:sSub>
                  </m:oMath>
                </a14:m>
                <a:endParaRPr lang="en-US" dirty="0">
                  <a:ea typeface="Gill Sans" charset="0"/>
                  <a:cs typeface="Gill Sans" charset="0"/>
                </a:endParaRP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 smtClean="0">
                    <a:ea typeface="Gill Sans" charset="0"/>
                    <a:cs typeface="Gill Sans" charset="0"/>
                  </a:rPr>
                  <a:t>- Angle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Gill Sans" charset="0"/>
                        <a:cs typeface="Gill Sans" charset="0"/>
                      </a:rPr>
                      <m:t>𝐵</m:t>
                    </m:r>
                  </m:oMath>
                </a14:m>
                <a:r>
                  <a:rPr lang="en-US" dirty="0" smtClean="0">
                    <a:ea typeface="Gill Sans" charset="0"/>
                    <a:cs typeface="Gill Sans" charset="0"/>
                  </a:rPr>
                  <a:t> rest frame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Gill Sans" charset="0"/>
                            <a:cs typeface="Gill Sans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  <a:ea typeface="Gill Sans" charset="0"/>
                            <a:cs typeface="Gill Sans" charset="0"/>
                          </a:rPr>
                          <m:t>p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Gill Sans" charset="0"/>
                                <a:cs typeface="Gill Sans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Gill Sans" charset="0"/>
                                <a:cs typeface="Gill Sans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Gill Sans" charset="0"/>
                                <a:cs typeface="Gill Sans" charset="0"/>
                              </a:rPr>
                              <m:t>+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  <a:ea typeface="Gill Sans" charset="0"/>
                    <a:cs typeface="Gill Sans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𝑡h𝑟𝑢𝑠𝑡</m:t>
                        </m:r>
                      </m:sub>
                    </m:sSub>
                  </m:oMath>
                </a14:m>
                <a:endParaRPr lang="en-US" dirty="0" smtClean="0">
                  <a:solidFill>
                    <a:schemeClr val="tx1"/>
                  </a:solidFill>
                  <a:ea typeface="Gill Sans" charset="0"/>
                  <a:cs typeface="Gill Sans" charset="0"/>
                </a:endParaRP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b="1" dirty="0" err="1">
                    <a:ea typeface="Gill Sans" charset="0"/>
                    <a:cs typeface="Gill Sans" charset="0"/>
                  </a:rPr>
                  <a:t>M</a:t>
                </a:r>
                <a:r>
                  <a:rPr lang="en-US" b="1" dirty="0" err="1" smtClean="0">
                    <a:ea typeface="Gill Sans" charset="0"/>
                    <a:cs typeface="Gill Sans" charset="0"/>
                  </a:rPr>
                  <a:t>uons</a:t>
                </a:r>
                <a:r>
                  <a:rPr lang="en-US" b="1" dirty="0">
                    <a:ea typeface="Gill Sans" charset="0"/>
                    <a:cs typeface="Gill Sans" charset="0"/>
                  </a:rPr>
                  <a:t>: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>
                    <a:ea typeface="Gill Sans" charset="0"/>
                    <a:cs typeface="Gill Sans" charset="0"/>
                  </a:rPr>
                  <a:t>- min IP significance	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>
                    <a:ea typeface="Gill Sans" charset="0"/>
                    <a:cs typeface="Gill Sans" charset="0"/>
                  </a:rPr>
                  <a:t>- </a:t>
                </a:r>
                <a:r>
                  <a:rPr lang="en-US" dirty="0" smtClean="0">
                    <a:ea typeface="Gill Sans" charset="0"/>
                    <a:cs typeface="Gill Sans" charset="0"/>
                  </a:rPr>
                  <a:t>distance </a:t>
                </a:r>
                <a:r>
                  <a:rPr lang="en-US" dirty="0">
                    <a:ea typeface="Gill Sans" charset="0"/>
                    <a:cs typeface="Gill Sans" charset="0"/>
                  </a:rPr>
                  <a:t>of closest approach 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>
                    <a:ea typeface="Gill Sans" charset="0"/>
                    <a:cs typeface="Gill Sans" charset="0"/>
                  </a:rPr>
                  <a:t>- </a:t>
                </a:r>
                <a:r>
                  <a:rPr lang="en-US" dirty="0" err="1">
                    <a:ea typeface="Gill Sans" charset="0"/>
                    <a:cs typeface="Gill Sans" charset="0"/>
                  </a:rPr>
                  <a:t>muon</a:t>
                </a:r>
                <a:r>
                  <a:rPr lang="en-US" dirty="0">
                    <a:ea typeface="Gill Sans" charset="0"/>
                    <a:cs typeface="Gill Sans" charset="0"/>
                  </a:rPr>
                  <a:t> isolation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en-US" dirty="0">
                    <a:ea typeface="Gill Sans" charset="0"/>
                    <a:cs typeface="Gill Sans" charset="0"/>
                  </a:rPr>
                  <a:t>- </a:t>
                </a:r>
                <a:r>
                  <a:rPr lang="en-US" dirty="0" err="1">
                    <a:ea typeface="Gill Sans" charset="0"/>
                    <a:cs typeface="Gill Sans" charset="0"/>
                  </a:rPr>
                  <a:t>polarisation</a:t>
                </a:r>
                <a:r>
                  <a:rPr lang="en-US" dirty="0">
                    <a:ea typeface="Gill Sans" charset="0"/>
                    <a:cs typeface="Gill Sans" charset="0"/>
                  </a:rPr>
                  <a:t> angle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fr-FR" sz="1600" kern="0" dirty="0"/>
                  <a:t>- |</a:t>
                </a:r>
                <a:r>
                  <a:rPr lang="el-GR" sz="1600" kern="0" dirty="0">
                    <a:sym typeface="Symbol"/>
                  </a:rPr>
                  <a:t>η</a:t>
                </a:r>
                <a:r>
                  <a:rPr lang="en-US" sz="1600" kern="0" dirty="0">
                    <a:sym typeface="Symbol"/>
                  </a:rPr>
                  <a:t>(</a:t>
                </a:r>
                <a:r>
                  <a:rPr lang="fr-FR" sz="1600" kern="0" dirty="0"/>
                  <a:t>µ</a:t>
                </a:r>
                <a:r>
                  <a:rPr lang="fr-FR" sz="1600" kern="0" baseline="-25000" dirty="0"/>
                  <a:t>1</a:t>
                </a:r>
                <a:r>
                  <a:rPr lang="en-US" sz="1600" kern="0" dirty="0">
                    <a:sym typeface="Symbol"/>
                  </a:rPr>
                  <a:t>)-</a:t>
                </a:r>
                <a:r>
                  <a:rPr lang="el-GR" sz="1600" kern="0" dirty="0">
                    <a:sym typeface="Symbol"/>
                  </a:rPr>
                  <a:t>η</a:t>
                </a:r>
                <a:r>
                  <a:rPr lang="en-US" sz="1600" kern="0" dirty="0">
                    <a:sym typeface="Symbol"/>
                  </a:rPr>
                  <a:t>(</a:t>
                </a:r>
                <a:r>
                  <a:rPr lang="fr-FR" sz="1600" kern="0" dirty="0"/>
                  <a:t>µ</a:t>
                </a:r>
                <a:r>
                  <a:rPr lang="fr-FR" sz="1600" kern="0" baseline="-25000" dirty="0"/>
                  <a:t>2</a:t>
                </a:r>
                <a:r>
                  <a:rPr lang="en-US" sz="1600" kern="0" dirty="0">
                    <a:sym typeface="Symbol"/>
                  </a:rPr>
                  <a:t>)</a:t>
                </a:r>
                <a:r>
                  <a:rPr lang="fr-FR" sz="1600" kern="0" dirty="0">
                    <a:sym typeface="Symbol"/>
                  </a:rPr>
                  <a:t>|</a:t>
                </a:r>
              </a:p>
              <a:p>
                <a:pPr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r>
                  <a:rPr lang="fr-FR" sz="1600" kern="0" dirty="0"/>
                  <a:t>- |</a:t>
                </a:r>
                <a:r>
                  <a:rPr lang="el-GR" sz="1600" kern="0" dirty="0"/>
                  <a:t>φ</a:t>
                </a:r>
                <a:r>
                  <a:rPr lang="en-US" sz="1600" kern="0" dirty="0">
                    <a:sym typeface="Symbol"/>
                  </a:rPr>
                  <a:t>(</a:t>
                </a:r>
                <a:r>
                  <a:rPr lang="fr-FR" sz="1600" kern="0" dirty="0"/>
                  <a:t>µ</a:t>
                </a:r>
                <a:r>
                  <a:rPr lang="fr-FR" sz="1600" kern="0" baseline="-25000" dirty="0"/>
                  <a:t>1</a:t>
                </a:r>
                <a:r>
                  <a:rPr lang="en-US" sz="1600" kern="0" dirty="0">
                    <a:sym typeface="Symbol"/>
                  </a:rPr>
                  <a:t>)-</a:t>
                </a:r>
                <a:r>
                  <a:rPr lang="el-GR" sz="1600" kern="0" dirty="0"/>
                  <a:t> φ</a:t>
                </a:r>
                <a:r>
                  <a:rPr lang="en-US" sz="1600" kern="0" dirty="0">
                    <a:sym typeface="Symbol"/>
                  </a:rPr>
                  <a:t>(</a:t>
                </a:r>
                <a:r>
                  <a:rPr lang="fr-FR" sz="1600" kern="0" dirty="0"/>
                  <a:t>µ</a:t>
                </a:r>
                <a:r>
                  <a:rPr lang="fr-FR" sz="1600" kern="0" baseline="-25000" dirty="0"/>
                  <a:t>2</a:t>
                </a:r>
                <a:r>
                  <a:rPr lang="en-US" sz="1600" kern="0" dirty="0">
                    <a:sym typeface="Symbol"/>
                  </a:rPr>
                  <a:t>)</a:t>
                </a:r>
                <a:r>
                  <a:rPr lang="fr-FR" sz="1600" kern="0" dirty="0">
                    <a:sym typeface="Symbol"/>
                  </a:rPr>
                  <a:t>| </a:t>
                </a:r>
              </a:p>
              <a:p>
                <a:pPr marL="285750" indent="-285750">
                  <a:buFontTx/>
                  <a:buChar char="-"/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</a:tabLst>
                </a:pPr>
                <a:endParaRPr lang="en-US" dirty="0">
                  <a:solidFill>
                    <a:schemeClr val="tx1"/>
                  </a:solidFill>
                  <a:ea typeface="Gill Sans" charset="0"/>
                  <a:cs typeface="Gill Sans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3047563"/>
                <a:ext cx="4968552" cy="3909829"/>
              </a:xfrm>
              <a:prstGeom prst="rect">
                <a:avLst/>
              </a:prstGeom>
              <a:blipFill rotWithShape="1">
                <a:blip r:embed="rId4"/>
                <a:stretch>
                  <a:fillRect l="-2822" t="-42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26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50096" y="6362164"/>
                <a:ext cx="59939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7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sz="1400" i="1" dirty="0">
                            <a:latin typeface="Cambria Math"/>
                          </a:rPr>
                          <m:t>𝑡h𝑟𝑢𝑠𝑡</m:t>
                        </m:r>
                      </m:sub>
                    </m:sSub>
                    <m:r>
                      <a:rPr lang="en-US" sz="14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fr-FR" sz="1400" dirty="0" err="1"/>
                  <a:t>is</a:t>
                </a:r>
                <a:r>
                  <a:rPr lang="fr-FR" sz="1400" dirty="0"/>
                  <a:t>  the </a:t>
                </a:r>
                <a:r>
                  <a:rPr lang="fr-FR" sz="1400" dirty="0" err="1"/>
                  <a:t>sum</a:t>
                </a:r>
                <a:r>
                  <a:rPr lang="fr-FR" sz="1400" dirty="0"/>
                  <a:t> of </a:t>
                </a:r>
                <a:r>
                  <a:rPr lang="fr-FR" sz="1400" dirty="0" err="1"/>
                  <a:t>momenta</a:t>
                </a:r>
                <a:r>
                  <a:rPr lang="fr-FR" sz="1400" dirty="0"/>
                  <a:t> of all </a:t>
                </a:r>
                <a:r>
                  <a:rPr lang="fr-FR" sz="1400" dirty="0" err="1"/>
                  <a:t>tracks</a:t>
                </a:r>
                <a:r>
                  <a:rPr lang="fr-FR" sz="1400" dirty="0"/>
                  <a:t> consistent </a:t>
                </a:r>
                <a:r>
                  <a:rPr lang="fr-FR" sz="1400" dirty="0" err="1"/>
                  <a:t>with</a:t>
                </a:r>
                <a:r>
                  <a:rPr lang="fr-FR" sz="1400" dirty="0"/>
                  <a:t> </a:t>
                </a:r>
                <a:r>
                  <a:rPr lang="fr-FR" sz="1400" dirty="0" err="1"/>
                  <a:t>originating</a:t>
                </a:r>
                <a:r>
                  <a:rPr lang="fr-FR" sz="1400" dirty="0"/>
                  <a:t> </a:t>
                </a:r>
                <a:r>
                  <a:rPr lang="fr-FR" sz="1400" dirty="0" err="1"/>
                  <a:t>from</a:t>
                </a:r>
                <a:r>
                  <a:rPr lang="fr-FR" sz="1400" dirty="0"/>
                  <a:t> the </a:t>
                </a:r>
                <a:r>
                  <a:rPr lang="fr-FR" sz="1400" dirty="0" err="1"/>
                  <a:t>decay</a:t>
                </a:r>
                <a:r>
                  <a:rPr lang="fr-FR" sz="1400" dirty="0"/>
                  <a:t> of the </a:t>
                </a:r>
                <a:r>
                  <a:rPr lang="fr-FR" sz="1400" dirty="0" err="1"/>
                  <a:t>other</a:t>
                </a:r>
                <a:r>
                  <a:rPr lang="fr-FR" sz="1400" dirty="0"/>
                  <a:t> b hadron</a:t>
                </a:r>
                <a:endParaRPr lang="fr-FR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096" y="6362164"/>
                <a:ext cx="5993904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5882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necteur droit avec flèche 9"/>
          <p:cNvCxnSpPr/>
          <p:nvPr/>
        </p:nvCxnSpPr>
        <p:spPr>
          <a:xfrm>
            <a:off x="3707904" y="5589240"/>
            <a:ext cx="144016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40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and Classification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867328" cy="4876800"/>
              </a:xfrm>
            </p:spPr>
            <p:txBody>
              <a:bodyPr/>
              <a:lstStyle/>
              <a:p>
                <a:r>
                  <a:rPr lang="en-US" dirty="0"/>
                  <a:t>After </a:t>
                </a:r>
                <a:r>
                  <a:rPr lang="en-US" dirty="0">
                    <a:solidFill>
                      <a:srgbClr val="0070C0"/>
                    </a:solidFill>
                  </a:rPr>
                  <a:t>loose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selection, </a:t>
                </a:r>
                <a:r>
                  <a:rPr lang="en-US" dirty="0"/>
                  <a:t>classify </a:t>
                </a:r>
                <a:r>
                  <a:rPr lang="en-US" dirty="0" err="1"/>
                  <a:t>evt</a:t>
                </a:r>
                <a:r>
                  <a:rPr lang="en-US" dirty="0"/>
                  <a:t> based </a:t>
                </a:r>
                <a:r>
                  <a:rPr lang="en-US" dirty="0" smtClean="0"/>
                  <a:t>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𝜇𝜇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:r>
                  <a:rPr lang="en-US" dirty="0">
                    <a:solidFill>
                      <a:srgbClr val="0070C0"/>
                    </a:solidFill>
                  </a:rPr>
                  <a:t>geometry</a:t>
                </a:r>
              </a:p>
              <a:p>
                <a:r>
                  <a:rPr lang="en-US" dirty="0"/>
                  <a:t>Train Boosted Decision Tree (BDT) to recognize signal from </a:t>
                </a:r>
                <a:r>
                  <a:rPr lang="en-US" dirty="0">
                    <a:solidFill>
                      <a:schemeClr val="accent2"/>
                    </a:solidFill>
                  </a:rPr>
                  <a:t>combinatorial background </a:t>
                </a:r>
                <a:r>
                  <a:rPr lang="en-US" dirty="0"/>
                  <a:t>based on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12 </a:t>
                </a:r>
                <a:r>
                  <a:rPr lang="en-US" dirty="0">
                    <a:solidFill>
                      <a:srgbClr val="0070C0"/>
                    </a:solidFill>
                  </a:rPr>
                  <a:t>geometrical variables</a:t>
                </a: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867328" cy="4876800"/>
              </a:xfrm>
              <a:blipFill rotWithShape="1">
                <a:blip r:embed="rId2"/>
                <a:stretch>
                  <a:fillRect l="-550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27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51" y="2996952"/>
            <a:ext cx="5832648" cy="380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 rot="19800000">
            <a:off x="1918943" y="4910995"/>
            <a:ext cx="12105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Log Scale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2693603" y="2915721"/>
            <a:ext cx="13773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Bkg</a:t>
            </a:r>
            <a:r>
              <a:rPr lang="en-US" dirty="0" smtClean="0"/>
              <a:t> Region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5861955" y="2924944"/>
            <a:ext cx="13131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Sig Region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1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029880"/>
            <a:ext cx="9505050" cy="578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35696" y="3861048"/>
            <a:ext cx="64807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Binned Classification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051720" y="3861048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Blind Analysis: Signal Mass Region Hidden during analysis development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75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029880"/>
            <a:ext cx="9505050" cy="578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35696" y="3861048"/>
            <a:ext cx="64807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20166"/>
              </p:ext>
            </p:extLst>
          </p:nvPr>
        </p:nvGraphicFramePr>
        <p:xfrm>
          <a:off x="1835696" y="1700807"/>
          <a:ext cx="6480720" cy="4270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354"/>
                <a:gridCol w="948934"/>
                <a:gridCol w="648072"/>
                <a:gridCol w="648072"/>
                <a:gridCol w="648072"/>
                <a:gridCol w="648072"/>
                <a:gridCol w="648072"/>
                <a:gridCol w="648072"/>
              </a:tblGrid>
              <a:tr h="2160241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8128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3920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46216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Binned Classification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6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Answering the question:</a:t>
                </a:r>
              </a:p>
              <a:p>
                <a:pPr marL="0" indent="0" algn="ctr">
                  <a:buNone/>
                </a:pPr>
                <a:r>
                  <a:rPr lang="en-US" b="1" dirty="0" smtClean="0"/>
                  <a:t>Which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𝑩𝑭</m:t>
                    </m:r>
                  </m:oMath>
                </a14:m>
                <a:r>
                  <a:rPr lang="en-US" b="1" dirty="0" smtClean="0"/>
                  <a:t> is (in-)compatible with the observed data?</a:t>
                </a:r>
                <a:endParaRPr lang="en-US" dirty="0"/>
              </a:p>
              <a:p>
                <a:r>
                  <a:rPr lang="en-US" dirty="0" smtClean="0"/>
                  <a:t>Observed data =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𝑁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d>
                          <m:d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𝒔</m:t>
                            </m:r>
                          </m:e>
                        </m:d>
                      </m:sub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b="1" smtClean="0">
                        <a:solidFill>
                          <a:srgbClr val="00B050"/>
                        </a:solidFill>
                        <a:latin typeface="Cambria Math"/>
                      </a:rPr>
                      <m:t>𝐁𝐤𝐠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Increasing sensitivity:</a:t>
                </a:r>
                <a:endParaRPr lang="en-US" dirty="0" smtClean="0">
                  <a:solidFill>
                    <a:srgbClr val="00B050"/>
                  </a:solidFill>
                </a:endParaRPr>
              </a:p>
              <a:p>
                <a:pPr lvl="1"/>
                <a:r>
                  <a:rPr lang="en-US" sz="2400" dirty="0" smtClean="0"/>
                  <a:t>Events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Selection and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Classification </a:t>
                </a:r>
                <a:r>
                  <a:rPr lang="en-US" sz="2400" dirty="0" smtClean="0"/>
                  <a:t>in categories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Derive </a:t>
                </a:r>
                <a:r>
                  <a:rPr lang="en-US" u="sng" dirty="0" smtClean="0">
                    <a:solidFill>
                      <a:srgbClr val="0070C0"/>
                    </a:solidFill>
                  </a:rPr>
                  <a:t>Signal and </a:t>
                </a:r>
                <a:r>
                  <a:rPr lang="en-US" u="sng" dirty="0" err="1" smtClean="0">
                    <a:solidFill>
                      <a:srgbClr val="0070C0"/>
                    </a:solidFill>
                  </a:rPr>
                  <a:t>Bkg</a:t>
                </a:r>
                <a:r>
                  <a:rPr lang="en-US" u="sng" dirty="0" smtClean="0">
                    <a:solidFill>
                      <a:srgbClr val="0070C0"/>
                    </a:solidFill>
                  </a:rPr>
                  <a:t> expectations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/>
                  <a:t>from control channels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Compare expectations with observation and infer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𝐵𝐹</m:t>
                    </m:r>
                  </m:oMath>
                </a14:m>
                <a:endParaRPr lang="en-US" b="0" dirty="0" smtClean="0"/>
              </a:p>
              <a:p>
                <a:pPr lvl="1"/>
                <a:r>
                  <a:rPr lang="en-US" sz="2400" dirty="0" smtClean="0">
                    <a:solidFill>
                      <a:srgbClr val="0070C0"/>
                    </a:solidFill>
                  </a:rPr>
                  <a:t>CLs method </a:t>
                </a:r>
                <a:r>
                  <a:rPr lang="en-US" sz="2400" dirty="0" smtClean="0"/>
                  <a:t>and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Fitting</a:t>
                </a:r>
                <a:r>
                  <a:rPr lang="en-US" sz="2400" dirty="0" smtClean="0"/>
                  <a:t> procedure if signal evidence</a:t>
                </a:r>
              </a:p>
              <a:p>
                <a:r>
                  <a:rPr lang="en-US" b="1" dirty="0" smtClean="0"/>
                  <a:t>Data </a:t>
                </a:r>
                <a:r>
                  <a:rPr lang="en-US" b="1" dirty="0"/>
                  <a:t>Set</a:t>
                </a:r>
                <a:r>
                  <a:rPr lang="en-US" b="1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  <a:blipFill rotWithShape="1">
                <a:blip r:embed="rId2"/>
                <a:stretch>
                  <a:fillRect l="-561" t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6767952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   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0.9 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6767952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6154" r="-414872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106154" r="-414872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206154" r="-414872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99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62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32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3212976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664596"/>
            <a:ext cx="5007695" cy="4356692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20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843428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 smtClean="0"/>
                  <a:t>Bkg</a:t>
                </a:r>
                <a:r>
                  <a:rPr lang="en-US" sz="2400" dirty="0" smtClean="0"/>
                  <a:t> from 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s</a:t>
                </a:r>
                <a:r>
                  <a:rPr lang="en-US" sz="2400" dirty="0" smtClean="0"/>
                  <a:t>ide-bands</a:t>
                </a:r>
              </a:p>
              <a:p>
                <a:r>
                  <a:rPr lang="en-US" sz="2400" dirty="0" smtClean="0"/>
                  <a:t>Fit components:</a:t>
                </a:r>
              </a:p>
              <a:p>
                <a:pPr lvl="1"/>
                <a:r>
                  <a:rPr lang="en-US" dirty="0" smtClean="0"/>
                  <a:t>Combinatorial</a:t>
                </a:r>
              </a:p>
              <a:p>
                <a:pPr lvl="1"/>
                <a:r>
                  <a:rPr lang="en-US" dirty="0" err="1" smtClean="0"/>
                  <a:t>MisId</a:t>
                </a:r>
                <a:endParaRPr lang="en-US" dirty="0" smtClean="0"/>
              </a:p>
              <a:p>
                <a:pPr marL="274320" lvl="1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 smtClean="0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 smtClean="0"/>
              </a:p>
              <a:p>
                <a:pPr marL="274320" lvl="1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 smtClean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 smtClean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 smtClean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 smtClean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 smtClean="0">
                  <a:latin typeface="Cambria Math"/>
                </a:endParaRPr>
              </a:p>
              <a:p>
                <a:pPr lvl="1"/>
                <a:r>
                  <a:rPr lang="en-US" b="0" dirty="0" smtClean="0"/>
                  <a:t>Partially </a:t>
                </a:r>
                <a:r>
                  <a:rPr lang="en-US" b="0" dirty="0" err="1" smtClean="0"/>
                  <a:t>Reco</a:t>
                </a:r>
                <a:endParaRPr lang="en-US" b="0" dirty="0" smtClean="0"/>
              </a:p>
              <a:p>
                <a:pPr marL="274320" lvl="1" indent="0">
                  <a:buNone/>
                </a:pP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 smtClean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 smtClean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0" smtClean="0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 i="0" smtClean="0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 smtClean="0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 smtClean="0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 smtClean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smtClean="0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 smtClean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 smtClean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 smtClean="0">
                    <a:solidFill>
                      <a:srgbClr val="0070C0"/>
                    </a:solidFill>
                  </a:rPr>
                  <a:t>Total</a:t>
                </a: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843428"/>
              </a:xfrm>
              <a:blipFill rotWithShape="1">
                <a:blip r:embed="rId2"/>
                <a:stretch>
                  <a:fillRect l="-1529" t="-1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33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280831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412776"/>
            <a:ext cx="4800535" cy="4176464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58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34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244827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196752"/>
            <a:ext cx="4675931" cy="4075852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1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35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212384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57058"/>
            <a:ext cx="4464496" cy="3884109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1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36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59"/>
            <a:ext cx="4767084" cy="1795877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894321"/>
            <a:ext cx="4320480" cy="3758816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95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37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59"/>
            <a:ext cx="4767084" cy="1507845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38" y="764704"/>
            <a:ext cx="4138394" cy="3600400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2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38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60"/>
            <a:ext cx="4767084" cy="114780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047" y="529956"/>
            <a:ext cx="3994377" cy="3475107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93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Bkg</a:t>
            </a:r>
            <a:r>
              <a:rPr lang="en-US" dirty="0" smtClean="0"/>
              <a:t> Expectations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Extrapolate </a:t>
                </a:r>
                <a:r>
                  <a:rPr lang="en-US" sz="2400" dirty="0" err="1"/>
                  <a:t>Bkg</a:t>
                </a:r>
                <a:r>
                  <a:rPr lang="en-US" sz="2400" dirty="0"/>
                  <a:t> from </a:t>
                </a:r>
              </a:p>
              <a:p>
                <a:pPr marL="0" indent="0">
                  <a:buNone/>
                </a:pPr>
                <a:r>
                  <a:rPr lang="en-US" sz="2400" dirty="0"/>
                  <a:t>side-bands</a:t>
                </a:r>
              </a:p>
              <a:p>
                <a:r>
                  <a:rPr lang="en-US" sz="2400" dirty="0"/>
                  <a:t>Fit components:</a:t>
                </a:r>
              </a:p>
              <a:p>
                <a:pPr lvl="1"/>
                <a:r>
                  <a:rPr lang="en-US" dirty="0"/>
                  <a:t>Combinatorial</a:t>
                </a:r>
              </a:p>
              <a:p>
                <a:pPr lvl="1"/>
                <a:r>
                  <a:rPr lang="en-US" dirty="0" err="1"/>
                  <a:t>MisId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b="1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i="1" dirty="0">
                  <a:latin typeface="Cambria Math"/>
                </a:endParaRPr>
              </a:p>
              <a:p>
                <a:pPr lvl="1"/>
                <a:r>
                  <a:rPr lang="en-US" dirty="0"/>
                  <a:t>Partially </a:t>
                </a:r>
                <a:r>
                  <a:rPr lang="en-US" dirty="0" err="1"/>
                  <a:t>Reco</a:t>
                </a: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 t="-1680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100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39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60"/>
            <a:ext cx="4767084" cy="59046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063" y="223202"/>
            <a:ext cx="3706345" cy="3224519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20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533400"/>
                <a:ext cx="8579296" cy="9906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Misidentified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Backgrounds 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solidFill>
                          <a:schemeClr val="tx2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533400"/>
                <a:ext cx="8579296" cy="990600"/>
              </a:xfrm>
              <a:blipFill rotWithShape="1">
                <a:blip r:embed="rId2"/>
                <a:stretch>
                  <a:fillRect l="-2132"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712968" cy="4876800"/>
              </a:xfrm>
            </p:spPr>
            <p:txBody>
              <a:bodyPr>
                <a:no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fr-FR" dirty="0" smtClean="0"/>
                  <a:t>MisID</a:t>
                </a:r>
                <a:r>
                  <a:rPr lang="fr-FR" dirty="0"/>
                  <a:t> </a:t>
                </a:r>
                <a:r>
                  <a:rPr lang="fr-FR" dirty="0" err="1" smtClean="0"/>
                  <a:t>probabilities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measured</a:t>
                </a:r>
                <a:r>
                  <a:rPr lang="fr-FR" dirty="0" smtClean="0"/>
                  <a:t> </a:t>
                </a:r>
                <a:r>
                  <a:rPr lang="fr-FR" dirty="0"/>
                  <a:t>on data </a:t>
                </a:r>
                <a:r>
                  <a:rPr lang="fr-FR" dirty="0" smtClean="0">
                    <a:solidFill>
                      <a:srgbClr val="C00000"/>
                    </a:solidFill>
                  </a:rPr>
                  <a:t>in </a:t>
                </a:r>
                <a:r>
                  <a:rPr lang="fr-FR" dirty="0" err="1" smtClean="0">
                    <a:solidFill>
                      <a:srgbClr val="C00000"/>
                    </a:solidFill>
                  </a:rPr>
                  <a:t>bins</a:t>
                </a:r>
                <a:r>
                  <a:rPr lang="fr-FR" dirty="0" smtClean="0">
                    <a:solidFill>
                      <a:srgbClr val="C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 smtClean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sub>
                    </m:sSub>
                  </m:oMath>
                </a14:m>
                <a:endParaRPr lang="fr-FR" baseline="-25000" dirty="0">
                  <a:solidFill>
                    <a:srgbClr val="C0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 pitchFamily="18" charset="0"/>
                      </a:rPr>
                      <m:t>𝜋</m:t>
                    </m:r>
                    <m:r>
                      <a:rPr lang="en-US" b="0" i="1" smtClean="0">
                        <a:latin typeface="Cambria Math"/>
                        <a:ea typeface="Cambria Math" pitchFamily="18" charset="0"/>
                      </a:rPr>
                      <m:t>→</m:t>
                    </m:r>
                    <m:r>
                      <a:rPr lang="en-US" b="0" i="1" smtClean="0">
                        <a:latin typeface="Cambria Math"/>
                        <a:ea typeface="Cambria Math" pitchFamily="18" charset="0"/>
                      </a:rPr>
                      <m:t>𝜇</m:t>
                    </m:r>
                  </m:oMath>
                </a14:m>
                <a:r>
                  <a:rPr lang="fr-FR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fr-FR" dirty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𝐾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</a:rPr>
                      <m:t>𝜇</m:t>
                    </m:r>
                  </m:oMath>
                </a14:m>
                <a:r>
                  <a:rPr lang="fr-FR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fr-FR" dirty="0" err="1"/>
                  <a:t>measured</a:t>
                </a:r>
                <a:r>
                  <a:rPr lang="fr-FR" dirty="0"/>
                  <a:t>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en-US" i="1" dirty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i="1" dirty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from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∗+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endParaRPr lang="en-US" dirty="0">
                  <a:latin typeface="Cambria Math" pitchFamily="18" charset="0"/>
                  <a:ea typeface="Cambria Math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 pitchFamily="18" charset="0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ea typeface="Cambria Math" pitchFamily="18" charset="0"/>
                      </a:rPr>
                      <m:t>→</m:t>
                    </m:r>
                    <m:r>
                      <a:rPr lang="en-US" b="0" i="1" smtClean="0">
                        <a:latin typeface="Cambria Math"/>
                        <a:ea typeface="Cambria Math" pitchFamily="18" charset="0"/>
                      </a:rPr>
                      <m:t>𝜇</m:t>
                    </m:r>
                  </m:oMath>
                </a14:m>
                <a:r>
                  <a:rPr lang="fr-FR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fr-FR" dirty="0" err="1"/>
                  <a:t>measured</a:t>
                </a:r>
                <a:r>
                  <a:rPr lang="fr-FR" dirty="0"/>
                  <a:t>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Λ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marL="274320" lvl="1" indent="0">
                  <a:buNone/>
                </a:pPr>
                <a:endParaRPr lang="en-US" sz="1400" b="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fr-FR" dirty="0" err="1"/>
                  <a:t>P</a:t>
                </a:r>
                <a:r>
                  <a:rPr lang="fr-FR" dirty="0" err="1" smtClean="0"/>
                  <a:t>robabilities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then</a:t>
                </a:r>
                <a:r>
                  <a:rPr lang="fr-FR" dirty="0" smtClean="0"/>
                  <a:t> </a:t>
                </a:r>
                <a:r>
                  <a:rPr lang="fr-FR" dirty="0" err="1"/>
                  <a:t>convoluted</a:t>
                </a:r>
                <a:r>
                  <a:rPr lang="fr-FR" dirty="0"/>
                  <a:t>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fr-FR" dirty="0"/>
                  <a:t>MC </a:t>
                </a:r>
                <a:r>
                  <a:rPr lang="fr-FR" dirty="0" err="1"/>
                  <a:t>spectra</a:t>
                </a:r>
                <a:r>
                  <a:rPr lang="fr-FR" dirty="0"/>
                  <a:t> </a:t>
                </a:r>
                <a:r>
                  <a:rPr lang="fr-FR" dirty="0" smtClean="0"/>
                  <a:t>to </a:t>
                </a:r>
                <a:r>
                  <a:rPr lang="fr-FR" dirty="0" err="1" smtClean="0"/>
                  <a:t>get</a:t>
                </a:r>
                <a:r>
                  <a:rPr lang="fr-FR" dirty="0" smtClean="0"/>
                  <a:t> </a:t>
                </a:r>
                <a:r>
                  <a:rPr lang="fr-FR" dirty="0"/>
                  <a:t>the </a:t>
                </a:r>
                <a:r>
                  <a:rPr lang="fr-FR" dirty="0" err="1"/>
                  <a:t>average</a:t>
                </a:r>
                <a:r>
                  <a:rPr lang="fr-FR" dirty="0"/>
                  <a:t> double </a:t>
                </a:r>
                <a:r>
                  <a:rPr lang="fr-FR" dirty="0" err="1"/>
                  <a:t>misID</a:t>
                </a:r>
                <a:r>
                  <a:rPr lang="fr-FR" dirty="0"/>
                  <a:t> </a:t>
                </a:r>
                <a:r>
                  <a:rPr lang="fr-FR" dirty="0" err="1" smtClean="0"/>
                  <a:t>efficiency</a:t>
                </a:r>
                <a:r>
                  <a:rPr lang="fr-FR" dirty="0" smtClean="0"/>
                  <a:t>  </a:t>
                </a:r>
                <a:r>
                  <a:rPr lang="el-GR" dirty="0">
                    <a:solidFill>
                      <a:srgbClr val="C00000"/>
                    </a:solidFill>
                  </a:rPr>
                  <a:t>ε</a:t>
                </a:r>
                <a:r>
                  <a:rPr lang="fr-FR" baseline="-25000" dirty="0">
                    <a:solidFill>
                      <a:srgbClr val="C00000"/>
                    </a:solidFill>
                  </a:rPr>
                  <a:t>µµ</a:t>
                </a:r>
                <a:r>
                  <a:rPr lang="en-US" baseline="-25000" dirty="0">
                    <a:solidFill>
                      <a:srgbClr val="C00000"/>
                    </a:solidFill>
                  </a:rPr>
                  <a:t> →</a:t>
                </a:r>
                <a:r>
                  <a:rPr lang="en-US" baseline="-25000" dirty="0" err="1">
                    <a:solidFill>
                      <a:srgbClr val="C00000"/>
                    </a:solidFill>
                  </a:rPr>
                  <a:t>hh</a:t>
                </a:r>
                <a:r>
                  <a:rPr lang="en-US" baseline="-25000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(~</a:t>
                </a:r>
                <a:r>
                  <a:rPr lang="fr-FR" dirty="0"/>
                  <a:t>10</a:t>
                </a:r>
                <a:r>
                  <a:rPr lang="fr-FR" baseline="30000" dirty="0"/>
                  <a:t>-5</a:t>
                </a:r>
                <a:r>
                  <a:rPr lang="en-US" dirty="0" smtClean="0"/>
                  <a:t>)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fr-FR" sz="1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fr-FR" dirty="0"/>
                  <a:t>R</a:t>
                </a:r>
                <a:r>
                  <a:rPr lang="fr-FR" dirty="0" smtClean="0"/>
                  <a:t>ate </a:t>
                </a:r>
                <a:r>
                  <a:rPr lang="fr-FR" dirty="0" err="1"/>
                  <a:t>obtained</a:t>
                </a:r>
                <a:r>
                  <a:rPr lang="fr-FR" dirty="0"/>
                  <a:t> </a:t>
                </a:r>
                <a:r>
                  <a:rPr lang="fr-FR" dirty="0" err="1"/>
                  <a:t>applying</a:t>
                </a:r>
                <a:r>
                  <a:rPr lang="fr-FR" dirty="0"/>
                  <a:t> </a:t>
                </a:r>
                <a:r>
                  <a:rPr lang="el-GR" dirty="0"/>
                  <a:t>ε</a:t>
                </a:r>
                <a:r>
                  <a:rPr lang="fr-FR" baseline="-25000" dirty="0"/>
                  <a:t>µµ</a:t>
                </a:r>
                <a:r>
                  <a:rPr lang="en-US" baseline="-25000" dirty="0"/>
                  <a:t> →</a:t>
                </a:r>
                <a:r>
                  <a:rPr lang="en-US" baseline="-25000" dirty="0" err="1"/>
                  <a:t>hh</a:t>
                </a:r>
                <a:r>
                  <a:rPr lang="fr-FR" baseline="-25000" dirty="0"/>
                  <a:t> </a:t>
                </a:r>
                <a:r>
                  <a:rPr lang="fr-FR" dirty="0"/>
                  <a:t>to 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′−</m:t>
                        </m:r>
                      </m:sup>
                    </m:sSup>
                    <m:r>
                      <a:rPr lang="en-US">
                        <a:latin typeface="Cambria Math"/>
                      </a:rPr>
                      <m:t> </m:t>
                    </m:r>
                  </m:oMath>
                </a14:m>
                <a:r>
                  <a:rPr lang="fr-FR" dirty="0" smtClean="0"/>
                  <a:t>yield</a:t>
                </a:r>
                <a:endParaRPr lang="fr-FR" dirty="0"/>
              </a:p>
              <a:p>
                <a:pPr marL="457200" indent="-457200">
                  <a:buFont typeface="+mj-lt"/>
                  <a:buAutoNum type="arabicPeriod"/>
                </a:pPr>
                <a:endParaRPr lang="fr-FR" sz="1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fr-FR" dirty="0"/>
                  <a:t>M</a:t>
                </a:r>
                <a:r>
                  <a:rPr lang="fr-FR" dirty="0" smtClean="0"/>
                  <a:t>ass </a:t>
                </a:r>
                <a:r>
                  <a:rPr lang="fr-FR" dirty="0" err="1"/>
                  <a:t>shape</a:t>
                </a:r>
                <a:r>
                  <a:rPr lang="fr-FR" dirty="0"/>
                  <a:t>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evaluated</a:t>
                </a:r>
                <a:r>
                  <a:rPr lang="fr-FR" dirty="0"/>
                  <a:t> </a:t>
                </a:r>
                <a:r>
                  <a:rPr lang="fr-FR" dirty="0" err="1"/>
                  <a:t>from</a:t>
                </a:r>
                <a:r>
                  <a:rPr lang="fr-FR" dirty="0"/>
                  <a:t> </a:t>
                </a:r>
                <a:r>
                  <a:rPr lang="fr-FR" dirty="0" smtClean="0"/>
                  <a:t>MC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fr-FR" sz="1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′−</m:t>
                        </m:r>
                      </m:sup>
                    </m:sSup>
                    <m:r>
                      <a:rPr lang="en-US">
                        <a:latin typeface="Cambria Math"/>
                      </a:rPr>
                      <m:t> </m:t>
                    </m:r>
                  </m:oMath>
                </a14:m>
                <a:r>
                  <a:rPr lang="fr-FR" dirty="0" smtClean="0">
                    <a:solidFill>
                      <a:srgbClr val="C00000"/>
                    </a:solidFill>
                  </a:rPr>
                  <a:t>included </a:t>
                </a:r>
                <a:r>
                  <a:rPr lang="fr-FR" dirty="0">
                    <a:solidFill>
                      <a:srgbClr val="C00000"/>
                    </a:solidFill>
                  </a:rPr>
                  <a:t>as </a:t>
                </a:r>
                <a:r>
                  <a:rPr lang="fr-FR" dirty="0" smtClean="0">
                    <a:solidFill>
                      <a:srgbClr val="C00000"/>
                    </a:solidFill>
                  </a:rPr>
                  <a:t>fit </a:t>
                </a:r>
                <a:r>
                  <a:rPr lang="fr-FR" dirty="0">
                    <a:solidFill>
                      <a:srgbClr val="C00000"/>
                    </a:solidFill>
                  </a:rPr>
                  <a:t>component </a:t>
                </a:r>
                <a:r>
                  <a:rPr lang="fr-FR" dirty="0" err="1">
                    <a:solidFill>
                      <a:srgbClr val="C00000"/>
                    </a:solidFill>
                  </a:rPr>
                  <a:t>with</a:t>
                </a:r>
                <a:r>
                  <a:rPr lang="fr-FR" dirty="0">
                    <a:solidFill>
                      <a:srgbClr val="C00000"/>
                    </a:solidFill>
                  </a:rPr>
                  <a:t> rate </a:t>
                </a:r>
                <a:r>
                  <a:rPr lang="fr-FR" dirty="0" err="1">
                    <a:solidFill>
                      <a:srgbClr val="C00000"/>
                    </a:solidFill>
                  </a:rPr>
                  <a:t>constrained</a:t>
                </a:r>
                <a:r>
                  <a:rPr lang="fr-FR" dirty="0">
                    <a:solidFill>
                      <a:srgbClr val="C00000"/>
                    </a:solidFill>
                  </a:rPr>
                  <a:t> </a:t>
                </a:r>
                <a:r>
                  <a:rPr lang="fr-FR" dirty="0" smtClean="0">
                    <a:solidFill>
                      <a:srgbClr val="C00000"/>
                    </a:solidFill>
                  </a:rPr>
                  <a:t>to </a:t>
                </a:r>
                <a:r>
                  <a:rPr lang="fr-FR" dirty="0" err="1">
                    <a:solidFill>
                      <a:srgbClr val="C00000"/>
                    </a:solidFill>
                  </a:rPr>
                  <a:t>expected</a:t>
                </a:r>
                <a:r>
                  <a:rPr lang="fr-FR" dirty="0">
                    <a:solidFill>
                      <a:srgbClr val="C00000"/>
                    </a:solidFill>
                  </a:rPr>
                  <a:t> </a:t>
                </a:r>
                <a:r>
                  <a:rPr lang="fr-FR" dirty="0" err="1">
                    <a:solidFill>
                      <a:srgbClr val="C00000"/>
                    </a:solidFill>
                  </a:rPr>
                  <a:t>yield</a:t>
                </a:r>
                <a:endParaRPr lang="fr-FR" dirty="0">
                  <a:solidFill>
                    <a:srgbClr val="C00000"/>
                  </a:solidFill>
                </a:endParaRPr>
              </a:p>
              <a:p>
                <a:endParaRPr lang="en-US" sz="1200" dirty="0"/>
              </a:p>
            </p:txBody>
          </p:sp>
        </mc:Choice>
        <mc:Fallback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712968" cy="4876800"/>
              </a:xfrm>
              <a:blipFill rotWithShape="1">
                <a:blip r:embed="rId3"/>
                <a:stretch>
                  <a:fillRect l="-559" t="-875" b="-4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Other</a:t>
            </a:r>
            <a:r>
              <a:rPr lang="fr-FR" dirty="0" smtClean="0"/>
              <a:t> exclusive backgrounds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Yields </a:t>
                </a:r>
                <a:r>
                  <a:rPr lang="fr-FR" dirty="0" err="1" smtClean="0"/>
                  <a:t>obtained</a:t>
                </a:r>
                <a:r>
                  <a:rPr lang="fr-FR" dirty="0" smtClean="0"/>
                  <a:t> by </a:t>
                </a:r>
                <a:r>
                  <a:rPr lang="fr-FR" dirty="0" err="1" smtClean="0"/>
                  <a:t>normalising</a:t>
                </a:r>
                <a:r>
                  <a:rPr lang="fr-FR" dirty="0" smtClean="0"/>
                  <a:t> to</a:t>
                </a:r>
                <a:r>
                  <a:rPr lang="fr-FR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/>
                      </a:rPr>
                      <m:t>→</m:t>
                    </m:r>
                    <m:f>
                      <m:fPr>
                        <m:type m:val="lin"/>
                        <m:ctrlP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𝜓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den>
                    </m:f>
                  </m:oMath>
                </a14:m>
                <a:endParaRPr lang="fr-FR" dirty="0" smtClean="0"/>
              </a:p>
              <a:p>
                <a:pPr marL="0" indent="0">
                  <a:buNone/>
                </a:pPr>
                <a:endParaRPr lang="fr-FR" dirty="0"/>
              </a:p>
              <a:p>
                <a:pPr marL="0" indent="0">
                  <a:buNone/>
                </a:pPr>
                <a:endParaRPr lang="fr-FR" dirty="0"/>
              </a:p>
              <a:p>
                <a:endParaRPr lang="fr-FR" dirty="0"/>
              </a:p>
              <a:p>
                <a:endParaRPr lang="fr-FR" dirty="0" smtClean="0"/>
              </a:p>
              <a:p>
                <a:endParaRPr lang="fr-FR" dirty="0" smtClean="0"/>
              </a:p>
              <a:p>
                <a:endParaRPr lang="fr-FR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𝝅</m:t>
                        </m:r>
                        <m:r>
                          <a:rPr lang="en-US" b="1" i="1" dirty="0">
                            <a:latin typeface="Cambria Math"/>
                          </a:rPr>
                          <m:t>,</m:t>
                        </m:r>
                        <m:r>
                          <a:rPr lang="en-US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b="1" i="1" dirty="0">
                        <a:solidFill>
                          <a:schemeClr val="accent6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0000FF"/>
                    </a:solidFill>
                  </a:rPr>
                  <a:t>: </a:t>
                </a:r>
                <a:r>
                  <a:rPr lang="fr-FR" dirty="0" err="1"/>
                  <a:t>included</a:t>
                </a:r>
                <a:r>
                  <a:rPr lang="fr-FR" dirty="0"/>
                  <a:t> in </a:t>
                </a:r>
                <a:r>
                  <a:rPr lang="fr-FR" dirty="0" smtClean="0"/>
                  <a:t>fit</a:t>
                </a:r>
                <a:endParaRPr lang="fr-FR" dirty="0"/>
              </a:p>
              <a:p>
                <a:pPr lvl="1"/>
                <a:r>
                  <a:rPr lang="fr-FR" dirty="0"/>
                  <a:t>M</a:t>
                </a:r>
                <a:r>
                  <a:rPr lang="fr-FR" dirty="0" smtClean="0"/>
                  <a:t>ass </a:t>
                </a:r>
                <a:r>
                  <a:rPr lang="fr-FR" dirty="0"/>
                  <a:t>PDF in </a:t>
                </a:r>
                <a:r>
                  <a:rPr lang="fr-FR" dirty="0" err="1"/>
                  <a:t>each</a:t>
                </a:r>
                <a:r>
                  <a:rPr lang="fr-FR" dirty="0"/>
                  <a:t> BDT bin </a:t>
                </a:r>
                <a:r>
                  <a:rPr lang="fr-FR" dirty="0" err="1" smtClean="0"/>
                  <a:t>determined</a:t>
                </a:r>
                <a:r>
                  <a:rPr lang="fr-FR" dirty="0" smtClean="0"/>
                  <a:t> </a:t>
                </a:r>
                <a:r>
                  <a:rPr lang="fr-FR" dirty="0" err="1"/>
                  <a:t>from</a:t>
                </a:r>
                <a:r>
                  <a:rPr lang="fr-FR" dirty="0"/>
                  <a:t> </a:t>
                </a:r>
                <a:r>
                  <a:rPr lang="fr-FR" dirty="0" smtClean="0"/>
                  <a:t>MC</a:t>
                </a:r>
              </a:p>
              <a:p>
                <a:pPr lvl="1"/>
                <a:r>
                  <a:rPr lang="fr-FR" dirty="0" err="1" smtClean="0"/>
                  <a:t>normalization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fixed</a:t>
                </a:r>
                <a:r>
                  <a:rPr lang="fr-FR" dirty="0" smtClean="0"/>
                  <a:t> to </a:t>
                </a:r>
                <a:r>
                  <a:rPr lang="fr-FR" dirty="0" err="1"/>
                  <a:t>expected</a:t>
                </a:r>
                <a:r>
                  <a:rPr lang="fr-FR" dirty="0"/>
                  <a:t> </a:t>
                </a:r>
                <a:r>
                  <a:rPr lang="fr-FR" dirty="0" err="1" smtClean="0"/>
                  <a:t>yield</a:t>
                </a:r>
                <a:endParaRPr lang="fr-FR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𝚲</m:t>
                        </m:r>
                      </m:e>
                      <m:sub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𝐛</m:t>
                        </m:r>
                      </m:sub>
                      <m:sup>
                        <m:r>
                          <a:rPr lang="en-US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r>
                      <a:rPr lang="en-US" b="1" i="1">
                        <a:solidFill>
                          <a:srgbClr val="D70FBF"/>
                        </a:solidFill>
                        <a:latin typeface="Cambria Math"/>
                      </a:rPr>
                      <m:t>𝒑</m:t>
                    </m:r>
                    <m:sSup>
                      <m:sSupPr>
                        <m:ctrlP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D70FBF"/>
                                </a:solidFill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b="1" i="1" dirty="0">
                            <a:solidFill>
                              <a:srgbClr val="D70FBF"/>
                            </a:solidFill>
                            <a:latin typeface="Cambria Math"/>
                          </a:rPr>
                          <m:t>𝝁</m:t>
                        </m:r>
                      </m:sub>
                    </m:sSub>
                    <m:r>
                      <a:rPr lang="en-US" b="1" i="1" dirty="0">
                        <a:solidFill>
                          <a:srgbClr val="D70FBF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: treated as a systematic</a:t>
                </a:r>
              </a:p>
              <a:p>
                <a:endParaRPr lang="en-US" dirty="0">
                  <a:solidFill>
                    <a:srgbClr val="0000FF"/>
                  </a:solidFill>
                  <a:latin typeface="Symbol" pitchFamily="18" charset="2"/>
                </a:endParaRPr>
              </a:p>
              <a:p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11625" b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13438"/>
            <a:ext cx="5516141" cy="263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91590" y="2762206"/>
            <a:ext cx="29524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err="1" smtClean="0"/>
              <a:t>Expected</a:t>
            </a:r>
            <a:r>
              <a:rPr lang="fr-FR" sz="2000" dirty="0" smtClean="0"/>
              <a:t> background </a:t>
            </a:r>
            <a:r>
              <a:rPr lang="fr-FR" sz="2000" dirty="0" err="1" smtClean="0"/>
              <a:t>yield</a:t>
            </a:r>
            <a:r>
              <a:rPr lang="fr-FR" sz="2000" dirty="0" smtClean="0"/>
              <a:t> in [4.9-6] </a:t>
            </a:r>
            <a:r>
              <a:rPr lang="fr-FR" sz="2000" dirty="0" err="1" smtClean="0"/>
              <a:t>GeV</a:t>
            </a:r>
            <a:r>
              <a:rPr lang="fr-FR" sz="2000" dirty="0" smtClean="0"/>
              <a:t>/c</a:t>
            </a:r>
            <a:r>
              <a:rPr lang="fr-FR" sz="2000" baseline="30000" dirty="0" smtClean="0"/>
              <a:t>2</a:t>
            </a:r>
            <a:endParaRPr lang="fr-FR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7630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" r="13164"/>
          <a:stretch/>
        </p:blipFill>
        <p:spPr bwMode="auto">
          <a:xfrm>
            <a:off x="4860032" y="1479184"/>
            <a:ext cx="4283968" cy="350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Expectations - PDF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199" y="1673352"/>
                <a:ext cx="5338937" cy="51846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/>
                  <a:t>BDT PDF: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00B0F0"/>
                    </a:solidFill>
                  </a:rPr>
                  <a:t> </a:t>
                </a:r>
                <a:r>
                  <a:rPr lang="en-US" sz="2400" dirty="0" smtClean="0"/>
                  <a:t>same 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geometry as signal</a:t>
                </a:r>
              </a:p>
              <a:p>
                <a:r>
                  <a:rPr lang="en-US" sz="2400" dirty="0" smtClean="0"/>
                  <a:t>PDF by extracting yields 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with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𝜇𝜇</m:t>
                        </m:r>
                      </m:sub>
                    </m:sSub>
                  </m:oMath>
                </a14:m>
                <a:r>
                  <a:rPr lang="en-US" sz="2400" dirty="0"/>
                  <a:t> fit in </a:t>
                </a:r>
                <a:r>
                  <a:rPr lang="en-US" sz="2400" dirty="0" smtClean="0"/>
                  <a:t>each bin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Mass PDF</a:t>
                </a:r>
                <a:r>
                  <a:rPr lang="en-US" sz="2400" dirty="0" smtClean="0"/>
                  <a:t>, Crystal Ball</a:t>
                </a:r>
              </a:p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Mean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400" dirty="0" smtClean="0"/>
                  <a:t> mass,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4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Mass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resolution</a:t>
                </a:r>
                <a:r>
                  <a:rPr lang="en-US" sz="2400" dirty="0" smtClean="0"/>
                  <a:t>, from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Υ</m:t>
                    </m:r>
                    <m:r>
                      <a:rPr lang="en-US" sz="2400" b="0" i="1" smtClean="0">
                        <a:latin typeface="Cambria Math"/>
                      </a:rPr>
                      <m:t>(1,2,3</m:t>
                    </m:r>
                    <m:r>
                      <a:rPr lang="en-US" sz="2400" b="0" i="1" smtClean="0">
                        <a:latin typeface="Cambria Math"/>
                      </a:rPr>
                      <m:t>𝑆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4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err="1" smtClean="0"/>
                  <a:t>Radiative</a:t>
                </a:r>
                <a:r>
                  <a:rPr lang="en-US" sz="2400" dirty="0" smtClean="0"/>
                  <a:t> tail from MC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199" y="1673352"/>
                <a:ext cx="5338937" cy="5184648"/>
              </a:xfrm>
              <a:blipFill rotWithShape="1">
                <a:blip r:embed="rId3"/>
                <a:stretch>
                  <a:fillRect l="-1712" t="-824" b="-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076056" y="5373216"/>
                <a:ext cx="4495800" cy="115212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sSup>
                            <m:sSupPr>
                              <m:ctrlPr>
                                <a:rPr lang="en-US" sz="2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/>
                                </a:rPr>
                                <m:t>0</m:t>
                              </m:r>
                            </m:sup>
                          </m:sSup>
                        </m:sub>
                      </m:sSub>
                      <m:r>
                        <a:rPr lang="en-US" sz="2600" b="0" i="1" smtClean="0">
                          <a:latin typeface="Cambria Math"/>
                        </a:rPr>
                        <m:t>=22.8±0.4 </m:t>
                      </m:r>
                      <m:r>
                        <m:rPr>
                          <m:sty m:val="p"/>
                        </m:rPr>
                        <a:rPr lang="en-US" sz="2600" b="0" i="0" smtClean="0">
                          <a:latin typeface="Cambria Math"/>
                        </a:rPr>
                        <m:t>MeV</m:t>
                      </m:r>
                    </m:oMath>
                  </m:oMathPara>
                </a14:m>
                <a:endParaRPr lang="en-US" sz="260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r>
                        <a:rPr lang="en-US" sz="2600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sub>
                          </m:sSub>
                        </m:sub>
                      </m:sSub>
                      <m:r>
                        <a:rPr lang="en-US" sz="2600" i="1">
                          <a:solidFill>
                            <a:srgbClr val="FF0000"/>
                          </a:solidFill>
                          <a:latin typeface="Cambria Math"/>
                        </a:rPr>
                        <m:t>∼3.5</m:t>
                      </m:r>
                      <m:sSub>
                        <m:sSubPr>
                          <m:ctrlPr>
                            <a:rPr lang="en-US" sz="2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𝜎</m:t>
                          </m:r>
                        </m:e>
                        <m:sub>
                          <m:sSup>
                            <m:sSupPr>
                              <m:ctrlP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Espace réservé du contenu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076056" y="5373216"/>
                <a:ext cx="4495800" cy="1152128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105222" y="3861048"/>
                <a:ext cx="14191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𝐽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𝜓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</a:rPr>
                        <m:t>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222" y="3861048"/>
                <a:ext cx="1419106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12500" t="-114754" b="-177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704655" y="2636912"/>
                <a:ext cx="11878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Υ</m:t>
                      </m:r>
                      <m:r>
                        <a:rPr lang="en-US" i="1">
                          <a:latin typeface="Cambria Math"/>
                        </a:rPr>
                        <m:t>(1,2,3</m:t>
                      </m:r>
                      <m:r>
                        <a:rPr lang="en-US" i="1">
                          <a:latin typeface="Cambria Math"/>
                        </a:rPr>
                        <m:t>𝑆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655" y="2636912"/>
                <a:ext cx="118782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42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2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2800"/>
            <a:ext cx="8229600" cy="990600"/>
          </a:xfrm>
        </p:spPr>
        <p:txBody>
          <a:bodyPr/>
          <a:lstStyle/>
          <a:p>
            <a:r>
              <a:rPr lang="en-US" dirty="0"/>
              <a:t>Signal </a:t>
            </a:r>
            <a:r>
              <a:rPr lang="en-US" dirty="0" smtClean="0"/>
              <a:t>Expectations </a:t>
            </a:r>
            <a:r>
              <a:rPr lang="en-US" dirty="0"/>
              <a:t>- Yields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2"/>
              <p:cNvSpPr txBox="1">
                <a:spLocks/>
              </p:cNvSpPr>
              <p:nvPr/>
            </p:nvSpPr>
            <p:spPr>
              <a:xfrm>
                <a:off x="457200" y="1431018"/>
                <a:ext cx="8229600" cy="538235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Number of signal events corresponding to a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𝐵</m:t>
                    </m:r>
                    <m:r>
                      <a:rPr lang="en-US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fr-FR" dirty="0" smtClean="0"/>
                  <a:t>:</a:t>
                </a:r>
                <a:endParaRPr lang="en-US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sSubSup>
                          <m:sSub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)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0</m:t>
                            </m:r>
                          </m:sup>
                        </m:sSub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∝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𝐵𝐹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sub>
                      <m:sup>
                        <m:r>
                          <a:rPr lang="en-US" i="1">
                            <a:latin typeface="Cambria Math"/>
                          </a:rPr>
                          <m:t> 0</m:t>
                        </m:r>
                      </m:sup>
                    </m:sSubSup>
                    <m:r>
                      <a:rPr lang="en-US" i="1"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)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×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sub>
                        </m:sSub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obtained by </a:t>
                </a:r>
                <a:r>
                  <a:rPr lang="en-US" dirty="0" err="1" smtClean="0"/>
                  <a:t>normalising</a:t>
                </a:r>
                <a:r>
                  <a:rPr lang="en-US" dirty="0" smtClean="0"/>
                  <a:t> to channels of known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𝐵𝐹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274320" lvl="1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→</m:t>
                    </m:r>
                    <m:r>
                      <a:rPr lang="fr-FR" sz="2400" i="1">
                        <a:latin typeface="Cambria Math"/>
                      </a:rPr>
                      <m:t>𝐽</m:t>
                    </m:r>
                    <m:r>
                      <a:rPr lang="en-US" sz="2400" i="1">
                        <a:latin typeface="Cambria Math"/>
                      </a:rPr>
                      <m:t>/</m:t>
                    </m:r>
                    <m:r>
                      <a:rPr lang="fr-FR" sz="2400" i="1">
                        <a:latin typeface="Cambria Math"/>
                      </a:rPr>
                      <m:t>𝜓</m:t>
                    </m:r>
                    <m:sSup>
                      <m:sSupPr>
                        <m:ctrlPr>
                          <a:rPr lang="fr-FR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fr-FR" sz="2400" i="1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fr-FR" sz="24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fr-FR" sz="2400" i="1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→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𝜋</m:t>
                    </m:r>
                  </m:oMath>
                </a14:m>
                <a:endParaRPr lang="fr-FR" sz="2400" dirty="0" smtClean="0"/>
              </a:p>
              <a:p>
                <a:r>
                  <a:rPr lang="en-US" dirty="0" smtClean="0"/>
                  <a:t>Correcting for efficiencies and </a:t>
                </a:r>
                <a:r>
                  <a:rPr lang="en-US" dirty="0" err="1" smtClean="0"/>
                  <a:t>hadronisation</a:t>
                </a:r>
                <a:r>
                  <a:rPr lang="en-US" dirty="0" smtClean="0"/>
                  <a:t> probability: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𝑵</m:t>
                        </m:r>
                      </m:e>
                      <m:sub>
                        <m:sSubSup>
                          <m:sSub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𝒔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)</m:t>
                            </m:r>
                          </m:sub>
                          <m:sup>
                            <m:r>
                              <a:rPr lang="en-US" b="1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sub>
                    </m:sSub>
                    <m:r>
                      <a:rPr lang="fr-FR" b="1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ea typeface="Cambria Math"/>
                      </a:rPr>
                      <m:t>𝑩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𝑭</m:t>
                    </m:r>
                    <m:d>
                      <m:dPr>
                        <m:ctrlPr>
                          <a:rPr lang="en-US" b="1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𝒔</m:t>
                                </m:r>
                              </m:e>
                            </m:d>
                          </m:sub>
                          <m:sup>
                            <m:r>
                              <a:rPr lang="en-US" b="1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fr-FR" b="1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fr-FR" b="1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1" i="1">
                                <a:solidFill>
                                  <a:schemeClr val="accent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1" i="1">
                                <a:solidFill>
                                  <a:schemeClr val="accent3"/>
                                </a:solidFill>
                                <a:latin typeface="Cambria Math"/>
                                <a:ea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fr-FR" b="1" i="1">
                                <a:solidFill>
                                  <a:schemeClr val="accent3"/>
                                </a:solidFill>
                                <a:latin typeface="Cambria Math"/>
                                <a:ea typeface="Cambria Math"/>
                              </a:rPr>
                              <m:t>𝒏𝒐𝒓𝒎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1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1" i="1">
                                <a:latin typeface="Cambria Math"/>
                                <a:ea typeface="Cambria Math"/>
                              </a:rPr>
                              <m:t>𝑩</m:t>
                            </m:r>
                            <m:r>
                              <a:rPr lang="en-US" b="1" i="1" smtClean="0">
                                <a:latin typeface="Cambria Math"/>
                                <a:ea typeface="Cambria Math"/>
                              </a:rPr>
                              <m:t>𝑭</m:t>
                            </m:r>
                          </m:e>
                          <m:sub>
                            <m:r>
                              <a:rPr lang="fr-FR" b="1" i="1">
                                <a:latin typeface="Cambria Math"/>
                                <a:ea typeface="Cambria Math"/>
                              </a:rPr>
                              <m:t>𝒏𝒐𝒓𝒎</m:t>
                            </m:r>
                          </m:sub>
                        </m:sSub>
                      </m:den>
                    </m:f>
                  </m:oMath>
                </a14:m>
                <a:endParaRPr lang="en-US" b="1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fr-FR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𝒇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𝑩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𝒔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𝟎</m:t>
                                  </m:r>
                                </m:sup>
                              </m:sSubSup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𝒏𝒐𝒓𝒎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                                                   </m:t>
                      </m:r>
                    </m:oMath>
                  </m:oMathPara>
                </a14:m>
                <a:endParaRPr lang="fr-FR" b="1" i="1" dirty="0" smtClean="0">
                  <a:solidFill>
                    <a:srgbClr val="FF0000"/>
                  </a:solidFill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fr-FR" b="1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𝒔𝒊𝒈</m:t>
                              </m:r>
                            </m:sub>
                            <m:sup>
                              <m:r>
                                <a:rPr lang="fr-FR" b="1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𝒏𝒐𝒓𝒎</m:t>
                              </m:r>
                            </m:sub>
                            <m:sup>
                              <m:r>
                                <a:rPr lang="fr-FR" b="1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sup>
                          </m:sSubSup>
                        </m:den>
                      </m:f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/>
                          <a:ea typeface="Cambria Math"/>
                        </a:rPr>
                        <m:t>                                                  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31018"/>
                <a:ext cx="8229600" cy="5382358"/>
              </a:xfrm>
              <a:prstGeom prst="rect">
                <a:avLst/>
              </a:prstGeom>
              <a:blipFill rotWithShape="1">
                <a:blip r:embed="rId2"/>
                <a:stretch>
                  <a:fillRect l="-593" t="-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2"/>
              <p:cNvSpPr>
                <a:spLocks/>
              </p:cNvSpPr>
              <p:nvPr/>
            </p:nvSpPr>
            <p:spPr bwMode="auto">
              <a:xfrm>
                <a:off x="3851920" y="4509120"/>
                <a:ext cx="5292080" cy="1073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>
                  <a:tabLst>
                    <a:tab pos="355600" algn="l"/>
                    <a:tab pos="711200" algn="l"/>
                    <a:tab pos="1066800" algn="l"/>
                    <a:tab pos="1422400" algn="l"/>
                    <a:tab pos="1778000" algn="l"/>
                    <a:tab pos="2133600" algn="l"/>
                    <a:tab pos="2489200" algn="l"/>
                    <a:tab pos="2844800" algn="l"/>
                    <a:tab pos="3200400" algn="l"/>
                    <a:tab pos="3556000" algn="l"/>
                    <a:tab pos="3911600" algn="l"/>
                    <a:tab pos="4267200" algn="l"/>
                  </a:tabLst>
                </a:pPr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Ratio of probability for </a:t>
                </a:r>
                <a:r>
                  <a:rPr lang="en-US" sz="2000" dirty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a </a:t>
                </a:r>
                <a:r>
                  <a:rPr lang="en-US" sz="2000" i="1" dirty="0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b</a:t>
                </a:r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 quark </a:t>
                </a:r>
                <a:r>
                  <a:rPr lang="en-US" sz="2000" dirty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to </a:t>
                </a:r>
                <a:r>
                  <a:rPr lang="en-US" sz="2000" dirty="0" err="1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hadronise</a:t>
                </a:r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 into a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 or  into the </a:t>
                </a:r>
                <a:r>
                  <a:rPr lang="en-US" sz="2000" dirty="0" err="1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normalisation</a:t>
                </a:r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  <a:ea typeface="Gill Sans" charset="0"/>
                    <a:cs typeface="Gill Sans" charset="0"/>
                  </a:rPr>
                  <a:t> initial state</a:t>
                </a:r>
                <a:endParaRPr lang="en-US" sz="2000" dirty="0">
                  <a:solidFill>
                    <a:schemeClr val="accent5">
                      <a:lumMod val="75000"/>
                    </a:schemeClr>
                  </a:solidFill>
                  <a:ea typeface="Gill Sans" charset="0"/>
                  <a:cs typeface="Gill Sans" charset="0"/>
                </a:endParaRPr>
              </a:p>
            </p:txBody>
          </p:sp>
        </mc:Choice>
        <mc:Fallback xmlns="">
          <p:sp>
            <p:nvSpPr>
              <p:cNvPr id="20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1920" y="4509120"/>
                <a:ext cx="5292080" cy="1073920"/>
              </a:xfrm>
              <a:prstGeom prst="rect">
                <a:avLst/>
              </a:prstGeom>
              <a:blipFill rotWithShape="1">
                <a:blip r:embed="rId3"/>
                <a:stretch>
                  <a:fillRect l="-2419" r="-23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43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02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Normalisation</a:t>
            </a:r>
            <a:r>
              <a:rPr lang="en-US" dirty="0" smtClean="0"/>
              <a:t> Ingredients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628800"/>
                <a:ext cx="8229600" cy="392734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1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𝑵</m:t>
                        </m:r>
                      </m:e>
                      <m:sub>
                        <m:sSubSup>
                          <m:sSub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𝒔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)</m:t>
                            </m:r>
                          </m:sub>
                          <m:sup>
                            <m:r>
                              <a:rPr lang="en-US" b="1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sub>
                    </m:sSub>
                    <m:r>
                      <a:rPr lang="fr-FR" b="1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ea typeface="Cambria Math"/>
                      </a:rPr>
                      <m:t>𝑩𝑭</m:t>
                    </m:r>
                    <m:d>
                      <m:dPr>
                        <m:ctrlPr>
                          <a:rPr lang="en-US" b="1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𝒔</m:t>
                                </m:r>
                              </m:e>
                            </m:d>
                          </m:sub>
                          <m:sup>
                            <m:r>
                              <a:rPr lang="en-US" b="1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</m:oMath>
                </a14:m>
                <a:endParaRPr lang="en-US" b="1" i="1" dirty="0" smtClean="0">
                  <a:latin typeface="Cambria Math"/>
                  <a:ea typeface="Cambria Math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fr-FR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1" i="1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</a:rPr>
                                <m:t>𝒏𝒐𝒓𝒎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b="1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latin typeface="Cambria Math"/>
                                  <a:ea typeface="Cambria Math"/>
                                </a:rPr>
                                <m:t>𝑩</m:t>
                              </m:r>
                              <m:r>
                                <a:rPr lang="en-US" b="1" i="1">
                                  <a:latin typeface="Cambria Math"/>
                                  <a:ea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fr-FR" b="1" i="1">
                                  <a:latin typeface="Cambria Math"/>
                                  <a:ea typeface="Cambria Math"/>
                                </a:rPr>
                                <m:t>𝒏𝒐𝒓𝒎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                                              </m:t>
                      </m:r>
                    </m:oMath>
                  </m:oMathPara>
                </a14:m>
                <a:endParaRPr lang="en-US" b="1" i="1" dirty="0">
                  <a:latin typeface="Cambria Math"/>
                  <a:ea typeface="Cambria Math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fr-FR" b="1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𝒇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𝑩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𝒔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𝟎</m:t>
                                  </m:r>
                                </m:sup>
                              </m:sSubSup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𝒏𝒐𝒓𝒎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                                                   </m:t>
                      </m:r>
                    </m:oMath>
                  </m:oMathPara>
                </a14:m>
                <a:endParaRPr lang="fr-FR" b="1" i="1" dirty="0">
                  <a:solidFill>
                    <a:srgbClr val="FF0000"/>
                  </a:solidFill>
                  <a:latin typeface="Cambria Math"/>
                  <a:ea typeface="Cambria Math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fr-FR" b="1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𝒔𝒊𝒈</m:t>
                              </m:r>
                            </m:sub>
                            <m:sup>
                              <m:r>
                                <a:rPr lang="fr-FR" b="1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𝒏𝒐𝒓𝒎</m:t>
                              </m:r>
                            </m:sub>
                            <m:sup>
                              <m:r>
                                <a:rPr lang="fr-FR" b="1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sup>
                          </m:sSubSup>
                        </m:den>
                      </m:f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/>
                          <a:ea typeface="Cambria Math"/>
                        </a:rPr>
                        <m:t>                                 </m:t>
                      </m:r>
                      <m:r>
                        <a:rPr lang="en-US" b="1" i="1">
                          <a:solidFill>
                            <a:srgbClr val="0070C0"/>
                          </a:solidFill>
                          <a:latin typeface="Cambria Math"/>
                          <a:ea typeface="Cambria Math"/>
                        </a:rPr>
                        <m:t>                 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Averaging the results from the two control channels:</a:t>
                </a:r>
                <a:endParaRPr lang="en-US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628800"/>
                <a:ext cx="8229600" cy="3927340"/>
              </a:xfrm>
              <a:blipFill rotWithShape="1">
                <a:blip r:embed="rId2"/>
                <a:stretch>
                  <a:fillRect l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44</a:t>
            </a:fld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4864596" y="2132856"/>
            <a:ext cx="3780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Obtained by fitting control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channels invariant mass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932996" y="3414191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Measured in </a:t>
            </a:r>
            <a:r>
              <a:rPr lang="en-US" sz="2400" dirty="0" err="1" smtClean="0">
                <a:solidFill>
                  <a:srgbClr val="FFC000"/>
                </a:solidFill>
              </a:rPr>
              <a:t>LHCb</a:t>
            </a:r>
            <a:r>
              <a:rPr lang="en-US" sz="2400" dirty="0" smtClean="0">
                <a:solidFill>
                  <a:srgbClr val="FFC000"/>
                </a:solidFill>
              </a:rPr>
              <a:t>* 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932996" y="4182179"/>
            <a:ext cx="38154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Measured with simulations</a:t>
            </a:r>
          </a:p>
          <a:p>
            <a:endParaRPr lang="en-US" sz="2400" dirty="0">
              <a:solidFill>
                <a:srgbClr val="FFC000"/>
              </a:solidFill>
            </a:endParaRPr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3563888" y="4437112"/>
            <a:ext cx="1369108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>
            <a:off x="3563888" y="3645024"/>
            <a:ext cx="1369108" cy="0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>
            <a:off x="3778956" y="2564904"/>
            <a:ext cx="1081076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/>
              <p:cNvSpPr txBox="1"/>
              <p:nvPr/>
            </p:nvSpPr>
            <p:spPr>
              <a:xfrm>
                <a:off x="467544" y="5445224"/>
                <a:ext cx="8208912" cy="830997"/>
              </a:xfrm>
              <a:prstGeom prst="rect">
                <a:avLst/>
              </a:prstGeom>
              <a:noFill/>
              <a:ln w="25400">
                <a:solidFill>
                  <a:schemeClr val="bg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 smtClean="0"/>
                  <a:t>SM expectations in signal mass </a:t>
                </a:r>
                <a:r>
                  <a:rPr lang="fr-FR" sz="2400" dirty="0" err="1" smtClean="0"/>
                  <a:t>windows</a:t>
                </a:r>
                <a:r>
                  <a:rPr lang="fr-FR" sz="2400" dirty="0" smtClean="0"/>
                  <a:t>: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dirty="0">
                        <a:solidFill>
                          <a:srgbClr val="FF0000"/>
                        </a:solidFill>
                        <a:latin typeface="Cambria Math"/>
                      </a:rPr>
                      <m:t>4</m:t>
                    </m:r>
                    <m:r>
                      <m:rPr>
                        <m:nor/>
                      </m:rPr>
                      <a:rPr lang="en-US" sz="2400" b="0" i="0" dirty="0" smtClean="0">
                        <a:solidFill>
                          <a:srgbClr val="FF0000"/>
                        </a:solidFill>
                        <a:latin typeface="Cambria Math"/>
                      </a:rPr>
                      <m:t>0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±4   </m:t>
                    </m:r>
                    <m:sSubSup>
                      <m:sSubSupPr>
                        <m:ctrlPr>
                          <a:rPr lang="fr-FR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  <m:r>
                      <a:rPr lang="en-US" sz="24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fr-FR" sz="2400" dirty="0" smtClean="0"/>
                  <a:t>  and    </a:t>
                </a:r>
                <a:r>
                  <a:rPr lang="fr-FR" sz="2400" dirty="0" smtClean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/>
                      </a:rPr>
                      <m:t>4.5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/>
                      </a:rPr>
                      <m:t>±0.4 </m:t>
                    </m:r>
                    <m:r>
                      <a:rPr lang="fr-FR" sz="2400" b="0" i="0" smtClean="0">
                        <a:solidFill>
                          <a:srgbClr val="00B05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fr-FR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sz="2400" i="1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fr-FR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2" name="ZoneTexte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445224"/>
                <a:ext cx="8208912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3546" b="-14184"/>
                </a:stretch>
              </a:blipFill>
              <a:ln w="25400">
                <a:solidFill>
                  <a:schemeClr val="bg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467544" y="6488668"/>
            <a:ext cx="6508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ea typeface="Gill Sans" charset="0"/>
                <a:cs typeface="Gill Sans" charset="0"/>
              </a:rPr>
              <a:t>*LHCb-CONF-2013-011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56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Acceptance Correction - 1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sz="2600" dirty="0" smtClean="0"/>
                  <a:t>Recall,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decay rate depends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600">
                            <a:solidFill>
                              <a:srgbClr val="FF0000"/>
                            </a:solidFill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sz="2600" dirty="0" smtClean="0"/>
                  <a:t>:</a:t>
                </a:r>
                <a:endParaRPr lang="en-US" sz="26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Γ</m:t>
                            </m:r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d>
                              </m:sub>
                              <m:sup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ℓ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ℓ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d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=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𝐻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Γ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H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s</m:t>
                                </m:r>
                              </m:e>
                            </m:d>
                          </m:sup>
                        </m:sSubSup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t</m:t>
                        </m:r>
                      </m:sup>
                    </m:sSup>
                    <m:r>
                      <a:rPr lang="en-US" sz="20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𝐿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Γ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</m:t>
                            </m:r>
                          </m:sub>
                          <m:sup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</m:t>
                            </m:r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)</m:t>
                            </m:r>
                          </m:sup>
                        </m:sSubSup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t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 and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ΔΓ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𝐻</m:t>
                            </m:r>
                          </m:sub>
                        </m:sSub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𝐻</m:t>
                            </m:r>
                          </m:sub>
                        </m:sSub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600" dirty="0" smtClean="0"/>
                  <a:t>So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6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sz="26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6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600" dirty="0" smtClean="0"/>
                  <a:t> signal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𝑠𝑖𝑔</m:t>
                        </m:r>
                      </m:sub>
                    </m:sSub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 depend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sz="2600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𝑠𝑖𝑔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ΔΓ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∫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Γ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</a:rPr>
                                    <m:t>ΔΓ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𝜖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∫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Γ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</a:rPr>
                                    <m:t>ΔΓ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600" dirty="0" smtClean="0"/>
                  <a:t>Signal efficiency used in </a:t>
                </a:r>
                <a:r>
                  <a:rPr lang="en-US" sz="2600" dirty="0" err="1" smtClean="0">
                    <a:solidFill>
                      <a:schemeClr val="accent2"/>
                    </a:solidFill>
                  </a:rPr>
                  <a:t>normalisation</a:t>
                </a:r>
                <a:r>
                  <a:rPr lang="en-US" sz="2600" dirty="0" smtClean="0"/>
                  <a:t>…</a:t>
                </a:r>
                <a:endParaRPr lang="en-US" sz="2600" dirty="0" smtClean="0">
                  <a:solidFill>
                    <a:srgbClr val="0070C0"/>
                  </a:solidFill>
                </a:endParaRP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𝑠𝑖𝑔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𝑛𝑜𝑟𝑚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𝑠𝑖𝑔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𝑛𝑜𝑟𝑚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𝑠𝑖𝑔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𝑛𝑜𝑟𝑚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𝒔𝒊𝒈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400" b="1" i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𝚫𝚪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𝑛𝑜𝑟𝑚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274320" lvl="1" indent="0">
                  <a:buNone/>
                </a:pPr>
                <a:r>
                  <a:rPr lang="en-US" sz="2600" dirty="0" smtClean="0"/>
                  <a:t>…is obtained form MC and must be corrected to match latest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26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sSubSup>
                          <m:sSubSupPr>
                            <m:ctrlPr>
                              <a:rPr lang="en-US" sz="26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</m:sub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</m:sub>
                    </m:sSub>
                  </m:oMath>
                </a14:m>
                <a:r>
                  <a:rPr lang="en-US" sz="2600" dirty="0" smtClean="0"/>
                  <a:t> values: 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sz="260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US" sz="2600" b="0" i="1" smtClean="0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600" b="0" i="1" smtClean="0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600" b="0" i="1" smtClean="0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sz="2600" b="0" i="1" smtClean="0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𝜇𝜇</m:t>
                              </m:r>
                            </m:sub>
                            <m:sup>
                              <m: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𝑆𝑀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sz="26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𝑀𝐶</m:t>
                              </m:r>
                            </m:sup>
                          </m:sSup>
                        </m:den>
                      </m:f>
                      <m:r>
                        <a:rPr lang="en-US" sz="2600" b="0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=1.0457</m:t>
                      </m:r>
                      <m:f>
                        <m:fPr>
                          <m:type m:val="skw"/>
                          <m:ctrlPr>
                            <a:rPr lang="en-US" sz="2600" i="1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                   </m:t>
                          </m:r>
                          <m:sSubSup>
                            <m:sSubSupPr>
                              <m:ctrlP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US" sz="2600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600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/>
                                <m:sup>
                                  <m:r>
                                    <a:rPr lang="en-US" sz="2600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𝜇𝜇</m:t>
                              </m:r>
                            </m:sub>
                            <m:sup>
                              <m: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𝑆𝑀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sz="2600" i="1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𝑀𝐶</m:t>
                              </m:r>
                            </m:sup>
                          </m:sSup>
                        </m:den>
                      </m:f>
                      <m:r>
                        <a:rPr lang="en-US" sz="2600" i="1">
                          <a:solidFill>
                            <a:schemeClr val="accent2"/>
                          </a:solidFill>
                          <a:latin typeface="Cambria Math"/>
                        </a:rPr>
                        <m:t>=1.0</m:t>
                      </m:r>
                      <m:r>
                        <a:rPr lang="en-US" sz="2600" b="0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600" i="1">
                          <a:solidFill>
                            <a:schemeClr val="accent2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US" sz="2600" dirty="0"/>
              </a:p>
              <a:p>
                <a:pPr marL="274320" lvl="1" indent="0">
                  <a:buNone/>
                </a:pPr>
                <a:endParaRPr lang="en-US" sz="2600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  <a:blipFill rotWithShape="1">
                <a:blip r:embed="rId2"/>
                <a:stretch>
                  <a:fillRect l="-444" t="-1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45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17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Acceptance Correction - 2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BDT uses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decay-time as input variable</a:t>
                </a:r>
              </a:p>
              <a:p>
                <a:r>
                  <a:rPr lang="en-US" dirty="0" smtClean="0">
                    <a:solidFill>
                      <a:schemeClr val="tx1"/>
                    </a:solidFill>
                  </a:rPr>
                  <a:t>BDT PDF obtained with mainly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𝐵</m:t>
                        </m:r>
                      </m:e>
                      <m:sub/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solidFill>
                          <a:schemeClr val="accent1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/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have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different lifetime distributio</a:t>
                </a:r>
                <a:r>
                  <a:rPr lang="en-US" dirty="0" err="1" smtClean="0">
                    <a:solidFill>
                      <a:schemeClr val="accent1"/>
                    </a:solidFill>
                  </a:rPr>
                  <a:t>ns</a:t>
                </a:r>
                <a:endParaRPr lang="en-US" dirty="0" smtClean="0">
                  <a:solidFill>
                    <a:schemeClr val="accent1"/>
                  </a:solidFill>
                </a:endParaRPr>
              </a:p>
              <a:p>
                <a:r>
                  <a:rPr lang="en-US" dirty="0" smtClean="0">
                    <a:solidFill>
                      <a:schemeClr val="tx1"/>
                    </a:solidFill>
                  </a:rPr>
                  <a:t>Need corrections:</a:t>
                </a:r>
              </a:p>
              <a:p>
                <a:endParaRPr lang="en-US" sz="28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   </m:t>
                      </m:r>
                      <m:f>
                        <m:fPr>
                          <m:type m:val="skw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𝑃𝐷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𝑐𝑜𝑟𝑟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𝑃𝐷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𝑟𝑎𝑤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𝑃𝐷𝐹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</m:sup>
                      </m:sSubSup>
                    </m:oMath>
                  </m:oMathPara>
                </a14:m>
                <a:endParaRPr lang="en-US" dirty="0" smtClean="0">
                  <a:solidFill>
                    <a:srgbClr val="00B0F0"/>
                  </a:solidFill>
                </a:endParaRPr>
              </a:p>
              <a:p>
                <a:pPr marL="0" indent="0">
                  <a:buNone/>
                </a:pPr>
                <a:endParaRPr lang="en-US" dirty="0" smtClean="0">
                  <a:solidFill>
                    <a:srgbClr val="00B0F0"/>
                  </a:solidFill>
                </a:endParaRPr>
              </a:p>
              <a:p>
                <a:pPr marL="0" indent="0">
                  <a:buNone/>
                </a:pPr>
                <a:endParaRPr lang="en-US" dirty="0" smtClean="0">
                  <a:solidFill>
                    <a:srgbClr val="00B0F0"/>
                  </a:solidFill>
                </a:endParaRPr>
              </a:p>
              <a:p>
                <a:r>
                  <a:rPr lang="en-US" sz="1800" dirty="0" smtClean="0"/>
                  <a:t>Nota: all these corrections depend on the</a:t>
                </a:r>
              </a:p>
              <a:p>
                <a:pPr marL="0" indent="0">
                  <a:buNone/>
                </a:pPr>
                <a:r>
                  <a:rPr lang="en-US" sz="1800" dirty="0"/>
                  <a:t>v</a:t>
                </a:r>
                <a:r>
                  <a:rPr lang="en-US" sz="1800" dirty="0" smtClean="0"/>
                  <a:t>alue assumed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/>
                              </a:rPr>
                              <m:t>Γ</m:t>
                            </m:r>
                          </m:sub>
                        </m:sSub>
                      </m:sub>
                    </m:sSub>
                  </m:oMath>
                </a14:m>
                <a:endParaRPr lang="en-US" sz="1800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  <a:blipFill rotWithShape="1">
                <a:blip r:embed="rId2"/>
                <a:stretch>
                  <a:fillRect l="-593" t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46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284984"/>
            <a:ext cx="3096344" cy="3392516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9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Answering the question:</a:t>
                </a:r>
              </a:p>
              <a:p>
                <a:pPr marL="0" indent="0" algn="ctr">
                  <a:buNone/>
                </a:pPr>
                <a:r>
                  <a:rPr lang="en-US" b="1" dirty="0" smtClean="0"/>
                  <a:t>Which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𝑩𝑭</m:t>
                    </m:r>
                  </m:oMath>
                </a14:m>
                <a:r>
                  <a:rPr lang="en-US" b="1" dirty="0" smtClean="0"/>
                  <a:t> is (in-)compatible with the observed data?</a:t>
                </a:r>
                <a:endParaRPr lang="en-US" dirty="0"/>
              </a:p>
              <a:p>
                <a:r>
                  <a:rPr lang="en-US" dirty="0" smtClean="0"/>
                  <a:t>Observed data =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𝑁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d>
                          <m:d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𝒔</m:t>
                            </m:r>
                          </m:e>
                        </m:d>
                      </m:sub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b="1" smtClean="0">
                        <a:solidFill>
                          <a:srgbClr val="00B050"/>
                        </a:solidFill>
                        <a:latin typeface="Cambria Math"/>
                      </a:rPr>
                      <m:t>𝐁𝐤𝐠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Increasing sensitivity:</a:t>
                </a:r>
                <a:endParaRPr lang="en-US" dirty="0" smtClean="0">
                  <a:solidFill>
                    <a:srgbClr val="00B050"/>
                  </a:solidFill>
                </a:endParaRPr>
              </a:p>
              <a:p>
                <a:pPr lvl="1"/>
                <a:r>
                  <a:rPr lang="en-US" sz="2400" dirty="0" smtClean="0"/>
                  <a:t>Events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Selection and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Classification </a:t>
                </a:r>
                <a:r>
                  <a:rPr lang="en-US" sz="2400" dirty="0" smtClean="0"/>
                  <a:t>in categories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Derive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Signal and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Bkg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expectations </a:t>
                </a:r>
                <a:r>
                  <a:rPr lang="en-US" dirty="0" smtClean="0"/>
                  <a:t>from control channels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Compare expectations with observation and infer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𝐵𝐹</m:t>
                    </m:r>
                  </m:oMath>
                </a14:m>
                <a:endParaRPr lang="en-US" b="0" dirty="0" smtClean="0"/>
              </a:p>
              <a:p>
                <a:pPr lvl="1"/>
                <a:r>
                  <a:rPr lang="en-US" sz="2400" u="sng" dirty="0" smtClean="0">
                    <a:solidFill>
                      <a:srgbClr val="0070C0"/>
                    </a:solidFill>
                  </a:rPr>
                  <a:t>CLs method </a:t>
                </a:r>
                <a:r>
                  <a:rPr lang="en-US" sz="2400" u="sng" dirty="0" smtClean="0"/>
                  <a:t>and</a:t>
                </a:r>
                <a:r>
                  <a:rPr lang="en-US" sz="2400" u="sng" dirty="0" smtClean="0">
                    <a:solidFill>
                      <a:srgbClr val="0070C0"/>
                    </a:solidFill>
                  </a:rPr>
                  <a:t> Fitting</a:t>
                </a:r>
                <a:r>
                  <a:rPr lang="en-US" sz="2400" dirty="0" smtClean="0"/>
                  <a:t> procedure if signal evidence</a:t>
                </a:r>
              </a:p>
              <a:p>
                <a:r>
                  <a:rPr lang="en-US" b="1" dirty="0" smtClean="0"/>
                  <a:t>Data </a:t>
                </a:r>
                <a:r>
                  <a:rPr lang="en-US" b="1" dirty="0"/>
                  <a:t>Set</a:t>
                </a:r>
                <a:r>
                  <a:rPr lang="en-US" b="1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925144"/>
              </a:xfrm>
              <a:blipFill rotWithShape="1">
                <a:blip r:embed="rId2"/>
                <a:stretch>
                  <a:fillRect l="-561" t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7131873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   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1.1 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138308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smtClean="0">
                                    <a:latin typeface="Cambria Math"/>
                                  </a:rPr>
                                  <m:t>0.9 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/>
                                  </a:rPr>
                                  <m:t>f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b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9425023"/>
                  </p:ext>
                </p:extLst>
              </p:nvPr>
            </p:nvGraphicFramePr>
            <p:xfrm>
              <a:off x="2267744" y="5377578"/>
              <a:ext cx="7056785" cy="11887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6104"/>
                    <a:gridCol w="1187783"/>
                    <a:gridCol w="1096199"/>
                    <a:gridCol w="3836699"/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2011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6154" r="-414872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7TeV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106154" r="-414872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110, 021801,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2012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78974" t="-206154" r="-414872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8TeV</a:t>
                          </a:r>
                          <a:endParaRPr lang="en-US" sz="20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/>
                            <a:t>PRL 111, 101805, 2013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47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67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Sensitivity Expectations (CLs method)</a:t>
            </a:r>
            <a:endParaRPr lang="en-US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7" y="3933056"/>
            <a:ext cx="9324527" cy="1903790"/>
          </a:xfr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48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0"/>
          <a:stretch/>
        </p:blipFill>
        <p:spPr>
          <a:xfrm>
            <a:off x="0" y="1370046"/>
            <a:ext cx="9144000" cy="15548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678402" y="3116192"/>
                <a:ext cx="77871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/>
                  <a:t>Expected </a:t>
                </a:r>
                <a:r>
                  <a:rPr lang="en-US" sz="2400" dirty="0" smtClean="0">
                    <a:solidFill>
                      <a:schemeClr val="accent1"/>
                    </a:solidFill>
                  </a:rPr>
                  <a:t>significance</a:t>
                </a:r>
                <a:r>
                  <a:rPr lang="en-US" sz="2400" dirty="0" smtClean="0"/>
                  <a:t> for 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4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400" dirty="0" smtClean="0"/>
                  <a:t> SM signal 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/>
                        </a:solidFill>
                        <a:latin typeface="Cambria Math"/>
                      </a:rPr>
                      <m:t>5.0 </m:t>
                    </m:r>
                    <m:r>
                      <a:rPr lang="en-US" sz="2400" b="0" i="1" smtClean="0">
                        <a:solidFill>
                          <a:schemeClr val="accent1"/>
                        </a:solidFill>
                        <a:latin typeface="Cambria Math"/>
                      </a:rPr>
                      <m:t>𝜎</m:t>
                    </m:r>
                  </m:oMath>
                </a14:m>
                <a:endParaRPr lang="en-US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02" y="3116192"/>
                <a:ext cx="778719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82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1339384" y="5877272"/>
                <a:ext cx="646523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/>
                  <a:t>No significant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  <m:sub/>
                      <m:sup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4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400" dirty="0" smtClean="0"/>
                  <a:t> SM signal expected: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𝐵</m:t>
                    </m:r>
                    <m:r>
                      <a:rPr lang="fr-FR" sz="2400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fr-FR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p>
                        <m:r>
                          <a:rPr lang="fr-FR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p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  <m:r>
                      <a:rPr lang="en-US" sz="2400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)&lt;</m:t>
                    </m:r>
                    <m:r>
                      <a:rPr lang="en-US" sz="2400" b="0" i="0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5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  <a:ea typeface="Gill Sans" charset="0"/>
                    <a:cs typeface="Gill Sans" charset="0"/>
                  </a:rPr>
                  <a:t>.4 </a:t>
                </a:r>
                <a:r>
                  <a:rPr lang="en-US" sz="2400" dirty="0">
                    <a:solidFill>
                      <a:srgbClr val="0070C0"/>
                    </a:solidFill>
                    <a:ea typeface="Gill Sans" charset="0"/>
                    <a:cs typeface="Gill Sans" charset="0"/>
                  </a:rPr>
                  <a:t>x 10</a:t>
                </a:r>
                <a:r>
                  <a:rPr lang="en-US" sz="2400" baseline="32000" dirty="0">
                    <a:solidFill>
                      <a:srgbClr val="0070C0"/>
                    </a:solidFill>
                    <a:ea typeface="Gill Sans" charset="0"/>
                    <a:cs typeface="Gill Sans" charset="0"/>
                  </a:rPr>
                  <a:t>-10</a:t>
                </a:r>
                <a:r>
                  <a:rPr lang="en-US" sz="2400" dirty="0">
                    <a:solidFill>
                      <a:srgbClr val="0070C0"/>
                    </a:solidFill>
                    <a:ea typeface="Gill Sans" charset="0"/>
                    <a:cs typeface="Gill Sans" charset="0"/>
                  </a:rPr>
                  <a:t> at 95% CL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384" y="5877272"/>
                <a:ext cx="6465231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38" t="-3553" r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7395389" y="1772816"/>
            <a:ext cx="1641107" cy="1343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52320" y="4293096"/>
            <a:ext cx="1641107" cy="1584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2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Open the box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71" y="1321882"/>
            <a:ext cx="8315089" cy="505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821092" y="3864544"/>
            <a:ext cx="1306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6600"/>
                </a:solidFill>
              </a:rPr>
              <a:t>B</a:t>
            </a:r>
            <a:r>
              <a:rPr lang="fr-FR" baseline="-25000" dirty="0" smtClean="0">
                <a:solidFill>
                  <a:srgbClr val="FF6600"/>
                </a:solidFill>
              </a:rPr>
              <a:t>s</a:t>
            </a:r>
            <a:r>
              <a:rPr lang="fr-FR" dirty="0" smtClean="0">
                <a:solidFill>
                  <a:srgbClr val="FF6600"/>
                </a:solidFill>
              </a:rPr>
              <a:t> </a:t>
            </a:r>
            <a:r>
              <a:rPr lang="fr-FR" dirty="0" err="1" smtClean="0">
                <a:solidFill>
                  <a:srgbClr val="FF6600"/>
                </a:solidFill>
              </a:rPr>
              <a:t>window</a:t>
            </a:r>
            <a:endParaRPr lang="fr-FR" dirty="0" smtClean="0">
              <a:solidFill>
                <a:srgbClr val="FF6600"/>
              </a:solidFill>
            </a:endParaRPr>
          </a:p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7596336" y="4006805"/>
            <a:ext cx="1505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fr-FR" dirty="0" smtClean="0">
              <a:solidFill>
                <a:srgbClr val="FF6600"/>
              </a:solidFill>
            </a:endParaRPr>
          </a:p>
          <a:p>
            <a:pPr algn="r"/>
            <a:r>
              <a:rPr lang="fr-FR" dirty="0" smtClean="0">
                <a:solidFill>
                  <a:srgbClr val="00B050"/>
                </a:solidFill>
              </a:rPr>
              <a:t>B</a:t>
            </a:r>
            <a:r>
              <a:rPr lang="fr-FR" baseline="30000" dirty="0" smtClean="0">
                <a:solidFill>
                  <a:srgbClr val="00B050"/>
                </a:solidFill>
              </a:rPr>
              <a:t>0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 err="1" smtClean="0">
                <a:solidFill>
                  <a:srgbClr val="00B050"/>
                </a:solidFill>
              </a:rPr>
              <a:t>window</a:t>
            </a:r>
            <a:endParaRPr lang="fr-F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8923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50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60"/>
            <a:ext cx="4767084" cy="59046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063" y="249702"/>
            <a:ext cx="3706345" cy="3171519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32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51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60"/>
            <a:ext cx="4767084" cy="114780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623" y="529956"/>
            <a:ext cx="3973224" cy="3475107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85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52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59"/>
            <a:ext cx="4767084" cy="1507845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97" y="764704"/>
            <a:ext cx="4116476" cy="3600400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9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53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857259"/>
            <a:ext cx="4767084" cy="1795877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400" y="894321"/>
            <a:ext cx="4297599" cy="3758816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39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54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212384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774" y="1057058"/>
            <a:ext cx="4440851" cy="3884109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67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55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244827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85" y="1196752"/>
            <a:ext cx="4652233" cy="4075852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84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843428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843428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56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280831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639" y="1412776"/>
            <a:ext cx="4775112" cy="4176464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9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 Projection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29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𝑩</m:t>
                        </m:r>
                      </m:e>
                      <m:sub/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00B050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 smtClean="0">
                  <a:solidFill>
                    <a:srgbClr val="00B05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sz="2400" b="1" i="1" dirty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𝝅</m:t>
                        </m:r>
                        <m:r>
                          <a:rPr lang="en-US" sz="2400" b="1" i="1" dirty="0">
                            <a:latin typeface="Cambria Math"/>
                          </a:rPr>
                          <m:t>,</m:t>
                        </m:r>
                        <m:r>
                          <a:rPr lang="en-US" sz="2400" b="1" i="1" dirty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latin typeface="Cambria Math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sz="2400" b="1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dirty="0">
                                <a:latin typeface="Cambria Math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𝝁</m:t>
                        </m:r>
                      </m:sub>
                    </m:sSub>
                  </m:oMath>
                </a14:m>
                <a:endParaRPr lang="en-US" sz="24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𝑩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accent6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,+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𝝁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400" b="1" i="1" dirty="0">
                  <a:solidFill>
                    <a:schemeClr val="accent6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 smtClean="0">
                            <a:solidFill>
                              <a:srgbClr val="D70FBF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400" b="1">
                            <a:solidFill>
                              <a:srgbClr val="D70FBF"/>
                            </a:solidFill>
                            <a:latin typeface="Cambria Math"/>
                          </a:rPr>
                          <m:t>𝟎</m:t>
                        </m:r>
                      </m:sup>
                    </m:sSubSup>
                    <m:r>
                      <a:rPr lang="en-US" sz="2400" b="1" i="1">
                        <a:solidFill>
                          <a:srgbClr val="D70FBF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D70FBF"/>
                            </a:solidFill>
                            <a:latin typeface="Cambria Math"/>
                          </a:rPr>
                          <m:t>′−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D70FBF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Total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Espace réservé du contenu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51520" y="1681916"/>
                <a:ext cx="5976664" cy="4718304"/>
              </a:xfrm>
              <a:blipFill rotWithShape="1">
                <a:blip r:embed="rId2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396" y="396518"/>
            <a:ext cx="4911099" cy="807304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>
              <a:rot lat="18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t>57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25396" y="2780928"/>
            <a:ext cx="4767084" cy="3212976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80" y="1664596"/>
            <a:ext cx="4981174" cy="4356692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85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Fit </a:t>
            </a:r>
            <a:r>
              <a:rPr lang="fr-FR" dirty="0" err="1"/>
              <a:t>R</a:t>
            </a:r>
            <a:r>
              <a:rPr lang="fr-FR" dirty="0" err="1" smtClean="0"/>
              <a:t>esult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58</a:t>
            </a:fld>
            <a:endParaRPr lang="fr-F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0" y="3577863"/>
            <a:ext cx="4635911" cy="294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Espace réservé du contenu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368901"/>
              </p:ext>
            </p:extLst>
          </p:nvPr>
        </p:nvGraphicFramePr>
        <p:xfrm>
          <a:off x="430213" y="1758950"/>
          <a:ext cx="59070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Équation" r:id="rId4" imgW="2831760" imgH="241200" progId="Equation.3">
                  <p:embed/>
                </p:oleObj>
              </mc:Choice>
              <mc:Fallback>
                <p:oleObj name="Équation" r:id="rId4" imgW="28317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0213" y="1758950"/>
                        <a:ext cx="5907087" cy="503238"/>
                      </a:xfrm>
                      <a:prstGeom prst="rect">
                        <a:avLst/>
                      </a:prstGeom>
                      <a:ln w="28575">
                        <a:solidFill>
                          <a:srgbClr val="FF66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2393889"/>
              </p:ext>
            </p:extLst>
          </p:nvPr>
        </p:nvGraphicFramePr>
        <p:xfrm>
          <a:off x="414338" y="2552700"/>
          <a:ext cx="5872162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Équation" r:id="rId6" imgW="2882880" imgH="253800" progId="Equation.3">
                  <p:embed/>
                </p:oleObj>
              </mc:Choice>
              <mc:Fallback>
                <p:oleObj name="Équation" r:id="rId6" imgW="2882880" imgH="253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2552700"/>
                        <a:ext cx="5872162" cy="51593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7547F7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712240" y="1772770"/>
            <a:ext cx="22958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err="1" smtClean="0">
                <a:solidFill>
                  <a:srgbClr val="FF0000"/>
                </a:solidFill>
              </a:rPr>
              <a:t>Significance</a:t>
            </a:r>
            <a:r>
              <a:rPr lang="fr-FR" sz="2000" dirty="0" smtClean="0">
                <a:solidFill>
                  <a:srgbClr val="FF0000"/>
                </a:solidFill>
              </a:rPr>
              <a:t>: 4.0 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40230" y="2596830"/>
            <a:ext cx="22958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err="1" smtClean="0">
                <a:solidFill>
                  <a:srgbClr val="0000FF"/>
                </a:solidFill>
              </a:rPr>
              <a:t>Significance</a:t>
            </a:r>
            <a:r>
              <a:rPr lang="fr-FR" sz="2000" dirty="0" smtClean="0">
                <a:solidFill>
                  <a:srgbClr val="0000FF"/>
                </a:solidFill>
              </a:rPr>
              <a:t>: 2.0 </a:t>
            </a:r>
            <a:r>
              <a:rPr lang="el-GR" sz="2000" dirty="0" smtClean="0">
                <a:solidFill>
                  <a:srgbClr val="0000FF"/>
                </a:solidFill>
              </a:rPr>
              <a:t>σ</a:t>
            </a:r>
            <a:endParaRPr lang="fr-FR" sz="20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4"/>
              <p:cNvSpPr txBox="1"/>
              <p:nvPr/>
            </p:nvSpPr>
            <p:spPr>
              <a:xfrm>
                <a:off x="5128064" y="4893041"/>
                <a:ext cx="31683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Profile </a:t>
                </a:r>
                <a:r>
                  <a:rPr kumimoji="0" lang="fr-FR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Likelihood</a:t>
                </a:r>
                <a:r>
                  <a:rPr kumimoji="0" lang="fr-FR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:</a:t>
                </a:r>
                <a:endParaRPr kumimoji="0" lang="fr-FR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All </a:t>
                </a:r>
                <a:r>
                  <a:rPr kumimoji="0" lang="fr-FR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parameters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fr-FR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except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fr-FR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</m:ctrlPr>
                      </m:sSubSupPr>
                      <m:e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𝐵</m:t>
                        </m:r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(</m:t>
                        </m:r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kumimoji="0" lang="fr-FR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kumimoji="0" lang="en-US" b="0" i="1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  <m:r>
                      <a:rPr kumimoji="0" lang="fr-FR" b="0" i="1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kumimoji="0" lang="fr-FR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Gill Sans" charset="0"/>
                    <a:cs typeface="Gill Sans" charset="0"/>
                  </a:rPr>
                  <a:t>are floated </a:t>
                </a: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Gill Sans" charset="0"/>
                    <a:cs typeface="Gill Sans" charset="0"/>
                  </a:rPr>
                  <a:t>within their </a:t>
                </a:r>
                <a:r>
                  <a:rPr kumimoji="0" lang="en-US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Gill Sans" charset="0"/>
                    <a:cs typeface="Gill Sans" charset="0"/>
                  </a:rPr>
                  <a:t>errors.</a:t>
                </a:r>
                <a:endParaRPr kumimoji="0" lang="fr-FR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12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064" y="4893041"/>
                <a:ext cx="3168352" cy="1200329"/>
              </a:xfrm>
              <a:prstGeom prst="rect">
                <a:avLst/>
              </a:prstGeom>
              <a:blipFill rotWithShape="1">
                <a:blip r:embed="rId8"/>
                <a:stretch>
                  <a:fillRect l="-1538" t="-2538" b="-71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059832" y="933614"/>
            <a:ext cx="5967275" cy="4001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fr-FR" sz="2000" i="1" dirty="0" smtClean="0">
                <a:solidFill>
                  <a:srgbClr val="0000FF"/>
                </a:solidFill>
              </a:rPr>
              <a:t>arXiv:1307.5024, </a:t>
            </a:r>
            <a:r>
              <a:rPr lang="fr-FR" sz="2000" i="1" dirty="0" err="1" smtClean="0">
                <a:solidFill>
                  <a:srgbClr val="0000FF"/>
                </a:solidFill>
              </a:rPr>
              <a:t>Phys.Rev</a:t>
            </a:r>
            <a:r>
              <a:rPr lang="fr-FR" sz="2000" i="1" dirty="0" smtClean="0">
                <a:solidFill>
                  <a:srgbClr val="0000FF"/>
                </a:solidFill>
              </a:rPr>
              <a:t>. Lett.111(2013) 101805</a:t>
            </a:r>
            <a:endParaRPr lang="fr-FR" sz="2000" i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22204" y="2088449"/>
            <a:ext cx="24217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kern="0" dirty="0" err="1" smtClean="0"/>
              <a:t>expected</a:t>
            </a:r>
            <a:r>
              <a:rPr lang="fr-FR" sz="1600" kern="0" dirty="0" smtClean="0"/>
              <a:t> </a:t>
            </a:r>
            <a:r>
              <a:rPr lang="fr-FR" sz="1600" dirty="0"/>
              <a:t>5</a:t>
            </a:r>
            <a:r>
              <a:rPr lang="fr-FR" sz="1600" dirty="0" smtClean="0"/>
              <a:t>.0 </a:t>
            </a:r>
            <a:r>
              <a:rPr lang="el-GR" sz="1600" dirty="0" smtClean="0"/>
              <a:t>σ</a:t>
            </a:r>
            <a:r>
              <a:rPr lang="en-US" sz="1600" dirty="0" smtClean="0"/>
              <a:t> (median)</a:t>
            </a:r>
            <a:r>
              <a:rPr lang="fr-FR" sz="1600" kern="0" dirty="0" smtClean="0"/>
              <a:t> </a:t>
            </a:r>
            <a:endParaRPr lang="fr-FR" sz="1600" dirty="0"/>
          </a:p>
        </p:txBody>
      </p:sp>
      <p:sp>
        <p:nvSpPr>
          <p:cNvPr id="13" name="Rectangle 12"/>
          <p:cNvSpPr/>
          <p:nvPr/>
        </p:nvSpPr>
        <p:spPr>
          <a:xfrm>
            <a:off x="5148080" y="3429000"/>
            <a:ext cx="3859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FF33CC"/>
                </a:solidFill>
              </a:rPr>
              <a:t>C</a:t>
            </a:r>
            <a:r>
              <a:rPr lang="fr-FR" dirty="0" err="1" smtClean="0">
                <a:solidFill>
                  <a:srgbClr val="FF33CC"/>
                </a:solidFill>
              </a:rPr>
              <a:t>orrelation</a:t>
            </a:r>
            <a:r>
              <a:rPr lang="fr-FR" dirty="0" smtClean="0">
                <a:solidFill>
                  <a:srgbClr val="FF33CC"/>
                </a:solidFill>
              </a:rPr>
              <a:t> </a:t>
            </a:r>
            <a:r>
              <a:rPr lang="fr-FR" dirty="0" err="1" smtClean="0">
                <a:solidFill>
                  <a:srgbClr val="FF33CC"/>
                </a:solidFill>
              </a:rPr>
              <a:t>between</a:t>
            </a:r>
            <a:r>
              <a:rPr lang="fr-FR" dirty="0" smtClean="0">
                <a:solidFill>
                  <a:srgbClr val="FF33CC"/>
                </a:solidFill>
              </a:rPr>
              <a:t> BR(B</a:t>
            </a:r>
            <a:r>
              <a:rPr lang="fr-FR" baseline="30000" dirty="0" smtClean="0">
                <a:solidFill>
                  <a:srgbClr val="FF33CC"/>
                </a:solidFill>
              </a:rPr>
              <a:t>0</a:t>
            </a:r>
            <a:r>
              <a:rPr lang="en-US" dirty="0">
                <a:solidFill>
                  <a:srgbClr val="FF33CC"/>
                </a:solidFill>
              </a:rPr>
              <a:t>→</a:t>
            </a:r>
            <a:r>
              <a:rPr lang="en-US" dirty="0">
                <a:solidFill>
                  <a:srgbClr val="FF33CC"/>
                </a:solidFill>
                <a:sym typeface="Symbol" pitchFamily="18" charset="2"/>
              </a:rPr>
              <a:t></a:t>
            </a:r>
            <a:r>
              <a:rPr lang="en-US" baseline="30000" dirty="0">
                <a:solidFill>
                  <a:srgbClr val="FF33CC"/>
                </a:solidFill>
                <a:sym typeface="Symbol" pitchFamily="18" charset="2"/>
              </a:rPr>
              <a:t>+</a:t>
            </a:r>
            <a:r>
              <a:rPr lang="en-US" dirty="0">
                <a:solidFill>
                  <a:srgbClr val="FF33CC"/>
                </a:solidFill>
                <a:sym typeface="Symbol" pitchFamily="18" charset="2"/>
              </a:rPr>
              <a:t></a:t>
            </a:r>
            <a:r>
              <a:rPr lang="en-US" baseline="30000" dirty="0">
                <a:solidFill>
                  <a:srgbClr val="FF33CC"/>
                </a:solidFill>
                <a:sym typeface="Symbol" pitchFamily="18" charset="2"/>
              </a:rPr>
              <a:t>-</a:t>
            </a:r>
            <a:r>
              <a:rPr lang="fr-FR" dirty="0" smtClean="0">
                <a:solidFill>
                  <a:srgbClr val="FF33CC"/>
                </a:solidFill>
              </a:rPr>
              <a:t>) and BR(B</a:t>
            </a:r>
            <a:r>
              <a:rPr lang="fr-FR" baseline="-25000" dirty="0" smtClean="0">
                <a:solidFill>
                  <a:srgbClr val="FF33CC"/>
                </a:solidFill>
              </a:rPr>
              <a:t>s</a:t>
            </a:r>
            <a:r>
              <a:rPr lang="en-US" dirty="0">
                <a:solidFill>
                  <a:srgbClr val="FF33CC"/>
                </a:solidFill>
              </a:rPr>
              <a:t>→</a:t>
            </a:r>
            <a:r>
              <a:rPr lang="en-US" dirty="0">
                <a:solidFill>
                  <a:srgbClr val="FF33CC"/>
                </a:solidFill>
                <a:sym typeface="Symbol" pitchFamily="18" charset="2"/>
              </a:rPr>
              <a:t></a:t>
            </a:r>
            <a:r>
              <a:rPr lang="en-US" baseline="30000" dirty="0">
                <a:solidFill>
                  <a:srgbClr val="FF33CC"/>
                </a:solidFill>
                <a:sym typeface="Symbol" pitchFamily="18" charset="2"/>
              </a:rPr>
              <a:t>+</a:t>
            </a:r>
            <a:r>
              <a:rPr lang="en-US" dirty="0">
                <a:solidFill>
                  <a:srgbClr val="FF33CC"/>
                </a:solidFill>
                <a:sym typeface="Symbol" pitchFamily="18" charset="2"/>
              </a:rPr>
              <a:t></a:t>
            </a:r>
            <a:r>
              <a:rPr lang="en-US" baseline="30000" dirty="0">
                <a:solidFill>
                  <a:srgbClr val="FF33CC"/>
                </a:solidFill>
                <a:sym typeface="Symbol" pitchFamily="18" charset="2"/>
              </a:rPr>
              <a:t>-</a:t>
            </a:r>
            <a:r>
              <a:rPr lang="fr-FR" dirty="0">
                <a:solidFill>
                  <a:srgbClr val="FF33CC"/>
                </a:solidFill>
              </a:rPr>
              <a:t>) </a:t>
            </a:r>
            <a:r>
              <a:rPr lang="fr-FR" dirty="0" smtClean="0">
                <a:solidFill>
                  <a:srgbClr val="FF33CC"/>
                </a:solidFill>
              </a:rPr>
              <a:t>: 3.3% </a:t>
            </a:r>
            <a:endParaRPr lang="fr-FR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9" y="2060848"/>
            <a:ext cx="4534196" cy="297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458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eaLnBrk="1" hangingPunct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upper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limit</a:t>
                </a:r>
                <a:endParaRPr lang="fr-FR" dirty="0" smtClean="0"/>
              </a:p>
            </p:txBody>
          </p:sp>
        </mc:Choice>
        <mc:Fallback xmlns="">
          <p:sp>
            <p:nvSpPr>
              <p:cNvPr id="19458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Mathieu Perrin-Terrin  - Measurement of B(Bs-&gt;mu mu)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946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43ECE2B-62C8-49C4-AB22-9BD246B99E48}" type="slidenum">
              <a:rPr lang="fr-FR">
                <a:solidFill>
                  <a:schemeClr val="bg1"/>
                </a:solidFill>
              </a:rPr>
              <a:pPr eaLnBrk="1" hangingPunct="1"/>
              <a:t>59</a:t>
            </a:fld>
            <a:endParaRPr lang="fr-FR">
              <a:solidFill>
                <a:schemeClr val="bg1"/>
              </a:solidFill>
            </a:endParaRPr>
          </a:p>
        </p:txBody>
      </p:sp>
      <p:sp>
        <p:nvSpPr>
          <p:cNvPr id="10" name="ZoneTexte 6"/>
          <p:cNvSpPr txBox="1"/>
          <p:nvPr/>
        </p:nvSpPr>
        <p:spPr>
          <a:xfrm>
            <a:off x="2843760" y="2892554"/>
            <a:ext cx="11303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kern="0" dirty="0" err="1">
                <a:solidFill>
                  <a:srgbClr val="FF0000"/>
                </a:solidFill>
              </a:rPr>
              <a:t>Observed</a:t>
            </a:r>
            <a:endParaRPr lang="fr-FR" sz="1600" b="1" kern="0" dirty="0">
              <a:solidFill>
                <a:srgbClr val="FF0000"/>
              </a:solidFill>
            </a:endParaRPr>
          </a:p>
        </p:txBody>
      </p:sp>
      <p:sp>
        <p:nvSpPr>
          <p:cNvPr id="11" name="ZoneTexte 7"/>
          <p:cNvSpPr txBox="1"/>
          <p:nvPr/>
        </p:nvSpPr>
        <p:spPr>
          <a:xfrm>
            <a:off x="1043510" y="4003785"/>
            <a:ext cx="1030288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err="1">
                <a:solidFill>
                  <a:sysClr val="windowText" lastClr="000000"/>
                </a:solidFill>
              </a:rPr>
              <a:t>Expected</a:t>
            </a:r>
            <a:r>
              <a:rPr lang="fr-FR" sz="1400" b="1" kern="0" dirty="0">
                <a:solidFill>
                  <a:sysClr val="windowText" lastClr="000000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err="1">
                <a:solidFill>
                  <a:sysClr val="windowText" lastClr="000000"/>
                </a:solidFill>
              </a:rPr>
              <a:t>Bkg+SM</a:t>
            </a:r>
            <a:endParaRPr lang="fr-FR" sz="1400" b="1" kern="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au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39256"/>
                  </p:ext>
                </p:extLst>
              </p:nvPr>
            </p:nvGraphicFramePr>
            <p:xfrm>
              <a:off x="1714955" y="5126248"/>
              <a:ext cx="6096000" cy="148336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048000"/>
                    <a:gridCol w="3048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Limit</a:t>
                          </a:r>
                          <a:r>
                            <a:rPr lang="fr-FR" dirty="0" smtClean="0"/>
                            <a:t> </a:t>
                          </a:r>
                          <a:r>
                            <a:rPr lang="fr-FR" dirty="0" err="1" smtClean="0"/>
                            <a:t>at</a:t>
                          </a:r>
                          <a:r>
                            <a:rPr lang="fr-FR" dirty="0" smtClean="0"/>
                            <a:t> 95%CL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Expected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bkg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only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800" smtClean="0">
                                  <a:latin typeface="Cambria Math"/>
                                </a:rPr>
                                <m:t>4.4</m:t>
                              </m:r>
                            </m:oMath>
                          </a14:m>
                          <a:r>
                            <a:rPr lang="en-US" sz="1800" dirty="0" smtClean="0"/>
                            <a:t> </a:t>
                          </a:r>
                          <a:r>
                            <a:rPr lang="en-US" sz="1800" dirty="0"/>
                            <a:t>x 10</a:t>
                          </a:r>
                          <a:r>
                            <a:rPr lang="en-US" sz="1800" baseline="32000" dirty="0"/>
                            <a:t>-10</a:t>
                          </a:r>
                          <a:r>
                            <a:rPr lang="en-US" sz="1800" dirty="0"/>
                            <a:t> 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dirty="0" err="1" smtClean="0"/>
                            <a:t>Expected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bkg</a:t>
                          </a:r>
                          <a:r>
                            <a:rPr lang="fr-FR" baseline="0" dirty="0" smtClean="0"/>
                            <a:t> + SM</a:t>
                          </a:r>
                          <a:endParaRPr lang="fr-FR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800" smtClean="0">
                                  <a:latin typeface="Cambria Math"/>
                                </a:rPr>
                                <m:t>5.4</m:t>
                              </m:r>
                            </m:oMath>
                          </a14:m>
                          <a:r>
                            <a:rPr lang="en-US" sz="1800" dirty="0" smtClean="0"/>
                            <a:t> </a:t>
                          </a:r>
                          <a:r>
                            <a:rPr lang="en-US" sz="1800" dirty="0"/>
                            <a:t>x 10</a:t>
                          </a:r>
                          <a:r>
                            <a:rPr lang="en-US" sz="1800" baseline="32000" dirty="0"/>
                            <a:t>-10</a:t>
                          </a:r>
                          <a:r>
                            <a:rPr lang="en-US" sz="1800" dirty="0"/>
                            <a:t> 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observed</a:t>
                          </a:r>
                          <a:endParaRPr lang="fr-FR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smtClean="0">
                                    <a:latin typeface="Cambria Math"/>
                                  </a:rPr>
                                  <m:t>7.4</m:t>
                                </m:r>
                                <m:r>
                                  <a:rPr lang="en-US" sz="1800"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fr-FR" sz="1800">
                                        <a:latin typeface="Cambria Math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au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39256"/>
                  </p:ext>
                </p:extLst>
              </p:nvPr>
            </p:nvGraphicFramePr>
            <p:xfrm>
              <a:off x="1714955" y="5126248"/>
              <a:ext cx="6096000" cy="1503553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048000"/>
                    <a:gridCol w="3048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Limit</a:t>
                          </a:r>
                          <a:r>
                            <a:rPr lang="fr-FR" dirty="0" smtClean="0"/>
                            <a:t> </a:t>
                          </a:r>
                          <a:r>
                            <a:rPr lang="fr-FR" dirty="0" err="1" smtClean="0"/>
                            <a:t>at</a:t>
                          </a:r>
                          <a:r>
                            <a:rPr lang="fr-FR" dirty="0" smtClean="0"/>
                            <a:t> 95%CL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Expected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bkg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only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108197" r="-200" b="-2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dirty="0" err="1" smtClean="0"/>
                            <a:t>Expected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bkg</a:t>
                          </a:r>
                          <a:r>
                            <a:rPr lang="fr-FR" baseline="0" dirty="0" smtClean="0"/>
                            <a:t> + SM</a:t>
                          </a:r>
                          <a:endParaRPr lang="fr-FR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208197" r="-200" b="-122951"/>
                          </a:stretch>
                        </a:blipFill>
                      </a:tcPr>
                    </a:tc>
                  </a:tr>
                  <a:tr h="3910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observed</a:t>
                          </a:r>
                          <a:endParaRPr lang="fr-FR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293750" r="-200" b="-1718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10" y="2119162"/>
            <a:ext cx="4392610" cy="297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6"/>
          <p:cNvSpPr txBox="1"/>
          <p:nvPr/>
        </p:nvSpPr>
        <p:spPr>
          <a:xfrm>
            <a:off x="6898180" y="2835217"/>
            <a:ext cx="11303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kern="0" dirty="0" err="1">
                <a:solidFill>
                  <a:srgbClr val="FF0000"/>
                </a:solidFill>
              </a:rPr>
              <a:t>Observed</a:t>
            </a:r>
            <a:endParaRPr lang="fr-FR" sz="1600" b="1" kern="0" dirty="0">
              <a:solidFill>
                <a:srgbClr val="FF0000"/>
              </a:solidFill>
            </a:endParaRPr>
          </a:p>
        </p:txBody>
      </p:sp>
      <p:sp>
        <p:nvSpPr>
          <p:cNvPr id="18" name="ZoneTexte 7"/>
          <p:cNvSpPr txBox="1"/>
          <p:nvPr/>
        </p:nvSpPr>
        <p:spPr>
          <a:xfrm>
            <a:off x="5220090" y="3946448"/>
            <a:ext cx="1058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err="1">
                <a:solidFill>
                  <a:sysClr val="windowText" lastClr="000000"/>
                </a:solidFill>
              </a:rPr>
              <a:t>Expected</a:t>
            </a:r>
            <a:r>
              <a:rPr lang="fr-FR" sz="1400" b="1" kern="0" dirty="0">
                <a:solidFill>
                  <a:sysClr val="windowText" lastClr="000000"/>
                </a:solidFill>
              </a:rPr>
              <a:t> </a:t>
            </a:r>
            <a:r>
              <a:rPr lang="fr-FR" sz="1400" b="1" kern="0" dirty="0" err="1" smtClean="0">
                <a:solidFill>
                  <a:sysClr val="windowText" lastClr="000000"/>
                </a:solidFill>
              </a:rPr>
              <a:t>Bkg</a:t>
            </a:r>
            <a:r>
              <a:rPr lang="fr-FR" sz="1400" b="1" kern="0" dirty="0" smtClean="0">
                <a:solidFill>
                  <a:sysClr val="windowText" lastClr="000000"/>
                </a:solidFill>
              </a:rPr>
              <a:t> </a:t>
            </a:r>
            <a:r>
              <a:rPr lang="fr-FR" sz="1400" b="1" kern="0" dirty="0" err="1" smtClean="0">
                <a:solidFill>
                  <a:sysClr val="windowText" lastClr="000000"/>
                </a:solidFill>
              </a:rPr>
              <a:t>only</a:t>
            </a:r>
            <a:endParaRPr lang="fr-FR" sz="1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Obtained with the CLs 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</p:spPr>
            <p:txBody>
              <a:bodyPr/>
              <a:lstStyle/>
              <a:p>
                <a:r>
                  <a:rPr lang="en-US" sz="2800" dirty="0" smtClean="0"/>
                  <a:t>Motivations to search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r>
                  <a:rPr lang="fr-FR" sz="2800" dirty="0" smtClean="0">
                    <a:solidFill>
                      <a:schemeClr val="tx1"/>
                    </a:solidFill>
                  </a:rPr>
                  <a:t>Searching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B</m:t>
                        </m:r>
                      </m:e>
                      <m:sub>
                        <m:r>
                          <a:rPr lang="en-US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sub>
                      <m:sup>
                        <m:r>
                          <a:rPr lang="fr-FR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bSup>
                    <m:r>
                      <a:rPr lang="en-US" sz="28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sz="2800" dirty="0">
                    <a:solidFill>
                      <a:schemeClr val="tx1"/>
                    </a:solidFill>
                  </a:rPr>
                  <a:t> </a:t>
                </a:r>
                <a:r>
                  <a:rPr lang="fr-FR" sz="2800" dirty="0" err="1">
                    <a:solidFill>
                      <a:schemeClr val="tx1"/>
                    </a:solidFill>
                  </a:rPr>
                  <a:t>at</a:t>
                </a:r>
                <a:r>
                  <a:rPr lang="fr-FR" sz="2800" dirty="0">
                    <a:solidFill>
                      <a:schemeClr val="tx1"/>
                    </a:solidFill>
                  </a:rPr>
                  <a:t> </a:t>
                </a:r>
                <a:r>
                  <a:rPr lang="fr-FR" sz="2800" dirty="0" err="1" smtClean="0">
                    <a:solidFill>
                      <a:schemeClr val="tx1"/>
                    </a:solidFill>
                  </a:rPr>
                  <a:t>LHCb</a:t>
                </a:r>
                <a:endParaRPr lang="fr-FR" sz="2800" dirty="0" smtClean="0">
                  <a:solidFill>
                    <a:schemeClr val="tx1"/>
                  </a:solidFill>
                </a:endParaRPr>
              </a:p>
              <a:p>
                <a:r>
                  <a:rPr lang="en-US" sz="2800" dirty="0" smtClean="0">
                    <a:solidFill>
                      <a:schemeClr val="accent2"/>
                    </a:solidFill>
                  </a:rPr>
                  <a:t>Combination with CMS</a:t>
                </a:r>
              </a:p>
              <a:p>
                <a:r>
                  <a:rPr lang="en-US" sz="2800" dirty="0" smtClean="0"/>
                  <a:t>Conclusions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  <a:blipFill rotWithShape="1">
                <a:blip r:embed="rId2"/>
                <a:stretch>
                  <a:fillRect l="-963" t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2501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CMS </a:t>
            </a:r>
            <a:r>
              <a:rPr lang="fr-FR" dirty="0" err="1" smtClean="0"/>
              <a:t>Analysis</a:t>
            </a:r>
            <a:r>
              <a:rPr lang="fr-FR" dirty="0" smtClean="0"/>
              <a:t> in </a:t>
            </a:r>
            <a:r>
              <a:rPr lang="fr-FR" dirty="0" err="1" smtClean="0"/>
              <a:t>Brief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395288" y="1484585"/>
                <a:ext cx="8748712" cy="6912967"/>
              </a:xfrm>
            </p:spPr>
            <p:txBody>
              <a:bodyPr>
                <a:normAutofit/>
              </a:bodyPr>
              <a:lstStyle/>
              <a:p>
                <a:r>
                  <a:rPr lang="fr-FR" dirty="0" smtClean="0"/>
                  <a:t>Dataset</a:t>
                </a:r>
                <a:r>
                  <a:rPr lang="fr-FR" dirty="0"/>
                  <a:t>: </a:t>
                </a:r>
                <a:r>
                  <a:rPr lang="fr-FR" dirty="0">
                    <a:solidFill>
                      <a:srgbClr val="0000FF"/>
                    </a:solidFill>
                  </a:rPr>
                  <a:t>5</a:t>
                </a:r>
                <a:r>
                  <a:rPr lang="fr-FR" dirty="0"/>
                  <a:t> (7 </a:t>
                </a:r>
                <a:r>
                  <a:rPr lang="fr-FR" dirty="0" err="1"/>
                  <a:t>TeV</a:t>
                </a:r>
                <a:r>
                  <a:rPr lang="fr-FR" dirty="0"/>
                  <a:t>) + </a:t>
                </a:r>
                <a:r>
                  <a:rPr lang="fr-FR" dirty="0">
                    <a:solidFill>
                      <a:srgbClr val="0000FF"/>
                    </a:solidFill>
                  </a:rPr>
                  <a:t>20</a:t>
                </a:r>
                <a:r>
                  <a:rPr lang="fr-FR" dirty="0"/>
                  <a:t> (8 </a:t>
                </a:r>
                <a:r>
                  <a:rPr lang="fr-FR" dirty="0" err="1"/>
                  <a:t>TeV</a:t>
                </a:r>
                <a:r>
                  <a:rPr lang="fr-FR" dirty="0"/>
                  <a:t>) </a:t>
                </a:r>
                <a:r>
                  <a:rPr lang="fr-FR" dirty="0" smtClean="0"/>
                  <a:t>fb</a:t>
                </a:r>
                <a:r>
                  <a:rPr lang="fr-FR" baseline="30000" dirty="0" smtClean="0"/>
                  <a:t>-1</a:t>
                </a:r>
              </a:p>
              <a:p>
                <a:endParaRPr lang="fr-FR" sz="1050" baseline="30000" dirty="0"/>
              </a:p>
              <a:p>
                <a:r>
                  <a:rPr lang="fr-FR" dirty="0"/>
                  <a:t>Trigger </a:t>
                </a:r>
                <a:r>
                  <a:rPr lang="fr-FR" dirty="0" err="1"/>
                  <a:t>requirement</a:t>
                </a:r>
                <a:r>
                  <a:rPr lang="fr-FR" dirty="0"/>
                  <a:t> :</a:t>
                </a:r>
              </a:p>
              <a:p>
                <a:pPr lvl="1"/>
                <a:r>
                  <a:rPr lang="fr-FR" dirty="0" smtClean="0"/>
                  <a:t>(</a:t>
                </a:r>
                <a:r>
                  <a:rPr lang="fr-FR" dirty="0" err="1" smtClean="0"/>
                  <a:t>sub</a:t>
                </a:r>
                <a:r>
                  <a:rPr lang="fr-FR" dirty="0" smtClean="0"/>
                  <a:t>-)</a:t>
                </a:r>
                <a:r>
                  <a:rPr lang="fr-FR" dirty="0" err="1" smtClean="0"/>
                  <a:t>leading</a:t>
                </a:r>
                <a:r>
                  <a:rPr lang="fr-FR" dirty="0" smtClean="0"/>
                  <a:t> </a:t>
                </a:r>
                <a:r>
                  <a:rPr lang="fr-FR" dirty="0"/>
                  <a:t>muon </a:t>
                </a:r>
                <a:r>
                  <a:rPr lang="fr-FR" dirty="0" err="1"/>
                  <a:t>pT</a:t>
                </a:r>
                <a:r>
                  <a:rPr lang="fr-FR" dirty="0"/>
                  <a:t>&gt; 3 (4</a:t>
                </a:r>
                <a:r>
                  <a:rPr lang="fr-FR" dirty="0" smtClean="0"/>
                  <a:t>) </a:t>
                </a:r>
                <a:r>
                  <a:rPr lang="fr-FR" dirty="0" err="1" smtClean="0"/>
                  <a:t>GeV</a:t>
                </a:r>
                <a:r>
                  <a:rPr lang="fr-FR" dirty="0"/>
                  <a:t>, </a:t>
                </a:r>
                <a:r>
                  <a:rPr lang="fr-FR" dirty="0" err="1"/>
                  <a:t>dimuon</a:t>
                </a:r>
                <a:r>
                  <a:rPr lang="fr-FR" dirty="0"/>
                  <a:t> </a:t>
                </a:r>
                <a:r>
                  <a:rPr lang="fr-FR" dirty="0" err="1"/>
                  <a:t>pT</a:t>
                </a:r>
                <a:r>
                  <a:rPr lang="fr-FR" dirty="0"/>
                  <a:t>&gt;4.9 </a:t>
                </a:r>
                <a:r>
                  <a:rPr lang="fr-FR" dirty="0" err="1"/>
                  <a:t>GeV</a:t>
                </a:r>
                <a:r>
                  <a:rPr lang="fr-FR" dirty="0"/>
                  <a:t> for |</a:t>
                </a:r>
                <a:r>
                  <a:rPr lang="el-GR" dirty="0"/>
                  <a:t>η</a:t>
                </a:r>
                <a:r>
                  <a:rPr lang="el-GR" baseline="-25000" dirty="0"/>
                  <a:t>µµ</a:t>
                </a:r>
                <a:r>
                  <a:rPr lang="fr-FR" dirty="0"/>
                  <a:t>|&lt;1.8</a:t>
                </a:r>
              </a:p>
              <a:p>
                <a:pPr lvl="1"/>
                <a:r>
                  <a:rPr lang="fr-FR" dirty="0" smtClean="0"/>
                  <a:t>(</a:t>
                </a:r>
                <a:r>
                  <a:rPr lang="fr-FR" dirty="0" err="1" smtClean="0"/>
                  <a:t>sub</a:t>
                </a:r>
                <a:r>
                  <a:rPr lang="fr-FR" dirty="0" smtClean="0"/>
                  <a:t>-)</a:t>
                </a:r>
                <a:r>
                  <a:rPr lang="fr-FR" dirty="0" err="1"/>
                  <a:t>l</a:t>
                </a:r>
                <a:r>
                  <a:rPr lang="fr-FR" dirty="0" err="1" smtClean="0"/>
                  <a:t>eading</a:t>
                </a:r>
                <a:r>
                  <a:rPr lang="fr-FR" dirty="0" smtClean="0"/>
                  <a:t>  </a:t>
                </a:r>
                <a:r>
                  <a:rPr lang="fr-FR" dirty="0"/>
                  <a:t>muon </a:t>
                </a:r>
                <a:r>
                  <a:rPr lang="fr-FR" dirty="0" err="1"/>
                  <a:t>pT</a:t>
                </a:r>
                <a:r>
                  <a:rPr lang="fr-FR" dirty="0"/>
                  <a:t>&gt; 4 (4</a:t>
                </a:r>
                <a:r>
                  <a:rPr lang="fr-FR" dirty="0" smtClean="0"/>
                  <a:t>) </a:t>
                </a:r>
                <a:r>
                  <a:rPr lang="fr-FR" dirty="0" err="1" smtClean="0"/>
                  <a:t>GeV</a:t>
                </a:r>
                <a:r>
                  <a:rPr lang="fr-FR" dirty="0"/>
                  <a:t>, </a:t>
                </a:r>
                <a:r>
                  <a:rPr lang="fr-FR" dirty="0" err="1"/>
                  <a:t>dimuon</a:t>
                </a:r>
                <a:r>
                  <a:rPr lang="fr-FR" dirty="0"/>
                  <a:t> </a:t>
                </a:r>
                <a:r>
                  <a:rPr lang="fr-FR" dirty="0" err="1"/>
                  <a:t>pT</a:t>
                </a:r>
                <a:r>
                  <a:rPr lang="fr-FR" dirty="0"/>
                  <a:t>&gt;7 </a:t>
                </a:r>
                <a:r>
                  <a:rPr lang="fr-FR" dirty="0" err="1"/>
                  <a:t>GeV</a:t>
                </a:r>
                <a:r>
                  <a:rPr lang="fr-FR" dirty="0"/>
                  <a:t> for |</a:t>
                </a:r>
                <a:r>
                  <a:rPr lang="el-GR" dirty="0"/>
                  <a:t>η</a:t>
                </a:r>
                <a:r>
                  <a:rPr lang="el-GR" baseline="-25000" dirty="0"/>
                  <a:t>µµ</a:t>
                </a:r>
                <a:r>
                  <a:rPr lang="fr-FR" dirty="0"/>
                  <a:t>|&gt;1.8</a:t>
                </a:r>
              </a:p>
              <a:p>
                <a:pPr lvl="1"/>
                <a:r>
                  <a:rPr lang="fr-FR" dirty="0"/>
                  <a:t>4.8&lt;m</a:t>
                </a:r>
                <a:r>
                  <a:rPr lang="el-GR" baseline="-25000" dirty="0"/>
                  <a:t>µµ</a:t>
                </a:r>
                <a:r>
                  <a:rPr lang="fr-FR" dirty="0"/>
                  <a:t>&lt;6 </a:t>
                </a:r>
                <a:r>
                  <a:rPr lang="fr-FR" dirty="0" err="1"/>
                  <a:t>GeV</a:t>
                </a:r>
                <a:endParaRPr lang="fr-FR" dirty="0"/>
              </a:p>
              <a:p>
                <a:pPr lvl="1"/>
                <a:r>
                  <a:rPr lang="fr-FR" dirty="0"/>
                  <a:t>Vertex fit p(</a:t>
                </a:r>
                <a:r>
                  <a:rPr lang="el-GR" dirty="0"/>
                  <a:t>χ</a:t>
                </a:r>
                <a:r>
                  <a:rPr lang="fr-FR" baseline="30000" dirty="0"/>
                  <a:t>2</a:t>
                </a:r>
                <a:r>
                  <a:rPr lang="fr-FR" dirty="0"/>
                  <a:t>) &gt;0.5</a:t>
                </a:r>
                <a:r>
                  <a:rPr lang="fr-FR" dirty="0" smtClean="0"/>
                  <a:t>%</a:t>
                </a:r>
              </a:p>
              <a:p>
                <a:pPr lvl="1"/>
                <a:endParaRPr lang="fr-FR" sz="1050" dirty="0"/>
              </a:p>
              <a:p>
                <a:r>
                  <a:rPr lang="fr-FR" dirty="0"/>
                  <a:t>D</a:t>
                </a:r>
                <a:r>
                  <a:rPr lang="fr-FR" dirty="0" smtClean="0"/>
                  <a:t>iscriminant </a:t>
                </a:r>
                <a:r>
                  <a:rPr lang="fr-FR" dirty="0"/>
                  <a:t>variables: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𝜇𝜇</m:t>
                        </m:r>
                      </m:sub>
                    </m:sSub>
                  </m:oMath>
                </a14:m>
                <a:r>
                  <a:rPr lang="fr-FR" dirty="0" smtClean="0">
                    <a:solidFill>
                      <a:srgbClr val="FF0000"/>
                    </a:solidFill>
                  </a:rPr>
                  <a:t> </a:t>
                </a:r>
                <a:r>
                  <a:rPr lang="fr-FR" dirty="0" smtClean="0"/>
                  <a:t>and </a:t>
                </a:r>
                <a:r>
                  <a:rPr lang="fr-FR" dirty="0" smtClean="0">
                    <a:solidFill>
                      <a:srgbClr val="FF0000"/>
                    </a:solidFill>
                  </a:rPr>
                  <a:t>BDT</a:t>
                </a:r>
              </a:p>
              <a:p>
                <a:endParaRPr lang="fr-FR" sz="1050" dirty="0" smtClean="0">
                  <a:solidFill>
                    <a:srgbClr val="FF0000"/>
                  </a:solidFill>
                </a:endParaRPr>
              </a:p>
              <a:p>
                <a:endParaRPr lang="fr-FR" sz="1050" dirty="0" smtClean="0">
                  <a:solidFill>
                    <a:srgbClr val="FF0000"/>
                  </a:solidFill>
                </a:endParaRPr>
              </a:p>
              <a:p>
                <a:r>
                  <a:rPr lang="fr-FR" dirty="0" err="1" smtClean="0"/>
                  <a:t>Two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categories</a:t>
                </a:r>
                <a:r>
                  <a:rPr lang="fr-FR" dirty="0" smtClean="0"/>
                  <a:t> and 2011 </a:t>
                </a:r>
                <a:r>
                  <a:rPr lang="fr-FR" dirty="0"/>
                  <a:t>and 2012 data </a:t>
                </a:r>
                <a:r>
                  <a:rPr lang="fr-FR" dirty="0" err="1" smtClean="0"/>
                  <a:t>kept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separated</a:t>
                </a:r>
                <a:r>
                  <a:rPr lang="fr-FR" dirty="0"/>
                  <a:t>:</a:t>
                </a:r>
              </a:p>
              <a:p>
                <a:pPr marL="582930" lvl="1" indent="-457200"/>
                <a:r>
                  <a:rPr lang="fr-FR" dirty="0" err="1" smtClean="0"/>
                  <a:t>Both</a:t>
                </a:r>
                <a:r>
                  <a:rPr lang="fr-FR" dirty="0" smtClean="0"/>
                  <a:t> muons in barrel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𝜇𝜇</m:t>
                        </m:r>
                      </m:sub>
                    </m:sSub>
                    <m:r>
                      <a:rPr lang="fr-FR" i="1" dirty="0" smtClean="0">
                        <a:latin typeface="Cambria Math"/>
                      </a:rPr>
                      <m:t>~40</m:t>
                    </m:r>
                  </m:oMath>
                </a14:m>
                <a:r>
                  <a:rPr lang="fr-FR" dirty="0" smtClean="0"/>
                  <a:t> MeV</a:t>
                </a:r>
              </a:p>
              <a:p>
                <a:pPr marL="582930" lvl="1" indent="-457200"/>
                <a:r>
                  <a:rPr lang="fr-FR" dirty="0" smtClean="0"/>
                  <a:t>At </a:t>
                </a:r>
                <a:r>
                  <a:rPr lang="fr-FR" dirty="0"/>
                  <a:t>least one muon </a:t>
                </a:r>
                <a:r>
                  <a:rPr lang="fr-FR" dirty="0" smtClean="0"/>
                  <a:t>in </a:t>
                </a:r>
                <a:r>
                  <a:rPr lang="fr-FR" dirty="0" err="1" smtClean="0"/>
                  <a:t>endcap</a:t>
                </a:r>
                <a:r>
                  <a:rPr lang="fr-FR" dirty="0" smtClean="0"/>
                  <a:t>: more </a:t>
                </a:r>
                <a:r>
                  <a:rPr lang="fr-FR" dirty="0" err="1"/>
                  <a:t>events</a:t>
                </a:r>
                <a:r>
                  <a:rPr lang="fr-FR" dirty="0"/>
                  <a:t>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𝜇𝜇</m:t>
                        </m:r>
                      </m:sub>
                    </m:sSub>
                    <m:r>
                      <a:rPr lang="fr-FR" i="1" dirty="0">
                        <a:latin typeface="Cambria Math"/>
                      </a:rPr>
                      <m:t>~</m:t>
                    </m:r>
                    <m:r>
                      <a:rPr lang="en-US" b="0" i="1" dirty="0" smtClean="0">
                        <a:latin typeface="Cambria Math"/>
                      </a:rPr>
                      <m:t>6</m:t>
                    </m:r>
                    <m:r>
                      <a:rPr lang="fr-FR" i="1" dirty="0">
                        <a:latin typeface="Cambria Math"/>
                      </a:rPr>
                      <m:t>0</m:t>
                    </m:r>
                  </m:oMath>
                </a14:m>
                <a:r>
                  <a:rPr lang="fr-FR" dirty="0"/>
                  <a:t> </a:t>
                </a:r>
                <a:r>
                  <a:rPr lang="fr-FR" dirty="0" smtClean="0"/>
                  <a:t>MeV</a:t>
                </a:r>
                <a:endParaRPr lang="fr-FR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1484585"/>
                <a:ext cx="8748712" cy="6912967"/>
              </a:xfrm>
              <a:blipFill rotWithShape="1">
                <a:blip r:embed="rId2"/>
                <a:stretch>
                  <a:fillRect l="-627" t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61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8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BDT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2600" dirty="0" smtClean="0"/>
              <a:t>Training on MC signal and data </a:t>
            </a:r>
            <a:r>
              <a:rPr lang="fr-FR" sz="2600" dirty="0" err="1" smtClean="0"/>
              <a:t>sidebands</a:t>
            </a:r>
            <a:r>
              <a:rPr lang="fr-FR" sz="2600" dirty="0" smtClean="0"/>
              <a:t>:</a:t>
            </a:r>
          </a:p>
          <a:p>
            <a:pPr lvl="1"/>
            <a:r>
              <a:rPr lang="fr-FR" sz="2200" dirty="0" smtClean="0"/>
              <a:t>To </a:t>
            </a:r>
            <a:r>
              <a:rPr lang="fr-FR" sz="2200" dirty="0" err="1" smtClean="0"/>
              <a:t>avoid</a:t>
            </a:r>
            <a:r>
              <a:rPr lang="fr-FR" sz="2200" dirty="0" smtClean="0"/>
              <a:t> </a:t>
            </a:r>
            <a:r>
              <a:rPr lang="fr-FR" sz="2200" dirty="0" err="1" smtClean="0"/>
              <a:t>biases</a:t>
            </a:r>
            <a:r>
              <a:rPr lang="fr-FR" sz="2200" dirty="0"/>
              <a:t>,</a:t>
            </a:r>
            <a:r>
              <a:rPr lang="fr-FR" sz="2200" dirty="0" smtClean="0"/>
              <a:t> use 3 </a:t>
            </a:r>
            <a:r>
              <a:rPr lang="fr-FR" sz="2200" dirty="0" err="1" smtClean="0"/>
              <a:t>separate</a:t>
            </a:r>
            <a:r>
              <a:rPr lang="fr-FR" sz="2200" dirty="0" smtClean="0"/>
              <a:t> </a:t>
            </a:r>
            <a:r>
              <a:rPr lang="fr-FR" sz="2200" dirty="0" err="1" smtClean="0"/>
              <a:t>samples</a:t>
            </a:r>
            <a:r>
              <a:rPr lang="fr-FR" sz="2200" dirty="0" smtClean="0"/>
              <a:t>: </a:t>
            </a:r>
          </a:p>
          <a:p>
            <a:pPr marL="274320" lvl="1" indent="0">
              <a:buNone/>
            </a:pPr>
            <a:r>
              <a:rPr lang="fr-FR" sz="2200" dirty="0" smtClean="0"/>
              <a:t>train on 1st, test on 2</a:t>
            </a:r>
            <a:r>
              <a:rPr lang="fr-FR" sz="2200" baseline="30000" dirty="0" smtClean="0"/>
              <a:t>nd</a:t>
            </a:r>
            <a:r>
              <a:rPr lang="fr-FR" sz="2200" dirty="0" smtClean="0"/>
              <a:t> and </a:t>
            </a:r>
            <a:r>
              <a:rPr lang="fr-FR" sz="2200" dirty="0" err="1" smtClean="0"/>
              <a:t>apply</a:t>
            </a:r>
            <a:r>
              <a:rPr lang="fr-FR" sz="2200" dirty="0" smtClean="0"/>
              <a:t> on 3rd </a:t>
            </a:r>
            <a:r>
              <a:rPr lang="fr-FR" sz="2200" dirty="0" smtClean="0">
                <a:sym typeface="Symbol"/>
              </a:rPr>
              <a:t> 3 BDT per </a:t>
            </a:r>
            <a:r>
              <a:rPr lang="fr-FR" sz="2200" dirty="0" err="1" smtClean="0">
                <a:sym typeface="Symbol"/>
              </a:rPr>
              <a:t>categories</a:t>
            </a:r>
            <a:endParaRPr lang="fr-FR" sz="2200" dirty="0" smtClean="0">
              <a:sym typeface="Symbol"/>
            </a:endParaRPr>
          </a:p>
          <a:p>
            <a:pPr marL="457200" lvl="1" indent="0">
              <a:buNone/>
            </a:pPr>
            <a:endParaRPr lang="fr-FR" sz="2600" dirty="0" smtClean="0">
              <a:sym typeface="Symbol"/>
            </a:endParaRPr>
          </a:p>
          <a:p>
            <a:r>
              <a:rPr lang="fr-FR" sz="2600" dirty="0" smtClean="0">
                <a:sym typeface="Symbol"/>
              </a:rPr>
              <a:t>12 variables </a:t>
            </a:r>
            <a:r>
              <a:rPr lang="fr-FR" sz="2600" dirty="0" err="1" smtClean="0">
                <a:sym typeface="Symbol"/>
              </a:rPr>
              <a:t>used</a:t>
            </a:r>
            <a:r>
              <a:rPr lang="fr-FR" sz="2600" dirty="0" smtClean="0">
                <a:sym typeface="Symbol"/>
              </a:rPr>
              <a:t>, </a:t>
            </a:r>
            <a:r>
              <a:rPr lang="fr-FR" sz="2600" dirty="0" err="1" smtClean="0">
                <a:sym typeface="Symbol"/>
              </a:rPr>
              <a:t>independent</a:t>
            </a:r>
            <a:r>
              <a:rPr lang="fr-FR" sz="2600" dirty="0" smtClean="0">
                <a:sym typeface="Symbol"/>
              </a:rPr>
              <a:t> of pile-up conditions</a:t>
            </a:r>
          </a:p>
          <a:p>
            <a:endParaRPr lang="fr-FR" sz="2600" dirty="0">
              <a:sym typeface="Symbol"/>
            </a:endParaRPr>
          </a:p>
          <a:p>
            <a:r>
              <a:rPr lang="fr-FR" sz="2600" dirty="0" smtClean="0">
                <a:sym typeface="Symbol"/>
              </a:rPr>
              <a:t>Signal BDT distribution </a:t>
            </a:r>
            <a:r>
              <a:rPr lang="fr-FR" sz="2600" dirty="0" err="1" smtClean="0">
                <a:sym typeface="Symbol"/>
              </a:rPr>
              <a:t>taken</a:t>
            </a:r>
            <a:r>
              <a:rPr lang="fr-FR" sz="2600" dirty="0" smtClean="0">
                <a:sym typeface="Symbol"/>
              </a:rPr>
              <a:t> </a:t>
            </a:r>
            <a:r>
              <a:rPr lang="fr-FR" sz="2600" dirty="0" err="1" smtClean="0">
                <a:sym typeface="Symbol"/>
              </a:rPr>
              <a:t>from</a:t>
            </a:r>
            <a:r>
              <a:rPr lang="fr-FR" sz="2600" dirty="0" smtClean="0">
                <a:sym typeface="Symbol"/>
              </a:rPr>
              <a:t> MC, </a:t>
            </a:r>
            <a:r>
              <a:rPr lang="fr-FR" sz="2600" dirty="0" err="1" smtClean="0">
                <a:sym typeface="Symbol"/>
              </a:rPr>
              <a:t>systematics</a:t>
            </a:r>
            <a:r>
              <a:rPr lang="fr-FR" sz="2600" dirty="0" smtClean="0">
                <a:sym typeface="Symbol"/>
              </a:rPr>
              <a:t> </a:t>
            </a:r>
            <a:r>
              <a:rPr lang="fr-FR" sz="2600" dirty="0" err="1" smtClean="0">
                <a:sym typeface="Symbol"/>
              </a:rPr>
              <a:t>evaluated</a:t>
            </a:r>
            <a:r>
              <a:rPr lang="fr-FR" sz="2600" dirty="0" smtClean="0">
                <a:sym typeface="Symbol"/>
              </a:rPr>
              <a:t> </a:t>
            </a:r>
            <a:r>
              <a:rPr lang="fr-FR" sz="2600" dirty="0" err="1" smtClean="0">
                <a:sym typeface="Symbol"/>
              </a:rPr>
              <a:t>using</a:t>
            </a:r>
            <a:r>
              <a:rPr lang="fr-FR" sz="2600" dirty="0" smtClean="0">
                <a:sym typeface="Symbol"/>
              </a:rPr>
              <a:t> control </a:t>
            </a:r>
            <a:r>
              <a:rPr lang="fr-FR" sz="2600" dirty="0" err="1" smtClean="0">
                <a:sym typeface="Symbol"/>
              </a:rPr>
              <a:t>sample</a:t>
            </a:r>
            <a:endParaRPr lang="fr-FR" sz="2600" dirty="0" smtClean="0">
              <a:sym typeface="Symbol"/>
            </a:endParaRPr>
          </a:p>
          <a:p>
            <a:endParaRPr lang="fr-FR" sz="2600" dirty="0">
              <a:sym typeface="Symbol"/>
            </a:endParaRPr>
          </a:p>
          <a:p>
            <a:r>
              <a:rPr lang="fr-FR" sz="2600" dirty="0" err="1" smtClean="0">
                <a:sym typeface="Symbol"/>
              </a:rPr>
              <a:t>Then</a:t>
            </a:r>
            <a:r>
              <a:rPr lang="fr-FR" sz="2600" dirty="0" smtClean="0">
                <a:sym typeface="Symbol"/>
              </a:rPr>
              <a:t>, 2 possible </a:t>
            </a:r>
            <a:r>
              <a:rPr lang="fr-FR" sz="2600" dirty="0" err="1" smtClean="0">
                <a:sym typeface="Symbol"/>
              </a:rPr>
              <a:t>methods</a:t>
            </a:r>
            <a:r>
              <a:rPr lang="fr-FR" sz="2600" dirty="0" smtClean="0">
                <a:sym typeface="Symbol"/>
              </a:rPr>
              <a:t>:</a:t>
            </a:r>
          </a:p>
          <a:p>
            <a:pPr lvl="1"/>
            <a:r>
              <a:rPr lang="fr-FR" sz="2200" dirty="0" smtClean="0">
                <a:solidFill>
                  <a:srgbClr val="0000FF"/>
                </a:solidFill>
                <a:sym typeface="Symbol"/>
              </a:rPr>
              <a:t>Simple </a:t>
            </a:r>
            <a:r>
              <a:rPr lang="fr-FR" sz="2200" dirty="0" err="1" smtClean="0">
                <a:solidFill>
                  <a:srgbClr val="0000FF"/>
                </a:solidFill>
                <a:sym typeface="Symbol"/>
              </a:rPr>
              <a:t>cut</a:t>
            </a:r>
            <a:r>
              <a:rPr lang="fr-FR" sz="2200" dirty="0" smtClean="0">
                <a:solidFill>
                  <a:srgbClr val="0000FF"/>
                </a:solidFill>
                <a:sym typeface="Symbol"/>
              </a:rPr>
              <a:t> on BDT output</a:t>
            </a:r>
            <a:r>
              <a:rPr lang="fr-FR" sz="2200" dirty="0" smtClean="0">
                <a:sym typeface="Symbol"/>
              </a:rPr>
              <a:t>, </a:t>
            </a:r>
            <a:r>
              <a:rPr lang="fr-FR" sz="2200" dirty="0" err="1" smtClean="0">
                <a:sym typeface="Symbol"/>
              </a:rPr>
              <a:t>optimised</a:t>
            </a:r>
            <a:r>
              <a:rPr lang="fr-FR" sz="2200" dirty="0" smtClean="0">
                <a:sym typeface="Symbol"/>
              </a:rPr>
              <a:t> for </a:t>
            </a:r>
            <a:r>
              <a:rPr lang="fr-FR" sz="2200" dirty="0" err="1" smtClean="0">
                <a:sym typeface="Symbol"/>
              </a:rPr>
              <a:t>each</a:t>
            </a:r>
            <a:r>
              <a:rPr lang="fr-FR" sz="2200" dirty="0" smtClean="0">
                <a:sym typeface="Symbol"/>
              </a:rPr>
              <a:t> </a:t>
            </a:r>
            <a:r>
              <a:rPr lang="fr-FR" sz="2200" dirty="0" err="1" smtClean="0">
                <a:sym typeface="Symbol"/>
              </a:rPr>
              <a:t>sample</a:t>
            </a:r>
            <a:r>
              <a:rPr lang="fr-FR" sz="2200" dirty="0" smtClean="0">
                <a:sym typeface="Symbol"/>
              </a:rPr>
              <a:t>:</a:t>
            </a:r>
          </a:p>
          <a:p>
            <a:pPr marL="274320" lvl="1" indent="0">
              <a:buNone/>
            </a:pPr>
            <a:r>
              <a:rPr lang="fr-FR" sz="2200" dirty="0" err="1" smtClean="0">
                <a:sym typeface="Symbol"/>
              </a:rPr>
              <a:t>limit</a:t>
            </a:r>
            <a:r>
              <a:rPr lang="fr-FR" sz="2200" dirty="0" smtClean="0">
                <a:sym typeface="Symbol"/>
              </a:rPr>
              <a:t> computation</a:t>
            </a:r>
          </a:p>
          <a:p>
            <a:pPr lvl="1"/>
            <a:r>
              <a:rPr lang="fr-FR" sz="2200" dirty="0" err="1" smtClean="0">
                <a:solidFill>
                  <a:srgbClr val="0000FF"/>
                </a:solidFill>
                <a:sym typeface="Symbol"/>
              </a:rPr>
              <a:t>Analysis</a:t>
            </a:r>
            <a:r>
              <a:rPr lang="fr-FR" sz="2200" dirty="0" smtClean="0">
                <a:solidFill>
                  <a:srgbClr val="0000FF"/>
                </a:solidFill>
                <a:sym typeface="Symbol"/>
              </a:rPr>
              <a:t> in 3 </a:t>
            </a:r>
            <a:r>
              <a:rPr lang="fr-FR" sz="2200" dirty="0" err="1" smtClean="0">
                <a:solidFill>
                  <a:srgbClr val="0000FF"/>
                </a:solidFill>
                <a:sym typeface="Symbol"/>
              </a:rPr>
              <a:t>bins</a:t>
            </a:r>
            <a:r>
              <a:rPr lang="fr-FR" sz="2200" dirty="0" smtClean="0">
                <a:solidFill>
                  <a:srgbClr val="0000FF"/>
                </a:solidFill>
                <a:sym typeface="Symbol"/>
              </a:rPr>
              <a:t> of BDT vs mass </a:t>
            </a:r>
            <a:r>
              <a:rPr lang="fr-FR" sz="2200" dirty="0" smtClean="0">
                <a:sym typeface="Symbol"/>
              </a:rPr>
              <a:t>(</a:t>
            </a:r>
            <a:r>
              <a:rPr lang="fr-FR" sz="2200" dirty="0" err="1" smtClean="0">
                <a:sym typeface="Symbol"/>
              </a:rPr>
              <a:t>higher</a:t>
            </a:r>
            <a:r>
              <a:rPr lang="fr-FR" sz="2200" dirty="0" smtClean="0">
                <a:sym typeface="Symbol"/>
              </a:rPr>
              <a:t> </a:t>
            </a:r>
            <a:r>
              <a:rPr lang="fr-FR" sz="2200" dirty="0" err="1" smtClean="0">
                <a:sym typeface="Symbol"/>
              </a:rPr>
              <a:t>expected</a:t>
            </a:r>
            <a:r>
              <a:rPr lang="fr-FR" sz="2200" dirty="0" smtClean="0">
                <a:sym typeface="Symbol"/>
              </a:rPr>
              <a:t> </a:t>
            </a:r>
            <a:r>
              <a:rPr lang="fr-FR" sz="2200" dirty="0" err="1" smtClean="0">
                <a:sym typeface="Symbol"/>
              </a:rPr>
              <a:t>sensitivity</a:t>
            </a:r>
            <a:r>
              <a:rPr lang="fr-FR" sz="2200" dirty="0" smtClean="0">
                <a:sym typeface="Symbol"/>
              </a:rPr>
              <a:t>):</a:t>
            </a:r>
          </a:p>
          <a:p>
            <a:pPr marL="274320" lvl="1" indent="0">
              <a:buNone/>
            </a:pPr>
            <a:r>
              <a:rPr lang="fr-FR" sz="2200" dirty="0" err="1" smtClean="0">
                <a:sym typeface="Symbol"/>
              </a:rPr>
              <a:t>simultaneous</a:t>
            </a:r>
            <a:r>
              <a:rPr lang="fr-FR" sz="2200" dirty="0" smtClean="0">
                <a:sym typeface="Symbol"/>
              </a:rPr>
              <a:t> maximum </a:t>
            </a:r>
            <a:r>
              <a:rPr lang="fr-FR" sz="2200" dirty="0" err="1" smtClean="0">
                <a:sym typeface="Symbol"/>
              </a:rPr>
              <a:t>likelihood</a:t>
            </a:r>
            <a:r>
              <a:rPr lang="fr-FR" sz="2200" dirty="0" smtClean="0">
                <a:sym typeface="Symbol"/>
              </a:rPr>
              <a:t> fit</a:t>
            </a:r>
          </a:p>
          <a:p>
            <a:endParaRPr lang="fr-FR" sz="2600" dirty="0">
              <a:sym typeface="Symbol"/>
            </a:endParaRPr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62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72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63</a:t>
            </a:fld>
            <a:endParaRPr lang="fr-FR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6479166" cy="594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555782" y="187144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Barrel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7594108" y="495849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 Cap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6200000">
            <a:off x="179512" y="3288521"/>
            <a:ext cx="1283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8 </a:t>
            </a:r>
            <a:r>
              <a:rPr lang="fr-FR" dirty="0" err="1"/>
              <a:t>TeV</a:t>
            </a:r>
            <a:r>
              <a:rPr lang="fr-FR" dirty="0"/>
              <a:t> data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835696" y="404664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Sensitive Bin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4932040" y="404664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Most Sensitive Bin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6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/>
          <a:lstStyle/>
          <a:p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64</a:t>
            </a:fld>
            <a:endParaRPr lang="fr-FR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0" b="3391"/>
          <a:stretch/>
        </p:blipFill>
        <p:spPr bwMode="auto">
          <a:xfrm>
            <a:off x="28045" y="2420860"/>
            <a:ext cx="4717327" cy="431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31134911"/>
              </p:ext>
            </p:extLst>
          </p:nvPr>
        </p:nvGraphicFramePr>
        <p:xfrm>
          <a:off x="395536" y="1268413"/>
          <a:ext cx="53768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Équation" r:id="rId4" imgW="2844720" imgH="241200" progId="Equation.3">
                  <p:embed/>
                </p:oleObj>
              </mc:Choice>
              <mc:Fallback>
                <p:oleObj name="Équation" r:id="rId4" imgW="284472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268413"/>
                        <a:ext cx="5376862" cy="4572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66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58443807"/>
              </p:ext>
            </p:extLst>
          </p:nvPr>
        </p:nvGraphicFramePr>
        <p:xfrm>
          <a:off x="395536" y="1844675"/>
          <a:ext cx="46307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Équation" r:id="rId6" imgW="2717640" imgH="253800" progId="Equation.3">
                  <p:embed/>
                </p:oleObj>
              </mc:Choice>
              <mc:Fallback>
                <p:oleObj name="Équation" r:id="rId6" imgW="2717640" imgH="253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844675"/>
                        <a:ext cx="4630738" cy="4318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7547F7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5868298" y="1268760"/>
            <a:ext cx="3235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err="1" smtClean="0">
                <a:solidFill>
                  <a:srgbClr val="FF0000"/>
                </a:solidFill>
              </a:rPr>
              <a:t>Significance</a:t>
            </a:r>
            <a:r>
              <a:rPr lang="fr-FR" sz="2000" dirty="0" smtClean="0">
                <a:solidFill>
                  <a:srgbClr val="FF0000"/>
                </a:solidFill>
              </a:rPr>
              <a:t>: 4.3 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(exp. 4.8)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78275" y="1870335"/>
            <a:ext cx="2366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err="1" smtClean="0">
                <a:solidFill>
                  <a:srgbClr val="7547F7"/>
                </a:solidFill>
              </a:rPr>
              <a:t>Significance</a:t>
            </a:r>
            <a:r>
              <a:rPr lang="fr-FR" sz="2000" dirty="0" smtClean="0">
                <a:solidFill>
                  <a:srgbClr val="7547F7"/>
                </a:solidFill>
              </a:rPr>
              <a:t>: 2.0 </a:t>
            </a:r>
            <a:r>
              <a:rPr lang="el-GR" sz="2000" dirty="0" smtClean="0">
                <a:solidFill>
                  <a:srgbClr val="7547F7"/>
                </a:solidFill>
              </a:rPr>
              <a:t>σ</a:t>
            </a:r>
            <a:r>
              <a:rPr lang="en-US" sz="2000" dirty="0" smtClean="0">
                <a:solidFill>
                  <a:srgbClr val="7547F7"/>
                </a:solidFill>
              </a:rPr>
              <a:t> </a:t>
            </a:r>
            <a:endParaRPr lang="fr-FR" sz="2000" dirty="0">
              <a:solidFill>
                <a:srgbClr val="7547F7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55776" y="692696"/>
            <a:ext cx="5967275" cy="4001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fr-FR" sz="2000" i="1" dirty="0" smtClean="0">
                <a:solidFill>
                  <a:srgbClr val="0000FF"/>
                </a:solidFill>
              </a:rPr>
              <a:t>arXiv:1307.5025, </a:t>
            </a:r>
            <a:r>
              <a:rPr lang="fr-FR" sz="2000" i="1" dirty="0" err="1" smtClean="0">
                <a:solidFill>
                  <a:srgbClr val="0000FF"/>
                </a:solidFill>
              </a:rPr>
              <a:t>Phys.Rev</a:t>
            </a:r>
            <a:r>
              <a:rPr lang="fr-FR" sz="2000" i="1" dirty="0" smtClean="0">
                <a:solidFill>
                  <a:srgbClr val="0000FF"/>
                </a:solidFill>
              </a:rPr>
              <a:t>. Lett.111(2013) 101804</a:t>
            </a:r>
            <a:endParaRPr lang="fr-FR" sz="2000" i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au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4919917"/>
                  </p:ext>
                </p:extLst>
              </p:nvPr>
            </p:nvGraphicFramePr>
            <p:xfrm>
              <a:off x="4745372" y="3789040"/>
              <a:ext cx="4118610" cy="111252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233930"/>
                    <a:gridCol w="188468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r>
                            <a:rPr lang="fr-FR" dirty="0" err="1" smtClean="0">
                              <a:solidFill>
                                <a:schemeClr val="bg1"/>
                              </a:solidFill>
                            </a:rPr>
                            <a:t>CLs</a:t>
                          </a:r>
                          <a:r>
                            <a:rPr lang="fr-FR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FR" baseline="0" dirty="0" err="1" smtClean="0">
                              <a:solidFill>
                                <a:schemeClr val="bg1"/>
                              </a:solidFill>
                            </a:rPr>
                            <a:t>Method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Limit</a:t>
                          </a:r>
                          <a:r>
                            <a:rPr lang="fr-FR" dirty="0" smtClean="0"/>
                            <a:t> </a:t>
                          </a:r>
                          <a:r>
                            <a:rPr lang="fr-FR" dirty="0" err="1" smtClean="0"/>
                            <a:t>at</a:t>
                          </a:r>
                          <a:r>
                            <a:rPr lang="fr-FR" dirty="0" smtClean="0"/>
                            <a:t> 95%CL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dirty="0" err="1" smtClean="0"/>
                            <a:t>Expected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bkg</a:t>
                          </a:r>
                          <a:r>
                            <a:rPr lang="fr-FR" baseline="0" dirty="0" smtClean="0"/>
                            <a:t> + SM</a:t>
                          </a:r>
                          <a:endParaRPr lang="fr-FR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800" smtClean="0">
                                  <a:latin typeface="Cambria Math"/>
                                </a:rPr>
                                <m:t>6.</m:t>
                              </m:r>
                              <m:r>
                                <a:rPr lang="en-US" sz="1800" b="0" i="0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−10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dirty="0" smtClean="0"/>
                            <a:t> 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observed</a:t>
                          </a:r>
                          <a:endParaRPr lang="fr-FR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1800" b="0" i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1800"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fr-FR" sz="1800">
                                        <a:latin typeface="Cambria Math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au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4919917"/>
                  </p:ext>
                </p:extLst>
              </p:nvPr>
            </p:nvGraphicFramePr>
            <p:xfrm>
              <a:off x="4745372" y="3789040"/>
              <a:ext cx="4118610" cy="111252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233930"/>
                    <a:gridCol w="188468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r>
                            <a:rPr lang="fr-FR" dirty="0" err="1" smtClean="0">
                              <a:solidFill>
                                <a:schemeClr val="bg1"/>
                              </a:solidFill>
                            </a:rPr>
                            <a:t>CLs</a:t>
                          </a:r>
                          <a:r>
                            <a:rPr lang="fr-FR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FR" baseline="0" dirty="0" err="1" smtClean="0">
                              <a:solidFill>
                                <a:schemeClr val="bg1"/>
                              </a:solidFill>
                            </a:rPr>
                            <a:t>Method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Limit</a:t>
                          </a:r>
                          <a:r>
                            <a:rPr lang="fr-FR" dirty="0" smtClean="0"/>
                            <a:t> </a:t>
                          </a:r>
                          <a:r>
                            <a:rPr lang="fr-FR" dirty="0" err="1" smtClean="0"/>
                            <a:t>at</a:t>
                          </a:r>
                          <a:r>
                            <a:rPr lang="fr-FR" dirty="0" smtClean="0"/>
                            <a:t> 95%CL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dirty="0" err="1" smtClean="0"/>
                            <a:t>Expected</a:t>
                          </a:r>
                          <a:r>
                            <a:rPr lang="fr-FR" baseline="0" dirty="0" smtClean="0"/>
                            <a:t> </a:t>
                          </a:r>
                          <a:r>
                            <a:rPr lang="fr-FR" baseline="0" dirty="0" err="1" smtClean="0"/>
                            <a:t>bkg</a:t>
                          </a:r>
                          <a:r>
                            <a:rPr lang="fr-FR" baseline="0" dirty="0" smtClean="0"/>
                            <a:t> + SM</a:t>
                          </a:r>
                          <a:endParaRPr lang="fr-FR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18770" t="-110000" r="-324" b="-126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err="1" smtClean="0"/>
                            <a:t>observed</a:t>
                          </a:r>
                          <a:endParaRPr lang="fr-FR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18770" t="-206557" r="-324" b="-2459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6504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 CMS </a:t>
            </a:r>
            <a:r>
              <a:rPr lang="en-US" dirty="0" err="1" smtClean="0"/>
              <a:t>LHCb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Simple average technique (</a:t>
                </a:r>
                <a:r>
                  <a:rPr lang="fr-FR" dirty="0" err="1" smtClean="0"/>
                  <a:t>arXiv:physics</a:t>
                </a:r>
                <a:r>
                  <a:rPr lang="fr-FR" dirty="0" smtClean="0"/>
                  <a:t>/0406120)</a:t>
                </a:r>
                <a:endParaRPr lang="en-US" dirty="0" smtClean="0"/>
              </a:p>
              <a:p>
                <a:r>
                  <a:rPr lang="en-US" dirty="0" smtClean="0"/>
                  <a:t>Treat correlated systematic uncertainty: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Update CMS results with latest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*</a:t>
                </a:r>
                <a:endParaRPr lang="en-US" dirty="0" smtClean="0"/>
              </a:p>
              <a:p>
                <a:endParaRPr lang="en-US" sz="14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en-US" b="0" i="1" smtClean="0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2.96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−0.85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+0.97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±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0.17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𝑑</m:t>
                                </m:r>
                              </m:sub>
                            </m:sSub>
                          </m:den>
                        </m:f>
                      </m:sub>
                    </m:sSub>
                  </m:oMath>
                </a14:m>
                <a:r>
                  <a:rPr lang="en-US" dirty="0" smtClean="0"/>
                  <a:t>   CMS</a:t>
                </a:r>
              </a:p>
              <a:p>
                <a:pPr marL="0" indent="0" algn="ctr">
                  <a:buNone/>
                </a:pPr>
                <a:endParaRPr lang="en-US" sz="12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en-US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2.</m:t>
                        </m:r>
                        <m:r>
                          <a:rPr lang="en-US" b="0" i="1" smtClean="0">
                            <a:latin typeface="Cambria Math"/>
                          </a:rPr>
                          <m:t>87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−0.</m:t>
                        </m:r>
                        <m:r>
                          <a:rPr lang="en-US" b="0" i="1" smtClean="0">
                            <a:latin typeface="Cambria Math"/>
                          </a:rPr>
                          <m:t>9</m:t>
                        </m:r>
                        <m:r>
                          <a:rPr lang="en-US" i="1">
                            <a:latin typeface="Cambria Math"/>
                          </a:rPr>
                          <m:t>5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+1.09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±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0.17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𝑑</m:t>
                                </m:r>
                              </m:sub>
                            </m:sSub>
                          </m:den>
                        </m:f>
                      </m:sub>
                    </m:sSub>
                  </m:oMath>
                </a14:m>
                <a:r>
                  <a:rPr lang="en-US" dirty="0" smtClean="0"/>
                  <a:t>   LHCb</a:t>
                </a:r>
              </a:p>
              <a:p>
                <a:pPr marL="0" indent="0" algn="ctr">
                  <a:buNone/>
                </a:pPr>
                <a:endParaRPr lang="en-US" sz="1400" dirty="0"/>
              </a:p>
              <a:p>
                <a:r>
                  <a:rPr lang="en-US" dirty="0" smtClean="0"/>
                  <a:t>Combined result: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/>
                      </a:rPr>
                      <m:t>𝑩</m:t>
                    </m:r>
                    <m:d>
                      <m:dPr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𝒔</m:t>
                            </m:r>
                          </m:sub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1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𝟗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±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𝟕</m:t>
                        </m:r>
                      </m:e>
                    </m:d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US" b="1" i="1" dirty="0" smtClean="0">
                    <a:latin typeface="Cambria Math"/>
                  </a:rPr>
                  <a:t>    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Signifiance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/>
                      </a:rPr>
                      <m:t>&gt;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/>
                      </a:rPr>
                      <m:t>𝟓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/>
                      </a:rPr>
                      <m:t>𝝈</m:t>
                    </m:r>
                  </m:oMath>
                </a14:m>
                <a:endParaRPr lang="en-US" b="1" i="1" dirty="0" smtClean="0">
                  <a:solidFill>
                    <a:srgbClr val="0070C0"/>
                  </a:solidFill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/>
                      </a:rPr>
                      <m:t>𝑩</m:t>
                    </m:r>
                    <m:d>
                      <m:dPr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  <m:sub/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𝟎</m:t>
                            </m:r>
                          </m:sup>
                        </m:sSubSup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𝝁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1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𝟔</m:t>
                        </m:r>
                      </m:e>
                      <m:sub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𝟒</m:t>
                        </m:r>
                      </m:sub>
                      <m:sup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𝟔</m:t>
                        </m:r>
                      </m:sup>
                    </m:sSubSup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/>
                      </a:rPr>
                      <m:t> )×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US" b="1" i="1" dirty="0">
                    <a:latin typeface="Cambria Math"/>
                  </a:rPr>
                  <a:t> </a:t>
                </a:r>
                <a:r>
                  <a:rPr lang="en-US" b="1" i="1" dirty="0" smtClean="0">
                    <a:latin typeface="Cambria Math"/>
                  </a:rPr>
                  <a:t>      </a:t>
                </a:r>
                <a:r>
                  <a:rPr lang="en-US" b="1" dirty="0" smtClean="0"/>
                  <a:t>Signifiance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&lt;</m:t>
                    </m:r>
                    <m:r>
                      <a:rPr lang="en-US" b="1" i="1" smtClean="0">
                        <a:latin typeface="Cambria Math"/>
                      </a:rPr>
                      <m:t>𝟑</m:t>
                    </m:r>
                    <m:r>
                      <a:rPr lang="en-US" b="1" i="1">
                        <a:latin typeface="Cambria Math"/>
                      </a:rPr>
                      <m:t>𝝈</m:t>
                    </m:r>
                  </m:oMath>
                </a14:m>
                <a:endParaRPr lang="en-US" b="1" dirty="0" smtClean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65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39552" y="6444044"/>
            <a:ext cx="2629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ea typeface="Gill Sans" charset="0"/>
                <a:cs typeface="Gill Sans" charset="0"/>
              </a:rPr>
              <a:t>*LHCb-CONF-2013-011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12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</p:spPr>
            <p:txBody>
              <a:bodyPr/>
              <a:lstStyle/>
              <a:p>
                <a:r>
                  <a:rPr lang="en-US" sz="2800" dirty="0" smtClean="0"/>
                  <a:t>Motivations to search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sz="2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r>
                  <a:rPr lang="fr-FR" sz="2800" dirty="0" smtClean="0">
                    <a:solidFill>
                      <a:schemeClr val="tx1"/>
                    </a:solidFill>
                  </a:rPr>
                  <a:t>Searching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B</m:t>
                        </m:r>
                      </m:e>
                      <m:sub>
                        <m:r>
                          <a:rPr lang="en-US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sub>
                      <m:sup>
                        <m:r>
                          <a:rPr lang="fr-FR" sz="280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bSup>
                    <m:r>
                      <a:rPr lang="en-US" sz="28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sz="2800" dirty="0">
                    <a:solidFill>
                      <a:schemeClr val="tx1"/>
                    </a:solidFill>
                  </a:rPr>
                  <a:t> </a:t>
                </a:r>
                <a:r>
                  <a:rPr lang="fr-FR" sz="2800" dirty="0" err="1">
                    <a:solidFill>
                      <a:schemeClr val="tx1"/>
                    </a:solidFill>
                  </a:rPr>
                  <a:t>at</a:t>
                </a:r>
                <a:r>
                  <a:rPr lang="fr-FR" sz="2800" dirty="0">
                    <a:solidFill>
                      <a:schemeClr val="tx1"/>
                    </a:solidFill>
                  </a:rPr>
                  <a:t> </a:t>
                </a:r>
                <a:r>
                  <a:rPr lang="fr-FR" sz="2800" dirty="0" err="1" smtClean="0">
                    <a:solidFill>
                      <a:schemeClr val="tx1"/>
                    </a:solidFill>
                  </a:rPr>
                  <a:t>LHCb</a:t>
                </a:r>
                <a:endParaRPr lang="fr-FR" sz="2800" dirty="0" smtClean="0">
                  <a:solidFill>
                    <a:schemeClr val="tx1"/>
                  </a:solidFill>
                </a:endParaRPr>
              </a:p>
              <a:p>
                <a:r>
                  <a:rPr lang="en-US" sz="2800" dirty="0" smtClean="0">
                    <a:solidFill>
                      <a:schemeClr val="tx1"/>
                    </a:solidFill>
                  </a:rPr>
                  <a:t>Combination with CMS</a:t>
                </a:r>
              </a:p>
              <a:p>
                <a:r>
                  <a:rPr lang="en-US" sz="2800" dirty="0" smtClean="0">
                    <a:solidFill>
                      <a:schemeClr val="accent2"/>
                    </a:solidFill>
                  </a:rPr>
                  <a:t>Conclusions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984104"/>
              </a:xfrm>
              <a:blipFill rotWithShape="1">
                <a:blip r:embed="rId2"/>
                <a:stretch>
                  <a:fillRect l="-963" t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2501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1984 to </a:t>
            </a:r>
            <a:r>
              <a:rPr lang="fr-FR" dirty="0" err="1" smtClean="0"/>
              <a:t>now</a:t>
            </a:r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429000" y="51080"/>
            <a:ext cx="4114800" cy="329184"/>
          </a:xfrm>
        </p:spPr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20000" y="51080"/>
            <a:ext cx="1066800" cy="329184"/>
          </a:xfrm>
        </p:spPr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67</a:t>
            </a:fld>
            <a:endParaRPr lang="fr-FR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80" y="1262768"/>
            <a:ext cx="7345020" cy="48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64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6152"/>
            <a:ext cx="8229600" cy="990600"/>
          </a:xfrm>
        </p:spPr>
        <p:txBody>
          <a:bodyPr/>
          <a:lstStyle/>
          <a:p>
            <a:r>
              <a:rPr lang="fr-FR" dirty="0" err="1"/>
              <a:t>S</a:t>
            </a:r>
            <a:r>
              <a:rPr lang="fr-FR" dirty="0" err="1" smtClean="0"/>
              <a:t>ummary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289" y="1164057"/>
            <a:ext cx="2016412" cy="57623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CMS 25 fb</a:t>
            </a:r>
            <a:r>
              <a:rPr lang="fr-FR" b="1" baseline="30000" dirty="0" smtClean="0"/>
              <a:t>-1</a:t>
            </a:r>
            <a:endParaRPr lang="fr-FR" b="1" dirty="0" smtClean="0"/>
          </a:p>
          <a:p>
            <a:endParaRPr lang="fr-FR" dirty="0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93504" y="18288"/>
            <a:ext cx="4114800" cy="329184"/>
          </a:xfrm>
        </p:spPr>
        <p:txBody>
          <a:bodyPr/>
          <a:lstStyle/>
          <a:p>
            <a:pPr>
              <a:defRPr/>
            </a:pPr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584504" y="18288"/>
            <a:ext cx="1066800" cy="329184"/>
          </a:xfrm>
        </p:spPr>
        <p:txBody>
          <a:bodyPr/>
          <a:lstStyle/>
          <a:p>
            <a:pPr>
              <a:defRPr/>
            </a:pPr>
            <a:fld id="{7F287165-194B-4870-A9E3-5FD6C7EE783F}" type="slidenum">
              <a:rPr lang="fr-FR" smtClean="0"/>
              <a:pPr>
                <a:defRPr/>
              </a:pPr>
              <a:t>68</a:t>
            </a:fld>
            <a:endParaRPr lang="fr-FR"/>
          </a:p>
        </p:txBody>
      </p:sp>
      <p:graphicFrame>
        <p:nvGraphicFramePr>
          <p:cNvPr id="7" name="Obje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24839530"/>
              </p:ext>
            </p:extLst>
          </p:nvPr>
        </p:nvGraphicFramePr>
        <p:xfrm>
          <a:off x="247650" y="4843463"/>
          <a:ext cx="37115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Équation" r:id="rId3" imgW="2108160" imgH="241200" progId="Equation.3">
                  <p:embed/>
                </p:oleObj>
              </mc:Choice>
              <mc:Fallback>
                <p:oleObj name="Équation" r:id="rId3" imgW="210816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" y="4843463"/>
                        <a:ext cx="3711575" cy="4254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66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4132434"/>
              </p:ext>
            </p:extLst>
          </p:nvPr>
        </p:nvGraphicFramePr>
        <p:xfrm>
          <a:off x="166688" y="1739900"/>
          <a:ext cx="346233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Équation" r:id="rId5" imgW="1968480" imgH="241200" progId="Equation.3">
                  <p:embed/>
                </p:oleObj>
              </mc:Choice>
              <mc:Fallback>
                <p:oleObj name="Équation" r:id="rId5" imgW="196848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8" y="1739900"/>
                        <a:ext cx="3462337" cy="4254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83648191"/>
              </p:ext>
            </p:extLst>
          </p:nvPr>
        </p:nvGraphicFramePr>
        <p:xfrm>
          <a:off x="4724400" y="1736725"/>
          <a:ext cx="3554413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Équation" r:id="rId7" imgW="1968480" imgH="241200" progId="Equation.3">
                  <p:embed/>
                </p:oleObj>
              </mc:Choice>
              <mc:Fallback>
                <p:oleObj name="Équation" r:id="rId7" imgW="196848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736725"/>
                        <a:ext cx="3554413" cy="4349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5759487"/>
              </p:ext>
            </p:extLst>
          </p:nvPr>
        </p:nvGraphicFramePr>
        <p:xfrm>
          <a:off x="139700" y="2217738"/>
          <a:ext cx="340360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Équation" r:id="rId9" imgW="1892160" imgH="253800" progId="Equation.3">
                  <p:embed/>
                </p:oleObj>
              </mc:Choice>
              <mc:Fallback>
                <p:oleObj name="Équation" r:id="rId9" imgW="1892160" imgH="253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2217738"/>
                        <a:ext cx="3403600" cy="458787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41672273"/>
              </p:ext>
            </p:extLst>
          </p:nvPr>
        </p:nvGraphicFramePr>
        <p:xfrm>
          <a:off x="4732338" y="2747963"/>
          <a:ext cx="4011612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Équation" r:id="rId11" imgW="2349360" imgH="253800" progId="Equation.3">
                  <p:embed/>
                </p:oleObj>
              </mc:Choice>
              <mc:Fallback>
                <p:oleObj name="Équation" r:id="rId11" imgW="2349360" imgH="253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2747963"/>
                        <a:ext cx="4011612" cy="43497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323410" y="4043303"/>
            <a:ext cx="1957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fr-FR" sz="2000" b="1" dirty="0" smtClean="0"/>
              <a:t>CMS + </a:t>
            </a:r>
            <a:r>
              <a:rPr lang="fr-FR" sz="2000" b="1" dirty="0" err="1" smtClean="0"/>
              <a:t>LHCb</a:t>
            </a:r>
            <a:r>
              <a:rPr lang="fr-FR" sz="2000" b="1" dirty="0" smtClean="0"/>
              <a:t> : </a:t>
            </a:r>
            <a:endParaRPr lang="fr-FR" sz="2000" b="1" dirty="0"/>
          </a:p>
        </p:txBody>
      </p:sp>
      <p:sp>
        <p:nvSpPr>
          <p:cNvPr id="16" name="Rectangle 15"/>
          <p:cNvSpPr/>
          <p:nvPr/>
        </p:nvSpPr>
        <p:spPr>
          <a:xfrm>
            <a:off x="34608" y="4443413"/>
            <a:ext cx="41376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fr-FR" sz="2000" dirty="0" smtClean="0">
                <a:solidFill>
                  <a:srgbClr val="FF0000"/>
                </a:solidFill>
              </a:rPr>
              <a:t>First observation of </a:t>
            </a:r>
            <a:r>
              <a:rPr lang="fr-FR" sz="2000" dirty="0">
                <a:solidFill>
                  <a:srgbClr val="FF0000"/>
                </a:solidFill>
              </a:rPr>
              <a:t>BR(B</a:t>
            </a:r>
            <a:r>
              <a:rPr lang="fr-FR" sz="2000" baseline="-25000" dirty="0">
                <a:solidFill>
                  <a:srgbClr val="FF0000"/>
                </a:solidFill>
              </a:rPr>
              <a:t>s</a:t>
            </a:r>
            <a:r>
              <a:rPr lang="en-US" sz="2000" dirty="0">
                <a:solidFill>
                  <a:srgbClr val="FF0000"/>
                </a:solidFill>
              </a:rPr>
              <a:t>→</a:t>
            </a:r>
            <a:r>
              <a:rPr lang="en-US" sz="2000" dirty="0">
                <a:solidFill>
                  <a:srgbClr val="FF0000"/>
                </a:solidFill>
                <a:sym typeface="Symbol" pitchFamily="18" charset="2"/>
              </a:rPr>
              <a:t></a:t>
            </a:r>
            <a:r>
              <a:rPr lang="en-US" sz="2000" baseline="30000" dirty="0">
                <a:solidFill>
                  <a:srgbClr val="FF0000"/>
                </a:solidFill>
                <a:sym typeface="Symbol" pitchFamily="18" charset="2"/>
              </a:rPr>
              <a:t>+</a:t>
            </a:r>
            <a:r>
              <a:rPr lang="en-US" sz="2000" dirty="0">
                <a:solidFill>
                  <a:srgbClr val="FF0000"/>
                </a:solidFill>
                <a:sym typeface="Symbol" pitchFamily="18" charset="2"/>
              </a:rPr>
              <a:t></a:t>
            </a:r>
            <a:r>
              <a:rPr lang="en-US" sz="2000" baseline="30000" dirty="0">
                <a:solidFill>
                  <a:srgbClr val="FF0000"/>
                </a:solidFill>
                <a:sym typeface="Symbol" pitchFamily="18" charset="2"/>
              </a:rPr>
              <a:t>-</a:t>
            </a:r>
            <a:r>
              <a:rPr lang="fr-FR" sz="2000" dirty="0">
                <a:solidFill>
                  <a:srgbClr val="FF0000"/>
                </a:solidFill>
              </a:rPr>
              <a:t>) </a:t>
            </a:r>
            <a:r>
              <a:rPr lang="fr-FR" sz="2000" dirty="0" smtClean="0">
                <a:solidFill>
                  <a:srgbClr val="FF0000"/>
                </a:solidFill>
              </a:rPr>
              <a:t>!!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0" y="1124742"/>
            <a:ext cx="4481084" cy="2403869"/>
          </a:xfrm>
          <a:prstGeom prst="rect">
            <a:avLst/>
          </a:prstGeom>
          <a:solidFill>
            <a:srgbClr val="F5C1EA">
              <a:alpha val="1764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35496" y="1124742"/>
            <a:ext cx="4512622" cy="2403869"/>
          </a:xfrm>
          <a:prstGeom prst="rect">
            <a:avLst/>
          </a:prstGeom>
          <a:solidFill>
            <a:srgbClr val="00FF00">
              <a:alpha val="7059"/>
            </a:srgb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33CC"/>
              </a:solidFill>
            </a:endParaRPr>
          </a:p>
        </p:txBody>
      </p:sp>
      <p:graphicFrame>
        <p:nvGraphicFramePr>
          <p:cNvPr id="19" name="Objet 1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63781629"/>
              </p:ext>
            </p:extLst>
          </p:nvPr>
        </p:nvGraphicFramePr>
        <p:xfrm>
          <a:off x="119063" y="2730500"/>
          <a:ext cx="38100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Équation" r:id="rId13" imgW="2273040" imgH="253800" progId="Equation.3">
                  <p:embed/>
                </p:oleObj>
              </mc:Choice>
              <mc:Fallback>
                <p:oleObj name="Équation" r:id="rId13" imgW="2273040" imgH="253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3" y="2730500"/>
                        <a:ext cx="3810000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91160184"/>
              </p:ext>
            </p:extLst>
          </p:nvPr>
        </p:nvGraphicFramePr>
        <p:xfrm>
          <a:off x="4724400" y="2244725"/>
          <a:ext cx="349726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Équation" r:id="rId15" imgW="1904760" imgH="253800" progId="Equation.3">
                  <p:embed/>
                </p:oleObj>
              </mc:Choice>
              <mc:Fallback>
                <p:oleObj name="Équation" r:id="rId15" imgW="1904760" imgH="253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244725"/>
                        <a:ext cx="349726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8316518" y="1768734"/>
            <a:ext cx="71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4.0 </a:t>
            </a:r>
            <a:r>
              <a:rPr lang="el-GR" dirty="0" smtClean="0">
                <a:solidFill>
                  <a:srgbClr val="FF0000"/>
                </a:solidFill>
              </a:rPr>
              <a:t>σ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16518" y="2249244"/>
            <a:ext cx="71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</a:t>
            </a:r>
            <a:r>
              <a:rPr lang="fr-FR" dirty="0" smtClean="0">
                <a:solidFill>
                  <a:srgbClr val="FF0000"/>
                </a:solidFill>
              </a:rPr>
              <a:t>.0 </a:t>
            </a:r>
            <a:r>
              <a:rPr lang="el-GR" dirty="0" smtClean="0">
                <a:solidFill>
                  <a:srgbClr val="FF0000"/>
                </a:solidFill>
              </a:rPr>
              <a:t>σ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676174" y="1771641"/>
            <a:ext cx="71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4.3 </a:t>
            </a:r>
            <a:r>
              <a:rPr lang="el-GR" dirty="0" smtClean="0">
                <a:solidFill>
                  <a:srgbClr val="FF0000"/>
                </a:solidFill>
              </a:rPr>
              <a:t>σ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80430" y="2258019"/>
            <a:ext cx="71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2.0 </a:t>
            </a:r>
            <a:r>
              <a:rPr lang="el-GR" dirty="0" smtClean="0">
                <a:solidFill>
                  <a:srgbClr val="FF0000"/>
                </a:solidFill>
              </a:rPr>
              <a:t>σ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96544" y="908720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/>
          </a:p>
          <a:p>
            <a:pPr marL="0" indent="0">
              <a:buNone/>
            </a:pPr>
            <a:r>
              <a:rPr lang="fr-FR" sz="2000" b="1" dirty="0" err="1"/>
              <a:t>LHCb</a:t>
            </a:r>
            <a:r>
              <a:rPr lang="fr-FR" sz="2000" b="1" dirty="0"/>
              <a:t> 3 </a:t>
            </a:r>
            <a:r>
              <a:rPr lang="fr-FR" sz="2000" b="1" dirty="0" smtClean="0"/>
              <a:t>fb</a:t>
            </a:r>
            <a:r>
              <a:rPr lang="fr-FR" sz="2000" b="1" baseline="30000" dirty="0" smtClean="0"/>
              <a:t>-1</a:t>
            </a:r>
            <a:r>
              <a:rPr lang="fr-FR" sz="2000" b="1" dirty="0" smtClean="0"/>
              <a:t>  </a:t>
            </a:r>
            <a:endParaRPr lang="fr-FR" sz="2000" b="1" dirty="0"/>
          </a:p>
        </p:txBody>
      </p:sp>
      <p:pic>
        <p:nvPicPr>
          <p:cNvPr id="28" name="Picture 9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0" y="3828778"/>
            <a:ext cx="4697114" cy="302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4324316" y="6423896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2"/>
                </a:solidFill>
              </a:rPr>
              <a:t>1</a:t>
            </a:r>
            <a:r>
              <a:rPr lang="fr-FR" b="1" dirty="0" smtClean="0">
                <a:solidFill>
                  <a:schemeClr val="tx2"/>
                </a:solidFill>
              </a:rPr>
              <a:t> </a:t>
            </a:r>
            <a:r>
              <a:rPr lang="el-GR" b="1" dirty="0">
                <a:solidFill>
                  <a:schemeClr val="tx2"/>
                </a:solidFill>
              </a:rPr>
              <a:t>σ</a:t>
            </a:r>
            <a:endParaRPr lang="fr-FR" b="1" dirty="0">
              <a:solidFill>
                <a:schemeClr val="tx2"/>
              </a:solidFill>
            </a:endParaRPr>
          </a:p>
        </p:txBody>
      </p:sp>
      <p:cxnSp>
        <p:nvCxnSpPr>
          <p:cNvPr id="30" name="Connecteur droit avec flèche 29"/>
          <p:cNvCxnSpPr>
            <a:stCxn id="29" idx="0"/>
          </p:cNvCxnSpPr>
          <p:nvPr/>
        </p:nvCxnSpPr>
        <p:spPr>
          <a:xfrm flipV="1">
            <a:off x="4592178" y="6001119"/>
            <a:ext cx="596258" cy="422777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68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3212976"/>
            <a:ext cx="8229600" cy="990600"/>
          </a:xfrm>
        </p:spPr>
        <p:txBody>
          <a:bodyPr/>
          <a:lstStyle/>
          <a:p>
            <a:pPr algn="ctr"/>
            <a:r>
              <a:rPr lang="fr-FR" dirty="0" err="1" smtClean="0"/>
              <a:t>Spares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69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22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Some</a:t>
            </a:r>
            <a:r>
              <a:rPr lang="fr-FR" dirty="0" smtClean="0"/>
              <a:t> projections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LHCB-TDR-012: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70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2860613"/>
                  </p:ext>
                </p:extLst>
              </p:nvPr>
            </p:nvGraphicFramePr>
            <p:xfrm>
              <a:off x="1475656" y="2564904"/>
              <a:ext cx="6096000" cy="17014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Obs.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End 2018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LHCb</a:t>
                          </a:r>
                          <a:r>
                            <a:rPr lang="fr-FR" baseline="0" dirty="0" smtClean="0"/>
                            <a:t> upgrade </a:t>
                          </a:r>
                          <a14:m>
                            <m:oMath xmlns:m="http://schemas.openxmlformats.org/officeDocument/2006/math">
                              <m:r>
                                <a:rPr lang="fr-FR" i="1" baseline="0" dirty="0" smtClean="0">
                                  <a:latin typeface="Cambria Math"/>
                                </a:rPr>
                                <m:t>50</m:t>
                              </m:r>
                              <m:r>
                                <a:rPr lang="fr-FR" i="1" baseline="0" dirty="0" smtClean="0">
                                  <a:latin typeface="Cambria Math"/>
                                </a:rPr>
                                <m:t>𝑓</m:t>
                              </m:r>
                              <m:sSup>
                                <m:sSupPr>
                                  <m:ctrlPr>
                                    <a:rPr lang="fr-FR" i="1" baseline="0" dirty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i="1" baseline="0" dirty="0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fr-FR" i="1" baseline="0" dirty="0" smtClean="0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endParaRPr lang="fr-FR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fr-FR" b="0" i="1" cap="none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b="0" i="1" cap="none" smtClean="0">
                                        <a:latin typeface="Cambria Math"/>
                                        <a:ea typeface="Cambria Math"/>
                                      </a:rPr>
                                      <m:t>𝐵</m:t>
                                    </m:r>
                                    <m:r>
                                      <a:rPr lang="fr-FR" b="0" i="1" cap="none" smtClean="0">
                                        <a:latin typeface="Cambria Math"/>
                                        <a:ea typeface="Cambria Math"/>
                                      </a:rPr>
                                      <m:t>(</m:t>
                                    </m:r>
                                    <m:r>
                                      <a:rPr lang="fr-FR" b="0" i="1" cap="none" smtClean="0">
                                        <a:latin typeface="Cambria Math"/>
                                        <a:ea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fr-FR" b="0" i="1" cap="none" smtClean="0">
                                        <a:latin typeface="Cambria Math"/>
                                        <a:ea typeface="Cambria Math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fr-FR" b="0" i="1" cap="none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p>
                                </m:sSubSup>
                                <m:r>
                                  <a:rPr lang="en-US" b="0" i="1" cap="none" smtClean="0"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b="0" i="1" cap="none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cap="none" smtClean="0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e>
                                  <m:sup>
                                    <m:r>
                                      <a:rPr lang="en-US" b="0" i="1" cap="none" smtClean="0">
                                        <a:latin typeface="Cambria Math"/>
                                        <a:ea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b="0" i="1" cap="none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cap="none" smtClean="0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e>
                                  <m:sup>
                                    <m:r>
                                      <a:rPr lang="en-US" b="0" i="1" cap="none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fr-FR" b="0" i="1" cap="none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1" smtClean="0">
                                    <a:latin typeface="Cambria Math"/>
                                  </a:rPr>
                                  <m:t>0.5×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−9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1" smtClean="0">
                                    <a:latin typeface="Cambria Math"/>
                                  </a:rPr>
                                  <m:t>0.15×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−9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𝐵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(</m:t>
                                    </m:r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B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s</m:t>
                                        </m:r>
                                      </m:sub>
                                      <m:sup>
                                        <m: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𝐵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(</m:t>
                                    </m:r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B</m:t>
                                        </m:r>
                                      </m:e>
                                      <m:sub/>
                                      <m:sup>
                                        <m: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100%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35%</a:t>
                          </a:r>
                        </a:p>
                        <a:p>
                          <a:pPr algn="ctr"/>
                          <a:endParaRPr lang="fr-FR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2860613"/>
                  </p:ext>
                </p:extLst>
              </p:nvPr>
            </p:nvGraphicFramePr>
            <p:xfrm>
              <a:off x="1475656" y="2564904"/>
              <a:ext cx="6096000" cy="17014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Obs.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End 2018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00" t="-4762" r="-300" b="-165714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80328" r="-200601" b="-1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701" t="-180328" r="-100000" b="-1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00" t="-180328" r="-300" b="-185246"/>
                          </a:stretch>
                        </a:blipFill>
                      </a:tcPr>
                    </a:tc>
                  </a:tr>
                  <a:tr h="6905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51327" r="-2006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100%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35</a:t>
                          </a:r>
                          <a:r>
                            <a:rPr lang="fr-FR" dirty="0" smtClean="0"/>
                            <a:t>%</a:t>
                          </a:r>
                        </a:p>
                        <a:p>
                          <a:pPr algn="ctr"/>
                          <a:endParaRPr lang="fr-FR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190005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/>
                  <a:t> Dependency</a:t>
                </a:r>
                <a:endParaRPr lang="en-US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71</a:t>
            </a:fld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Espace réservé du contenu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BR </a:t>
                </a:r>
                <a:r>
                  <a:rPr lang="en-US" dirty="0"/>
                  <a:t>r</a:t>
                </a:r>
                <a:r>
                  <a:rPr lang="en-US" dirty="0" smtClean="0"/>
                  <a:t>esults </a:t>
                </a:r>
                <a:r>
                  <a:rPr lang="en-US" dirty="0" smtClean="0"/>
                  <a:t>valid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ΔΓ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I</a:t>
                </a:r>
                <a:r>
                  <a:rPr lang="en-US" dirty="0" smtClean="0"/>
                  <a:t>n </a:t>
                </a:r>
                <a:r>
                  <a:rPr lang="en-US" dirty="0" smtClean="0"/>
                  <a:t>NP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/>
                  <a:t> can take any value between -1 and +1</a:t>
                </a:r>
              </a:p>
              <a:p>
                <a:r>
                  <a:rPr lang="en-US" dirty="0" smtClean="0"/>
                  <a:t>Results depend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/>
                  <a:t>: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8" name="Espace réservé du conten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996952"/>
            <a:ext cx="4680518" cy="316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81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Exploiting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Dependency</a:t>
                </a:r>
                <a:endParaRPr lang="en-US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593"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35280" cy="4876800"/>
              </a:xfrm>
            </p:spPr>
            <p:txBody>
              <a:bodyPr/>
              <a:lstStyle/>
              <a:p>
                <a:r>
                  <a:rPr lang="en-US" dirty="0" smtClean="0"/>
                  <a:t>New Physics can enter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both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The </a:t>
                </a:r>
                <a:r>
                  <a:rPr lang="en-US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experi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/>
                      </a:rPr>
                      <m:t>𝐵𝐹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dependency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must be accounted for</a:t>
                </a:r>
              </a:p>
              <a:p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The constraints are more accurate and more stringent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35280" cy="4876800"/>
              </a:xfrm>
              <a:blipFill rotWithShape="1">
                <a:blip r:embed="rId3"/>
                <a:stretch>
                  <a:fillRect l="-578" t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028249"/>
            <a:ext cx="4017270" cy="31032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5076056" y="3628413"/>
                <a:ext cx="38884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Different NP scenarios feature different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non-trivial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ΔΓ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𝐵𝐹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correlations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628413"/>
                <a:ext cx="3888432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627" t="-3553" r="-2038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72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43608" y="6237312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Modified </a:t>
            </a:r>
            <a:r>
              <a:rPr lang="en-US" dirty="0"/>
              <a:t>from De </a:t>
            </a:r>
            <a:r>
              <a:rPr lang="en-US" dirty="0" err="1" smtClean="0"/>
              <a:t>Bruyn</a:t>
            </a:r>
            <a:r>
              <a:rPr lang="en-US" dirty="0"/>
              <a:t> et al. PRL 109, 041801, </a:t>
            </a:r>
            <a:r>
              <a:rPr lang="en-US" dirty="0" smtClean="0"/>
              <a:t>2012</a:t>
            </a:r>
            <a:endParaRPr lang="en-US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1259632" y="299695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9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Exploiting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/>
                  <a:t> Dependency</a:t>
                </a:r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593"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New Physics can enter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The </a:t>
                </a:r>
                <a:r>
                  <a:rPr lang="en-US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experi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/>
                      </a:rPr>
                      <m:t>𝐵𝐹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dependency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must be accounted for</a:t>
                </a:r>
              </a:p>
              <a:p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The 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constraints are 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more accurate and more stringent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875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028249"/>
            <a:ext cx="4017270" cy="310324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72041"/>
            <a:ext cx="3258634" cy="32156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6441753" y="3028249"/>
                <a:ext cx="1873590" cy="6939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𝑆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𝑃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(′)</m:t>
                          </m:r>
                        </m:sup>
                      </m:sSub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𝑆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(′)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753" y="3028249"/>
                <a:ext cx="1873590" cy="69397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e 20"/>
          <p:cNvGrpSpPr/>
          <p:nvPr/>
        </p:nvGrpSpPr>
        <p:grpSpPr>
          <a:xfrm>
            <a:off x="2195736" y="3258000"/>
            <a:ext cx="433164" cy="446400"/>
            <a:chOff x="2195736" y="3258000"/>
            <a:chExt cx="433164" cy="446400"/>
          </a:xfrm>
        </p:grpSpPr>
        <p:cxnSp>
          <p:nvCxnSpPr>
            <p:cNvPr id="6" name="Connecteur droit 5"/>
            <p:cNvCxnSpPr/>
            <p:nvPr/>
          </p:nvCxnSpPr>
          <p:spPr>
            <a:xfrm>
              <a:off x="2195736" y="3258000"/>
              <a:ext cx="432048" cy="0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 flipV="1">
              <a:off x="2613600" y="3258000"/>
              <a:ext cx="0" cy="446400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orme libre 16"/>
            <p:cNvSpPr/>
            <p:nvPr/>
          </p:nvSpPr>
          <p:spPr>
            <a:xfrm>
              <a:off x="2209800" y="3262313"/>
              <a:ext cx="419100" cy="438150"/>
            </a:xfrm>
            <a:custGeom>
              <a:avLst/>
              <a:gdLst>
                <a:gd name="connsiteX0" fmla="*/ 0 w 419100"/>
                <a:gd name="connsiteY0" fmla="*/ 0 h 438150"/>
                <a:gd name="connsiteX1" fmla="*/ 214313 w 419100"/>
                <a:gd name="connsiteY1" fmla="*/ 257175 h 438150"/>
                <a:gd name="connsiteX2" fmla="*/ 419100 w 419100"/>
                <a:gd name="connsiteY2" fmla="*/ 438150 h 438150"/>
                <a:gd name="connsiteX3" fmla="*/ 419100 w 419100"/>
                <a:gd name="connsiteY3" fmla="*/ 438150 h 438150"/>
                <a:gd name="connsiteX4" fmla="*/ 419100 w 419100"/>
                <a:gd name="connsiteY4" fmla="*/ 43815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38150">
                  <a:moveTo>
                    <a:pt x="0" y="0"/>
                  </a:moveTo>
                  <a:cubicBezTo>
                    <a:pt x="72231" y="92075"/>
                    <a:pt x="144463" y="184150"/>
                    <a:pt x="214313" y="257175"/>
                  </a:cubicBezTo>
                  <a:cubicBezTo>
                    <a:pt x="284163" y="330200"/>
                    <a:pt x="419100" y="438150"/>
                    <a:pt x="419100" y="438150"/>
                  </a:cubicBezTo>
                  <a:lnTo>
                    <a:pt x="419100" y="438150"/>
                  </a:lnTo>
                  <a:lnTo>
                    <a:pt x="419100" y="438150"/>
                  </a:ln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73</a:t>
            </a:fld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1043608" y="6237312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Modified </a:t>
            </a:r>
            <a:r>
              <a:rPr lang="en-US" dirty="0"/>
              <a:t>from De </a:t>
            </a:r>
            <a:r>
              <a:rPr lang="en-US" dirty="0" err="1" smtClean="0"/>
              <a:t>Bruyn</a:t>
            </a:r>
            <a:r>
              <a:rPr lang="en-US" dirty="0"/>
              <a:t> et al. PRL 109, 041801, </a:t>
            </a:r>
            <a:r>
              <a:rPr lang="en-US" dirty="0" smtClean="0"/>
              <a:t>2012</a:t>
            </a:r>
          </a:p>
          <a:p>
            <a:r>
              <a:rPr lang="en-US" dirty="0" smtClean="0"/>
              <a:t>** </a:t>
            </a:r>
            <a:r>
              <a:rPr lang="en-US" dirty="0" err="1" smtClean="0"/>
              <a:t>Altmannshofer</a:t>
            </a:r>
            <a:r>
              <a:rPr lang="en-US" dirty="0"/>
              <a:t>, arXiv:1306.0022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259632" y="299695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5" name="ZoneTexte 24"/>
          <p:cNvSpPr txBox="1"/>
          <p:nvPr/>
        </p:nvSpPr>
        <p:spPr>
          <a:xfrm>
            <a:off x="5665718" y="306896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80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Exploiting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/>
                  <a:t> Dependency</a:t>
                </a:r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593"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New Physics can enter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r>
                  <a:rPr lang="en-US" dirty="0" smtClean="0"/>
                  <a:t>The </a:t>
                </a:r>
                <a:r>
                  <a:rPr lang="en-US" dirty="0" err="1" smtClean="0"/>
                  <a:t>expe</a:t>
                </a:r>
                <a:r>
                  <a:rPr lang="en-US" dirty="0" smtClean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𝐵𝐹</m:t>
                    </m:r>
                  </m:oMath>
                </a14:m>
                <a:r>
                  <a:rPr lang="en-US" dirty="0" smtClean="0"/>
                  <a:t> dependency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/>
                  <a:t> must be accounted for</a:t>
                </a:r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constraints are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more accurate </a:t>
                </a:r>
                <a:r>
                  <a:rPr lang="en-US" dirty="0" smtClean="0"/>
                  <a:t>and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more stringent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sz="1200" dirty="0" smtClean="0"/>
              </a:p>
              <a:p>
                <a:r>
                  <a:rPr lang="en-US" dirty="0" smtClean="0"/>
                  <a:t>Constraints on scalar are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30% more stringent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 rotWithShape="1">
                <a:blip r:embed="rId3"/>
                <a:stretch>
                  <a:fillRect l="-667" t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655" y="2973266"/>
            <a:ext cx="4387857" cy="297601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028249"/>
            <a:ext cx="4017270" cy="31032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6372200" y="3284984"/>
                <a:ext cx="27974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B050"/>
                    </a:solidFill>
                  </a:rPr>
                  <a:t>With</a:t>
                </a:r>
                <a:r>
                  <a:rPr lang="en-US" sz="2400" dirty="0" smtClean="0"/>
                  <a:t>(-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out</a:t>
                </a:r>
                <a:r>
                  <a:rPr lang="en-US" sz="2400" dirty="0" smtClean="0"/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sz="2400" dirty="0" smtClean="0"/>
                  <a:t> dep.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3284984"/>
                <a:ext cx="2797497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268" t="-9211" r="-261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/>
          <p:cNvGrpSpPr/>
          <p:nvPr/>
        </p:nvGrpSpPr>
        <p:grpSpPr>
          <a:xfrm>
            <a:off x="2194620" y="3258000"/>
            <a:ext cx="433164" cy="446400"/>
            <a:chOff x="2181672" y="3243011"/>
            <a:chExt cx="433164" cy="446400"/>
          </a:xfrm>
        </p:grpSpPr>
        <p:cxnSp>
          <p:nvCxnSpPr>
            <p:cNvPr id="9" name="Connecteur droit 8"/>
            <p:cNvCxnSpPr/>
            <p:nvPr/>
          </p:nvCxnSpPr>
          <p:spPr>
            <a:xfrm>
              <a:off x="2181672" y="3243011"/>
              <a:ext cx="432048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 flipV="1">
              <a:off x="2599536" y="3243011"/>
              <a:ext cx="0" cy="446400"/>
            </a:xfrm>
            <a:prstGeom prst="line">
              <a:avLst/>
            </a:prstGeom>
            <a:ln w="1270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orme libre 11"/>
            <p:cNvSpPr/>
            <p:nvPr/>
          </p:nvSpPr>
          <p:spPr>
            <a:xfrm>
              <a:off x="2195736" y="3247324"/>
              <a:ext cx="419100" cy="438150"/>
            </a:xfrm>
            <a:custGeom>
              <a:avLst/>
              <a:gdLst>
                <a:gd name="connsiteX0" fmla="*/ 0 w 419100"/>
                <a:gd name="connsiteY0" fmla="*/ 0 h 438150"/>
                <a:gd name="connsiteX1" fmla="*/ 214313 w 419100"/>
                <a:gd name="connsiteY1" fmla="*/ 257175 h 438150"/>
                <a:gd name="connsiteX2" fmla="*/ 419100 w 419100"/>
                <a:gd name="connsiteY2" fmla="*/ 438150 h 438150"/>
                <a:gd name="connsiteX3" fmla="*/ 419100 w 419100"/>
                <a:gd name="connsiteY3" fmla="*/ 438150 h 438150"/>
                <a:gd name="connsiteX4" fmla="*/ 419100 w 419100"/>
                <a:gd name="connsiteY4" fmla="*/ 43815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38150">
                  <a:moveTo>
                    <a:pt x="0" y="0"/>
                  </a:moveTo>
                  <a:cubicBezTo>
                    <a:pt x="72231" y="92075"/>
                    <a:pt x="144463" y="184150"/>
                    <a:pt x="214313" y="257175"/>
                  </a:cubicBezTo>
                  <a:cubicBezTo>
                    <a:pt x="284163" y="330200"/>
                    <a:pt x="419100" y="438150"/>
                    <a:pt x="419100" y="438150"/>
                  </a:cubicBezTo>
                  <a:lnTo>
                    <a:pt x="419100" y="438150"/>
                  </a:lnTo>
                  <a:lnTo>
                    <a:pt x="419100" y="438150"/>
                  </a:lnTo>
                </a:path>
              </a:pathLst>
            </a:custGeom>
            <a:noFill/>
            <a:ln w="12700">
              <a:solidFill>
                <a:srgbClr val="00B0F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Connecteur droit 13"/>
          <p:cNvCxnSpPr/>
          <p:nvPr/>
        </p:nvCxnSpPr>
        <p:spPr>
          <a:xfrm>
            <a:off x="2195736" y="3258000"/>
            <a:ext cx="288032" cy="0"/>
          </a:xfrm>
          <a:prstGeom prst="line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rme libre 15"/>
          <p:cNvSpPr/>
          <p:nvPr/>
        </p:nvSpPr>
        <p:spPr>
          <a:xfrm>
            <a:off x="2209800" y="3262313"/>
            <a:ext cx="331200" cy="360000"/>
          </a:xfrm>
          <a:custGeom>
            <a:avLst/>
            <a:gdLst>
              <a:gd name="connsiteX0" fmla="*/ 0 w 419100"/>
              <a:gd name="connsiteY0" fmla="*/ 0 h 438150"/>
              <a:gd name="connsiteX1" fmla="*/ 214313 w 419100"/>
              <a:gd name="connsiteY1" fmla="*/ 257175 h 438150"/>
              <a:gd name="connsiteX2" fmla="*/ 419100 w 419100"/>
              <a:gd name="connsiteY2" fmla="*/ 438150 h 438150"/>
              <a:gd name="connsiteX3" fmla="*/ 419100 w 419100"/>
              <a:gd name="connsiteY3" fmla="*/ 438150 h 438150"/>
              <a:gd name="connsiteX4" fmla="*/ 419100 w 419100"/>
              <a:gd name="connsiteY4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00" h="438150">
                <a:moveTo>
                  <a:pt x="0" y="0"/>
                </a:moveTo>
                <a:cubicBezTo>
                  <a:pt x="72231" y="92075"/>
                  <a:pt x="144463" y="184150"/>
                  <a:pt x="214313" y="257175"/>
                </a:cubicBezTo>
                <a:cubicBezTo>
                  <a:pt x="284163" y="330200"/>
                  <a:pt x="419100" y="438150"/>
                  <a:pt x="419100" y="438150"/>
                </a:cubicBezTo>
                <a:lnTo>
                  <a:pt x="419100" y="438150"/>
                </a:lnTo>
                <a:lnTo>
                  <a:pt x="419100" y="438150"/>
                </a:lnTo>
              </a:path>
            </a:pathLst>
          </a:custGeom>
          <a:noFill/>
          <a:ln w="2540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onnecteur droit 17"/>
          <p:cNvCxnSpPr/>
          <p:nvPr/>
        </p:nvCxnSpPr>
        <p:spPr>
          <a:xfrm>
            <a:off x="2483768" y="3258000"/>
            <a:ext cx="54000" cy="3672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74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32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Sensitivity Projection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593"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645024"/>
            <a:ext cx="4768885" cy="32340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35280" cy="48768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/>
                  <a:t> can be obtained from effective lifetime,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𝑒𝑓𝑓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  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∫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Γ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0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000" i="1">
                                      <a:latin typeface="Cambria Math"/>
                                    </a:rPr>
                                    <m:t>→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+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×</m:t>
                          </m:r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</a:rPr>
                            <m:t> </m:t>
                          </m:r>
                          <m:r>
                            <a:rPr lang="en-US" sz="2000" i="1">
                              <a:latin typeface="Cambria Math"/>
                            </a:rPr>
                            <m:t>𝑑𝑡</m:t>
                          </m:r>
                          <m:r>
                            <a:rPr lang="en-US" sz="2000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∫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Γ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0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000" i="1">
                                      <a:latin typeface="Cambria Math"/>
                                    </a:rPr>
                                    <m:t>→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+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 </m:t>
                          </m:r>
                          <m:r>
                            <a:rPr lang="en-US" sz="20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   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     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1−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000" i="1"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1+2</m:t>
                          </m:r>
                          <m:sSub>
                            <m:sSubPr>
                              <m:ctrlPr>
                                <a:rPr lang="en-US" sz="2000" b="1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000" b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𝚫𝚪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000" b="1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𝜟𝜞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r>
                  <a:rPr lang="en-US" dirty="0" err="1" smtClean="0"/>
                  <a:t>LHCb</a:t>
                </a:r>
                <a:r>
                  <a:rPr lang="en-US" dirty="0" smtClean="0"/>
                  <a:t> measured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𝑒𝑓𝑓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/>
                  <a:t>) at 7% precision with 552 signal events which give </a:t>
                </a:r>
                <a:r>
                  <a:rPr lang="en-US" dirty="0"/>
                  <a:t>a</a:t>
                </a:r>
                <a:r>
                  <a:rPr lang="en-US" dirty="0" smtClean="0"/>
                  <a:t>n uncertainty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ΔΓ</m:t>
                        </m:r>
                      </m:sub>
                    </m:sSub>
                  </m:oMath>
                </a14:m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100%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Assuming the same </a:t>
                </a:r>
              </a:p>
              <a:p>
                <a:pPr marL="0" indent="0">
                  <a:buNone/>
                </a:pPr>
                <a:r>
                  <a:rPr lang="en-US" dirty="0"/>
                  <a:t>s</a:t>
                </a:r>
                <a:r>
                  <a:rPr lang="en-US" dirty="0" smtClean="0"/>
                  <a:t>ensitivity (S/B =10 ) for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, with 50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f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b</m:t>
                        </m:r>
                      </m:e>
                      <m:sup>
                        <m:r>
                          <a:rPr lang="en-US" b="0" i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          </m:t>
                    </m:r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ΔΓ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𝜇𝜇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𝛿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ΔΓ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𝜇𝜇</m:t>
                            </m:r>
                          </m:sup>
                        </m:sSubSup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=75%</m:t>
                    </m:r>
                  </m:oMath>
                </a14:m>
                <a:endParaRPr lang="en-US" dirty="0" smtClean="0">
                  <a:solidFill>
                    <a:srgbClr val="FF0000"/>
                  </a:solidFill>
                </a:endParaRPr>
              </a:p>
              <a:p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35280" cy="4876800"/>
              </a:xfrm>
              <a:blipFill rotWithShape="1">
                <a:blip r:embed="rId4"/>
                <a:stretch>
                  <a:fillRect l="-1084" t="-875" r="-1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75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7968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268760"/>
            <a:ext cx="3744416" cy="34609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Uncertainty with new lattice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593"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199" y="1600200"/>
                <a:ext cx="5194921" cy="4876800"/>
              </a:xfrm>
            </p:spPr>
            <p:txBody>
              <a:bodyPr/>
              <a:lstStyle/>
              <a:p>
                <a:r>
                  <a:rPr lang="en-US" dirty="0" smtClean="0"/>
                  <a:t>Recent works in Lattice QCD claims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uncertainties at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1.3%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/>
                  <a:t>Results still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discussed</a:t>
                </a:r>
              </a:p>
              <a:p>
                <a:r>
                  <a:rPr lang="en-US" dirty="0" smtClean="0"/>
                  <a:t>‘Conservative’ approach: </a:t>
                </a:r>
              </a:p>
              <a:p>
                <a:pPr marL="0" indent="0">
                  <a:buNone/>
                </a:pPr>
                <a:r>
                  <a:rPr lang="en-US" dirty="0" smtClean="0"/>
                  <a:t>Central value from weighted average + uncertainty of 8 MeV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If results confirmed: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𝐵𝐹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/>
                        </a:rPr>
                        <m:t>=3.5</m:t>
                      </m:r>
                      <m:r>
                        <a:rPr lang="en-US" b="0" i="1" smtClean="0">
                          <a:latin typeface="Cambria Math"/>
                        </a:rPr>
                        <m:t>7±</m:t>
                      </m:r>
                      <m:r>
                        <a:rPr lang="en-US" i="1">
                          <a:latin typeface="Cambria Math"/>
                        </a:rPr>
                        <m:t>0.18</m:t>
                      </m:r>
                      <m:r>
                        <a:rPr lang="en-US" b="0" i="1" smtClean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−9</m:t>
                          </m:r>
                        </m:sup>
                      </m:sSup>
                    </m:oMath>
                  </m:oMathPara>
                </a14:m>
                <a:endParaRPr lang="en-US" b="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Dominant uncertainty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>
                                <a:latin typeface="Cambria Math"/>
                              </a:rPr>
                              <m:t>𝑡𝑏</m:t>
                            </m:r>
                          </m:sub>
                          <m:sup>
                            <m:r>
                              <a:rPr lang="en-US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>
                                <a:latin typeface="Cambria Math"/>
                              </a:rPr>
                              <m:t>𝑡𝑠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600200"/>
                <a:ext cx="5194921" cy="4876800"/>
              </a:xfrm>
              <a:blipFill rotWithShape="1">
                <a:blip r:embed="rId4"/>
                <a:stretch>
                  <a:fillRect l="-1761" t="-875" r="-2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8309-88E2-4DA5-A722-F5234F587FAE}" type="slidenum">
              <a:rPr lang="fr-FR" smtClean="0"/>
              <a:pPr/>
              <a:t>76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11311"/>
                  </p:ext>
                </p:extLst>
              </p:nvPr>
            </p:nvGraphicFramePr>
            <p:xfrm>
              <a:off x="5718747" y="4726914"/>
              <a:ext cx="3389757" cy="208646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87793"/>
                    <a:gridCol w="1030097"/>
                    <a:gridCol w="971867"/>
                  </a:tblGrid>
                  <a:tr h="497568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Uncertainty Budget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9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 smtClean="0">
                                        <a:latin typeface="Cambria Math"/>
                                      </a:rPr>
                                      <m:t>𝐅</m:t>
                                    </m:r>
                                  </m:e>
                                  <m:sub>
                                    <m:r>
                                      <a:rPr lang="en-US" sz="2000" b="1" i="1" smtClean="0">
                                        <a:latin typeface="Cambria Math"/>
                                      </a:rPr>
                                      <m:t>𝐁𝐬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1" i="1" dirty="0" smtClean="0">
                                  <a:latin typeface="Cambria Math"/>
                                </a:rPr>
                                <m:t>𝟕𝟐</m:t>
                              </m:r>
                              <m:r>
                                <a:rPr lang="en-US" sz="2000" b="1" dirty="0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1" i="1" dirty="0" smtClean="0">
                                  <a:latin typeface="Cambria Math"/>
                                </a:rPr>
                                <m:t>𝟓</m:t>
                              </m:r>
                            </m:oMath>
                          </a14:m>
                          <a:r>
                            <a:rPr lang="en-US" sz="2000" b="1" dirty="0" smtClean="0"/>
                            <a:t>%</a:t>
                          </a:r>
                          <a:endParaRPr lang="en-US" sz="2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/>
                            <a:t>27.0%</a:t>
                          </a:r>
                          <a:endParaRPr lang="en-US" sz="20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9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2000" i="1" smtClean="0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𝑡𝑏</m:t>
                                        </m:r>
                                      </m:sub>
                                      <m:sup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𝑡𝑠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dirty="0" smtClean="0">
                                  <a:latin typeface="Cambria Math"/>
                                </a:rPr>
                                <m:t>22.8</m:t>
                              </m:r>
                            </m:oMath>
                          </a14:m>
                          <a:r>
                            <a:rPr lang="en-US" sz="2000" dirty="0" smtClean="0"/>
                            <a:t>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/>
                            <a:t>60.0%</a:t>
                          </a:r>
                          <a:endParaRPr lang="en-US" sz="2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9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dirty="0" smtClean="0">
                                  <a:latin typeface="Cambria Math"/>
                                </a:rPr>
                                <m:t>3.7</m:t>
                              </m:r>
                            </m:oMath>
                          </a14:m>
                          <a:r>
                            <a:rPr lang="en-US" sz="2000" dirty="0" smtClean="0"/>
                            <a:t>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9.8%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0017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𝐵𝑠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 smtClean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dirty="0" smtClean="0">
                                  <a:latin typeface="Cambria Math"/>
                                </a:rPr>
                                <m:t>1.1</m:t>
                              </m:r>
                            </m:oMath>
                          </a14:m>
                          <a:r>
                            <a:rPr lang="en-US" sz="2000" dirty="0" smtClean="0"/>
                            <a:t>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2.8%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3998905"/>
                  </p:ext>
                </p:extLst>
              </p:nvPr>
            </p:nvGraphicFramePr>
            <p:xfrm>
              <a:off x="5718747" y="4726914"/>
              <a:ext cx="3389757" cy="208646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87793"/>
                    <a:gridCol w="1030097"/>
                    <a:gridCol w="971867"/>
                  </a:tblGrid>
                  <a:tr h="497568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Uncertainty Budget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t="-126154" r="-144298" b="-3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134911" t="-126154" r="-94675" b="-3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/>
                            <a:t>27.0%</a:t>
                          </a:r>
                          <a:endParaRPr lang="en-US" sz="20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t="-226154" r="-144298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134911" t="-226154" r="-94675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/>
                            <a:t>60.0%</a:t>
                          </a:r>
                          <a:endParaRPr lang="en-US" sz="2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t="-326154" r="-144298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134911" t="-326154" r="-94675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9.8%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001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t="-419697" r="-144298" b="-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134911" t="-419697" r="-94675" b="-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2.8%</a:t>
                          </a:r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Rectangle 9"/>
          <p:cNvSpPr/>
          <p:nvPr/>
        </p:nvSpPr>
        <p:spPr>
          <a:xfrm>
            <a:off x="5148064" y="4509120"/>
            <a:ext cx="36004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7831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" r="2333" b="220"/>
          <a:stretch>
            <a:fillRect/>
          </a:stretch>
        </p:blipFill>
        <p:spPr bwMode="auto">
          <a:xfrm>
            <a:off x="4572000" y="3706391"/>
            <a:ext cx="4464844" cy="303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fr-FR" dirty="0" err="1" smtClean="0"/>
                  <a:t>Hadronisation</a:t>
                </a:r>
                <a:r>
                  <a:rPr lang="fr-FR" dirty="0" smtClean="0"/>
                  <a:t> </a:t>
                </a:r>
                <a:r>
                  <a:rPr lang="fr-FR" dirty="0" err="1"/>
                  <a:t>P</a:t>
                </a:r>
                <a:r>
                  <a:rPr lang="fr-FR" dirty="0" err="1" smtClean="0"/>
                  <a:t>robablility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 dirty="0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i="1" dirty="0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fr-FR" i="1" dirty="0" smtClean="0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 dirty="0" err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i="1" dirty="0" err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593" b="-1172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600200"/>
                <a:ext cx="8229600" cy="211683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i="1" dirty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fr-FR" i="1" dirty="0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fr-FR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 dirty="0" err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i="1" dirty="0" err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</a:t>
                </a:r>
                <a:r>
                  <a:rPr lang="fr-FR" dirty="0" err="1" smtClean="0">
                    <a:solidFill>
                      <a:schemeClr val="accent1"/>
                    </a:solidFill>
                  </a:rPr>
                  <a:t>measured</a:t>
                </a:r>
                <a:r>
                  <a:rPr lang="fr-FR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accent1"/>
                    </a:solidFill>
                  </a:rPr>
                  <a:t>at</a:t>
                </a:r>
                <a:r>
                  <a:rPr lang="fr-FR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accent1"/>
                    </a:solidFill>
                  </a:rPr>
                  <a:t>LHCb</a:t>
                </a:r>
                <a:r>
                  <a:rPr lang="fr-FR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fr-FR" dirty="0" smtClean="0"/>
                  <a:t>by </a:t>
                </a:r>
                <a:r>
                  <a:rPr lang="fr-FR" dirty="0" err="1" smtClean="0"/>
                  <a:t>comparing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abundances</a:t>
                </a:r>
                <a:r>
                  <a:rPr lang="fr-FR" dirty="0" smtClean="0"/>
                  <a:t> of: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fr-FR" b="0" i="1" smtClean="0">
                        <a:latin typeface="Cambria Math"/>
                      </a:rPr>
                      <m:t>→</m:t>
                    </m:r>
                    <m:sSubSup>
                      <m:sSubSupPr>
                        <m:ctrlPr>
                          <a:rPr lang="fr-FR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−</m:t>
                        </m:r>
                      </m:sup>
                    </m:sSubSup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fr-FR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sz="1200" dirty="0" smtClean="0"/>
                  <a:t>arXiv:111.2357 </a:t>
                </a:r>
                <a:r>
                  <a:rPr lang="fr-FR" sz="1200" dirty="0" err="1" smtClean="0"/>
                  <a:t>aka</a:t>
                </a:r>
                <a:r>
                  <a:rPr lang="fr-FR" sz="1200" dirty="0" smtClean="0"/>
                  <a:t> PRD85 032008 (2012)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fr-FR" i="1">
                        <a:latin typeface="Cambria Math"/>
                      </a:rPr>
                      <m:t>→</m:t>
                    </m:r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</m:sup>
                    </m:sSubSup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fr-FR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fr-FR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fr-FR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fr-FR" sz="1200" dirty="0" smtClean="0"/>
                  <a:t> LHCb-paper-2012-037 in </a:t>
                </a:r>
                <a:r>
                  <a:rPr lang="fr-FR" sz="1200" dirty="0" err="1" smtClean="0"/>
                  <a:t>preparation</a:t>
                </a:r>
                <a:endParaRPr lang="fr-FR" sz="1200" dirty="0" smtClean="0"/>
              </a:p>
              <a:p>
                <a:r>
                  <a:rPr lang="fr-FR" dirty="0"/>
                  <a:t>Use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fr-FR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endParaRPr lang="fr-FR" dirty="0" smtClean="0"/>
              </a:p>
              <a:p>
                <a:r>
                  <a:rPr lang="fr-FR" dirty="0" err="1"/>
                  <a:t>a</a:t>
                </a:r>
                <a:r>
                  <a:rPr lang="fr-FR" dirty="0" err="1" smtClean="0"/>
                  <a:t>t</a:t>
                </a:r>
                <a:r>
                  <a:rPr lang="fr-FR" dirty="0" smtClean="0"/>
                  <a:t> 7 </a:t>
                </a:r>
                <a:r>
                  <a:rPr lang="fr-FR" dirty="0" err="1" smtClean="0"/>
                  <a:t>TeV</a:t>
                </a:r>
                <a:r>
                  <a:rPr lang="fr-FR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fr-FR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den>
                    </m:f>
                    <m:r>
                      <a:rPr lang="fr-FR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=0.25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9</m:t>
                    </m:r>
                    <m:r>
                      <a:rPr lang="fr-FR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±0.0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15</m:t>
                    </m:r>
                  </m:oMath>
                </a14:m>
                <a:endParaRPr lang="fr-FR" dirty="0" smtClean="0">
                  <a:solidFill>
                    <a:srgbClr val="FF0000"/>
                  </a:solidFill>
                </a:endParaRPr>
              </a:p>
              <a:p>
                <a:endParaRPr lang="fr-FR" dirty="0" smtClean="0">
                  <a:solidFill>
                    <a:srgbClr val="FF0000"/>
                  </a:solidFill>
                </a:endParaRPr>
              </a:p>
              <a:p>
                <a:pPr lvl="1"/>
                <a:endParaRPr lang="fr-FR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600200"/>
                <a:ext cx="8229600" cy="2116832"/>
              </a:xfrm>
              <a:blipFill rotWithShape="1">
                <a:blip r:embed="rId4"/>
                <a:stretch>
                  <a:fillRect l="-593" t="-2017" b="-40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77</a:t>
            </a:fld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56825" y="3933056"/>
                <a:ext cx="4358843" cy="1634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fr-FR" sz="2000" dirty="0">
                    <a:solidFill>
                      <a:schemeClr val="accent1"/>
                    </a:solidFill>
                  </a:rPr>
                  <a:t> </a:t>
                </a:r>
                <a:r>
                  <a:rPr lang="fr-FR" sz="2000" dirty="0" err="1">
                    <a:solidFill>
                      <a:schemeClr val="accent1"/>
                    </a:solidFill>
                  </a:rPr>
                  <a:t>dependency</a:t>
                </a:r>
                <a:r>
                  <a:rPr lang="fr-FR" sz="2000" dirty="0">
                    <a:solidFill>
                      <a:schemeClr val="accent1"/>
                    </a:solidFill>
                  </a:rPr>
                  <a:t> </a:t>
                </a:r>
                <a:r>
                  <a:rPr lang="fr-FR" sz="2000" dirty="0" err="1"/>
                  <a:t>small</a:t>
                </a:r>
                <a:r>
                  <a:rPr lang="fr-FR" sz="2000" dirty="0"/>
                  <a:t> </a:t>
                </a:r>
                <a:r>
                  <a:rPr lang="fr-FR" sz="2000" dirty="0" err="1"/>
                  <a:t>enough</a:t>
                </a:r>
                <a:r>
                  <a:rPr lang="fr-FR" sz="2000" dirty="0"/>
                  <a:t> </a:t>
                </a:r>
                <a:r>
                  <a:rPr lang="fr-FR" sz="2000" dirty="0" smtClean="0"/>
                  <a:t>to </a:t>
                </a:r>
                <a:r>
                  <a:rPr lang="fr-FR" sz="2000" dirty="0" err="1"/>
                  <a:t>be</a:t>
                </a:r>
                <a:r>
                  <a:rPr lang="fr-FR" sz="2000" dirty="0"/>
                  <a:t> </a:t>
                </a:r>
                <a:r>
                  <a:rPr lang="fr-FR" sz="2000" dirty="0" err="1"/>
                  <a:t>negligible</a:t>
                </a:r>
                <a:endParaRPr lang="fr-FR" sz="2000" dirty="0"/>
              </a:p>
              <a:p>
                <a:pPr marL="342900" indent="-342900">
                  <a:buClr>
                    <a:schemeClr val="accent1"/>
                  </a:buClr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𝑠</m:t>
                        </m:r>
                      </m:e>
                    </m:rad>
                  </m:oMath>
                </a14:m>
                <a:r>
                  <a:rPr lang="fr-FR" sz="2000" dirty="0">
                    <a:solidFill>
                      <a:schemeClr val="accent1"/>
                    </a:solidFill>
                  </a:rPr>
                  <a:t> </a:t>
                </a:r>
                <a:r>
                  <a:rPr lang="fr-FR" sz="2000" dirty="0" smtClean="0">
                    <a:solidFill>
                      <a:schemeClr val="accent1"/>
                    </a:solidFill>
                  </a:rPr>
                  <a:t>dependency </a:t>
                </a:r>
                <a:r>
                  <a:rPr lang="fr-FR" sz="2000" dirty="0" err="1"/>
                  <a:t>checked</a:t>
                </a:r>
                <a:r>
                  <a:rPr lang="fr-FR" sz="2000" dirty="0"/>
                  <a:t> </a:t>
                </a:r>
                <a:r>
                  <a:rPr lang="fr-FR" sz="2000" dirty="0" err="1"/>
                  <a:t>with</a:t>
                </a:r>
                <a:r>
                  <a:rPr lang="fr-FR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fr-FR" sz="2000" i="1">
                        <a:latin typeface="Cambria Math"/>
                      </a:rPr>
                      <m:t>→</m:t>
                    </m:r>
                    <m:f>
                      <m:fPr>
                        <m:type m:val="lin"/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𝐽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𝜓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sz="20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fr-FR" sz="2000" i="1">
                        <a:latin typeface="Cambria Math"/>
                      </a:rPr>
                      <m:t>→</m:t>
                    </m:r>
                    <m:f>
                      <m:fPr>
                        <m:type m:val="lin"/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𝐽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𝜓𝜙</m:t>
                        </m:r>
                      </m:den>
                    </m:f>
                  </m:oMath>
                </a14:m>
                <a:r>
                  <a:rPr lang="fr-FR" sz="2000" dirty="0"/>
                  <a:t>: stable </a:t>
                </a:r>
                <a:r>
                  <a:rPr lang="fr-FR" sz="2000" dirty="0" err="1"/>
                  <a:t>within</a:t>
                </a:r>
                <a:r>
                  <a:rPr lang="fr-FR" sz="2000" dirty="0"/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1</m:t>
                    </m:r>
                    <m:r>
                      <a:rPr lang="fr-FR" sz="2000" i="1">
                        <a:latin typeface="Cambria Math"/>
                      </a:rPr>
                      <m:t>𝜎</m:t>
                    </m:r>
                  </m:oMath>
                </a14:m>
                <a:endParaRPr lang="fr-FR" sz="20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25" y="3933056"/>
                <a:ext cx="4358843" cy="1634550"/>
              </a:xfrm>
              <a:prstGeom prst="rect">
                <a:avLst/>
              </a:prstGeom>
              <a:blipFill rotWithShape="1">
                <a:blip r:embed="rId5"/>
                <a:stretch>
                  <a:fillRect l="-1259" t="-149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1949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494184"/>
                <a:ext cx="8229600" cy="990600"/>
              </a:xfrm>
            </p:spPr>
            <p:txBody>
              <a:bodyPr>
                <a:normAutofit fontScale="90000"/>
              </a:bodyPr>
              <a:lstStyle/>
              <a:p>
                <a:r>
                  <a:rPr lang="fr-FR" dirty="0" smtClean="0"/>
                  <a:t>Exclusive Backgrounds :</a:t>
                </a:r>
                <a:br>
                  <a:rPr lang="fr-FR" dirty="0" smtClean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fr-FR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fr-FR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fr-FR" i="1">
                            <a:latin typeface="Cambria Math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fr-FR" dirty="0" smtClean="0"/>
                  <a:t> and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𝜈</m:t>
                        </m:r>
                        <m:r>
                          <a:rPr lang="fr-FR" i="1">
                            <a:latin typeface="Cambria Math"/>
                          </a:rPr>
                          <m:t> ̅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𝜇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494184"/>
                <a:ext cx="8229600" cy="990600"/>
              </a:xfrm>
              <a:blipFill rotWithShape="1">
                <a:blip r:embed="rId2"/>
                <a:stretch>
                  <a:fillRect l="-2222" t="-22086" b="-300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844824"/>
                <a:ext cx="8229600" cy="2808312"/>
              </a:xfrm>
            </p:spPr>
            <p:txBody>
              <a:bodyPr/>
              <a:lstStyle/>
              <a:p>
                <a:r>
                  <a:rPr lang="fr-FR" dirty="0" err="1" smtClean="0"/>
                  <a:t>Lower</a:t>
                </a:r>
                <a:r>
                  <a:rPr lang="fr-FR" dirty="0" smtClean="0"/>
                  <a:t> </a:t>
                </a:r>
                <a:r>
                  <a:rPr lang="fr-FR" dirty="0" smtClean="0"/>
                  <a:t>contribution </a:t>
                </a:r>
                <a:r>
                  <a:rPr lang="fr-FR" dirty="0" err="1" smtClean="0"/>
                  <a:t>from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fr-FR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fr-FR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fr-FR" i="1">
                            <a:latin typeface="Cambria Math"/>
                          </a:rPr>
                          <m:t>𝜇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 </m:t>
                    </m:r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explained</a:t>
                </a:r>
                <a:r>
                  <a:rPr lang="fr-FR" dirty="0" smtClean="0"/>
                  <a:t> </a:t>
                </a:r>
                <a:r>
                  <a:rPr lang="fr-FR" dirty="0" smtClean="0"/>
                  <a:t>by: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fr-FR" b="0" i="1" dirty="0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dirty="0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b="0" i="1" dirty="0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dirty="0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b="0" i="1" dirty="0" smtClean="0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den>
                    </m:f>
                    <m:r>
                      <a:rPr lang="fr-FR" b="0" i="1" dirty="0" smtClean="0">
                        <a:latin typeface="Cambria Math"/>
                      </a:rPr>
                      <m:t>=</m:t>
                    </m:r>
                    <m:r>
                      <a:rPr lang="fr-FR" b="0" i="1" dirty="0" smtClean="0">
                        <a:latin typeface="Cambria Math"/>
                      </a:rPr>
                      <m:t>0</m:t>
                    </m:r>
                    <m:r>
                      <a:rPr lang="fr-FR" b="0" i="1" dirty="0" smtClean="0">
                        <a:latin typeface="Cambria Math"/>
                      </a:rPr>
                      <m:t>.</m:t>
                    </m:r>
                    <m:r>
                      <a:rPr lang="fr-FR" b="0" i="1" dirty="0" smtClean="0">
                        <a:latin typeface="Cambria Math"/>
                      </a:rPr>
                      <m:t>26</m:t>
                    </m:r>
                  </m:oMath>
                </a14:m>
                <a:endParaRPr lang="fr-FR" dirty="0" smtClean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fr-F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  <m:r>
                          <a:rPr lang="fr-FR" b="0" i="1" smtClean="0">
                            <a:latin typeface="Cambria Math"/>
                          </a:rPr>
                          <m:t>(</m:t>
                        </m:r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𝑠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fr-FR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fr-FR" i="1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fr-FR" i="1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latin typeface="Cambria Math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𝜇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</a:rPr>
                              <m:t>𝐵</m:t>
                            </m:r>
                            <m:r>
                              <a:rPr lang="fr-FR" i="1">
                                <a:latin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</a:rPr>
                              <m:t>𝐵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0</m:t>
                            </m:r>
                          </m:sup>
                        </m:sSup>
                        <m:r>
                          <a:rPr lang="fr-FR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fr-FR" i="1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fr-FR" i="1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𝜈</m:t>
                            </m:r>
                            <m:r>
                              <a:rPr lang="fr-FR" i="1">
                                <a:latin typeface="Cambria Math"/>
                              </a:rPr>
                              <m:t> ̅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𝜇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fr-FR" dirty="0"/>
                          <m:t>) </m:t>
                        </m:r>
                      </m:den>
                    </m:f>
                    <m:r>
                      <a:rPr lang="fr-FR" b="0" i="1" smtClean="0">
                        <a:latin typeface="Cambria Math"/>
                      </a:rPr>
                      <m:t>=</m:t>
                    </m:r>
                    <m:r>
                      <a:rPr lang="fr-FR" b="0" i="1" smtClean="0">
                        <a:latin typeface="Cambria Math"/>
                      </a:rPr>
                      <m:t>0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  <m:r>
                      <a:rPr lang="fr-FR" b="0" i="1" smtClean="0">
                        <a:latin typeface="Cambria Math"/>
                      </a:rPr>
                      <m:t>88</m:t>
                    </m:r>
                  </m:oMath>
                </a14:m>
                <a:endParaRPr lang="fr-FR" dirty="0" smtClean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fr-FR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𝐾</m:t>
                            </m:r>
                            <m:r>
                              <a:rPr lang="fr-FR" b="0" i="1" smtClean="0">
                                <a:latin typeface="Cambria Math"/>
                              </a:rPr>
                              <m:t>→</m:t>
                            </m:r>
                            <m:r>
                              <a:rPr lang="fr-FR" b="0" i="1" smtClean="0">
                                <a:latin typeface="Cambria Math"/>
                              </a:rPr>
                              <m:t>𝜇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𝜋</m:t>
                            </m:r>
                            <m:r>
                              <a:rPr lang="fr-FR" b="0" i="1" smtClean="0">
                                <a:latin typeface="Cambria Math"/>
                              </a:rPr>
                              <m:t>→</m:t>
                            </m:r>
                            <m:r>
                              <a:rPr lang="fr-FR" b="0" i="1" smtClean="0">
                                <a:latin typeface="Cambria Math"/>
                              </a:rPr>
                              <m:t>𝜇</m:t>
                            </m:r>
                          </m:sub>
                        </m:sSub>
                      </m:den>
                    </m:f>
                    <m:r>
                      <a:rPr lang="fr-FR" b="0" i="1" smtClean="0">
                        <a:latin typeface="Cambria Math"/>
                      </a:rPr>
                      <m:t>=</m:t>
                    </m:r>
                    <m:r>
                      <a:rPr lang="fr-FR" b="0" i="1" smtClean="0">
                        <a:latin typeface="Cambria Math"/>
                      </a:rPr>
                      <m:t>0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  <m:r>
                      <a:rPr lang="fr-FR" b="0" i="1" smtClean="0">
                        <a:latin typeface="Cambria Math"/>
                      </a:rPr>
                      <m:t>28</m:t>
                    </m:r>
                  </m:oMath>
                </a14:m>
                <a:r>
                  <a:rPr lang="fr-FR" dirty="0" smtClean="0"/>
                  <a:t> (RICH </a:t>
                </a:r>
                <a:r>
                  <a:rPr lang="fr-FR" dirty="0" err="1" smtClean="0"/>
                  <a:t>efficiency</a:t>
                </a:r>
                <a:r>
                  <a:rPr lang="fr-FR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fr-FR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1600" i="1">
                            <a:latin typeface="Cambria Math"/>
                          </a:rPr>
                          <m:t>𝐵</m:t>
                        </m:r>
                        <m:r>
                          <a:rPr lang="fr-FR" sz="1600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fr-FR" sz="1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16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fr-FR" sz="1600" b="0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fr-FR" sz="1600" i="1">
                            <a:latin typeface="Cambria Math"/>
                          </a:rPr>
                          <m:t>→ </m:t>
                        </m:r>
                        <m:sSup>
                          <m:sSup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1600" i="1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fr-FR" sz="1600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fr-FR" sz="1600" i="1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fr-FR" sz="1600" i="1">
                                <a:latin typeface="Cambria Math"/>
                              </a:rPr>
                              <m:t>𝜇</m:t>
                            </m:r>
                          </m:sub>
                        </m:sSub>
                        <m:r>
                          <a:rPr lang="fr-FR" sz="16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fr-FR" sz="1600" b="0" i="1" smtClean="0">
                            <a:latin typeface="Cambria Math"/>
                          </a:rPr>
                          <m:t>𝐵</m:t>
                        </m:r>
                        <m:r>
                          <a:rPr lang="fr-FR" sz="16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fr-FR" sz="1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1600" b="0" i="1" smtClean="0">
                                <a:latin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fr-FR" sz="1600" b="0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fr-FR" sz="1600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1600" i="1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fr-FR" sz="1600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fr-FR" sz="1600" i="1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/>
                              </a:rPr>
                              <m:t>𝜈</m:t>
                            </m:r>
                            <m:r>
                              <a:rPr lang="fr-FR" sz="1600" i="1">
                                <a:latin typeface="Cambria Math"/>
                              </a:rPr>
                              <m:t> ̅</m:t>
                            </m:r>
                          </m:e>
                          <m:sub>
                            <m:r>
                              <a:rPr lang="fr-FR" sz="1600" i="1">
                                <a:latin typeface="Cambria Math"/>
                              </a:rPr>
                              <m:t>𝜇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fr-FR" sz="1600" dirty="0"/>
                          <m:t>) </m:t>
                        </m:r>
                      </m:den>
                    </m:f>
                  </m:oMath>
                </a14:m>
                <a:r>
                  <a:rPr lang="fr-FR" dirty="0" smtClean="0"/>
                  <a:t>)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844824"/>
                <a:ext cx="8229600" cy="2808312"/>
              </a:xfrm>
              <a:blipFill rotWithShape="1">
                <a:blip r:embed="rId3"/>
                <a:stretch>
                  <a:fillRect l="-593" t="-1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78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2015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BDT Variables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fr-FR" b="1" dirty="0" smtClean="0">
                    <a:solidFill>
                      <a:schemeClr val="accent1"/>
                    </a:solidFill>
                  </a:rPr>
                  <a:t>Muon isolation: </a:t>
                </a:r>
                <a:r>
                  <a:rPr lang="fr-FR" dirty="0" err="1" smtClean="0"/>
                  <a:t>number</a:t>
                </a:r>
                <a:r>
                  <a:rPr lang="fr-FR" dirty="0" smtClean="0"/>
                  <a:t> of </a:t>
                </a:r>
                <a:r>
                  <a:rPr lang="fr-FR" dirty="0" err="1" smtClean="0"/>
                  <a:t>other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tracks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which</a:t>
                </a:r>
                <a:r>
                  <a:rPr lang="fr-FR" dirty="0" smtClean="0"/>
                  <a:t> the muon </a:t>
                </a:r>
                <a:r>
                  <a:rPr lang="fr-FR" dirty="0" err="1" smtClean="0"/>
                  <a:t>can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make</a:t>
                </a:r>
                <a:r>
                  <a:rPr lang="fr-FR" dirty="0" smtClean="0"/>
                  <a:t> a good vertex</a:t>
                </a:r>
              </a:p>
              <a:p>
                <a:pPr marL="0" indent="0">
                  <a:buNone/>
                </a:pPr>
                <a:r>
                  <a:rPr lang="fr-FR" dirty="0" err="1" smtClean="0">
                    <a:solidFill>
                      <a:schemeClr val="accent1"/>
                    </a:solidFill>
                  </a:rPr>
                  <a:t>Other</a:t>
                </a:r>
                <a:r>
                  <a:rPr lang="fr-FR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accent1"/>
                    </a:solidFill>
                  </a:rPr>
                  <a:t>tracks</a:t>
                </a:r>
                <a:r>
                  <a:rPr lang="fr-FR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accent1"/>
                    </a:solidFill>
                  </a:rPr>
                  <a:t>requierement</a:t>
                </a:r>
                <a:r>
                  <a:rPr lang="fr-FR" dirty="0" smtClean="0">
                    <a:solidFill>
                      <a:schemeClr val="accent1"/>
                    </a:solidFill>
                  </a:rPr>
                  <a:t>:</a:t>
                </a:r>
              </a:p>
              <a:p>
                <a:r>
                  <a:rPr lang="fr-FR" sz="2000" dirty="0" smtClean="0">
                    <a:solidFill>
                      <a:schemeClr val="tx1"/>
                    </a:solidFill>
                  </a:rPr>
                  <a:t>Long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track</a:t>
                </a: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r>
                  <a:rPr lang="fr-FR" sz="2000" dirty="0" smtClean="0">
                    <a:solidFill>
                      <a:schemeClr val="tx1"/>
                    </a:solidFill>
                  </a:rPr>
                  <a:t>Impact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Param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Significance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PV &gt; 3</a:t>
                </a:r>
              </a:p>
              <a:p>
                <a:pPr marL="0" indent="0">
                  <a:buNone/>
                </a:pPr>
                <a:r>
                  <a:rPr lang="fr-FR" dirty="0" smtClean="0">
                    <a:solidFill>
                      <a:srgbClr val="00B0F0"/>
                    </a:solidFill>
                  </a:rPr>
                  <a:t>Vertex </a:t>
                </a:r>
                <a:r>
                  <a:rPr lang="fr-FR" dirty="0" err="1" smtClean="0">
                    <a:solidFill>
                      <a:srgbClr val="00B0F0"/>
                    </a:solidFill>
                  </a:rPr>
                  <a:t>requirement</a:t>
                </a:r>
                <a:r>
                  <a:rPr lang="fr-FR" dirty="0" smtClean="0">
                    <a:solidFill>
                      <a:srgbClr val="00B0F0"/>
                    </a:solidFill>
                  </a:rPr>
                  <a:t>:</a:t>
                </a:r>
              </a:p>
              <a:p>
                <a:r>
                  <a:rPr lang="fr-FR" sz="2000" dirty="0" smtClean="0">
                    <a:solidFill>
                      <a:schemeClr val="tx1"/>
                    </a:solidFill>
                  </a:rPr>
                  <a:t>Angle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track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-muon&lt;0.27rad</a:t>
                </a:r>
              </a:p>
              <a:p>
                <a:r>
                  <a:rPr lang="fr-FR" sz="2000" dirty="0" smtClean="0">
                    <a:solidFill>
                      <a:schemeClr val="tx1"/>
                    </a:solidFill>
                  </a:rPr>
                  <a:t>Distance of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Closest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Approach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&lt; 130 µm</a:t>
                </a:r>
              </a:p>
              <a:p>
                <a:r>
                  <a:rPr lang="fr-FR" sz="2000" dirty="0" smtClean="0">
                    <a:solidFill>
                      <a:schemeClr val="tx1"/>
                    </a:solidFill>
                  </a:rPr>
                  <a:t>Distance to PV: 0.5cm&lt;d&lt;4cm</a:t>
                </a:r>
              </a:p>
              <a:p>
                <a:r>
                  <a:rPr lang="fr-FR" sz="2000" dirty="0">
                    <a:solidFill>
                      <a:schemeClr val="tx1"/>
                    </a:solidFill>
                  </a:rPr>
                  <a:t>Distance to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SV</a:t>
                </a:r>
                <a:r>
                  <a:rPr lang="fr-FR" sz="2000" dirty="0">
                    <a:solidFill>
                      <a:schemeClr val="tx1"/>
                    </a:solidFill>
                  </a:rPr>
                  <a:t>: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-0.15cm&lt;d&lt;30cm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fr-FR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acc>
                              <m:accPr>
                                <m:chr m:val="⃗"/>
                                <m:ctrlP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𝑡𝑟𝑎𝑐𝑘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fun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fr-FR" sz="2000" i="1" dirty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acc>
                              <m:accPr>
                                <m:chr m:val="⃗"/>
                                <m:ctrlP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fr-FR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𝑡𝑟𝑎𝑐𝑘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  <m:func>
                          <m:func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𝜇</m:t>
                            </m:r>
                          </m:sub>
                        </m:sSub>
                        <m:r>
                          <a:rPr lang="fr-FR" sz="2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</m:t>
                            </m:r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𝑡𝑟𝑎𝑐𝑘</m:t>
                            </m:r>
                          </m:sub>
                        </m:sSub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0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6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</a:t>
                </a:r>
                <a:endParaRPr lang="fr-FR" sz="2000" dirty="0">
                  <a:solidFill>
                    <a:schemeClr val="tx1"/>
                  </a:solidFill>
                </a:endParaRPr>
              </a:p>
              <a:p>
                <a:endParaRPr lang="fr-FR" dirty="0" smtClean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8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79</a:t>
            </a:fld>
            <a:endParaRPr lang="fr-FR"/>
          </a:p>
        </p:txBody>
      </p:sp>
      <p:grpSp>
        <p:nvGrpSpPr>
          <p:cNvPr id="33" name="Groupe 32"/>
          <p:cNvGrpSpPr/>
          <p:nvPr/>
        </p:nvGrpSpPr>
        <p:grpSpPr>
          <a:xfrm>
            <a:off x="5520605" y="3869039"/>
            <a:ext cx="3205614" cy="2721050"/>
            <a:chOff x="6388715" y="3861048"/>
            <a:chExt cx="2978296" cy="2314532"/>
          </a:xfrm>
        </p:grpSpPr>
        <p:grpSp>
          <p:nvGrpSpPr>
            <p:cNvPr id="31" name="Groupe 30"/>
            <p:cNvGrpSpPr/>
            <p:nvPr/>
          </p:nvGrpSpPr>
          <p:grpSpPr>
            <a:xfrm>
              <a:off x="6388715" y="3861048"/>
              <a:ext cx="2978296" cy="2314532"/>
              <a:chOff x="6388715" y="3861048"/>
              <a:chExt cx="2978296" cy="2314532"/>
            </a:xfrm>
          </p:grpSpPr>
          <p:cxnSp>
            <p:nvCxnSpPr>
              <p:cNvPr id="11" name="Connecteur droit 10"/>
              <p:cNvCxnSpPr/>
              <p:nvPr/>
            </p:nvCxnSpPr>
            <p:spPr>
              <a:xfrm flipV="1">
                <a:off x="6660232" y="4869160"/>
                <a:ext cx="2232248" cy="1008112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/>
              <p:cNvCxnSpPr/>
              <p:nvPr/>
            </p:nvCxnSpPr>
            <p:spPr>
              <a:xfrm flipV="1">
                <a:off x="7776356" y="4129633"/>
                <a:ext cx="432048" cy="122413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avec flèche 13"/>
              <p:cNvCxnSpPr/>
              <p:nvPr/>
            </p:nvCxnSpPr>
            <p:spPr>
              <a:xfrm flipV="1">
                <a:off x="7776356" y="5097363"/>
                <a:ext cx="1107740" cy="27696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/>
              <p:cNvCxnSpPr/>
              <p:nvPr/>
            </p:nvCxnSpPr>
            <p:spPr>
              <a:xfrm flipV="1">
                <a:off x="7776356" y="3861048"/>
                <a:ext cx="1548172" cy="1512168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Arc 21"/>
              <p:cNvSpPr/>
              <p:nvPr/>
            </p:nvSpPr>
            <p:spPr>
              <a:xfrm>
                <a:off x="8343419" y="4617132"/>
                <a:ext cx="414046" cy="618715"/>
              </a:xfrm>
              <a:prstGeom prst="arc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4" name="Ellipse 23"/>
              <p:cNvSpPr/>
              <p:nvPr/>
            </p:nvSpPr>
            <p:spPr>
              <a:xfrm>
                <a:off x="6660232" y="5848694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5" name="Ellipse 24"/>
              <p:cNvSpPr/>
              <p:nvPr/>
            </p:nvSpPr>
            <p:spPr>
              <a:xfrm>
                <a:off x="7740352" y="5358927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ZoneTexte 25"/>
                  <p:cNvSpPr txBox="1"/>
                  <p:nvPr/>
                </p:nvSpPr>
                <p:spPr>
                  <a:xfrm>
                    <a:off x="7717372" y="4115493"/>
                    <a:ext cx="456920" cy="3583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sz="1600" b="0" i="1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600" b="0" i="1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𝜇</m:t>
                              </m:r>
                            </m:sub>
                          </m:sSub>
                        </m:oMath>
                      </m:oMathPara>
                    </a14:m>
                    <a:endParaRPr lang="fr-FR" sz="16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ZoneTexte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17372" y="4115493"/>
                    <a:ext cx="456920" cy="358368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ZoneTexte 26"/>
                  <p:cNvSpPr txBox="1"/>
                  <p:nvPr/>
                </p:nvSpPr>
                <p:spPr>
                  <a:xfrm>
                    <a:off x="8132388" y="5169103"/>
                    <a:ext cx="741420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sz="1600" b="0" i="1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600" i="0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p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600" b="0" i="0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track</m:t>
                              </m:r>
                            </m:sub>
                          </m:sSub>
                        </m:oMath>
                      </m:oMathPara>
                    </a14:m>
                    <a:endParaRPr lang="fr-FR" sz="16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ZoneTexte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32388" y="5169103"/>
                    <a:ext cx="741420" cy="338554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ectangle 27"/>
                  <p:cNvSpPr/>
                  <p:nvPr/>
                </p:nvSpPr>
                <p:spPr>
                  <a:xfrm rot="18900296">
                    <a:off x="8140906" y="3936309"/>
                    <a:ext cx="1226105" cy="35836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r-FR" sz="16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𝜇</m:t>
                                  </m:r>
                                </m:sub>
                              </m:sSub>
                              <m:r>
                                <a:rPr lang="fr-FR" sz="16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𝑡𝑟𝑎𝑐𝑘</m:t>
                              </m:r>
                            </m:sub>
                          </m:sSub>
                        </m:oMath>
                      </m:oMathPara>
                    </a14:m>
                    <a:endParaRPr lang="fr-FR" sz="1600" i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8" name="Rectangle 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900296">
                    <a:off x="8140906" y="3936309"/>
                    <a:ext cx="1226105" cy="358368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ZoneTexte 28"/>
                  <p:cNvSpPr txBox="1"/>
                  <p:nvPr/>
                </p:nvSpPr>
                <p:spPr>
                  <a:xfrm>
                    <a:off x="6388715" y="5837026"/>
                    <a:ext cx="50379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fr-FR" sz="1600" b="0" i="1" smtClean="0">
                              <a:latin typeface="Cambria Math"/>
                            </a:rPr>
                            <m:t>𝑃𝑉</m:t>
                          </m:r>
                        </m:oMath>
                      </m:oMathPara>
                    </a14:m>
                    <a:endParaRPr lang="fr-FR" sz="1600" dirty="0"/>
                  </a:p>
                </p:txBody>
              </p:sp>
            </mc:Choice>
            <mc:Fallback xmlns="">
              <p:sp>
                <p:nvSpPr>
                  <p:cNvPr id="29" name="ZoneTexte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8715" y="5837026"/>
                    <a:ext cx="503792" cy="338554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31"/>
                <p:cNvSpPr txBox="1"/>
                <p:nvPr/>
              </p:nvSpPr>
              <p:spPr>
                <a:xfrm>
                  <a:off x="8681511" y="4390757"/>
                  <a:ext cx="38023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600" b="1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𝜶</m:t>
                        </m:r>
                      </m:oMath>
                    </m:oMathPara>
                  </a14:m>
                  <a:endParaRPr lang="fr-FR" sz="1600" b="1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ZoneTexte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81511" y="4390757"/>
                  <a:ext cx="380232" cy="33855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236124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BDT Variables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fr-FR" b="1" dirty="0" smtClean="0">
                    <a:solidFill>
                      <a:srgbClr val="00B0F0"/>
                    </a:solidFill>
                  </a:rPr>
                  <a:t>Polarisation Angle:</a:t>
                </a:r>
              </a:p>
              <a:p>
                <a:pPr marL="0" indent="0">
                  <a:buNone/>
                </a:pPr>
                <a:r>
                  <a:rPr lang="en-US" dirty="0"/>
                  <a:t>angle between the </a:t>
                </a:r>
                <a:r>
                  <a:rPr lang="en-US" dirty="0" err="1"/>
                  <a:t>muon</a:t>
                </a:r>
                <a:r>
                  <a:rPr lang="en-US" dirty="0"/>
                  <a:t> </a:t>
                </a:r>
                <a:r>
                  <a:rPr lang="en-US" dirty="0" smtClean="0"/>
                  <a:t>momentum </a:t>
                </a:r>
                <a:r>
                  <a:rPr lang="en-US" dirty="0"/>
                  <a:t>in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dirty="0"/>
                  <a:t> rest frame and the vector perpendicular to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dirty="0"/>
                  <a:t> momentum </a:t>
                </a:r>
                <a:r>
                  <a:rPr lang="en-US" dirty="0" smtClean="0"/>
                  <a:t>and </a:t>
                </a:r>
                <a:r>
                  <a:rPr lang="en-US" dirty="0"/>
                  <a:t>the beam axis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b="1" dirty="0">
                  <a:solidFill>
                    <a:srgbClr val="00B0F0"/>
                  </a:solidFill>
                </a:endParaRPr>
              </a:p>
              <a:p>
                <a:pPr marL="0" indent="0">
                  <a:buNone/>
                </a:pPr>
                <a:r>
                  <a:rPr lang="fr-FR" b="1" dirty="0" smtClean="0">
                    <a:solidFill>
                      <a:srgbClr val="00B0F0"/>
                    </a:solidFill>
                  </a:rPr>
                  <a:t>B Isolation:</a:t>
                </a:r>
                <a:endParaRPr lang="fr-FR" b="1" dirty="0">
                  <a:solidFill>
                    <a:srgbClr val="00B0F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𝐼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  <m:r>
                                <a:rPr lang="fr-FR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fr-FR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𝑟𝑎𝑐𝑘𝑠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  <m:r>
                                    <a:rPr lang="fr-FR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fr-FR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𝑡𝑟𝑎𝑐𝑘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fr-FR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fr-FR" dirty="0" err="1">
                    <a:solidFill>
                      <a:schemeClr val="tx1"/>
                    </a:solidFill>
                  </a:rPr>
                  <a:t>s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um</a:t>
                </a:r>
                <a:r>
                  <a:rPr lang="fr-FR" dirty="0" smtClean="0">
                    <a:solidFill>
                      <a:schemeClr val="tx1"/>
                    </a:solidFill>
                  </a:rPr>
                  <a:t> running on the 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tracks</a:t>
                </a:r>
                <a:r>
                  <a:rPr lang="fr-FR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such</a:t>
                </a:r>
                <a:r>
                  <a:rPr lang="fr-FR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that</a:t>
                </a:r>
                <a:r>
                  <a:rPr lang="fr-FR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/>
                      </a:rPr>
                      <m:t>𝛿</m:t>
                    </m:r>
                    <m:sSup>
                      <m:sSupPr>
                        <m:ctrlPr>
                          <a:rPr lang="fr-F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𝜂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/>
                      </a:rPr>
                      <m:t>𝛿</m:t>
                    </m:r>
                    <m:sSup>
                      <m:sSupPr>
                        <m:ctrlPr>
                          <a:rPr lang="fr-F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𝜙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/>
                      </a:rPr>
                      <m:t>&lt;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/>
                      </a:rPr>
                      <m:t>0</m:t>
                    </m:r>
                  </m:oMath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8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80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4812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MVA </a:t>
            </a:r>
            <a:r>
              <a:rPr lang="fr-FR" dirty="0" err="1" smtClean="0"/>
              <a:t>Selection</a:t>
            </a:r>
            <a:r>
              <a:rPr lang="fr-FR" dirty="0" smtClean="0"/>
              <a:t> Variables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B Candidate</a:t>
                </a:r>
              </a:p>
              <a:p>
                <a:pPr lvl="1"/>
                <a:r>
                  <a:rPr lang="en-US" dirty="0">
                    <a:ea typeface="Gill Sans" charset="0"/>
                    <a:cs typeface="Gill Sans" charset="0"/>
                  </a:rPr>
                  <a:t>impact </a:t>
                </a:r>
                <a:r>
                  <a:rPr lang="en-US" dirty="0" smtClean="0">
                    <a:ea typeface="Gill Sans" charset="0"/>
                    <a:cs typeface="Gill Sans" charset="0"/>
                  </a:rPr>
                  <a:t>parameter*</a:t>
                </a:r>
              </a:p>
              <a:p>
                <a:pPr lvl="1"/>
                <a:r>
                  <a:rPr lang="en-US" dirty="0">
                    <a:ea typeface="Gill Sans" charset="0"/>
                    <a:cs typeface="Gill Sans" charset="0"/>
                  </a:rPr>
                  <a:t>impact </a:t>
                </a:r>
                <a:r>
                  <a:rPr lang="en-US" dirty="0" smtClean="0">
                    <a:ea typeface="Gill Sans" charset="0"/>
                    <a:cs typeface="Gill Sans" charset="0"/>
                  </a:rPr>
                  <a:t>parameter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/>
                            <a:ea typeface="Gill Sans" charset="0"/>
                            <a:cs typeface="Gill Sans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  <a:ea typeface="Gill Sans" charset="0"/>
                            <a:cs typeface="Gill Sans" charset="0"/>
                          </a:rPr>
                          <m:t>𝜒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  <a:ea typeface="Gill Sans" charset="0"/>
                            <a:cs typeface="Gill Sans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𝜒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 smtClean="0"/>
                  <a:t> of the vertex</a:t>
                </a:r>
              </a:p>
              <a:p>
                <a:pPr lvl="1"/>
                <a:r>
                  <a:rPr lang="fr-FR" dirty="0" err="1" smtClean="0"/>
                  <a:t>pointing</a:t>
                </a:r>
                <a:r>
                  <a:rPr lang="fr-FR" dirty="0" smtClean="0"/>
                  <a:t> angle</a:t>
                </a:r>
              </a:p>
              <a:p>
                <a:pPr lvl="1"/>
                <a:r>
                  <a:rPr lang="fr-FR" dirty="0"/>
                  <a:t>d</a:t>
                </a:r>
                <a:r>
                  <a:rPr lang="fr-FR" dirty="0" smtClean="0"/>
                  <a:t>istance of </a:t>
                </a:r>
                <a:r>
                  <a:rPr lang="fr-FR" dirty="0" err="1" smtClean="0"/>
                  <a:t>closest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approach</a:t>
                </a:r>
                <a:r>
                  <a:rPr lang="fr-FR" dirty="0" smtClean="0"/>
                  <a:t>*</a:t>
                </a:r>
              </a:p>
              <a:p>
                <a:r>
                  <a:rPr lang="fr-FR" dirty="0" smtClean="0"/>
                  <a:t>Muons</a:t>
                </a:r>
              </a:p>
              <a:p>
                <a:pPr lvl="1"/>
                <a:r>
                  <a:rPr lang="fr-FR" dirty="0"/>
                  <a:t>m</a:t>
                </a:r>
                <a:r>
                  <a:rPr lang="fr-FR" dirty="0" smtClean="0"/>
                  <a:t>in IP</a:t>
                </a:r>
              </a:p>
              <a:p>
                <a:endParaRPr lang="fr-FR" dirty="0"/>
              </a:p>
              <a:p>
                <a:pPr marL="0" indent="0">
                  <a:buNone/>
                </a:pPr>
                <a:r>
                  <a:rPr lang="fr-FR" dirty="0" smtClean="0"/>
                  <a:t>*</a:t>
                </a:r>
                <a:r>
                  <a:rPr lang="fr-FR" sz="1800" dirty="0" err="1" smtClean="0"/>
                  <a:t>common</a:t>
                </a:r>
                <a:r>
                  <a:rPr lang="fr-FR" sz="1800" dirty="0" smtClean="0"/>
                  <a:t> </a:t>
                </a:r>
                <a:r>
                  <a:rPr lang="fr-FR" sz="1800" dirty="0" err="1" smtClean="0"/>
                  <a:t>with</a:t>
                </a:r>
                <a:r>
                  <a:rPr lang="fr-FR" sz="1800" dirty="0" smtClean="0"/>
                  <a:t> BDT</a:t>
                </a:r>
                <a:endParaRPr lang="fr-FR" sz="18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8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Mathieu Perrin-Terrin  - Measurement of B(Bs-&gt;mu mu)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77171-F551-4F76-8638-F9C900B004BA}" type="slidenum">
              <a:rPr lang="fr-FR" smtClean="0"/>
              <a:t>81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0397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4610</TotalTime>
  <Words>8143</Words>
  <Application>Microsoft Office PowerPoint</Application>
  <PresentationFormat>Affichage à l'écran (4:3)</PresentationFormat>
  <Paragraphs>1036</Paragraphs>
  <Slides>81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81</vt:i4>
      </vt:variant>
    </vt:vector>
  </HeadingPairs>
  <TitlesOfParts>
    <vt:vector size="84" baseType="lpstr">
      <vt:lpstr>Clarté</vt:lpstr>
      <vt:lpstr>Équation</vt:lpstr>
      <vt:lpstr>Microsoft Éditeur d'équations 3.0</vt:lpstr>
      <vt:lpstr>Measurement of B(B_((s))^0→μ^+ μ^-) at LHC(b)</vt:lpstr>
      <vt:lpstr>Outlines</vt:lpstr>
      <vt:lpstr>Outlines</vt:lpstr>
      <vt:lpstr>Searching for NP with Flavour Physics</vt:lpstr>
      <vt:lpstr>The B_((s))^0→μ^+ μ^-  Case: Rare &amp; Precise</vt:lpstr>
      <vt:lpstr>The B_((s))^0→μ^+ μ^- Observables</vt:lpstr>
      <vt:lpstr>Présentation PowerPoint</vt:lpstr>
      <vt:lpstr>What About New Physics?</vt:lpstr>
      <vt:lpstr>Model Independent Approach</vt:lpstr>
      <vt:lpstr>Model Independent Approach</vt:lpstr>
      <vt:lpstr>New Physics in 〖〖BF(B〗_((s))^0→μ^+ μ^-)〗_(t=0)</vt:lpstr>
      <vt:lpstr>Which Models are Probed?</vt:lpstr>
      <vt:lpstr>Experimental Picture</vt:lpstr>
      <vt:lpstr>A long hunting…</vt:lpstr>
      <vt:lpstr>…before the first evidence!</vt:lpstr>
      <vt:lpstr>Outlines</vt:lpstr>
      <vt:lpstr>2 Key Points for〖 B〗_((s))^( 0)→μ^+ μ^- with LHCb </vt:lpstr>
      <vt:lpstr>Key Point 1: B_((s))^0 production</vt:lpstr>
      <vt:lpstr>Trigger</vt:lpstr>
      <vt:lpstr>Key Point 2: Separation Sig/Bkg</vt:lpstr>
      <vt:lpstr>Key Point 2: Separation Sig/Bkg</vt:lpstr>
      <vt:lpstr>Key Point 2: Separation Sig/Bkg</vt:lpstr>
      <vt:lpstr>LHCb Analysis</vt:lpstr>
      <vt:lpstr>Analysis Overview</vt:lpstr>
      <vt:lpstr>Analysis Overview</vt:lpstr>
      <vt:lpstr>Selection and Classification</vt:lpstr>
      <vt:lpstr>Selection and Classification</vt:lpstr>
      <vt:lpstr>2-D Binned Classification</vt:lpstr>
      <vt:lpstr>2-D Binned Classification</vt:lpstr>
      <vt:lpstr>Analysis Overview</vt:lpstr>
      <vt:lpstr>Bkg Expectations</vt:lpstr>
      <vt:lpstr>Bkg Expectations</vt:lpstr>
      <vt:lpstr>Bkg Expectations</vt:lpstr>
      <vt:lpstr>Bkg Expectations</vt:lpstr>
      <vt:lpstr>Bkg Expectations</vt:lpstr>
      <vt:lpstr>Bkg Expectations</vt:lpstr>
      <vt:lpstr>Bkg Expectations</vt:lpstr>
      <vt:lpstr>Bkg Expectations</vt:lpstr>
      <vt:lpstr>Bkg Expectations</vt:lpstr>
      <vt:lpstr>Misidentified Backgrounds - B_((s))^0→h^+ h^(′-)</vt:lpstr>
      <vt:lpstr>Other exclusive backgrounds</vt:lpstr>
      <vt:lpstr>Signal Expectations - PDF</vt:lpstr>
      <vt:lpstr>Signal Expectations - Yields</vt:lpstr>
      <vt:lpstr>Normalisation Ingredients</vt:lpstr>
      <vt:lpstr>Time Acceptance Correction - 1</vt:lpstr>
      <vt:lpstr>Time Acceptance Correction - 2</vt:lpstr>
      <vt:lpstr>Analysis Overview</vt:lpstr>
      <vt:lpstr>Sensitivity Expectations (CLs method)</vt:lpstr>
      <vt:lpstr>Open the box</vt:lpstr>
      <vt:lpstr>Fit Projection</vt:lpstr>
      <vt:lpstr>Fit Projection</vt:lpstr>
      <vt:lpstr>Fit Projection</vt:lpstr>
      <vt:lpstr>Fit Projection</vt:lpstr>
      <vt:lpstr>Fit Projection</vt:lpstr>
      <vt:lpstr>Fit Projection</vt:lpstr>
      <vt:lpstr>Fit Projection</vt:lpstr>
      <vt:lpstr>Fit Projection</vt:lpstr>
      <vt:lpstr>Fit Result</vt:lpstr>
      <vt:lpstr>B^0→μ^+ μ^- upper limit</vt:lpstr>
      <vt:lpstr>Outlines</vt:lpstr>
      <vt:lpstr>CMS Analysis in Brief</vt:lpstr>
      <vt:lpstr>BDT</vt:lpstr>
      <vt:lpstr>Présentation PowerPoint</vt:lpstr>
      <vt:lpstr>Results</vt:lpstr>
      <vt:lpstr>Combination CMS LHCb</vt:lpstr>
      <vt:lpstr>Outlines</vt:lpstr>
      <vt:lpstr>From 1984 to now…</vt:lpstr>
      <vt:lpstr>Summary</vt:lpstr>
      <vt:lpstr>Spares</vt:lpstr>
      <vt:lpstr>Some projections</vt:lpstr>
      <vt:lpstr>A_ΔΓ Dependency</vt:lpstr>
      <vt:lpstr>Exploiting A_ΔΓ Dependency</vt:lpstr>
      <vt:lpstr>Exploiting A_ΔΓ Dependency</vt:lpstr>
      <vt:lpstr>Exploiting A_ΔΓ Dependency</vt:lpstr>
      <vt:lpstr>Sensitivity Projection on A_ΔΓ</vt:lpstr>
      <vt:lpstr>Uncertainty with new lattice F_B</vt:lpstr>
      <vt:lpstr>Hadronisation Probablility f_s/f_d</vt:lpstr>
      <vt:lpstr>Exclusive Backgrounds : B_s^0→K^+  μ^-  ν ̅_μ and  B^0→π^+  μ^-  〖ν ̅〗_μ</vt:lpstr>
      <vt:lpstr>BDT Variables</vt:lpstr>
      <vt:lpstr>BDT Variables</vt:lpstr>
      <vt:lpstr>MVA Selection Variables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for</dc:title>
  <dc:creator>mla</dc:creator>
  <cp:lastModifiedBy>Mathieu Perrin-Terrin</cp:lastModifiedBy>
  <cp:revision>274</cp:revision>
  <dcterms:created xsi:type="dcterms:W3CDTF">2012-11-12T08:50:03Z</dcterms:created>
  <dcterms:modified xsi:type="dcterms:W3CDTF">2014-01-05T11:25:49Z</dcterms:modified>
</cp:coreProperties>
</file>