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57" r:id="rId3"/>
    <p:sldId id="258" r:id="rId4"/>
    <p:sldId id="267" r:id="rId5"/>
    <p:sldId id="292" r:id="rId6"/>
    <p:sldId id="293" r:id="rId7"/>
    <p:sldId id="269" r:id="rId8"/>
    <p:sldId id="284" r:id="rId9"/>
    <p:sldId id="270" r:id="rId10"/>
    <p:sldId id="294" r:id="rId11"/>
    <p:sldId id="263" r:id="rId12"/>
    <p:sldId id="295" r:id="rId13"/>
    <p:sldId id="309" r:id="rId14"/>
    <p:sldId id="310" r:id="rId15"/>
    <p:sldId id="266" r:id="rId16"/>
    <p:sldId id="264" r:id="rId17"/>
    <p:sldId id="296" r:id="rId18"/>
    <p:sldId id="301" r:id="rId19"/>
    <p:sldId id="297" r:id="rId20"/>
    <p:sldId id="271" r:id="rId21"/>
    <p:sldId id="272" r:id="rId22"/>
    <p:sldId id="311" r:id="rId23"/>
    <p:sldId id="273" r:id="rId24"/>
    <p:sldId id="323" r:id="rId25"/>
    <p:sldId id="300" r:id="rId26"/>
    <p:sldId id="274" r:id="rId27"/>
    <p:sldId id="275" r:id="rId28"/>
    <p:sldId id="276" r:id="rId29"/>
    <p:sldId id="318" r:id="rId30"/>
    <p:sldId id="319" r:id="rId31"/>
    <p:sldId id="277" r:id="rId32"/>
    <p:sldId id="286" r:id="rId33"/>
    <p:sldId id="316" r:id="rId34"/>
    <p:sldId id="289" r:id="rId35"/>
    <p:sldId id="280" r:id="rId36"/>
    <p:sldId id="281" r:id="rId37"/>
    <p:sldId id="298" r:id="rId38"/>
    <p:sldId id="320" r:id="rId39"/>
    <p:sldId id="321" r:id="rId40"/>
    <p:sldId id="290" r:id="rId41"/>
    <p:sldId id="322" r:id="rId42"/>
    <p:sldId id="291" r:id="rId43"/>
    <p:sldId id="313" r:id="rId44"/>
    <p:sldId id="314" r:id="rId45"/>
    <p:sldId id="282" r:id="rId46"/>
    <p:sldId id="283" r:id="rId47"/>
    <p:sldId id="299" r:id="rId48"/>
    <p:sldId id="278" r:id="rId49"/>
    <p:sldId id="279" r:id="rId50"/>
    <p:sldId id="302" r:id="rId51"/>
    <p:sldId id="303" r:id="rId52"/>
    <p:sldId id="304" r:id="rId53"/>
    <p:sldId id="305" r:id="rId54"/>
    <p:sldId id="306" r:id="rId55"/>
    <p:sldId id="307" r:id="rId56"/>
    <p:sldId id="312" r:id="rId57"/>
    <p:sldId id="317" r:id="rId58"/>
    <p:sldId id="287" r:id="rId5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271" autoAdjust="0"/>
  </p:normalViewPr>
  <p:slideViewPr>
    <p:cSldViewPr>
      <p:cViewPr varScale="1">
        <p:scale>
          <a:sx n="67" d="100"/>
          <a:sy n="67" d="100"/>
        </p:scale>
        <p:origin x="-126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5DE54B-F509-47B3-AA81-D8AD2134ABA9}" type="datetimeFigureOut">
              <a:rPr lang="fr-FR" smtClean="0"/>
              <a:pPr/>
              <a:t>06/06/2011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04293E-A239-4FB3-BD56-6C1792A6CC76}"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11 Mars 2011, le Japon a subi un tremblement de terre et un raz de marée, tous deux  d’une ampleur exceptionnelle. Ces deux évènements liés ont entraîné un accident nucléaire majeur dans la centrale de Fukushima. Le présent séminaire analysera le déroulement des évènements qui ont affecté les réacteurs, ainsi que les conséquences environnementales et sanitaires de l’accident. Seront discutées également les répercussions prévisibles de l’accident sur le développement du nucléaire civil dans le monde, et les leçons que nous pouvons en tirer.</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centrale de Fukushima </a:t>
            </a:r>
            <a:r>
              <a:rPr lang="fr-FR" dirty="0" err="1" smtClean="0"/>
              <a:t>Daiichi</a:t>
            </a:r>
            <a:r>
              <a:rPr lang="fr-FR" dirty="0" smtClean="0"/>
              <a:t> est située</a:t>
            </a:r>
            <a:r>
              <a:rPr lang="fr-FR" baseline="0" dirty="0" smtClean="0"/>
              <a:t> au Sud de Sendai, sur la côte </a:t>
            </a:r>
            <a:r>
              <a:rPr lang="fr-FR" baseline="0" dirty="0" err="1" smtClean="0"/>
              <a:t>Nord-Est</a:t>
            </a:r>
            <a:r>
              <a:rPr lang="fr-FR" baseline="0" dirty="0" smtClean="0"/>
              <a:t> du Japon. Elle </a:t>
            </a:r>
            <a:r>
              <a:rPr lang="fr-FR" dirty="0" smtClean="0"/>
              <a:t>comporte 6 réacteurs à eau bouillante. Trois</a:t>
            </a:r>
            <a:r>
              <a:rPr lang="fr-FR" baseline="0" dirty="0" smtClean="0"/>
              <a:t> d’entre eux étaient en fonctionnement le 11 Mars 2011 au moment du séisme.</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centrale de Fukushima fait partie des quatorze sites nucléaires du Japon situés en bord de mer. </a:t>
            </a:r>
          </a:p>
          <a:p>
            <a:r>
              <a:rPr lang="fr-FR" dirty="0" smtClean="0"/>
              <a:t>Les réacteurs de la centrale</a:t>
            </a:r>
            <a:r>
              <a:rPr lang="fr-FR" baseline="0" dirty="0" smtClean="0"/>
              <a:t> ont été construits sur une période étalée : la premier d’entre eux, d’une puissance de 480 </a:t>
            </a:r>
            <a:r>
              <a:rPr lang="fr-FR" baseline="0" dirty="0" err="1" smtClean="0"/>
              <a:t>MWé</a:t>
            </a:r>
            <a:r>
              <a:rPr lang="fr-FR" baseline="0" dirty="0" smtClean="0"/>
              <a:t>, a divergé en 1970, et les tranches suivantes, d’une puissance croissante comprise entre 780 et 1100 </a:t>
            </a:r>
            <a:r>
              <a:rPr lang="fr-FR" baseline="0" dirty="0" err="1" smtClean="0"/>
              <a:t>MWé</a:t>
            </a:r>
            <a:r>
              <a:rPr lang="fr-FR" baseline="0" dirty="0" smtClean="0"/>
              <a:t>, ont été connectées au réseau entre 1973 et 1979. Les tranches 1, 2, 3, 4 qui ont subi l’accident sont des réacteurs de conception General Electric « BWR GE Mark I ».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Dans un réacteur à eau bouillante, on autorise l’ébullition de l’eau sous une pression de 70 bars dans le circuit primaire</a:t>
            </a:r>
            <a:r>
              <a:rPr lang="fr-FR" baseline="0" dirty="0" smtClean="0"/>
              <a:t> du réacteur. La vapeur produite à 285 °C est envoyée directement aux turbines qui font tourner les générateurs d’électricité. Après son passage dans la turbine, la  vapeur est condensée dans un dispositif  qui la met en contact thermique avec une source froide qui (à Fukushima) n’est autre que l’eau de mer. Ce type de réacteur ne comporte donc qu’un seul long circuit fermé, qui sort de l’enceinte de confinement et du bâtiment réacteur pour aller jusqu’aux turbines et au condenseur. L’enceinte de confinement est constituée d’un « puits sec » en acier renforcé de béton autour du cœur, petit volume (11 000 m3) rempli d’une atmosphère inerte (azote) et d’un « puits humide », piscine en forme de tore qui sert de réserve d’eau et de chambre de condensation au réacteur. L’ensemble est contenu dans un « bâtiment réacteur » qui constitue la troisième barrière de confinement de la centrale. Le bâtiment réacteur contient aussi une piscine destinée à l’entreposage sous eau des combustibles usés déchargés du cœur du réacteur. </a:t>
            </a:r>
          </a:p>
          <a:p>
            <a:r>
              <a:rPr lang="fr-FR" baseline="0" dirty="0" smtClean="0"/>
              <a:t>Par contraste, un réacteur à eau pressurisée comporte un circuit primaire court, qui ne sort pas du bâtiment réacteur, et qui échange sa chaleur avec un circuit secondaire dans lequel est générée la vapeur qui sert à faire tourner les turbines. La cuve et le générateur de vapeur sont enfermées dans une enceinte de confinement de grand volume (60 à 90 000 m3) capable de résister à une pression de 3 bars. </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On distingue le pont roulant pour la manutention des combustibles, et la piscine d’entreposage de combustible usé.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 séisme, de magnitude 9, était localisé à une centaine de km au</a:t>
            </a:r>
            <a:r>
              <a:rPr lang="fr-FR" baseline="0" dirty="0" smtClean="0"/>
              <a:t> large de la côte japonaise. Il a occasionné des accélérations au niveau du sol de 0.37g, alors que la centrale était dimensionnée pour tenir à 0.3g. Malgré cela, les installations ont bien tenu au séisme, grâce aux marges. </a:t>
            </a:r>
            <a:r>
              <a:rPr lang="fr-FR" dirty="0" smtClean="0"/>
              <a:t>Le</a:t>
            </a:r>
            <a:r>
              <a:rPr lang="fr-FR" baseline="0" dirty="0" smtClean="0"/>
              <a:t> s</a:t>
            </a:r>
            <a:r>
              <a:rPr lang="fr-FR" dirty="0" smtClean="0"/>
              <a:t>éisme a provoqué l’arrêt automatique des réacteurs par insertion des barres de sécurité,</a:t>
            </a:r>
            <a:r>
              <a:rPr lang="fr-FR" baseline="0" dirty="0" smtClean="0"/>
              <a:t> ainsi que la perte de l’alimentation électrique de la centrale par le secteur. A ce stade, les alimentations électriques de secours (diesels) se sont mises en marche correctement, permettant le maintien de la circulation de l’eau dans le circuit primaire du réacteur, et le refroidissement du réacteur à l’arrêt. Malheureusement, le tsunami qui a suivi le séisme et a déferlé sur la côte environ une heure plus tard avait une hauteur estimée à 14 m, bien supérieure à celle des digues, dimensionnées à 6.5 m. Le tsunami a balayé les stations de pompage en mer alimentant les condenseurs et noyé les diesels, laissant les réacteurs sans aucune alimentation électrique et sans source froide.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11</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La suite était une course contre la montre</a:t>
            </a:r>
            <a:r>
              <a:rPr lang="fr-FR" sz="1200" baseline="0" dirty="0" smtClean="0"/>
              <a:t> </a:t>
            </a:r>
            <a:r>
              <a:rPr lang="fr-FR" sz="1200" dirty="0" smtClean="0"/>
              <a:t>pour éviter un échauffement excessif des réacteurs …En</a:t>
            </a:r>
            <a:r>
              <a:rPr lang="fr-FR" sz="1200" baseline="0" dirty="0" smtClean="0"/>
              <a:t> effe</a:t>
            </a:r>
            <a:r>
              <a:rPr lang="fr-FR" sz="1200" dirty="0" smtClean="0"/>
              <a:t>t, même si la réaction en chaîne est arrêtée, même s’il ne reste plus de neutrons dans le cœur des réacteurs, il reste à évacuer la </a:t>
            </a:r>
            <a:r>
              <a:rPr lang="fr-FR" sz="1200" b="1" dirty="0" smtClean="0"/>
              <a:t>puissance résiduelle </a:t>
            </a:r>
            <a:r>
              <a:rPr lang="fr-FR" sz="1200" dirty="0" smtClean="0"/>
              <a:t>générée par les produits de fission. </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12</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2FA8A2-4C90-4B5C-BFF2-EBE0278DC221}" type="slidenum">
              <a:rPr lang="fr-FR"/>
              <a:pPr/>
              <a:t>13</a:t>
            </a:fld>
            <a:endParaRPr lang="fr-FR"/>
          </a:p>
        </p:txBody>
      </p:sp>
      <p:sp>
        <p:nvSpPr>
          <p:cNvPr id="823298" name="Rectangle 2"/>
          <p:cNvSpPr>
            <a:spLocks noGrp="1" noRot="1" noChangeAspect="1" noChangeArrowheads="1" noTextEdit="1"/>
          </p:cNvSpPr>
          <p:nvPr>
            <p:ph type="sldImg"/>
          </p:nvPr>
        </p:nvSpPr>
        <p:spPr>
          <a:ln/>
        </p:spPr>
      </p:sp>
      <p:sp>
        <p:nvSpPr>
          <p:cNvPr id="823299" name="Rectangle 3"/>
          <p:cNvSpPr>
            <a:spLocks noGrp="1" noChangeArrowheads="1"/>
          </p:cNvSpPr>
          <p:nvPr>
            <p:ph type="body" idx="1"/>
          </p:nvPr>
        </p:nvSpPr>
        <p:spPr/>
        <p:txBody>
          <a:bodyPr/>
          <a:lstStyle/>
          <a:p>
            <a:r>
              <a:rPr lang="fr-FR" dirty="0" smtClean="0"/>
              <a:t>Les produits </a:t>
            </a:r>
            <a:r>
              <a:rPr lang="fr-FR" dirty="0"/>
              <a:t>de fission sont </a:t>
            </a:r>
            <a:r>
              <a:rPr lang="fr-FR" dirty="0" smtClean="0"/>
              <a:t>des noyaux qui ont hérité de l’uranium qui leur a donné naissance un fort excès de neutrons, qui les rend instables. Résultat : la </a:t>
            </a:r>
            <a:r>
              <a:rPr lang="fr-FR" dirty="0"/>
              <a:t>plupart des PF sont radioactifs, avec des périodes allant de la microseconde (voire moins) jusqu’au million d’années. </a:t>
            </a:r>
            <a:r>
              <a:rPr lang="fr-FR" dirty="0" smtClean="0"/>
              <a:t>C’est la désintégration radioactive de ces produits de fission qui est responsable de la puissance résiduelle dégagée par un cœur de réacteur récemment arrêté. </a:t>
            </a:r>
            <a:endParaRPr lang="fr-FR" dirty="0"/>
          </a:p>
          <a:p>
            <a:endParaRPr lang="fr-FR" dirty="0"/>
          </a:p>
          <a:p>
            <a:endParaRPr lang="fr-F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B9FB09-A359-4DB9-A79C-026672FC7084}" type="slidenum">
              <a:rPr lang="fr-FR"/>
              <a:pPr/>
              <a:t>14</a:t>
            </a:fld>
            <a:endParaRPr lang="fr-FR"/>
          </a:p>
        </p:txBody>
      </p:sp>
      <p:sp>
        <p:nvSpPr>
          <p:cNvPr id="1383426" name="Rectangle 2"/>
          <p:cNvSpPr>
            <a:spLocks noGrp="1" noRot="1" noChangeAspect="1" noChangeArrowheads="1" noTextEdit="1"/>
          </p:cNvSpPr>
          <p:nvPr>
            <p:ph type="sldImg"/>
          </p:nvPr>
        </p:nvSpPr>
        <p:spPr>
          <a:ln/>
        </p:spPr>
      </p:sp>
      <p:sp>
        <p:nvSpPr>
          <p:cNvPr id="1383427" name="Rectangle 3"/>
          <p:cNvSpPr>
            <a:spLocks noGrp="1" noChangeArrowheads="1"/>
          </p:cNvSpPr>
          <p:nvPr>
            <p:ph type="body" idx="1"/>
          </p:nvPr>
        </p:nvSpPr>
        <p:spPr/>
        <p:txBody>
          <a:bodyPr/>
          <a:lstStyle/>
          <a:p>
            <a:r>
              <a:rPr lang="fr-FR"/>
              <a:t>Voilà ce qui se passe quand U235 fissione pour donner (par exemple) les PF Br et Xe. On a en fait toute une cascade de décroissances radioactives.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aseline="0" dirty="0" smtClean="0"/>
              <a:t>Au moment de son arrêt, cette</a:t>
            </a:r>
            <a:r>
              <a:rPr lang="fr-FR" dirty="0" smtClean="0"/>
              <a:t> puissance résiduelle représente 7% de la puissance thermique nominale du réacteur.</a:t>
            </a:r>
            <a:r>
              <a:rPr lang="fr-FR" baseline="0" dirty="0" smtClean="0"/>
              <a:t> Puis elle décroît avec le temps, au rythme de décroissance radioactive des produits de fission. Trois heures après l’arrêt, la puissance résiduelle ne représente plus que 3% de la puissance nominale, et 1 jour plus tard, seulement 1%.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15</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Ensuite, la puissance résiduelle se stabilise et ne décroît plus que lentement, représentant une fraction de % de la puissance nominale</a:t>
            </a:r>
            <a:r>
              <a:rPr lang="fr-FR" baseline="0" dirty="0" smtClean="0"/>
              <a:t> du réacteur. Quatre jours après l’accident, la puissance dégagée par le cœur était de l’ordre de  7 MW pour le réacteur 1 et de 13 MW pour les réacteurs 2 et 3. Même s’il s’agit d’une petite fraction de la puissance nominale des réacteurs, il s’agit d’une puissance non négligeable (une dizaine de milliers de radiateurs d’appartement!). On comprend donc qu’il soit nécessaire d’organiser le refroidissement du cœur pour éviter son échauffement. C’est faute d’avoir pu organiser ce refroidissement sur le long terme que l’accident a eu lieu.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16</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La séquence accidentelle s’est déroulée lentement. Dès le début, l’enjeu était d’éviter la dégradation du combustible. Pour cela, il fallait arriver à maintenir le cœur sous eau. Dans un premier temps, la vapeur produite par les réacteurs a permis de faire tourner une petite turbine de secours et de faire circuler ainsi l’eau du circuit primaire. En l’absence de source froide, cet expédient revient seulement à transférer des calories du cœur dans l’eau de la piscine torique du puits humide. L’eau se vaporise dans le cœur et se condense dans le puits humide, dont le niveau et la température moyenne augmentent.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17</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Durant les premières heures après le séisme, le niveau d’eau dans le réacteur a pu être maintenu par l’apport d’eau d’une bâche. Cette phase a été mise en œuvre jusqu’à ce que les bâches à eau soient vides. Le puits humide  est conçu pour résister à une pression de 4 bars seulement, aussi, pour limiter la pression, à cet endroit, l’exploitant TEPCO a été amené à relâcher de la vapeur dans le bâtiment réacteur. </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18</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réserves d’eau épuisées, les opérateurs n’ont eu d’autre choix que de</a:t>
            </a:r>
            <a:r>
              <a:rPr lang="fr-FR" baseline="0" dirty="0" smtClean="0"/>
              <a:t> continuer à </a:t>
            </a:r>
            <a:r>
              <a:rPr lang="fr-FR" dirty="0" smtClean="0"/>
              <a:t>éventer la vapeur dans le bâtiment réacteur. Le niveau d’eau dans la cuve s’est alors mis à baisser et le cœur du réacteur a été dénoyé. N’étant plus refroidis par l’eau de la cuve, les</a:t>
            </a:r>
            <a:r>
              <a:rPr lang="fr-FR" baseline="0" dirty="0" smtClean="0"/>
              <a:t> crayons combustibles se sont dégradés, libérant les produits de fission volatils jusque là enfermés en leur sein. En même temps, la température des gaines atteignant localement 1200°C, la r</a:t>
            </a:r>
            <a:r>
              <a:rPr lang="fr-FR" dirty="0" smtClean="0"/>
              <a:t>éaction d’oxydation du </a:t>
            </a:r>
            <a:r>
              <a:rPr lang="fr-FR" dirty="0" err="1" smtClean="0"/>
              <a:t>zircaloy</a:t>
            </a:r>
            <a:r>
              <a:rPr lang="fr-FR" dirty="0" smtClean="0"/>
              <a:t> des gaines par l’eau a débuté, produisant de</a:t>
            </a:r>
            <a:r>
              <a:rPr lang="fr-FR" baseline="0" dirty="0" smtClean="0"/>
              <a:t> l’hydrogène </a:t>
            </a:r>
            <a:r>
              <a:rPr lang="fr-FR" dirty="0" smtClean="0"/>
              <a:t>mêlé à la vapeur d’eau. </a:t>
            </a:r>
          </a:p>
          <a:p>
            <a:r>
              <a:rPr lang="fr-FR" dirty="0" smtClean="0"/>
              <a:t>Les opérateurs ont tenté de sauvegarder </a:t>
            </a:r>
            <a:r>
              <a:rPr lang="fr-FR" baseline="0" dirty="0" smtClean="0"/>
              <a:t>le réacteur </a:t>
            </a:r>
            <a:r>
              <a:rPr lang="fr-FR" dirty="0" smtClean="0"/>
              <a:t>par des relâchements volontaires et contrôlés de vapeur vers l’enceinte de confinement puis vers la partie supérieure du bâtiment. A ce stade, la vapeur relâché hors de la centrale était déjà radioactive.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19</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20</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réserves d’eau épuisées, les opérateurs n’ont eu d’autre choix que de continuer à éventer la vapeur dans le bâtiment réacteur. Le niveau d’eau dans la cuve s’est alors mis à baisser et le cœur du réacteur a été dénoyé. N’étant plus refroidis par l’eau de la cuve, les crayons combustibles se sont dégradés, libérant les produits de fission volatils jusque là enfermés en leur sein.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En même temps, la température des gaines atteignant localement 1200°C, la réaction d’oxydation du </a:t>
            </a:r>
            <a:r>
              <a:rPr lang="fr-FR" sz="1200" kern="1200" dirty="0" err="1" smtClean="0">
                <a:solidFill>
                  <a:schemeClr val="tx1"/>
                </a:solidFill>
                <a:latin typeface="+mn-lt"/>
                <a:ea typeface="+mn-ea"/>
                <a:cs typeface="+mn-cs"/>
              </a:rPr>
              <a:t>zircaloy</a:t>
            </a:r>
            <a:r>
              <a:rPr lang="fr-FR" sz="1200" kern="1200" dirty="0" smtClean="0">
                <a:solidFill>
                  <a:schemeClr val="tx1"/>
                </a:solidFill>
                <a:latin typeface="+mn-lt"/>
                <a:ea typeface="+mn-ea"/>
                <a:cs typeface="+mn-cs"/>
              </a:rPr>
              <a:t> des gaines par l’eau a débuté, produisant de l’hydrogène mêlé à la vapeur d’eau. </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21</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22</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opérateurs ont tenté de sauvegarder le réacteur par des relâchements volontaires et contrôlés de vapeur vers l’enceinte de confinement puis vers la partie supérieure du bâtiment. A ce stade, la vapeur relâchée hors de la centrale était déjà radioactive.  D’autre part, l’hydrogène contenu dans la vapeur d’eau a été libéré avec l’</a:t>
            </a:r>
            <a:r>
              <a:rPr lang="fr-FR" sz="1200" kern="1200" dirty="0" err="1" smtClean="0">
                <a:solidFill>
                  <a:schemeClr val="tx1"/>
                </a:solidFill>
                <a:latin typeface="+mn-lt"/>
                <a:ea typeface="+mn-ea"/>
                <a:cs typeface="+mn-cs"/>
              </a:rPr>
              <a:t>éventage</a:t>
            </a:r>
            <a:r>
              <a:rPr lang="fr-FR" sz="1200" kern="1200" dirty="0" smtClean="0">
                <a:solidFill>
                  <a:schemeClr val="tx1"/>
                </a:solidFill>
                <a:latin typeface="+mn-lt"/>
                <a:ea typeface="+mn-ea"/>
                <a:cs typeface="+mn-cs"/>
              </a:rPr>
              <a:t> des réacteurs; Il semble s’être concentré au sommet des bâtiments réacteurs. Quand la teneur en hydrogène de cette atmosphère a atteint 4%, celle-ci est devenue explosive. </a:t>
            </a:r>
          </a:p>
          <a:p>
            <a:r>
              <a:rPr lang="fr-FR" dirty="0" smtClean="0"/>
              <a:t>Enfin, l’</a:t>
            </a:r>
            <a:r>
              <a:rPr lang="fr-FR" dirty="0" err="1" smtClean="0"/>
              <a:t>éventage</a:t>
            </a:r>
            <a:r>
              <a:rPr lang="fr-FR" dirty="0" smtClean="0"/>
              <a:t> a été fait tardivement sur le réacteur 2, ce qui a conduit à la montée en pression et à la rupture du puits humide, avec libération d’une quantité importante d’eau contaminée qui s’est répandue dans les galeries techniques de</a:t>
            </a:r>
            <a:r>
              <a:rPr lang="fr-FR" baseline="0" dirty="0" smtClean="0"/>
              <a:t> l’installation.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23</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Des explosions hydrogène ont eu lieu sur les trois tranches 1, 3 et 4, quelques jours après le séisme. Celles-ci ont soufflé la partie supérieure des bâtiments réacteurs. Pour</a:t>
            </a:r>
            <a:r>
              <a:rPr lang="fr-FR" baseline="0" dirty="0" smtClean="0"/>
              <a:t> spectaculaires qu’elles soient, ces explosions ne semblent pas avoir gravement endommagé les enceintes de confinement ni la cuve des réacteurs.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24</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Des mesures draconiennes ont alors été prises pour refroidir tant bien que mal les réacteurs, avec la seule source d’eau encore disponible : l’eau de mer. De l’eau de mer a donc été injectée à la fois dans la cuve et dans le puits sec.</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Ce mode d’alimentation dit « gavé ouvert » se fait à pression atmosphérique ; la vapeur associée à l’ébullition de l’eau a été relâchée en continu.</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26</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Dans le même temps, les piscines d’entreposage du combustible usé ont-elles aussi commencé</a:t>
            </a:r>
            <a:r>
              <a:rPr lang="fr-FR" baseline="0" dirty="0" smtClean="0"/>
              <a:t> à poser des problèmes. L’eau de ces piscines doit être refroidie par recirculation-échange pour éviter un échauffement du combustible suite à la dissipation de sa puissance résiduelle; Cette recirculation-échange n’étant plus assurée, le niveau d’eau dans les piscines s’est mis à baisser, dénoyant le combustible usé; les gaines combustibles une fois détériorées, il y a eu libération directe des produits de fission volatils dans l’atmosphère. </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27</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dirty="0" smtClean="0"/>
              <a:t>Deux mois après l’accident,</a:t>
            </a:r>
            <a:r>
              <a:rPr lang="fr-FR" sz="1200" baseline="0" dirty="0" smtClean="0"/>
              <a:t> il n’y a t</a:t>
            </a:r>
            <a:r>
              <a:rPr lang="fr-FR" dirty="0" smtClean="0"/>
              <a:t>oujours pas d’accès à la mer pour la source froide. La puissance résiduelle est évacuée par injection d’eau (douce), mais l’</a:t>
            </a:r>
            <a:r>
              <a:rPr lang="fr-FR" dirty="0" err="1" smtClean="0"/>
              <a:t>éventage</a:t>
            </a:r>
            <a:r>
              <a:rPr lang="fr-FR" dirty="0" smtClean="0"/>
              <a:t> de vapeur n’est plus nécessaire.</a:t>
            </a:r>
            <a:r>
              <a:rPr lang="fr-FR" baseline="0" dirty="0" smtClean="0"/>
              <a:t> </a:t>
            </a:r>
            <a:r>
              <a:rPr lang="fr-FR" dirty="0" smtClean="0"/>
              <a:t>Le réseau électrique est rétabli. Les piscines d’entreposage du combustible usé sont sous eau. L’état du combustible  dans les réacteurs 1, 2 et 3 est mal connu. Les galeries techniques et les piscines des réacteurs sont pleines d’eau contaminée. </a:t>
            </a:r>
          </a:p>
          <a:p>
            <a:pPr marL="0" marR="0" indent="0" algn="l" defTabSz="914400" rtl="0" eaLnBrk="1" fontAlgn="auto" latinLnBrk="0" hangingPunct="1">
              <a:lnSpc>
                <a:spcPct val="100000"/>
              </a:lnSpc>
              <a:spcBef>
                <a:spcPts val="0"/>
              </a:spcBef>
              <a:spcAft>
                <a:spcPts val="0"/>
              </a:spcAft>
              <a:buClrTx/>
              <a:buSzTx/>
              <a:buFontTx/>
              <a:buNone/>
              <a:tabLst/>
              <a:defRPr/>
            </a:pPr>
            <a:r>
              <a:rPr lang="fr-FR" smtClean="0"/>
              <a:t/>
            </a:r>
            <a:br>
              <a:rPr lang="fr-FR" smtClean="0"/>
            </a:br>
            <a:endParaRPr lang="fr-FR" sz="1200" kern="1200" dirty="0" smtClean="0">
              <a:solidFill>
                <a:schemeClr val="tx1"/>
              </a:solidFill>
              <a:latin typeface="+mn-lt"/>
              <a:ea typeface="+mn-ea"/>
              <a:cs typeface="+mn-cs"/>
            </a:endParaRP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29</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Dans</a:t>
            </a:r>
            <a:r>
              <a:rPr lang="fr-FR" baseline="0" dirty="0" smtClean="0"/>
              <a:t> la phase aigüe de l’accident, l</a:t>
            </a:r>
            <a:r>
              <a:rPr lang="fr-FR" dirty="0" smtClean="0"/>
              <a:t>es débits de dose au voisinage des réacteurs étaient trop élevés pour que les opérateurs puissent intervenir directement sur l’installation.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30</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err="1" smtClean="0"/>
              <a:t>Tchernobye</a:t>
            </a:r>
            <a:r>
              <a:rPr lang="fr-FR" dirty="0" smtClean="0"/>
              <a:t> et Fukushima illustrent de façon malheureusement très pédagogique les deux grandes classes d’accident qui peuvent affecter un réacteur nucléaire : les accidents de réactivité (ex : Tchernobyl) et les accidents de refroidissement (ex : Fukushima).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31</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Contrairement à l’accident de Tchernobyl, à Fukushima, ce sont surtout les éléments volatils qui ont été relâchés. </a:t>
            </a:r>
          </a:p>
          <a:p>
            <a:endParaRPr lang="fr-FR" dirty="0" smtClean="0"/>
          </a:p>
          <a:p>
            <a:pPr>
              <a:buNone/>
            </a:pPr>
            <a:r>
              <a:rPr lang="fr-FR" dirty="0" smtClean="0"/>
              <a:t>Isotope				Bq		   % relâché</a:t>
            </a:r>
          </a:p>
          <a:p>
            <a:pPr>
              <a:buNone/>
            </a:pPr>
            <a:endParaRPr lang="fr-FR" dirty="0" smtClean="0"/>
          </a:p>
          <a:p>
            <a:pPr>
              <a:buNone/>
            </a:pPr>
            <a:endParaRPr lang="fr-FR" dirty="0" smtClean="0"/>
          </a:p>
          <a:p>
            <a:pPr lvl="0">
              <a:buNone/>
            </a:pPr>
            <a:r>
              <a:rPr lang="fr-FR" sz="1200" dirty="0" smtClean="0"/>
              <a:t>Kr 85,    (T = 1 an)  + isotopes du Xe  1,73E18 sur 1,6E19       	  11 %</a:t>
            </a:r>
          </a:p>
          <a:p>
            <a:pPr lvl="0">
              <a:buNone/>
            </a:pPr>
            <a:r>
              <a:rPr lang="fr-FR" sz="1200" dirty="0" smtClean="0"/>
              <a:t> I 131    (T = 8j)        	 	  1,94E17 sur 2,8E19       		  0,7 %</a:t>
            </a:r>
          </a:p>
          <a:p>
            <a:pPr lvl="0">
              <a:buNone/>
            </a:pPr>
            <a:r>
              <a:rPr lang="fr-FR" sz="1200" dirty="0" smtClean="0"/>
              <a:t>Cs 137   (T = 30 a)      		 2,85E16 sur 1,1E19        		 0,03 %</a:t>
            </a:r>
          </a:p>
          <a:p>
            <a:pPr lvl="0">
              <a:buNone/>
            </a:pPr>
            <a:r>
              <a:rPr lang="fr-FR" sz="1200" dirty="0" smtClean="0"/>
              <a:t>Te 132   (T=3j)                       	  9,07E16 sur 1,6E19      		 0,05 %</a:t>
            </a:r>
          </a:p>
          <a:p>
            <a:pPr>
              <a:buNone/>
            </a:pPr>
            <a:endParaRPr lang="fr-FR" sz="1200" dirty="0" smtClean="0"/>
          </a:p>
          <a:p>
            <a:r>
              <a:rPr lang="fr-FR" smtClean="0"/>
              <a:t>A</a:t>
            </a:r>
            <a:r>
              <a:rPr lang="fr-FR" baseline="0" smtClean="0"/>
              <a:t> Tc</a:t>
            </a:r>
            <a:r>
              <a:rPr lang="fr-FR" smtClean="0"/>
              <a:t>hernobyl</a:t>
            </a:r>
            <a:r>
              <a:rPr lang="fr-FR" dirty="0" smtClean="0"/>
              <a:t>, il y a eu environ 10 fois plus d’iode relâché, et </a:t>
            </a:r>
            <a:r>
              <a:rPr lang="fr-FR" smtClean="0"/>
              <a:t>3 fois </a:t>
            </a:r>
            <a:r>
              <a:rPr lang="fr-FR" dirty="0" smtClean="0"/>
              <a:t>plus de césium.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32</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mesures de radioactivité dans l’air au voisinage immédiat de la centrale montrent clairement les pics de radioactivité associés à l’</a:t>
            </a:r>
            <a:r>
              <a:rPr lang="fr-FR" dirty="0" err="1" smtClean="0"/>
              <a:t>éventage</a:t>
            </a:r>
            <a:r>
              <a:rPr lang="fr-FR" dirty="0" smtClean="0"/>
              <a:t> de la vapeur et aux explosions hydrogène.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34</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 nuage radioactif s’est alors dispersé. Par chance, dans la phase aigüe de l’accident, le vent a soufflé principalement</a:t>
            </a:r>
            <a:r>
              <a:rPr lang="fr-FR" baseline="0" dirty="0" smtClean="0"/>
              <a:t> de l’Ouest, en direction de l’océan. Puis la dispersion atmosphérique a fait son œuvre, homogénéisant la concentration en gaz radioactifs  dans l’hémisphère Nord en une quinzaine de jours. L’accident aurait été très différent si les vents avaient soufflé sur Tokyo…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35</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L’accident de Fukushima a occasionné un relâchement de césium dans l’air, mesurable</a:t>
            </a:r>
            <a:r>
              <a:rPr lang="fr-FR" baseline="0" dirty="0" smtClean="0"/>
              <a:t> partout dans l’hémisphère Nord. Entre les années 60 et 80, la concentration dans l’air a été dominée par la contribution des essais nucléaires, puis par les relâchements associés à l’accident de Tchernobyl. Comme pour ces pollutions passées, on observera une décroissance du pic de concentration associé à l’accident de Fukushima, au rythme du dépôt du césium atmosphérique par les pluies, avec une constante de temps de l’ordre du mois.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36</a:t>
            </a:fld>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dirty="0" smtClean="0"/>
              <a:t>Conséquences radiologiques à l’échelle locale</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30 personnes irradiées à plus de 100 </a:t>
            </a:r>
            <a:r>
              <a:rPr lang="fr-FR" dirty="0" err="1" smtClean="0"/>
              <a:t>mSv</a:t>
            </a:r>
            <a:endParaRPr lang="fr-FR" dirty="0" smtClean="0"/>
          </a:p>
          <a:p>
            <a:r>
              <a:rPr lang="fr-FR" b="1" dirty="0" smtClean="0"/>
              <a:t>Niveau des rejets</a:t>
            </a:r>
          </a:p>
          <a:p>
            <a:r>
              <a:rPr lang="fr-FR" dirty="0" smtClean="0"/>
              <a:t>Les mesures de radioactivité effectuées</a:t>
            </a:r>
            <a:r>
              <a:rPr lang="fr-FR" baseline="0" dirty="0" smtClean="0"/>
              <a:t> </a:t>
            </a:r>
            <a:r>
              <a:rPr lang="fr-FR" dirty="0" smtClean="0"/>
              <a:t>dans l’environnement à proximité de la</a:t>
            </a:r>
            <a:r>
              <a:rPr lang="fr-FR" baseline="0" dirty="0" smtClean="0"/>
              <a:t> </a:t>
            </a:r>
            <a:r>
              <a:rPr lang="fr-FR" dirty="0" smtClean="0"/>
              <a:t>centrale montrent une décroissance de</a:t>
            </a:r>
            <a:r>
              <a:rPr lang="fr-FR" baseline="0" dirty="0" smtClean="0"/>
              <a:t> </a:t>
            </a:r>
            <a:r>
              <a:rPr lang="fr-FR" dirty="0" smtClean="0"/>
              <a:t>celle-ci après l’explosion.</a:t>
            </a:r>
          </a:p>
          <a:p>
            <a:r>
              <a:rPr lang="fr-FR" dirty="0" smtClean="0"/>
              <a:t>Les valeurs maximales de débit de</a:t>
            </a:r>
            <a:r>
              <a:rPr lang="fr-FR" baseline="0" dirty="0" smtClean="0"/>
              <a:t> </a:t>
            </a:r>
            <a:r>
              <a:rPr lang="fr-FR" dirty="0" smtClean="0"/>
              <a:t>dose atteintes ont été de</a:t>
            </a:r>
            <a:r>
              <a:rPr lang="fr-FR" baseline="0" dirty="0" smtClean="0"/>
              <a:t> </a:t>
            </a:r>
            <a:r>
              <a:rPr lang="fr-FR" dirty="0" smtClean="0"/>
              <a:t>l’ordre de 12 </a:t>
            </a:r>
            <a:r>
              <a:rPr lang="fr-FR" dirty="0" err="1" smtClean="0"/>
              <a:t>mSv</a:t>
            </a:r>
            <a:r>
              <a:rPr lang="fr-FR" dirty="0" smtClean="0"/>
              <a:t>/h à l’entrée de la</a:t>
            </a:r>
            <a:r>
              <a:rPr lang="fr-FR" baseline="0" dirty="0" smtClean="0"/>
              <a:t> c</a:t>
            </a:r>
            <a:r>
              <a:rPr lang="fr-FR" dirty="0" smtClean="0"/>
              <a:t>entrale</a:t>
            </a:r>
            <a:r>
              <a:rPr lang="fr-FR" baseline="0" dirty="0" smtClean="0"/>
              <a:t> et de</a:t>
            </a:r>
            <a:r>
              <a:rPr lang="fr-FR" dirty="0" smtClean="0"/>
              <a:t> 400 </a:t>
            </a:r>
            <a:r>
              <a:rPr lang="fr-FR" dirty="0" err="1" smtClean="0"/>
              <a:t>mSv</a:t>
            </a:r>
            <a:r>
              <a:rPr lang="fr-FR" dirty="0" smtClean="0"/>
              <a:t> /h à proximité du réacteur</a:t>
            </a:r>
          </a:p>
          <a:p>
            <a:r>
              <a:rPr lang="fr-FR" dirty="0" smtClean="0"/>
              <a:t>n°3.</a:t>
            </a:r>
            <a:r>
              <a:rPr lang="fr-FR" baseline="0" dirty="0" smtClean="0"/>
              <a:t> </a:t>
            </a:r>
            <a:r>
              <a:rPr lang="fr-FR" dirty="0" smtClean="0"/>
              <a:t>Le 16 mars soit 5 jours après l’accident, le débit de dose à</a:t>
            </a:r>
            <a:r>
              <a:rPr lang="fr-FR" baseline="0" dirty="0" smtClean="0"/>
              <a:t> </a:t>
            </a:r>
            <a:r>
              <a:rPr lang="fr-FR" dirty="0" smtClean="0"/>
              <a:t>l’entrée du site était de 1,5 </a:t>
            </a:r>
            <a:r>
              <a:rPr lang="fr-FR" dirty="0" err="1" smtClean="0"/>
              <a:t>mSv</a:t>
            </a:r>
            <a:r>
              <a:rPr lang="fr-FR" dirty="0" smtClean="0"/>
              <a:t>/h.</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37</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En ce qui concerne les rejets en mer, la radioactivité</a:t>
            </a:r>
            <a:r>
              <a:rPr lang="fr-FR" baseline="0" dirty="0" smtClean="0"/>
              <a:t> mesurée au voisinage de la centrale a été dominée par l’iode 131 dans les premières phases de l’accident. Ensuite, la contribution du césium domine, mais celle-ci est en décroissance et est passée sous la limite réglementaire dès la fin avril, soit environ un mois et demi après l’accident. Il se confirme que les éléments relâchés dans l’eau par l’accident, étant par nature solubles, se dispersent rapidement dans l’eau de l’océan. On n’attend pas de fortes </a:t>
            </a:r>
            <a:r>
              <a:rPr lang="fr-FR" baseline="0" dirty="0" err="1" smtClean="0"/>
              <a:t>reconcentrations</a:t>
            </a:r>
            <a:r>
              <a:rPr lang="fr-FR" baseline="0" dirty="0" smtClean="0"/>
              <a:t> de radionucléides dans les divers compartiments de la biosphère marine.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39</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conséquences radiologiques de l’accident</a:t>
            </a:r>
            <a:r>
              <a:rPr lang="fr-FR" baseline="0" dirty="0" smtClean="0"/>
              <a:t> ont été induites par la contamination de l’atmosphère par les gaz rares, l’iode et le césium, puis par  la contamination des sols induite par les retombées atmosphériques. Cette contamination des sols peut affecter le public par irradiation externe, et par ingestion, suite à la consommation de produits agricoles. L’évacuation de la zone des 20 km décidée par les autorités japonaises, a été adéquate. Il faut s’attendre à devoir détruire les récoltes de la région.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40</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Malheureusement, le vent n’a pas toujours soufflé de l’Ouest. Pendant une brève période,</a:t>
            </a:r>
            <a:r>
              <a:rPr lang="fr-FR" baseline="0" dirty="0" smtClean="0"/>
              <a:t> les 15 et 16 Mars, </a:t>
            </a:r>
            <a:r>
              <a:rPr lang="fr-FR" dirty="0" smtClean="0"/>
              <a:t>un vent chargé de pluie et</a:t>
            </a:r>
            <a:r>
              <a:rPr lang="fr-FR" baseline="0" dirty="0" smtClean="0"/>
              <a:t> de neige a soufflé du </a:t>
            </a:r>
            <a:r>
              <a:rPr lang="fr-FR" baseline="0" dirty="0" err="1" smtClean="0"/>
              <a:t>Sud-Est</a:t>
            </a:r>
            <a:r>
              <a:rPr lang="fr-FR" baseline="0" dirty="0" smtClean="0"/>
              <a:t>, entraînant des retombées atmosphériques et d</a:t>
            </a:r>
            <a:r>
              <a:rPr lang="fr-FR" dirty="0" smtClean="0"/>
              <a:t>es niveaux de contamination au sol en Cs importants dans le « couloir d’</a:t>
            </a:r>
            <a:r>
              <a:rPr lang="fr-FR" dirty="0" err="1" smtClean="0"/>
              <a:t>Iitate</a:t>
            </a:r>
            <a:r>
              <a:rPr lang="fr-FR" dirty="0" smtClean="0"/>
              <a:t> », bande de terrain d’une cinquantaine de km de long et 10</a:t>
            </a:r>
            <a:r>
              <a:rPr lang="fr-FR" baseline="0" dirty="0" smtClean="0"/>
              <a:t> de large, contaminée en césium à plus de 3 millions de Bq/m2. E</a:t>
            </a:r>
            <a:r>
              <a:rPr lang="fr-FR" dirty="0" smtClean="0"/>
              <a:t>n l’absence de contre mesures, cette contamination induira des doses de l’ordre de quelques dizaines de </a:t>
            </a:r>
            <a:r>
              <a:rPr lang="fr-FR" dirty="0" err="1" smtClean="0"/>
              <a:t>mSv</a:t>
            </a:r>
            <a:r>
              <a:rPr lang="fr-FR" dirty="0" smtClean="0"/>
              <a:t> intégrées sur la</a:t>
            </a:r>
            <a:r>
              <a:rPr lang="fr-FR" baseline="0" dirty="0" smtClean="0"/>
              <a:t> première </a:t>
            </a:r>
            <a:r>
              <a:rPr lang="fr-FR" dirty="0" smtClean="0"/>
              <a:t>année après l’accident, et rendra les sols impropres à l’agriculture sur quelques centaines de km</a:t>
            </a:r>
            <a:r>
              <a:rPr lang="fr-FR" baseline="30000" dirty="0" smtClean="0"/>
              <a:t>2</a:t>
            </a:r>
            <a:r>
              <a:rPr lang="fr-FR" dirty="0" smtClean="0"/>
              <a:t>. Il y aura peut-être des mesures d’évacuation</a:t>
            </a:r>
            <a:r>
              <a:rPr lang="fr-FR" baseline="0" dirty="0" smtClean="0"/>
              <a:t> à prévoir dans ce couloir, qui </a:t>
            </a:r>
            <a:r>
              <a:rPr lang="fr-FR" dirty="0" smtClean="0"/>
              <a:t>dépasse assez largement la zone d’évacuation des 20 km.</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41</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Pour évaluer</a:t>
            </a:r>
            <a:r>
              <a:rPr lang="fr-FR" baseline="0" dirty="0" smtClean="0"/>
              <a:t> l’impact radiologique de l’accident de Fukushima, le plus simple est maintenant de mesurer la contamination au sol.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42</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doses reçues</a:t>
            </a:r>
            <a:r>
              <a:rPr lang="fr-FR" baseline="0" dirty="0" smtClean="0"/>
              <a:t> par le public suite à l’accident de Fukushima deux mois après l’accident : inférieures à 1 </a:t>
            </a:r>
            <a:r>
              <a:rPr lang="fr-FR" baseline="0" dirty="0" err="1" smtClean="0"/>
              <a:t>mSv</a:t>
            </a:r>
            <a:r>
              <a:rPr lang="fr-FR" baseline="0" dirty="0" smtClean="0"/>
              <a:t> sauf dans le couloir d’</a:t>
            </a:r>
            <a:r>
              <a:rPr lang="fr-FR" baseline="0" dirty="0" err="1" smtClean="0"/>
              <a:t>Iitate</a:t>
            </a:r>
            <a:r>
              <a:rPr lang="fr-FR" baseline="0" dirty="0" smtClean="0"/>
              <a:t> où on est plutôt de l’ordre de la dizaine de </a:t>
            </a:r>
            <a:r>
              <a:rPr lang="fr-FR" baseline="0" dirty="0" err="1" smtClean="0"/>
              <a:t>mSv</a:t>
            </a:r>
            <a:r>
              <a:rPr lang="fr-FR"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Vu les doses individuelles</a:t>
            </a:r>
            <a:r>
              <a:rPr lang="fr-FR" baseline="0" dirty="0" smtClean="0"/>
              <a:t> reçues par le public, on n’attend pas d’effet sanitaire notable dans la population suite à l’accident de Fukushima. Le fort excès de cancers de la thyroïde observé dans la région de Tchernobyl ne devrait pas avoir d’équivalent au Japon, pour deux raisons concomitantes : les populations ayant été évacuées à temps, la dose reçue est beaucoup plus faible; vivant au bord de la mer, les populations japonaises ne sont pas carencées en iode et auront probablement beaucoup moins bien fixé l’iode radioactif que leurs homologues ukrainiennes et biélorusses.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44</a:t>
            </a:fld>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En France, la radioactivité de l’iode 131 a bien été détectée dans l’air (de l’ordre du</a:t>
            </a:r>
            <a:r>
              <a:rPr lang="fr-FR" baseline="0" dirty="0" smtClean="0"/>
              <a:t> </a:t>
            </a:r>
            <a:r>
              <a:rPr lang="fr-FR" baseline="0" dirty="0" err="1" smtClean="0"/>
              <a:t>mBq</a:t>
            </a:r>
            <a:r>
              <a:rPr lang="fr-FR" baseline="0" dirty="0" smtClean="0"/>
              <a:t>/m3 au plus fort de la crise) </a:t>
            </a:r>
            <a:r>
              <a:rPr lang="fr-FR" dirty="0" smtClean="0"/>
              <a:t>et dans l’eau de pluie (de l’ordre du Bq/L), mais l’impact dosimétrique associé a été extrêmement faible.</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46</a:t>
            </a:fld>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L’accident de Fukushima ayant donné</a:t>
            </a:r>
            <a:r>
              <a:rPr lang="fr-FR" baseline="0" dirty="0" smtClean="0"/>
              <a:t> lieu à la destruction de la centrale, avec des rejets majeurs de radioactivité dans l’environnement, et des effets sanitaires probables, a été classé au plus haut niveau de gravité de l’échelle INES, comme l’accident de Tchernobyl.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47</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REP auraient-ils mieux résisté?</a:t>
            </a:r>
            <a:br>
              <a:rPr lang="fr-FR" dirty="0" smtClean="0"/>
            </a:br>
            <a:r>
              <a:rPr lang="fr-FR" sz="1200" dirty="0" smtClean="0"/>
              <a:t>Oui, au moins dans les premières phases de l’accident, du fait de l’existence d’un circuit secondaire d’eau non active. </a:t>
            </a:r>
            <a:r>
              <a:rPr lang="fr-FR" dirty="0" smtClean="0"/>
              <a:t>En l’absence de source froide, l’évacuation de la puissance résiduelle des REP peut se faire à moyen terme par évaporation d’eau du circuit secondaire,</a:t>
            </a:r>
            <a:r>
              <a:rPr lang="fr-FR" baseline="0" dirty="0" smtClean="0"/>
              <a:t> avec </a:t>
            </a:r>
            <a:r>
              <a:rPr lang="fr-FR" dirty="0" smtClean="0"/>
              <a:t>relâchement de vapeur d’eau non radioactive, ce qui fait une différence importante avec les REB... jusqu’à épuisement des réserves d’eau. </a:t>
            </a:r>
          </a:p>
          <a:p>
            <a:r>
              <a:rPr lang="fr-FR" dirty="0" smtClean="0"/>
              <a:t>Cependant,</a:t>
            </a:r>
            <a:r>
              <a:rPr lang="fr-FR" baseline="0" dirty="0" smtClean="0"/>
              <a:t> si l’absence de source froide se prolonge et s’il s’avère</a:t>
            </a:r>
            <a:r>
              <a:rPr lang="fr-FR" dirty="0" smtClean="0"/>
              <a:t> impossible de réinjecter de l’eau dans le circuit secondaire, le scénario est identique sur REP et REB : température et pression montent dans le circuit primaire, avec nécessité d’éventer (relâchement de vapeur radioactive, risque de dénoyage du cœur, production d’hydrogène).</a:t>
            </a:r>
          </a:p>
          <a:p>
            <a:r>
              <a:rPr lang="fr-FR" dirty="0" smtClean="0"/>
              <a:t>Les conséquences de l’</a:t>
            </a:r>
            <a:r>
              <a:rPr lang="fr-FR" dirty="0" err="1" smtClean="0"/>
              <a:t>éventage</a:t>
            </a:r>
            <a:r>
              <a:rPr lang="fr-FR" dirty="0" smtClean="0"/>
              <a:t> sont cependant différentes pour REP et REB : l’enceinte de confinement de petit volume dans les REB monte vite en pression; l’enceinte de très grand volume des REP donne encore du temps avant de devoir relâcher la radioactivité dans l’environnement. </a:t>
            </a:r>
          </a:p>
          <a:p>
            <a:r>
              <a:rPr lang="fr-FR" dirty="0" smtClean="0"/>
              <a:t>D’autre part, le risque hydrogène est pris en compte sur les REP (</a:t>
            </a:r>
            <a:r>
              <a:rPr lang="fr-FR" dirty="0" err="1" smtClean="0"/>
              <a:t>recombineurs</a:t>
            </a:r>
            <a:r>
              <a:rPr lang="fr-FR" dirty="0" smtClean="0"/>
              <a:t> catalytiques). Avec un REP, il n’y aurait probablement pas eu d’explosion </a:t>
            </a:r>
            <a:r>
              <a:rPr lang="fr-FR" baseline="0" dirty="0" smtClean="0"/>
              <a:t> </a:t>
            </a:r>
            <a:r>
              <a:rPr lang="fr-FR" dirty="0" smtClean="0"/>
              <a:t>hydrogène. </a:t>
            </a:r>
          </a:p>
          <a:p>
            <a:r>
              <a:rPr lang="fr-FR" dirty="0" smtClean="0"/>
              <a:t>Enfin, le fond de la cuve d’un REB est percé de passages étanches pour les barres de contrôle, qui constituent autant de points faibles pour l’étanchéité de la cuve en cas de fusion de cœur. </a:t>
            </a:r>
            <a:r>
              <a:rPr lang="fr-FR" baseline="0" dirty="0" smtClean="0"/>
              <a:t>Il semble y avoir eu des fuites du fond de la cuve sur les réacteurs de Fukushima. </a:t>
            </a:r>
            <a:r>
              <a:rPr lang="fr-FR" dirty="0" smtClean="0"/>
              <a:t>Par contraste, un REP possède</a:t>
            </a:r>
            <a:r>
              <a:rPr lang="fr-FR" baseline="0" dirty="0" smtClean="0"/>
              <a:t> un fond de cuve continu, qui aurait probablement mieux résisté à l’agression par le </a:t>
            </a:r>
            <a:r>
              <a:rPr lang="fr-FR" baseline="0" dirty="0" err="1" smtClean="0"/>
              <a:t>corium</a:t>
            </a:r>
            <a:r>
              <a:rPr lang="fr-FR" baseline="0" dirty="0" smtClean="0"/>
              <a:t>. </a:t>
            </a:r>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48</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Avec les réacteurs de troisième génération comme l’EPR, il n’y aurait même probablement pas eu du tout de relâchement de radioactivité à l’extérieur de l’enceinte, car ce</a:t>
            </a:r>
            <a:r>
              <a:rPr lang="fr-FR" baseline="0" dirty="0" smtClean="0"/>
              <a:t> type de réacteur est conçu pour maintenir le confinement même en cas de fusion du cœur.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49</a:t>
            </a:fld>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Il</a:t>
            </a:r>
            <a:r>
              <a:rPr lang="fr-FR" baseline="0" dirty="0" smtClean="0"/>
              <a:t> est clair que l’accident de Fukushima est inacceptable aux yeux du public. Pour les techniciens et scientifiques, la question de la responsabilité se pose ainsi : les évènements initiateurs de l’accident (le séisme et le tsunami) étaient ils si exceptionnels que leur risque d’occurrence étaient a priori acceptables (auquel cas on a eu affaire à un coup de malchance extraordinaire et la communauté technique est excusée), ou bien leur probabilité d’occurrence a-t-elle été mal évaluée (auquel cas la communauté technique est fautive)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50</a:t>
            </a:fld>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dirty="0" smtClean="0"/>
              <a:t>Le risque sismique peut être évalué assez précisément. La loi de Gutenberg-Richter, qui relie par une exponentielle magnitude et probabilité d’occurrence de séismes est une loi universelle bien vérifiée partout dans le monde,</a:t>
            </a:r>
            <a:r>
              <a:rPr lang="fr-FR" sz="1200" baseline="0" dirty="0" smtClean="0"/>
              <a:t> </a:t>
            </a:r>
            <a:r>
              <a:rPr lang="fr-FR" sz="1200" dirty="0" smtClean="0"/>
              <a:t>qui permet en principe l’évaluation des probabilités de séismes forts par extrapolation. Pour le risque de tsunami, c’est plus difficile! Ce dernier est évidemment lié au risque sismique précité, mais l’effet de la configuration du plateau continental et de la côte est primordial, ce</a:t>
            </a:r>
            <a:r>
              <a:rPr lang="fr-FR" sz="1200" baseline="0" dirty="0" smtClean="0"/>
              <a:t> qui</a:t>
            </a:r>
            <a:r>
              <a:rPr lang="fr-FR" sz="1200" dirty="0" smtClean="0"/>
              <a:t> complique l’évaluation de la hauteur probable de la vague. </a:t>
            </a:r>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51</a:t>
            </a:fld>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Des</a:t>
            </a:r>
            <a:r>
              <a:rPr lang="fr-FR" baseline="0" dirty="0" smtClean="0"/>
              <a:t> raz de marée gigantesques ont lieu fréquemment dans le golfe d’Alaska (60 m en 1899, plus de 70 m en 1964!). Le Japon est lui aussi bien servi, hélas (38 m en 1896, 12 m lors du séisme de Kantô en 1923, 29 m lors du séisme de </a:t>
            </a:r>
            <a:r>
              <a:rPr lang="fr-FR" baseline="0" dirty="0" err="1" smtClean="0"/>
              <a:t>Sanriku</a:t>
            </a:r>
            <a:r>
              <a:rPr lang="fr-FR" baseline="0" dirty="0" smtClean="0"/>
              <a:t> en 1933), mais les vagues frappent tantôt à un endroit, tantôt à un autre, et la bonne question est plutôt : sur le site de Fukushima, quelle est la probabilité </a:t>
            </a:r>
            <a:r>
              <a:rPr lang="fr-FR" i="1" baseline="0" dirty="0" smtClean="0"/>
              <a:t>a priori </a:t>
            </a:r>
            <a:r>
              <a:rPr lang="fr-FR" baseline="0" dirty="0" smtClean="0"/>
              <a:t>d’observer un tsunami d’une hauteur supérieure à une hauteur donnée (disons, la hauteur de la digue, soit 6.5 m)? Un récent rapport (réf; T. </a:t>
            </a:r>
            <a:r>
              <a:rPr lang="fr-FR" baseline="0" dirty="0" err="1" smtClean="0"/>
              <a:t>Annaka</a:t>
            </a:r>
            <a:r>
              <a:rPr lang="fr-FR" baseline="0" dirty="0" smtClean="0"/>
              <a:t>, …..) donne la réponse : de l’ordre de quelques 10-4/an, avec de larges barres d’incertitude. </a:t>
            </a:r>
            <a:r>
              <a:rPr lang="fr-FR" sz="1200" kern="1200" dirty="0" smtClean="0">
                <a:solidFill>
                  <a:schemeClr val="tx1"/>
                </a:solidFill>
                <a:latin typeface="+mn-lt"/>
                <a:ea typeface="+mn-ea"/>
                <a:cs typeface="+mn-cs"/>
              </a:rPr>
              <a:t>Ceci signifie qu’à Fukushima, il faut attendre quelques raz de marée supérieurs à cette hauteur sur une période de 10 000 ans. </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53</a:t>
            </a:fld>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Sachant</a:t>
            </a:r>
            <a:r>
              <a:rPr lang="fr-FR" baseline="0" dirty="0" smtClean="0"/>
              <a:t> que le n</a:t>
            </a:r>
            <a:r>
              <a:rPr lang="fr-FR" dirty="0" smtClean="0"/>
              <a:t>iveau de risque d’accident grave (fusion du cœur) jugé acceptable par les autorités de sûreté nucléaires occidentales (et japonaises)</a:t>
            </a:r>
            <a:r>
              <a:rPr lang="fr-FR" baseline="0" dirty="0" smtClean="0"/>
              <a:t> est de </a:t>
            </a:r>
            <a:r>
              <a:rPr lang="fr-FR" dirty="0" smtClean="0"/>
              <a:t>1.e-4/an (pour des réacteurs de </a:t>
            </a:r>
            <a:r>
              <a:rPr lang="fr-FR" dirty="0" err="1" smtClean="0"/>
              <a:t>Gen</a:t>
            </a:r>
            <a:r>
              <a:rPr lang="fr-FR" dirty="0" smtClean="0"/>
              <a:t> II</a:t>
            </a:r>
            <a:r>
              <a:rPr lang="fr-FR" baseline="0" dirty="0" smtClean="0"/>
              <a:t> et de</a:t>
            </a:r>
            <a:r>
              <a:rPr lang="fr-FR" dirty="0" smtClean="0"/>
              <a:t> 1.e-5/an pour</a:t>
            </a:r>
            <a:r>
              <a:rPr lang="fr-FR" baseline="0" dirty="0" smtClean="0"/>
              <a:t> des réacteurs de </a:t>
            </a:r>
            <a:r>
              <a:rPr lang="fr-FR" dirty="0" err="1" smtClean="0"/>
              <a:t>Gen</a:t>
            </a:r>
            <a:r>
              <a:rPr lang="fr-FR" dirty="0" smtClean="0"/>
              <a:t> III,</a:t>
            </a:r>
            <a:r>
              <a:rPr lang="fr-FR" baseline="0" dirty="0" smtClean="0"/>
              <a:t> et d’</a:t>
            </a:r>
            <a:r>
              <a:rPr lang="fr-FR" dirty="0" smtClean="0"/>
              <a:t>encore un ordre de grandeur au dessous pour la probabilité de relâchement de radioactivité dans l’environnement, force est ce conclure qu’il n’y avait pas cohérence entre la doctrine de sûreté et son application à Fukushima. Le dimensionnement de la digue était clairement insuffisant, et la communauté technique doit en être tenue responsable.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respect de la doctrine de sûreté aurait exigé une digue dimensionnée à 10m; On aurait eu alors une probabilité de vague dépassant la digue de l’ordre de 10-4/an…et</a:t>
            </a:r>
            <a:r>
              <a:rPr lang="fr-FR" baseline="0" dirty="0" smtClean="0"/>
              <a:t> ladite digue n’aurait pas suffi à éviter la catastrophe! Même si ce genre de considération ne disculpe pas la communauté technique, cela permet de mesurer le caractère exceptionnel de l’évènement.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55</a:t>
            </a:fld>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Après l’accident, il va falloir décontaminer l’eau qui a servi à refroidir les réacteurs (adsorption sur résines, </a:t>
            </a:r>
            <a:r>
              <a:rPr lang="fr-FR" dirty="0" err="1" smtClean="0"/>
              <a:t>calixarènes</a:t>
            </a:r>
            <a:r>
              <a:rPr lang="fr-FR" dirty="0" smtClean="0"/>
              <a:t> greffées?). Pb de sélectivité Cs/Na –Plusieurs dizaines de milliers de m3 à traiter….</a:t>
            </a:r>
          </a:p>
          <a:p>
            <a:endParaRPr lang="fr-FR" dirty="0" smtClean="0"/>
          </a:p>
          <a:p>
            <a:r>
              <a:rPr lang="fr-FR" dirty="0" smtClean="0"/>
              <a:t>Il faudra probablement décontaminer les sols au voisinage de la centrale et dans le couloir d’</a:t>
            </a:r>
            <a:r>
              <a:rPr lang="fr-FR" dirty="0" err="1" smtClean="0"/>
              <a:t>Itate</a:t>
            </a:r>
            <a:r>
              <a:rPr lang="fr-FR" dirty="0" smtClean="0"/>
              <a:t> (Décapage? Autres techniques de mitigation?).</a:t>
            </a:r>
          </a:p>
          <a:p>
            <a:endParaRPr lang="fr-FR" dirty="0" smtClean="0"/>
          </a:p>
          <a:p>
            <a:r>
              <a:rPr lang="fr-FR" dirty="0" smtClean="0"/>
              <a:t>Il va falloir démanteler des réacteurs accidentés, dans des conditions radiologiques difficiles. </a:t>
            </a:r>
          </a:p>
          <a:p>
            <a:endParaRPr lang="fr-FR" dirty="0" smtClean="0"/>
          </a:p>
          <a:p>
            <a:r>
              <a:rPr lang="fr-FR" dirty="0" smtClean="0"/>
              <a:t>Pour tout cela : techniques innovantes à développer.</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56</a:t>
            </a:fld>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L’accident de Fukushima est hélas riche d’enseignements pour la communauté technique. Sur les réacteurs existants et futurs, il s’agira de mieux prendre en compte le risque tsunami, diversifier les moyens de refroidissement et les alimentations électriques de secours, favoriser la sûreté passive dans la conception des réacteurs, mieux instrumenter les réacteurs. </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57</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L’accident de Fukushima ne sera pas sans conséquences pour le développement du nucléaire dans le monde : celles-ci seront probablement limitées en Chine, en Inde et en Russie ; en revanche, elles sont  déjà lourdes en Occident (révision des politiques nucléaires allemandes et suisses). D’autres pays suivront peut-être. Dopés par l’accident, les khmers verts se</a:t>
            </a:r>
            <a:r>
              <a:rPr lang="fr-FR" sz="1200" kern="1200" baseline="0" dirty="0" smtClean="0">
                <a:solidFill>
                  <a:schemeClr val="tx1"/>
                </a:solidFill>
                <a:latin typeface="+mn-lt"/>
                <a:ea typeface="+mn-ea"/>
                <a:cs typeface="+mn-cs"/>
              </a:rPr>
              <a:t> sentent pousser des ailes et les </a:t>
            </a:r>
            <a:r>
              <a:rPr lang="fr-FR" sz="1200" kern="1200" baseline="0" dirty="0" err="1" smtClean="0">
                <a:solidFill>
                  <a:schemeClr val="tx1"/>
                </a:solidFill>
                <a:latin typeface="+mn-lt"/>
                <a:ea typeface="+mn-ea"/>
                <a:cs typeface="+mn-cs"/>
              </a:rPr>
              <a:t>écolocatastrophistes</a:t>
            </a:r>
            <a:r>
              <a:rPr lang="fr-FR" sz="1200" kern="1200" baseline="0" dirty="0" smtClean="0">
                <a:solidFill>
                  <a:schemeClr val="tx1"/>
                </a:solidFill>
                <a:latin typeface="+mn-lt"/>
                <a:ea typeface="+mn-ea"/>
                <a:cs typeface="+mn-cs"/>
              </a:rPr>
              <a:t> exultent d’une joie mauvaise (</a:t>
            </a:r>
            <a:r>
              <a:rPr lang="fr-FR" sz="1200" kern="1200" baseline="0" dirty="0" err="1" smtClean="0">
                <a:solidFill>
                  <a:schemeClr val="tx1"/>
                </a:solidFill>
                <a:latin typeface="+mn-lt"/>
                <a:ea typeface="+mn-ea"/>
                <a:cs typeface="+mn-cs"/>
              </a:rPr>
              <a:t>Cf</a:t>
            </a:r>
            <a:r>
              <a:rPr lang="fr-FR" sz="1200" kern="1200" baseline="0" dirty="0" smtClean="0">
                <a:solidFill>
                  <a:schemeClr val="tx1"/>
                </a:solidFill>
                <a:latin typeface="+mn-lt"/>
                <a:ea typeface="+mn-ea"/>
                <a:cs typeface="+mn-cs"/>
              </a:rPr>
              <a:t> l’article de Luc Ferry). Le </a:t>
            </a:r>
            <a:r>
              <a:rPr lang="fr-FR" sz="1200" kern="1200" dirty="0" smtClean="0">
                <a:solidFill>
                  <a:schemeClr val="tx1"/>
                </a:solidFill>
                <a:latin typeface="+mn-lt"/>
                <a:ea typeface="+mn-ea"/>
                <a:cs typeface="+mn-cs"/>
              </a:rPr>
              <a:t>débat démocratique sur l’avenir de la filière s’annonce chaud</a:t>
            </a:r>
            <a:r>
              <a:rPr lang="fr-FR" sz="1200" kern="1200" baseline="0" dirty="0" smtClean="0">
                <a:solidFill>
                  <a:schemeClr val="tx1"/>
                </a:solidFill>
                <a:latin typeface="+mn-lt"/>
                <a:ea typeface="+mn-ea"/>
                <a:cs typeface="+mn-cs"/>
              </a:rPr>
              <a:t> : i</a:t>
            </a:r>
            <a:r>
              <a:rPr lang="fr-FR" sz="1200" kern="1200" dirty="0" smtClean="0">
                <a:solidFill>
                  <a:schemeClr val="tx1"/>
                </a:solidFill>
                <a:latin typeface="+mn-lt"/>
                <a:ea typeface="+mn-ea"/>
                <a:cs typeface="+mn-cs"/>
              </a:rPr>
              <a:t>l faut souhaiter qu’il se déroule de façon raisonnée, sans passion, en pesant les avantages et les inconvénients de cette option énergétique.</a:t>
            </a:r>
          </a:p>
          <a:p>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6704293E-A239-4FB3-BD56-6C1792A6CC76}" type="slidenum">
              <a:rPr lang="fr-FR" smtClean="0"/>
              <a:pPr/>
              <a:t>58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BFE31C-BDE8-45A0-A10F-8C737F0CB989}" type="datetimeFigureOut">
              <a:rPr lang="fr-FR" smtClean="0"/>
              <a:pPr/>
              <a:t>06/06/2011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EBB5AA4-6F72-41FE-B4CC-E9F02D4FFBF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BFE31C-BDE8-45A0-A10F-8C737F0CB989}" type="datetimeFigureOut">
              <a:rPr lang="fr-FR" smtClean="0"/>
              <a:pPr/>
              <a:t>06/06/2011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BB5AA4-6F72-41FE-B4CC-E9F02D4FFBF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1026" name="Picture 2"/>
          <p:cNvPicPr>
            <a:picLocks noChangeAspect="1" noChangeArrowheads="1"/>
          </p:cNvPicPr>
          <p:nvPr/>
        </p:nvPicPr>
        <p:blipFill>
          <a:blip r:embed="rId3" cstate="print"/>
          <a:srcRect/>
          <a:stretch>
            <a:fillRect/>
          </a:stretch>
        </p:blipFill>
        <p:spPr bwMode="auto">
          <a:xfrm>
            <a:off x="0" y="0"/>
            <a:ext cx="10458450" cy="7029450"/>
          </a:xfrm>
          <a:prstGeom prst="rect">
            <a:avLst/>
          </a:prstGeom>
          <a:noFill/>
          <a:ln w="9525">
            <a:noFill/>
            <a:miter lim="800000"/>
            <a:headEnd/>
            <a:tailEnd/>
          </a:ln>
        </p:spPr>
      </p:pic>
      <p:sp>
        <p:nvSpPr>
          <p:cNvPr id="5" name="ZoneTexte 4"/>
          <p:cNvSpPr txBox="1"/>
          <p:nvPr/>
        </p:nvSpPr>
        <p:spPr>
          <a:xfrm>
            <a:off x="179512" y="2492896"/>
            <a:ext cx="3672408" cy="1815882"/>
          </a:xfrm>
          <a:prstGeom prst="rect">
            <a:avLst/>
          </a:prstGeom>
          <a:solidFill>
            <a:schemeClr val="bg1"/>
          </a:solidFill>
        </p:spPr>
        <p:txBody>
          <a:bodyPr wrap="square" rtlCol="0">
            <a:spAutoFit/>
          </a:bodyPr>
          <a:lstStyle/>
          <a:p>
            <a:r>
              <a:rPr lang="fr-FR" sz="1400" dirty="0" smtClean="0"/>
              <a:t>B. Bonin, avec des planches reprises de plusieurs sources : </a:t>
            </a:r>
          </a:p>
          <a:p>
            <a:r>
              <a:rPr lang="fr-FR" sz="1400" dirty="0" smtClean="0"/>
              <a:t>M. Braun, </a:t>
            </a:r>
            <a:r>
              <a:rPr lang="fr-FR" sz="1400" dirty="0" err="1" smtClean="0"/>
              <a:t>Areva</a:t>
            </a:r>
            <a:r>
              <a:rPr lang="fr-FR" sz="1400" dirty="0" smtClean="0"/>
              <a:t>, </a:t>
            </a:r>
          </a:p>
          <a:p>
            <a:r>
              <a:rPr lang="fr-FR" sz="1400" dirty="0" smtClean="0"/>
              <a:t>B. </a:t>
            </a:r>
            <a:r>
              <a:rPr lang="fr-FR" sz="1400" dirty="0" err="1" smtClean="0"/>
              <a:t>Tarride</a:t>
            </a:r>
            <a:r>
              <a:rPr lang="fr-FR" sz="1400" dirty="0" smtClean="0"/>
              <a:t> et C. Renault, INSTN, </a:t>
            </a:r>
          </a:p>
          <a:p>
            <a:r>
              <a:rPr lang="fr-FR" sz="1400" dirty="0" smtClean="0"/>
              <a:t>P. </a:t>
            </a:r>
            <a:r>
              <a:rPr lang="fr-FR" sz="1400" dirty="0"/>
              <a:t>R</a:t>
            </a:r>
            <a:r>
              <a:rPr lang="fr-FR" sz="1400" dirty="0" smtClean="0"/>
              <a:t>aymond, DEN, </a:t>
            </a:r>
          </a:p>
          <a:p>
            <a:r>
              <a:rPr lang="fr-FR" sz="1400" dirty="0" smtClean="0"/>
              <a:t>D. Champion, IRSN</a:t>
            </a:r>
          </a:p>
          <a:p>
            <a:r>
              <a:rPr lang="fr-FR" sz="1400" dirty="0" smtClean="0"/>
              <a:t>A. </a:t>
            </a:r>
            <a:r>
              <a:rPr lang="fr-FR" sz="1400" dirty="0" err="1" smtClean="0"/>
              <a:t>Omoto</a:t>
            </a:r>
            <a:r>
              <a:rPr lang="fr-FR" sz="1400" dirty="0" smtClean="0"/>
              <a:t>, U. Tokyo</a:t>
            </a:r>
          </a:p>
          <a:p>
            <a:r>
              <a:rPr lang="fr-FR" sz="1400" dirty="0" smtClean="0"/>
              <a:t>H. </a:t>
            </a:r>
            <a:r>
              <a:rPr lang="fr-FR" sz="1400" dirty="0" err="1" smtClean="0"/>
              <a:t>Matsui</a:t>
            </a:r>
            <a:r>
              <a:rPr lang="fr-FR" sz="1400" dirty="0" smtClean="0"/>
              <a:t>, TEPCO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de l’exposé </a:t>
            </a:r>
            <a:endParaRPr lang="fr-FR" dirty="0"/>
          </a:p>
        </p:txBody>
      </p:sp>
      <p:sp>
        <p:nvSpPr>
          <p:cNvPr id="3" name="Espace réservé du contenu 2"/>
          <p:cNvSpPr>
            <a:spLocks noGrp="1"/>
          </p:cNvSpPr>
          <p:nvPr>
            <p:ph idx="1"/>
          </p:nvPr>
        </p:nvSpPr>
        <p:spPr/>
        <p:txBody>
          <a:bodyPr>
            <a:normAutofit/>
          </a:bodyPr>
          <a:lstStyle/>
          <a:p>
            <a:pPr>
              <a:buNone/>
            </a:pPr>
            <a:endParaRPr lang="fr-FR" dirty="0"/>
          </a:p>
          <a:p>
            <a:r>
              <a:rPr lang="fr-FR" sz="2800" dirty="0" smtClean="0"/>
              <a:t>La centrale de Fukushima et ses réacteurs</a:t>
            </a:r>
          </a:p>
          <a:p>
            <a:r>
              <a:rPr lang="fr-FR" sz="2800" dirty="0" smtClean="0"/>
              <a:t>Déroulement de l’accident</a:t>
            </a:r>
          </a:p>
          <a:p>
            <a:r>
              <a:rPr lang="fr-FR" sz="2800" dirty="0" smtClean="0"/>
              <a:t>Conséquences radiologiques et environnementales</a:t>
            </a:r>
          </a:p>
          <a:p>
            <a:r>
              <a:rPr lang="fr-FR" sz="2800" dirty="0" smtClean="0"/>
              <a:t>Conséquences pour le nucléaire dans le monde</a:t>
            </a:r>
            <a:endParaRPr lang="fr-FR" sz="2800" dirty="0"/>
          </a:p>
          <a:p>
            <a:pPr>
              <a:buNone/>
            </a:pP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a:stretch>
            <a:fillRect/>
          </a:stretch>
        </p:blipFill>
        <p:spPr bwMode="auto">
          <a:xfrm>
            <a:off x="107178" y="332656"/>
            <a:ext cx="8973944" cy="5793507"/>
          </a:xfrm>
          <a:prstGeom prst="rect">
            <a:avLst/>
          </a:prstGeom>
          <a:noFill/>
          <a:ln w="9525">
            <a:noFill/>
            <a:miter lim="800000"/>
            <a:headEnd/>
            <a:tailEnd/>
          </a:ln>
        </p:spPr>
      </p:pic>
      <p:sp>
        <p:nvSpPr>
          <p:cNvPr id="6" name="ZoneTexte 5"/>
          <p:cNvSpPr txBox="1"/>
          <p:nvPr/>
        </p:nvSpPr>
        <p:spPr>
          <a:xfrm>
            <a:off x="5111552" y="6237312"/>
            <a:ext cx="4032448" cy="369332"/>
          </a:xfrm>
          <a:prstGeom prst="rect">
            <a:avLst/>
          </a:prstGeom>
          <a:noFill/>
        </p:spPr>
        <p:txBody>
          <a:bodyPr wrap="square" rtlCol="0">
            <a:spAutoFit/>
          </a:bodyPr>
          <a:lstStyle/>
          <a:p>
            <a:r>
              <a:rPr lang="fr-FR" dirty="0" smtClean="0"/>
              <a:t>Source : B. </a:t>
            </a:r>
            <a:r>
              <a:rPr lang="fr-FR" dirty="0" err="1"/>
              <a:t>T</a:t>
            </a:r>
            <a:r>
              <a:rPr lang="fr-FR" dirty="0" err="1" smtClean="0"/>
              <a:t>arride</a:t>
            </a:r>
            <a:r>
              <a:rPr lang="fr-FR" dirty="0" smtClean="0"/>
              <a:t> et C. Renault, INSTN</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construction </a:t>
            </a:r>
            <a:endParaRPr lang="fr-FR" dirty="0"/>
          </a:p>
        </p:txBody>
      </p:sp>
      <p:sp>
        <p:nvSpPr>
          <p:cNvPr id="3" name="Espace réservé du contenu 2"/>
          <p:cNvSpPr>
            <a:spLocks noGrp="1"/>
          </p:cNvSpPr>
          <p:nvPr>
            <p:ph idx="1"/>
          </p:nvPr>
        </p:nvSpPr>
        <p:spPr/>
        <p:txBody>
          <a:bodyPr/>
          <a:lstStyle/>
          <a:p>
            <a:endParaRPr lang="fr-FR"/>
          </a:p>
        </p:txBody>
      </p:sp>
      <p:pic>
        <p:nvPicPr>
          <p:cNvPr id="9218" name="Picture 2"/>
          <p:cNvPicPr>
            <a:picLocks noChangeAspect="1" noChangeArrowheads="1"/>
          </p:cNvPicPr>
          <p:nvPr/>
        </p:nvPicPr>
        <p:blipFill>
          <a:blip r:embed="rId3" cstate="print"/>
          <a:srcRect/>
          <a:stretch>
            <a:fillRect/>
          </a:stretch>
        </p:blipFill>
        <p:spPr bwMode="auto">
          <a:xfrm>
            <a:off x="0" y="52388"/>
            <a:ext cx="10058400" cy="6753225"/>
          </a:xfrm>
          <a:prstGeom prst="rect">
            <a:avLst/>
          </a:prstGeom>
          <a:noFill/>
          <a:ln w="9525">
            <a:noFill/>
            <a:miter lim="800000"/>
            <a:headEnd/>
            <a:tailEnd/>
          </a:ln>
        </p:spPr>
      </p:pic>
      <p:sp>
        <p:nvSpPr>
          <p:cNvPr id="5" name="ZoneTexte 4"/>
          <p:cNvSpPr txBox="1"/>
          <p:nvPr/>
        </p:nvSpPr>
        <p:spPr>
          <a:xfrm>
            <a:off x="683568" y="1628800"/>
            <a:ext cx="9001000" cy="646331"/>
          </a:xfrm>
          <a:prstGeom prst="rect">
            <a:avLst/>
          </a:prstGeom>
          <a:solidFill>
            <a:schemeClr val="bg1"/>
          </a:solidFill>
        </p:spPr>
        <p:txBody>
          <a:bodyPr wrap="square" rtlCol="0">
            <a:spAutoFit/>
          </a:bodyPr>
          <a:lstStyle/>
          <a:p>
            <a:r>
              <a:rPr lang="fr-FR" dirty="0" smtClean="0"/>
              <a:t>Tranche 1 –          GE Mark I BWR (460 </a:t>
            </a:r>
            <a:r>
              <a:rPr lang="fr-FR" dirty="0" err="1" smtClean="0"/>
              <a:t>MWé</a:t>
            </a:r>
            <a:r>
              <a:rPr lang="fr-FR" dirty="0" smtClean="0"/>
              <a:t>) connectée au réseau fin 1970</a:t>
            </a:r>
          </a:p>
          <a:p>
            <a:r>
              <a:rPr lang="fr-FR" dirty="0" smtClean="0"/>
              <a:t>Tranches 2, 3, 4 - GE Mark I BWR (784 </a:t>
            </a:r>
            <a:r>
              <a:rPr lang="fr-FR" dirty="0" err="1" smtClean="0"/>
              <a:t>MWé</a:t>
            </a:r>
            <a:r>
              <a:rPr lang="fr-FR" dirty="0" smtClean="0"/>
              <a:t>) connectée au réseau entre 1973 et 1978</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0722" name="Picture 2"/>
          <p:cNvPicPr>
            <a:picLocks noChangeAspect="1" noChangeArrowheads="1"/>
          </p:cNvPicPr>
          <p:nvPr/>
        </p:nvPicPr>
        <p:blipFill>
          <a:blip r:embed="rId2" cstate="print"/>
          <a:srcRect/>
          <a:stretch>
            <a:fillRect/>
          </a:stretch>
        </p:blipFill>
        <p:spPr bwMode="auto">
          <a:xfrm>
            <a:off x="0" y="0"/>
            <a:ext cx="9858375" cy="7229475"/>
          </a:xfrm>
          <a:prstGeom prst="rect">
            <a:avLst/>
          </a:prstGeom>
          <a:noFill/>
          <a:ln w="9525">
            <a:noFill/>
            <a:miter lim="800000"/>
            <a:headEnd/>
            <a:tailEnd/>
          </a:ln>
        </p:spPr>
      </p:pic>
      <p:sp>
        <p:nvSpPr>
          <p:cNvPr id="5" name="ZoneTexte 4"/>
          <p:cNvSpPr txBox="1"/>
          <p:nvPr/>
        </p:nvSpPr>
        <p:spPr>
          <a:xfrm>
            <a:off x="2555776" y="332656"/>
            <a:ext cx="504056" cy="369332"/>
          </a:xfrm>
          <a:prstGeom prst="rect">
            <a:avLst/>
          </a:prstGeom>
          <a:solidFill>
            <a:schemeClr val="bg1"/>
          </a:solidFill>
        </p:spPr>
        <p:txBody>
          <a:bodyPr wrap="square" rtlCol="0">
            <a:spAutoFit/>
          </a:bodyPr>
          <a:lstStyle/>
          <a:p>
            <a:endParaRPr lang="fr-FR" dirty="0"/>
          </a:p>
        </p:txBody>
      </p:sp>
      <p:sp>
        <p:nvSpPr>
          <p:cNvPr id="6" name="ZoneTexte 5"/>
          <p:cNvSpPr txBox="1"/>
          <p:nvPr/>
        </p:nvSpPr>
        <p:spPr>
          <a:xfrm>
            <a:off x="5436096" y="3573016"/>
            <a:ext cx="864096" cy="369332"/>
          </a:xfrm>
          <a:prstGeom prst="rect">
            <a:avLst/>
          </a:prstGeom>
          <a:solidFill>
            <a:schemeClr val="bg1"/>
          </a:solidFill>
        </p:spPr>
        <p:txBody>
          <a:bodyPr wrap="square" rtlCol="0">
            <a:spAutoFit/>
          </a:bodyPr>
          <a:lstStyle/>
          <a:p>
            <a:r>
              <a:rPr lang="fr-FR" dirty="0" smtClean="0"/>
              <a:t>1973</a:t>
            </a:r>
            <a:endParaRPr lang="fr-FR" dirty="0"/>
          </a:p>
        </p:txBody>
      </p:sp>
      <p:sp>
        <p:nvSpPr>
          <p:cNvPr id="7" name="ZoneTexte 6"/>
          <p:cNvSpPr txBox="1"/>
          <p:nvPr/>
        </p:nvSpPr>
        <p:spPr>
          <a:xfrm>
            <a:off x="5508104" y="4293096"/>
            <a:ext cx="720080" cy="369332"/>
          </a:xfrm>
          <a:prstGeom prst="rect">
            <a:avLst/>
          </a:prstGeom>
          <a:solidFill>
            <a:schemeClr val="bg1"/>
          </a:solidFill>
        </p:spPr>
        <p:txBody>
          <a:bodyPr wrap="square" rtlCol="0">
            <a:spAutoFit/>
          </a:bodyPr>
          <a:lstStyle/>
          <a:p>
            <a:r>
              <a:rPr lang="fr-FR" dirty="0" smtClean="0"/>
              <a:t>1974</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1746" name="Picture 2"/>
          <p:cNvPicPr>
            <a:picLocks noChangeAspect="1" noChangeArrowheads="1"/>
          </p:cNvPicPr>
          <p:nvPr/>
        </p:nvPicPr>
        <p:blipFill>
          <a:blip r:embed="rId3" cstate="print"/>
          <a:srcRect/>
          <a:stretch>
            <a:fillRect/>
          </a:stretch>
        </p:blipFill>
        <p:spPr bwMode="auto">
          <a:xfrm>
            <a:off x="0" y="0"/>
            <a:ext cx="9944100" cy="76485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1266" name="Picture 2"/>
          <p:cNvPicPr>
            <a:picLocks noChangeAspect="1" noChangeArrowheads="1"/>
          </p:cNvPicPr>
          <p:nvPr/>
        </p:nvPicPr>
        <p:blipFill>
          <a:blip r:embed="rId3" cstate="print"/>
          <a:srcRect/>
          <a:stretch>
            <a:fillRect/>
          </a:stretch>
        </p:blipFill>
        <p:spPr bwMode="auto">
          <a:xfrm>
            <a:off x="0" y="0"/>
            <a:ext cx="10363200" cy="6858000"/>
          </a:xfrm>
          <a:prstGeom prst="rect">
            <a:avLst/>
          </a:prstGeom>
          <a:noFill/>
          <a:ln w="9525">
            <a:noFill/>
            <a:miter lim="800000"/>
            <a:headEnd/>
            <a:tailEnd/>
          </a:ln>
        </p:spPr>
      </p:pic>
      <p:sp>
        <p:nvSpPr>
          <p:cNvPr id="5" name="ZoneTexte 4"/>
          <p:cNvSpPr txBox="1"/>
          <p:nvPr/>
        </p:nvSpPr>
        <p:spPr>
          <a:xfrm>
            <a:off x="5436096" y="188640"/>
            <a:ext cx="4032448" cy="369332"/>
          </a:xfrm>
          <a:prstGeom prst="rect">
            <a:avLst/>
          </a:prstGeom>
          <a:noFill/>
        </p:spPr>
        <p:txBody>
          <a:bodyPr wrap="square" rtlCol="0">
            <a:spAutoFit/>
          </a:bodyPr>
          <a:lstStyle/>
          <a:p>
            <a:r>
              <a:rPr lang="fr-FR" dirty="0" smtClean="0"/>
              <a:t>Source : B. </a:t>
            </a:r>
            <a:r>
              <a:rPr lang="fr-FR" dirty="0" err="1"/>
              <a:t>T</a:t>
            </a:r>
            <a:r>
              <a:rPr lang="fr-FR" dirty="0" err="1" smtClean="0"/>
              <a:t>arride</a:t>
            </a:r>
            <a:r>
              <a:rPr lang="fr-FR" dirty="0" smtClean="0"/>
              <a:t> et C. Renault, INSTN</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504056"/>
          </a:xfrm>
        </p:spPr>
        <p:txBody>
          <a:bodyPr>
            <a:normAutofit fontScale="90000"/>
          </a:bodyPr>
          <a:lstStyle/>
          <a:p>
            <a:r>
              <a:rPr lang="fr-FR" dirty="0" smtClean="0"/>
              <a:t>Le haut du bâtiment réacteur</a:t>
            </a:r>
            <a:endParaRPr lang="fr-FR" dirty="0"/>
          </a:p>
        </p:txBody>
      </p:sp>
      <p:sp>
        <p:nvSpPr>
          <p:cNvPr id="3" name="Espace réservé du contenu 2"/>
          <p:cNvSpPr>
            <a:spLocks noGrp="1"/>
          </p:cNvSpPr>
          <p:nvPr>
            <p:ph idx="1"/>
          </p:nvPr>
        </p:nvSpPr>
        <p:spPr/>
        <p:txBody>
          <a:bodyPr/>
          <a:lstStyle/>
          <a:p>
            <a:endParaRPr lang="fr-FR"/>
          </a:p>
        </p:txBody>
      </p:sp>
      <p:pic>
        <p:nvPicPr>
          <p:cNvPr id="25602" name="Picture 2"/>
          <p:cNvPicPr>
            <a:picLocks noChangeAspect="1" noChangeArrowheads="1"/>
          </p:cNvPicPr>
          <p:nvPr/>
        </p:nvPicPr>
        <p:blipFill>
          <a:blip r:embed="rId3" cstate="print"/>
          <a:srcRect/>
          <a:stretch>
            <a:fillRect/>
          </a:stretch>
        </p:blipFill>
        <p:spPr bwMode="auto">
          <a:xfrm>
            <a:off x="490538" y="704850"/>
            <a:ext cx="8162925" cy="5448300"/>
          </a:xfrm>
          <a:prstGeom prst="rect">
            <a:avLst/>
          </a:prstGeom>
          <a:noFill/>
          <a:ln w="9525">
            <a:noFill/>
            <a:miter lim="800000"/>
            <a:headEnd/>
            <a:tailEnd/>
          </a:ln>
        </p:spPr>
      </p:pic>
      <p:sp>
        <p:nvSpPr>
          <p:cNvPr id="5" name="ZoneTexte 4"/>
          <p:cNvSpPr txBox="1"/>
          <p:nvPr/>
        </p:nvSpPr>
        <p:spPr>
          <a:xfrm>
            <a:off x="5652120" y="6453336"/>
            <a:ext cx="2952328" cy="369332"/>
          </a:xfrm>
          <a:prstGeom prst="rect">
            <a:avLst/>
          </a:prstGeom>
          <a:noFill/>
        </p:spPr>
        <p:txBody>
          <a:bodyPr wrap="square" rtlCol="0">
            <a:spAutoFit/>
          </a:bodyPr>
          <a:lstStyle/>
          <a:p>
            <a:r>
              <a:rPr lang="fr-FR" dirty="0" smtClean="0"/>
              <a:t>Source : M. Braun, </a:t>
            </a:r>
            <a:r>
              <a:rPr lang="fr-FR" dirty="0" err="1" smtClean="0"/>
              <a:t>Areva</a:t>
            </a: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2290" name="Picture 2"/>
          <p:cNvPicPr>
            <a:picLocks noChangeAspect="1" noChangeArrowheads="1"/>
          </p:cNvPicPr>
          <p:nvPr/>
        </p:nvPicPr>
        <p:blipFill>
          <a:blip r:embed="rId2" cstate="print"/>
          <a:srcRect/>
          <a:stretch>
            <a:fillRect/>
          </a:stretch>
        </p:blipFill>
        <p:spPr bwMode="auto">
          <a:xfrm>
            <a:off x="0" y="28575"/>
            <a:ext cx="9772650" cy="68008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784976" cy="922114"/>
          </a:xfrm>
        </p:spPr>
        <p:txBody>
          <a:bodyPr>
            <a:normAutofit/>
          </a:bodyPr>
          <a:lstStyle/>
          <a:p>
            <a:r>
              <a:rPr lang="fr-FR" sz="3200" dirty="0" smtClean="0"/>
              <a:t>Déroulement de l’accident : le séisme et le tsunami</a:t>
            </a:r>
            <a:endParaRPr lang="fr-FR" sz="3200" dirty="0"/>
          </a:p>
        </p:txBody>
      </p:sp>
      <p:sp>
        <p:nvSpPr>
          <p:cNvPr id="3" name="Espace réservé du contenu 2"/>
          <p:cNvSpPr>
            <a:spLocks noGrp="1"/>
          </p:cNvSpPr>
          <p:nvPr>
            <p:ph idx="1"/>
          </p:nvPr>
        </p:nvSpPr>
        <p:spPr/>
        <p:txBody>
          <a:bodyPr/>
          <a:lstStyle/>
          <a:p>
            <a:endParaRPr lang="fr-FR"/>
          </a:p>
        </p:txBody>
      </p:sp>
      <p:pic>
        <p:nvPicPr>
          <p:cNvPr id="32770" name="Picture 2"/>
          <p:cNvPicPr>
            <a:picLocks noChangeAspect="1" noChangeArrowheads="1"/>
          </p:cNvPicPr>
          <p:nvPr/>
        </p:nvPicPr>
        <p:blipFill>
          <a:blip r:embed="rId2" cstate="print"/>
          <a:srcRect/>
          <a:stretch>
            <a:fillRect/>
          </a:stretch>
        </p:blipFill>
        <p:spPr bwMode="auto">
          <a:xfrm>
            <a:off x="0" y="1268760"/>
            <a:ext cx="9119312" cy="4541490"/>
          </a:xfrm>
          <a:prstGeom prst="rect">
            <a:avLst/>
          </a:prstGeom>
          <a:noFill/>
          <a:ln w="9525">
            <a:noFill/>
            <a:miter lim="800000"/>
            <a:headEnd/>
            <a:tailEnd/>
          </a:ln>
        </p:spPr>
      </p:pic>
      <p:sp>
        <p:nvSpPr>
          <p:cNvPr id="5" name="ZoneTexte 4"/>
          <p:cNvSpPr txBox="1"/>
          <p:nvPr/>
        </p:nvSpPr>
        <p:spPr>
          <a:xfrm>
            <a:off x="6084168" y="5877272"/>
            <a:ext cx="2808312" cy="369332"/>
          </a:xfrm>
          <a:prstGeom prst="rect">
            <a:avLst/>
          </a:prstGeom>
          <a:noFill/>
        </p:spPr>
        <p:txBody>
          <a:bodyPr wrap="square" rtlCol="0">
            <a:spAutoFit/>
          </a:bodyPr>
          <a:lstStyle/>
          <a:p>
            <a:r>
              <a:rPr lang="fr-FR" dirty="0" smtClean="0"/>
              <a:t>Source : P. Raymond, DEN</a:t>
            </a:r>
            <a:endParaRPr lang="fr-FR" dirty="0"/>
          </a:p>
        </p:txBody>
      </p:sp>
      <p:sp>
        <p:nvSpPr>
          <p:cNvPr id="6" name="ZoneTexte 5"/>
          <p:cNvSpPr txBox="1"/>
          <p:nvPr/>
        </p:nvSpPr>
        <p:spPr>
          <a:xfrm>
            <a:off x="6588224" y="3501008"/>
            <a:ext cx="1584176" cy="369332"/>
          </a:xfrm>
          <a:prstGeom prst="rect">
            <a:avLst/>
          </a:prstGeom>
          <a:solidFill>
            <a:schemeClr val="bg1"/>
          </a:solidFill>
        </p:spPr>
        <p:txBody>
          <a:bodyPr wrap="square" rtlCol="0">
            <a:spAutoFit/>
          </a:bodyPr>
          <a:lstStyle/>
          <a:p>
            <a:r>
              <a:rPr lang="fr-FR" b="1" dirty="0" smtClean="0"/>
              <a:t>une heure</a:t>
            </a:r>
            <a:endParaRPr lang="fr-FR"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fontScale="90000"/>
          </a:bodyPr>
          <a:lstStyle/>
          <a:p>
            <a:r>
              <a:rPr lang="it-IT" dirty="0"/>
              <a:t>Fukushima Daiichi » le 11/03/11 14h46</a:t>
            </a:r>
            <a:endParaRPr lang="fr-FR" dirty="0"/>
          </a:p>
        </p:txBody>
      </p:sp>
      <p:sp>
        <p:nvSpPr>
          <p:cNvPr id="3" name="Espace réservé du contenu 2"/>
          <p:cNvSpPr>
            <a:spLocks noGrp="1"/>
          </p:cNvSpPr>
          <p:nvPr>
            <p:ph idx="1"/>
          </p:nvPr>
        </p:nvSpPr>
        <p:spPr>
          <a:xfrm>
            <a:off x="179512" y="1600200"/>
            <a:ext cx="4536504" cy="4525963"/>
          </a:xfrm>
        </p:spPr>
        <p:txBody>
          <a:bodyPr>
            <a:normAutofit/>
          </a:bodyPr>
          <a:lstStyle/>
          <a:p>
            <a:pPr>
              <a:buNone/>
            </a:pPr>
            <a:r>
              <a:rPr lang="fr-FR" dirty="0" smtClean="0"/>
              <a:t> Séisme : </a:t>
            </a:r>
            <a:r>
              <a:rPr lang="fr-FR" sz="2800" dirty="0" smtClean="0"/>
              <a:t>Accélération 0.37 g &gt; </a:t>
            </a:r>
            <a:r>
              <a:rPr lang="fr-FR" sz="2800" dirty="0"/>
              <a:t>dimensionnement = </a:t>
            </a:r>
            <a:r>
              <a:rPr lang="fr-FR" sz="2800" dirty="0" smtClean="0"/>
              <a:t>0.3g</a:t>
            </a:r>
            <a:endParaRPr lang="fr-FR" sz="2800" dirty="0"/>
          </a:p>
          <a:p>
            <a:pPr>
              <a:buNone/>
            </a:pPr>
            <a:r>
              <a:rPr lang="fr-FR" sz="2800" dirty="0" smtClean="0"/>
              <a:t> </a:t>
            </a:r>
            <a:r>
              <a:rPr lang="fr-FR" sz="2800" dirty="0"/>
              <a:t>Mais, bonne tenue générale, grâce aux marges</a:t>
            </a:r>
          </a:p>
          <a:p>
            <a:pPr>
              <a:buNone/>
            </a:pPr>
            <a:r>
              <a:rPr lang="fr-FR" sz="2800" dirty="0" smtClean="0"/>
              <a:t> </a:t>
            </a:r>
            <a:r>
              <a:rPr lang="fr-FR" sz="2800" dirty="0"/>
              <a:t>Mais vague tsunami </a:t>
            </a:r>
            <a:r>
              <a:rPr lang="fr-FR" sz="2800" dirty="0" smtClean="0"/>
              <a:t>14 m </a:t>
            </a:r>
          </a:p>
          <a:p>
            <a:pPr>
              <a:buNone/>
            </a:pPr>
            <a:r>
              <a:rPr lang="fr-FR" sz="2800" dirty="0" smtClean="0"/>
              <a:t>&gt; </a:t>
            </a:r>
            <a:r>
              <a:rPr lang="fr-FR" sz="2800" dirty="0"/>
              <a:t>digue dimensionnée à 6,5m.</a:t>
            </a:r>
          </a:p>
        </p:txBody>
      </p:sp>
      <p:pic>
        <p:nvPicPr>
          <p:cNvPr id="7170" name="Picture 2"/>
          <p:cNvPicPr>
            <a:picLocks noChangeAspect="1" noChangeArrowheads="1"/>
          </p:cNvPicPr>
          <p:nvPr/>
        </p:nvPicPr>
        <p:blipFill>
          <a:blip r:embed="rId3" cstate="print"/>
          <a:srcRect/>
          <a:stretch>
            <a:fillRect/>
          </a:stretch>
        </p:blipFill>
        <p:spPr bwMode="auto">
          <a:xfrm>
            <a:off x="4905375" y="914400"/>
            <a:ext cx="4238625" cy="59436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Déroulement des évènements</a:t>
            </a:r>
            <a:endParaRPr lang="fr-FR" dirty="0"/>
          </a:p>
        </p:txBody>
      </p:sp>
      <p:pic>
        <p:nvPicPr>
          <p:cNvPr id="33794" name="Picture 2"/>
          <p:cNvPicPr>
            <a:picLocks noGrp="1" noChangeAspect="1" noChangeArrowheads="1"/>
          </p:cNvPicPr>
          <p:nvPr>
            <p:ph idx="1"/>
          </p:nvPr>
        </p:nvPicPr>
        <p:blipFill>
          <a:blip r:embed="rId3" cstate="print"/>
          <a:srcRect/>
          <a:stretch>
            <a:fillRect/>
          </a:stretch>
        </p:blipFill>
        <p:spPr bwMode="auto">
          <a:xfrm>
            <a:off x="755576" y="1700808"/>
            <a:ext cx="8020050" cy="2876302"/>
          </a:xfrm>
          <a:prstGeom prst="rect">
            <a:avLst/>
          </a:prstGeom>
          <a:noFill/>
          <a:ln w="9525">
            <a:noFill/>
            <a:miter lim="800000"/>
            <a:headEnd/>
            <a:tailEnd/>
          </a:ln>
        </p:spPr>
      </p:pic>
      <p:sp>
        <p:nvSpPr>
          <p:cNvPr id="5" name="ZoneTexte 4"/>
          <p:cNvSpPr txBox="1"/>
          <p:nvPr/>
        </p:nvSpPr>
        <p:spPr>
          <a:xfrm>
            <a:off x="467544" y="5661248"/>
            <a:ext cx="7632848" cy="830997"/>
          </a:xfrm>
          <a:prstGeom prst="rect">
            <a:avLst/>
          </a:prstGeom>
          <a:noFill/>
        </p:spPr>
        <p:txBody>
          <a:bodyPr wrap="square" rtlCol="0">
            <a:spAutoFit/>
          </a:bodyPr>
          <a:lstStyle/>
          <a:p>
            <a:r>
              <a:rPr lang="fr-FR" sz="2400" dirty="0" smtClean="0"/>
              <a:t>Pourtant, il reste à évacuer la </a:t>
            </a:r>
            <a:r>
              <a:rPr lang="fr-FR" sz="2400" b="1" dirty="0" smtClean="0"/>
              <a:t>puissance résiduelle </a:t>
            </a:r>
            <a:r>
              <a:rPr lang="fr-FR" sz="2400" dirty="0" smtClean="0"/>
              <a:t>générée par les produits de fission. La suite était inévitable…</a:t>
            </a:r>
            <a:endParaRPr lang="fr-FR" sz="2400" dirty="0"/>
          </a:p>
        </p:txBody>
      </p:sp>
      <p:sp>
        <p:nvSpPr>
          <p:cNvPr id="6" name="ZoneTexte 5"/>
          <p:cNvSpPr txBox="1"/>
          <p:nvPr/>
        </p:nvSpPr>
        <p:spPr>
          <a:xfrm>
            <a:off x="611560" y="3573016"/>
            <a:ext cx="7848872" cy="1323439"/>
          </a:xfrm>
          <a:prstGeom prst="rect">
            <a:avLst/>
          </a:prstGeom>
          <a:solidFill>
            <a:schemeClr val="bg1"/>
          </a:solidFill>
        </p:spPr>
        <p:txBody>
          <a:bodyPr wrap="square" rtlCol="0">
            <a:spAutoFit/>
          </a:bodyPr>
          <a:lstStyle/>
          <a:p>
            <a:r>
              <a:rPr lang="fr-FR" sz="2000" dirty="0" smtClean="0"/>
              <a:t>puis la perte des alimentations internes de secours (groupes électrogènes, fuel)</a:t>
            </a:r>
          </a:p>
          <a:p>
            <a:endParaRPr lang="fr-FR" sz="2000" dirty="0" smtClean="0"/>
          </a:p>
          <a:p>
            <a:endParaRPr lang="fr-FR"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3" name="Rectangle 5"/>
          <p:cNvSpPr>
            <a:spLocks noGrp="1" noChangeArrowheads="1"/>
          </p:cNvSpPr>
          <p:nvPr>
            <p:ph type="title"/>
          </p:nvPr>
        </p:nvSpPr>
        <p:spPr>
          <a:xfrm>
            <a:off x="457200" y="274638"/>
            <a:ext cx="8229600" cy="706090"/>
          </a:xfrm>
        </p:spPr>
        <p:txBody>
          <a:bodyPr>
            <a:normAutofit/>
          </a:bodyPr>
          <a:lstStyle/>
          <a:p>
            <a:r>
              <a:rPr lang="fr-FR" sz="3200" dirty="0"/>
              <a:t>Les produits de fission</a:t>
            </a:r>
          </a:p>
        </p:txBody>
      </p:sp>
      <p:pic>
        <p:nvPicPr>
          <p:cNvPr id="821252" name="Picture 4" descr="fragments de fission"/>
          <p:cNvPicPr>
            <a:picLocks noGrp="1" noChangeAspect="1" noChangeArrowheads="1"/>
          </p:cNvPicPr>
          <p:nvPr>
            <p:ph idx="1"/>
          </p:nvPr>
        </p:nvPicPr>
        <p:blipFill>
          <a:blip r:embed="rId3" cstate="print"/>
          <a:srcRect/>
          <a:stretch>
            <a:fillRect/>
          </a:stretch>
        </p:blipFill>
        <p:spPr>
          <a:xfrm>
            <a:off x="2483768" y="908720"/>
            <a:ext cx="4202793" cy="5500405"/>
          </a:xfrm>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8" name="Rectangle 6"/>
          <p:cNvSpPr>
            <a:spLocks noGrp="1" noChangeArrowheads="1"/>
          </p:cNvSpPr>
          <p:nvPr>
            <p:ph type="title"/>
          </p:nvPr>
        </p:nvSpPr>
        <p:spPr/>
        <p:txBody>
          <a:bodyPr>
            <a:normAutofit fontScale="90000"/>
          </a:bodyPr>
          <a:lstStyle/>
          <a:p>
            <a:r>
              <a:rPr lang="fr-FR"/>
              <a:t>Radioactivité des produits de fission</a:t>
            </a:r>
          </a:p>
        </p:txBody>
      </p:sp>
      <p:pic>
        <p:nvPicPr>
          <p:cNvPr id="1380357" name="Picture 5" descr="double_cascade"/>
          <p:cNvPicPr>
            <a:picLocks noGrp="1" noChangeAspect="1" noChangeArrowheads="1"/>
          </p:cNvPicPr>
          <p:nvPr>
            <p:ph idx="1"/>
          </p:nvPr>
        </p:nvPicPr>
        <p:blipFill>
          <a:blip r:embed="rId3" cstate="print"/>
          <a:srcRect/>
          <a:stretch>
            <a:fillRect/>
          </a:stretch>
        </p:blipFill>
        <p:spPr>
          <a:xfrm>
            <a:off x="1163753" y="1617017"/>
            <a:ext cx="7311405" cy="3794261"/>
          </a:xfrm>
          <a:noFill/>
          <a:ln/>
        </p:spPr>
      </p:pic>
      <p:sp>
        <p:nvSpPr>
          <p:cNvPr id="4" name="ZoneTexte 3"/>
          <p:cNvSpPr txBox="1"/>
          <p:nvPr/>
        </p:nvSpPr>
        <p:spPr>
          <a:xfrm>
            <a:off x="467544" y="5733256"/>
            <a:ext cx="8424936" cy="646331"/>
          </a:xfrm>
          <a:prstGeom prst="rect">
            <a:avLst/>
          </a:prstGeom>
          <a:noFill/>
        </p:spPr>
        <p:txBody>
          <a:bodyPr wrap="square" rtlCol="0">
            <a:spAutoFit/>
          </a:bodyPr>
          <a:lstStyle/>
          <a:p>
            <a:r>
              <a:rPr lang="fr-FR" dirty="0" smtClean="0"/>
              <a:t>Même après son arrêt, le réacteur produit de l’énergie, du fait de la décroissance radioactive des produits de fission en son sein</a:t>
            </a: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Puissance résiduelle (court terme)</a:t>
            </a:r>
            <a:endParaRPr lang="fr-FR" dirty="0"/>
          </a:p>
        </p:txBody>
      </p:sp>
      <p:sp>
        <p:nvSpPr>
          <p:cNvPr id="3" name="Espace réservé du contenu 2"/>
          <p:cNvSpPr>
            <a:spLocks noGrp="1"/>
          </p:cNvSpPr>
          <p:nvPr>
            <p:ph idx="1"/>
          </p:nvPr>
        </p:nvSpPr>
        <p:spPr>
          <a:xfrm>
            <a:off x="457200" y="1268760"/>
            <a:ext cx="8229600" cy="4857403"/>
          </a:xfrm>
        </p:spPr>
        <p:txBody>
          <a:bodyPr/>
          <a:lstStyle/>
          <a:p>
            <a:r>
              <a:rPr lang="fr-FR" sz="1800" dirty="0" smtClean="0"/>
              <a:t>À t = 0 : 7% de la puissance nominale</a:t>
            </a:r>
          </a:p>
          <a:p>
            <a:r>
              <a:rPr lang="fr-FR" sz="1800" dirty="0" smtClean="0"/>
              <a:t>À t = 3h, 3% de la puissance nominale</a:t>
            </a:r>
          </a:p>
          <a:p>
            <a:r>
              <a:rPr lang="fr-FR" sz="1800" dirty="0" smtClean="0"/>
              <a:t>À t = 1 jour, 1% de la puissance nominale</a:t>
            </a:r>
          </a:p>
          <a:p>
            <a:endParaRPr lang="fr-FR" dirty="0"/>
          </a:p>
        </p:txBody>
      </p:sp>
      <p:pic>
        <p:nvPicPr>
          <p:cNvPr id="39938" name="Picture 2"/>
          <p:cNvPicPr>
            <a:picLocks noChangeAspect="1" noChangeArrowheads="1"/>
          </p:cNvPicPr>
          <p:nvPr/>
        </p:nvPicPr>
        <p:blipFill>
          <a:blip r:embed="rId3" cstate="print"/>
          <a:srcRect/>
          <a:stretch>
            <a:fillRect/>
          </a:stretch>
        </p:blipFill>
        <p:spPr bwMode="auto">
          <a:xfrm>
            <a:off x="1259632" y="2492896"/>
            <a:ext cx="5356495" cy="3976980"/>
          </a:xfrm>
          <a:prstGeom prst="rect">
            <a:avLst/>
          </a:prstGeom>
          <a:noFill/>
          <a:ln w="9525">
            <a:noFill/>
            <a:miter lim="800000"/>
            <a:headEnd/>
            <a:tailEnd/>
          </a:ln>
        </p:spPr>
      </p:pic>
      <p:sp>
        <p:nvSpPr>
          <p:cNvPr id="5" name="ZoneTexte 4"/>
          <p:cNvSpPr txBox="1"/>
          <p:nvPr/>
        </p:nvSpPr>
        <p:spPr>
          <a:xfrm>
            <a:off x="6300192" y="6488668"/>
            <a:ext cx="2843808" cy="369332"/>
          </a:xfrm>
          <a:prstGeom prst="rect">
            <a:avLst/>
          </a:prstGeom>
          <a:noFill/>
        </p:spPr>
        <p:txBody>
          <a:bodyPr wrap="square" rtlCol="0">
            <a:spAutoFit/>
          </a:bodyPr>
          <a:lstStyle/>
          <a:p>
            <a:r>
              <a:rPr lang="fr-FR" dirty="0" smtClean="0"/>
              <a:t>Source : expérience MERCI</a:t>
            </a: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puissance résiduelle (long terme)</a:t>
            </a:r>
            <a:endParaRPr lang="fr-FR" dirty="0"/>
          </a:p>
        </p:txBody>
      </p:sp>
      <p:pic>
        <p:nvPicPr>
          <p:cNvPr id="8194" name="Picture 2"/>
          <p:cNvPicPr>
            <a:picLocks noChangeAspect="1" noChangeArrowheads="1"/>
          </p:cNvPicPr>
          <p:nvPr/>
        </p:nvPicPr>
        <p:blipFill>
          <a:blip r:embed="rId3" cstate="print"/>
          <a:srcRect/>
          <a:stretch>
            <a:fillRect/>
          </a:stretch>
        </p:blipFill>
        <p:spPr bwMode="auto">
          <a:xfrm>
            <a:off x="2347913" y="1819275"/>
            <a:ext cx="4448175" cy="321945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4818" name="Picture 2"/>
          <p:cNvPicPr>
            <a:picLocks noChangeAspect="1" noChangeArrowheads="1"/>
          </p:cNvPicPr>
          <p:nvPr/>
        </p:nvPicPr>
        <p:blipFill>
          <a:blip r:embed="rId3" cstate="print"/>
          <a:srcRect/>
          <a:stretch>
            <a:fillRect/>
          </a:stretch>
        </p:blipFill>
        <p:spPr bwMode="auto">
          <a:xfrm>
            <a:off x="0" y="0"/>
            <a:ext cx="10220325" cy="7210425"/>
          </a:xfrm>
          <a:prstGeom prst="rect">
            <a:avLst/>
          </a:prstGeom>
          <a:noFill/>
          <a:ln w="9525">
            <a:noFill/>
            <a:miter lim="800000"/>
            <a:headEnd/>
            <a:tailEnd/>
          </a:ln>
        </p:spPr>
      </p:pic>
      <p:sp>
        <p:nvSpPr>
          <p:cNvPr id="5" name="ZoneTexte 4"/>
          <p:cNvSpPr txBox="1"/>
          <p:nvPr/>
        </p:nvSpPr>
        <p:spPr>
          <a:xfrm>
            <a:off x="6300192" y="6669360"/>
            <a:ext cx="2843808" cy="369332"/>
          </a:xfrm>
          <a:prstGeom prst="rect">
            <a:avLst/>
          </a:prstGeom>
          <a:noFill/>
        </p:spPr>
        <p:txBody>
          <a:bodyPr wrap="square" rtlCol="0">
            <a:spAutoFit/>
          </a:bodyPr>
          <a:lstStyle/>
          <a:p>
            <a:r>
              <a:rPr lang="fr-FR" dirty="0" smtClean="0"/>
              <a:t>Source : P. Raymond, DEN</a:t>
            </a:r>
            <a:endParaRPr lang="fr-FR" dirty="0"/>
          </a:p>
        </p:txBody>
      </p:sp>
      <p:sp>
        <p:nvSpPr>
          <p:cNvPr id="6" name="ZoneTexte 5"/>
          <p:cNvSpPr txBox="1"/>
          <p:nvPr/>
        </p:nvSpPr>
        <p:spPr>
          <a:xfrm>
            <a:off x="2771800" y="548680"/>
            <a:ext cx="504056" cy="369332"/>
          </a:xfrm>
          <a:prstGeom prst="rect">
            <a:avLst/>
          </a:prstGeom>
          <a:solidFill>
            <a:schemeClr val="bg1"/>
          </a:solidFill>
        </p:spPr>
        <p:txBody>
          <a:bodyPr wrap="square" rtlCol="0">
            <a:spAutoFit/>
          </a:bodyPr>
          <a:lstStyle/>
          <a:p>
            <a:endParaRPr lang="fr-FR" dirty="0"/>
          </a:p>
        </p:txBody>
      </p:sp>
      <p:sp>
        <p:nvSpPr>
          <p:cNvPr id="7" name="ZoneTexte 6"/>
          <p:cNvSpPr txBox="1"/>
          <p:nvPr/>
        </p:nvSpPr>
        <p:spPr>
          <a:xfrm>
            <a:off x="899592" y="2636912"/>
            <a:ext cx="3600400" cy="646331"/>
          </a:xfrm>
          <a:prstGeom prst="rect">
            <a:avLst/>
          </a:prstGeom>
          <a:solidFill>
            <a:schemeClr val="bg1"/>
          </a:solidFill>
        </p:spPr>
        <p:txBody>
          <a:bodyPr wrap="square" rtlCol="0">
            <a:spAutoFit/>
          </a:bodyPr>
          <a:lstStyle/>
          <a:p>
            <a:r>
              <a:rPr lang="fr-FR" b="1" dirty="0" smtClean="0"/>
              <a:t>Pendant une dizaine d’heures, le réacteur peut évacuer la puissance</a:t>
            </a:r>
            <a:endParaRPr lang="fr-FR"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Le premier recours utilisé à Fukushima pour évacuer la puissance résiduelle en l’absence de source froide</a:t>
            </a:r>
            <a:endParaRPr lang="fr-FR" sz="2800" dirty="0"/>
          </a:p>
        </p:txBody>
      </p:sp>
      <p:sp>
        <p:nvSpPr>
          <p:cNvPr id="3" name="Espace réservé du contenu 2"/>
          <p:cNvSpPr>
            <a:spLocks noGrp="1"/>
          </p:cNvSpPr>
          <p:nvPr>
            <p:ph idx="1"/>
          </p:nvPr>
        </p:nvSpPr>
        <p:spPr/>
        <p:txBody>
          <a:bodyPr/>
          <a:lstStyle/>
          <a:p>
            <a:endParaRPr lang="fr-FR"/>
          </a:p>
        </p:txBody>
      </p:sp>
      <p:pic>
        <p:nvPicPr>
          <p:cNvPr id="38914" name="Picture 2"/>
          <p:cNvPicPr>
            <a:picLocks noChangeAspect="1" noChangeArrowheads="1"/>
          </p:cNvPicPr>
          <p:nvPr/>
        </p:nvPicPr>
        <p:blipFill>
          <a:blip r:embed="rId3" cstate="print"/>
          <a:srcRect/>
          <a:stretch>
            <a:fillRect/>
          </a:stretch>
        </p:blipFill>
        <p:spPr bwMode="auto">
          <a:xfrm>
            <a:off x="-62433" y="1340768"/>
            <a:ext cx="9206433" cy="5024057"/>
          </a:xfrm>
          <a:prstGeom prst="rect">
            <a:avLst/>
          </a:prstGeom>
          <a:noFill/>
          <a:ln w="9525">
            <a:noFill/>
            <a:miter lim="800000"/>
            <a:headEnd/>
            <a:tailEnd/>
          </a:ln>
        </p:spPr>
      </p:pic>
      <p:sp>
        <p:nvSpPr>
          <p:cNvPr id="5" name="ZoneTexte 4"/>
          <p:cNvSpPr txBox="1"/>
          <p:nvPr/>
        </p:nvSpPr>
        <p:spPr>
          <a:xfrm>
            <a:off x="6372200" y="6381328"/>
            <a:ext cx="2880320" cy="369332"/>
          </a:xfrm>
          <a:prstGeom prst="rect">
            <a:avLst/>
          </a:prstGeom>
          <a:noFill/>
        </p:spPr>
        <p:txBody>
          <a:bodyPr wrap="square" rtlCol="0">
            <a:spAutoFit/>
          </a:bodyPr>
          <a:lstStyle/>
          <a:p>
            <a:r>
              <a:rPr lang="fr-FR" dirty="0" smtClean="0"/>
              <a:t>Source : P. Raymond, DEN</a:t>
            </a:r>
            <a:endParaRPr lang="fr-FR" dirty="0"/>
          </a:p>
        </p:txBody>
      </p:sp>
      <p:sp>
        <p:nvSpPr>
          <p:cNvPr id="6" name="ZoneTexte 5"/>
          <p:cNvSpPr txBox="1"/>
          <p:nvPr/>
        </p:nvSpPr>
        <p:spPr>
          <a:xfrm>
            <a:off x="0" y="6021288"/>
            <a:ext cx="6372200" cy="646331"/>
          </a:xfrm>
          <a:prstGeom prst="rect">
            <a:avLst/>
          </a:prstGeom>
          <a:noFill/>
        </p:spPr>
        <p:txBody>
          <a:bodyPr wrap="square" rtlCol="0">
            <a:spAutoFit/>
          </a:bodyPr>
          <a:lstStyle/>
          <a:p>
            <a:r>
              <a:rPr lang="fr-FR" dirty="0" smtClean="0"/>
              <a:t>NB : Ce dispositif ne fait que transférer des calories du cœur vers la chambre de condensation. Il n’est efficace qu’à court terme</a:t>
            </a:r>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séquence des évènements</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dirty="0" smtClean="0"/>
              <a:t>• </a:t>
            </a:r>
            <a:r>
              <a:rPr lang="fr-FR" dirty="0"/>
              <a:t>Augmentation progressive de </a:t>
            </a:r>
            <a:r>
              <a:rPr lang="fr-FR" dirty="0" smtClean="0"/>
              <a:t>la température </a:t>
            </a:r>
            <a:r>
              <a:rPr lang="fr-FR" dirty="0"/>
              <a:t>du </a:t>
            </a:r>
            <a:r>
              <a:rPr lang="fr-FR" dirty="0" smtClean="0"/>
              <a:t>cœur</a:t>
            </a:r>
          </a:p>
          <a:p>
            <a:r>
              <a:rPr lang="fr-FR" dirty="0" smtClean="0"/>
              <a:t>Dénoyage du </a:t>
            </a:r>
            <a:r>
              <a:rPr lang="fr-FR" dirty="0" err="1" smtClean="0"/>
              <a:t>coeur</a:t>
            </a:r>
            <a:endParaRPr lang="fr-FR" dirty="0"/>
          </a:p>
          <a:p>
            <a:pPr>
              <a:buNone/>
            </a:pPr>
            <a:r>
              <a:rPr lang="fr-FR" dirty="0"/>
              <a:t>• Dégradation des gaines du </a:t>
            </a:r>
            <a:r>
              <a:rPr lang="fr-FR" dirty="0" smtClean="0"/>
              <a:t>combustible et </a:t>
            </a:r>
            <a:r>
              <a:rPr lang="fr-FR" dirty="0"/>
              <a:t>du combustible </a:t>
            </a:r>
            <a:r>
              <a:rPr lang="fr-FR" dirty="0" smtClean="0"/>
              <a:t>lui-même, avec libération des PF volatils</a:t>
            </a:r>
            <a:endParaRPr lang="fr-FR" dirty="0"/>
          </a:p>
          <a:p>
            <a:pPr>
              <a:buNone/>
            </a:pPr>
            <a:r>
              <a:rPr lang="fr-FR" dirty="0"/>
              <a:t>• Réaction eau/</a:t>
            </a:r>
            <a:r>
              <a:rPr lang="fr-FR" dirty="0" err="1"/>
              <a:t>zircaloy</a:t>
            </a:r>
            <a:r>
              <a:rPr lang="fr-FR" dirty="0"/>
              <a:t> et </a:t>
            </a:r>
            <a:r>
              <a:rPr lang="fr-FR" dirty="0" smtClean="0"/>
              <a:t>production hydrogène </a:t>
            </a:r>
            <a:r>
              <a:rPr lang="fr-FR" dirty="0"/>
              <a:t>mêlée à la vapeur</a:t>
            </a:r>
          </a:p>
          <a:p>
            <a:pPr>
              <a:buNone/>
            </a:pPr>
            <a:r>
              <a:rPr lang="fr-FR" dirty="0"/>
              <a:t>• Augmentation de la pression à </a:t>
            </a:r>
            <a:r>
              <a:rPr lang="fr-FR" dirty="0" smtClean="0"/>
              <a:t>l’intérieur de </a:t>
            </a:r>
            <a:r>
              <a:rPr lang="fr-FR" dirty="0"/>
              <a:t>l’enceinte de confinement (0,8 </a:t>
            </a:r>
            <a:r>
              <a:rPr lang="fr-FR" dirty="0" err="1"/>
              <a:t>MPa</a:t>
            </a:r>
            <a:r>
              <a:rPr lang="fr-FR" dirty="0"/>
              <a:t>)</a:t>
            </a:r>
          </a:p>
          <a:p>
            <a:pPr>
              <a:buNone/>
            </a:pPr>
            <a:r>
              <a:rPr lang="fr-FR" dirty="0"/>
              <a:t>• Sauvegarde de l’enceinte </a:t>
            </a:r>
            <a:r>
              <a:rPr lang="fr-FR" dirty="0" smtClean="0"/>
              <a:t>par relâchements </a:t>
            </a:r>
            <a:r>
              <a:rPr lang="fr-FR" dirty="0"/>
              <a:t>volontaires et contrôlés </a:t>
            </a:r>
            <a:r>
              <a:rPr lang="fr-FR" dirty="0" smtClean="0"/>
              <a:t>de vapeur </a:t>
            </a:r>
            <a:r>
              <a:rPr lang="fr-FR" dirty="0"/>
              <a:t>vers l’enceinte de </a:t>
            </a:r>
            <a:r>
              <a:rPr lang="fr-FR" dirty="0" smtClean="0"/>
              <a:t>confinement puis </a:t>
            </a:r>
            <a:r>
              <a:rPr lang="fr-FR" dirty="0"/>
              <a:t>vers la partie supérieure du bâtiment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3314" name="Picture 2"/>
          <p:cNvPicPr>
            <a:picLocks noChangeAspect="1" noChangeArrowheads="1"/>
          </p:cNvPicPr>
          <p:nvPr/>
        </p:nvPicPr>
        <p:blipFill>
          <a:blip r:embed="rId3" cstate="print"/>
          <a:srcRect/>
          <a:stretch>
            <a:fillRect/>
          </a:stretch>
        </p:blipFill>
        <p:spPr bwMode="auto">
          <a:xfrm>
            <a:off x="0" y="42863"/>
            <a:ext cx="10067925" cy="67722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4338" name="Picture 2"/>
          <p:cNvPicPr>
            <a:picLocks noChangeAspect="1" noChangeArrowheads="1"/>
          </p:cNvPicPr>
          <p:nvPr/>
        </p:nvPicPr>
        <p:blipFill>
          <a:blip r:embed="rId3" cstate="print"/>
          <a:srcRect/>
          <a:stretch>
            <a:fillRect/>
          </a:stretch>
        </p:blipFill>
        <p:spPr bwMode="auto">
          <a:xfrm>
            <a:off x="0" y="23813"/>
            <a:ext cx="9848850" cy="681037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Conséquences du dénoyage du </a:t>
            </a:r>
            <a:r>
              <a:rPr lang="fr-FR" dirty="0" err="1" smtClean="0"/>
              <a:t>coeur</a:t>
            </a:r>
            <a:endParaRPr lang="fr-FR" dirty="0"/>
          </a:p>
        </p:txBody>
      </p:sp>
      <p:sp>
        <p:nvSpPr>
          <p:cNvPr id="3" name="Espace réservé du contenu 2"/>
          <p:cNvSpPr>
            <a:spLocks noGrp="1"/>
          </p:cNvSpPr>
          <p:nvPr>
            <p:ph idx="1"/>
          </p:nvPr>
        </p:nvSpPr>
        <p:spPr>
          <a:xfrm>
            <a:off x="107504" y="1600200"/>
            <a:ext cx="8579296" cy="4525963"/>
          </a:xfrm>
        </p:spPr>
        <p:txBody>
          <a:bodyPr>
            <a:normAutofit lnSpcReduction="10000"/>
          </a:bodyPr>
          <a:lstStyle/>
          <a:p>
            <a:pPr>
              <a:buNone/>
            </a:pPr>
            <a:r>
              <a:rPr lang="pt-BR" dirty="0" smtClean="0"/>
              <a:t>Montée en température des éléments combustibles : dégradation de la gaine, qui peut aller jusqu’à la fusion; libération des PF volatils</a:t>
            </a:r>
          </a:p>
          <a:p>
            <a:pPr>
              <a:buNone/>
            </a:pPr>
            <a:endParaRPr lang="pt-BR" dirty="0"/>
          </a:p>
          <a:p>
            <a:pPr>
              <a:buNone/>
            </a:pPr>
            <a:r>
              <a:rPr lang="pt-BR" dirty="0" smtClean="0"/>
              <a:t>À T&gt;1200°C,  Zr </a:t>
            </a:r>
            <a:r>
              <a:rPr lang="pt-BR" dirty="0"/>
              <a:t>+ 2.H</a:t>
            </a:r>
            <a:r>
              <a:rPr lang="pt-BR" baseline="-25000" dirty="0"/>
              <a:t>2</a:t>
            </a:r>
            <a:r>
              <a:rPr lang="pt-BR" dirty="0"/>
              <a:t>O  </a:t>
            </a:r>
            <a:r>
              <a:rPr lang="pt-BR" dirty="0" smtClean="0">
                <a:sym typeface="Wingdings" pitchFamily="2" charset="2"/>
              </a:rPr>
              <a:t>  </a:t>
            </a:r>
            <a:r>
              <a:rPr lang="pt-BR" dirty="0" smtClean="0"/>
              <a:t>ZrO</a:t>
            </a:r>
            <a:r>
              <a:rPr lang="pt-BR" baseline="-25000" dirty="0" smtClean="0"/>
              <a:t>2</a:t>
            </a:r>
            <a:r>
              <a:rPr lang="pt-BR" dirty="0" smtClean="0"/>
              <a:t> + </a:t>
            </a:r>
            <a:r>
              <a:rPr lang="pt-BR" dirty="0"/>
              <a:t>2.H</a:t>
            </a:r>
            <a:r>
              <a:rPr lang="pt-BR" baseline="-25000" dirty="0"/>
              <a:t>2</a:t>
            </a:r>
            <a:r>
              <a:rPr lang="pt-BR" dirty="0"/>
              <a:t> + </a:t>
            </a:r>
            <a:r>
              <a:rPr lang="pt-BR" dirty="0" smtClean="0"/>
              <a:t>chaleur</a:t>
            </a:r>
          </a:p>
          <a:p>
            <a:pPr>
              <a:buNone/>
            </a:pPr>
            <a:endParaRPr lang="pt-BR" dirty="0"/>
          </a:p>
          <a:p>
            <a:pPr>
              <a:buNone/>
            </a:pPr>
            <a:r>
              <a:rPr lang="pt-BR" dirty="0" smtClean="0"/>
              <a:t>Risque d’explosion si l’hydrogène rentre en contact avec l’oxygène de l’air (seuil à T ambiante : xH2&gt;4%)</a:t>
            </a:r>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5362" name="Picture 2"/>
          <p:cNvPicPr>
            <a:picLocks noChangeAspect="1" noChangeArrowheads="1"/>
          </p:cNvPicPr>
          <p:nvPr/>
        </p:nvPicPr>
        <p:blipFill>
          <a:blip r:embed="rId3" cstate="print"/>
          <a:srcRect/>
          <a:stretch>
            <a:fillRect/>
          </a:stretch>
        </p:blipFill>
        <p:spPr bwMode="auto">
          <a:xfrm>
            <a:off x="0" y="28575"/>
            <a:ext cx="9763125" cy="680085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fontScale="90000"/>
          </a:bodyPr>
          <a:lstStyle/>
          <a:p>
            <a:r>
              <a:rPr lang="fr-FR" dirty="0" smtClean="0"/>
              <a:t>Explosions hydrogène</a:t>
            </a:r>
            <a:endParaRPr lang="fr-FR" dirty="0"/>
          </a:p>
        </p:txBody>
      </p:sp>
      <p:pic>
        <p:nvPicPr>
          <p:cNvPr id="1026" name="Picture 2"/>
          <p:cNvPicPr>
            <a:picLocks noChangeAspect="1" noChangeArrowheads="1"/>
          </p:cNvPicPr>
          <p:nvPr/>
        </p:nvPicPr>
        <p:blipFill>
          <a:blip r:embed="rId3" cstate="print"/>
          <a:srcRect/>
          <a:stretch>
            <a:fillRect/>
          </a:stretch>
        </p:blipFill>
        <p:spPr bwMode="auto">
          <a:xfrm>
            <a:off x="1" y="739161"/>
            <a:ext cx="9123248" cy="6118839"/>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normAutofit/>
          </a:bodyPr>
          <a:lstStyle/>
          <a:p>
            <a:r>
              <a:rPr lang="fr-FR" sz="3200" dirty="0" smtClean="0"/>
              <a:t>Unité 3, le 16 Mars</a:t>
            </a:r>
            <a:endParaRPr lang="fr-FR" sz="3200" dirty="0"/>
          </a:p>
        </p:txBody>
      </p:sp>
      <p:sp>
        <p:nvSpPr>
          <p:cNvPr id="3" name="Espace réservé du contenu 2"/>
          <p:cNvSpPr>
            <a:spLocks noGrp="1"/>
          </p:cNvSpPr>
          <p:nvPr>
            <p:ph idx="1"/>
          </p:nvPr>
        </p:nvSpPr>
        <p:spPr/>
        <p:txBody>
          <a:bodyPr/>
          <a:lstStyle/>
          <a:p>
            <a:endParaRPr lang="fr-FR"/>
          </a:p>
        </p:txBody>
      </p:sp>
      <p:pic>
        <p:nvPicPr>
          <p:cNvPr id="37890" name="Picture 2"/>
          <p:cNvPicPr>
            <a:picLocks noChangeAspect="1" noChangeArrowheads="1"/>
          </p:cNvPicPr>
          <p:nvPr/>
        </p:nvPicPr>
        <p:blipFill>
          <a:blip r:embed="rId2" cstate="print"/>
          <a:srcRect/>
          <a:stretch>
            <a:fillRect/>
          </a:stretch>
        </p:blipFill>
        <p:spPr bwMode="auto">
          <a:xfrm>
            <a:off x="251520" y="1484784"/>
            <a:ext cx="8648700" cy="48768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6386" name="Picture 2"/>
          <p:cNvPicPr>
            <a:picLocks noChangeAspect="1" noChangeArrowheads="1"/>
          </p:cNvPicPr>
          <p:nvPr/>
        </p:nvPicPr>
        <p:blipFill>
          <a:blip r:embed="rId3" cstate="print"/>
          <a:srcRect/>
          <a:stretch>
            <a:fillRect/>
          </a:stretch>
        </p:blipFill>
        <p:spPr bwMode="auto">
          <a:xfrm>
            <a:off x="0" y="71438"/>
            <a:ext cx="9639300" cy="6715125"/>
          </a:xfrm>
          <a:prstGeom prst="rect">
            <a:avLst/>
          </a:prstGeom>
          <a:noFill/>
          <a:ln w="9525">
            <a:noFill/>
            <a:miter lim="800000"/>
            <a:headEnd/>
            <a:tailEnd/>
          </a:ln>
        </p:spPr>
      </p:pic>
      <p:sp>
        <p:nvSpPr>
          <p:cNvPr id="5" name="ZoneTexte 4"/>
          <p:cNvSpPr txBox="1"/>
          <p:nvPr/>
        </p:nvSpPr>
        <p:spPr>
          <a:xfrm>
            <a:off x="611560" y="6165304"/>
            <a:ext cx="4176464" cy="646331"/>
          </a:xfrm>
          <a:prstGeom prst="rect">
            <a:avLst/>
          </a:prstGeom>
          <a:solidFill>
            <a:schemeClr val="bg1"/>
          </a:solidFill>
        </p:spPr>
        <p:txBody>
          <a:bodyPr wrap="square" rtlCol="0">
            <a:spAutoFit/>
          </a:bodyPr>
          <a:lstStyle/>
          <a:p>
            <a:endParaRPr lang="fr-FR" dirty="0" smtClean="0"/>
          </a:p>
          <a:p>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7410" name="Picture 2"/>
          <p:cNvPicPr>
            <a:picLocks noChangeAspect="1" noChangeArrowheads="1"/>
          </p:cNvPicPr>
          <p:nvPr/>
        </p:nvPicPr>
        <p:blipFill>
          <a:blip r:embed="rId3" cstate="print"/>
          <a:srcRect/>
          <a:stretch>
            <a:fillRect/>
          </a:stretch>
        </p:blipFill>
        <p:spPr bwMode="auto">
          <a:xfrm>
            <a:off x="0" y="47625"/>
            <a:ext cx="9601200" cy="67627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8434" name="Picture 2"/>
          <p:cNvPicPr>
            <a:picLocks noChangeAspect="1" noChangeArrowheads="1"/>
          </p:cNvPicPr>
          <p:nvPr/>
        </p:nvPicPr>
        <p:blipFill>
          <a:blip r:embed="rId2" cstate="print"/>
          <a:srcRect/>
          <a:stretch>
            <a:fillRect/>
          </a:stretch>
        </p:blipFill>
        <p:spPr bwMode="auto">
          <a:xfrm>
            <a:off x="0" y="171450"/>
            <a:ext cx="10115550" cy="6515100"/>
          </a:xfrm>
          <a:prstGeom prst="rect">
            <a:avLst/>
          </a:prstGeom>
          <a:noFill/>
          <a:ln w="9525">
            <a:noFill/>
            <a:miter lim="800000"/>
            <a:headEnd/>
            <a:tailEnd/>
          </a:ln>
        </p:spPr>
      </p:pic>
      <p:sp>
        <p:nvSpPr>
          <p:cNvPr id="5" name="ZoneTexte 4"/>
          <p:cNvSpPr txBox="1"/>
          <p:nvPr/>
        </p:nvSpPr>
        <p:spPr>
          <a:xfrm>
            <a:off x="2483768" y="1628800"/>
            <a:ext cx="3816424" cy="369332"/>
          </a:xfrm>
          <a:prstGeom prst="rect">
            <a:avLst/>
          </a:prstGeom>
          <a:noFill/>
        </p:spPr>
        <p:txBody>
          <a:bodyPr wrap="square" rtlCol="0">
            <a:spAutoFit/>
          </a:bodyPr>
          <a:lstStyle/>
          <a:p>
            <a:r>
              <a:rPr lang="fr-FR" dirty="0" smtClean="0"/>
              <a:t>Les cuves des réacteurs ont tenu</a:t>
            </a:r>
            <a:endParaRPr lang="fr-FR" dirty="0"/>
          </a:p>
        </p:txBody>
      </p:sp>
      <p:sp>
        <p:nvSpPr>
          <p:cNvPr id="6" name="ZoneTexte 5"/>
          <p:cNvSpPr txBox="1"/>
          <p:nvPr/>
        </p:nvSpPr>
        <p:spPr>
          <a:xfrm>
            <a:off x="2915816" y="6237312"/>
            <a:ext cx="4176464" cy="307777"/>
          </a:xfrm>
          <a:prstGeom prst="rect">
            <a:avLst/>
          </a:prstGeom>
          <a:noFill/>
        </p:spPr>
        <p:txBody>
          <a:bodyPr wrap="square" rtlCol="0">
            <a:spAutoFit/>
          </a:bodyPr>
          <a:lstStyle/>
          <a:p>
            <a:r>
              <a:rPr lang="fr-FR" sz="1400" dirty="0" smtClean="0"/>
              <a:t>La piscine torique du réacteur 2 est endommagée</a:t>
            </a:r>
            <a:endParaRPr lang="fr-FR"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Deux mois après l’accident </a:t>
            </a:r>
            <a:r>
              <a:rPr lang="fr-FR" sz="2000" dirty="0" smtClean="0"/>
              <a:t> </a:t>
            </a:r>
            <a:br>
              <a:rPr lang="fr-FR" sz="2000" dirty="0" smtClean="0"/>
            </a:br>
            <a:endParaRPr lang="fr-FR" sz="2000"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323528" y="1484784"/>
            <a:ext cx="4928271" cy="4525963"/>
          </a:xfrm>
          <a:prstGeom prst="rect">
            <a:avLst/>
          </a:prstGeom>
          <a:noFill/>
          <a:ln w="9525">
            <a:noFill/>
            <a:miter lim="800000"/>
            <a:headEnd/>
            <a:tailEnd/>
          </a:ln>
        </p:spPr>
      </p:pic>
      <p:sp>
        <p:nvSpPr>
          <p:cNvPr id="5" name="ZoneTexte 4"/>
          <p:cNvSpPr txBox="1"/>
          <p:nvPr/>
        </p:nvSpPr>
        <p:spPr>
          <a:xfrm>
            <a:off x="5796136" y="1556792"/>
            <a:ext cx="3168352" cy="4801314"/>
          </a:xfrm>
          <a:prstGeom prst="rect">
            <a:avLst/>
          </a:prstGeom>
          <a:noFill/>
        </p:spPr>
        <p:txBody>
          <a:bodyPr wrap="square" rtlCol="0">
            <a:spAutoFit/>
          </a:bodyPr>
          <a:lstStyle/>
          <a:p>
            <a:r>
              <a:rPr lang="fr-FR" dirty="0" smtClean="0"/>
              <a:t>Toujours pas d’accès à la mer pour la source froide</a:t>
            </a:r>
          </a:p>
          <a:p>
            <a:r>
              <a:rPr lang="fr-FR" dirty="0" smtClean="0"/>
              <a:t/>
            </a:r>
            <a:br>
              <a:rPr lang="fr-FR" dirty="0" smtClean="0"/>
            </a:br>
            <a:r>
              <a:rPr lang="fr-FR" dirty="0" smtClean="0"/>
              <a:t>La puissance résiduelle est encore évacuée par injection d’eau douce, mais l’</a:t>
            </a:r>
            <a:r>
              <a:rPr lang="fr-FR" dirty="0" err="1" smtClean="0"/>
              <a:t>éventage</a:t>
            </a:r>
            <a:r>
              <a:rPr lang="fr-FR" dirty="0" smtClean="0"/>
              <a:t> de vapeur n’est plus nécessaire</a:t>
            </a:r>
          </a:p>
          <a:p>
            <a:endParaRPr lang="fr-FR" dirty="0" smtClean="0"/>
          </a:p>
          <a:p>
            <a:r>
              <a:rPr lang="fr-FR" dirty="0" smtClean="0"/>
              <a:t>Le réseau électrique est rétabli</a:t>
            </a:r>
          </a:p>
          <a:p>
            <a:r>
              <a:rPr lang="fr-FR" dirty="0" smtClean="0"/>
              <a:t/>
            </a:r>
            <a:br>
              <a:rPr lang="fr-FR" dirty="0" smtClean="0"/>
            </a:br>
            <a:r>
              <a:rPr lang="fr-FR" dirty="0" smtClean="0"/>
              <a:t>L’état du combustible  dans les réacteurs 1, 2 et 3 est mal connu</a:t>
            </a:r>
          </a:p>
          <a:p>
            <a:endParaRPr lang="fr-FR" dirty="0" smtClean="0"/>
          </a:p>
          <a:p>
            <a:r>
              <a:rPr lang="fr-FR" dirty="0" smtClean="0"/>
              <a:t>Des galeries techniques pleines d’eau contaminée</a:t>
            </a:r>
            <a:br>
              <a:rPr lang="fr-FR" dirty="0" smtClean="0"/>
            </a:br>
            <a:endParaRPr lang="fr-F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122" name="Picture 2"/>
          <p:cNvPicPr>
            <a:picLocks noGrp="1" noChangeAspect="1" noChangeArrowheads="1"/>
          </p:cNvPicPr>
          <p:nvPr>
            <p:ph idx="1"/>
          </p:nvPr>
        </p:nvPicPr>
        <p:blipFill>
          <a:blip r:embed="rId3" cstate="print"/>
          <a:srcRect/>
          <a:stretch>
            <a:fillRect/>
          </a:stretch>
        </p:blipFill>
        <p:spPr bwMode="auto">
          <a:xfrm>
            <a:off x="67731" y="105170"/>
            <a:ext cx="8752741" cy="6020994"/>
          </a:xfrm>
          <a:prstGeom prst="rect">
            <a:avLst/>
          </a:prstGeom>
          <a:noFill/>
          <a:ln w="9525">
            <a:noFill/>
            <a:miter lim="800000"/>
            <a:headEnd/>
            <a:tailEnd/>
          </a:ln>
        </p:spPr>
      </p:pic>
      <p:sp>
        <p:nvSpPr>
          <p:cNvPr id="4" name="ZoneTexte 3"/>
          <p:cNvSpPr txBox="1"/>
          <p:nvPr/>
        </p:nvSpPr>
        <p:spPr>
          <a:xfrm>
            <a:off x="3995936" y="6165304"/>
            <a:ext cx="4680520" cy="369332"/>
          </a:xfrm>
          <a:prstGeom prst="rect">
            <a:avLst/>
          </a:prstGeom>
          <a:noFill/>
        </p:spPr>
        <p:txBody>
          <a:bodyPr wrap="square" rtlCol="0">
            <a:spAutoFit/>
          </a:bodyPr>
          <a:lstStyle/>
          <a:p>
            <a:r>
              <a:rPr lang="fr-FR" dirty="0" smtClean="0"/>
              <a:t>Source : H. </a:t>
            </a:r>
            <a:r>
              <a:rPr lang="fr-FR" dirty="0" err="1" smtClean="0"/>
              <a:t>Matsui</a:t>
            </a:r>
            <a:r>
              <a:rPr lang="fr-FR" dirty="0" smtClean="0"/>
              <a:t>, ICAPP 2011</a:t>
            </a:r>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9458" name="Picture 2"/>
          <p:cNvPicPr>
            <a:picLocks noChangeAspect="1" noChangeArrowheads="1"/>
          </p:cNvPicPr>
          <p:nvPr/>
        </p:nvPicPr>
        <p:blipFill>
          <a:blip r:embed="rId3" cstate="print"/>
          <a:srcRect/>
          <a:stretch>
            <a:fillRect/>
          </a:stretch>
        </p:blipFill>
        <p:spPr bwMode="auto">
          <a:xfrm>
            <a:off x="0" y="485775"/>
            <a:ext cx="9648825" cy="5886450"/>
          </a:xfrm>
          <a:prstGeom prst="rect">
            <a:avLst/>
          </a:prstGeom>
          <a:noFill/>
          <a:ln w="9525">
            <a:noFill/>
            <a:miter lim="800000"/>
            <a:headEnd/>
            <a:tailEnd/>
          </a:ln>
        </p:spPr>
      </p:pic>
      <p:sp>
        <p:nvSpPr>
          <p:cNvPr id="5" name="ZoneTexte 4"/>
          <p:cNvSpPr txBox="1"/>
          <p:nvPr/>
        </p:nvSpPr>
        <p:spPr>
          <a:xfrm>
            <a:off x="7092280" y="4869160"/>
            <a:ext cx="360040" cy="369332"/>
          </a:xfrm>
          <a:prstGeom prst="rect">
            <a:avLst/>
          </a:prstGeom>
          <a:solidFill>
            <a:schemeClr val="bg1"/>
          </a:solidFill>
        </p:spPr>
        <p:txBody>
          <a:bodyPr wrap="square" rtlCol="0">
            <a:spAutoFit/>
          </a:bodyPr>
          <a:lstStyle/>
          <a:p>
            <a:r>
              <a:rPr lang="fr-FR" dirty="0" smtClean="0"/>
              <a:t>7</a:t>
            </a:r>
            <a:endParaRPr lang="fr-FR" dirty="0"/>
          </a:p>
        </p:txBody>
      </p:sp>
      <p:sp>
        <p:nvSpPr>
          <p:cNvPr id="6" name="ZoneTexte 5"/>
          <p:cNvSpPr txBox="1"/>
          <p:nvPr/>
        </p:nvSpPr>
        <p:spPr>
          <a:xfrm>
            <a:off x="7524328" y="5085184"/>
            <a:ext cx="1619672" cy="369332"/>
          </a:xfrm>
          <a:prstGeom prst="rect">
            <a:avLst/>
          </a:prstGeom>
          <a:solidFill>
            <a:schemeClr val="bg1"/>
          </a:solidFill>
        </p:spPr>
        <p:txBody>
          <a:bodyPr wrap="square" rtlCol="0">
            <a:spAutoFit/>
          </a:bodyPr>
          <a:lstStyle/>
          <a:p>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principaux radionucléides relâchés</a:t>
            </a:r>
            <a:endParaRPr lang="fr-FR" dirty="0"/>
          </a:p>
        </p:txBody>
      </p:sp>
      <p:sp>
        <p:nvSpPr>
          <p:cNvPr id="3" name="Espace réservé du contenu 2"/>
          <p:cNvSpPr>
            <a:spLocks noGrp="1"/>
          </p:cNvSpPr>
          <p:nvPr>
            <p:ph idx="1"/>
          </p:nvPr>
        </p:nvSpPr>
        <p:spPr>
          <a:xfrm>
            <a:off x="251520" y="1600200"/>
            <a:ext cx="8712968" cy="4525963"/>
          </a:xfrm>
        </p:spPr>
        <p:txBody>
          <a:bodyPr>
            <a:normAutofit fontScale="92500" lnSpcReduction="10000"/>
          </a:bodyPr>
          <a:lstStyle/>
          <a:p>
            <a:pPr>
              <a:buNone/>
            </a:pPr>
            <a:r>
              <a:rPr lang="fr-FR" dirty="0" smtClean="0"/>
              <a:t>Isotope				Bq		   % relâché</a:t>
            </a:r>
          </a:p>
          <a:p>
            <a:pPr>
              <a:buNone/>
            </a:pPr>
            <a:endParaRPr lang="fr-FR" dirty="0"/>
          </a:p>
          <a:p>
            <a:pPr>
              <a:buNone/>
            </a:pPr>
            <a:endParaRPr lang="fr-FR" dirty="0"/>
          </a:p>
          <a:p>
            <a:pPr lvl="0">
              <a:buNone/>
            </a:pPr>
            <a:r>
              <a:rPr lang="fr-FR" sz="2400" dirty="0" smtClean="0"/>
              <a:t>Kr 85,    (T = 1 an)</a:t>
            </a:r>
            <a:r>
              <a:rPr lang="fr-FR" sz="2400" dirty="0"/>
              <a:t>  </a:t>
            </a:r>
            <a:r>
              <a:rPr lang="fr-FR" sz="2400" dirty="0" smtClean="0"/>
              <a:t>+ isotopes du Xe  1,73E18 </a:t>
            </a:r>
            <a:r>
              <a:rPr lang="fr-FR" sz="2400" dirty="0"/>
              <a:t>sur 1,6E19       </a:t>
            </a:r>
            <a:r>
              <a:rPr lang="fr-FR" sz="2400" dirty="0" smtClean="0"/>
              <a:t>	</a:t>
            </a:r>
            <a:r>
              <a:rPr lang="fr-FR" sz="2400" dirty="0"/>
              <a:t>  11 %</a:t>
            </a:r>
          </a:p>
          <a:p>
            <a:pPr lvl="0">
              <a:buNone/>
            </a:pPr>
            <a:r>
              <a:rPr lang="fr-FR" sz="2400" dirty="0" smtClean="0"/>
              <a:t> I 131</a:t>
            </a:r>
            <a:r>
              <a:rPr lang="fr-FR" sz="2400" dirty="0"/>
              <a:t>    </a:t>
            </a:r>
            <a:r>
              <a:rPr lang="fr-FR" sz="2400" dirty="0" smtClean="0"/>
              <a:t>(T = 8j)</a:t>
            </a:r>
            <a:r>
              <a:rPr lang="fr-FR" sz="2400" dirty="0"/>
              <a:t>   </a:t>
            </a:r>
            <a:r>
              <a:rPr lang="fr-FR" sz="2400" dirty="0" smtClean="0"/>
              <a:t>     	 	  </a:t>
            </a:r>
            <a:r>
              <a:rPr lang="fr-FR" sz="2400" dirty="0"/>
              <a:t>1,94E17 sur 2,8E19       </a:t>
            </a:r>
            <a:r>
              <a:rPr lang="fr-FR" sz="2400" dirty="0" smtClean="0"/>
              <a:t>		</a:t>
            </a:r>
            <a:r>
              <a:rPr lang="fr-FR" sz="2400" dirty="0"/>
              <a:t>  0,7 %</a:t>
            </a:r>
          </a:p>
          <a:p>
            <a:pPr lvl="0">
              <a:buNone/>
            </a:pPr>
            <a:r>
              <a:rPr lang="fr-FR" sz="2400" dirty="0" smtClean="0"/>
              <a:t>Cs 137</a:t>
            </a:r>
            <a:r>
              <a:rPr lang="fr-FR" sz="2400" dirty="0"/>
              <a:t>   </a:t>
            </a:r>
            <a:r>
              <a:rPr lang="fr-FR" sz="2400" dirty="0" smtClean="0"/>
              <a:t>(T = 30 a)</a:t>
            </a:r>
            <a:r>
              <a:rPr lang="fr-FR" sz="2400" dirty="0"/>
              <a:t>      </a:t>
            </a:r>
            <a:r>
              <a:rPr lang="fr-FR" sz="2400" dirty="0" smtClean="0"/>
              <a:t>		 2,85E16 </a:t>
            </a:r>
            <a:r>
              <a:rPr lang="fr-FR" sz="2400" dirty="0"/>
              <a:t>sur 1,1E19        </a:t>
            </a:r>
            <a:r>
              <a:rPr lang="fr-FR" sz="2400" dirty="0" smtClean="0"/>
              <a:t>		 </a:t>
            </a:r>
            <a:r>
              <a:rPr lang="fr-FR" sz="2400" dirty="0"/>
              <a:t>0,03 %</a:t>
            </a:r>
          </a:p>
          <a:p>
            <a:pPr lvl="0">
              <a:buNone/>
            </a:pPr>
            <a:r>
              <a:rPr lang="fr-FR" sz="2400" dirty="0" smtClean="0"/>
              <a:t>Te 132   (T=3j)</a:t>
            </a:r>
            <a:r>
              <a:rPr lang="fr-FR" sz="2400" dirty="0"/>
              <a:t>                       </a:t>
            </a:r>
            <a:r>
              <a:rPr lang="fr-FR" sz="2400" dirty="0" smtClean="0"/>
              <a:t>	</a:t>
            </a:r>
            <a:r>
              <a:rPr lang="fr-FR" sz="2400" dirty="0"/>
              <a:t>  9,07E16 sur 1,6E19      </a:t>
            </a:r>
            <a:r>
              <a:rPr lang="fr-FR" sz="2400" dirty="0" smtClean="0"/>
              <a:t>		</a:t>
            </a:r>
            <a:r>
              <a:rPr lang="fr-FR" sz="2400" dirty="0"/>
              <a:t> </a:t>
            </a:r>
            <a:r>
              <a:rPr lang="fr-FR" sz="2400" dirty="0" smtClean="0"/>
              <a:t>0,05 </a:t>
            </a:r>
            <a:r>
              <a:rPr lang="fr-FR" sz="2400" dirty="0"/>
              <a:t>%</a:t>
            </a:r>
          </a:p>
          <a:p>
            <a:pPr>
              <a:buNone/>
            </a:pPr>
            <a:endParaRPr lang="fr-FR" sz="2200" dirty="0" smtClean="0"/>
          </a:p>
          <a:p>
            <a:pPr>
              <a:buNone/>
            </a:pPr>
            <a:endParaRPr lang="fr-FR" sz="2200" dirty="0"/>
          </a:p>
          <a:p>
            <a:pPr>
              <a:buNone/>
            </a:pPr>
            <a:r>
              <a:rPr lang="fr-FR" sz="2200" dirty="0" smtClean="0"/>
              <a:t>à Fukushima, ce sont surtout les éléments volatils qui ont été relâchés (différence avec Tchernobyl)</a:t>
            </a:r>
            <a:endParaRPr lang="fr-FR" sz="2200" dirty="0"/>
          </a:p>
        </p:txBody>
      </p:sp>
      <p:sp>
        <p:nvSpPr>
          <p:cNvPr id="4" name="ZoneTexte 3"/>
          <p:cNvSpPr txBox="1"/>
          <p:nvPr/>
        </p:nvSpPr>
        <p:spPr>
          <a:xfrm>
            <a:off x="7308304" y="6309320"/>
            <a:ext cx="1440160" cy="369332"/>
          </a:xfrm>
          <a:prstGeom prst="rect">
            <a:avLst/>
          </a:prstGeom>
          <a:noFill/>
        </p:spPr>
        <p:txBody>
          <a:bodyPr wrap="square" rtlCol="0">
            <a:spAutoFit/>
          </a:bodyPr>
          <a:lstStyle/>
          <a:p>
            <a:r>
              <a:rPr lang="fr-FR" dirty="0" smtClean="0"/>
              <a:t>Source : IRSN</a:t>
            </a:r>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Impact radiologique de l’accident</a:t>
            </a:r>
            <a:endParaRPr lang="fr-F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890165" y="1600200"/>
            <a:ext cx="7363670" cy="4525963"/>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Mesures de radioactivité dans l’air au voisinage immédiat de la centrale</a:t>
            </a:r>
            <a:endParaRPr lang="fr-FR" sz="2800" dirty="0"/>
          </a:p>
        </p:txBody>
      </p:sp>
      <p:pic>
        <p:nvPicPr>
          <p:cNvPr id="27650" name="Picture 2"/>
          <p:cNvPicPr>
            <a:picLocks noGrp="1" noChangeAspect="1" noChangeArrowheads="1"/>
          </p:cNvPicPr>
          <p:nvPr>
            <p:ph idx="1"/>
          </p:nvPr>
        </p:nvPicPr>
        <p:blipFill>
          <a:blip r:embed="rId3" cstate="print"/>
          <a:srcRect/>
          <a:stretch>
            <a:fillRect/>
          </a:stretch>
        </p:blipFill>
        <p:spPr bwMode="auto">
          <a:xfrm>
            <a:off x="464647" y="1600200"/>
            <a:ext cx="8214706" cy="4525963"/>
          </a:xfrm>
          <a:prstGeom prst="rect">
            <a:avLst/>
          </a:prstGeom>
          <a:noFill/>
          <a:ln w="9525">
            <a:noFill/>
            <a:miter lim="800000"/>
            <a:headEnd/>
            <a:tailEnd/>
          </a:ln>
        </p:spPr>
      </p:pic>
      <p:sp>
        <p:nvSpPr>
          <p:cNvPr id="5" name="ZoneTexte 4"/>
          <p:cNvSpPr txBox="1"/>
          <p:nvPr/>
        </p:nvSpPr>
        <p:spPr>
          <a:xfrm>
            <a:off x="7380312" y="6237312"/>
            <a:ext cx="1512168" cy="369332"/>
          </a:xfrm>
          <a:prstGeom prst="rect">
            <a:avLst/>
          </a:prstGeom>
          <a:noFill/>
        </p:spPr>
        <p:txBody>
          <a:bodyPr wrap="square" rtlCol="0">
            <a:spAutoFit/>
          </a:bodyPr>
          <a:lstStyle/>
          <a:p>
            <a:r>
              <a:rPr lang="fr-FR" dirty="0" smtClean="0"/>
              <a:t>Source : GRS</a:t>
            </a:r>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3" cstate="print"/>
          <a:srcRect/>
          <a:stretch>
            <a:fillRect/>
          </a:stretch>
        </p:blipFill>
        <p:spPr bwMode="auto">
          <a:xfrm>
            <a:off x="5004048" y="1340768"/>
            <a:ext cx="3419872" cy="2474764"/>
          </a:xfrm>
          <a:prstGeom prst="rect">
            <a:avLst/>
          </a:prstGeom>
          <a:noFill/>
          <a:ln w="9525">
            <a:noFill/>
            <a:miter lim="800000"/>
            <a:headEnd/>
            <a:tailEnd/>
          </a:ln>
        </p:spPr>
      </p:pic>
      <p:pic>
        <p:nvPicPr>
          <p:cNvPr id="21508" name="Picture 4"/>
          <p:cNvPicPr>
            <a:picLocks noChangeAspect="1" noChangeArrowheads="1"/>
          </p:cNvPicPr>
          <p:nvPr/>
        </p:nvPicPr>
        <p:blipFill>
          <a:blip r:embed="rId4" cstate="print"/>
          <a:srcRect/>
          <a:stretch>
            <a:fillRect/>
          </a:stretch>
        </p:blipFill>
        <p:spPr bwMode="auto">
          <a:xfrm>
            <a:off x="618730" y="1412776"/>
            <a:ext cx="3233189" cy="2376263"/>
          </a:xfrm>
          <a:prstGeom prst="rect">
            <a:avLst/>
          </a:prstGeom>
          <a:noFill/>
          <a:ln w="9525">
            <a:noFill/>
            <a:miter lim="800000"/>
            <a:headEnd/>
            <a:tailEnd/>
          </a:ln>
        </p:spPr>
      </p:pic>
      <p:pic>
        <p:nvPicPr>
          <p:cNvPr id="21509" name="Picture 5"/>
          <p:cNvPicPr>
            <a:picLocks noChangeAspect="1" noChangeArrowheads="1"/>
          </p:cNvPicPr>
          <p:nvPr/>
        </p:nvPicPr>
        <p:blipFill>
          <a:blip r:embed="rId5" cstate="print"/>
          <a:srcRect/>
          <a:stretch>
            <a:fillRect/>
          </a:stretch>
        </p:blipFill>
        <p:spPr bwMode="auto">
          <a:xfrm>
            <a:off x="683568" y="3789040"/>
            <a:ext cx="3207444" cy="2385962"/>
          </a:xfrm>
          <a:prstGeom prst="rect">
            <a:avLst/>
          </a:prstGeom>
          <a:noFill/>
          <a:ln w="9525">
            <a:noFill/>
            <a:miter lim="800000"/>
            <a:headEnd/>
            <a:tailEnd/>
          </a:ln>
        </p:spPr>
      </p:pic>
      <p:pic>
        <p:nvPicPr>
          <p:cNvPr id="21511" name="Picture 7"/>
          <p:cNvPicPr>
            <a:picLocks noChangeAspect="1" noChangeArrowheads="1"/>
          </p:cNvPicPr>
          <p:nvPr/>
        </p:nvPicPr>
        <p:blipFill>
          <a:blip r:embed="rId6" cstate="print"/>
          <a:srcRect/>
          <a:stretch>
            <a:fillRect/>
          </a:stretch>
        </p:blipFill>
        <p:spPr bwMode="auto">
          <a:xfrm>
            <a:off x="827584" y="548680"/>
            <a:ext cx="7610475" cy="571500"/>
          </a:xfrm>
          <a:prstGeom prst="rect">
            <a:avLst/>
          </a:prstGeom>
          <a:noFill/>
          <a:ln w="9525">
            <a:noFill/>
            <a:miter lim="800000"/>
            <a:headEnd/>
            <a:tailEnd/>
          </a:ln>
        </p:spPr>
      </p:pic>
      <p:pic>
        <p:nvPicPr>
          <p:cNvPr id="21512" name="Picture 8"/>
          <p:cNvPicPr>
            <a:picLocks noChangeAspect="1" noChangeArrowheads="1"/>
          </p:cNvPicPr>
          <p:nvPr/>
        </p:nvPicPr>
        <p:blipFill>
          <a:blip r:embed="rId7" cstate="print"/>
          <a:srcRect/>
          <a:stretch>
            <a:fillRect/>
          </a:stretch>
        </p:blipFill>
        <p:spPr bwMode="auto">
          <a:xfrm>
            <a:off x="5148064" y="3789040"/>
            <a:ext cx="3346098" cy="2450207"/>
          </a:xfrm>
          <a:prstGeom prst="rect">
            <a:avLst/>
          </a:prstGeom>
          <a:noFill/>
          <a:ln w="9525">
            <a:noFill/>
            <a:miter lim="800000"/>
            <a:headEnd/>
            <a:tailEnd/>
          </a:ln>
        </p:spPr>
      </p:pic>
      <p:sp>
        <p:nvSpPr>
          <p:cNvPr id="11" name="ZoneTexte 10"/>
          <p:cNvSpPr txBox="1"/>
          <p:nvPr/>
        </p:nvSpPr>
        <p:spPr>
          <a:xfrm>
            <a:off x="3779912" y="1988840"/>
            <a:ext cx="648072" cy="2862322"/>
          </a:xfrm>
          <a:prstGeom prst="rect">
            <a:avLst/>
          </a:prstGeom>
          <a:noFill/>
        </p:spPr>
        <p:txBody>
          <a:bodyPr wrap="square" rtlCol="0">
            <a:spAutoFit/>
          </a:bodyPr>
          <a:lstStyle/>
          <a:p>
            <a:r>
              <a:rPr lang="fr-FR" dirty="0" smtClean="0"/>
              <a:t>14/3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r>
              <a:rPr lang="fr-FR" dirty="0" smtClean="0"/>
              <a:t>23/3</a:t>
            </a:r>
            <a:endParaRPr lang="fr-FR" dirty="0"/>
          </a:p>
        </p:txBody>
      </p:sp>
      <p:sp>
        <p:nvSpPr>
          <p:cNvPr id="12" name="ZoneTexte 11"/>
          <p:cNvSpPr txBox="1"/>
          <p:nvPr/>
        </p:nvSpPr>
        <p:spPr>
          <a:xfrm>
            <a:off x="8388424" y="1844824"/>
            <a:ext cx="648072" cy="3416320"/>
          </a:xfrm>
          <a:prstGeom prst="rect">
            <a:avLst/>
          </a:prstGeom>
          <a:noFill/>
        </p:spPr>
        <p:txBody>
          <a:bodyPr wrap="square" rtlCol="0">
            <a:spAutoFit/>
          </a:bodyPr>
          <a:lstStyle/>
          <a:p>
            <a:r>
              <a:rPr lang="fr-FR" dirty="0" smtClean="0"/>
              <a:t>19/3</a:t>
            </a:r>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smtClean="0"/>
          </a:p>
          <a:p>
            <a:endParaRPr lang="fr-FR" dirty="0"/>
          </a:p>
          <a:p>
            <a:r>
              <a:rPr lang="fr-FR" dirty="0" smtClean="0"/>
              <a:t>1/4</a:t>
            </a:r>
            <a:endParaRPr lang="fr-FR" dirty="0"/>
          </a:p>
          <a:p>
            <a:endParaRPr lang="fr-FR" dirty="0"/>
          </a:p>
        </p:txBody>
      </p:sp>
      <p:sp>
        <p:nvSpPr>
          <p:cNvPr id="13" name="ZoneTexte 12"/>
          <p:cNvSpPr txBox="1"/>
          <p:nvPr/>
        </p:nvSpPr>
        <p:spPr>
          <a:xfrm>
            <a:off x="971600" y="188640"/>
            <a:ext cx="6696744" cy="369332"/>
          </a:xfrm>
          <a:prstGeom prst="rect">
            <a:avLst/>
          </a:prstGeom>
          <a:noFill/>
        </p:spPr>
        <p:txBody>
          <a:bodyPr wrap="square" rtlCol="0">
            <a:spAutoFit/>
          </a:bodyPr>
          <a:lstStyle/>
          <a:p>
            <a:r>
              <a:rPr lang="fr-FR" dirty="0" smtClean="0"/>
              <a:t>Une chance : le nuage n’est pas allé sur Tokyo.</a:t>
            </a:r>
            <a:endParaRPr lang="fr-FR" dirty="0"/>
          </a:p>
        </p:txBody>
      </p:sp>
      <p:sp>
        <p:nvSpPr>
          <p:cNvPr id="14" name="ZoneTexte 13"/>
          <p:cNvSpPr txBox="1"/>
          <p:nvPr/>
        </p:nvSpPr>
        <p:spPr>
          <a:xfrm>
            <a:off x="6012160" y="6381328"/>
            <a:ext cx="2880320" cy="369332"/>
          </a:xfrm>
          <a:prstGeom prst="rect">
            <a:avLst/>
          </a:prstGeom>
          <a:noFill/>
        </p:spPr>
        <p:txBody>
          <a:bodyPr wrap="square" rtlCol="0">
            <a:spAutoFit/>
          </a:bodyPr>
          <a:lstStyle/>
          <a:p>
            <a:r>
              <a:rPr lang="fr-FR" dirty="0" smtClean="0"/>
              <a:t>Source : D. Champion, IRSN</a:t>
            </a: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22530" name="Picture 2"/>
          <p:cNvPicPr>
            <a:picLocks noChangeAspect="1" noChangeArrowheads="1"/>
          </p:cNvPicPr>
          <p:nvPr/>
        </p:nvPicPr>
        <p:blipFill>
          <a:blip r:embed="rId3" cstate="print"/>
          <a:srcRect/>
          <a:stretch>
            <a:fillRect/>
          </a:stretch>
        </p:blipFill>
        <p:spPr bwMode="auto">
          <a:xfrm>
            <a:off x="0" y="319088"/>
            <a:ext cx="9220200" cy="6219825"/>
          </a:xfrm>
          <a:prstGeom prst="rect">
            <a:avLst/>
          </a:prstGeom>
          <a:noFill/>
          <a:ln w="9525">
            <a:noFill/>
            <a:miter lim="800000"/>
            <a:headEnd/>
            <a:tailEnd/>
          </a:ln>
        </p:spPr>
      </p:pic>
      <p:sp>
        <p:nvSpPr>
          <p:cNvPr id="5" name="ZoneTexte 4"/>
          <p:cNvSpPr txBox="1"/>
          <p:nvPr/>
        </p:nvSpPr>
        <p:spPr>
          <a:xfrm>
            <a:off x="6012160" y="6453336"/>
            <a:ext cx="3024336" cy="369332"/>
          </a:xfrm>
          <a:prstGeom prst="rect">
            <a:avLst/>
          </a:prstGeom>
          <a:noFill/>
        </p:spPr>
        <p:txBody>
          <a:bodyPr wrap="square" rtlCol="0">
            <a:spAutoFit/>
          </a:bodyPr>
          <a:lstStyle/>
          <a:p>
            <a:r>
              <a:rPr lang="fr-FR" dirty="0" smtClean="0"/>
              <a:t>Source : D. Champion, IRSN</a:t>
            </a: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Conséquences radiologiques à l’échelle locale</a:t>
            </a:r>
            <a:endParaRPr lang="fr-FR" sz="3200" dirty="0"/>
          </a:p>
        </p:txBody>
      </p:sp>
      <p:pic>
        <p:nvPicPr>
          <p:cNvPr id="35842" name="Picture 2"/>
          <p:cNvPicPr>
            <a:picLocks noGrp="1" noChangeAspect="1" noChangeArrowheads="1"/>
          </p:cNvPicPr>
          <p:nvPr>
            <p:ph idx="1"/>
          </p:nvPr>
        </p:nvPicPr>
        <p:blipFill>
          <a:blip r:embed="rId3" cstate="print"/>
          <a:srcRect/>
          <a:stretch>
            <a:fillRect/>
          </a:stretch>
        </p:blipFill>
        <p:spPr bwMode="auto">
          <a:xfrm>
            <a:off x="5076056" y="1700808"/>
            <a:ext cx="3744265" cy="4525963"/>
          </a:xfrm>
          <a:prstGeom prst="rect">
            <a:avLst/>
          </a:prstGeom>
          <a:noFill/>
          <a:ln w="9525">
            <a:noFill/>
            <a:miter lim="800000"/>
            <a:headEnd/>
            <a:tailEnd/>
          </a:ln>
        </p:spPr>
      </p:pic>
      <p:sp>
        <p:nvSpPr>
          <p:cNvPr id="5" name="Rectangle 4"/>
          <p:cNvSpPr/>
          <p:nvPr/>
        </p:nvSpPr>
        <p:spPr>
          <a:xfrm>
            <a:off x="539552" y="2060848"/>
            <a:ext cx="4248472" cy="3970318"/>
          </a:xfrm>
          <a:prstGeom prst="rect">
            <a:avLst/>
          </a:prstGeom>
        </p:spPr>
        <p:txBody>
          <a:bodyPr wrap="square">
            <a:spAutoFit/>
          </a:bodyPr>
          <a:lstStyle/>
          <a:p>
            <a:r>
              <a:rPr lang="fr-FR" b="1" dirty="0" smtClean="0"/>
              <a:t>Niveau des rejets</a:t>
            </a:r>
          </a:p>
          <a:p>
            <a:r>
              <a:rPr lang="fr-FR" dirty="0" smtClean="0"/>
              <a:t>Les </a:t>
            </a:r>
            <a:r>
              <a:rPr lang="fr-FR" dirty="0"/>
              <a:t>mesures de radioactivité effectuées</a:t>
            </a:r>
          </a:p>
          <a:p>
            <a:r>
              <a:rPr lang="fr-FR" dirty="0"/>
              <a:t>dans l’environnement à proximité de la</a:t>
            </a:r>
          </a:p>
          <a:p>
            <a:r>
              <a:rPr lang="fr-FR" dirty="0"/>
              <a:t>centrale montrent une décroissance de</a:t>
            </a:r>
          </a:p>
          <a:p>
            <a:r>
              <a:rPr lang="fr-FR" dirty="0" smtClean="0"/>
              <a:t>celle-ci </a:t>
            </a:r>
            <a:r>
              <a:rPr lang="fr-FR" dirty="0"/>
              <a:t>après l’explosion.</a:t>
            </a:r>
          </a:p>
          <a:p>
            <a:r>
              <a:rPr lang="fr-FR" dirty="0"/>
              <a:t>Les valeurs maximales de débit de</a:t>
            </a:r>
          </a:p>
          <a:p>
            <a:r>
              <a:rPr lang="fr-FR" dirty="0"/>
              <a:t>dose atteintes ont été de:</a:t>
            </a:r>
          </a:p>
          <a:p>
            <a:r>
              <a:rPr lang="fr-FR" dirty="0"/>
              <a:t>• l’ordre de 12 </a:t>
            </a:r>
            <a:r>
              <a:rPr lang="fr-FR" dirty="0" err="1"/>
              <a:t>mSv</a:t>
            </a:r>
            <a:r>
              <a:rPr lang="fr-FR" dirty="0"/>
              <a:t>/h à l’entrée de la</a:t>
            </a:r>
          </a:p>
          <a:p>
            <a:r>
              <a:rPr lang="fr-FR" dirty="0"/>
              <a:t>centrale</a:t>
            </a:r>
          </a:p>
          <a:p>
            <a:r>
              <a:rPr lang="fr-FR" dirty="0"/>
              <a:t>• 400 </a:t>
            </a:r>
            <a:r>
              <a:rPr lang="fr-FR" dirty="0" err="1"/>
              <a:t>mSv</a:t>
            </a:r>
            <a:r>
              <a:rPr lang="fr-FR" dirty="0"/>
              <a:t> /h à proximité du réacteur</a:t>
            </a:r>
          </a:p>
          <a:p>
            <a:r>
              <a:rPr lang="fr-FR" dirty="0"/>
              <a:t>N°3</a:t>
            </a:r>
          </a:p>
          <a:p>
            <a:r>
              <a:rPr lang="fr-FR" dirty="0"/>
              <a:t>Le 16 mars à 16h le débit de dose à</a:t>
            </a:r>
          </a:p>
          <a:p>
            <a:r>
              <a:rPr lang="fr-FR" dirty="0"/>
              <a:t>l’entrée du site était de 1,5 </a:t>
            </a:r>
            <a:r>
              <a:rPr lang="fr-FR" dirty="0" err="1" smtClean="0"/>
              <a:t>mSv</a:t>
            </a:r>
            <a:r>
              <a:rPr lang="fr-FR" dirty="0" smtClean="0"/>
              <a:t>/h</a:t>
            </a:r>
          </a:p>
          <a:p>
            <a:endParaRPr lang="fr-FR" b="1" dirty="0"/>
          </a:p>
        </p:txBody>
      </p:sp>
      <p:sp>
        <p:nvSpPr>
          <p:cNvPr id="6" name="ZoneTexte 5"/>
          <p:cNvSpPr txBox="1"/>
          <p:nvPr/>
        </p:nvSpPr>
        <p:spPr>
          <a:xfrm>
            <a:off x="827584" y="6165304"/>
            <a:ext cx="2592288" cy="369332"/>
          </a:xfrm>
          <a:prstGeom prst="rect">
            <a:avLst/>
          </a:prstGeom>
          <a:noFill/>
        </p:spPr>
        <p:txBody>
          <a:bodyPr wrap="square" rtlCol="0">
            <a:spAutoFit/>
          </a:bodyPr>
          <a:lstStyle/>
          <a:p>
            <a:r>
              <a:rPr lang="fr-FR" dirty="0" smtClean="0"/>
              <a:t>Source : TEPCO</a:t>
            </a:r>
            <a:endParaRPr lang="fr-FR" dirty="0"/>
          </a:p>
        </p:txBody>
      </p:sp>
      <p:sp>
        <p:nvSpPr>
          <p:cNvPr id="7" name="ZoneTexte 6"/>
          <p:cNvSpPr txBox="1"/>
          <p:nvPr/>
        </p:nvSpPr>
        <p:spPr>
          <a:xfrm>
            <a:off x="395536" y="1196752"/>
            <a:ext cx="4248472" cy="369332"/>
          </a:xfrm>
          <a:prstGeom prst="rect">
            <a:avLst/>
          </a:prstGeom>
          <a:noFill/>
        </p:spPr>
        <p:txBody>
          <a:bodyPr wrap="square" rtlCol="0">
            <a:spAutoFit/>
          </a:bodyPr>
          <a:lstStyle/>
          <a:p>
            <a:r>
              <a:rPr lang="fr-FR" dirty="0" smtClean="0"/>
              <a:t>30 personnes irradiées à plus de 100 </a:t>
            </a:r>
            <a:r>
              <a:rPr lang="fr-FR" dirty="0" err="1" smtClean="0"/>
              <a:t>mSv</a:t>
            </a: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146" name="Picture 2"/>
          <p:cNvPicPr>
            <a:picLocks noGrp="1" noChangeAspect="1" noChangeArrowheads="1"/>
          </p:cNvPicPr>
          <p:nvPr>
            <p:ph idx="1"/>
          </p:nvPr>
        </p:nvPicPr>
        <p:blipFill>
          <a:blip r:embed="rId2" cstate="print"/>
          <a:srcRect/>
          <a:stretch>
            <a:fillRect/>
          </a:stretch>
        </p:blipFill>
        <p:spPr bwMode="auto">
          <a:xfrm>
            <a:off x="-9794" y="0"/>
            <a:ext cx="9274442" cy="6126163"/>
          </a:xfrm>
          <a:prstGeom prst="rect">
            <a:avLst/>
          </a:prstGeom>
          <a:noFill/>
          <a:ln w="9525">
            <a:noFill/>
            <a:miter lim="800000"/>
            <a:headEnd/>
            <a:tailEnd/>
          </a:ln>
        </p:spPr>
      </p:pic>
      <p:sp>
        <p:nvSpPr>
          <p:cNvPr id="4" name="ZoneTexte 3"/>
          <p:cNvSpPr txBox="1"/>
          <p:nvPr/>
        </p:nvSpPr>
        <p:spPr>
          <a:xfrm>
            <a:off x="3203848" y="6093296"/>
            <a:ext cx="3456384" cy="369332"/>
          </a:xfrm>
          <a:prstGeom prst="rect">
            <a:avLst/>
          </a:prstGeom>
          <a:noFill/>
        </p:spPr>
        <p:txBody>
          <a:bodyPr wrap="square" rtlCol="0">
            <a:spAutoFit/>
          </a:bodyPr>
          <a:lstStyle/>
          <a:p>
            <a:r>
              <a:rPr lang="fr-FR" dirty="0" smtClean="0"/>
              <a:t>Source : H. </a:t>
            </a:r>
            <a:r>
              <a:rPr lang="fr-FR" dirty="0" err="1" smtClean="0"/>
              <a:t>Matsui</a:t>
            </a:r>
            <a:r>
              <a:rPr lang="fr-FR" dirty="0" smtClean="0"/>
              <a:t>, ICAPP 2011</a:t>
            </a:r>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170" name="Picture 2"/>
          <p:cNvPicPr>
            <a:picLocks noGrp="1" noChangeAspect="1" noChangeArrowheads="1"/>
          </p:cNvPicPr>
          <p:nvPr>
            <p:ph idx="1"/>
          </p:nvPr>
        </p:nvPicPr>
        <p:blipFill>
          <a:blip r:embed="rId3" cstate="print"/>
          <a:srcRect/>
          <a:stretch>
            <a:fillRect/>
          </a:stretch>
        </p:blipFill>
        <p:spPr bwMode="auto">
          <a:xfrm>
            <a:off x="26057" y="188640"/>
            <a:ext cx="9135891" cy="5937523"/>
          </a:xfrm>
          <a:prstGeom prst="rect">
            <a:avLst/>
          </a:prstGeom>
          <a:noFill/>
          <a:ln w="9525">
            <a:noFill/>
            <a:miter lim="800000"/>
            <a:headEnd/>
            <a:tailEnd/>
          </a:ln>
        </p:spPr>
      </p:pic>
      <p:sp>
        <p:nvSpPr>
          <p:cNvPr id="4" name="ZoneTexte 3"/>
          <p:cNvSpPr txBox="1"/>
          <p:nvPr/>
        </p:nvSpPr>
        <p:spPr>
          <a:xfrm>
            <a:off x="2555776" y="6093296"/>
            <a:ext cx="3744416" cy="369332"/>
          </a:xfrm>
          <a:prstGeom prst="rect">
            <a:avLst/>
          </a:prstGeom>
          <a:noFill/>
        </p:spPr>
        <p:txBody>
          <a:bodyPr wrap="square" rtlCol="0">
            <a:spAutoFit/>
          </a:bodyPr>
          <a:lstStyle/>
          <a:p>
            <a:r>
              <a:rPr lang="fr-FR" dirty="0" smtClean="0"/>
              <a:t>Source : H. </a:t>
            </a:r>
            <a:r>
              <a:rPr lang="fr-FR" dirty="0" err="1" smtClean="0"/>
              <a:t>Matsui</a:t>
            </a:r>
            <a:r>
              <a:rPr lang="fr-FR" dirty="0" smtClean="0"/>
              <a:t>, ICAPP 2011</a:t>
            </a:r>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fontScale="90000"/>
          </a:bodyPr>
          <a:lstStyle/>
          <a:p>
            <a:r>
              <a:rPr lang="fr-FR" dirty="0" smtClean="0"/>
              <a:t>Conséquences radiologiques</a:t>
            </a:r>
            <a:endParaRPr lang="fr-FR" dirty="0"/>
          </a:p>
        </p:txBody>
      </p:sp>
      <p:pic>
        <p:nvPicPr>
          <p:cNvPr id="28674" name="Picture 2"/>
          <p:cNvPicPr>
            <a:picLocks noChangeAspect="1" noChangeArrowheads="1"/>
          </p:cNvPicPr>
          <p:nvPr/>
        </p:nvPicPr>
        <p:blipFill>
          <a:blip r:embed="rId3" cstate="print"/>
          <a:srcRect/>
          <a:stretch>
            <a:fillRect/>
          </a:stretch>
        </p:blipFill>
        <p:spPr bwMode="auto">
          <a:xfrm>
            <a:off x="611560" y="1628800"/>
            <a:ext cx="7896225" cy="5355109"/>
          </a:xfrm>
          <a:prstGeom prst="rect">
            <a:avLst/>
          </a:prstGeom>
          <a:noFill/>
          <a:ln w="9525">
            <a:noFill/>
            <a:miter lim="800000"/>
            <a:headEnd/>
            <a:tailEnd/>
          </a:ln>
        </p:spPr>
      </p:pic>
      <p:sp>
        <p:nvSpPr>
          <p:cNvPr id="4" name="ZoneTexte 3"/>
          <p:cNvSpPr txBox="1"/>
          <p:nvPr/>
        </p:nvSpPr>
        <p:spPr>
          <a:xfrm>
            <a:off x="971600" y="6309320"/>
            <a:ext cx="7056784" cy="369332"/>
          </a:xfrm>
          <a:prstGeom prst="rect">
            <a:avLst/>
          </a:prstGeom>
          <a:solidFill>
            <a:schemeClr val="bg1"/>
          </a:solidFill>
        </p:spPr>
        <p:txBody>
          <a:bodyPr wrap="square" rtlCol="0">
            <a:spAutoFit/>
          </a:bodyPr>
          <a:lstStyle/>
          <a:p>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48064" y="274638"/>
            <a:ext cx="3995936" cy="1143000"/>
          </a:xfrm>
        </p:spPr>
        <p:txBody>
          <a:bodyPr/>
          <a:lstStyle/>
          <a:p>
            <a:endParaRPr lang="fr-FR" dirty="0"/>
          </a:p>
        </p:txBody>
      </p:sp>
      <p:sp>
        <p:nvSpPr>
          <p:cNvPr id="3" name="Espace réservé du contenu 2"/>
          <p:cNvSpPr>
            <a:spLocks noGrp="1"/>
          </p:cNvSpPr>
          <p:nvPr>
            <p:ph idx="1"/>
          </p:nvPr>
        </p:nvSpPr>
        <p:spPr>
          <a:xfrm>
            <a:off x="5220072" y="1628800"/>
            <a:ext cx="3466728" cy="4497363"/>
          </a:xfrm>
        </p:spPr>
        <p:txBody>
          <a:bodyPr>
            <a:normAutofit fontScale="62500" lnSpcReduction="20000"/>
          </a:bodyPr>
          <a:lstStyle/>
          <a:p>
            <a:r>
              <a:rPr lang="fr-FR" dirty="0" smtClean="0"/>
              <a:t>Des niveaux de contamination en Cs importants dans le « couloir d’</a:t>
            </a:r>
            <a:r>
              <a:rPr lang="fr-FR" dirty="0" err="1" smtClean="0"/>
              <a:t>Itate</a:t>
            </a:r>
            <a:r>
              <a:rPr lang="fr-FR" dirty="0" smtClean="0"/>
              <a:t> » (en l’absence de contre mesures, sols impropres à l’agriculture sur </a:t>
            </a:r>
            <a:r>
              <a:rPr lang="fr-FR" dirty="0" err="1" smtClean="0"/>
              <a:t>qqx</a:t>
            </a:r>
            <a:r>
              <a:rPr lang="fr-FR" dirty="0" smtClean="0"/>
              <a:t> 100 km</a:t>
            </a:r>
            <a:r>
              <a:rPr lang="fr-FR" baseline="30000" dirty="0" smtClean="0"/>
              <a:t>2</a:t>
            </a:r>
            <a:r>
              <a:rPr lang="fr-FR" dirty="0" smtClean="0"/>
              <a:t>)).</a:t>
            </a:r>
          </a:p>
          <a:p>
            <a:endParaRPr lang="fr-FR" dirty="0" smtClean="0"/>
          </a:p>
          <a:p>
            <a:r>
              <a:rPr lang="fr-FR" dirty="0" smtClean="0"/>
              <a:t>Des doses attendues de l’ordre de </a:t>
            </a:r>
            <a:r>
              <a:rPr lang="fr-FR" dirty="0" err="1" smtClean="0"/>
              <a:t>qq</a:t>
            </a:r>
            <a:r>
              <a:rPr lang="fr-FR" dirty="0" smtClean="0"/>
              <a:t> dizaines de </a:t>
            </a:r>
            <a:r>
              <a:rPr lang="fr-FR" dirty="0" err="1" smtClean="0"/>
              <a:t>mSv</a:t>
            </a:r>
            <a:r>
              <a:rPr lang="fr-FR" dirty="0" smtClean="0"/>
              <a:t> (intégrées sur la première année) dans le « couloir d’</a:t>
            </a:r>
            <a:r>
              <a:rPr lang="fr-FR" dirty="0" err="1" smtClean="0"/>
              <a:t>Itate</a:t>
            </a:r>
            <a:r>
              <a:rPr lang="fr-FR" dirty="0" smtClean="0"/>
              <a:t> ».</a:t>
            </a:r>
          </a:p>
          <a:p>
            <a:endParaRPr lang="fr-FR" dirty="0" smtClean="0"/>
          </a:p>
          <a:p>
            <a:r>
              <a:rPr lang="fr-FR" dirty="0" smtClean="0"/>
              <a:t>Mesures d’évacuation à prévoir ?</a:t>
            </a:r>
            <a:endParaRPr lang="fr-FR" dirty="0"/>
          </a:p>
        </p:txBody>
      </p:sp>
      <p:pic>
        <p:nvPicPr>
          <p:cNvPr id="1026" name="Picture 2" descr="Aerial Measuring Results"/>
          <p:cNvPicPr>
            <a:picLocks noChangeAspect="1" noChangeArrowheads="1"/>
          </p:cNvPicPr>
          <p:nvPr/>
        </p:nvPicPr>
        <p:blipFill>
          <a:blip r:embed="rId3" cstate="print"/>
          <a:srcRect/>
          <a:stretch>
            <a:fillRect/>
          </a:stretch>
        </p:blipFill>
        <p:spPr bwMode="auto">
          <a:xfrm>
            <a:off x="251520" y="0"/>
            <a:ext cx="4931083"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Conséquences radiologiques à l’échelle régionale</a:t>
            </a:r>
            <a:endParaRPr lang="fr-FR" sz="2800" dirty="0"/>
          </a:p>
        </p:txBody>
      </p:sp>
      <p:pic>
        <p:nvPicPr>
          <p:cNvPr id="29698" name="Picture 2"/>
          <p:cNvPicPr>
            <a:picLocks noChangeAspect="1" noChangeArrowheads="1"/>
          </p:cNvPicPr>
          <p:nvPr/>
        </p:nvPicPr>
        <p:blipFill>
          <a:blip r:embed="rId3" cstate="print"/>
          <a:srcRect/>
          <a:stretch>
            <a:fillRect/>
          </a:stretch>
        </p:blipFill>
        <p:spPr bwMode="auto">
          <a:xfrm>
            <a:off x="180975" y="1285161"/>
            <a:ext cx="7991425" cy="4758452"/>
          </a:xfrm>
          <a:prstGeom prst="rect">
            <a:avLst/>
          </a:prstGeom>
          <a:noFill/>
          <a:ln w="9525">
            <a:noFill/>
            <a:miter lim="800000"/>
            <a:headEnd/>
            <a:tailEnd/>
          </a:ln>
        </p:spPr>
      </p:pic>
      <p:sp>
        <p:nvSpPr>
          <p:cNvPr id="5" name="ZoneTexte 4"/>
          <p:cNvSpPr txBox="1"/>
          <p:nvPr/>
        </p:nvSpPr>
        <p:spPr>
          <a:xfrm>
            <a:off x="6012160" y="2060848"/>
            <a:ext cx="1080120" cy="369332"/>
          </a:xfrm>
          <a:prstGeom prst="rect">
            <a:avLst/>
          </a:prstGeom>
          <a:noFill/>
        </p:spPr>
        <p:txBody>
          <a:bodyPr wrap="square" rtlCol="0">
            <a:spAutoFit/>
          </a:bodyPr>
          <a:lstStyle/>
          <a:p>
            <a:r>
              <a:rPr lang="fr-FR" dirty="0" smtClean="0"/>
              <a:t>Source : </a:t>
            </a:r>
            <a:endParaRPr lang="fr-F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026" name="Picture 2"/>
          <p:cNvPicPr>
            <a:picLocks noChangeAspect="1" noChangeArrowheads="1"/>
          </p:cNvPicPr>
          <p:nvPr/>
        </p:nvPicPr>
        <p:blipFill>
          <a:blip r:embed="rId2" cstate="print"/>
          <a:srcRect/>
          <a:stretch>
            <a:fillRect/>
          </a:stretch>
        </p:blipFill>
        <p:spPr bwMode="auto">
          <a:xfrm>
            <a:off x="187357" y="260648"/>
            <a:ext cx="8847569" cy="612068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2050" name="Picture 2"/>
          <p:cNvPicPr>
            <a:picLocks noChangeAspect="1" noChangeArrowheads="1"/>
          </p:cNvPicPr>
          <p:nvPr/>
        </p:nvPicPr>
        <p:blipFill>
          <a:blip r:embed="rId3" cstate="print"/>
          <a:srcRect/>
          <a:stretch>
            <a:fillRect/>
          </a:stretch>
        </p:blipFill>
        <p:spPr bwMode="auto">
          <a:xfrm>
            <a:off x="899592" y="0"/>
            <a:ext cx="7763396" cy="6814436"/>
          </a:xfrm>
          <a:prstGeom prst="rect">
            <a:avLst/>
          </a:prstGeom>
          <a:noFill/>
          <a:ln w="9525">
            <a:noFill/>
            <a:miter lim="800000"/>
            <a:headEnd/>
            <a:tailEnd/>
          </a:ln>
        </p:spPr>
      </p:pic>
      <p:sp>
        <p:nvSpPr>
          <p:cNvPr id="5" name="ZoneTexte 4"/>
          <p:cNvSpPr txBox="1"/>
          <p:nvPr/>
        </p:nvSpPr>
        <p:spPr>
          <a:xfrm>
            <a:off x="3635896" y="6581001"/>
            <a:ext cx="5112568" cy="276999"/>
          </a:xfrm>
          <a:prstGeom prst="rect">
            <a:avLst/>
          </a:prstGeom>
          <a:noFill/>
        </p:spPr>
        <p:txBody>
          <a:bodyPr wrap="square" rtlCol="0">
            <a:spAutoFit/>
          </a:bodyPr>
          <a:lstStyle/>
          <a:p>
            <a:r>
              <a:rPr lang="fr-FR" sz="1200" dirty="0" smtClean="0"/>
              <a:t>Source : World </a:t>
            </a:r>
            <a:r>
              <a:rPr lang="fr-FR" sz="1200" dirty="0" err="1" smtClean="0"/>
              <a:t>Health</a:t>
            </a:r>
            <a:r>
              <a:rPr lang="fr-FR" sz="1200" dirty="0" smtClean="0"/>
              <a:t> organisation</a:t>
            </a:r>
            <a:endParaRPr lang="fr-FR" sz="1200" dirty="0"/>
          </a:p>
        </p:txBody>
      </p:sp>
      <p:sp>
        <p:nvSpPr>
          <p:cNvPr id="6" name="Titre 5"/>
          <p:cNvSpPr>
            <a:spLocks noGrp="1"/>
          </p:cNvSpPr>
          <p:nvPr>
            <p:ph type="title"/>
          </p:nvPr>
        </p:nvSpPr>
        <p:spPr>
          <a:xfrm>
            <a:off x="457200" y="0"/>
            <a:ext cx="8229600" cy="620688"/>
          </a:xfrm>
          <a:solidFill>
            <a:schemeClr val="bg1"/>
          </a:solidFill>
        </p:spPr>
        <p:txBody>
          <a:bodyPr>
            <a:normAutofit/>
          </a:bodyPr>
          <a:lstStyle/>
          <a:p>
            <a:r>
              <a:rPr lang="fr-FR" sz="2400" dirty="0" smtClean="0"/>
              <a:t>Doses intégrées au 17 Avril (exposition externe)</a:t>
            </a:r>
            <a:endParaRPr lang="fr-FR"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23554" name="Picture 2"/>
          <p:cNvPicPr>
            <a:picLocks noChangeAspect="1" noChangeArrowheads="1"/>
          </p:cNvPicPr>
          <p:nvPr/>
        </p:nvPicPr>
        <p:blipFill>
          <a:blip r:embed="rId2" cstate="print"/>
          <a:srcRect/>
          <a:stretch>
            <a:fillRect/>
          </a:stretch>
        </p:blipFill>
        <p:spPr bwMode="auto">
          <a:xfrm>
            <a:off x="0" y="104775"/>
            <a:ext cx="9324975" cy="6648450"/>
          </a:xfrm>
          <a:prstGeom prst="rect">
            <a:avLst/>
          </a:prstGeom>
          <a:noFill/>
          <a:ln w="9525">
            <a:noFill/>
            <a:miter lim="800000"/>
            <a:headEnd/>
            <a:tailEnd/>
          </a:ln>
        </p:spPr>
      </p:pic>
      <p:sp>
        <p:nvSpPr>
          <p:cNvPr id="5" name="ZoneTexte 4"/>
          <p:cNvSpPr txBox="1"/>
          <p:nvPr/>
        </p:nvSpPr>
        <p:spPr>
          <a:xfrm>
            <a:off x="0" y="6165304"/>
            <a:ext cx="2915816" cy="369332"/>
          </a:xfrm>
          <a:prstGeom prst="rect">
            <a:avLst/>
          </a:prstGeom>
          <a:noFill/>
        </p:spPr>
        <p:txBody>
          <a:bodyPr wrap="square" rtlCol="0">
            <a:spAutoFit/>
          </a:bodyPr>
          <a:lstStyle/>
          <a:p>
            <a:r>
              <a:rPr lang="fr-FR" dirty="0" smtClean="0"/>
              <a:t>Source : D. Champion, IRSN</a:t>
            </a:r>
            <a:endParaRPr lang="fr-F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4578" name="Picture 2"/>
          <p:cNvPicPr>
            <a:picLocks noChangeAspect="1" noChangeArrowheads="1"/>
          </p:cNvPicPr>
          <p:nvPr/>
        </p:nvPicPr>
        <p:blipFill>
          <a:blip r:embed="rId3" cstate="print"/>
          <a:srcRect/>
          <a:stretch>
            <a:fillRect/>
          </a:stretch>
        </p:blipFill>
        <p:spPr bwMode="auto">
          <a:xfrm>
            <a:off x="76200" y="209550"/>
            <a:ext cx="8991600" cy="6438900"/>
          </a:xfrm>
          <a:prstGeom prst="rect">
            <a:avLst/>
          </a:prstGeom>
          <a:noFill/>
          <a:ln w="9525">
            <a:noFill/>
            <a:miter lim="800000"/>
            <a:headEnd/>
            <a:tailEnd/>
          </a:ln>
        </p:spPr>
      </p:pic>
      <p:sp>
        <p:nvSpPr>
          <p:cNvPr id="5" name="ZoneTexte 4"/>
          <p:cNvSpPr txBox="1"/>
          <p:nvPr/>
        </p:nvSpPr>
        <p:spPr>
          <a:xfrm>
            <a:off x="179512" y="6381328"/>
            <a:ext cx="3096344" cy="369332"/>
          </a:xfrm>
          <a:prstGeom prst="rect">
            <a:avLst/>
          </a:prstGeom>
          <a:noFill/>
        </p:spPr>
        <p:txBody>
          <a:bodyPr wrap="square" rtlCol="0">
            <a:spAutoFit/>
          </a:bodyPr>
          <a:lstStyle/>
          <a:p>
            <a:r>
              <a:rPr lang="fr-FR" dirty="0" smtClean="0"/>
              <a:t>Source : D. Champion, IRSN</a:t>
            </a:r>
            <a:endParaRPr lang="fr-FR" dirty="0"/>
          </a:p>
        </p:txBody>
      </p:sp>
      <p:sp>
        <p:nvSpPr>
          <p:cNvPr id="6" name="ZoneTexte 5"/>
          <p:cNvSpPr txBox="1"/>
          <p:nvPr/>
        </p:nvSpPr>
        <p:spPr>
          <a:xfrm>
            <a:off x="6516216" y="260648"/>
            <a:ext cx="2520280" cy="646331"/>
          </a:xfrm>
          <a:prstGeom prst="rect">
            <a:avLst/>
          </a:prstGeom>
          <a:noFill/>
        </p:spPr>
        <p:txBody>
          <a:bodyPr wrap="square" rtlCol="0">
            <a:spAutoFit/>
          </a:bodyPr>
          <a:lstStyle/>
          <a:p>
            <a:r>
              <a:rPr lang="fr-FR" dirty="0" smtClean="0"/>
              <a:t>On ne voit pratiquement que l’iode 131</a:t>
            </a:r>
            <a:endParaRPr lang="fr-F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fontScale="90000"/>
          </a:bodyPr>
          <a:lstStyle/>
          <a:p>
            <a:r>
              <a:rPr lang="fr-FR" dirty="0" smtClean="0"/>
              <a:t>Niveau de gravité INES : Fukushima =7</a:t>
            </a:r>
            <a:endParaRPr lang="fr-FR" dirty="0"/>
          </a:p>
        </p:txBody>
      </p:sp>
      <p:pic>
        <p:nvPicPr>
          <p:cNvPr id="36866" name="Picture 2"/>
          <p:cNvPicPr>
            <a:picLocks noChangeAspect="1" noChangeArrowheads="1"/>
          </p:cNvPicPr>
          <p:nvPr/>
        </p:nvPicPr>
        <p:blipFill>
          <a:blip r:embed="rId3" cstate="print"/>
          <a:srcRect/>
          <a:stretch>
            <a:fillRect/>
          </a:stretch>
        </p:blipFill>
        <p:spPr bwMode="auto">
          <a:xfrm>
            <a:off x="323528" y="908720"/>
            <a:ext cx="7742662" cy="5949281"/>
          </a:xfrm>
          <a:prstGeom prst="rect">
            <a:avLst/>
          </a:prstGeom>
          <a:noFill/>
          <a:ln w="9525">
            <a:noFill/>
            <a:miter lim="800000"/>
            <a:headEnd/>
            <a:tailEnd/>
          </a:ln>
        </p:spPr>
      </p:pic>
      <p:sp>
        <p:nvSpPr>
          <p:cNvPr id="5" name="ZoneTexte 4"/>
          <p:cNvSpPr txBox="1"/>
          <p:nvPr/>
        </p:nvSpPr>
        <p:spPr>
          <a:xfrm>
            <a:off x="5508104" y="6488668"/>
            <a:ext cx="3096344" cy="369332"/>
          </a:xfrm>
          <a:prstGeom prst="rect">
            <a:avLst/>
          </a:prstGeom>
          <a:solidFill>
            <a:schemeClr val="bg1"/>
          </a:solidFill>
        </p:spPr>
        <p:txBody>
          <a:bodyPr wrap="square" rtlCol="0">
            <a:spAutoFit/>
          </a:bodyPr>
          <a:lstStyle/>
          <a:p>
            <a:r>
              <a:rPr lang="fr-FR" dirty="0" smtClean="0"/>
              <a:t>Source : P. </a:t>
            </a:r>
            <a:r>
              <a:rPr lang="fr-FR" dirty="0"/>
              <a:t>R</a:t>
            </a:r>
            <a:r>
              <a:rPr lang="fr-FR" dirty="0" smtClean="0"/>
              <a:t>aymond, DEN</a:t>
            </a:r>
            <a:endParaRPr lang="fr-F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REP auraient-ils mieux résisté?</a:t>
            </a:r>
            <a:br>
              <a:rPr lang="fr-FR" dirty="0" smtClean="0"/>
            </a:br>
            <a:r>
              <a:rPr lang="fr-FR" sz="2200" dirty="0" smtClean="0"/>
              <a:t>Oui, du fait de l’existence d’un circuit secondaire d’eau non active, et du fait de leur enceinte de confinement de grand volume. </a:t>
            </a:r>
            <a:endParaRPr lang="fr-FR" sz="2200" dirty="0"/>
          </a:p>
        </p:txBody>
      </p:sp>
      <p:sp>
        <p:nvSpPr>
          <p:cNvPr id="3" name="Espace réservé du contenu 2"/>
          <p:cNvSpPr>
            <a:spLocks noGrp="1"/>
          </p:cNvSpPr>
          <p:nvPr>
            <p:ph idx="1"/>
          </p:nvPr>
        </p:nvSpPr>
        <p:spPr>
          <a:xfrm>
            <a:off x="467544" y="2132856"/>
            <a:ext cx="8229600" cy="4525963"/>
          </a:xfrm>
        </p:spPr>
        <p:txBody>
          <a:bodyPr>
            <a:normAutofit fontScale="70000" lnSpcReduction="20000"/>
          </a:bodyPr>
          <a:lstStyle/>
          <a:p>
            <a:r>
              <a:rPr lang="fr-FR" dirty="0" smtClean="0"/>
              <a:t>Si pas de source froide, l’év</a:t>
            </a:r>
            <a:r>
              <a:rPr lang="fr-FR" dirty="0"/>
              <a:t>a</a:t>
            </a:r>
            <a:r>
              <a:rPr lang="fr-FR" dirty="0" smtClean="0"/>
              <a:t>cuation de la puissance résiduelle se fait par évaporation d’eau du circuit secondaire (relâchement de vapeur non radioactive, différence avec REB).</a:t>
            </a:r>
          </a:p>
          <a:p>
            <a:r>
              <a:rPr lang="fr-FR" dirty="0" smtClean="0"/>
              <a:t>Si impossible de réinjecter de l’eau dans le circuit secondaire, le scénario est identique sur REP et REB : T et P montent dans le circuit primaire, nécessité d’éventer (relâchement de vapeur radioactive, risque de dénoyage du cœur, production d’hydrogène).</a:t>
            </a:r>
          </a:p>
          <a:p>
            <a:r>
              <a:rPr lang="fr-FR" dirty="0" smtClean="0"/>
              <a:t>Si relâchement, l’enceinte de confinement de petit volume dans les REB monte  vite en pression; l’enceinte de très grand volume des REP donne encore du temps avant de devoir relâcher la radioactivité dans l’environnement. </a:t>
            </a:r>
            <a:endParaRPr lang="fr-FR" dirty="0"/>
          </a:p>
          <a:p>
            <a:r>
              <a:rPr lang="fr-FR" dirty="0" smtClean="0"/>
              <a:t>Le risque H2 est pris en compte sur les REP (</a:t>
            </a:r>
            <a:r>
              <a:rPr lang="fr-FR" dirty="0" err="1" smtClean="0"/>
              <a:t>recombineurs</a:t>
            </a:r>
            <a:r>
              <a:rPr lang="fr-FR" dirty="0" smtClean="0"/>
              <a:t> catalytiques). Avec un REP, il n’y aurait probablement pas eu d’explosion. </a:t>
            </a:r>
            <a:endParaRPr lang="fr-F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20482" name="Picture 2"/>
          <p:cNvPicPr>
            <a:picLocks noChangeAspect="1" noChangeArrowheads="1"/>
          </p:cNvPicPr>
          <p:nvPr/>
        </p:nvPicPr>
        <p:blipFill>
          <a:blip r:embed="rId3" cstate="print"/>
          <a:srcRect/>
          <a:stretch>
            <a:fillRect/>
          </a:stretch>
        </p:blipFill>
        <p:spPr bwMode="auto">
          <a:xfrm>
            <a:off x="-33766" y="96813"/>
            <a:ext cx="9177766" cy="6761187"/>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3075" name="Picture 3"/>
          <p:cNvPicPr>
            <a:picLocks noChangeAspect="1" noChangeArrowheads="1"/>
          </p:cNvPicPr>
          <p:nvPr/>
        </p:nvPicPr>
        <p:blipFill>
          <a:blip r:embed="rId3" cstate="print"/>
          <a:srcRect/>
          <a:stretch>
            <a:fillRect/>
          </a:stretch>
        </p:blipFill>
        <p:spPr bwMode="auto">
          <a:xfrm>
            <a:off x="-790575" y="-409575"/>
            <a:ext cx="10725150" cy="7677150"/>
          </a:xfrm>
          <a:prstGeom prst="rect">
            <a:avLst/>
          </a:prstGeom>
          <a:noFill/>
          <a:ln w="9525">
            <a:noFill/>
            <a:miter lim="800000"/>
            <a:headEnd/>
            <a:tailEnd/>
          </a:ln>
        </p:spPr>
      </p:pic>
      <p:sp>
        <p:nvSpPr>
          <p:cNvPr id="4" name="ZoneTexte 3"/>
          <p:cNvSpPr txBox="1"/>
          <p:nvPr/>
        </p:nvSpPr>
        <p:spPr>
          <a:xfrm>
            <a:off x="6444208" y="0"/>
            <a:ext cx="3024336" cy="307777"/>
          </a:xfrm>
          <a:prstGeom prst="rect">
            <a:avLst/>
          </a:prstGeom>
          <a:solidFill>
            <a:schemeClr val="bg1"/>
          </a:solidFill>
        </p:spPr>
        <p:txBody>
          <a:bodyPr wrap="square" rtlCol="0">
            <a:spAutoFit/>
          </a:bodyPr>
          <a:lstStyle/>
          <a:p>
            <a:r>
              <a:rPr lang="fr-FR" sz="1400" dirty="0" smtClean="0"/>
              <a:t>Source : B. </a:t>
            </a:r>
            <a:r>
              <a:rPr lang="fr-FR" sz="1400" dirty="0" err="1" smtClean="0"/>
              <a:t>Tarride</a:t>
            </a:r>
            <a:r>
              <a:rPr lang="fr-FR" sz="1400" dirty="0" smtClean="0"/>
              <a:t> et C. Renault, INSTN</a:t>
            </a:r>
            <a:endParaRPr lang="fr-FR"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rmAutofit fontScale="90000"/>
          </a:bodyPr>
          <a:lstStyle/>
          <a:p>
            <a:r>
              <a:rPr lang="fr-FR" sz="3200" dirty="0" smtClean="0"/>
              <a:t>Le risque sismique peut être évalué assez précisément…</a:t>
            </a:r>
            <a:endParaRPr lang="fr-FR" sz="3200" dirty="0"/>
          </a:p>
        </p:txBody>
      </p:sp>
      <p:sp>
        <p:nvSpPr>
          <p:cNvPr id="3" name="Espace réservé du contenu 2"/>
          <p:cNvSpPr>
            <a:spLocks noGrp="1"/>
          </p:cNvSpPr>
          <p:nvPr>
            <p:ph idx="1"/>
          </p:nvPr>
        </p:nvSpPr>
        <p:spPr>
          <a:xfrm>
            <a:off x="395536" y="1052736"/>
            <a:ext cx="8435280" cy="676672"/>
          </a:xfrm>
        </p:spPr>
        <p:txBody>
          <a:bodyPr>
            <a:normAutofit lnSpcReduction="10000"/>
          </a:bodyPr>
          <a:lstStyle/>
          <a:p>
            <a:r>
              <a:rPr lang="fr-FR" sz="2000" dirty="0" smtClean="0"/>
              <a:t>Loi de </a:t>
            </a:r>
            <a:r>
              <a:rPr lang="fr-FR" sz="2000" dirty="0" err="1" smtClean="0"/>
              <a:t>Gutengerg</a:t>
            </a:r>
            <a:r>
              <a:rPr lang="fr-FR" sz="2000" dirty="0" smtClean="0"/>
              <a:t>-Richter : Possibilité d’extrapoler  pour évaluer les risques de séisme à forte magnitude</a:t>
            </a:r>
            <a:endParaRPr lang="fr-FR" sz="2000" dirty="0"/>
          </a:p>
        </p:txBody>
      </p:sp>
      <p:cxnSp>
        <p:nvCxnSpPr>
          <p:cNvPr id="5" name="Connecteur droit 4"/>
          <p:cNvCxnSpPr/>
          <p:nvPr/>
        </p:nvCxnSpPr>
        <p:spPr>
          <a:xfrm rot="5400000">
            <a:off x="-324544" y="3861048"/>
            <a:ext cx="3600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1475656" y="5661248"/>
            <a:ext cx="57606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3563888" y="3284984"/>
            <a:ext cx="2160240" cy="1800200"/>
          </a:xfrm>
          <a:prstGeom prst="line">
            <a:avLst/>
          </a:prstGeom>
          <a:ln w="6350">
            <a:prstDash val="sysDot"/>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251520" y="2060848"/>
            <a:ext cx="1872208" cy="369332"/>
          </a:xfrm>
          <a:prstGeom prst="rect">
            <a:avLst/>
          </a:prstGeom>
          <a:noFill/>
        </p:spPr>
        <p:txBody>
          <a:bodyPr wrap="square" rtlCol="0">
            <a:spAutoFit/>
          </a:bodyPr>
          <a:lstStyle/>
          <a:p>
            <a:r>
              <a:rPr lang="fr-FR" dirty="0" smtClean="0"/>
              <a:t>Log (fréquence)</a:t>
            </a:r>
            <a:endParaRPr lang="fr-FR" dirty="0"/>
          </a:p>
        </p:txBody>
      </p:sp>
      <p:sp>
        <p:nvSpPr>
          <p:cNvPr id="12" name="ZoneTexte 11"/>
          <p:cNvSpPr txBox="1"/>
          <p:nvPr/>
        </p:nvSpPr>
        <p:spPr>
          <a:xfrm>
            <a:off x="6444208" y="5661248"/>
            <a:ext cx="2376264" cy="369332"/>
          </a:xfrm>
          <a:prstGeom prst="rect">
            <a:avLst/>
          </a:prstGeom>
          <a:noFill/>
        </p:spPr>
        <p:txBody>
          <a:bodyPr wrap="square" rtlCol="0">
            <a:spAutoFit/>
          </a:bodyPr>
          <a:lstStyle/>
          <a:p>
            <a:r>
              <a:rPr lang="fr-FR" dirty="0" smtClean="0"/>
              <a:t>Magnitude (Log(E))</a:t>
            </a:r>
            <a:endParaRPr lang="fr-FR" dirty="0"/>
          </a:p>
        </p:txBody>
      </p:sp>
      <p:cxnSp>
        <p:nvCxnSpPr>
          <p:cNvPr id="15" name="Connecteur droit 14"/>
          <p:cNvCxnSpPr/>
          <p:nvPr/>
        </p:nvCxnSpPr>
        <p:spPr>
          <a:xfrm rot="10800000">
            <a:off x="2339752" y="2276872"/>
            <a:ext cx="1224136" cy="1008112"/>
          </a:xfrm>
          <a:prstGeom prst="line">
            <a:avLst/>
          </a:prstGeom>
          <a:ln w="15875">
            <a:prstDash val="solid"/>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539552" y="6334780"/>
            <a:ext cx="7200800" cy="523220"/>
          </a:xfrm>
          <a:prstGeom prst="rect">
            <a:avLst/>
          </a:prstGeom>
          <a:noFill/>
        </p:spPr>
        <p:txBody>
          <a:bodyPr wrap="square" rtlCol="0">
            <a:spAutoFit/>
          </a:bodyPr>
          <a:lstStyle/>
          <a:p>
            <a:r>
              <a:rPr lang="fr-FR" sz="2800" dirty="0" smtClean="0"/>
              <a:t>Pour le risque de tsunami, c’est plus difficile…</a:t>
            </a:r>
            <a:endParaRPr lang="fr-FR" sz="2800" dirty="0"/>
          </a:p>
        </p:txBody>
      </p:sp>
      <p:cxnSp>
        <p:nvCxnSpPr>
          <p:cNvPr id="18" name="Connecteur droit 17"/>
          <p:cNvCxnSpPr/>
          <p:nvPr/>
        </p:nvCxnSpPr>
        <p:spPr>
          <a:xfrm>
            <a:off x="3635896" y="5445224"/>
            <a:ext cx="18722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1979712" y="5445224"/>
            <a:ext cx="1512168"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3707904" y="5013176"/>
            <a:ext cx="1512168" cy="369332"/>
          </a:xfrm>
          <a:prstGeom prst="rect">
            <a:avLst/>
          </a:prstGeom>
          <a:noFill/>
        </p:spPr>
        <p:txBody>
          <a:bodyPr wrap="square" rtlCol="0">
            <a:spAutoFit/>
          </a:bodyPr>
          <a:lstStyle/>
          <a:p>
            <a:r>
              <a:rPr lang="fr-FR" dirty="0" smtClean="0"/>
              <a:t>Extrapolation</a:t>
            </a:r>
            <a:endParaRPr lang="fr-FR" dirty="0"/>
          </a:p>
        </p:txBody>
      </p:sp>
      <p:sp>
        <p:nvSpPr>
          <p:cNvPr id="24" name="ZoneTexte 23"/>
          <p:cNvSpPr txBox="1"/>
          <p:nvPr/>
        </p:nvSpPr>
        <p:spPr>
          <a:xfrm>
            <a:off x="1619672" y="5013176"/>
            <a:ext cx="1872208" cy="369332"/>
          </a:xfrm>
          <a:prstGeom prst="rect">
            <a:avLst/>
          </a:prstGeom>
          <a:noFill/>
        </p:spPr>
        <p:txBody>
          <a:bodyPr wrap="square" rtlCol="0">
            <a:spAutoFit/>
          </a:bodyPr>
          <a:lstStyle/>
          <a:p>
            <a:r>
              <a:rPr lang="fr-FR" dirty="0" smtClean="0"/>
              <a:t>Séismes observés</a:t>
            </a:r>
            <a:endParaRPr lang="fr-FR" dirty="0"/>
          </a:p>
        </p:txBody>
      </p:sp>
      <p:cxnSp>
        <p:nvCxnSpPr>
          <p:cNvPr id="26" name="Connecteur droit 25"/>
          <p:cNvCxnSpPr/>
          <p:nvPr/>
        </p:nvCxnSpPr>
        <p:spPr>
          <a:xfrm rot="5400000">
            <a:off x="2411760" y="4509120"/>
            <a:ext cx="2304256"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5364088" y="2132856"/>
            <a:ext cx="3384376" cy="369332"/>
          </a:xfrm>
          <a:prstGeom prst="rect">
            <a:avLst/>
          </a:prstGeom>
          <a:noFill/>
        </p:spPr>
        <p:txBody>
          <a:bodyPr wrap="square" rtlCol="0">
            <a:spAutoFit/>
          </a:bodyPr>
          <a:lstStyle/>
          <a:p>
            <a:r>
              <a:rPr lang="fr-FR" i="1" dirty="0" smtClean="0"/>
              <a:t>Log</a:t>
            </a:r>
            <a:r>
              <a:rPr lang="fr-FR" dirty="0" smtClean="0"/>
              <a:t>(</a:t>
            </a:r>
            <a:r>
              <a:rPr lang="fr-FR" i="1" dirty="0" smtClean="0"/>
              <a:t>N</a:t>
            </a:r>
            <a:r>
              <a:rPr lang="fr-FR" dirty="0" smtClean="0"/>
              <a:t>(</a:t>
            </a:r>
            <a:r>
              <a:rPr lang="fr-FR" i="1" dirty="0" smtClean="0"/>
              <a:t>m</a:t>
            </a:r>
            <a:r>
              <a:rPr lang="fr-FR" dirty="0" smtClean="0"/>
              <a:t> &gt; </a:t>
            </a:r>
            <a:r>
              <a:rPr lang="fr-FR" i="1" dirty="0" smtClean="0"/>
              <a:t>M</a:t>
            </a:r>
            <a:r>
              <a:rPr lang="fr-FR" dirty="0" smtClean="0"/>
              <a:t>)) = </a:t>
            </a:r>
            <a:r>
              <a:rPr lang="fr-FR" i="1" dirty="0" smtClean="0"/>
              <a:t>a</a:t>
            </a:r>
            <a:r>
              <a:rPr lang="fr-FR" dirty="0" smtClean="0"/>
              <a:t> − </a:t>
            </a:r>
            <a:r>
              <a:rPr lang="fr-FR" i="1" dirty="0" err="1" smtClean="0"/>
              <a:t>bM</a:t>
            </a:r>
            <a:endParaRPr lang="fr-FR" dirty="0"/>
          </a:p>
        </p:txBody>
      </p:sp>
      <p:sp>
        <p:nvSpPr>
          <p:cNvPr id="51203" name="Rectangle 3"/>
          <p:cNvSpPr>
            <a:spLocks noChangeArrowheads="1"/>
          </p:cNvSpPr>
          <p:nvPr/>
        </p:nvSpPr>
        <p:spPr bwMode="auto">
          <a:xfrm>
            <a:off x="4932040" y="4720208"/>
            <a:ext cx="4067944" cy="5386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smtClean="0">
                <a:ln>
                  <a:noFill/>
                </a:ln>
                <a:solidFill>
                  <a:schemeClr val="tx1"/>
                </a:solidFill>
                <a:effectLst/>
                <a:latin typeface="Arial" pitchFamily="34" charset="0"/>
              </a:rPr>
              <a:t>Loi Gutenberg-Richter pour la sismicité de la Californie du Sud</a:t>
            </a:r>
          </a:p>
          <a:p>
            <a:pPr marL="0" marR="0" lvl="0" indent="0" algn="l" defTabSz="914400" rtl="0" eaLnBrk="1" fontAlgn="base" latinLnBrk="0" hangingPunct="1">
              <a:lnSpc>
                <a:spcPct val="100000"/>
              </a:lnSpc>
              <a:spcBef>
                <a:spcPct val="0"/>
              </a:spcBef>
              <a:spcAft>
                <a:spcPct val="0"/>
              </a:spcAft>
              <a:buClrTx/>
              <a:buSzTx/>
              <a:buFontTx/>
              <a:buNone/>
              <a:tabLst/>
            </a:pPr>
            <a:r>
              <a:rPr lang="fr-FR" sz="1000" b="1" dirty="0" smtClean="0">
                <a:latin typeface="Arial" pitchFamily="34" charset="0"/>
              </a:rPr>
              <a:t>	Source : G. </a:t>
            </a:r>
            <a:r>
              <a:rPr lang="fr-FR" sz="1000" b="1" dirty="0" err="1" smtClean="0">
                <a:latin typeface="Arial" pitchFamily="34" charset="0"/>
              </a:rPr>
              <a:t>Ouillon</a:t>
            </a:r>
            <a:endParaRPr kumimoji="0" lang="fr-FR" sz="1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900" b="0" i="0" u="none" strike="noStrike" cap="none" normalizeH="0" baseline="0" dirty="0" smtClean="0">
                <a:ln>
                  <a:noFill/>
                </a:ln>
                <a:solidFill>
                  <a:schemeClr val="tx1"/>
                </a:solidFill>
                <a:effectLst/>
                <a:latin typeface="Arial" pitchFamily="34" charset="0"/>
              </a:rPr>
              <a:t>  </a:t>
            </a:r>
            <a:endParaRPr kumimoji="0" lang="fr-FR" sz="22800" b="0" i="0" u="none" strike="noStrike" cap="none" normalizeH="0" baseline="0" dirty="0" smtClean="0">
              <a:ln>
                <a:noFill/>
              </a:ln>
              <a:solidFill>
                <a:schemeClr val="tx1"/>
              </a:solidFill>
              <a:effectLst/>
              <a:latin typeface="Arial" pitchFamily="34" charset="0"/>
            </a:endParaRPr>
          </a:p>
        </p:txBody>
      </p:sp>
      <p:pic>
        <p:nvPicPr>
          <p:cNvPr id="51204" name="Picture 4" descr="http://e-cours.univ-paris1.fr/modules/uved/risques-naturels/html/2/21/212/ressources/images/fig211_16_unsa.gif"/>
          <p:cNvPicPr>
            <a:picLocks noChangeAspect="1" noChangeArrowheads="1"/>
          </p:cNvPicPr>
          <p:nvPr/>
        </p:nvPicPr>
        <p:blipFill>
          <a:blip r:embed="rId3" cstate="print"/>
          <a:srcRect/>
          <a:stretch>
            <a:fillRect/>
          </a:stretch>
        </p:blipFill>
        <p:spPr bwMode="auto">
          <a:xfrm>
            <a:off x="5220072" y="2636912"/>
            <a:ext cx="3172098" cy="2078271"/>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098" name="Picture 2"/>
          <p:cNvPicPr>
            <a:picLocks noChangeAspect="1" noChangeArrowheads="1"/>
          </p:cNvPicPr>
          <p:nvPr/>
        </p:nvPicPr>
        <p:blipFill>
          <a:blip r:embed="rId2" cstate="print"/>
          <a:srcRect/>
          <a:stretch>
            <a:fillRect/>
          </a:stretch>
        </p:blipFill>
        <p:spPr bwMode="auto">
          <a:xfrm>
            <a:off x="0" y="0"/>
            <a:ext cx="10391775" cy="7543800"/>
          </a:xfrm>
          <a:prstGeom prst="rect">
            <a:avLst/>
          </a:prstGeom>
          <a:noFill/>
          <a:ln w="9525">
            <a:noFill/>
            <a:miter lim="800000"/>
            <a:headEnd/>
            <a:tailEnd/>
          </a:ln>
        </p:spPr>
      </p:pic>
      <p:sp>
        <p:nvSpPr>
          <p:cNvPr id="5" name="ZoneTexte 4"/>
          <p:cNvSpPr txBox="1"/>
          <p:nvPr/>
        </p:nvSpPr>
        <p:spPr>
          <a:xfrm>
            <a:off x="827584" y="6550223"/>
            <a:ext cx="3024336" cy="307777"/>
          </a:xfrm>
          <a:prstGeom prst="rect">
            <a:avLst/>
          </a:prstGeom>
          <a:solidFill>
            <a:schemeClr val="bg1"/>
          </a:solidFill>
        </p:spPr>
        <p:txBody>
          <a:bodyPr wrap="square" rtlCol="0">
            <a:spAutoFit/>
          </a:bodyPr>
          <a:lstStyle/>
          <a:p>
            <a:r>
              <a:rPr lang="fr-FR" sz="1400" dirty="0" smtClean="0"/>
              <a:t>Source : B. </a:t>
            </a:r>
            <a:r>
              <a:rPr lang="fr-FR" sz="1400" dirty="0" err="1" smtClean="0"/>
              <a:t>Tarride</a:t>
            </a:r>
            <a:r>
              <a:rPr lang="fr-FR" sz="1400" dirty="0" smtClean="0"/>
              <a:t> et C. </a:t>
            </a:r>
            <a:r>
              <a:rPr lang="fr-FR" sz="1400" dirty="0" err="1" smtClean="0"/>
              <a:t>Renauilt</a:t>
            </a:r>
            <a:r>
              <a:rPr lang="fr-FR" sz="1400" dirty="0" smtClean="0"/>
              <a:t>, INSTN</a:t>
            </a:r>
            <a:endParaRPr lang="fr-FR"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a:bodyPr>
          <a:lstStyle/>
          <a:p>
            <a:r>
              <a:rPr lang="fr-FR" sz="3200" dirty="0"/>
              <a:t>Une vague de 7, 10 ou 14 m ? Un record ?</a:t>
            </a:r>
          </a:p>
        </p:txBody>
      </p:sp>
      <p:pic>
        <p:nvPicPr>
          <p:cNvPr id="5122" name="Picture 2"/>
          <p:cNvPicPr>
            <a:picLocks noGrp="1" noChangeAspect="1" noChangeArrowheads="1"/>
          </p:cNvPicPr>
          <p:nvPr>
            <p:ph idx="1"/>
          </p:nvPr>
        </p:nvPicPr>
        <p:blipFill>
          <a:blip r:embed="rId3" cstate="print"/>
          <a:srcRect/>
          <a:stretch>
            <a:fillRect/>
          </a:stretch>
        </p:blipFill>
        <p:spPr bwMode="auto">
          <a:xfrm>
            <a:off x="546854" y="1268760"/>
            <a:ext cx="7512144" cy="558924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6146" name="Picture 2"/>
          <p:cNvPicPr>
            <a:picLocks noChangeAspect="1" noChangeArrowheads="1"/>
          </p:cNvPicPr>
          <p:nvPr/>
        </p:nvPicPr>
        <p:blipFill>
          <a:blip r:embed="rId2" cstate="print"/>
          <a:srcRect/>
          <a:stretch>
            <a:fillRect/>
          </a:stretch>
        </p:blipFill>
        <p:spPr bwMode="auto">
          <a:xfrm>
            <a:off x="0" y="764703"/>
            <a:ext cx="9190516" cy="6064721"/>
          </a:xfrm>
          <a:prstGeom prst="rect">
            <a:avLst/>
          </a:prstGeom>
          <a:noFill/>
          <a:ln w="9525">
            <a:noFill/>
            <a:miter lim="800000"/>
            <a:headEnd/>
            <a:tailEnd/>
          </a:ln>
        </p:spPr>
      </p:pic>
      <p:sp>
        <p:nvSpPr>
          <p:cNvPr id="4" name="ZoneTexte 3"/>
          <p:cNvSpPr txBox="1"/>
          <p:nvPr/>
        </p:nvSpPr>
        <p:spPr>
          <a:xfrm>
            <a:off x="0" y="6381328"/>
            <a:ext cx="3024336" cy="307777"/>
          </a:xfrm>
          <a:prstGeom prst="rect">
            <a:avLst/>
          </a:prstGeom>
          <a:solidFill>
            <a:schemeClr val="bg1"/>
          </a:solidFill>
        </p:spPr>
        <p:txBody>
          <a:bodyPr wrap="square" rtlCol="0">
            <a:spAutoFit/>
          </a:bodyPr>
          <a:lstStyle/>
          <a:p>
            <a:r>
              <a:rPr lang="fr-FR" sz="1400" dirty="0" smtClean="0"/>
              <a:t>Source : B. </a:t>
            </a:r>
            <a:r>
              <a:rPr lang="fr-FR" sz="1400" dirty="0" err="1" smtClean="0"/>
              <a:t>Tarride</a:t>
            </a:r>
            <a:r>
              <a:rPr lang="fr-FR" sz="1400" dirty="0" smtClean="0"/>
              <a:t> et C. Renault, INSTN</a:t>
            </a:r>
            <a:endParaRPr lang="fr-FR" sz="1400" dirty="0"/>
          </a:p>
        </p:txBody>
      </p:sp>
      <p:sp>
        <p:nvSpPr>
          <p:cNvPr id="5" name="ZoneTexte 4"/>
          <p:cNvSpPr txBox="1"/>
          <p:nvPr/>
        </p:nvSpPr>
        <p:spPr>
          <a:xfrm>
            <a:off x="755576" y="188640"/>
            <a:ext cx="7488832" cy="584775"/>
          </a:xfrm>
          <a:prstGeom prst="rect">
            <a:avLst/>
          </a:prstGeom>
          <a:noFill/>
        </p:spPr>
        <p:txBody>
          <a:bodyPr wrap="square" rtlCol="0">
            <a:spAutoFit/>
          </a:bodyPr>
          <a:lstStyle/>
          <a:p>
            <a:r>
              <a:rPr lang="fr-FR" sz="3200" dirty="0" smtClean="0"/>
              <a:t>Le risque tsunami était-il prévisible?</a:t>
            </a:r>
            <a:endParaRPr lang="fr-FR" sz="3200" dirty="0"/>
          </a:p>
        </p:txBody>
      </p:sp>
      <p:sp>
        <p:nvSpPr>
          <p:cNvPr id="6" name="ZoneTexte 5"/>
          <p:cNvSpPr txBox="1"/>
          <p:nvPr/>
        </p:nvSpPr>
        <p:spPr>
          <a:xfrm>
            <a:off x="3419872" y="3573016"/>
            <a:ext cx="3024336" cy="3139321"/>
          </a:xfrm>
          <a:prstGeom prst="rect">
            <a:avLst/>
          </a:prstGeom>
          <a:solidFill>
            <a:schemeClr val="bg1"/>
          </a:solidFill>
        </p:spPr>
        <p:txBody>
          <a:bodyPr wrap="square" rtlCol="0">
            <a:spAutoFit/>
          </a:bodyPr>
          <a:lstStyle/>
          <a:p>
            <a:endParaRPr lang="fr-FR" dirty="0" smtClean="0"/>
          </a:p>
          <a:p>
            <a:endParaRPr lang="fr-FR" dirty="0" smtClean="0"/>
          </a:p>
          <a:p>
            <a:endParaRPr lang="fr-FR" dirty="0" smtClean="0"/>
          </a:p>
          <a:p>
            <a:r>
              <a:rPr lang="fr-FR" dirty="0" smtClean="0"/>
              <a:t>La question posée : en un lieu donné de la côte, quelle est la probabilité par unité de temps d’observer un tsunami de hauteur donnée?</a:t>
            </a:r>
          </a:p>
          <a:p>
            <a:endParaRPr lang="fr-FR" dirty="0" smtClean="0"/>
          </a:p>
          <a:p>
            <a:endParaRPr lang="fr-FR" dirty="0" smtClean="0"/>
          </a:p>
          <a:p>
            <a:endParaRPr lang="fr-FR" dirty="0"/>
          </a:p>
        </p:txBody>
      </p:sp>
      <p:pic>
        <p:nvPicPr>
          <p:cNvPr id="3074" name="Picture 2"/>
          <p:cNvPicPr>
            <a:picLocks noChangeAspect="1" noChangeArrowheads="1"/>
          </p:cNvPicPr>
          <p:nvPr/>
        </p:nvPicPr>
        <p:blipFill>
          <a:blip r:embed="rId3" cstate="print"/>
          <a:srcRect/>
          <a:stretch>
            <a:fillRect/>
          </a:stretch>
        </p:blipFill>
        <p:spPr bwMode="auto">
          <a:xfrm>
            <a:off x="6362700" y="3267075"/>
            <a:ext cx="2781300" cy="3590925"/>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2987825" y="5877272"/>
            <a:ext cx="3312368" cy="866775"/>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t>Evaluation des risques : peut mieux faire…</a:t>
            </a:r>
            <a:endParaRPr lang="fr-FR" sz="3600" dirty="0"/>
          </a:p>
        </p:txBody>
      </p:sp>
      <p:sp>
        <p:nvSpPr>
          <p:cNvPr id="3" name="Espace réservé du contenu 2"/>
          <p:cNvSpPr>
            <a:spLocks noGrp="1"/>
          </p:cNvSpPr>
          <p:nvPr>
            <p:ph idx="1"/>
          </p:nvPr>
        </p:nvSpPr>
        <p:spPr/>
        <p:txBody>
          <a:bodyPr>
            <a:normAutofit fontScale="92500" lnSpcReduction="20000"/>
          </a:bodyPr>
          <a:lstStyle/>
          <a:p>
            <a:r>
              <a:rPr lang="fr-FR" dirty="0" smtClean="0"/>
              <a:t>Niveau de risque d’accident grave (fusion du cœur) jugé acceptable par les autorités de sûreté nucléaires occidentales (et japonaises). Objectif : 1.e-4/an (</a:t>
            </a:r>
            <a:r>
              <a:rPr lang="fr-FR" dirty="0" err="1" smtClean="0"/>
              <a:t>Gen</a:t>
            </a:r>
            <a:r>
              <a:rPr lang="fr-FR" dirty="0" smtClean="0"/>
              <a:t> II); 1.e-5/an (</a:t>
            </a:r>
            <a:r>
              <a:rPr lang="fr-FR" dirty="0" err="1" smtClean="0"/>
              <a:t>Gen</a:t>
            </a:r>
            <a:r>
              <a:rPr lang="fr-FR" dirty="0" smtClean="0"/>
              <a:t> III); encore un ordre de grandeur au dessous pour la probabilité de relâchement de radioactivité dans l’environnement.</a:t>
            </a:r>
          </a:p>
          <a:p>
            <a:endParaRPr lang="fr-FR" dirty="0"/>
          </a:p>
          <a:p>
            <a:r>
              <a:rPr lang="fr-FR" dirty="0" smtClean="0"/>
              <a:t>A Fukushima : Probabilité de tsunami de hauteur supérieure à 7 m  = quelques e-4/an (</a:t>
            </a:r>
            <a:r>
              <a:rPr lang="fr-FR" dirty="0" err="1" smtClean="0"/>
              <a:t>cf</a:t>
            </a:r>
            <a:r>
              <a:rPr lang="fr-FR" dirty="0" smtClean="0"/>
              <a:t> étude AIEA sur le risque tsunami).</a:t>
            </a:r>
          </a:p>
          <a:p>
            <a:endParaRPr lang="fr-F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Après l’accident</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Il va falloir décontaminer l’eau qui a servi à refroidir les réacteurs (adsorption sur résines, </a:t>
            </a:r>
            <a:r>
              <a:rPr lang="fr-FR" dirty="0" err="1" smtClean="0"/>
              <a:t>calixarènes</a:t>
            </a:r>
            <a:r>
              <a:rPr lang="fr-FR" dirty="0" smtClean="0"/>
              <a:t> greffées?). Pb de sélectivité Cs/Na –Plusieurs dizaines de milliers de m3 à traiter….</a:t>
            </a:r>
          </a:p>
          <a:p>
            <a:endParaRPr lang="fr-FR" dirty="0" smtClean="0"/>
          </a:p>
          <a:p>
            <a:r>
              <a:rPr lang="fr-FR" dirty="0" smtClean="0"/>
              <a:t>Il faudra probablement décontaminer les sols au voisinage de la centrale et dans le couloir d’</a:t>
            </a:r>
            <a:r>
              <a:rPr lang="fr-FR" dirty="0" err="1" smtClean="0"/>
              <a:t>Itate</a:t>
            </a:r>
            <a:r>
              <a:rPr lang="fr-FR" dirty="0" smtClean="0"/>
              <a:t> (Décapage? Autres techniques de mitigation?).</a:t>
            </a:r>
          </a:p>
          <a:p>
            <a:endParaRPr lang="fr-FR" dirty="0" smtClean="0"/>
          </a:p>
          <a:p>
            <a:r>
              <a:rPr lang="fr-FR" dirty="0" smtClean="0"/>
              <a:t>Il va falloir démanteler des réacteurs accidentés, dans des conditions radiologiques difficiles. </a:t>
            </a:r>
          </a:p>
          <a:p>
            <a:endParaRPr lang="fr-FR" dirty="0" smtClean="0"/>
          </a:p>
          <a:p>
            <a:r>
              <a:rPr lang="fr-FR" dirty="0" smtClean="0"/>
              <a:t>Pour tout cela : techniques innovantes à développer.</a:t>
            </a:r>
            <a:endParaRPr lang="fr-F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Enseignements à tirer de l’accident</a:t>
            </a:r>
            <a:endParaRPr lang="fr-FR" dirty="0"/>
          </a:p>
        </p:txBody>
      </p:sp>
      <p:sp>
        <p:nvSpPr>
          <p:cNvPr id="3" name="Espace réservé du contenu 2"/>
          <p:cNvSpPr>
            <a:spLocks noGrp="1"/>
          </p:cNvSpPr>
          <p:nvPr>
            <p:ph idx="1"/>
          </p:nvPr>
        </p:nvSpPr>
        <p:spPr/>
        <p:txBody>
          <a:bodyPr>
            <a:normAutofit lnSpcReduction="10000"/>
          </a:bodyPr>
          <a:lstStyle/>
          <a:p>
            <a:r>
              <a:rPr lang="fr-FR" sz="2800" dirty="0" smtClean="0"/>
              <a:t>Mieux prendre en compte le risque tsunami</a:t>
            </a:r>
          </a:p>
          <a:p>
            <a:endParaRPr lang="fr-FR" sz="2800" dirty="0" smtClean="0"/>
          </a:p>
          <a:p>
            <a:r>
              <a:rPr lang="fr-FR" sz="2800" dirty="0" smtClean="0"/>
              <a:t>Diversifier les moyens de refroidissement de secours</a:t>
            </a:r>
          </a:p>
          <a:p>
            <a:endParaRPr lang="fr-FR" sz="2800" dirty="0" smtClean="0"/>
          </a:p>
          <a:p>
            <a:r>
              <a:rPr lang="fr-FR" sz="2800" dirty="0" smtClean="0"/>
              <a:t>Diversifier les alimentations électriques de secours</a:t>
            </a:r>
          </a:p>
          <a:p>
            <a:endParaRPr lang="fr-FR" sz="2800" dirty="0" smtClean="0"/>
          </a:p>
          <a:p>
            <a:r>
              <a:rPr lang="fr-FR" sz="2800" dirty="0" smtClean="0"/>
              <a:t>Favoriser la sûreté passive</a:t>
            </a:r>
          </a:p>
          <a:p>
            <a:endParaRPr lang="fr-FR" sz="2800" dirty="0" smtClean="0"/>
          </a:p>
          <a:p>
            <a:r>
              <a:rPr lang="fr-FR" sz="2800" dirty="0" smtClean="0"/>
              <a:t>Mieux instrumenter les réacteurs</a:t>
            </a:r>
            <a:endParaRPr lang="fr-FR" sz="2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Autofit/>
          </a:bodyPr>
          <a:lstStyle/>
          <a:p>
            <a:r>
              <a:rPr lang="fr-FR" dirty="0" smtClean="0"/>
              <a:t>Conclusion</a:t>
            </a:r>
            <a:endParaRPr lang="fr-FR" dirty="0"/>
          </a:p>
        </p:txBody>
      </p:sp>
      <p:sp>
        <p:nvSpPr>
          <p:cNvPr id="3" name="Espace réservé du contenu 2"/>
          <p:cNvSpPr>
            <a:spLocks noGrp="1"/>
          </p:cNvSpPr>
          <p:nvPr>
            <p:ph idx="1"/>
          </p:nvPr>
        </p:nvSpPr>
        <p:spPr>
          <a:xfrm>
            <a:off x="457200" y="1268760"/>
            <a:ext cx="8229600" cy="4857403"/>
          </a:xfrm>
        </p:spPr>
        <p:txBody>
          <a:bodyPr>
            <a:normAutofit fontScale="92500" lnSpcReduction="20000"/>
          </a:bodyPr>
          <a:lstStyle/>
          <a:p>
            <a:r>
              <a:rPr lang="fr-FR" dirty="0" smtClean="0"/>
              <a:t>Les protections face au risque de tsunami n’étaient pas correctement dimensionnées. Quelle crédibilité pour la communauté technique après ça? </a:t>
            </a:r>
          </a:p>
          <a:p>
            <a:r>
              <a:rPr lang="fr-FR" dirty="0" smtClean="0"/>
              <a:t>Conséquences pour le nucléaire dans le monde : probablement limitées en Chine, en Inde et en Russie; déjà lourdes en Occident (révision des politiques nucléaires).</a:t>
            </a:r>
          </a:p>
          <a:p>
            <a:r>
              <a:rPr lang="fr-FR" dirty="0" smtClean="0"/>
              <a:t>Pas de nucléaire « </a:t>
            </a:r>
            <a:r>
              <a:rPr lang="fr-FR" dirty="0" err="1" smtClean="0"/>
              <a:t>low</a:t>
            </a:r>
            <a:r>
              <a:rPr lang="fr-FR" dirty="0" smtClean="0"/>
              <a:t> </a:t>
            </a:r>
            <a:r>
              <a:rPr lang="fr-FR" dirty="0" err="1" smtClean="0"/>
              <a:t>cost</a:t>
            </a:r>
            <a:r>
              <a:rPr lang="fr-FR" dirty="0" smtClean="0"/>
              <a:t> ».</a:t>
            </a:r>
          </a:p>
          <a:p>
            <a:r>
              <a:rPr lang="fr-FR" dirty="0" smtClean="0"/>
              <a:t>Pour la recherche : recentrage des thématiques de recherche sur la sûreté et la radioprotection. </a:t>
            </a:r>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3925</TotalTime>
  <Words>4760</Words>
  <Application>Microsoft Office PowerPoint</Application>
  <PresentationFormat>Affichage à l'écran (4:3)</PresentationFormat>
  <Paragraphs>323</Paragraphs>
  <Slides>58</Slides>
  <Notes>47</Notes>
  <HiddenSlides>0</HiddenSlides>
  <MMClips>0</MMClips>
  <ScaleCrop>false</ScaleCrop>
  <HeadingPairs>
    <vt:vector size="4" baseType="variant">
      <vt:variant>
        <vt:lpstr>Thème</vt:lpstr>
      </vt:variant>
      <vt:variant>
        <vt:i4>1</vt:i4>
      </vt:variant>
      <vt:variant>
        <vt:lpstr>Titres des diapositives</vt:lpstr>
      </vt:variant>
      <vt:variant>
        <vt:i4>58</vt:i4>
      </vt:variant>
    </vt:vector>
  </HeadingPairs>
  <TitlesOfParts>
    <vt:vector size="59" baseType="lpstr">
      <vt:lpstr>Thème Office</vt:lpstr>
      <vt:lpstr>Diapositive 1</vt:lpstr>
      <vt:lpstr>Plan de l’exposé </vt:lpstr>
      <vt:lpstr>Diapositive 3</vt:lpstr>
      <vt:lpstr>La construction </vt:lpstr>
      <vt:lpstr>Diapositive 5</vt:lpstr>
      <vt:lpstr>Diapositive 6</vt:lpstr>
      <vt:lpstr>Diapositive 7</vt:lpstr>
      <vt:lpstr>Le haut du bâtiment réacteur</vt:lpstr>
      <vt:lpstr>Diapositive 9</vt:lpstr>
      <vt:lpstr>Déroulement de l’accident : le séisme et le tsunami</vt:lpstr>
      <vt:lpstr>Fukushima Daiichi » le 11/03/11 14h46</vt:lpstr>
      <vt:lpstr>Déroulement des évènements</vt:lpstr>
      <vt:lpstr>Les produits de fission</vt:lpstr>
      <vt:lpstr>Radioactivité des produits de fission</vt:lpstr>
      <vt:lpstr>Puissance résiduelle (court terme)</vt:lpstr>
      <vt:lpstr>La puissance résiduelle (long terme)</vt:lpstr>
      <vt:lpstr>Diapositive 17</vt:lpstr>
      <vt:lpstr>Le premier recours utilisé à Fukushima pour évacuer la puissance résiduelle en l’absence de source froide</vt:lpstr>
      <vt:lpstr>La séquence des évènements</vt:lpstr>
      <vt:lpstr>Diapositive 20</vt:lpstr>
      <vt:lpstr>Diapositive 21</vt:lpstr>
      <vt:lpstr>Conséquences du dénoyage du coeur</vt:lpstr>
      <vt:lpstr>Diapositive 23</vt:lpstr>
      <vt:lpstr>Explosions hydrogène</vt:lpstr>
      <vt:lpstr>Unité 3, le 16 Mars</vt:lpstr>
      <vt:lpstr>Diapositive 26</vt:lpstr>
      <vt:lpstr>Diapositive 27</vt:lpstr>
      <vt:lpstr>Diapositive 28</vt:lpstr>
      <vt:lpstr>Deux mois après l’accident   </vt:lpstr>
      <vt:lpstr>Diapositive 30</vt:lpstr>
      <vt:lpstr>Diapositive 31</vt:lpstr>
      <vt:lpstr>Les principaux radionucléides relâchés</vt:lpstr>
      <vt:lpstr>Impact radiologique de l’accident</vt:lpstr>
      <vt:lpstr>Mesures de radioactivité dans l’air au voisinage immédiat de la centrale</vt:lpstr>
      <vt:lpstr>Diapositive 35</vt:lpstr>
      <vt:lpstr>Diapositive 36</vt:lpstr>
      <vt:lpstr>Conséquences radiologiques à l’échelle locale</vt:lpstr>
      <vt:lpstr>Diapositive 38</vt:lpstr>
      <vt:lpstr>Diapositive 39</vt:lpstr>
      <vt:lpstr>Conséquences radiologiques</vt:lpstr>
      <vt:lpstr>Diapositive 41</vt:lpstr>
      <vt:lpstr>Conséquences radiologiques à l’échelle régionale</vt:lpstr>
      <vt:lpstr>Diapositive 43</vt:lpstr>
      <vt:lpstr>Doses intégrées au 17 Avril (exposition externe)</vt:lpstr>
      <vt:lpstr>Diapositive 45</vt:lpstr>
      <vt:lpstr>Diapositive 46</vt:lpstr>
      <vt:lpstr>Niveau de gravité INES : Fukushima =7</vt:lpstr>
      <vt:lpstr>Les REP auraient-ils mieux résisté? Oui, du fait de l’existence d’un circuit secondaire d’eau non active, et du fait de leur enceinte de confinement de grand volume. </vt:lpstr>
      <vt:lpstr>Diapositive 49</vt:lpstr>
      <vt:lpstr>Diapositive 50</vt:lpstr>
      <vt:lpstr>Le risque sismique peut être évalué assez précisément…</vt:lpstr>
      <vt:lpstr>Diapositive 52</vt:lpstr>
      <vt:lpstr>Une vague de 7, 10 ou 14 m ? Un record ?</vt:lpstr>
      <vt:lpstr>Diapositive 54</vt:lpstr>
      <vt:lpstr>Evaluation des risques : peut mieux faire…</vt:lpstr>
      <vt:lpstr>Après l’accident</vt:lpstr>
      <vt:lpstr>Enseignements à tirer de l’accident</vt:lpstr>
      <vt:lpstr>Conclusion</vt:lpstr>
    </vt:vector>
  </TitlesOfParts>
  <Company>CEA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bb092105</dc:creator>
  <cp:lastModifiedBy>HS137483</cp:lastModifiedBy>
  <cp:revision>234</cp:revision>
  <dcterms:created xsi:type="dcterms:W3CDTF">2011-04-20T17:10:11Z</dcterms:created>
  <dcterms:modified xsi:type="dcterms:W3CDTF">2011-06-06T15:53:29Z</dcterms:modified>
</cp:coreProperties>
</file>