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8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9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0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1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2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3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4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15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16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7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18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notesSlides/notesSlide28.xml" ContentType="application/vnd.openxmlformats-officedocument.presentationml.notesSlide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29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30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notesSlides/notesSlide31.xml" ContentType="application/vnd.openxmlformats-officedocument.presentationml.notesSlid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32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33.xml" ContentType="application/vnd.openxmlformats-officedocument.presentationml.notesSlide+xml"/>
  <Override PartName="/ppt/tags/tag229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2" r:id="rId1"/>
  </p:sldMasterIdLst>
  <p:notesMasterIdLst>
    <p:notesMasterId r:id="rId37"/>
  </p:notesMasterIdLst>
  <p:sldIdLst>
    <p:sldId id="327" r:id="rId2"/>
    <p:sldId id="399" r:id="rId3"/>
    <p:sldId id="358" r:id="rId4"/>
    <p:sldId id="332" r:id="rId5"/>
    <p:sldId id="406" r:id="rId6"/>
    <p:sldId id="400" r:id="rId7"/>
    <p:sldId id="405" r:id="rId8"/>
    <p:sldId id="374" r:id="rId9"/>
    <p:sldId id="375" r:id="rId10"/>
    <p:sldId id="376" r:id="rId11"/>
    <p:sldId id="377" r:id="rId12"/>
    <p:sldId id="378" r:id="rId13"/>
    <p:sldId id="402" r:id="rId14"/>
    <p:sldId id="401" r:id="rId15"/>
    <p:sldId id="379" r:id="rId16"/>
    <p:sldId id="380" r:id="rId17"/>
    <p:sldId id="382" r:id="rId18"/>
    <p:sldId id="383" r:id="rId19"/>
    <p:sldId id="384" r:id="rId20"/>
    <p:sldId id="403" r:id="rId21"/>
    <p:sldId id="385" r:id="rId22"/>
    <p:sldId id="386" r:id="rId23"/>
    <p:sldId id="387" r:id="rId24"/>
    <p:sldId id="388" r:id="rId25"/>
    <p:sldId id="404" r:id="rId26"/>
    <p:sldId id="389" r:id="rId27"/>
    <p:sldId id="390" r:id="rId28"/>
    <p:sldId id="391" r:id="rId29"/>
    <p:sldId id="392" r:id="rId30"/>
    <p:sldId id="393" r:id="rId31"/>
    <p:sldId id="394" r:id="rId32"/>
    <p:sldId id="395" r:id="rId33"/>
    <p:sldId id="396" r:id="rId34"/>
    <p:sldId id="397" r:id="rId35"/>
    <p:sldId id="398" r:id="rId36"/>
  </p:sldIdLst>
  <p:sldSz cx="10693400" cy="7561263"/>
  <p:notesSz cx="7099300" cy="10234613"/>
  <p:embeddedFontLst>
    <p:embeddedFont>
      <p:font typeface="Monotype Corsiva" pitchFamily="66" charset="0"/>
      <p:italic r:id="rId38"/>
    </p:embeddedFont>
    <p:embeddedFont>
      <p:font typeface="Tahoma" pitchFamily="34" charset="0"/>
      <p:regular r:id="rId39"/>
      <p:bold r:id="rId40"/>
    </p:embeddedFont>
    <p:embeddedFont>
      <p:font typeface="Stencil" pitchFamily="82" charset="0"/>
      <p:regular r:id="rId41"/>
    </p:embeddedFont>
  </p:embeddedFontLst>
  <p:custDataLst>
    <p:tags r:id="rId42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990099"/>
    <a:srgbClr val="CC00CC"/>
    <a:srgbClr val="660066"/>
    <a:srgbClr val="FF6600"/>
    <a:srgbClr val="FFCC00"/>
    <a:srgbClr val="FF3300"/>
    <a:srgbClr val="003300"/>
    <a:srgbClr val="28B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98757" autoAdjust="0"/>
  </p:normalViewPr>
  <p:slideViewPr>
    <p:cSldViewPr snapToGrid="0" showGuides="1">
      <p:cViewPr>
        <p:scale>
          <a:sx n="150" d="100"/>
          <a:sy n="150" d="100"/>
        </p:scale>
        <p:origin x="-192" y="3936"/>
      </p:cViewPr>
      <p:guideLst>
        <p:guide orient="horz" pos="478"/>
        <p:guide orient="horz" pos="4478"/>
        <p:guide orient="horz" pos="914"/>
        <p:guide orient="horz" pos="761"/>
        <p:guide orient="horz" pos="3547"/>
        <p:guide pos="3370"/>
        <p:guide pos="118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-2550" y="-84"/>
      </p:cViewPr>
      <p:guideLst>
        <p:guide orient="horz" pos="3224"/>
        <p:guide pos="2236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6613" y="768350"/>
            <a:ext cx="5426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0">
                <a:latin typeface="Arial" charset="0"/>
              </a:defRPr>
            </a:lvl1pPr>
          </a:lstStyle>
          <a:p>
            <a:pPr>
              <a:defRPr/>
            </a:pPr>
            <a:fld id="{A9EEED1B-E379-4AED-8DCE-607B1B67F7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569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EEED1B-E379-4AED-8DCE-607B1B67F7D2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53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4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5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6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7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8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9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10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11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12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13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14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15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16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17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18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19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20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21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22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23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24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25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26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27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28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29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30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31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32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33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34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90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74CEEF-BB69-4AF3-AB46-0AC73BD19E30}" type="slidenum">
              <a:rPr lang="fr-FR" sz="1300" b="0" smtClean="0">
                <a:latin typeface="Arial" charset="0"/>
              </a:rPr>
              <a:pPr eaLnBrk="1" hangingPunct="1"/>
              <a:t>35</a:t>
            </a:fld>
            <a:endParaRPr lang="fr-FR" sz="13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4302125"/>
            <a:ext cx="3976688" cy="3252788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81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585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801688" y="2065338"/>
            <a:ext cx="9090025" cy="1716087"/>
          </a:xfrm>
        </p:spPr>
        <p:txBody>
          <a:bodyPr/>
          <a:lstStyle>
            <a:lvl1pPr>
              <a:defRPr sz="5500"/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72421-3146-413C-A34A-4D268C97E13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72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C1F1E-8560-4487-BDEA-D68984D8AF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26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D69D0-ABA9-45F2-9651-87F48BA125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9839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5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5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FB52E-F6DF-449C-B094-203659D265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63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DC854-2E16-4CFA-9B55-0C9DE694A2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98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1C40C-C511-47B1-93B1-4FBF049AA2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33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C6A32-A1B1-4CA3-A4FA-CEF0748192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21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DF2E0-5FD2-49EA-A183-8B4C34F6F2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71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A7F0F-CAE2-428F-9AB5-084D35A38E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603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ACA24-3631-4688-85E2-414B0F68D4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106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53350" y="306388"/>
            <a:ext cx="2405063" cy="64531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4988" y="306388"/>
            <a:ext cx="7065962" cy="64531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DEEE4-7D79-4993-8C13-034D815D12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32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4302125"/>
            <a:ext cx="3976688" cy="3252788"/>
            <a:chOff x="0" y="2458"/>
            <a:chExt cx="2142" cy="1858"/>
          </a:xfrm>
        </p:grpSpPr>
        <p:sp>
          <p:nvSpPr>
            <p:cNvPr id="3481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482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4821" name="Freeform 5"/>
            <p:cNvSpPr>
              <a:spLocks/>
            </p:cNvSpPr>
            <p:nvPr/>
          </p:nvSpPr>
          <p:spPr bwMode="ltGray">
            <a:xfrm>
              <a:off x="0" y="2735"/>
              <a:ext cx="1745" cy="1581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482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48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306388"/>
            <a:ext cx="962342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4988" y="1763713"/>
            <a:ext cx="96234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4988" y="6889750"/>
            <a:ext cx="249555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defTabSz="1042988">
              <a:defRPr sz="1100" b="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6889750"/>
            <a:ext cx="33877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ctr" defTabSz="1042988">
              <a:defRPr sz="1100" b="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2863" y="6889750"/>
            <a:ext cx="249555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r" defTabSz="1042988">
              <a:defRPr sz="1100" b="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915A8AF-DAEE-4A8C-82D3-6C804054B9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715" r:id="rId1"/>
    <p:sldLayoutId id="2147484705" r:id="rId2"/>
    <p:sldLayoutId id="2147484706" r:id="rId3"/>
    <p:sldLayoutId id="2147484707" r:id="rId4"/>
    <p:sldLayoutId id="2147484708" r:id="rId5"/>
    <p:sldLayoutId id="2147484709" r:id="rId6"/>
    <p:sldLayoutId id="2147484710" r:id="rId7"/>
    <p:sldLayoutId id="2147484711" r:id="rId8"/>
    <p:sldLayoutId id="2147484712" r:id="rId9"/>
    <p:sldLayoutId id="2147484713" r:id="rId10"/>
    <p:sldLayoutId id="21474847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7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847725" indent="-325438" algn="l" defTabSz="1042988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7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825625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3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3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803525" indent="-260350" algn="l" defTabSz="1042988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3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3260725" indent="-260350" algn="l" defTabSz="1042988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3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717925" indent="-260350" algn="l" defTabSz="1042988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3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4175125" indent="-260350" algn="l" defTabSz="1042988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3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tags" Target="../tags/tag3.xml"/><Relationship Id="rId16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8.jpeg"/><Relationship Id="rId5" Type="http://schemas.openxmlformats.org/officeDocument/2006/relationships/tags" Target="../tags/tag6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tags" Target="../tags/tag5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9.xml"/><Relationship Id="rId7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notesSlide" Target="../notesSlides/notesSlide5.xml"/><Relationship Id="rId18" Type="http://schemas.openxmlformats.org/officeDocument/2006/relationships/image" Target="../media/image20.png"/><Relationship Id="rId3" Type="http://schemas.openxmlformats.org/officeDocument/2006/relationships/tags" Target="../tags/tag12.xml"/><Relationship Id="rId21" Type="http://schemas.openxmlformats.org/officeDocument/2006/relationships/image" Target="../media/image23.png"/><Relationship Id="rId7" Type="http://schemas.openxmlformats.org/officeDocument/2006/relationships/tags" Target="../tags/tag16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9.png"/><Relationship Id="rId2" Type="http://schemas.openxmlformats.org/officeDocument/2006/relationships/tags" Target="../tags/tag1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image" Target="../media/image26.png"/><Relationship Id="rId5" Type="http://schemas.openxmlformats.org/officeDocument/2006/relationships/tags" Target="../tags/tag14.xml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tags" Target="../tags/tag19.xml"/><Relationship Id="rId19" Type="http://schemas.openxmlformats.org/officeDocument/2006/relationships/image" Target="../media/image21.pn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tags" Target="../tags/tag23.xml"/><Relationship Id="rId21" Type="http://schemas.openxmlformats.org/officeDocument/2006/relationships/image" Target="../media/image35.jpeg"/><Relationship Id="rId7" Type="http://schemas.openxmlformats.org/officeDocument/2006/relationships/tags" Target="../tags/tag27.xml"/><Relationship Id="rId12" Type="http://schemas.openxmlformats.org/officeDocument/2006/relationships/notesSlide" Target="../notesSlides/notesSlide6.xml"/><Relationship Id="rId17" Type="http://schemas.openxmlformats.org/officeDocument/2006/relationships/image" Target="../media/image31.png"/><Relationship Id="rId2" Type="http://schemas.openxmlformats.org/officeDocument/2006/relationships/tags" Target="../tags/tag22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5.xml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tags" Target="../tags/tag30.xml"/><Relationship Id="rId19" Type="http://schemas.openxmlformats.org/officeDocument/2006/relationships/image" Target="../media/image33.png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33.xml"/><Relationship Id="rId7" Type="http://schemas.openxmlformats.org/officeDocument/2006/relationships/image" Target="../media/image37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38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9" Type="http://schemas.openxmlformats.org/officeDocument/2006/relationships/image" Target="../media/image47.png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34" Type="http://schemas.openxmlformats.org/officeDocument/2006/relationships/image" Target="../media/image42.png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33" Type="http://schemas.openxmlformats.org/officeDocument/2006/relationships/image" Target="../media/image41.jpeg"/><Relationship Id="rId38" Type="http://schemas.openxmlformats.org/officeDocument/2006/relationships/image" Target="../media/image46.png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slideLayout" Target="../slideLayouts/slideLayout7.xml"/><Relationship Id="rId41" Type="http://schemas.openxmlformats.org/officeDocument/2006/relationships/image" Target="../media/image49.pn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40" Type="http://schemas.openxmlformats.org/officeDocument/2006/relationships/image" Target="../media/image48.png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tags" Target="../tags/tag61.xml"/><Relationship Id="rId36" Type="http://schemas.openxmlformats.org/officeDocument/2006/relationships/image" Target="../media/image44.png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image" Target="../media/image39.png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tags" Target="../tags/tag60.xml"/><Relationship Id="rId30" Type="http://schemas.openxmlformats.org/officeDocument/2006/relationships/notesSlide" Target="../notesSlides/notesSlide8.xml"/><Relationship Id="rId35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" Type="http://schemas.openxmlformats.org/officeDocument/2006/relationships/tags" Target="../tags/tag66.xml"/><Relationship Id="rId21" Type="http://schemas.openxmlformats.org/officeDocument/2006/relationships/image" Target="../media/image55.png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notesSlide" Target="../notesSlides/notesSlide10.xml"/><Relationship Id="rId25" Type="http://schemas.openxmlformats.org/officeDocument/2006/relationships/image" Target="../media/image59.png"/><Relationship Id="rId2" Type="http://schemas.openxmlformats.org/officeDocument/2006/relationships/tags" Target="../tags/tag6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54.png"/><Relationship Id="rId29" Type="http://schemas.openxmlformats.org/officeDocument/2006/relationships/image" Target="../media/image62.png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24" Type="http://schemas.openxmlformats.org/officeDocument/2006/relationships/image" Target="../media/image58.png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23" Type="http://schemas.openxmlformats.org/officeDocument/2006/relationships/image" Target="../media/image57.png"/><Relationship Id="rId28" Type="http://schemas.openxmlformats.org/officeDocument/2006/relationships/image" Target="../media/image50.png"/><Relationship Id="rId10" Type="http://schemas.openxmlformats.org/officeDocument/2006/relationships/tags" Target="../tags/tag73.xml"/><Relationship Id="rId19" Type="http://schemas.openxmlformats.org/officeDocument/2006/relationships/image" Target="../media/image53.png"/><Relationship Id="rId31" Type="http://schemas.openxmlformats.org/officeDocument/2006/relationships/image" Target="../media/image64.pn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tags" Target="../tags/tag91.xml"/><Relationship Id="rId18" Type="http://schemas.openxmlformats.org/officeDocument/2006/relationships/image" Target="../media/image62.png"/><Relationship Id="rId26" Type="http://schemas.openxmlformats.org/officeDocument/2006/relationships/image" Target="../media/image65.png"/><Relationship Id="rId3" Type="http://schemas.openxmlformats.org/officeDocument/2006/relationships/tags" Target="../tags/tag81.xml"/><Relationship Id="rId21" Type="http://schemas.openxmlformats.org/officeDocument/2006/relationships/image" Target="../media/image56.png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17" Type="http://schemas.openxmlformats.org/officeDocument/2006/relationships/notesSlide" Target="../notesSlides/notesSlide11.xml"/><Relationship Id="rId25" Type="http://schemas.openxmlformats.org/officeDocument/2006/relationships/image" Target="../media/image60.png"/><Relationship Id="rId2" Type="http://schemas.openxmlformats.org/officeDocument/2006/relationships/tags" Target="../tags/tag80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64.png"/><Relationship Id="rId29" Type="http://schemas.openxmlformats.org/officeDocument/2006/relationships/image" Target="../media/image67.pn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24" Type="http://schemas.openxmlformats.org/officeDocument/2006/relationships/image" Target="../media/image59.png"/><Relationship Id="rId5" Type="http://schemas.openxmlformats.org/officeDocument/2006/relationships/tags" Target="../tags/tag83.xml"/><Relationship Id="rId15" Type="http://schemas.openxmlformats.org/officeDocument/2006/relationships/tags" Target="../tags/tag93.xml"/><Relationship Id="rId23" Type="http://schemas.openxmlformats.org/officeDocument/2006/relationships/image" Target="../media/image58.png"/><Relationship Id="rId28" Type="http://schemas.openxmlformats.org/officeDocument/2006/relationships/image" Target="../media/image61.png"/><Relationship Id="rId10" Type="http://schemas.openxmlformats.org/officeDocument/2006/relationships/tags" Target="../tags/tag88.xml"/><Relationship Id="rId19" Type="http://schemas.openxmlformats.org/officeDocument/2006/relationships/image" Target="../media/image63.png"/><Relationship Id="rId31" Type="http://schemas.openxmlformats.org/officeDocument/2006/relationships/image" Target="../media/image69.png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image" Target="../media/image57.png"/><Relationship Id="rId27" Type="http://schemas.openxmlformats.org/officeDocument/2006/relationships/image" Target="../media/image66.png"/><Relationship Id="rId30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96.xml"/><Relationship Id="rId7" Type="http://schemas.openxmlformats.org/officeDocument/2006/relationships/image" Target="../media/image70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3.png"/><Relationship Id="rId4" Type="http://schemas.openxmlformats.org/officeDocument/2006/relationships/tags" Target="../tags/tag97.xml"/><Relationship Id="rId9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100.xml"/><Relationship Id="rId7" Type="http://schemas.openxmlformats.org/officeDocument/2006/relationships/image" Target="../media/image71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3.png"/><Relationship Id="rId4" Type="http://schemas.openxmlformats.org/officeDocument/2006/relationships/tags" Target="../tags/tag101.xml"/><Relationship Id="rId9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13" Type="http://schemas.openxmlformats.org/officeDocument/2006/relationships/image" Target="../media/image78.png"/><Relationship Id="rId3" Type="http://schemas.openxmlformats.org/officeDocument/2006/relationships/tags" Target="../tags/tag10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8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77.png"/><Relationship Id="rId5" Type="http://schemas.openxmlformats.org/officeDocument/2006/relationships/tags" Target="../tags/tag106.xml"/><Relationship Id="rId15" Type="http://schemas.openxmlformats.org/officeDocument/2006/relationships/image" Target="../media/image80.png"/><Relationship Id="rId10" Type="http://schemas.openxmlformats.org/officeDocument/2006/relationships/image" Target="../media/image76.png"/><Relationship Id="rId4" Type="http://schemas.openxmlformats.org/officeDocument/2006/relationships/tags" Target="../tags/tag105.xml"/><Relationship Id="rId9" Type="http://schemas.openxmlformats.org/officeDocument/2006/relationships/image" Target="../media/image75.png"/><Relationship Id="rId1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18" Type="http://schemas.openxmlformats.org/officeDocument/2006/relationships/tags" Target="../tags/tag125.xml"/><Relationship Id="rId26" Type="http://schemas.openxmlformats.org/officeDocument/2006/relationships/image" Target="../media/image85.png"/><Relationship Id="rId3" Type="http://schemas.openxmlformats.org/officeDocument/2006/relationships/tags" Target="../tags/tag110.xml"/><Relationship Id="rId21" Type="http://schemas.openxmlformats.org/officeDocument/2006/relationships/notesSlide" Target="../notesSlides/notesSlide15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tags" Target="../tags/tag124.xml"/><Relationship Id="rId25" Type="http://schemas.openxmlformats.org/officeDocument/2006/relationships/image" Target="../media/image84.png"/><Relationship Id="rId33" Type="http://schemas.openxmlformats.org/officeDocument/2006/relationships/image" Target="../media/image88.png"/><Relationship Id="rId2" Type="http://schemas.openxmlformats.org/officeDocument/2006/relationships/tags" Target="../tags/tag109.xml"/><Relationship Id="rId16" Type="http://schemas.openxmlformats.org/officeDocument/2006/relationships/tags" Target="../tags/tag123.xml"/><Relationship Id="rId20" Type="http://schemas.openxmlformats.org/officeDocument/2006/relationships/slideLayout" Target="../slideLayouts/slideLayout7.xml"/><Relationship Id="rId29" Type="http://schemas.openxmlformats.org/officeDocument/2006/relationships/image" Target="../media/image87.jpe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24" Type="http://schemas.openxmlformats.org/officeDocument/2006/relationships/image" Target="../media/image83.png"/><Relationship Id="rId32" Type="http://schemas.openxmlformats.org/officeDocument/2006/relationships/image" Target="../media/image49.png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23" Type="http://schemas.openxmlformats.org/officeDocument/2006/relationships/image" Target="../media/image82.png"/><Relationship Id="rId28" Type="http://schemas.openxmlformats.org/officeDocument/2006/relationships/image" Target="../media/image40.png"/><Relationship Id="rId10" Type="http://schemas.openxmlformats.org/officeDocument/2006/relationships/tags" Target="../tags/tag117.xml"/><Relationship Id="rId19" Type="http://schemas.openxmlformats.org/officeDocument/2006/relationships/tags" Target="../tags/tag126.xml"/><Relationship Id="rId31" Type="http://schemas.openxmlformats.org/officeDocument/2006/relationships/image" Target="../media/image48.png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Relationship Id="rId22" Type="http://schemas.openxmlformats.org/officeDocument/2006/relationships/image" Target="../media/image81.png"/><Relationship Id="rId27" Type="http://schemas.openxmlformats.org/officeDocument/2006/relationships/image" Target="../media/image86.png"/><Relationship Id="rId30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tags" Target="../tags/tag144.xml"/><Relationship Id="rId26" Type="http://schemas.openxmlformats.org/officeDocument/2006/relationships/notesSlide" Target="../notesSlides/notesSlide16.xml"/><Relationship Id="rId39" Type="http://schemas.openxmlformats.org/officeDocument/2006/relationships/image" Target="../media/image101.png"/><Relationship Id="rId3" Type="http://schemas.openxmlformats.org/officeDocument/2006/relationships/tags" Target="../tags/tag129.xml"/><Relationship Id="rId21" Type="http://schemas.openxmlformats.org/officeDocument/2006/relationships/tags" Target="../tags/tag147.xml"/><Relationship Id="rId34" Type="http://schemas.openxmlformats.org/officeDocument/2006/relationships/image" Target="../media/image96.png"/><Relationship Id="rId42" Type="http://schemas.openxmlformats.org/officeDocument/2006/relationships/image" Target="../media/image104.png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slideLayout" Target="../slideLayouts/slideLayout7.xml"/><Relationship Id="rId33" Type="http://schemas.openxmlformats.org/officeDocument/2006/relationships/image" Target="../media/image95.png"/><Relationship Id="rId38" Type="http://schemas.openxmlformats.org/officeDocument/2006/relationships/image" Target="../media/image100.png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tags" Target="../tags/tag146.xml"/><Relationship Id="rId29" Type="http://schemas.openxmlformats.org/officeDocument/2006/relationships/image" Target="../media/image91.png"/><Relationship Id="rId41" Type="http://schemas.openxmlformats.org/officeDocument/2006/relationships/image" Target="../media/image103.png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tags" Target="../tags/tag150.xml"/><Relationship Id="rId32" Type="http://schemas.openxmlformats.org/officeDocument/2006/relationships/image" Target="../media/image94.png"/><Relationship Id="rId37" Type="http://schemas.openxmlformats.org/officeDocument/2006/relationships/image" Target="../media/image99.png"/><Relationship Id="rId40" Type="http://schemas.openxmlformats.org/officeDocument/2006/relationships/image" Target="../media/image102.png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tags" Target="../tags/tag149.xml"/><Relationship Id="rId28" Type="http://schemas.openxmlformats.org/officeDocument/2006/relationships/image" Target="../media/image90.png"/><Relationship Id="rId36" Type="http://schemas.openxmlformats.org/officeDocument/2006/relationships/image" Target="../media/image98.png"/><Relationship Id="rId10" Type="http://schemas.openxmlformats.org/officeDocument/2006/relationships/tags" Target="../tags/tag136.xml"/><Relationship Id="rId19" Type="http://schemas.openxmlformats.org/officeDocument/2006/relationships/tags" Target="../tags/tag145.xml"/><Relationship Id="rId31" Type="http://schemas.openxmlformats.org/officeDocument/2006/relationships/image" Target="../media/image93.png"/><Relationship Id="rId44" Type="http://schemas.openxmlformats.org/officeDocument/2006/relationships/image" Target="../media/image106.png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tags" Target="../tags/tag148.xml"/><Relationship Id="rId27" Type="http://schemas.openxmlformats.org/officeDocument/2006/relationships/image" Target="../media/image89.png"/><Relationship Id="rId30" Type="http://schemas.openxmlformats.org/officeDocument/2006/relationships/image" Target="../media/image92.png"/><Relationship Id="rId35" Type="http://schemas.openxmlformats.org/officeDocument/2006/relationships/image" Target="../media/image97.png"/><Relationship Id="rId43" Type="http://schemas.openxmlformats.org/officeDocument/2006/relationships/image" Target="../media/image10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tags" Target="../tags/tag153.xml"/><Relationship Id="rId7" Type="http://schemas.openxmlformats.org/officeDocument/2006/relationships/image" Target="../media/image107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9.png"/><Relationship Id="rId4" Type="http://schemas.openxmlformats.org/officeDocument/2006/relationships/tags" Target="../tags/tag154.xml"/><Relationship Id="rId9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tags" Target="../tags/tag157.xml"/><Relationship Id="rId7" Type="http://schemas.openxmlformats.org/officeDocument/2006/relationships/image" Target="../media/image109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9.png"/><Relationship Id="rId4" Type="http://schemas.openxmlformats.org/officeDocument/2006/relationships/tags" Target="../tags/tag158.xml"/><Relationship Id="rId9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14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113.png"/><Relationship Id="rId2" Type="http://schemas.openxmlformats.org/officeDocument/2006/relationships/tags" Target="../tags/tag160.xml"/><Relationship Id="rId16" Type="http://schemas.openxmlformats.org/officeDocument/2006/relationships/image" Target="../media/image117.png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12.png"/><Relationship Id="rId5" Type="http://schemas.openxmlformats.org/officeDocument/2006/relationships/tags" Target="../tags/tag163.xml"/><Relationship Id="rId15" Type="http://schemas.openxmlformats.org/officeDocument/2006/relationships/image" Target="../media/image116.png"/><Relationship Id="rId10" Type="http://schemas.openxmlformats.org/officeDocument/2006/relationships/image" Target="../media/image111.png"/><Relationship Id="rId4" Type="http://schemas.openxmlformats.org/officeDocument/2006/relationships/tags" Target="../tags/tag162.xml"/><Relationship Id="rId9" Type="http://schemas.openxmlformats.org/officeDocument/2006/relationships/notesSlide" Target="../notesSlides/notesSlide19.xml"/><Relationship Id="rId14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125.png"/><Relationship Id="rId18" Type="http://schemas.openxmlformats.org/officeDocument/2006/relationships/image" Target="../media/image130.png"/><Relationship Id="rId26" Type="http://schemas.openxmlformats.org/officeDocument/2006/relationships/image" Target="../media/image133.png"/><Relationship Id="rId3" Type="http://schemas.openxmlformats.org/officeDocument/2006/relationships/tags" Target="../tags/tag168.xml"/><Relationship Id="rId21" Type="http://schemas.openxmlformats.org/officeDocument/2006/relationships/image" Target="../media/image24.png"/><Relationship Id="rId7" Type="http://schemas.openxmlformats.org/officeDocument/2006/relationships/tags" Target="../tags/tag172.xml"/><Relationship Id="rId12" Type="http://schemas.openxmlformats.org/officeDocument/2006/relationships/notesSlide" Target="../notesSlides/notesSlide24.xml"/><Relationship Id="rId17" Type="http://schemas.openxmlformats.org/officeDocument/2006/relationships/image" Target="../media/image129.png"/><Relationship Id="rId25" Type="http://schemas.openxmlformats.org/officeDocument/2006/relationships/image" Target="../media/image132.png"/><Relationship Id="rId2" Type="http://schemas.openxmlformats.org/officeDocument/2006/relationships/tags" Target="../tags/tag167.xml"/><Relationship Id="rId16" Type="http://schemas.openxmlformats.org/officeDocument/2006/relationships/image" Target="../media/image128.png"/><Relationship Id="rId20" Type="http://schemas.openxmlformats.org/officeDocument/2006/relationships/image" Target="../media/image23.png"/><Relationship Id="rId29" Type="http://schemas.openxmlformats.org/officeDocument/2006/relationships/image" Target="../media/image136.png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31.gif"/><Relationship Id="rId5" Type="http://schemas.openxmlformats.org/officeDocument/2006/relationships/tags" Target="../tags/tag170.xml"/><Relationship Id="rId15" Type="http://schemas.openxmlformats.org/officeDocument/2006/relationships/image" Target="../media/image127.png"/><Relationship Id="rId23" Type="http://schemas.openxmlformats.org/officeDocument/2006/relationships/image" Target="../media/image26.png"/><Relationship Id="rId28" Type="http://schemas.openxmlformats.org/officeDocument/2006/relationships/image" Target="../media/image135.png"/><Relationship Id="rId10" Type="http://schemas.openxmlformats.org/officeDocument/2006/relationships/tags" Target="../tags/tag175.xml"/><Relationship Id="rId19" Type="http://schemas.openxmlformats.org/officeDocument/2006/relationships/image" Target="../media/image22.png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126.png"/><Relationship Id="rId22" Type="http://schemas.openxmlformats.org/officeDocument/2006/relationships/image" Target="../media/image25.png"/><Relationship Id="rId27" Type="http://schemas.openxmlformats.org/officeDocument/2006/relationships/image" Target="../media/image1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8.png"/><Relationship Id="rId3" Type="http://schemas.openxmlformats.org/officeDocument/2006/relationships/tags" Target="../tags/tag178.xml"/><Relationship Id="rId7" Type="http://schemas.openxmlformats.org/officeDocument/2006/relationships/image" Target="../media/image143.png"/><Relationship Id="rId12" Type="http://schemas.openxmlformats.org/officeDocument/2006/relationships/image" Target="../media/image147.pn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notesSlide" Target="../notesSlides/notesSlide28.xml"/><Relationship Id="rId11" Type="http://schemas.openxmlformats.org/officeDocument/2006/relationships/image" Target="../media/image14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4" Type="http://schemas.openxmlformats.org/officeDocument/2006/relationships/tags" Target="../tags/tag179.xml"/><Relationship Id="rId9" Type="http://schemas.microsoft.com/office/2007/relationships/hdphoto" Target="../media/hdphoto3.wdp"/><Relationship Id="rId14" Type="http://schemas.openxmlformats.org/officeDocument/2006/relationships/image" Target="../media/image1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image" Target="../media/image58.png"/><Relationship Id="rId18" Type="http://schemas.openxmlformats.org/officeDocument/2006/relationships/image" Target="../media/image72.png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12" Type="http://schemas.openxmlformats.org/officeDocument/2006/relationships/image" Target="../media/image56.png"/><Relationship Id="rId17" Type="http://schemas.openxmlformats.org/officeDocument/2006/relationships/image" Target="../media/image71.png"/><Relationship Id="rId2" Type="http://schemas.openxmlformats.org/officeDocument/2006/relationships/tags" Target="../tags/tag181.xml"/><Relationship Id="rId16" Type="http://schemas.openxmlformats.org/officeDocument/2006/relationships/image" Target="../media/image60.png"/><Relationship Id="rId20" Type="http://schemas.openxmlformats.org/officeDocument/2006/relationships/image" Target="../media/image152.pn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notesSlide" Target="../notesSlides/notesSlide29.xml"/><Relationship Id="rId5" Type="http://schemas.openxmlformats.org/officeDocument/2006/relationships/tags" Target="../tags/tag184.xml"/><Relationship Id="rId15" Type="http://schemas.openxmlformats.org/officeDocument/2006/relationships/image" Target="../media/image57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151.png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tags" Target="../tags/tag191.xml"/><Relationship Id="rId7" Type="http://schemas.openxmlformats.org/officeDocument/2006/relationships/image" Target="../media/image153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notesSlide" Target="../notesSlides/notesSlide30.xml"/><Relationship Id="rId11" Type="http://schemas.openxmlformats.org/officeDocument/2006/relationships/image" Target="../media/image15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6.png"/><Relationship Id="rId4" Type="http://schemas.openxmlformats.org/officeDocument/2006/relationships/tags" Target="../tags/tag192.xml"/><Relationship Id="rId9" Type="http://schemas.openxmlformats.org/officeDocument/2006/relationships/image" Target="../media/image1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tags" Target="../tags/tag205.xml"/><Relationship Id="rId18" Type="http://schemas.openxmlformats.org/officeDocument/2006/relationships/notesSlide" Target="../notesSlides/notesSlide31.xml"/><Relationship Id="rId26" Type="http://schemas.openxmlformats.org/officeDocument/2006/relationships/image" Target="../media/image164.png"/><Relationship Id="rId3" Type="http://schemas.openxmlformats.org/officeDocument/2006/relationships/tags" Target="../tags/tag195.xml"/><Relationship Id="rId21" Type="http://schemas.openxmlformats.org/officeDocument/2006/relationships/image" Target="../media/image160.png"/><Relationship Id="rId34" Type="http://schemas.openxmlformats.org/officeDocument/2006/relationships/image" Target="../media/image168.png"/><Relationship Id="rId7" Type="http://schemas.openxmlformats.org/officeDocument/2006/relationships/tags" Target="../tags/tag199.xml"/><Relationship Id="rId12" Type="http://schemas.openxmlformats.org/officeDocument/2006/relationships/tags" Target="../tags/tag204.xml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163.png"/><Relationship Id="rId33" Type="http://schemas.openxmlformats.org/officeDocument/2006/relationships/image" Target="../media/image167.png"/><Relationship Id="rId2" Type="http://schemas.openxmlformats.org/officeDocument/2006/relationships/tags" Target="../tags/tag194.xml"/><Relationship Id="rId16" Type="http://schemas.openxmlformats.org/officeDocument/2006/relationships/tags" Target="../tags/tag208.xml"/><Relationship Id="rId20" Type="http://schemas.openxmlformats.org/officeDocument/2006/relationships/image" Target="../media/image159.png"/><Relationship Id="rId29" Type="http://schemas.openxmlformats.org/officeDocument/2006/relationships/image" Target="../media/image62.png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tags" Target="../tags/tag203.xml"/><Relationship Id="rId24" Type="http://schemas.openxmlformats.org/officeDocument/2006/relationships/image" Target="../media/image162.png"/><Relationship Id="rId32" Type="http://schemas.openxmlformats.org/officeDocument/2006/relationships/image" Target="../media/image66.png"/><Relationship Id="rId5" Type="http://schemas.openxmlformats.org/officeDocument/2006/relationships/tags" Target="../tags/tag197.xml"/><Relationship Id="rId15" Type="http://schemas.openxmlformats.org/officeDocument/2006/relationships/tags" Target="../tags/tag207.xml"/><Relationship Id="rId23" Type="http://schemas.openxmlformats.org/officeDocument/2006/relationships/image" Target="../media/image89.png"/><Relationship Id="rId28" Type="http://schemas.openxmlformats.org/officeDocument/2006/relationships/image" Target="../media/image165.png"/><Relationship Id="rId10" Type="http://schemas.openxmlformats.org/officeDocument/2006/relationships/tags" Target="../tags/tag202.xml"/><Relationship Id="rId19" Type="http://schemas.openxmlformats.org/officeDocument/2006/relationships/image" Target="../media/image158.png"/><Relationship Id="rId31" Type="http://schemas.openxmlformats.org/officeDocument/2006/relationships/image" Target="../media/image60.png"/><Relationship Id="rId4" Type="http://schemas.openxmlformats.org/officeDocument/2006/relationships/tags" Target="../tags/tag196.xml"/><Relationship Id="rId9" Type="http://schemas.openxmlformats.org/officeDocument/2006/relationships/tags" Target="../tags/tag201.xml"/><Relationship Id="rId14" Type="http://schemas.openxmlformats.org/officeDocument/2006/relationships/tags" Target="../tags/tag206.xml"/><Relationship Id="rId22" Type="http://schemas.openxmlformats.org/officeDocument/2006/relationships/image" Target="../media/image161.png"/><Relationship Id="rId27" Type="http://schemas.openxmlformats.org/officeDocument/2006/relationships/image" Target="../media/image69.png"/><Relationship Id="rId30" Type="http://schemas.openxmlformats.org/officeDocument/2006/relationships/image" Target="../media/image166.png"/><Relationship Id="rId35" Type="http://schemas.openxmlformats.org/officeDocument/2006/relationships/image" Target="../media/image1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71.png"/><Relationship Id="rId18" Type="http://schemas.openxmlformats.org/officeDocument/2006/relationships/image" Target="../media/image174.png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image" Target="../media/image170.png"/><Relationship Id="rId17" Type="http://schemas.openxmlformats.org/officeDocument/2006/relationships/image" Target="../media/image173.png"/><Relationship Id="rId2" Type="http://schemas.openxmlformats.org/officeDocument/2006/relationships/tags" Target="../tags/tag210.xml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image" Target="../media/image154.png"/><Relationship Id="rId5" Type="http://schemas.openxmlformats.org/officeDocument/2006/relationships/tags" Target="../tags/tag213.xml"/><Relationship Id="rId15" Type="http://schemas.openxmlformats.org/officeDocument/2006/relationships/image" Target="../media/image157.png"/><Relationship Id="rId10" Type="http://schemas.openxmlformats.org/officeDocument/2006/relationships/image" Target="../media/image153.png"/><Relationship Id="rId19" Type="http://schemas.openxmlformats.org/officeDocument/2006/relationships/image" Target="../media/image175.png"/><Relationship Id="rId4" Type="http://schemas.openxmlformats.org/officeDocument/2006/relationships/tags" Target="../tags/tag212.xml"/><Relationship Id="rId9" Type="http://schemas.openxmlformats.org/officeDocument/2006/relationships/notesSlide" Target="../notesSlides/notesSlide32.xml"/><Relationship Id="rId14" Type="http://schemas.openxmlformats.org/officeDocument/2006/relationships/image" Target="../media/image1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tags" Target="../tags/tag228.xml"/><Relationship Id="rId18" Type="http://schemas.openxmlformats.org/officeDocument/2006/relationships/image" Target="../media/image56.png"/><Relationship Id="rId26" Type="http://schemas.openxmlformats.org/officeDocument/2006/relationships/image" Target="../media/image155.png"/><Relationship Id="rId3" Type="http://schemas.openxmlformats.org/officeDocument/2006/relationships/tags" Target="../tags/tag218.xml"/><Relationship Id="rId21" Type="http://schemas.openxmlformats.org/officeDocument/2006/relationships/image" Target="../media/image177.jpeg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image" Target="../media/image60.png"/><Relationship Id="rId25" Type="http://schemas.openxmlformats.org/officeDocument/2006/relationships/image" Target="../media/image154.png"/><Relationship Id="rId2" Type="http://schemas.openxmlformats.org/officeDocument/2006/relationships/tags" Target="../tags/tag217.xml"/><Relationship Id="rId16" Type="http://schemas.openxmlformats.org/officeDocument/2006/relationships/image" Target="../media/image57.png"/><Relationship Id="rId20" Type="http://schemas.openxmlformats.org/officeDocument/2006/relationships/image" Target="../media/image59.png"/><Relationship Id="rId29" Type="http://schemas.openxmlformats.org/officeDocument/2006/relationships/image" Target="../media/image179.png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24" Type="http://schemas.openxmlformats.org/officeDocument/2006/relationships/image" Target="../media/image178.png"/><Relationship Id="rId5" Type="http://schemas.openxmlformats.org/officeDocument/2006/relationships/tags" Target="../tags/tag220.xml"/><Relationship Id="rId15" Type="http://schemas.openxmlformats.org/officeDocument/2006/relationships/notesSlide" Target="../notesSlides/notesSlide33.xml"/><Relationship Id="rId23" Type="http://schemas.openxmlformats.org/officeDocument/2006/relationships/image" Target="../media/image37.png"/><Relationship Id="rId28" Type="http://schemas.openxmlformats.org/officeDocument/2006/relationships/image" Target="../media/image69.png"/><Relationship Id="rId10" Type="http://schemas.openxmlformats.org/officeDocument/2006/relationships/tags" Target="../tags/tag225.xml"/><Relationship Id="rId19" Type="http://schemas.openxmlformats.org/officeDocument/2006/relationships/image" Target="../media/image58.png"/><Relationship Id="rId31" Type="http://schemas.openxmlformats.org/officeDocument/2006/relationships/image" Target="../media/image181.png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slideLayout" Target="../slideLayouts/slideLayout7.xml"/><Relationship Id="rId22" Type="http://schemas.openxmlformats.org/officeDocument/2006/relationships/image" Target="../media/image36.png"/><Relationship Id="rId27" Type="http://schemas.openxmlformats.org/officeDocument/2006/relationships/image" Target="../media/image157.png"/><Relationship Id="rId30" Type="http://schemas.openxmlformats.org/officeDocument/2006/relationships/image" Target="../media/image1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9.xml"/><Relationship Id="rId4" Type="http://schemas.openxmlformats.org/officeDocument/2006/relationships/image" Target="../media/image182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0" y="4791985"/>
            <a:ext cx="10693400" cy="736267"/>
          </a:xfrm>
          <a:prstGeom prst="rect">
            <a:avLst/>
          </a:prstGeom>
          <a:noFill/>
          <a:ln>
            <a:noFill/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>
            <a:spAutoFit/>
          </a:bodyPr>
          <a:lstStyle>
            <a:lvl1pPr marL="390525" indent="-390525"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912813" indent="-390525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433513" indent="-390525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955800" indent="-39052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476500" indent="-39052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9337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909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481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3053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ctr">
              <a:spcBef>
                <a:spcPts val="0"/>
              </a:spcBef>
              <a:defRPr/>
            </a:pPr>
            <a:r>
              <a:rPr lang="fr-F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Jérémy Bonnard</a:t>
            </a:r>
          </a:p>
          <a:p>
            <a:pPr marL="0" algn="ctr">
              <a:spcBef>
                <a:spcPts val="0"/>
              </a:spcBef>
              <a:defRPr/>
            </a:pPr>
            <a:endParaRPr lang="fr-FR" sz="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027" name="Picture 3" descr="C:\Users\Jérémy\Desktop\Thèse\logo\logolpc_couleur_transp_tit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848" y="208758"/>
            <a:ext cx="2370904" cy="1352754"/>
          </a:xfrm>
          <a:prstGeom prst="rect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Jérémy\Desktop\unicaen_logo_rvb_rouge_V2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" y="225234"/>
            <a:ext cx="2059200" cy="1371792"/>
          </a:xfrm>
          <a:prstGeom prst="rect">
            <a:avLst/>
          </a:prstGeom>
          <a:solidFill>
            <a:schemeClr val="tx1">
              <a:alpha val="0"/>
            </a:schemeClr>
          </a:solidFill>
          <a:ln w="31750">
            <a:noFill/>
          </a:ln>
          <a:effectLst>
            <a:glow rad="228600">
              <a:schemeClr val="bg1">
                <a:alpha val="40000"/>
              </a:schemeClr>
            </a:glow>
          </a:effectLst>
          <a:extLst/>
        </p:spPr>
      </p:pic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1588" y="5871257"/>
            <a:ext cx="10693400" cy="582378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>
            <a:spAutoFit/>
          </a:bodyPr>
          <a:lstStyle>
            <a:lvl1pPr marL="390525" indent="-390525"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912813" indent="-390525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433513" indent="-390525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955800" indent="-39052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476500" indent="-39052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9337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909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481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3053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ctr">
              <a:spcBef>
                <a:spcPts val="0"/>
              </a:spcBef>
              <a:defRPr/>
            </a:pPr>
            <a:r>
              <a:rPr lang="fr-FR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March 1, 2013</a:t>
            </a:r>
          </a:p>
          <a:p>
            <a:pPr marL="0" algn="ctr">
              <a:spcBef>
                <a:spcPts val="0"/>
              </a:spcBef>
              <a:defRPr/>
            </a:pPr>
            <a:endParaRPr lang="fr-FR" sz="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0" y="723436"/>
            <a:ext cx="10693400" cy="920933"/>
          </a:xfrm>
          <a:prstGeom prst="rect">
            <a:avLst/>
          </a:prstGeom>
          <a:noFill/>
          <a:ln>
            <a:noFill/>
          </a:ln>
          <a:effectLst>
            <a:glow rad="228600">
              <a:schemeClr val="bg1">
                <a:alpha val="68000"/>
              </a:schemeClr>
            </a:glow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marL="390525" indent="-390525"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912813" indent="-390525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433513" indent="-390525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955800" indent="-39052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476500" indent="-39052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9337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909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481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3053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spcBef>
                <a:spcPts val="600"/>
              </a:spcBef>
              <a:defRPr/>
            </a:pPr>
            <a:r>
              <a:rPr lang="fr-FR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</a:rPr>
              <a:t>Université de Caen Basse-Normandie </a:t>
            </a:r>
          </a:p>
          <a:p>
            <a:pPr marL="0" indent="0" algn="ctr">
              <a:spcBef>
                <a:spcPts val="600"/>
              </a:spcBef>
              <a:defRPr/>
            </a:pPr>
            <a:r>
              <a:rPr lang="fr-FR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</a:rPr>
              <a:t>Laboratoire de Physique Corpusculaire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612000" y="2545334"/>
            <a:ext cx="9468000" cy="1663696"/>
            <a:chOff x="612000" y="2535809"/>
            <a:chExt cx="9468000" cy="1663696"/>
          </a:xfrm>
        </p:grpSpPr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912416" y="2628000"/>
              <a:ext cx="8868568" cy="1459541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>
              <a:outerShdw blurRad="25400" dist="762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</a14:hiddenFill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tabLst>
                  <a:tab pos="788035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sz="44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 </a:t>
              </a:r>
              <a:r>
                <a:rPr lang="fr-FR" sz="4400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Constrained-Path</a:t>
              </a:r>
              <a:r>
                <a:rPr lang="fr-FR" sz="44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Quantum Monte-Carlo </a:t>
              </a:r>
              <a:r>
                <a:rPr lang="fr-FR" sz="4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</a:t>
              </a:r>
              <a:r>
                <a:rPr lang="fr-FR" sz="4400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pproach</a:t>
              </a:r>
              <a:r>
                <a:rPr lang="fr-FR" sz="44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for the </a:t>
              </a:r>
              <a:r>
                <a:rPr lang="fr-FR" sz="4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N</a:t>
              </a:r>
              <a:r>
                <a:rPr lang="fr-FR" sz="4400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uclear</a:t>
              </a:r>
              <a:r>
                <a:rPr lang="fr-FR" sz="44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Shell Model</a:t>
              </a:r>
            </a:p>
          </p:txBody>
        </p:sp>
        <p:cxnSp>
          <p:nvCxnSpPr>
            <p:cNvPr id="19" name="Connecteur droit 18"/>
            <p:cNvCxnSpPr/>
            <p:nvPr/>
          </p:nvCxnSpPr>
          <p:spPr>
            <a:xfrm flipV="1">
              <a:off x="612000" y="4199505"/>
              <a:ext cx="9468000" cy="0"/>
            </a:xfrm>
            <a:prstGeom prst="line">
              <a:avLst/>
            </a:prstGeom>
            <a:ln w="152400" cap="rnd">
              <a:solidFill>
                <a:schemeClr val="accent1"/>
              </a:solidFill>
            </a:ln>
            <a:effectLst>
              <a:outerShdw blurRad="25400" dist="76200" dir="2700000" algn="ctr" rotWithShape="0">
                <a:schemeClr val="bg2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612000" y="2535809"/>
              <a:ext cx="9468000" cy="0"/>
            </a:xfrm>
            <a:prstGeom prst="line">
              <a:avLst/>
            </a:prstGeom>
            <a:ln w="152400" cap="rnd">
              <a:solidFill>
                <a:schemeClr val="accent1"/>
              </a:solidFill>
            </a:ln>
            <a:effectLst>
              <a:outerShdw blurRad="25400" dist="76200" dir="2700000" algn="ctr" rotWithShape="0">
                <a:schemeClr val="bg2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/>
          <p:cNvGrpSpPr/>
          <p:nvPr/>
        </p:nvGrpSpPr>
        <p:grpSpPr>
          <a:xfrm>
            <a:off x="3748139" y="6787357"/>
            <a:ext cx="900000" cy="540000"/>
            <a:chOff x="4374413" y="6503863"/>
            <a:chExt cx="900000" cy="540000"/>
          </a:xfrm>
        </p:grpSpPr>
        <p:sp>
          <p:nvSpPr>
            <p:cNvPr id="6" name="Rectangle 5"/>
            <p:cNvSpPr/>
            <p:nvPr/>
          </p:nvSpPr>
          <p:spPr bwMode="auto">
            <a:xfrm>
              <a:off x="4374413" y="6503863"/>
              <a:ext cx="900000" cy="540000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6" name="Picture 15" descr="C:\Users\Jérémy\Desktop\jpg\IN2P3-Q_SignV copie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7640" y="6536767"/>
              <a:ext cx="853545" cy="474192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e 6"/>
          <p:cNvGrpSpPr/>
          <p:nvPr/>
        </p:nvGrpSpPr>
        <p:grpSpPr>
          <a:xfrm>
            <a:off x="6042081" y="6787356"/>
            <a:ext cx="900000" cy="540000"/>
            <a:chOff x="5434863" y="6503863"/>
            <a:chExt cx="900000" cy="5400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5434863" y="6503863"/>
              <a:ext cx="900000" cy="540000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026" name="Picture 2" descr="C:\Users\Jérémy\Desktop\sans-titre.png"/>
            <p:cNvPicPr preferRelativeResize="0"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629" y="6536263"/>
              <a:ext cx="762468" cy="475200"/>
            </a:xfrm>
            <a:prstGeom prst="rect">
              <a:avLst/>
            </a:prstGeom>
            <a:noFill/>
            <a:ln w="28575" cap="rnd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918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Overview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825400" y="879029"/>
            <a:ext cx="9675963" cy="6501680"/>
            <a:chOff x="825400" y="904429"/>
            <a:chExt cx="9675963" cy="6501680"/>
          </a:xfrm>
        </p:grpSpPr>
        <p:sp>
          <p:nvSpPr>
            <p:cNvPr id="11" name="Ellipse 10"/>
            <p:cNvSpPr/>
            <p:nvPr/>
          </p:nvSpPr>
          <p:spPr>
            <a:xfrm>
              <a:off x="825400" y="1114361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u="sng"/>
            </a:p>
          </p:txBody>
        </p:sp>
        <p:sp>
          <p:nvSpPr>
            <p:cNvPr id="13" name="Ellipse 12"/>
            <p:cNvSpPr/>
            <p:nvPr/>
          </p:nvSpPr>
          <p:spPr>
            <a:xfrm>
              <a:off x="825400" y="2583593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u="sng"/>
            </a:p>
          </p:txBody>
        </p:sp>
        <p:sp>
          <p:nvSpPr>
            <p:cNvPr id="15" name="Text Box 118"/>
            <p:cNvSpPr txBox="1">
              <a:spLocks noChangeArrowheads="1"/>
            </p:cNvSpPr>
            <p:nvPr/>
          </p:nvSpPr>
          <p:spPr bwMode="auto">
            <a:xfrm>
              <a:off x="1077913" y="904429"/>
              <a:ext cx="2066085" cy="597767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Introduction</a:t>
              </a:r>
            </a:p>
          </p:txBody>
        </p:sp>
        <p:sp>
          <p:nvSpPr>
            <p:cNvPr id="21" name="Text Box 118"/>
            <p:cNvSpPr txBox="1">
              <a:spLocks noChangeArrowheads="1"/>
            </p:cNvSpPr>
            <p:nvPr/>
          </p:nvSpPr>
          <p:spPr bwMode="auto">
            <a:xfrm>
              <a:off x="1077913" y="2380804"/>
              <a:ext cx="6613206" cy="597767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Quantum Monte-Carlo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methods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: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generalities</a:t>
              </a:r>
              <a:endParaRPr lang="fr-FR" sz="3200" u="sng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22" name="Text Box 118"/>
            <p:cNvSpPr txBox="1">
              <a:spLocks noChangeArrowheads="1"/>
            </p:cNvSpPr>
            <p:nvPr/>
          </p:nvSpPr>
          <p:spPr bwMode="auto">
            <a:xfrm>
              <a:off x="1077914" y="3856379"/>
              <a:ext cx="7980361" cy="597767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A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constrained-paths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 Quantum 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Monte-Carlo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approach</a:t>
              </a:r>
              <a:endParaRPr lang="fr-FR" sz="3200" u="sng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24" name="Ellipse 23"/>
            <p:cNvSpPr/>
            <p:nvPr/>
          </p:nvSpPr>
          <p:spPr>
            <a:xfrm>
              <a:off x="825400" y="5539518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u="sng"/>
            </a:p>
          </p:txBody>
        </p:sp>
        <p:sp>
          <p:nvSpPr>
            <p:cNvPr id="25" name="Ellipse 24"/>
            <p:cNvSpPr/>
            <p:nvPr/>
          </p:nvSpPr>
          <p:spPr>
            <a:xfrm>
              <a:off x="825400" y="4063930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u="sng"/>
            </a:p>
          </p:txBody>
        </p:sp>
        <p:sp>
          <p:nvSpPr>
            <p:cNvPr id="26" name="Text Box 118"/>
            <p:cNvSpPr txBox="1">
              <a:spLocks noChangeArrowheads="1"/>
            </p:cNvSpPr>
            <p:nvPr/>
          </p:nvSpPr>
          <p:spPr bwMode="auto">
            <a:xfrm>
              <a:off x="1077913" y="5331967"/>
              <a:ext cx="6502399" cy="597767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Toward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strongly</a:t>
              </a:r>
              <a:r>
                <a:rPr lang="fr-FR" sz="3200" u="sng" dirty="0" err="1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-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correlated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electron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3200" u="sng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systems</a:t>
              </a:r>
              <a:endParaRPr lang="fr-FR" sz="3200" u="sng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27" name="Text Box 118"/>
            <p:cNvSpPr txBox="1">
              <a:spLocks noChangeArrowheads="1"/>
            </p:cNvSpPr>
            <p:nvPr/>
          </p:nvSpPr>
          <p:spPr bwMode="auto">
            <a:xfrm>
              <a:off x="1077913" y="6808342"/>
              <a:ext cx="4178242" cy="597767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Conclusions </a:t>
              </a:r>
              <a:r>
                <a:rPr lang="fr-FR" sz="2600" i="1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&amp;</a:t>
              </a:r>
              <a:r>
                <a:rPr lang="fr-FR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3200" u="sng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Monotype Corsiva" pitchFamily="66" charset="0"/>
                </a:rPr>
                <a:t>perspectives</a:t>
              </a:r>
            </a:p>
          </p:txBody>
        </p:sp>
        <p:sp>
          <p:nvSpPr>
            <p:cNvPr id="28" name="Ellipse 27"/>
            <p:cNvSpPr/>
            <p:nvPr/>
          </p:nvSpPr>
          <p:spPr>
            <a:xfrm>
              <a:off x="825400" y="7015893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u="sng"/>
            </a:p>
          </p:txBody>
        </p:sp>
        <p:sp>
          <p:nvSpPr>
            <p:cNvPr id="43" name="Text Box 118"/>
            <p:cNvSpPr txBox="1">
              <a:spLocks noChangeArrowheads="1"/>
            </p:cNvSpPr>
            <p:nvPr/>
          </p:nvSpPr>
          <p:spPr bwMode="auto">
            <a:xfrm>
              <a:off x="1706563" y="1388543"/>
              <a:ext cx="8794750" cy="720878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ts val="0"/>
                </a:spcBef>
                <a:buClr>
                  <a:schemeClr val="tx1"/>
                </a:buClr>
                <a:buSzPct val="80000"/>
                <a:defRPr/>
              </a:pP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Challenges of the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nuclear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structure;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Theoretical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approaches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 The </a:t>
              </a:r>
              <a:r>
                <a:rPr lang="fr-FR" sz="2000" i="1" dirty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Shell 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Model; Motivations</a:t>
              </a:r>
              <a:endParaRPr lang="fr-FR" sz="2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 Box 118"/>
            <p:cNvSpPr txBox="1">
              <a:spLocks noChangeArrowheads="1"/>
            </p:cNvSpPr>
            <p:nvPr/>
          </p:nvSpPr>
          <p:spPr bwMode="auto">
            <a:xfrm>
              <a:off x="1706563" y="2859366"/>
              <a:ext cx="8794800" cy="720878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ts val="0"/>
                </a:spcBef>
                <a:buClr>
                  <a:schemeClr val="tx1"/>
                </a:buClr>
                <a:buSzPct val="80000"/>
                <a:defRPr/>
              </a:pP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Stochastic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reformulation of a quantum state;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Validity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&amp;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efficiency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Imaginary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-time propagation</a:t>
              </a:r>
              <a:endParaRPr lang="fr-FR" sz="2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 Box 118"/>
            <p:cNvSpPr txBox="1">
              <a:spLocks noChangeArrowheads="1"/>
            </p:cNvSpPr>
            <p:nvPr/>
          </p:nvSpPr>
          <p:spPr bwMode="auto">
            <a:xfrm>
              <a:off x="1706563" y="4339413"/>
              <a:ext cx="8794800" cy="720878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ts val="0"/>
                </a:spcBef>
                <a:buClr>
                  <a:schemeClr val="tx1"/>
                </a:buClr>
                <a:buSzPct val="80000"/>
                <a:defRPr/>
              </a:pP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Importance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sampling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 The phase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problem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&amp; the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phaseless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approximation;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Choice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of the trial state: the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SEMF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method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Results</a:t>
              </a:r>
              <a:endParaRPr lang="fr-FR" sz="2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 Box 118"/>
            <p:cNvSpPr txBox="1">
              <a:spLocks noChangeArrowheads="1"/>
            </p:cNvSpPr>
            <p:nvPr/>
          </p:nvSpPr>
          <p:spPr bwMode="auto">
            <a:xfrm>
              <a:off x="1706563" y="5829293"/>
              <a:ext cx="8794800" cy="720878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ts val="0"/>
                </a:spcBef>
                <a:buClr>
                  <a:schemeClr val="tx1"/>
                </a:buClr>
                <a:buSzPct val="80000"/>
                <a:defRPr/>
              </a:pP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The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Cuprates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&amp; the Hubbard model;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QMC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methods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Systematic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errors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 A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way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to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detect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i="1" dirty="0" err="1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them</a:t>
              </a:r>
              <a:r>
                <a:rPr lang="fr-FR" sz="2000" i="1" dirty="0" smtClean="0">
                  <a:effectLst>
                    <a:outerShdw blurRad="38100" dist="38100" dir="2700000" algn="tl">
                      <a:srgbClr val="010199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950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érémy\Desktop\Image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888" y="1053667"/>
            <a:ext cx="6870844" cy="467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0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Nuclear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Structure: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xotic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henomena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7210426" y="3932895"/>
            <a:ext cx="2878931" cy="3015911"/>
            <a:chOff x="7158038" y="4244043"/>
            <a:chExt cx="2878931" cy="3015911"/>
          </a:xfrm>
        </p:grpSpPr>
        <p:sp>
          <p:nvSpPr>
            <p:cNvPr id="113" name="ZoneTexte 112"/>
            <p:cNvSpPr txBox="1"/>
            <p:nvPr/>
          </p:nvSpPr>
          <p:spPr>
            <a:xfrm>
              <a:off x="7158038" y="4244043"/>
              <a:ext cx="2878931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New </a:t>
              </a:r>
              <a:r>
                <a:rPr lang="fr-FR" sz="2800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m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agic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n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umbers</a:t>
              </a:r>
              <a:endParaRPr lang="fr-F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pic>
          <p:nvPicPr>
            <p:cNvPr id="115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53" t="3434" r="868" b="3030"/>
            <a:stretch/>
          </p:blipFill>
          <p:spPr bwMode="auto">
            <a:xfrm>
              <a:off x="7956099" y="4786311"/>
              <a:ext cx="1280427" cy="2473643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</p:grpSp>
      <p:grpSp>
        <p:nvGrpSpPr>
          <p:cNvPr id="6" name="Groupe 5"/>
          <p:cNvGrpSpPr/>
          <p:nvPr/>
        </p:nvGrpSpPr>
        <p:grpSpPr>
          <a:xfrm>
            <a:off x="603580" y="2822822"/>
            <a:ext cx="2609178" cy="1823792"/>
            <a:chOff x="603580" y="2822822"/>
            <a:chExt cx="2609178" cy="1823792"/>
          </a:xfrm>
        </p:grpSpPr>
        <p:sp>
          <p:nvSpPr>
            <p:cNvPr id="2" name="ZoneTexte 1"/>
            <p:cNvSpPr txBox="1"/>
            <p:nvPr/>
          </p:nvSpPr>
          <p:spPr>
            <a:xfrm>
              <a:off x="709609" y="2822822"/>
              <a:ext cx="2400300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2-p </a:t>
              </a:r>
              <a:r>
                <a:rPr lang="fr-FR" sz="2800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r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adioactivity</a:t>
              </a:r>
              <a:endParaRPr lang="fr-F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603580" y="3361268"/>
              <a:ext cx="2609178" cy="1285346"/>
              <a:chOff x="634719" y="2740171"/>
              <a:chExt cx="2609178" cy="1285346"/>
            </a:xfrm>
          </p:grpSpPr>
          <p:grpSp>
            <p:nvGrpSpPr>
              <p:cNvPr id="57" name="Groupe 56"/>
              <p:cNvGrpSpPr/>
              <p:nvPr/>
            </p:nvGrpSpPr>
            <p:grpSpPr>
              <a:xfrm>
                <a:off x="1694497" y="2740171"/>
                <a:ext cx="1549400" cy="1285346"/>
                <a:chOff x="5213350" y="1605492"/>
                <a:chExt cx="1549400" cy="1285346"/>
              </a:xfrm>
            </p:grpSpPr>
            <p:pic>
              <p:nvPicPr>
                <p:cNvPr id="58" name="Picture 14" descr="fe45_2p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31" r="10606"/>
                <a:stretch>
                  <a:fillRect/>
                </a:stretch>
              </p:blipFill>
              <p:spPr bwMode="auto">
                <a:xfrm>
                  <a:off x="5213350" y="1605492"/>
                  <a:ext cx="1549250" cy="1285346"/>
                </a:xfrm>
                <a:prstGeom prst="rect">
                  <a:avLst/>
                </a:prstGeom>
                <a:noFill/>
                <a:ln w="28575" cap="rnd">
                  <a:solidFill>
                    <a:schemeClr val="accent1"/>
                  </a:solidFill>
                  <a:round/>
                  <a:headEnd/>
                  <a:tailEnd/>
                </a:ln>
                <a:effectLst>
                  <a:outerShdw blurRad="25400" dist="50800" dir="2700000" algn="ctr" rotWithShape="0">
                    <a:schemeClr val="bg2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2" name="ZoneTexte 61"/>
                <p:cNvSpPr txBox="1"/>
                <p:nvPr/>
              </p:nvSpPr>
              <p:spPr>
                <a:xfrm>
                  <a:off x="5241925" y="2362200"/>
                  <a:ext cx="631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800" baseline="30000" smtClean="0"/>
                    <a:t>45</a:t>
                  </a:r>
                  <a:r>
                    <a:rPr lang="fr-FR" sz="1800" smtClean="0"/>
                    <a:t>Fe</a:t>
                  </a:r>
                  <a:endParaRPr lang="fr-FR" sz="1800"/>
                </a:p>
              </p:txBody>
            </p:sp>
            <p:sp>
              <p:nvSpPr>
                <p:cNvPr id="63" name="ZoneTexte 62"/>
                <p:cNvSpPr txBox="1"/>
                <p:nvPr/>
              </p:nvSpPr>
              <p:spPr>
                <a:xfrm>
                  <a:off x="6029325" y="1682750"/>
                  <a:ext cx="3968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800" i="1" baseline="30000" dirty="0" smtClean="0"/>
                    <a:t>p</a:t>
                  </a:r>
                  <a:endParaRPr lang="fr-FR" sz="1800" i="1" dirty="0"/>
                </a:p>
              </p:txBody>
            </p:sp>
            <p:sp>
              <p:nvSpPr>
                <p:cNvPr id="64" name="ZoneTexte 63"/>
                <p:cNvSpPr txBox="1"/>
                <p:nvPr/>
              </p:nvSpPr>
              <p:spPr>
                <a:xfrm>
                  <a:off x="6365875" y="1854200"/>
                  <a:ext cx="3968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800" i="1" baseline="30000" dirty="0" smtClean="0"/>
                    <a:t>p</a:t>
                  </a:r>
                  <a:endParaRPr lang="fr-FR" sz="1800" i="1" dirty="0"/>
                </a:p>
              </p:txBody>
            </p:sp>
          </p:grpSp>
          <p:grpSp>
            <p:nvGrpSpPr>
              <p:cNvPr id="4" name="Groupe 3"/>
              <p:cNvGrpSpPr/>
              <p:nvPr/>
            </p:nvGrpSpPr>
            <p:grpSpPr>
              <a:xfrm>
                <a:off x="634719" y="2820127"/>
                <a:ext cx="893885" cy="1122495"/>
                <a:chOff x="711713" y="2923196"/>
                <a:chExt cx="893885" cy="1122495"/>
              </a:xfrm>
            </p:grpSpPr>
            <p:cxnSp>
              <p:nvCxnSpPr>
                <p:cNvPr id="8" name="Connecteur droit avec flèche 7"/>
                <p:cNvCxnSpPr/>
                <p:nvPr/>
              </p:nvCxnSpPr>
              <p:spPr bwMode="auto">
                <a:xfrm flipV="1">
                  <a:off x="1034098" y="2923196"/>
                  <a:ext cx="4762" cy="671511"/>
                </a:xfrm>
                <a:prstGeom prst="straightConnector1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144" name="Picture 222" descr="atomic_nucleus_big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r="1212" b="2647"/>
                <a:stretch>
                  <a:fillRect/>
                </a:stretch>
              </p:blipFill>
              <p:spPr bwMode="auto">
                <a:xfrm>
                  <a:off x="711713" y="3456838"/>
                  <a:ext cx="645726" cy="5888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65" name="Connecteur droit avec flèche 164"/>
                <p:cNvCxnSpPr/>
                <p:nvPr/>
              </p:nvCxnSpPr>
              <p:spPr bwMode="auto">
                <a:xfrm flipV="1">
                  <a:off x="1217454" y="2992251"/>
                  <a:ext cx="388144" cy="528637"/>
                </a:xfrm>
                <a:prstGeom prst="straightConnector1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70" name="Oval 9"/>
                <p:cNvSpPr>
                  <a:spLocks noChangeArrowheads="1"/>
                </p:cNvSpPr>
                <p:nvPr/>
              </p:nvSpPr>
              <p:spPr bwMode="auto">
                <a:xfrm>
                  <a:off x="930589" y="3084167"/>
                  <a:ext cx="216000" cy="21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71" name="Oval 9"/>
                <p:cNvSpPr>
                  <a:spLocks noChangeArrowheads="1"/>
                </p:cNvSpPr>
                <p:nvPr/>
              </p:nvSpPr>
              <p:spPr bwMode="auto">
                <a:xfrm>
                  <a:off x="1294921" y="3169892"/>
                  <a:ext cx="216000" cy="21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9" name="Groupe 8"/>
          <p:cNvGrpSpPr/>
          <p:nvPr/>
        </p:nvGrpSpPr>
        <p:grpSpPr>
          <a:xfrm>
            <a:off x="250037" y="7161153"/>
            <a:ext cx="3149937" cy="400110"/>
            <a:chOff x="802481" y="7191024"/>
            <a:chExt cx="3149937" cy="400110"/>
          </a:xfrm>
        </p:grpSpPr>
        <p:cxnSp>
          <p:nvCxnSpPr>
            <p:cNvPr id="166" name="Connecteur droit avec flèche 165"/>
            <p:cNvCxnSpPr/>
            <p:nvPr/>
          </p:nvCxnSpPr>
          <p:spPr bwMode="auto">
            <a:xfrm>
              <a:off x="3466343" y="7422356"/>
              <a:ext cx="486075" cy="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7" name="ZoneTexte 166"/>
            <p:cNvSpPr txBox="1"/>
            <p:nvPr/>
          </p:nvSpPr>
          <p:spPr>
            <a:xfrm>
              <a:off x="1158400" y="7191024"/>
              <a:ext cx="24325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Neutron </a:t>
              </a:r>
              <a:r>
                <a:rPr lang="fr-FR" sz="2000" dirty="0" err="1"/>
                <a:t>n</a:t>
              </a:r>
              <a:r>
                <a:rPr lang="fr-FR" sz="2000" dirty="0" err="1" smtClean="0"/>
                <a:t>umber</a:t>
              </a:r>
              <a:endParaRPr lang="fr-FR" sz="2000" dirty="0"/>
            </a:p>
          </p:txBody>
        </p:sp>
        <p:pic>
          <p:nvPicPr>
            <p:cNvPr id="168" name="Image 16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041" y="7269960"/>
              <a:ext cx="250089" cy="221745"/>
            </a:xfrm>
            <a:prstGeom prst="rect">
              <a:avLst/>
            </a:prstGeom>
          </p:spPr>
        </p:pic>
        <p:cxnSp>
          <p:nvCxnSpPr>
            <p:cNvPr id="172" name="Connecteur droit avec flèche 171"/>
            <p:cNvCxnSpPr/>
            <p:nvPr/>
          </p:nvCxnSpPr>
          <p:spPr bwMode="auto">
            <a:xfrm flipV="1">
              <a:off x="802481" y="7419975"/>
              <a:ext cx="396000" cy="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Groupe 10"/>
          <p:cNvGrpSpPr/>
          <p:nvPr/>
        </p:nvGrpSpPr>
        <p:grpSpPr>
          <a:xfrm rot="-5400000">
            <a:off x="-1266506" y="5691666"/>
            <a:ext cx="2980782" cy="400110"/>
            <a:chOff x="640640" y="7038624"/>
            <a:chExt cx="2980782" cy="400110"/>
          </a:xfrm>
        </p:grpSpPr>
        <p:cxnSp>
          <p:nvCxnSpPr>
            <p:cNvPr id="138" name="Connecteur droit avec flèche 137"/>
            <p:cNvCxnSpPr/>
            <p:nvPr/>
          </p:nvCxnSpPr>
          <p:spPr bwMode="auto">
            <a:xfrm>
              <a:off x="3135347" y="7269956"/>
              <a:ext cx="486075" cy="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9" name="ZoneTexte 138"/>
            <p:cNvSpPr txBox="1"/>
            <p:nvPr/>
          </p:nvSpPr>
          <p:spPr>
            <a:xfrm>
              <a:off x="996476" y="7038624"/>
              <a:ext cx="2308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Proton </a:t>
              </a:r>
              <a:r>
                <a:rPr lang="fr-FR" sz="2000" dirty="0" err="1"/>
                <a:t>n</a:t>
              </a:r>
              <a:r>
                <a:rPr lang="fr-FR" sz="2000" dirty="0" err="1" smtClean="0"/>
                <a:t>umber</a:t>
              </a:r>
              <a:endParaRPr lang="fr-FR" sz="2000" dirty="0"/>
            </a:p>
          </p:txBody>
        </p:sp>
        <p:cxnSp>
          <p:nvCxnSpPr>
            <p:cNvPr id="141" name="Connecteur droit avec flèche 140"/>
            <p:cNvCxnSpPr/>
            <p:nvPr/>
          </p:nvCxnSpPr>
          <p:spPr bwMode="auto">
            <a:xfrm rot="5400000" flipV="1">
              <a:off x="838640" y="7066047"/>
              <a:ext cx="0" cy="39600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0" name="Image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5944" y="7114885"/>
              <a:ext cx="221746" cy="221746"/>
            </a:xfrm>
            <a:prstGeom prst="rect">
              <a:avLst/>
            </a:prstGeom>
          </p:spPr>
        </p:pic>
      </p:grpSp>
      <p:grpSp>
        <p:nvGrpSpPr>
          <p:cNvPr id="13" name="Groupe 12"/>
          <p:cNvGrpSpPr/>
          <p:nvPr/>
        </p:nvGrpSpPr>
        <p:grpSpPr>
          <a:xfrm>
            <a:off x="3290878" y="5524507"/>
            <a:ext cx="3414732" cy="1736922"/>
            <a:chOff x="3290878" y="5524507"/>
            <a:chExt cx="3414732" cy="1736922"/>
          </a:xfrm>
        </p:grpSpPr>
        <p:grpSp>
          <p:nvGrpSpPr>
            <p:cNvPr id="12" name="Groupe 11"/>
            <p:cNvGrpSpPr/>
            <p:nvPr/>
          </p:nvGrpSpPr>
          <p:grpSpPr>
            <a:xfrm>
              <a:off x="3340825" y="6119872"/>
              <a:ext cx="1609326" cy="1141557"/>
              <a:chOff x="3340825" y="6119872"/>
              <a:chExt cx="1609326" cy="1141557"/>
            </a:xfrm>
          </p:grpSpPr>
          <p:grpSp>
            <p:nvGrpSpPr>
              <p:cNvPr id="116" name="Groupe 115"/>
              <p:cNvGrpSpPr/>
              <p:nvPr/>
            </p:nvGrpSpPr>
            <p:grpSpPr>
              <a:xfrm>
                <a:off x="3340825" y="6120867"/>
                <a:ext cx="759618" cy="759256"/>
                <a:chOff x="3700066" y="4151097"/>
                <a:chExt cx="759618" cy="759256"/>
              </a:xfrm>
            </p:grpSpPr>
            <p:sp>
              <p:nvSpPr>
                <p:cNvPr id="289" name="Ellipse 288"/>
                <p:cNvSpPr/>
                <p:nvPr/>
              </p:nvSpPr>
              <p:spPr bwMode="auto">
                <a:xfrm>
                  <a:off x="3700066" y="4151097"/>
                  <a:ext cx="759618" cy="759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200"/>
                    </a:gs>
                    <a:gs pos="0">
                      <a:schemeClr val="accent1">
                        <a:lumMod val="40000"/>
                        <a:lumOff val="60000"/>
                      </a:schemeClr>
                    </a:gs>
                    <a:gs pos="70000">
                      <a:schemeClr val="accent1">
                        <a:lumMod val="75000"/>
                      </a:schemeClr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grpSp>
              <p:nvGrpSpPr>
                <p:cNvPr id="290" name="Groupe 289"/>
                <p:cNvGrpSpPr/>
                <p:nvPr/>
              </p:nvGrpSpPr>
              <p:grpSpPr>
                <a:xfrm>
                  <a:off x="3933131" y="4394700"/>
                  <a:ext cx="293488" cy="272050"/>
                  <a:chOff x="5724525" y="4490894"/>
                  <a:chExt cx="293488" cy="272050"/>
                </a:xfrm>
              </p:grpSpPr>
              <p:sp>
                <p:nvSpPr>
                  <p:cNvPr id="293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783263" y="4630347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4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861844" y="4508904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5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776919" y="4490894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6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818981" y="4555735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7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728494" y="4537479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8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834069" y="4636944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724525" y="4611297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00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892013" y="4564712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91" name="Oval 14"/>
                <p:cNvSpPr>
                  <a:spLocks noChangeArrowheads="1"/>
                </p:cNvSpPr>
                <p:nvPr/>
              </p:nvSpPr>
              <p:spPr bwMode="auto">
                <a:xfrm>
                  <a:off x="3700668" y="442595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2" name="Oval 14"/>
                <p:cNvSpPr>
                  <a:spLocks noChangeArrowheads="1"/>
                </p:cNvSpPr>
                <p:nvPr/>
              </p:nvSpPr>
              <p:spPr bwMode="auto">
                <a:xfrm>
                  <a:off x="4139406" y="417711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22" name="Groupe 121"/>
              <p:cNvGrpSpPr/>
              <p:nvPr/>
            </p:nvGrpSpPr>
            <p:grpSpPr>
              <a:xfrm>
                <a:off x="4171483" y="6119872"/>
                <a:ext cx="778668" cy="761246"/>
                <a:chOff x="4899024" y="5817004"/>
                <a:chExt cx="778668" cy="761246"/>
              </a:xfrm>
            </p:grpSpPr>
            <p:sp>
              <p:nvSpPr>
                <p:cNvPr id="169" name="Oval 14"/>
                <p:cNvSpPr>
                  <a:spLocks noChangeArrowheads="1"/>
                </p:cNvSpPr>
                <p:nvPr/>
              </p:nvSpPr>
              <p:spPr bwMode="auto">
                <a:xfrm>
                  <a:off x="5551692" y="609243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8" name="Oval 14"/>
                <p:cNvSpPr>
                  <a:spLocks noChangeArrowheads="1"/>
                </p:cNvSpPr>
                <p:nvPr/>
              </p:nvSpPr>
              <p:spPr bwMode="auto">
                <a:xfrm>
                  <a:off x="5161169" y="624007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9" name="Oval 11"/>
                <p:cNvSpPr>
                  <a:spLocks noChangeArrowheads="1"/>
                </p:cNvSpPr>
                <p:nvPr/>
              </p:nvSpPr>
              <p:spPr bwMode="auto">
                <a:xfrm>
                  <a:off x="5192718" y="645225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0" name="Oval 14"/>
                <p:cNvSpPr>
                  <a:spLocks noChangeArrowheads="1"/>
                </p:cNvSpPr>
                <p:nvPr/>
              </p:nvSpPr>
              <p:spPr bwMode="auto">
                <a:xfrm>
                  <a:off x="5432425" y="587891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1" name="Oval 14"/>
                <p:cNvSpPr>
                  <a:spLocks noChangeArrowheads="1"/>
                </p:cNvSpPr>
                <p:nvPr/>
              </p:nvSpPr>
              <p:spPr bwMode="auto">
                <a:xfrm>
                  <a:off x="5210970" y="5817004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2" name="Oval 14"/>
                <p:cNvSpPr>
                  <a:spLocks noChangeArrowheads="1"/>
                </p:cNvSpPr>
                <p:nvPr/>
              </p:nvSpPr>
              <p:spPr bwMode="auto">
                <a:xfrm>
                  <a:off x="5001625" y="588764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3" name="Oval 14"/>
                <p:cNvSpPr>
                  <a:spLocks noChangeArrowheads="1"/>
                </p:cNvSpPr>
                <p:nvPr/>
              </p:nvSpPr>
              <p:spPr bwMode="auto">
                <a:xfrm>
                  <a:off x="4996863" y="5911461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4" name="Oval 14"/>
                <p:cNvSpPr>
                  <a:spLocks noChangeArrowheads="1"/>
                </p:cNvSpPr>
                <p:nvPr/>
              </p:nvSpPr>
              <p:spPr bwMode="auto">
                <a:xfrm>
                  <a:off x="5096875" y="582811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5" name="Oval 11"/>
                <p:cNvSpPr>
                  <a:spLocks noChangeArrowheads="1"/>
                </p:cNvSpPr>
                <p:nvPr/>
              </p:nvSpPr>
              <p:spPr bwMode="auto">
                <a:xfrm>
                  <a:off x="4908557" y="610141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6" name="Oval 11"/>
                <p:cNvSpPr>
                  <a:spLocks noChangeArrowheads="1"/>
                </p:cNvSpPr>
                <p:nvPr/>
              </p:nvSpPr>
              <p:spPr bwMode="auto">
                <a:xfrm>
                  <a:off x="5330032" y="582280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7" name="Oval 11"/>
                <p:cNvSpPr>
                  <a:spLocks noChangeArrowheads="1"/>
                </p:cNvSpPr>
                <p:nvPr/>
              </p:nvSpPr>
              <p:spPr bwMode="auto">
                <a:xfrm>
                  <a:off x="5201451" y="582836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8" name="Oval 14"/>
                <p:cNvSpPr>
                  <a:spLocks noChangeArrowheads="1"/>
                </p:cNvSpPr>
                <p:nvPr/>
              </p:nvSpPr>
              <p:spPr bwMode="auto">
                <a:xfrm>
                  <a:off x="5408819" y="588764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9" name="Oval 11"/>
                <p:cNvSpPr>
                  <a:spLocks noChangeArrowheads="1"/>
                </p:cNvSpPr>
                <p:nvPr/>
              </p:nvSpPr>
              <p:spPr bwMode="auto">
                <a:xfrm>
                  <a:off x="4927607" y="599425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0" name="Oval 14"/>
                <p:cNvSpPr>
                  <a:spLocks noChangeArrowheads="1"/>
                </p:cNvSpPr>
                <p:nvPr/>
              </p:nvSpPr>
              <p:spPr bwMode="auto">
                <a:xfrm>
                  <a:off x="4920664" y="6013854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1" name="Oval 14"/>
                <p:cNvSpPr>
                  <a:spLocks noChangeArrowheads="1"/>
                </p:cNvSpPr>
                <p:nvPr/>
              </p:nvSpPr>
              <p:spPr bwMode="auto">
                <a:xfrm>
                  <a:off x="5113544" y="585192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2" name="Oval 14"/>
                <p:cNvSpPr>
                  <a:spLocks noChangeArrowheads="1"/>
                </p:cNvSpPr>
                <p:nvPr/>
              </p:nvSpPr>
              <p:spPr bwMode="auto">
                <a:xfrm>
                  <a:off x="5032582" y="593289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3" name="Oval 14"/>
                <p:cNvSpPr>
                  <a:spLocks noChangeArrowheads="1"/>
                </p:cNvSpPr>
                <p:nvPr/>
              </p:nvSpPr>
              <p:spPr bwMode="auto">
                <a:xfrm>
                  <a:off x="5318330" y="583049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4" name="Oval 11"/>
                <p:cNvSpPr>
                  <a:spLocks noChangeArrowheads="1"/>
                </p:cNvSpPr>
                <p:nvPr/>
              </p:nvSpPr>
              <p:spPr bwMode="auto">
                <a:xfrm>
                  <a:off x="4983964" y="599504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5" name="Oval 11"/>
                <p:cNvSpPr>
                  <a:spLocks noChangeArrowheads="1"/>
                </p:cNvSpPr>
                <p:nvPr/>
              </p:nvSpPr>
              <p:spPr bwMode="auto">
                <a:xfrm>
                  <a:off x="4980788" y="603473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6" name="Oval 14"/>
                <p:cNvSpPr>
                  <a:spLocks noChangeArrowheads="1"/>
                </p:cNvSpPr>
                <p:nvPr/>
              </p:nvSpPr>
              <p:spPr bwMode="auto">
                <a:xfrm>
                  <a:off x="5061158" y="594717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7" name="Oval 11"/>
                <p:cNvSpPr>
                  <a:spLocks noChangeArrowheads="1"/>
                </p:cNvSpPr>
                <p:nvPr/>
              </p:nvSpPr>
              <p:spPr bwMode="auto">
                <a:xfrm>
                  <a:off x="5137157" y="590218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8" name="Oval 11"/>
                <p:cNvSpPr>
                  <a:spLocks noChangeArrowheads="1"/>
                </p:cNvSpPr>
                <p:nvPr/>
              </p:nvSpPr>
              <p:spPr bwMode="auto">
                <a:xfrm>
                  <a:off x="5227644" y="585693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9" name="Oval 11"/>
                <p:cNvSpPr>
                  <a:spLocks noChangeArrowheads="1"/>
                </p:cNvSpPr>
                <p:nvPr/>
              </p:nvSpPr>
              <p:spPr bwMode="auto">
                <a:xfrm>
                  <a:off x="5232407" y="589741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0" name="Oval 11"/>
                <p:cNvSpPr>
                  <a:spLocks noChangeArrowheads="1"/>
                </p:cNvSpPr>
                <p:nvPr/>
              </p:nvSpPr>
              <p:spPr bwMode="auto">
                <a:xfrm>
                  <a:off x="5145888" y="596012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1" name="Oval 11"/>
                <p:cNvSpPr>
                  <a:spLocks noChangeArrowheads="1"/>
                </p:cNvSpPr>
                <p:nvPr/>
              </p:nvSpPr>
              <p:spPr bwMode="auto">
                <a:xfrm>
                  <a:off x="5072863" y="602044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2" name="Oval 11"/>
                <p:cNvSpPr>
                  <a:spLocks noChangeArrowheads="1"/>
                </p:cNvSpPr>
                <p:nvPr/>
              </p:nvSpPr>
              <p:spPr bwMode="auto">
                <a:xfrm>
                  <a:off x="5195894" y="600774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3" name="Oval 11"/>
                <p:cNvSpPr>
                  <a:spLocks noChangeArrowheads="1"/>
                </p:cNvSpPr>
                <p:nvPr/>
              </p:nvSpPr>
              <p:spPr bwMode="auto">
                <a:xfrm>
                  <a:off x="5118107" y="606410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4" name="Oval 11"/>
                <p:cNvSpPr>
                  <a:spLocks noChangeArrowheads="1"/>
                </p:cNvSpPr>
                <p:nvPr/>
              </p:nvSpPr>
              <p:spPr bwMode="auto">
                <a:xfrm>
                  <a:off x="5322894" y="585852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5" name="Oval 14"/>
                <p:cNvSpPr>
                  <a:spLocks noChangeArrowheads="1"/>
                </p:cNvSpPr>
                <p:nvPr/>
              </p:nvSpPr>
              <p:spPr bwMode="auto">
                <a:xfrm>
                  <a:off x="5518357" y="594718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6" name="Oval 14"/>
                <p:cNvSpPr>
                  <a:spLocks noChangeArrowheads="1"/>
                </p:cNvSpPr>
                <p:nvPr/>
              </p:nvSpPr>
              <p:spPr bwMode="auto">
                <a:xfrm>
                  <a:off x="5518356" y="5992423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7" name="Oval 11"/>
                <p:cNvSpPr>
                  <a:spLocks noChangeArrowheads="1"/>
                </p:cNvSpPr>
                <p:nvPr/>
              </p:nvSpPr>
              <p:spPr bwMode="auto">
                <a:xfrm>
                  <a:off x="5525300" y="607839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8" name="Oval 11"/>
                <p:cNvSpPr>
                  <a:spLocks noChangeArrowheads="1"/>
                </p:cNvSpPr>
                <p:nvPr/>
              </p:nvSpPr>
              <p:spPr bwMode="auto">
                <a:xfrm>
                  <a:off x="5478470" y="601409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9" name="Oval 11"/>
                <p:cNvSpPr>
                  <a:spLocks noChangeArrowheads="1"/>
                </p:cNvSpPr>
                <p:nvPr/>
              </p:nvSpPr>
              <p:spPr bwMode="auto">
                <a:xfrm>
                  <a:off x="5535619" y="621650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0" name="Oval 11"/>
                <p:cNvSpPr>
                  <a:spLocks noChangeArrowheads="1"/>
                </p:cNvSpPr>
                <p:nvPr/>
              </p:nvSpPr>
              <p:spPr bwMode="auto">
                <a:xfrm>
                  <a:off x="5434020" y="592678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1" name="Oval 11"/>
                <p:cNvSpPr>
                  <a:spLocks noChangeArrowheads="1"/>
                </p:cNvSpPr>
                <p:nvPr/>
              </p:nvSpPr>
              <p:spPr bwMode="auto">
                <a:xfrm>
                  <a:off x="5345913" y="5919643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2" name="Oval 14"/>
                <p:cNvSpPr>
                  <a:spLocks noChangeArrowheads="1"/>
                </p:cNvSpPr>
                <p:nvPr/>
              </p:nvSpPr>
              <p:spPr bwMode="auto">
                <a:xfrm>
                  <a:off x="5261182" y="594479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3" name="Oval 14"/>
                <p:cNvSpPr>
                  <a:spLocks noChangeArrowheads="1"/>
                </p:cNvSpPr>
                <p:nvPr/>
              </p:nvSpPr>
              <p:spPr bwMode="auto">
                <a:xfrm>
                  <a:off x="5525500" y="619721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4" name="Oval 14"/>
                <p:cNvSpPr>
                  <a:spLocks noChangeArrowheads="1"/>
                </p:cNvSpPr>
                <p:nvPr/>
              </p:nvSpPr>
              <p:spPr bwMode="auto">
                <a:xfrm>
                  <a:off x="5249275" y="604004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5" name="Oval 14"/>
                <p:cNvSpPr>
                  <a:spLocks noChangeArrowheads="1"/>
                </p:cNvSpPr>
                <p:nvPr/>
              </p:nvSpPr>
              <p:spPr bwMode="auto">
                <a:xfrm>
                  <a:off x="5342143" y="601623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6" name="Oval 14"/>
                <p:cNvSpPr>
                  <a:spLocks noChangeArrowheads="1"/>
                </p:cNvSpPr>
                <p:nvPr/>
              </p:nvSpPr>
              <p:spPr bwMode="auto">
                <a:xfrm>
                  <a:off x="5430249" y="601147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7" name="Oval 14"/>
                <p:cNvSpPr>
                  <a:spLocks noChangeArrowheads="1"/>
                </p:cNvSpPr>
                <p:nvPr/>
              </p:nvSpPr>
              <p:spPr bwMode="auto">
                <a:xfrm>
                  <a:off x="5411200" y="610434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8" name="Oval 14"/>
                <p:cNvSpPr>
                  <a:spLocks noChangeArrowheads="1"/>
                </p:cNvSpPr>
                <p:nvPr/>
              </p:nvSpPr>
              <p:spPr bwMode="auto">
                <a:xfrm>
                  <a:off x="5246894" y="631389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9" name="Oval 14"/>
                <p:cNvSpPr>
                  <a:spLocks noChangeArrowheads="1"/>
                </p:cNvSpPr>
                <p:nvPr/>
              </p:nvSpPr>
              <p:spPr bwMode="auto">
                <a:xfrm>
                  <a:off x="4977813" y="616625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0" name="Oval 14"/>
                <p:cNvSpPr>
                  <a:spLocks noChangeArrowheads="1"/>
                </p:cNvSpPr>
                <p:nvPr/>
              </p:nvSpPr>
              <p:spPr bwMode="auto">
                <a:xfrm>
                  <a:off x="4963525" y="624086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1" name="Oval 14"/>
                <p:cNvSpPr>
                  <a:spLocks noChangeArrowheads="1"/>
                </p:cNvSpPr>
                <p:nvPr/>
              </p:nvSpPr>
              <p:spPr bwMode="auto">
                <a:xfrm>
                  <a:off x="5335000" y="6214674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2" name="Oval 14"/>
                <p:cNvSpPr>
                  <a:spLocks noChangeArrowheads="1"/>
                </p:cNvSpPr>
                <p:nvPr/>
              </p:nvSpPr>
              <p:spPr bwMode="auto">
                <a:xfrm>
                  <a:off x="5137356" y="630278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3" name="Oval 14"/>
                <p:cNvSpPr>
                  <a:spLocks noChangeArrowheads="1"/>
                </p:cNvSpPr>
                <p:nvPr/>
              </p:nvSpPr>
              <p:spPr bwMode="auto">
                <a:xfrm>
                  <a:off x="4915899" y="6233723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4" name="Oval 14"/>
                <p:cNvSpPr>
                  <a:spLocks noChangeArrowheads="1"/>
                </p:cNvSpPr>
                <p:nvPr/>
              </p:nvSpPr>
              <p:spPr bwMode="auto">
                <a:xfrm>
                  <a:off x="5204032" y="6376599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5" name="Oval 14"/>
                <p:cNvSpPr>
                  <a:spLocks noChangeArrowheads="1"/>
                </p:cNvSpPr>
                <p:nvPr/>
              </p:nvSpPr>
              <p:spPr bwMode="auto">
                <a:xfrm>
                  <a:off x="5342143" y="628849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6" name="Oval 14"/>
                <p:cNvSpPr>
                  <a:spLocks noChangeArrowheads="1"/>
                </p:cNvSpPr>
                <p:nvPr/>
              </p:nvSpPr>
              <p:spPr bwMode="auto">
                <a:xfrm>
                  <a:off x="5418343" y="639803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7" name="Oval 14"/>
                <p:cNvSpPr>
                  <a:spLocks noChangeArrowheads="1"/>
                </p:cNvSpPr>
                <p:nvPr/>
              </p:nvSpPr>
              <p:spPr bwMode="auto">
                <a:xfrm>
                  <a:off x="5289756" y="644803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8" name="Oval 14"/>
                <p:cNvSpPr>
                  <a:spLocks noChangeArrowheads="1"/>
                </p:cNvSpPr>
                <p:nvPr/>
              </p:nvSpPr>
              <p:spPr bwMode="auto">
                <a:xfrm>
                  <a:off x="5030200" y="6255154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9" name="Oval 14"/>
                <p:cNvSpPr>
                  <a:spLocks noChangeArrowheads="1"/>
                </p:cNvSpPr>
                <p:nvPr/>
              </p:nvSpPr>
              <p:spPr bwMode="auto">
                <a:xfrm>
                  <a:off x="5420724" y="6343261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0" name="Oval 14"/>
                <p:cNvSpPr>
                  <a:spLocks noChangeArrowheads="1"/>
                </p:cNvSpPr>
                <p:nvPr/>
              </p:nvSpPr>
              <p:spPr bwMode="auto">
                <a:xfrm>
                  <a:off x="5173075" y="644803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1" name="Oval 14"/>
                <p:cNvSpPr>
                  <a:spLocks noChangeArrowheads="1"/>
                </p:cNvSpPr>
                <p:nvPr/>
              </p:nvSpPr>
              <p:spPr bwMode="auto">
                <a:xfrm>
                  <a:off x="5075443" y="631706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2" name="Oval 14"/>
                <p:cNvSpPr>
                  <a:spLocks noChangeArrowheads="1"/>
                </p:cNvSpPr>
                <p:nvPr/>
              </p:nvSpPr>
              <p:spPr bwMode="auto">
                <a:xfrm>
                  <a:off x="5504068" y="632659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3" name="Oval 14"/>
                <p:cNvSpPr>
                  <a:spLocks noChangeArrowheads="1"/>
                </p:cNvSpPr>
                <p:nvPr/>
              </p:nvSpPr>
              <p:spPr bwMode="auto">
                <a:xfrm>
                  <a:off x="4987336" y="6340880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4" name="Oval 14"/>
                <p:cNvSpPr>
                  <a:spLocks noChangeArrowheads="1"/>
                </p:cNvSpPr>
                <p:nvPr/>
              </p:nvSpPr>
              <p:spPr bwMode="auto">
                <a:xfrm>
                  <a:off x="4939713" y="6288492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5" name="Oval 14"/>
                <p:cNvSpPr>
                  <a:spLocks noChangeArrowheads="1"/>
                </p:cNvSpPr>
                <p:nvPr/>
              </p:nvSpPr>
              <p:spPr bwMode="auto">
                <a:xfrm>
                  <a:off x="4963525" y="6348023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6" name="Oval 14"/>
                <p:cNvSpPr>
                  <a:spLocks noChangeArrowheads="1"/>
                </p:cNvSpPr>
                <p:nvPr/>
              </p:nvSpPr>
              <p:spPr bwMode="auto">
                <a:xfrm>
                  <a:off x="5018293" y="6328973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7" name="Oval 11"/>
                <p:cNvSpPr>
                  <a:spLocks noChangeArrowheads="1"/>
                </p:cNvSpPr>
                <p:nvPr/>
              </p:nvSpPr>
              <p:spPr bwMode="auto">
                <a:xfrm>
                  <a:off x="5489582" y="625698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8" name="Oval 11"/>
                <p:cNvSpPr>
                  <a:spLocks noChangeArrowheads="1"/>
                </p:cNvSpPr>
                <p:nvPr/>
              </p:nvSpPr>
              <p:spPr bwMode="auto">
                <a:xfrm>
                  <a:off x="5108582" y="6390337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9" name="Oval 11"/>
                <p:cNvSpPr>
                  <a:spLocks noChangeArrowheads="1"/>
                </p:cNvSpPr>
                <p:nvPr/>
              </p:nvSpPr>
              <p:spPr bwMode="auto">
                <a:xfrm>
                  <a:off x="5058575" y="623317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70" name="Oval 11"/>
                <p:cNvSpPr>
                  <a:spLocks noChangeArrowheads="1"/>
                </p:cNvSpPr>
                <p:nvPr/>
              </p:nvSpPr>
              <p:spPr bwMode="auto">
                <a:xfrm>
                  <a:off x="5296700" y="6378431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71" name="Oval 11"/>
                <p:cNvSpPr>
                  <a:spLocks noChangeArrowheads="1"/>
                </p:cNvSpPr>
                <p:nvPr/>
              </p:nvSpPr>
              <p:spPr bwMode="auto">
                <a:xfrm>
                  <a:off x="5066513" y="6413356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72" name="Oval 11"/>
                <p:cNvSpPr>
                  <a:spLocks noChangeArrowheads="1"/>
                </p:cNvSpPr>
                <p:nvPr/>
              </p:nvSpPr>
              <p:spPr bwMode="auto">
                <a:xfrm>
                  <a:off x="5403856" y="6321281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73" name="Oval 11"/>
                <p:cNvSpPr>
                  <a:spLocks noChangeArrowheads="1"/>
                </p:cNvSpPr>
                <p:nvPr/>
              </p:nvSpPr>
              <p:spPr bwMode="auto">
                <a:xfrm>
                  <a:off x="5334800" y="6407005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74" name="Oval 11"/>
                <p:cNvSpPr>
                  <a:spLocks noChangeArrowheads="1"/>
                </p:cNvSpPr>
                <p:nvPr/>
              </p:nvSpPr>
              <p:spPr bwMode="auto">
                <a:xfrm>
                  <a:off x="5246694" y="6253018"/>
                  <a:ext cx="126000" cy="1260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275" name="Groupe 274"/>
                <p:cNvGrpSpPr/>
                <p:nvPr/>
              </p:nvGrpSpPr>
              <p:grpSpPr>
                <a:xfrm>
                  <a:off x="4899024" y="6102205"/>
                  <a:ext cx="747713" cy="244818"/>
                  <a:chOff x="4899024" y="6102205"/>
                  <a:chExt cx="747713" cy="244818"/>
                </a:xfrm>
              </p:grpSpPr>
              <p:sp>
                <p:nvSpPr>
                  <p:cNvPr id="276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4899024" y="6126567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7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520737" y="6154349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473112" y="6128155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213556" y="6185304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0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945069" y="6105381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1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023055" y="6116248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2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099256" y="6171016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3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446919" y="6221023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4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387388" y="6185305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5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351469" y="6103793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6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311187" y="6161493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7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263363" y="6102205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180218" y="6106724"/>
                    <a:ext cx="126000" cy="126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25" name="ZoneTexte 124"/>
              <p:cNvSpPr txBox="1"/>
              <p:nvPr/>
            </p:nvSpPr>
            <p:spPr>
              <a:xfrm>
                <a:off x="4218712" y="6892086"/>
                <a:ext cx="683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800" baseline="30000" smtClean="0"/>
                  <a:t>208</a:t>
                </a:r>
                <a:r>
                  <a:rPr lang="fr-FR" sz="1800" smtClean="0"/>
                  <a:t>Pb</a:t>
                </a:r>
                <a:endParaRPr lang="fr-FR" sz="1800"/>
              </a:p>
            </p:txBody>
          </p:sp>
          <p:sp>
            <p:nvSpPr>
              <p:cNvPr id="127" name="ZoneTexte 126"/>
              <p:cNvSpPr txBox="1"/>
              <p:nvPr/>
            </p:nvSpPr>
            <p:spPr>
              <a:xfrm>
                <a:off x="3444807" y="6892097"/>
                <a:ext cx="551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800" baseline="30000" smtClean="0"/>
                  <a:t>11</a:t>
                </a:r>
                <a:r>
                  <a:rPr lang="fr-FR" sz="1800" smtClean="0"/>
                  <a:t>Li</a:t>
                </a:r>
                <a:endParaRPr lang="fr-FR" sz="1800"/>
              </a:p>
            </p:txBody>
          </p:sp>
        </p:grpSp>
        <p:sp>
          <p:nvSpPr>
            <p:cNvPr id="130" name="ZoneTexte 129"/>
            <p:cNvSpPr txBox="1"/>
            <p:nvPr/>
          </p:nvSpPr>
          <p:spPr>
            <a:xfrm>
              <a:off x="3290878" y="5524507"/>
              <a:ext cx="1712119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Halo </a:t>
              </a:r>
              <a:r>
                <a:rPr lang="fr-FR" sz="2800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n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uclei</a:t>
              </a:r>
              <a:endParaRPr lang="fr-F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pic>
          <p:nvPicPr>
            <p:cNvPr id="140" name="Picture 8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7" t="1810" r="3189"/>
            <a:stretch/>
          </p:blipFill>
          <p:spPr bwMode="auto">
            <a:xfrm>
              <a:off x="5222410" y="5659752"/>
              <a:ext cx="1483200" cy="1471092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  <a:round/>
              <a:headEnd/>
              <a:tailEnd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7" name="Groupe 6"/>
          <p:cNvGrpSpPr/>
          <p:nvPr/>
        </p:nvGrpSpPr>
        <p:grpSpPr>
          <a:xfrm>
            <a:off x="3004816" y="1091175"/>
            <a:ext cx="3232116" cy="4238063"/>
            <a:chOff x="3004816" y="1091175"/>
            <a:chExt cx="3232116" cy="4238063"/>
          </a:xfrm>
        </p:grpSpPr>
        <p:cxnSp>
          <p:nvCxnSpPr>
            <p:cNvPr id="301" name="Connecteur droit 300"/>
            <p:cNvCxnSpPr/>
            <p:nvPr/>
          </p:nvCxnSpPr>
          <p:spPr bwMode="auto">
            <a:xfrm flipV="1">
              <a:off x="3328988" y="3324225"/>
              <a:ext cx="2050256" cy="2005013"/>
            </a:xfrm>
            <a:prstGeom prst="line">
              <a:avLst/>
            </a:prstGeom>
            <a:solidFill>
              <a:schemeClr val="tx1"/>
            </a:solidFill>
            <a:ln w="47625" cap="rnd" cmpd="sng" algn="ctr">
              <a:solidFill>
                <a:schemeClr val="bg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</p:cxnSp>
        <p:pic>
          <p:nvPicPr>
            <p:cNvPr id="302" name="Image 30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2977" y="2881573"/>
              <a:ext cx="1073296" cy="285496"/>
            </a:xfrm>
            <a:prstGeom prst="rect">
              <a:avLst/>
            </a:prstGeom>
          </p:spPr>
        </p:pic>
        <p:sp>
          <p:nvSpPr>
            <p:cNvPr id="303" name="ZoneTexte 302"/>
            <p:cNvSpPr txBox="1"/>
            <p:nvPr/>
          </p:nvSpPr>
          <p:spPr>
            <a:xfrm>
              <a:off x="3274217" y="1091175"/>
              <a:ext cx="2695575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Spin-singlet </a:t>
              </a:r>
              <a:r>
                <a:rPr lang="fr-FR" sz="2800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p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airing</a:t>
              </a:r>
              <a:endParaRPr lang="fr-F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grpSp>
          <p:nvGrpSpPr>
            <p:cNvPr id="304" name="Groupe 303"/>
            <p:cNvGrpSpPr/>
            <p:nvPr/>
          </p:nvGrpSpPr>
          <p:grpSpPr>
            <a:xfrm>
              <a:off x="3004816" y="1627223"/>
              <a:ext cx="3232116" cy="1116878"/>
              <a:chOff x="2827016" y="1504286"/>
              <a:chExt cx="3232116" cy="1116878"/>
            </a:xfrm>
          </p:grpSpPr>
          <p:grpSp>
            <p:nvGrpSpPr>
              <p:cNvPr id="305" name="Groupe 304"/>
              <p:cNvGrpSpPr/>
              <p:nvPr/>
            </p:nvGrpSpPr>
            <p:grpSpPr>
              <a:xfrm>
                <a:off x="2842956" y="1893094"/>
                <a:ext cx="573089" cy="697117"/>
                <a:chOff x="7553326" y="6724449"/>
                <a:chExt cx="573089" cy="697117"/>
              </a:xfrm>
            </p:grpSpPr>
            <p:grpSp>
              <p:nvGrpSpPr>
                <p:cNvPr id="331" name="Groupe 330"/>
                <p:cNvGrpSpPr/>
                <p:nvPr/>
              </p:nvGrpSpPr>
              <p:grpSpPr>
                <a:xfrm>
                  <a:off x="7761301" y="6724449"/>
                  <a:ext cx="365114" cy="592540"/>
                  <a:chOff x="7761301" y="6724449"/>
                  <a:chExt cx="365114" cy="592540"/>
                </a:xfrm>
              </p:grpSpPr>
              <p:sp>
                <p:nvSpPr>
                  <p:cNvPr id="335" name="Flèche vers le haut 334"/>
                  <p:cNvSpPr/>
                  <p:nvPr/>
                </p:nvSpPr>
                <p:spPr bwMode="auto">
                  <a:xfrm rot="1348599">
                    <a:off x="7989890" y="6724449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6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7761301" y="6956989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2" name="Groupe 331"/>
                <p:cNvGrpSpPr/>
                <p:nvPr/>
              </p:nvGrpSpPr>
              <p:grpSpPr>
                <a:xfrm>
                  <a:off x="7553326" y="6825039"/>
                  <a:ext cx="365555" cy="596527"/>
                  <a:chOff x="7553326" y="6825039"/>
                  <a:chExt cx="365555" cy="596527"/>
                </a:xfrm>
              </p:grpSpPr>
              <p:sp>
                <p:nvSpPr>
                  <p:cNvPr id="334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7558881" y="6825039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33" name="Flèche vers le haut 332"/>
                  <p:cNvSpPr/>
                  <p:nvPr/>
                </p:nvSpPr>
                <p:spPr bwMode="auto">
                  <a:xfrm rot="12120000">
                    <a:off x="7553326" y="7151691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</p:grpSp>
          </p:grpSp>
          <p:grpSp>
            <p:nvGrpSpPr>
              <p:cNvPr id="306" name="Groupe 305"/>
              <p:cNvGrpSpPr/>
              <p:nvPr/>
            </p:nvGrpSpPr>
            <p:grpSpPr>
              <a:xfrm>
                <a:off x="5327365" y="1893889"/>
                <a:ext cx="567534" cy="727275"/>
                <a:chOff x="5646739" y="6149183"/>
                <a:chExt cx="567534" cy="727275"/>
              </a:xfrm>
            </p:grpSpPr>
            <p:grpSp>
              <p:nvGrpSpPr>
                <p:cNvPr id="325" name="Groupe 324"/>
                <p:cNvGrpSpPr/>
                <p:nvPr/>
              </p:nvGrpSpPr>
              <p:grpSpPr>
                <a:xfrm>
                  <a:off x="5646739" y="6149183"/>
                  <a:ext cx="361950" cy="595325"/>
                  <a:chOff x="4758531" y="1450977"/>
                  <a:chExt cx="361950" cy="595325"/>
                </a:xfrm>
              </p:grpSpPr>
              <p:sp>
                <p:nvSpPr>
                  <p:cNvPr id="329" name="Flèche vers le haut 328"/>
                  <p:cNvSpPr/>
                  <p:nvPr/>
                </p:nvSpPr>
                <p:spPr bwMode="auto">
                  <a:xfrm rot="1348599">
                    <a:off x="4983956" y="1450977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chemeClr val="bg2">
                          <a:lumMod val="60000"/>
                          <a:lumOff val="40000"/>
                        </a:schemeClr>
                      </a:gs>
                      <a:gs pos="100000">
                        <a:schemeClr val="bg2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0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758531" y="1686302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26" name="Groupe 325"/>
                <p:cNvGrpSpPr/>
                <p:nvPr/>
              </p:nvGrpSpPr>
              <p:grpSpPr>
                <a:xfrm>
                  <a:off x="5849159" y="6283918"/>
                  <a:ext cx="365114" cy="592540"/>
                  <a:chOff x="5086360" y="1628777"/>
                  <a:chExt cx="365114" cy="592540"/>
                </a:xfrm>
              </p:grpSpPr>
              <p:sp>
                <p:nvSpPr>
                  <p:cNvPr id="327" name="Flèche vers le haut 326"/>
                  <p:cNvSpPr/>
                  <p:nvPr/>
                </p:nvSpPr>
                <p:spPr bwMode="auto">
                  <a:xfrm rot="1348599">
                    <a:off x="5314949" y="1628777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086360" y="1861317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07" name="Groupe 306"/>
              <p:cNvGrpSpPr/>
              <p:nvPr/>
            </p:nvGrpSpPr>
            <p:grpSpPr>
              <a:xfrm>
                <a:off x="4282956" y="1893094"/>
                <a:ext cx="573089" cy="697117"/>
                <a:chOff x="6869908" y="6686349"/>
                <a:chExt cx="573089" cy="697117"/>
              </a:xfrm>
            </p:grpSpPr>
            <p:grpSp>
              <p:nvGrpSpPr>
                <p:cNvPr id="319" name="Groupe 318"/>
                <p:cNvGrpSpPr/>
                <p:nvPr/>
              </p:nvGrpSpPr>
              <p:grpSpPr>
                <a:xfrm>
                  <a:off x="6869908" y="6786939"/>
                  <a:ext cx="365555" cy="596527"/>
                  <a:chOff x="6869908" y="6786939"/>
                  <a:chExt cx="365555" cy="596527"/>
                </a:xfrm>
              </p:grpSpPr>
              <p:sp>
                <p:nvSpPr>
                  <p:cNvPr id="323" name="Flèche vers le haut 322"/>
                  <p:cNvSpPr/>
                  <p:nvPr/>
                </p:nvSpPr>
                <p:spPr bwMode="auto">
                  <a:xfrm rot="12120000">
                    <a:off x="6869908" y="7113591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chemeClr val="bg2">
                          <a:lumMod val="60000"/>
                          <a:lumOff val="40000"/>
                        </a:schemeClr>
                      </a:gs>
                      <a:gs pos="100000">
                        <a:schemeClr val="bg2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4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6875463" y="6786939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20" name="Groupe 319"/>
                <p:cNvGrpSpPr/>
                <p:nvPr/>
              </p:nvGrpSpPr>
              <p:grpSpPr>
                <a:xfrm>
                  <a:off x="7077883" y="6686349"/>
                  <a:ext cx="365114" cy="592540"/>
                  <a:chOff x="5086360" y="1628777"/>
                  <a:chExt cx="365114" cy="592540"/>
                </a:xfrm>
              </p:grpSpPr>
              <p:sp>
                <p:nvSpPr>
                  <p:cNvPr id="321" name="Flèche vers le haut 320"/>
                  <p:cNvSpPr/>
                  <p:nvPr/>
                </p:nvSpPr>
                <p:spPr bwMode="auto">
                  <a:xfrm rot="1348599">
                    <a:off x="5314949" y="1628777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2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086360" y="1861317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08" name="Groupe 307"/>
              <p:cNvGrpSpPr/>
              <p:nvPr/>
            </p:nvGrpSpPr>
            <p:grpSpPr>
              <a:xfrm>
                <a:off x="3562984" y="1893270"/>
                <a:ext cx="570224" cy="696766"/>
                <a:chOff x="7553326" y="6724800"/>
                <a:chExt cx="570224" cy="696766"/>
              </a:xfrm>
            </p:grpSpPr>
            <p:grpSp>
              <p:nvGrpSpPr>
                <p:cNvPr id="313" name="Groupe 312"/>
                <p:cNvGrpSpPr/>
                <p:nvPr/>
              </p:nvGrpSpPr>
              <p:grpSpPr>
                <a:xfrm>
                  <a:off x="7553326" y="6825039"/>
                  <a:ext cx="365555" cy="596527"/>
                  <a:chOff x="6869908" y="6786939"/>
                  <a:chExt cx="365555" cy="596527"/>
                </a:xfrm>
              </p:grpSpPr>
              <p:sp>
                <p:nvSpPr>
                  <p:cNvPr id="317" name="Flèche vers le haut 316"/>
                  <p:cNvSpPr/>
                  <p:nvPr/>
                </p:nvSpPr>
                <p:spPr bwMode="auto">
                  <a:xfrm rot="12120000">
                    <a:off x="6869908" y="7113591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chemeClr val="bg2">
                          <a:lumMod val="60000"/>
                          <a:lumOff val="40000"/>
                        </a:schemeClr>
                      </a:gs>
                      <a:gs pos="100000">
                        <a:schemeClr val="bg2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8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6875463" y="6786939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14" name="Groupe 313"/>
                <p:cNvGrpSpPr/>
                <p:nvPr/>
              </p:nvGrpSpPr>
              <p:grpSpPr>
                <a:xfrm>
                  <a:off x="7761600" y="6724800"/>
                  <a:ext cx="361950" cy="595325"/>
                  <a:chOff x="4758531" y="1450977"/>
                  <a:chExt cx="361950" cy="595325"/>
                </a:xfrm>
              </p:grpSpPr>
              <p:sp>
                <p:nvSpPr>
                  <p:cNvPr id="315" name="Flèche vers le haut 314"/>
                  <p:cNvSpPr/>
                  <p:nvPr/>
                </p:nvSpPr>
                <p:spPr bwMode="auto">
                  <a:xfrm rot="1348599">
                    <a:off x="4983956" y="1450977"/>
                    <a:ext cx="136525" cy="269875"/>
                  </a:xfrm>
                  <a:prstGeom prst="upArrow">
                    <a:avLst/>
                  </a:prstGeom>
                  <a:gradFill>
                    <a:gsLst>
                      <a:gs pos="0">
                        <a:schemeClr val="bg2">
                          <a:lumMod val="60000"/>
                          <a:lumOff val="40000"/>
                        </a:schemeClr>
                      </a:gs>
                      <a:gs pos="100000">
                        <a:schemeClr val="bg2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6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758531" y="1686302"/>
                    <a:ext cx="360000" cy="360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pic>
            <p:nvPicPr>
              <p:cNvPr id="309" name="Image 308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6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05513" y="1504286"/>
                <a:ext cx="894056" cy="285496"/>
              </a:xfrm>
              <a:prstGeom prst="rect">
                <a:avLst/>
              </a:prstGeom>
            </p:spPr>
          </p:pic>
          <p:pic>
            <p:nvPicPr>
              <p:cNvPr id="310" name="Image 309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7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076" y="1520161"/>
                <a:ext cx="894056" cy="285496"/>
              </a:xfrm>
              <a:prstGeom prst="rect">
                <a:avLst/>
              </a:prstGeom>
            </p:spPr>
          </p:pic>
          <p:cxnSp>
            <p:nvCxnSpPr>
              <p:cNvPr id="311" name="Connecteur droit avec flèche 310"/>
              <p:cNvCxnSpPr/>
              <p:nvPr/>
            </p:nvCxnSpPr>
            <p:spPr bwMode="auto">
              <a:xfrm flipH="1">
                <a:off x="2827016" y="1653384"/>
                <a:ext cx="460374" cy="0"/>
              </a:xfrm>
              <a:prstGeom prst="straightConnector1">
                <a:avLst/>
              </a:prstGeom>
              <a:solidFill>
                <a:schemeClr val="tx1"/>
              </a:solidFill>
              <a:ln w="3810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2" name="Connecteur droit avec flèche 311"/>
              <p:cNvCxnSpPr/>
              <p:nvPr/>
            </p:nvCxnSpPr>
            <p:spPr bwMode="auto">
              <a:xfrm flipH="1">
                <a:off x="4417692" y="1653384"/>
                <a:ext cx="460374" cy="0"/>
              </a:xfrm>
              <a:prstGeom prst="straightConnector1">
                <a:avLst/>
              </a:prstGeom>
              <a:solidFill>
                <a:schemeClr val="tx1"/>
              </a:solidFill>
              <a:ln w="3810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89597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Jérémy\Desktop\Image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888" y="1053667"/>
            <a:ext cx="6870844" cy="467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123521" y="1150751"/>
            <a:ext cx="6667803" cy="1379856"/>
            <a:chOff x="123521" y="1150751"/>
            <a:chExt cx="6667803" cy="1379856"/>
          </a:xfrm>
        </p:grpSpPr>
        <p:sp>
          <p:nvSpPr>
            <p:cNvPr id="5" name="ZoneTexte 4"/>
            <p:cNvSpPr txBox="1"/>
            <p:nvPr/>
          </p:nvSpPr>
          <p:spPr>
            <a:xfrm>
              <a:off x="123521" y="1150751"/>
              <a:ext cx="4499279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Self-consistent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mean-field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t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heories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7" name="Text Box 141"/>
            <p:cNvSpPr txBox="1">
              <a:spLocks noChangeArrowheads="1"/>
            </p:cNvSpPr>
            <p:nvPr/>
          </p:nvSpPr>
          <p:spPr bwMode="auto">
            <a:xfrm>
              <a:off x="123521" y="1609674"/>
              <a:ext cx="6667803" cy="9209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288000" indent="-342900" eaLnBrk="1" hangingPunct="1">
                <a:spcBef>
                  <a:spcPts val="600"/>
                </a:spcBef>
                <a:buClr>
                  <a:schemeClr val="tx1"/>
                </a:buClr>
                <a:buSzPct val="105000"/>
                <a:buFont typeface="Arial" pitchFamily="34" charset="0"/>
                <a:buChar char="•"/>
              </a:pPr>
              <a:r>
                <a:rPr lang="fr-FR" i="1" dirty="0" smtClean="0"/>
                <a:t>Global </a:t>
              </a:r>
              <a:r>
                <a:rPr lang="fr-FR" i="1" dirty="0" err="1" smtClean="0"/>
                <a:t>parametrization</a:t>
              </a:r>
              <a:r>
                <a:rPr lang="fr-FR" i="1" dirty="0" smtClean="0"/>
                <a:t> of the interaction </a:t>
              </a:r>
              <a:r>
                <a:rPr lang="fr-FR" dirty="0" smtClean="0"/>
                <a:t>(</a:t>
              </a:r>
              <a:r>
                <a:rPr lang="fr-FR" i="1" dirty="0" smtClean="0"/>
                <a:t>EDF</a:t>
              </a:r>
              <a:r>
                <a:rPr lang="fr-FR" dirty="0" smtClean="0"/>
                <a:t>)</a:t>
              </a:r>
            </a:p>
            <a:p>
              <a:pPr marL="288000" indent="-342900" eaLnBrk="1" hangingPunct="1">
                <a:spcBef>
                  <a:spcPts val="600"/>
                </a:spcBef>
                <a:buClr>
                  <a:schemeClr val="tx1"/>
                </a:buClr>
                <a:buSzPct val="105000"/>
                <a:buFont typeface="Arial" pitchFamily="34" charset="0"/>
                <a:buChar char="•"/>
              </a:pPr>
              <a:r>
                <a:rPr lang="fr-FR" i="1" dirty="0" smtClean="0"/>
                <a:t>HF, </a:t>
              </a:r>
              <a:r>
                <a:rPr lang="fr-FR" i="1" dirty="0" err="1" smtClean="0"/>
                <a:t>HFB</a:t>
              </a:r>
              <a:endParaRPr lang="fr-FR" sz="2000" dirty="0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2979102" y="5825604"/>
            <a:ext cx="7582218" cy="1384628"/>
            <a:chOff x="4454525" y="5793443"/>
            <a:chExt cx="7763790" cy="1384628"/>
          </a:xfrm>
        </p:grpSpPr>
        <p:sp>
          <p:nvSpPr>
            <p:cNvPr id="6" name="ZoneTexte 5"/>
            <p:cNvSpPr txBox="1"/>
            <p:nvPr/>
          </p:nvSpPr>
          <p:spPr>
            <a:xfrm>
              <a:off x="4454526" y="5793443"/>
              <a:ext cx="2515323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</a:t>
              </a:r>
              <a:r>
                <a:rPr lang="fr-FR" sz="2800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b </a:t>
              </a:r>
              <a:r>
                <a:rPr lang="fr-FR" sz="2800" i="1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initio</a:t>
              </a:r>
              <a:r>
                <a:rPr lang="fr-FR" sz="2800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i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m</a:t>
              </a:r>
              <a:r>
                <a:rPr lang="fr-FR" sz="2800" i="1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ethods</a:t>
              </a:r>
              <a:endParaRPr lang="fr-FR" sz="28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23" name="Text Box 141"/>
            <p:cNvSpPr txBox="1">
              <a:spLocks noChangeArrowheads="1"/>
            </p:cNvSpPr>
            <p:nvPr/>
          </p:nvSpPr>
          <p:spPr bwMode="auto">
            <a:xfrm>
              <a:off x="4454525" y="6257138"/>
              <a:ext cx="7763790" cy="9209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288000" indent="-342900" eaLnBrk="1" hangingPunct="1">
                <a:spcBef>
                  <a:spcPts val="600"/>
                </a:spcBef>
                <a:buClr>
                  <a:schemeClr val="tx1"/>
                </a:buClr>
                <a:buSzPct val="105000"/>
                <a:buFont typeface="Arial" pitchFamily="34" charset="0"/>
                <a:buChar char="•"/>
              </a:pPr>
              <a:r>
                <a:rPr lang="fr-FR" i="1" dirty="0" smtClean="0"/>
                <a:t>‘‘</a:t>
              </a:r>
              <a:r>
                <a:rPr lang="fr-FR" i="1" dirty="0" err="1" smtClean="0"/>
                <a:t>Bare</a:t>
              </a:r>
              <a:r>
                <a:rPr lang="fr-FR" i="1" dirty="0" smtClean="0"/>
                <a:t>’’ interactions (2-body and / or 3-body </a:t>
              </a:r>
              <a:r>
                <a:rPr lang="fr-FR" i="1" dirty="0" err="1" smtClean="0"/>
                <a:t>potential</a:t>
              </a:r>
              <a:r>
                <a:rPr lang="fr-FR" i="1" dirty="0" smtClean="0"/>
                <a:t>)</a:t>
              </a:r>
            </a:p>
            <a:p>
              <a:pPr marL="288000" indent="-342900" eaLnBrk="1" hangingPunct="1">
                <a:spcBef>
                  <a:spcPts val="600"/>
                </a:spcBef>
                <a:buClr>
                  <a:schemeClr val="tx1"/>
                </a:buClr>
                <a:buSzPct val="105000"/>
                <a:buFont typeface="Arial" pitchFamily="34" charset="0"/>
                <a:buChar char="•"/>
              </a:pPr>
              <a:r>
                <a:rPr lang="fr-FR" i="1" dirty="0" err="1" smtClean="0"/>
                <a:t>Faddeev</a:t>
              </a:r>
              <a:r>
                <a:rPr lang="fr-FR" dirty="0" smtClean="0"/>
                <a:t>/</a:t>
              </a:r>
              <a:r>
                <a:rPr lang="fr-FR" i="1" dirty="0" err="1" smtClean="0"/>
                <a:t>Yakubovsky</a:t>
              </a:r>
              <a:r>
                <a:rPr lang="fr-FR" i="1" dirty="0" smtClean="0"/>
                <a:t>, </a:t>
              </a:r>
              <a:r>
                <a:rPr lang="fr-FR" i="1" dirty="0" err="1" smtClean="0"/>
                <a:t>GFMC</a:t>
              </a:r>
              <a:r>
                <a:rPr lang="fr-FR" i="1" dirty="0" smtClean="0"/>
                <a:t>/</a:t>
              </a:r>
              <a:r>
                <a:rPr lang="fr-FR" i="1" dirty="0" err="1" smtClean="0"/>
                <a:t>DMC</a:t>
              </a:r>
              <a:r>
                <a:rPr lang="fr-FR" i="1" dirty="0" smtClean="0"/>
                <a:t>, </a:t>
              </a:r>
              <a:r>
                <a:rPr lang="fr-FR" i="1" dirty="0" err="1" smtClean="0"/>
                <a:t>NCSM</a:t>
              </a:r>
              <a:endParaRPr lang="fr-FR" sz="2000" i="1" dirty="0"/>
            </a:p>
          </p:txBody>
        </p:sp>
      </p:grpSp>
      <p:sp>
        <p:nvSpPr>
          <p:cNvPr id="9" name="Larme 8"/>
          <p:cNvSpPr/>
          <p:nvPr/>
        </p:nvSpPr>
        <p:spPr bwMode="auto">
          <a:xfrm rot="6798003">
            <a:off x="3138010" y="5086304"/>
            <a:ext cx="481872" cy="493964"/>
          </a:xfrm>
          <a:prstGeom prst="teardrop">
            <a:avLst>
              <a:gd name="adj" fmla="val 160350"/>
            </a:avLst>
          </a:prstGeom>
          <a:solidFill>
            <a:schemeClr val="accent1">
              <a:alpha val="43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Accolade fermante 15"/>
          <p:cNvSpPr/>
          <p:nvPr/>
        </p:nvSpPr>
        <p:spPr bwMode="auto">
          <a:xfrm rot="14068409">
            <a:off x="5289461" y="-261054"/>
            <a:ext cx="372905" cy="6342259"/>
          </a:xfrm>
          <a:prstGeom prst="rightBrace">
            <a:avLst>
              <a:gd name="adj1" fmla="val 314145"/>
              <a:gd name="adj2" fmla="val 50055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713220" y="4200974"/>
            <a:ext cx="3108960" cy="954107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Shell Model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with</a:t>
            </a: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configuration </a:t>
            </a:r>
            <a:r>
              <a:rPr lang="fr-F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m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ixing</a:t>
            </a:r>
            <a:endParaRPr lang="fr-FR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 rot="19409031">
            <a:off x="3237355" y="4420842"/>
            <a:ext cx="1630373" cy="594816"/>
          </a:xfrm>
          <a:prstGeom prst="ellipse">
            <a:avLst/>
          </a:prstGeom>
          <a:solidFill>
            <a:schemeClr val="accent1">
              <a:alpha val="43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Nuclear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Structure: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heoretical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Approaches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250037" y="7161153"/>
            <a:ext cx="3149937" cy="400110"/>
            <a:chOff x="802481" y="7191024"/>
            <a:chExt cx="3149937" cy="400110"/>
          </a:xfrm>
        </p:grpSpPr>
        <p:cxnSp>
          <p:nvCxnSpPr>
            <p:cNvPr id="38" name="Connecteur droit avec flèche 37"/>
            <p:cNvCxnSpPr/>
            <p:nvPr/>
          </p:nvCxnSpPr>
          <p:spPr bwMode="auto">
            <a:xfrm>
              <a:off x="3466343" y="7422356"/>
              <a:ext cx="486075" cy="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ZoneTexte 38"/>
            <p:cNvSpPr txBox="1"/>
            <p:nvPr/>
          </p:nvSpPr>
          <p:spPr>
            <a:xfrm>
              <a:off x="1158400" y="7191024"/>
              <a:ext cx="24325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Neutron </a:t>
              </a:r>
              <a:r>
                <a:rPr lang="fr-FR" sz="2000" dirty="0" err="1"/>
                <a:t>n</a:t>
              </a:r>
              <a:r>
                <a:rPr lang="fr-FR" sz="2000" dirty="0" err="1" smtClean="0"/>
                <a:t>umber</a:t>
              </a:r>
              <a:endParaRPr lang="fr-FR" sz="2000" dirty="0"/>
            </a:p>
          </p:txBody>
        </p:sp>
        <p:pic>
          <p:nvPicPr>
            <p:cNvPr id="40" name="Image 3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041" y="7269960"/>
              <a:ext cx="250089" cy="221745"/>
            </a:xfrm>
            <a:prstGeom prst="rect">
              <a:avLst/>
            </a:prstGeom>
          </p:spPr>
        </p:pic>
        <p:cxnSp>
          <p:nvCxnSpPr>
            <p:cNvPr id="41" name="Connecteur droit avec flèche 40"/>
            <p:cNvCxnSpPr/>
            <p:nvPr/>
          </p:nvCxnSpPr>
          <p:spPr bwMode="auto">
            <a:xfrm flipV="1">
              <a:off x="802481" y="7419975"/>
              <a:ext cx="396000" cy="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2" name="Groupe 41"/>
          <p:cNvGrpSpPr/>
          <p:nvPr/>
        </p:nvGrpSpPr>
        <p:grpSpPr>
          <a:xfrm rot="-5400000">
            <a:off x="-1266506" y="5691666"/>
            <a:ext cx="2980782" cy="400110"/>
            <a:chOff x="640640" y="7038624"/>
            <a:chExt cx="2980782" cy="400110"/>
          </a:xfrm>
        </p:grpSpPr>
        <p:cxnSp>
          <p:nvCxnSpPr>
            <p:cNvPr id="43" name="Connecteur droit avec flèche 42"/>
            <p:cNvCxnSpPr/>
            <p:nvPr/>
          </p:nvCxnSpPr>
          <p:spPr bwMode="auto">
            <a:xfrm>
              <a:off x="3135347" y="7269956"/>
              <a:ext cx="486075" cy="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ZoneTexte 43"/>
            <p:cNvSpPr txBox="1"/>
            <p:nvPr/>
          </p:nvSpPr>
          <p:spPr>
            <a:xfrm>
              <a:off x="996476" y="7038624"/>
              <a:ext cx="2308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Proton </a:t>
              </a:r>
              <a:r>
                <a:rPr lang="fr-FR" sz="2000" dirty="0" err="1"/>
                <a:t>n</a:t>
              </a:r>
              <a:r>
                <a:rPr lang="fr-FR" sz="2000" dirty="0" err="1" smtClean="0"/>
                <a:t>umber</a:t>
              </a:r>
              <a:endParaRPr lang="fr-FR" sz="2000" dirty="0"/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 rot="5400000" flipV="1">
              <a:off x="838640" y="7066047"/>
              <a:ext cx="0" cy="396000"/>
            </a:xfrm>
            <a:prstGeom prst="straightConnector1">
              <a:avLst/>
            </a:prstGeom>
            <a:solidFill>
              <a:schemeClr val="tx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46" name="Image 4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5944" y="7114885"/>
              <a:ext cx="221746" cy="221746"/>
            </a:xfrm>
            <a:prstGeom prst="rect">
              <a:avLst/>
            </a:prstGeom>
          </p:spPr>
        </p:pic>
      </p:grpSp>
      <p:pic>
        <p:nvPicPr>
          <p:cNvPr id="3" name="Imag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148" y="5516406"/>
            <a:ext cx="1108715" cy="28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7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4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e 126"/>
          <p:cNvGrpSpPr/>
          <p:nvPr/>
        </p:nvGrpSpPr>
        <p:grpSpPr>
          <a:xfrm>
            <a:off x="1223964" y="1193797"/>
            <a:ext cx="2895601" cy="4921254"/>
            <a:chOff x="1223964" y="1193797"/>
            <a:chExt cx="2895601" cy="4921254"/>
          </a:xfrm>
        </p:grpSpPr>
        <p:sp>
          <p:nvSpPr>
            <p:cNvPr id="128" name="Rectangle 177"/>
            <p:cNvSpPr>
              <a:spLocks noChangeArrowheads="1"/>
            </p:cNvSpPr>
            <p:nvPr/>
          </p:nvSpPr>
          <p:spPr bwMode="auto">
            <a:xfrm>
              <a:off x="1223964" y="1193797"/>
              <a:ext cx="2895601" cy="4921254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9" name="Line 282"/>
            <p:cNvSpPr>
              <a:spLocks noChangeShapeType="1"/>
            </p:cNvSpPr>
            <p:nvPr/>
          </p:nvSpPr>
          <p:spPr bwMode="auto">
            <a:xfrm>
              <a:off x="3027365" y="1287237"/>
              <a:ext cx="0" cy="266037"/>
            </a:xfrm>
            <a:prstGeom prst="line">
              <a:avLst/>
            </a:prstGeom>
            <a:noFill/>
            <a:ln w="444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30" name="Groupe 129"/>
            <p:cNvGrpSpPr/>
            <p:nvPr/>
          </p:nvGrpSpPr>
          <p:grpSpPr>
            <a:xfrm>
              <a:off x="2699147" y="1612793"/>
              <a:ext cx="648000" cy="4248150"/>
              <a:chOff x="2699147" y="1612793"/>
              <a:chExt cx="648000" cy="4248150"/>
            </a:xfrm>
          </p:grpSpPr>
          <p:cxnSp>
            <p:nvCxnSpPr>
              <p:cNvPr id="210" name="Connecteur droit 209"/>
              <p:cNvCxnSpPr/>
              <p:nvPr/>
            </p:nvCxnSpPr>
            <p:spPr bwMode="auto">
              <a:xfrm>
                <a:off x="2699147" y="4479818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1" name="Connecteur droit 210"/>
              <p:cNvCxnSpPr/>
              <p:nvPr/>
            </p:nvCxnSpPr>
            <p:spPr bwMode="auto">
              <a:xfrm>
                <a:off x="2699147" y="4727468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2" name="Connecteur droit 211"/>
              <p:cNvCxnSpPr/>
              <p:nvPr/>
            </p:nvCxnSpPr>
            <p:spPr bwMode="auto">
              <a:xfrm>
                <a:off x="2699147" y="5860943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3" name="Connecteur droit 212"/>
              <p:cNvCxnSpPr/>
              <p:nvPr/>
            </p:nvCxnSpPr>
            <p:spPr bwMode="auto">
              <a:xfrm>
                <a:off x="2699147" y="3232837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" name="Connecteur droit 213"/>
              <p:cNvCxnSpPr/>
              <p:nvPr/>
            </p:nvCxnSpPr>
            <p:spPr bwMode="auto">
              <a:xfrm>
                <a:off x="2699147" y="3369361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" name="Connecteur droit 214"/>
              <p:cNvCxnSpPr/>
              <p:nvPr/>
            </p:nvCxnSpPr>
            <p:spPr bwMode="auto">
              <a:xfrm>
                <a:off x="2699147" y="3660668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" name="Connecteur droit 215"/>
              <p:cNvCxnSpPr/>
              <p:nvPr/>
            </p:nvCxnSpPr>
            <p:spPr bwMode="auto">
              <a:xfrm>
                <a:off x="2699147" y="2091424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7" name="Connecteur droit 216"/>
              <p:cNvCxnSpPr/>
              <p:nvPr/>
            </p:nvCxnSpPr>
            <p:spPr bwMode="auto">
              <a:xfrm>
                <a:off x="2699147" y="2255731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8" name="Connecteur droit 217"/>
              <p:cNvCxnSpPr/>
              <p:nvPr/>
            </p:nvCxnSpPr>
            <p:spPr bwMode="auto">
              <a:xfrm>
                <a:off x="2699147" y="2655781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9" name="Connecteur droit 218"/>
              <p:cNvCxnSpPr/>
              <p:nvPr/>
            </p:nvCxnSpPr>
            <p:spPr bwMode="auto">
              <a:xfrm>
                <a:off x="2699147" y="1612793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0" name="Connecteur droit 219"/>
              <p:cNvCxnSpPr/>
              <p:nvPr/>
            </p:nvCxnSpPr>
            <p:spPr bwMode="auto">
              <a:xfrm>
                <a:off x="2699147" y="1946168"/>
                <a:ext cx="648000" cy="0"/>
              </a:xfrm>
              <a:prstGeom prst="line">
                <a:avLst/>
              </a:prstGeom>
              <a:solidFill>
                <a:schemeClr val="tx1"/>
              </a:solidFill>
              <a:ln w="15875" cap="rnd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131" name="Image 13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4609757"/>
              <a:ext cx="471487" cy="235421"/>
            </a:xfrm>
            <a:prstGeom prst="rect">
              <a:avLst/>
            </a:prstGeom>
          </p:spPr>
        </p:pic>
        <p:pic>
          <p:nvPicPr>
            <p:cNvPr id="132" name="Image 13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5743232"/>
              <a:ext cx="450261" cy="235421"/>
            </a:xfrm>
            <a:prstGeom prst="rect">
              <a:avLst/>
            </a:prstGeom>
          </p:spPr>
        </p:pic>
        <p:pic>
          <p:nvPicPr>
            <p:cNvPr id="134" name="Image 13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4362107"/>
              <a:ext cx="471487" cy="235421"/>
            </a:xfrm>
            <a:prstGeom prst="rect">
              <a:avLst/>
            </a:prstGeom>
          </p:spPr>
        </p:pic>
        <p:pic>
          <p:nvPicPr>
            <p:cNvPr id="135" name="Image 13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3532022"/>
              <a:ext cx="471487" cy="257291"/>
            </a:xfrm>
            <a:prstGeom prst="rect">
              <a:avLst/>
            </a:prstGeom>
          </p:spPr>
        </p:pic>
        <p:pic>
          <p:nvPicPr>
            <p:cNvPr id="136" name="Image 13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3311976"/>
              <a:ext cx="450261" cy="235421"/>
            </a:xfrm>
            <a:prstGeom prst="rect">
              <a:avLst/>
            </a:prstGeom>
          </p:spPr>
        </p:pic>
        <p:pic>
          <p:nvPicPr>
            <p:cNvPr id="137" name="Image 13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3052603"/>
              <a:ext cx="471487" cy="257291"/>
            </a:xfrm>
            <a:prstGeom prst="rect">
              <a:avLst/>
            </a:prstGeom>
          </p:spPr>
        </p:pic>
        <p:pic>
          <p:nvPicPr>
            <p:cNvPr id="138" name="Image 13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2233269"/>
              <a:ext cx="471487" cy="235421"/>
            </a:xfrm>
            <a:prstGeom prst="rect">
              <a:avLst/>
            </a:prstGeom>
          </p:spPr>
        </p:pic>
        <p:pic>
          <p:nvPicPr>
            <p:cNvPr id="139" name="Image 13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1983359"/>
              <a:ext cx="471487" cy="257291"/>
            </a:xfrm>
            <a:prstGeom prst="rect">
              <a:avLst/>
            </a:prstGeom>
          </p:spPr>
        </p:pic>
        <p:pic>
          <p:nvPicPr>
            <p:cNvPr id="140" name="Image 13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2527135"/>
              <a:ext cx="471487" cy="257291"/>
            </a:xfrm>
            <a:prstGeom prst="rect">
              <a:avLst/>
            </a:prstGeom>
          </p:spPr>
        </p:pic>
        <p:pic>
          <p:nvPicPr>
            <p:cNvPr id="141" name="Image 14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1760194"/>
              <a:ext cx="471487" cy="235421"/>
            </a:xfrm>
            <a:prstGeom prst="rect">
              <a:avLst/>
            </a:prstGeom>
          </p:spPr>
        </p:pic>
        <p:pic>
          <p:nvPicPr>
            <p:cNvPr id="142" name="Image 141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8285" y="1495082"/>
              <a:ext cx="450261" cy="235421"/>
            </a:xfrm>
            <a:prstGeom prst="rect">
              <a:avLst/>
            </a:prstGeom>
          </p:spPr>
        </p:pic>
        <p:cxnSp>
          <p:nvCxnSpPr>
            <p:cNvPr id="143" name="Connecteur droit 142"/>
            <p:cNvCxnSpPr/>
            <p:nvPr/>
          </p:nvCxnSpPr>
          <p:spPr bwMode="auto">
            <a:xfrm>
              <a:off x="2133598" y="5859463"/>
              <a:ext cx="581025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Connecteur droit 143"/>
            <p:cNvCxnSpPr/>
            <p:nvPr/>
          </p:nvCxnSpPr>
          <p:spPr bwMode="auto">
            <a:xfrm>
              <a:off x="2131217" y="4725988"/>
              <a:ext cx="581025" cy="794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5" name="Connecteur droit 144"/>
            <p:cNvCxnSpPr/>
            <p:nvPr/>
          </p:nvCxnSpPr>
          <p:spPr bwMode="auto">
            <a:xfrm>
              <a:off x="2133598" y="4478338"/>
              <a:ext cx="581025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6" name="Connecteur droit 145"/>
            <p:cNvCxnSpPr/>
            <p:nvPr/>
          </p:nvCxnSpPr>
          <p:spPr bwMode="auto">
            <a:xfrm>
              <a:off x="2133598" y="3367088"/>
              <a:ext cx="557481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7" name="Connecteur droit 146"/>
            <p:cNvCxnSpPr/>
            <p:nvPr/>
          </p:nvCxnSpPr>
          <p:spPr bwMode="auto">
            <a:xfrm>
              <a:off x="2135979" y="3232150"/>
              <a:ext cx="557481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8" name="Connecteur droit 147"/>
            <p:cNvCxnSpPr/>
            <p:nvPr/>
          </p:nvCxnSpPr>
          <p:spPr bwMode="auto">
            <a:xfrm>
              <a:off x="2135979" y="3660775"/>
              <a:ext cx="581025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9" name="Connecteur droit 148"/>
            <p:cNvCxnSpPr/>
            <p:nvPr/>
          </p:nvCxnSpPr>
          <p:spPr bwMode="auto">
            <a:xfrm>
              <a:off x="2133598" y="2655094"/>
              <a:ext cx="576000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0" name="Connecteur droit 149"/>
            <p:cNvCxnSpPr/>
            <p:nvPr/>
          </p:nvCxnSpPr>
          <p:spPr bwMode="auto">
            <a:xfrm>
              <a:off x="2137567" y="2093119"/>
              <a:ext cx="557481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1" name="Connecteur droit 150"/>
            <p:cNvCxnSpPr/>
            <p:nvPr/>
          </p:nvCxnSpPr>
          <p:spPr bwMode="auto">
            <a:xfrm>
              <a:off x="2136773" y="1945482"/>
              <a:ext cx="557481" cy="688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2" name="Connecteur droit 151"/>
            <p:cNvCxnSpPr/>
            <p:nvPr/>
          </p:nvCxnSpPr>
          <p:spPr bwMode="auto">
            <a:xfrm>
              <a:off x="2133598" y="1612900"/>
              <a:ext cx="557481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Connecteur droit 152"/>
            <p:cNvCxnSpPr/>
            <p:nvPr/>
          </p:nvCxnSpPr>
          <p:spPr bwMode="auto">
            <a:xfrm>
              <a:off x="2136773" y="2255044"/>
              <a:ext cx="557481" cy="0"/>
            </a:xfrm>
            <a:prstGeom prst="line">
              <a:avLst/>
            </a:prstGeom>
            <a:solidFill>
              <a:schemeClr val="tx1"/>
            </a:solidFill>
            <a:ln w="158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54" name="Groupe 153"/>
            <p:cNvGrpSpPr/>
            <p:nvPr/>
          </p:nvGrpSpPr>
          <p:grpSpPr>
            <a:xfrm>
              <a:off x="2884641" y="5797400"/>
              <a:ext cx="280686" cy="133200"/>
              <a:chOff x="2906070" y="5970663"/>
              <a:chExt cx="280686" cy="133200"/>
            </a:xfrm>
          </p:grpSpPr>
          <p:sp>
            <p:nvSpPr>
              <p:cNvPr id="208" name="Oval 9"/>
              <p:cNvSpPr>
                <a:spLocks noChangeAspect="1" noChangeArrowheads="1"/>
              </p:cNvSpPr>
              <p:nvPr/>
            </p:nvSpPr>
            <p:spPr bwMode="auto">
              <a:xfrm>
                <a:off x="2906070" y="5970663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09" name="Oval 9"/>
              <p:cNvSpPr>
                <a:spLocks noChangeAspect="1" noChangeArrowheads="1"/>
              </p:cNvSpPr>
              <p:nvPr/>
            </p:nvSpPr>
            <p:spPr bwMode="auto">
              <a:xfrm>
                <a:off x="3053556" y="5970663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55" name="Groupe 154"/>
            <p:cNvGrpSpPr/>
            <p:nvPr/>
          </p:nvGrpSpPr>
          <p:grpSpPr>
            <a:xfrm>
              <a:off x="2737155" y="4663925"/>
              <a:ext cx="575658" cy="133200"/>
              <a:chOff x="2758584" y="4837188"/>
              <a:chExt cx="575658" cy="133200"/>
            </a:xfrm>
          </p:grpSpPr>
          <p:grpSp>
            <p:nvGrpSpPr>
              <p:cNvPr id="202" name="Groupe 201"/>
              <p:cNvGrpSpPr/>
              <p:nvPr/>
            </p:nvGrpSpPr>
            <p:grpSpPr>
              <a:xfrm>
                <a:off x="3053556" y="4837188"/>
                <a:ext cx="280686" cy="133200"/>
                <a:chOff x="2906070" y="5970663"/>
                <a:chExt cx="280686" cy="133200"/>
              </a:xfrm>
            </p:grpSpPr>
            <p:sp>
              <p:nvSpPr>
                <p:cNvPr id="206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2906070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7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053556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3" name="Groupe 202"/>
              <p:cNvGrpSpPr/>
              <p:nvPr/>
            </p:nvGrpSpPr>
            <p:grpSpPr>
              <a:xfrm>
                <a:off x="2758584" y="4837188"/>
                <a:ext cx="280686" cy="133200"/>
                <a:chOff x="2906070" y="5970663"/>
                <a:chExt cx="280686" cy="133200"/>
              </a:xfrm>
            </p:grpSpPr>
            <p:sp>
              <p:nvSpPr>
                <p:cNvPr id="204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2906070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5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053556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156" name="Groupe 155"/>
            <p:cNvGrpSpPr/>
            <p:nvPr/>
          </p:nvGrpSpPr>
          <p:grpSpPr>
            <a:xfrm>
              <a:off x="2887022" y="4416275"/>
              <a:ext cx="280686" cy="133200"/>
              <a:chOff x="2906070" y="5970663"/>
              <a:chExt cx="280686" cy="133200"/>
            </a:xfrm>
          </p:grpSpPr>
          <p:sp>
            <p:nvSpPr>
              <p:cNvPr id="200" name="Oval 9"/>
              <p:cNvSpPr>
                <a:spLocks noChangeAspect="1" noChangeArrowheads="1"/>
              </p:cNvSpPr>
              <p:nvPr/>
            </p:nvSpPr>
            <p:spPr bwMode="auto">
              <a:xfrm>
                <a:off x="2906070" y="5970663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01" name="Oval 9"/>
              <p:cNvSpPr>
                <a:spLocks noChangeAspect="1" noChangeArrowheads="1"/>
              </p:cNvSpPr>
              <p:nvPr/>
            </p:nvSpPr>
            <p:spPr bwMode="auto">
              <a:xfrm>
                <a:off x="3053556" y="5970663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57" name="Groupe 156"/>
            <p:cNvGrpSpPr/>
            <p:nvPr/>
          </p:nvGrpSpPr>
          <p:grpSpPr>
            <a:xfrm>
              <a:off x="1448588" y="1611230"/>
              <a:ext cx="664070" cy="4313045"/>
              <a:chOff x="1448588" y="1854092"/>
              <a:chExt cx="664070" cy="4313045"/>
            </a:xfrm>
          </p:grpSpPr>
          <p:grpSp>
            <p:nvGrpSpPr>
              <p:cNvPr id="169" name="Groupe 168"/>
              <p:cNvGrpSpPr/>
              <p:nvPr/>
            </p:nvGrpSpPr>
            <p:grpSpPr>
              <a:xfrm>
                <a:off x="1453758" y="1854092"/>
                <a:ext cx="648000" cy="4248150"/>
                <a:chOff x="1579563" y="1889125"/>
                <a:chExt cx="648000" cy="4248150"/>
              </a:xfrm>
            </p:grpSpPr>
            <p:cxnSp>
              <p:nvCxnSpPr>
                <p:cNvPr id="189" name="Connecteur droit 188"/>
                <p:cNvCxnSpPr/>
                <p:nvPr/>
              </p:nvCxnSpPr>
              <p:spPr bwMode="auto">
                <a:xfrm>
                  <a:off x="1579563" y="4756150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0" name="Connecteur droit 189"/>
                <p:cNvCxnSpPr/>
                <p:nvPr/>
              </p:nvCxnSpPr>
              <p:spPr bwMode="auto">
                <a:xfrm>
                  <a:off x="1579563" y="5003800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1" name="Connecteur droit 190"/>
                <p:cNvCxnSpPr/>
                <p:nvPr/>
              </p:nvCxnSpPr>
              <p:spPr bwMode="auto">
                <a:xfrm>
                  <a:off x="1579563" y="6137275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2" name="Connecteur droit 191"/>
                <p:cNvCxnSpPr/>
                <p:nvPr/>
              </p:nvCxnSpPr>
              <p:spPr bwMode="auto">
                <a:xfrm>
                  <a:off x="1579563" y="3509169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3" name="Connecteur droit 192"/>
                <p:cNvCxnSpPr/>
                <p:nvPr/>
              </p:nvCxnSpPr>
              <p:spPr bwMode="auto">
                <a:xfrm>
                  <a:off x="1579563" y="3645693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4" name="Connecteur droit 193"/>
                <p:cNvCxnSpPr/>
                <p:nvPr/>
              </p:nvCxnSpPr>
              <p:spPr bwMode="auto">
                <a:xfrm>
                  <a:off x="1579563" y="3937000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5" name="Connecteur droit 194"/>
                <p:cNvCxnSpPr/>
                <p:nvPr/>
              </p:nvCxnSpPr>
              <p:spPr bwMode="auto">
                <a:xfrm>
                  <a:off x="1579563" y="2367756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6" name="Connecteur droit 195"/>
                <p:cNvCxnSpPr/>
                <p:nvPr/>
              </p:nvCxnSpPr>
              <p:spPr bwMode="auto">
                <a:xfrm>
                  <a:off x="1579563" y="2532063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7" name="Connecteur droit 196"/>
                <p:cNvCxnSpPr/>
                <p:nvPr/>
              </p:nvCxnSpPr>
              <p:spPr bwMode="auto">
                <a:xfrm>
                  <a:off x="1579563" y="2932113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8" name="Connecteur droit 197"/>
                <p:cNvCxnSpPr/>
                <p:nvPr/>
              </p:nvCxnSpPr>
              <p:spPr bwMode="auto">
                <a:xfrm>
                  <a:off x="1579563" y="1889125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9" name="Connecteur droit 198"/>
                <p:cNvCxnSpPr/>
                <p:nvPr/>
              </p:nvCxnSpPr>
              <p:spPr bwMode="auto">
                <a:xfrm>
                  <a:off x="1579563" y="2222500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70" name="Groupe 169"/>
              <p:cNvGrpSpPr/>
              <p:nvPr/>
            </p:nvGrpSpPr>
            <p:grpSpPr>
              <a:xfrm>
                <a:off x="1646392" y="6033937"/>
                <a:ext cx="280686" cy="133200"/>
                <a:chOff x="1677345" y="6207200"/>
                <a:chExt cx="280686" cy="133200"/>
              </a:xfrm>
            </p:grpSpPr>
            <p:sp>
              <p:nvSpPr>
                <p:cNvPr id="187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1677345" y="620720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8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1824831" y="620720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1" name="Groupe 170"/>
              <p:cNvGrpSpPr/>
              <p:nvPr/>
            </p:nvGrpSpPr>
            <p:grpSpPr>
              <a:xfrm>
                <a:off x="1498906" y="4902050"/>
                <a:ext cx="578038" cy="133200"/>
                <a:chOff x="1517954" y="5075313"/>
                <a:chExt cx="578038" cy="133200"/>
              </a:xfrm>
            </p:grpSpPr>
            <p:grpSp>
              <p:nvGrpSpPr>
                <p:cNvPr id="181" name="Groupe 180"/>
                <p:cNvGrpSpPr/>
                <p:nvPr/>
              </p:nvGrpSpPr>
              <p:grpSpPr>
                <a:xfrm>
                  <a:off x="1815306" y="5075313"/>
                  <a:ext cx="280686" cy="133200"/>
                  <a:chOff x="1677345" y="6207200"/>
                  <a:chExt cx="280686" cy="133200"/>
                </a:xfrm>
              </p:grpSpPr>
              <p:sp>
                <p:nvSpPr>
                  <p:cNvPr id="185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345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86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4831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82" name="Groupe 181"/>
                <p:cNvGrpSpPr/>
                <p:nvPr/>
              </p:nvGrpSpPr>
              <p:grpSpPr>
                <a:xfrm>
                  <a:off x="1517954" y="5075313"/>
                  <a:ext cx="280686" cy="133200"/>
                  <a:chOff x="1677345" y="6207200"/>
                  <a:chExt cx="280686" cy="133200"/>
                </a:xfrm>
              </p:grpSpPr>
              <p:sp>
                <p:nvSpPr>
                  <p:cNvPr id="183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345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84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4831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72" name="Groupe 171"/>
              <p:cNvGrpSpPr/>
              <p:nvPr/>
            </p:nvGrpSpPr>
            <p:grpSpPr>
              <a:xfrm>
                <a:off x="1646391" y="4654400"/>
                <a:ext cx="280686" cy="133200"/>
                <a:chOff x="1677345" y="6207200"/>
                <a:chExt cx="280686" cy="133200"/>
              </a:xfrm>
            </p:grpSpPr>
            <p:sp>
              <p:nvSpPr>
                <p:cNvPr id="179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1677345" y="620720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0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1824831" y="620720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173" name="Oval 9"/>
              <p:cNvSpPr>
                <a:spLocks noChangeAspect="1" noChangeArrowheads="1"/>
              </p:cNvSpPr>
              <p:nvPr/>
            </p:nvSpPr>
            <p:spPr bwMode="auto">
              <a:xfrm>
                <a:off x="1872450" y="3836837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4" name="Oval 9"/>
              <p:cNvSpPr>
                <a:spLocks noChangeAspect="1" noChangeArrowheads="1"/>
              </p:cNvSpPr>
              <p:nvPr/>
            </p:nvSpPr>
            <p:spPr bwMode="auto">
              <a:xfrm>
                <a:off x="1979458" y="3836837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5" name="Oval 9"/>
              <p:cNvSpPr>
                <a:spLocks noChangeAspect="1" noChangeArrowheads="1"/>
              </p:cNvSpPr>
              <p:nvPr/>
            </p:nvSpPr>
            <p:spPr bwMode="auto">
              <a:xfrm>
                <a:off x="1650992" y="3836837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6" name="Oval 9"/>
              <p:cNvSpPr>
                <a:spLocks noChangeAspect="1" noChangeArrowheads="1"/>
              </p:cNvSpPr>
              <p:nvPr/>
            </p:nvSpPr>
            <p:spPr bwMode="auto">
              <a:xfrm>
                <a:off x="1758000" y="3836837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7" name="Oval 9"/>
              <p:cNvSpPr>
                <a:spLocks noChangeAspect="1" noChangeArrowheads="1"/>
              </p:cNvSpPr>
              <p:nvPr/>
            </p:nvSpPr>
            <p:spPr bwMode="auto">
              <a:xfrm>
                <a:off x="1448588" y="3836837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8" name="Oval 9"/>
              <p:cNvSpPr>
                <a:spLocks noChangeAspect="1" noChangeArrowheads="1"/>
              </p:cNvSpPr>
              <p:nvPr/>
            </p:nvSpPr>
            <p:spPr bwMode="auto">
              <a:xfrm>
                <a:off x="1555596" y="3836837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58" name="Groupe 157"/>
            <p:cNvGrpSpPr/>
            <p:nvPr/>
          </p:nvGrpSpPr>
          <p:grpSpPr>
            <a:xfrm>
              <a:off x="2739536" y="3595537"/>
              <a:ext cx="575658" cy="133200"/>
              <a:chOff x="2758584" y="4837188"/>
              <a:chExt cx="575658" cy="133200"/>
            </a:xfrm>
          </p:grpSpPr>
          <p:grpSp>
            <p:nvGrpSpPr>
              <p:cNvPr id="163" name="Groupe 162"/>
              <p:cNvGrpSpPr/>
              <p:nvPr/>
            </p:nvGrpSpPr>
            <p:grpSpPr>
              <a:xfrm>
                <a:off x="3053556" y="4837188"/>
                <a:ext cx="280686" cy="133200"/>
                <a:chOff x="2906070" y="5970663"/>
                <a:chExt cx="280686" cy="133200"/>
              </a:xfrm>
            </p:grpSpPr>
            <p:sp>
              <p:nvSpPr>
                <p:cNvPr id="167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2906070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68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053556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64" name="Groupe 163"/>
              <p:cNvGrpSpPr/>
              <p:nvPr/>
            </p:nvGrpSpPr>
            <p:grpSpPr>
              <a:xfrm>
                <a:off x="2758584" y="4837188"/>
                <a:ext cx="280686" cy="133200"/>
                <a:chOff x="2906070" y="5970663"/>
                <a:chExt cx="280686" cy="133200"/>
              </a:xfrm>
            </p:grpSpPr>
            <p:sp>
              <p:nvSpPr>
                <p:cNvPr id="165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2906070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66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053556" y="5970663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159" name="Groupe 158"/>
            <p:cNvGrpSpPr/>
            <p:nvPr/>
          </p:nvGrpSpPr>
          <p:grpSpPr>
            <a:xfrm>
              <a:off x="1648772" y="3300236"/>
              <a:ext cx="280686" cy="133200"/>
              <a:chOff x="1677345" y="5959524"/>
              <a:chExt cx="280686" cy="133200"/>
            </a:xfrm>
          </p:grpSpPr>
          <p:sp>
            <p:nvSpPr>
              <p:cNvPr id="161" name="Oval 9"/>
              <p:cNvSpPr>
                <a:spLocks noChangeAspect="1" noChangeArrowheads="1"/>
              </p:cNvSpPr>
              <p:nvPr/>
            </p:nvSpPr>
            <p:spPr bwMode="auto">
              <a:xfrm>
                <a:off x="1677345" y="5959524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62" name="Oval 9"/>
              <p:cNvSpPr>
                <a:spLocks noChangeAspect="1" noChangeArrowheads="1"/>
              </p:cNvSpPr>
              <p:nvPr/>
            </p:nvSpPr>
            <p:spPr bwMode="auto">
              <a:xfrm>
                <a:off x="1824831" y="5959524"/>
                <a:ext cx="133200" cy="133200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100000">
                    <a:srgbClr val="860000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60" name="Line 282"/>
            <p:cNvSpPr>
              <a:spLocks noChangeShapeType="1"/>
            </p:cNvSpPr>
            <p:nvPr/>
          </p:nvSpPr>
          <p:spPr bwMode="auto">
            <a:xfrm>
              <a:off x="1785600" y="1288800"/>
              <a:ext cx="0" cy="266037"/>
            </a:xfrm>
            <a:prstGeom prst="line">
              <a:avLst/>
            </a:prstGeom>
            <a:noFill/>
            <a:ln w="444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66" name="Text Box 141"/>
          <p:cNvSpPr txBox="1">
            <a:spLocks noChangeArrowheads="1"/>
          </p:cNvSpPr>
          <p:nvPr/>
        </p:nvSpPr>
        <p:spPr bwMode="auto">
          <a:xfrm>
            <a:off x="6777038" y="1128617"/>
            <a:ext cx="2490789" cy="782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fr-FR" sz="2200" i="1" dirty="0" err="1" smtClean="0"/>
              <a:t>Choice</a:t>
            </a:r>
            <a:r>
              <a:rPr lang="fr-FR" sz="2200" i="1" dirty="0" smtClean="0"/>
              <a:t> of a 2</a:t>
            </a:r>
            <a:r>
              <a:rPr lang="fr-FR" sz="2200" dirty="0" smtClean="0"/>
              <a:t>-</a:t>
            </a:r>
            <a:r>
              <a:rPr lang="fr-FR" sz="2200" i="1" dirty="0" smtClean="0"/>
              <a:t>body </a:t>
            </a:r>
          </a:p>
          <a:p>
            <a:pPr algn="ctr" eaLnBrk="1" hangingPunct="1">
              <a:spcBef>
                <a:spcPts val="0"/>
              </a:spcBef>
            </a:pPr>
            <a:r>
              <a:rPr lang="fr-FR" sz="2200" i="1" dirty="0" err="1" smtClean="0"/>
              <a:t>residual</a:t>
            </a:r>
            <a:r>
              <a:rPr lang="fr-FR" sz="2200" i="1" dirty="0" smtClean="0"/>
              <a:t> interaction</a:t>
            </a:r>
            <a:endParaRPr lang="fr-F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Nuclear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Shell Model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6" name="Text Box 118"/>
          <p:cNvSpPr txBox="1">
            <a:spLocks noChangeArrowheads="1"/>
          </p:cNvSpPr>
          <p:nvPr/>
        </p:nvSpPr>
        <p:spPr bwMode="auto">
          <a:xfrm>
            <a:off x="1195393" y="666000"/>
            <a:ext cx="2947988" cy="536212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2800" u="sng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rPr>
              <a:t>Independent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rPr>
              <a:t>nucleons</a:t>
            </a:r>
            <a:endParaRPr lang="fr-FR" sz="2800" u="sng" dirty="0" smtClean="0">
              <a:effectLst>
                <a:outerShdw blurRad="38100" dist="38100" dir="2700000" algn="tl">
                  <a:srgbClr val="010199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639" name="Rectangle 638"/>
          <p:cNvSpPr/>
          <p:nvPr/>
        </p:nvSpPr>
        <p:spPr bwMode="auto">
          <a:xfrm>
            <a:off x="1226344" y="4345779"/>
            <a:ext cx="2894400" cy="1770859"/>
          </a:xfrm>
          <a:prstGeom prst="rect">
            <a:avLst/>
          </a:prstGeom>
          <a:solidFill>
            <a:schemeClr val="accent1">
              <a:alpha val="30000"/>
            </a:schemeClr>
          </a:solidFill>
          <a:ln w="28575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41" name="ZoneTexte 640"/>
          <p:cNvSpPr txBox="1"/>
          <p:nvPr/>
        </p:nvSpPr>
        <p:spPr>
          <a:xfrm>
            <a:off x="1709737" y="5179944"/>
            <a:ext cx="1921669" cy="400110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err="1" smtClean="0">
                <a:solidFill>
                  <a:schemeClr val="bg1"/>
                </a:solidFill>
                <a:cs typeface="Times New Roman" pitchFamily="18" charset="0"/>
              </a:rPr>
              <a:t>Inert</a:t>
            </a:r>
            <a:r>
              <a:rPr lang="fr-FR" sz="2000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fr-FR" sz="2000" i="1" dirty="0" err="1" smtClean="0">
                <a:solidFill>
                  <a:schemeClr val="bg1"/>
                </a:solidFill>
                <a:cs typeface="Times New Roman" pitchFamily="18" charset="0"/>
              </a:rPr>
              <a:t>magic</a:t>
            </a:r>
            <a:r>
              <a:rPr lang="fr-FR" sz="2000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fr-FR" sz="2000" i="1" dirty="0" err="1" smtClean="0">
                <a:solidFill>
                  <a:schemeClr val="bg1"/>
                </a:solidFill>
                <a:cs typeface="Times New Roman" pitchFamily="18" charset="0"/>
              </a:rPr>
              <a:t>core</a:t>
            </a:r>
            <a:endParaRPr lang="fr-FR" sz="2000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43" name="ZoneTexte 642"/>
          <p:cNvSpPr txBox="1"/>
          <p:nvPr/>
        </p:nvSpPr>
        <p:spPr>
          <a:xfrm>
            <a:off x="1631158" y="3845963"/>
            <a:ext cx="2081212" cy="400110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chemeClr val="bg1"/>
                </a:solidFill>
                <a:cs typeface="Times New Roman" pitchFamily="18" charset="0"/>
              </a:rPr>
              <a:t>Active major </a:t>
            </a:r>
            <a:r>
              <a:rPr lang="fr-FR" sz="2000" i="1" dirty="0" err="1" smtClean="0">
                <a:solidFill>
                  <a:schemeClr val="bg1"/>
                </a:solidFill>
                <a:cs typeface="Times New Roman" pitchFamily="18" charset="0"/>
              </a:rPr>
              <a:t>shell</a:t>
            </a:r>
            <a:endParaRPr lang="fr-FR" sz="2000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47" name="Rectangle 646"/>
          <p:cNvSpPr/>
          <p:nvPr/>
        </p:nvSpPr>
        <p:spPr bwMode="auto">
          <a:xfrm>
            <a:off x="1222975" y="1192213"/>
            <a:ext cx="2894400" cy="1776188"/>
          </a:xfrm>
          <a:prstGeom prst="rect">
            <a:avLst/>
          </a:prstGeom>
          <a:solidFill>
            <a:schemeClr val="accent1">
              <a:alpha val="30000"/>
            </a:schemeClr>
          </a:solidFill>
          <a:ln w="28575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7" name="Text Box 118"/>
          <p:cNvSpPr txBox="1">
            <a:spLocks noChangeArrowheads="1"/>
          </p:cNvSpPr>
          <p:nvPr/>
        </p:nvSpPr>
        <p:spPr bwMode="auto">
          <a:xfrm>
            <a:off x="6631782" y="666000"/>
            <a:ext cx="2783680" cy="536212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fr-FR" sz="2800" u="sng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rPr>
              <a:t>Interacting</a:t>
            </a:r>
            <a:r>
              <a:rPr lang="fr-FR" sz="2800" u="sng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Monotype Corsiva" pitchFamily="66" charset="0"/>
              </a:rPr>
              <a:t>nucleons</a:t>
            </a:r>
            <a:endParaRPr lang="fr-FR" sz="2800" u="sng" dirty="0" smtClean="0">
              <a:effectLst>
                <a:outerShdw blurRad="38100" dist="38100" dir="2700000" algn="tl">
                  <a:srgbClr val="010199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659" name="Text Box 105"/>
          <p:cNvSpPr txBox="1">
            <a:spLocks noChangeArrowheads="1"/>
          </p:cNvSpPr>
          <p:nvPr/>
        </p:nvSpPr>
        <p:spPr bwMode="auto">
          <a:xfrm>
            <a:off x="5891212" y="5100588"/>
            <a:ext cx="4267994" cy="1120987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2200" i="1" dirty="0" err="1" smtClean="0"/>
              <a:t>Physical</a:t>
            </a:r>
            <a:r>
              <a:rPr lang="fr-FR" sz="2200" i="1" dirty="0" smtClean="0"/>
              <a:t> observables</a:t>
            </a:r>
            <a:r>
              <a:rPr lang="fr-FR" sz="2200" dirty="0" smtClean="0"/>
              <a:t>:</a:t>
            </a:r>
            <a:r>
              <a:rPr lang="fr-FR" sz="2200" i="1" dirty="0" smtClean="0"/>
              <a:t> </a:t>
            </a:r>
            <a:r>
              <a:rPr lang="fr-FR" sz="2200" i="1" dirty="0" err="1" smtClean="0"/>
              <a:t>spectroscopy</a:t>
            </a:r>
            <a:r>
              <a:rPr lang="fr-FR" sz="2200" i="1" dirty="0" smtClean="0"/>
              <a:t>, </a:t>
            </a:r>
            <a:r>
              <a:rPr lang="fr-FR" sz="2200" i="1" dirty="0" err="1" smtClean="0"/>
              <a:t>electromagnetic</a:t>
            </a:r>
            <a:r>
              <a:rPr lang="fr-FR" sz="2200" i="1" dirty="0" smtClean="0"/>
              <a:t> transition and </a:t>
            </a:r>
            <a:r>
              <a:rPr lang="fr-FR" sz="2200" i="1" dirty="0" err="1" smtClean="0"/>
              <a:t>decay</a:t>
            </a:r>
            <a:r>
              <a:rPr lang="fr-FR" sz="2200" i="1" dirty="0" smtClean="0"/>
              <a:t> </a:t>
            </a:r>
            <a:r>
              <a:rPr lang="fr-FR" sz="2200" i="1" dirty="0" err="1" smtClean="0"/>
              <a:t>probability</a:t>
            </a:r>
            <a:r>
              <a:rPr lang="fr-FR" sz="2200" i="1" dirty="0" smtClean="0"/>
              <a:t>, </a:t>
            </a:r>
            <a:r>
              <a:rPr lang="fr-FR" sz="2200" i="1" dirty="0" err="1" smtClean="0"/>
              <a:t>deformation</a:t>
            </a:r>
            <a:endParaRPr lang="fr-FR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2" name="Flèche droite rayée 661"/>
          <p:cNvSpPr/>
          <p:nvPr/>
        </p:nvSpPr>
        <p:spPr bwMode="auto">
          <a:xfrm rot="5400000">
            <a:off x="7608491" y="2365538"/>
            <a:ext cx="829467" cy="626746"/>
          </a:xfrm>
          <a:prstGeom prst="stripedRightArrow">
            <a:avLst>
              <a:gd name="adj1" fmla="val 42098"/>
              <a:gd name="adj2" fmla="val 50000"/>
            </a:avLst>
          </a:prstGeom>
          <a:solidFill>
            <a:schemeClr val="tx1"/>
          </a:solidFill>
          <a:ln w="222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67" name="Groupe 666"/>
          <p:cNvGrpSpPr/>
          <p:nvPr/>
        </p:nvGrpSpPr>
        <p:grpSpPr>
          <a:xfrm>
            <a:off x="5488785" y="3070917"/>
            <a:ext cx="5069681" cy="1178137"/>
            <a:chOff x="5507835" y="3077951"/>
            <a:chExt cx="5069681" cy="1178137"/>
          </a:xfrm>
        </p:grpSpPr>
        <p:sp>
          <p:nvSpPr>
            <p:cNvPr id="660" name="Text Box 141"/>
            <p:cNvSpPr txBox="1">
              <a:spLocks noChangeArrowheads="1"/>
            </p:cNvSpPr>
            <p:nvPr/>
          </p:nvSpPr>
          <p:spPr bwMode="auto">
            <a:xfrm>
              <a:off x="5507835" y="3473655"/>
              <a:ext cx="5069681" cy="782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2200" i="1" dirty="0" err="1" smtClean="0"/>
                <a:t>Diagonalization</a:t>
              </a:r>
              <a:r>
                <a:rPr lang="fr-FR" sz="2200" i="1" dirty="0" smtClean="0"/>
                <a:t> of the </a:t>
              </a:r>
              <a:r>
                <a:rPr lang="fr-FR" sz="2200" i="1" dirty="0" err="1" smtClean="0"/>
                <a:t>Hamiltonian</a:t>
              </a:r>
              <a:r>
                <a:rPr lang="fr-FR" sz="2200" i="1" dirty="0" smtClean="0"/>
                <a:t> in the basis of all the accessible configurations</a:t>
              </a:r>
              <a:endParaRPr lang="fr-FR" sz="2200" i="1" dirty="0"/>
            </a:p>
          </p:txBody>
        </p:sp>
        <p:sp>
          <p:nvSpPr>
            <p:cNvPr id="664" name="Text Box 105"/>
            <p:cNvSpPr txBox="1">
              <a:spLocks noChangeArrowheads="1"/>
            </p:cNvSpPr>
            <p:nvPr/>
          </p:nvSpPr>
          <p:spPr bwMode="auto">
            <a:xfrm>
              <a:off x="6672263" y="3077951"/>
              <a:ext cx="2745582" cy="443879"/>
            </a:xfrm>
            <a:prstGeom prst="rect">
              <a:avLst/>
            </a:prstGeom>
            <a:noFill/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200" i="1" u="sng" dirty="0" smtClean="0"/>
                <a:t>Configuration </a:t>
              </a:r>
              <a:r>
                <a:rPr lang="fr-FR" sz="2200" i="1" u="sng" dirty="0" err="1" smtClean="0"/>
                <a:t>mixing</a:t>
              </a:r>
              <a:endParaRPr lang="fr-FR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65" name="Flèche droite rayée 664"/>
          <p:cNvSpPr/>
          <p:nvPr/>
        </p:nvSpPr>
        <p:spPr bwMode="auto">
          <a:xfrm rot="5400000">
            <a:off x="7608491" y="4411826"/>
            <a:ext cx="829467" cy="626746"/>
          </a:xfrm>
          <a:prstGeom prst="stripedRightArrow">
            <a:avLst>
              <a:gd name="adj1" fmla="val 42098"/>
              <a:gd name="adj2" fmla="val 50000"/>
            </a:avLst>
          </a:prstGeom>
          <a:solidFill>
            <a:schemeClr val="tx1"/>
          </a:solidFill>
          <a:ln w="222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69" name="Groupe 668"/>
          <p:cNvGrpSpPr/>
          <p:nvPr/>
        </p:nvGrpSpPr>
        <p:grpSpPr>
          <a:xfrm>
            <a:off x="427831" y="6413499"/>
            <a:ext cx="9832975" cy="939800"/>
            <a:chOff x="534987" y="6391275"/>
            <a:chExt cx="9832975" cy="939800"/>
          </a:xfrm>
        </p:grpSpPr>
        <p:sp>
          <p:nvSpPr>
            <p:cNvPr id="670" name="Text Box 12"/>
            <p:cNvSpPr txBox="1">
              <a:spLocks noChangeArrowheads="1"/>
            </p:cNvSpPr>
            <p:nvPr/>
          </p:nvSpPr>
          <p:spPr bwMode="auto">
            <a:xfrm>
              <a:off x="534988" y="6391275"/>
              <a:ext cx="9829800" cy="936321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>
              <a:outerShdw blurRad="25400" dir="2700000" algn="ctr" rotWithShape="0">
                <a:schemeClr val="tx1"/>
              </a:outerShdw>
            </a:effectLst>
          </p:spPr>
          <p:txBody>
            <a:bodyPr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700" i="1" dirty="0" smtClean="0"/>
                <a:t>The dimension of the Hilbert </a:t>
              </a:r>
              <a:r>
                <a:rPr lang="fr-FR" sz="2700" i="1" dirty="0" err="1" smtClean="0"/>
                <a:t>space</a:t>
              </a:r>
              <a:r>
                <a:rPr lang="fr-FR" sz="2700" i="1" dirty="0" smtClean="0"/>
                <a:t> </a:t>
              </a:r>
              <a:r>
                <a:rPr lang="fr-FR" sz="2700" i="1" dirty="0" err="1" smtClean="0"/>
                <a:t>exponentially</a:t>
              </a:r>
              <a:r>
                <a:rPr lang="fr-FR" sz="2700" i="1" dirty="0" smtClean="0"/>
                <a:t> </a:t>
              </a:r>
              <a:r>
                <a:rPr lang="fr-FR" sz="2700" i="1" dirty="0" err="1" smtClean="0"/>
                <a:t>grows</a:t>
              </a:r>
              <a:r>
                <a:rPr lang="fr-FR" sz="2700" i="1" dirty="0" smtClean="0"/>
                <a:t> </a:t>
              </a:r>
              <a:r>
                <a:rPr lang="fr-FR" sz="2700" i="1" dirty="0" err="1" smtClean="0"/>
                <a:t>with</a:t>
              </a:r>
              <a:r>
                <a:rPr lang="fr-FR" sz="2700" i="1" dirty="0" smtClean="0"/>
                <a:t> the </a:t>
              </a:r>
              <a:r>
                <a:rPr lang="fr-FR" sz="2700" i="1" dirty="0" err="1" smtClean="0"/>
                <a:t>number</a:t>
              </a:r>
              <a:r>
                <a:rPr lang="fr-FR" sz="2700" i="1" dirty="0" smtClean="0"/>
                <a:t> of valence </a:t>
              </a:r>
              <a:r>
                <a:rPr lang="fr-FR" sz="2700" i="1" dirty="0" err="1" smtClean="0"/>
                <a:t>nucleons</a:t>
              </a:r>
              <a:r>
                <a:rPr lang="fr-FR" sz="2700" i="1" dirty="0" smtClean="0"/>
                <a:t> as </a:t>
              </a:r>
              <a:r>
                <a:rPr lang="fr-FR" sz="2700" i="1" dirty="0" err="1" smtClean="0"/>
                <a:t>well</a:t>
              </a:r>
              <a:r>
                <a:rPr lang="fr-FR" sz="2700" i="1" dirty="0" smtClean="0"/>
                <a:t> as the </a:t>
              </a:r>
              <a:r>
                <a:rPr lang="fr-FR" sz="2700" i="1" dirty="0" err="1" smtClean="0"/>
                <a:t>number</a:t>
              </a:r>
              <a:r>
                <a:rPr lang="fr-FR" sz="2700" i="1" dirty="0" smtClean="0"/>
                <a:t> of active </a:t>
              </a:r>
              <a:r>
                <a:rPr lang="fr-FR" sz="2700" i="1" dirty="0" err="1" smtClean="0"/>
                <a:t>shells</a:t>
              </a:r>
              <a:endParaRPr lang="fr-FR" sz="2700" i="1" dirty="0"/>
            </a:p>
          </p:txBody>
        </p:sp>
        <p:sp>
          <p:nvSpPr>
            <p:cNvPr id="671" name="Rectangle 670"/>
            <p:cNvSpPr/>
            <p:nvPr/>
          </p:nvSpPr>
          <p:spPr bwMode="auto">
            <a:xfrm>
              <a:off x="534987" y="6391275"/>
              <a:ext cx="9832975" cy="939800"/>
            </a:xfrm>
            <a:prstGeom prst="rect">
              <a:avLst/>
            </a:prstGeom>
            <a:noFill/>
            <a:ln w="76200" cap="sq" cmpd="tri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38100" dist="72390" dir="2700000" algn="ctr" rotWithShape="0">
                <a:schemeClr val="tx1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672" name="Groupe 671"/>
          <p:cNvGrpSpPr/>
          <p:nvPr/>
        </p:nvGrpSpPr>
        <p:grpSpPr>
          <a:xfrm>
            <a:off x="9953644" y="5995194"/>
            <a:ext cx="680225" cy="604021"/>
            <a:chOff x="4547414" y="3701256"/>
            <a:chExt cx="680225" cy="604021"/>
          </a:xfrm>
        </p:grpSpPr>
        <p:sp>
          <p:nvSpPr>
            <p:cNvPr id="673" name="AutoShape 20"/>
            <p:cNvSpPr>
              <a:spLocks noChangeArrowheads="1"/>
            </p:cNvSpPr>
            <p:nvPr/>
          </p:nvSpPr>
          <p:spPr bwMode="auto">
            <a:xfrm>
              <a:off x="4547414" y="3701256"/>
              <a:ext cx="680225" cy="53316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38100" dist="63500" dir="8100000" algn="tr" rotWithShape="0">
                <a:srgbClr val="FF0000">
                  <a:alpha val="6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/>
              <a:bevelB w="241300" h="50800"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74" name="Text Box 21"/>
            <p:cNvSpPr txBox="1">
              <a:spLocks noChangeArrowheads="1"/>
            </p:cNvSpPr>
            <p:nvPr/>
          </p:nvSpPr>
          <p:spPr bwMode="auto">
            <a:xfrm>
              <a:off x="4725193" y="3751279"/>
              <a:ext cx="32861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3600" smtClean="0">
                  <a:latin typeface="Stencil" pitchFamily="82" charset="0"/>
                </a:rPr>
                <a:t>!</a:t>
              </a:r>
              <a:endParaRPr lang="fr-FR" sz="3600">
                <a:latin typeface="Stencil" pitchFamily="82" charset="0"/>
              </a:endParaRPr>
            </a:p>
          </p:txBody>
        </p:sp>
      </p:grpSp>
      <p:grpSp>
        <p:nvGrpSpPr>
          <p:cNvPr id="221" name="Groupe 220"/>
          <p:cNvGrpSpPr/>
          <p:nvPr/>
        </p:nvGrpSpPr>
        <p:grpSpPr>
          <a:xfrm>
            <a:off x="540545" y="1863745"/>
            <a:ext cx="577055" cy="4156899"/>
            <a:chOff x="540545" y="2154238"/>
            <a:chExt cx="577055" cy="4156899"/>
          </a:xfrm>
        </p:grpSpPr>
        <p:sp>
          <p:nvSpPr>
            <p:cNvPr id="222" name="Accolade fermante 221"/>
            <p:cNvSpPr/>
            <p:nvPr/>
          </p:nvSpPr>
          <p:spPr bwMode="auto">
            <a:xfrm rot="10800000">
              <a:off x="1019174" y="6061867"/>
              <a:ext cx="98425" cy="188913"/>
            </a:xfrm>
            <a:prstGeom prst="rightBrace">
              <a:avLst>
                <a:gd name="adj1" fmla="val 24878"/>
                <a:gd name="adj2" fmla="val 49474"/>
              </a:avLst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3" name="Accolade fermante 222"/>
            <p:cNvSpPr/>
            <p:nvPr/>
          </p:nvSpPr>
          <p:spPr bwMode="auto">
            <a:xfrm rot="10800000">
              <a:off x="1019175" y="4698157"/>
              <a:ext cx="98425" cy="414436"/>
            </a:xfrm>
            <a:prstGeom prst="rightBrace">
              <a:avLst>
                <a:gd name="adj1" fmla="val 57579"/>
                <a:gd name="adj2" fmla="val 49474"/>
              </a:avLst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4" name="Accolade fermante 223"/>
            <p:cNvSpPr/>
            <p:nvPr/>
          </p:nvSpPr>
          <p:spPr bwMode="auto">
            <a:xfrm rot="10800000">
              <a:off x="1019175" y="3447852"/>
              <a:ext cx="98425" cy="594122"/>
            </a:xfrm>
            <a:prstGeom prst="rightBrace">
              <a:avLst>
                <a:gd name="adj1" fmla="val 53334"/>
                <a:gd name="adj2" fmla="val 49474"/>
              </a:avLst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5" name="Accolade fermante 224"/>
            <p:cNvSpPr/>
            <p:nvPr/>
          </p:nvSpPr>
          <p:spPr bwMode="auto">
            <a:xfrm rot="10800000">
              <a:off x="1012031" y="2154238"/>
              <a:ext cx="105569" cy="876300"/>
            </a:xfrm>
            <a:prstGeom prst="rightBrace">
              <a:avLst>
                <a:gd name="adj1" fmla="val 100685"/>
                <a:gd name="adj2" fmla="val 49474"/>
              </a:avLst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6" name="ZoneTexte 225"/>
            <p:cNvSpPr txBox="1"/>
            <p:nvPr/>
          </p:nvSpPr>
          <p:spPr>
            <a:xfrm>
              <a:off x="540545" y="3514699"/>
              <a:ext cx="478630" cy="400110"/>
            </a:xfrm>
            <a:prstGeom prst="rect">
              <a:avLst/>
            </a:prstGeom>
            <a:noFill/>
            <a:ln w="28575" cap="rnd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err="1" smtClean="0">
                  <a:cs typeface="Times New Roman" pitchFamily="18" charset="0"/>
                </a:rPr>
                <a:t>sd</a:t>
              </a:r>
              <a:endParaRPr lang="fr-FR" sz="2000" i="1">
                <a:cs typeface="Times New Roman" pitchFamily="18" charset="0"/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585788" y="5911027"/>
              <a:ext cx="433387" cy="400110"/>
            </a:xfrm>
            <a:prstGeom prst="rect">
              <a:avLst/>
            </a:prstGeom>
            <a:noFill/>
            <a:ln w="28575" cap="rnd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2000" i="1" smtClean="0">
                  <a:cs typeface="Times New Roman" pitchFamily="18" charset="0"/>
                </a:rPr>
                <a:t>s</a:t>
              </a:r>
              <a:endParaRPr lang="fr-FR" sz="2000" i="1">
                <a:cs typeface="Times New Roman" pitchFamily="18" charset="0"/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585788" y="4664843"/>
              <a:ext cx="433387" cy="400110"/>
            </a:xfrm>
            <a:prstGeom prst="rect">
              <a:avLst/>
            </a:prstGeom>
            <a:noFill/>
            <a:ln w="28575" cap="rnd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2000" i="1" smtClean="0">
                  <a:cs typeface="Times New Roman" pitchFamily="18" charset="0"/>
                </a:rPr>
                <a:t>p</a:t>
              </a:r>
              <a:endParaRPr lang="fr-FR" sz="2000" i="1">
                <a:cs typeface="Times New Roman" pitchFamily="18" charset="0"/>
              </a:endParaRPr>
            </a:p>
          </p:txBody>
        </p:sp>
        <p:sp>
          <p:nvSpPr>
            <p:cNvPr id="229" name="ZoneTexte 228"/>
            <p:cNvSpPr txBox="1"/>
            <p:nvPr/>
          </p:nvSpPr>
          <p:spPr>
            <a:xfrm>
              <a:off x="540545" y="2342332"/>
              <a:ext cx="478630" cy="400110"/>
            </a:xfrm>
            <a:prstGeom prst="rect">
              <a:avLst/>
            </a:prstGeom>
            <a:noFill/>
            <a:ln w="28575" cap="rnd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err="1" smtClean="0">
                  <a:cs typeface="Times New Roman" pitchFamily="18" charset="0"/>
                </a:rPr>
                <a:t>fp</a:t>
              </a:r>
              <a:endParaRPr lang="fr-FR" sz="2000" i="1">
                <a:cs typeface="Times New Roman" pitchFamily="18" charset="0"/>
              </a:endParaRPr>
            </a:p>
          </p:txBody>
        </p:sp>
      </p:grpSp>
      <p:sp>
        <p:nvSpPr>
          <p:cNvPr id="133" name="Text Box 141"/>
          <p:cNvSpPr txBox="1">
            <a:spLocks noChangeArrowheads="1"/>
          </p:cNvSpPr>
          <p:nvPr/>
        </p:nvSpPr>
        <p:spPr bwMode="auto">
          <a:xfrm>
            <a:off x="6269831" y="1126234"/>
            <a:ext cx="3500437" cy="112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fr-FR" sz="2200" i="1" dirty="0" err="1" smtClean="0"/>
              <a:t>Choice</a:t>
            </a:r>
            <a:r>
              <a:rPr lang="fr-FR" sz="2200" i="1" dirty="0" smtClean="0"/>
              <a:t> of a 2</a:t>
            </a:r>
            <a:r>
              <a:rPr lang="fr-FR" sz="2200" dirty="0" smtClean="0"/>
              <a:t>-</a:t>
            </a:r>
            <a:r>
              <a:rPr lang="fr-FR" sz="2200" i="1" dirty="0" smtClean="0"/>
              <a:t>body </a:t>
            </a:r>
          </a:p>
          <a:p>
            <a:pPr algn="ctr" eaLnBrk="1" hangingPunct="1">
              <a:spcBef>
                <a:spcPts val="0"/>
              </a:spcBef>
            </a:pPr>
            <a:r>
              <a:rPr lang="fr-FR" sz="2200" i="1" u="sng" dirty="0" smtClean="0"/>
              <a:t>effective</a:t>
            </a:r>
            <a:r>
              <a:rPr lang="fr-FR" sz="2200" i="1" dirty="0" smtClean="0"/>
              <a:t> </a:t>
            </a:r>
            <a:r>
              <a:rPr lang="fr-FR" sz="2200" i="1" dirty="0" err="1" smtClean="0"/>
              <a:t>residual</a:t>
            </a:r>
            <a:r>
              <a:rPr lang="fr-FR" sz="2200" i="1" dirty="0" smtClean="0"/>
              <a:t> interaction</a:t>
            </a:r>
          </a:p>
          <a:p>
            <a:pPr algn="ctr" eaLnBrk="1" hangingPunct="1">
              <a:spcBef>
                <a:spcPts val="0"/>
              </a:spcBef>
            </a:pP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G matrix, fit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001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" grpId="0"/>
      <p:bldP spid="639" grpId="0" animBg="1"/>
      <p:bldP spid="641" grpId="0" animBg="1"/>
      <p:bldP spid="643" grpId="0" animBg="1"/>
      <p:bldP spid="647" grpId="0" animBg="1"/>
      <p:bldP spid="1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e 40"/>
          <p:cNvGrpSpPr/>
          <p:nvPr/>
        </p:nvGrpSpPr>
        <p:grpSpPr>
          <a:xfrm>
            <a:off x="5770800" y="3931200"/>
            <a:ext cx="4357689" cy="3300413"/>
            <a:chOff x="1341438" y="1638300"/>
            <a:chExt cx="4357689" cy="3300413"/>
          </a:xfrm>
        </p:grpSpPr>
        <p:pic>
          <p:nvPicPr>
            <p:cNvPr id="42" name="Picture 2" descr="C:\Users\Jérémy\Desktop\MC1V2_N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1" t="9562" r="3237" b="8939"/>
            <a:stretch/>
          </p:blipFill>
          <p:spPr bwMode="auto">
            <a:xfrm rot="5400000">
              <a:off x="1870076" y="1109662"/>
              <a:ext cx="3300413" cy="4357689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Image 4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6466" y="4740907"/>
              <a:ext cx="158118" cy="158118"/>
            </a:xfrm>
            <a:prstGeom prst="rect">
              <a:avLst/>
            </a:prstGeom>
          </p:spPr>
        </p:pic>
        <p:pic>
          <p:nvPicPr>
            <p:cNvPr id="45" name="Image 4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6895" y="1841816"/>
              <a:ext cx="857260" cy="253368"/>
            </a:xfrm>
            <a:prstGeom prst="rect">
              <a:avLst/>
            </a:prstGeom>
          </p:spPr>
        </p:pic>
        <p:pic>
          <p:nvPicPr>
            <p:cNvPr id="46" name="Image 45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5559" y="2719386"/>
              <a:ext cx="571508" cy="285753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5311775" y="1900239"/>
            <a:ext cx="5283200" cy="5462587"/>
            <a:chOff x="5311775" y="1900239"/>
            <a:chExt cx="5283200" cy="5462587"/>
          </a:xfrm>
        </p:grpSpPr>
        <p:pic>
          <p:nvPicPr>
            <p:cNvPr id="22" name="Image 2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088" y="2518978"/>
              <a:ext cx="5012574" cy="1367221"/>
            </a:xfrm>
            <a:prstGeom prst="rect">
              <a:avLst/>
            </a:prstGeom>
          </p:spPr>
        </p:pic>
        <p:grpSp>
          <p:nvGrpSpPr>
            <p:cNvPr id="7" name="Groupe 6"/>
            <p:cNvGrpSpPr/>
            <p:nvPr/>
          </p:nvGrpSpPr>
          <p:grpSpPr>
            <a:xfrm>
              <a:off x="5311775" y="1900239"/>
              <a:ext cx="5283200" cy="5462587"/>
              <a:chOff x="5311775" y="1900239"/>
              <a:chExt cx="5283200" cy="5462587"/>
            </a:xfrm>
          </p:grpSpPr>
          <p:sp>
            <p:nvSpPr>
              <p:cNvPr id="4" name="Rectangle 3"/>
              <p:cNvSpPr/>
              <p:nvPr/>
            </p:nvSpPr>
            <p:spPr bwMode="auto">
              <a:xfrm>
                <a:off x="5311775" y="2190750"/>
                <a:ext cx="5283200" cy="5172076"/>
              </a:xfrm>
              <a:prstGeom prst="rect">
                <a:avLst/>
              </a:prstGeom>
              <a:noFill/>
              <a:ln w="28575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" name="ZoneTexte 1"/>
              <p:cNvSpPr txBox="1"/>
              <p:nvPr/>
            </p:nvSpPr>
            <p:spPr bwMode="auto">
              <a:xfrm>
                <a:off x="7096125" y="1900239"/>
                <a:ext cx="1714500" cy="536212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  <a:miter lim="800000"/>
                <a:headEnd/>
                <a:tailEnd/>
              </a:ln>
              <a:effectLst/>
              <a:extLst/>
            </p:spPr>
            <p:txBody>
              <a:bodyPr wrap="square" lIns="104306" tIns="52153" rIns="104306" bIns="52153" rtlCol="0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2800" i="1" u="sng" dirty="0" smtClean="0">
                    <a:latin typeface="Monotype Corsiva" pitchFamily="66" charset="0"/>
                  </a:rPr>
                  <a:t>Illustration</a:t>
                </a:r>
                <a:endParaRPr lang="en-US" sz="2800" i="1" u="sng" dirty="0" smtClean="0">
                  <a:latin typeface="Monotype Corsiva" pitchFamily="66" charset="0"/>
                </a:endParaRPr>
              </a:p>
            </p:txBody>
          </p:sp>
        </p:grp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Motivations</a:t>
            </a:r>
            <a:endParaRPr lang="fr-FR" sz="3000" i="1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1273971" y="816606"/>
            <a:ext cx="8145063" cy="794744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Quantum Monte-Carlo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QMC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methods provide an attractive alternative to the direct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diagonalization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of the Hamiltonian</a:t>
            </a:r>
            <a:endParaRPr lang="en-US" sz="2800" i="1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cxnSp>
        <p:nvCxnSpPr>
          <p:cNvPr id="26" name="Connecteur droit 47"/>
          <p:cNvCxnSpPr>
            <a:cxnSpLocks noChangeShapeType="1"/>
          </p:cNvCxnSpPr>
          <p:nvPr/>
        </p:nvCxnSpPr>
        <p:spPr bwMode="auto">
          <a:xfrm>
            <a:off x="1542668" y="1171071"/>
            <a:ext cx="2862000" cy="1"/>
          </a:xfrm>
          <a:prstGeom prst="line">
            <a:avLst/>
          </a:prstGeom>
          <a:noFill/>
          <a:ln w="15875" cap="rnd" algn="ctr">
            <a:solidFill>
              <a:schemeClr val="tx1"/>
            </a:solidFill>
            <a:round/>
            <a:headEnd/>
            <a:tailEnd/>
          </a:ln>
          <a:effectLst>
            <a:outerShdw blurRad="25400" dist="254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76"/>
          <p:cNvSpPr txBox="1">
            <a:spLocks noChangeArrowheads="1"/>
          </p:cNvSpPr>
          <p:nvPr/>
        </p:nvSpPr>
        <p:spPr bwMode="auto">
          <a:xfrm>
            <a:off x="837804" y="1839915"/>
            <a:ext cx="3663156" cy="72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fr-FR" sz="2800" u="sng" dirty="0">
                <a:latin typeface="Monotype Corsiva" pitchFamily="66" charset="0"/>
              </a:rPr>
              <a:t>Shell Model Monte </a:t>
            </a:r>
            <a:r>
              <a:rPr lang="fr-FR" sz="2800" u="sng" dirty="0" smtClean="0">
                <a:latin typeface="Monotype Corsiva" pitchFamily="66" charset="0"/>
              </a:rPr>
              <a:t>Carlo</a:t>
            </a: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fr-FR" sz="1600" dirty="0" err="1" smtClean="0">
                <a:solidFill>
                  <a:srgbClr val="00FF00"/>
                </a:solidFill>
              </a:rPr>
              <a:t>Koonin</a:t>
            </a:r>
            <a:r>
              <a:rPr lang="fr-FR" sz="1600" dirty="0" smtClean="0">
                <a:solidFill>
                  <a:srgbClr val="00FF00"/>
                </a:solidFill>
              </a:rPr>
              <a:t>, Dean,  &amp; </a:t>
            </a:r>
            <a:r>
              <a:rPr lang="fr-FR" sz="1600" dirty="0" err="1" smtClean="0">
                <a:solidFill>
                  <a:srgbClr val="00FF00"/>
                </a:solidFill>
              </a:rPr>
              <a:t>Langanke</a:t>
            </a:r>
            <a:endParaRPr lang="fr-FR" sz="1600" dirty="0" smtClean="0">
              <a:solidFill>
                <a:srgbClr val="00FF00"/>
              </a:solidFill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fr-FR" sz="1600" i="1" dirty="0" smtClean="0">
                <a:solidFill>
                  <a:srgbClr val="00FF00"/>
                </a:solidFill>
              </a:rPr>
              <a:t>Phys</a:t>
            </a:r>
            <a:r>
              <a:rPr lang="fr-FR" sz="1600" i="1" dirty="0">
                <a:solidFill>
                  <a:srgbClr val="00FF00"/>
                </a:solidFill>
              </a:rPr>
              <a:t>. </a:t>
            </a:r>
            <a:r>
              <a:rPr lang="fr-FR" sz="1600" i="1" dirty="0" err="1">
                <a:solidFill>
                  <a:srgbClr val="00FF00"/>
                </a:solidFill>
              </a:rPr>
              <a:t>Rept</a:t>
            </a:r>
            <a:r>
              <a:rPr lang="fr-FR" sz="1600" i="1" dirty="0">
                <a:solidFill>
                  <a:srgbClr val="00FF00"/>
                </a:solidFill>
              </a:rPr>
              <a:t>. </a:t>
            </a:r>
            <a:r>
              <a:rPr lang="fr-FR" sz="1600" dirty="0">
                <a:solidFill>
                  <a:srgbClr val="00FF00"/>
                </a:solidFill>
              </a:rPr>
              <a:t>278,1 (1997)</a:t>
            </a:r>
          </a:p>
        </p:txBody>
      </p:sp>
      <p:sp>
        <p:nvSpPr>
          <p:cNvPr id="35" name="Text Box 77"/>
          <p:cNvSpPr txBox="1">
            <a:spLocks noChangeArrowheads="1"/>
          </p:cNvSpPr>
          <p:nvPr/>
        </p:nvSpPr>
        <p:spPr bwMode="auto">
          <a:xfrm>
            <a:off x="685125" y="2454722"/>
            <a:ext cx="3882113" cy="846386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Font typeface="Wingdings" pitchFamily="2" charset="2"/>
              <a:buChar char="ü"/>
            </a:pP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Ground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-state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properties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ü"/>
            </a:pPr>
            <a:r>
              <a:rPr lang="fr-FR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Finite-temperature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properties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Multiplier 31"/>
          <p:cNvSpPr/>
          <p:nvPr/>
        </p:nvSpPr>
        <p:spPr bwMode="auto">
          <a:xfrm rot="17210586">
            <a:off x="719931" y="3361690"/>
            <a:ext cx="334963" cy="244475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25400" dir="2700000" algn="ctr" rotWithShape="0">
              <a:schemeClr val="tx1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39" name="Text Box 77"/>
          <p:cNvSpPr txBox="1">
            <a:spLocks noChangeArrowheads="1"/>
          </p:cNvSpPr>
          <p:nvPr/>
        </p:nvSpPr>
        <p:spPr bwMode="auto">
          <a:xfrm>
            <a:off x="976552" y="3274498"/>
            <a:ext cx="1704736" cy="430887"/>
          </a:xfrm>
          <a:prstGeom prst="rect">
            <a:avLst/>
          </a:prstGeom>
          <a:noFill/>
          <a:ln>
            <a:noFill/>
          </a:ln>
          <a:effectLst>
            <a:outerShdw blurRad="254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Spectroscopy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Multiplier 32"/>
          <p:cNvSpPr/>
          <p:nvPr/>
        </p:nvSpPr>
        <p:spPr bwMode="auto">
          <a:xfrm rot="17210586">
            <a:off x="719932" y="3780790"/>
            <a:ext cx="334962" cy="244475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25400" dir="2700000" algn="ctr" rotWithShape="0">
              <a:schemeClr val="tx1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40" name="Text Box 77"/>
          <p:cNvSpPr txBox="1">
            <a:spLocks noChangeArrowheads="1"/>
          </p:cNvSpPr>
          <p:nvPr/>
        </p:nvSpPr>
        <p:spPr bwMode="auto">
          <a:xfrm>
            <a:off x="972582" y="3692009"/>
            <a:ext cx="2489756" cy="430887"/>
          </a:xfrm>
          <a:prstGeom prst="rect">
            <a:avLst/>
          </a:prstGeom>
          <a:noFill/>
          <a:ln>
            <a:noFill/>
          </a:ln>
          <a:effectLst>
            <a:outerShdw blurRad="254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 Box 77"/>
          <p:cNvSpPr txBox="1">
            <a:spLocks noChangeArrowheads="1"/>
          </p:cNvSpPr>
          <p:nvPr/>
        </p:nvSpPr>
        <p:spPr bwMode="auto">
          <a:xfrm>
            <a:off x="964404" y="4015859"/>
            <a:ext cx="2405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600" dirty="0" smtClean="0"/>
              <a:t>(</a:t>
            </a:r>
            <a:r>
              <a:rPr lang="fr-FR" sz="1600" i="1" dirty="0" err="1" smtClean="0"/>
              <a:t>Except</a:t>
            </a:r>
            <a:r>
              <a:rPr lang="fr-FR" sz="1600" i="1" dirty="0" smtClean="0"/>
              <a:t> for </a:t>
            </a:r>
            <a:r>
              <a:rPr lang="fr-FR" sz="1600" i="1" dirty="0" err="1" smtClean="0"/>
              <a:t>specific</a:t>
            </a:r>
            <a:r>
              <a:rPr lang="fr-FR" sz="1600" i="1" dirty="0" smtClean="0"/>
              <a:t> cases</a:t>
            </a:r>
            <a:r>
              <a:rPr lang="fr-FR" sz="1600" dirty="0" smtClean="0"/>
              <a:t>)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7073900" y="3251200"/>
            <a:ext cx="2146991" cy="603250"/>
            <a:chOff x="7073900" y="3251200"/>
            <a:chExt cx="2146991" cy="603250"/>
          </a:xfrm>
        </p:grpSpPr>
        <p:sp>
          <p:nvSpPr>
            <p:cNvPr id="5" name="Ellipse 4"/>
            <p:cNvSpPr/>
            <p:nvPr/>
          </p:nvSpPr>
          <p:spPr bwMode="auto">
            <a:xfrm>
              <a:off x="7073900" y="3251200"/>
              <a:ext cx="1758950" cy="603250"/>
            </a:xfrm>
            <a:prstGeom prst="ellips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6" name="Image 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1127" y="3563833"/>
              <a:ext cx="349764" cy="203738"/>
            </a:xfrm>
            <a:prstGeom prst="rect">
              <a:avLst/>
            </a:prstGeom>
          </p:spPr>
        </p:pic>
      </p:grpSp>
      <p:grpSp>
        <p:nvGrpSpPr>
          <p:cNvPr id="29" name="Groupe 28"/>
          <p:cNvGrpSpPr/>
          <p:nvPr/>
        </p:nvGrpSpPr>
        <p:grpSpPr>
          <a:xfrm>
            <a:off x="5771923" y="3931557"/>
            <a:ext cx="4357688" cy="3300412"/>
            <a:chOff x="5989638" y="1638300"/>
            <a:chExt cx="4357688" cy="3300412"/>
          </a:xfrm>
        </p:grpSpPr>
        <p:pic>
          <p:nvPicPr>
            <p:cNvPr id="30" name="Picture 3" descr="C:\Users\Jérémy\Desktop\MC1V2_N.pn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2" t="9561" r="3236" b="8940"/>
            <a:stretch/>
          </p:blipFill>
          <p:spPr bwMode="auto">
            <a:xfrm rot="5400000">
              <a:off x="6518276" y="1109662"/>
              <a:ext cx="3300412" cy="4357688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Image 3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1979" y="4740907"/>
              <a:ext cx="158118" cy="158118"/>
            </a:xfrm>
            <a:prstGeom prst="rect">
              <a:avLst/>
            </a:prstGeom>
          </p:spPr>
        </p:pic>
        <p:pic>
          <p:nvPicPr>
            <p:cNvPr id="36" name="Image 3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2408" y="1841816"/>
              <a:ext cx="857260" cy="253368"/>
            </a:xfrm>
            <a:prstGeom prst="rect">
              <a:avLst/>
            </a:prstGeom>
          </p:spPr>
        </p:pic>
        <p:pic>
          <p:nvPicPr>
            <p:cNvPr id="37" name="Image 3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0484" y="2719386"/>
              <a:ext cx="571508" cy="285753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 bwMode="auto">
          <a:xfrm>
            <a:off x="9058275" y="2571750"/>
            <a:ext cx="1422399" cy="9937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0" y="4377199"/>
            <a:ext cx="4833462" cy="3236452"/>
            <a:chOff x="0" y="4377199"/>
            <a:chExt cx="4833462" cy="3236452"/>
          </a:xfrm>
        </p:grpSpPr>
        <p:grpSp>
          <p:nvGrpSpPr>
            <p:cNvPr id="11" name="Groupe 10"/>
            <p:cNvGrpSpPr/>
            <p:nvPr/>
          </p:nvGrpSpPr>
          <p:grpSpPr>
            <a:xfrm>
              <a:off x="0" y="7090655"/>
              <a:ext cx="4833462" cy="522996"/>
              <a:chOff x="0" y="7090655"/>
              <a:chExt cx="4833462" cy="522996"/>
            </a:xfrm>
          </p:grpSpPr>
          <p:sp>
            <p:nvSpPr>
              <p:cNvPr id="50" name="Text Box 59"/>
              <p:cNvSpPr txBox="1">
                <a:spLocks noChangeArrowheads="1"/>
              </p:cNvSpPr>
              <p:nvPr/>
            </p:nvSpPr>
            <p:spPr bwMode="auto">
              <a:xfrm>
                <a:off x="0" y="7090655"/>
                <a:ext cx="2347913" cy="336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184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fr-FR" sz="1500" i="1" dirty="0" smtClean="0"/>
                  <a:t>Effective interaction</a:t>
                </a:r>
                <a:r>
                  <a:rPr lang="fr-FR" sz="1500" dirty="0" smtClean="0"/>
                  <a:t>: USD</a:t>
                </a:r>
                <a:endParaRPr lang="fr-FR" sz="1500" dirty="0"/>
              </a:p>
            </p:txBody>
          </p:sp>
          <p:sp>
            <p:nvSpPr>
              <p:cNvPr id="52" name="Text Box 59"/>
              <p:cNvSpPr txBox="1">
                <a:spLocks noChangeArrowheads="1"/>
              </p:cNvSpPr>
              <p:nvPr/>
            </p:nvSpPr>
            <p:spPr bwMode="auto">
              <a:xfrm>
                <a:off x="0" y="7458376"/>
                <a:ext cx="4833462" cy="155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184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0"/>
                  </a:lnSpc>
                  <a:spcBef>
                    <a:spcPts val="0"/>
                  </a:spcBef>
                </a:pPr>
                <a:r>
                  <a:rPr lang="fr-FR" sz="1500" err="1" smtClean="0">
                    <a:solidFill>
                      <a:srgbClr val="00FF00"/>
                    </a:solidFill>
                  </a:rPr>
                  <a:t>Stoitcheva</a:t>
                </a:r>
                <a:r>
                  <a:rPr lang="fr-FR" sz="1500" smtClean="0">
                    <a:solidFill>
                      <a:srgbClr val="00FF00"/>
                    </a:solidFill>
                  </a:rPr>
                  <a:t> </a:t>
                </a:r>
                <a:r>
                  <a:rPr lang="fr-FR" sz="1500" i="1" smtClean="0">
                    <a:solidFill>
                      <a:srgbClr val="00FF00"/>
                    </a:solidFill>
                  </a:rPr>
                  <a:t>et al</a:t>
                </a:r>
                <a:r>
                  <a:rPr lang="fr-FR" sz="1500" smtClean="0">
                    <a:solidFill>
                      <a:srgbClr val="00FF00"/>
                    </a:solidFill>
                  </a:rPr>
                  <a:t>., </a:t>
                </a:r>
                <a:r>
                  <a:rPr lang="fr-FR" sz="1500" i="1" err="1" smtClean="0">
                    <a:solidFill>
                      <a:srgbClr val="00FF00"/>
                    </a:solidFill>
                  </a:rPr>
                  <a:t>nucl</a:t>
                </a:r>
                <a:r>
                  <a:rPr lang="fr-FR" sz="1500" i="1" smtClean="0">
                    <a:solidFill>
                      <a:srgbClr val="00FF00"/>
                    </a:solidFill>
                  </a:rPr>
                  <a:t>-th</a:t>
                </a:r>
                <a:r>
                  <a:rPr lang="fr-FR" sz="1500" smtClean="0">
                    <a:solidFill>
                      <a:srgbClr val="00FF00"/>
                    </a:solidFill>
                  </a:rPr>
                  <a:t>/0708,2945 (2007)</a:t>
                </a:r>
                <a:endParaRPr lang="fr-FR" sz="1500">
                  <a:solidFill>
                    <a:srgbClr val="00FF00"/>
                  </a:solidFill>
                </a:endParaRPr>
              </a:p>
            </p:txBody>
          </p:sp>
        </p:grpSp>
        <p:grpSp>
          <p:nvGrpSpPr>
            <p:cNvPr id="38" name="Groupe 37"/>
            <p:cNvGrpSpPr/>
            <p:nvPr/>
          </p:nvGrpSpPr>
          <p:grpSpPr>
            <a:xfrm>
              <a:off x="808038" y="4377199"/>
              <a:ext cx="3722687" cy="2630528"/>
              <a:chOff x="842963" y="4532270"/>
              <a:chExt cx="3722687" cy="2630528"/>
            </a:xfrm>
          </p:grpSpPr>
          <p:sp>
            <p:nvSpPr>
              <p:cNvPr id="59" name="Rectangle 58"/>
              <p:cNvSpPr/>
              <p:nvPr/>
            </p:nvSpPr>
            <p:spPr bwMode="auto">
              <a:xfrm>
                <a:off x="842963" y="4532270"/>
                <a:ext cx="3722687" cy="2630528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60" name="Picture 57" descr="Ormand_fig_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79" t="-1454" r="298" b="7787"/>
              <a:stretch>
                <a:fillRect/>
              </a:stretch>
            </p:blipFill>
            <p:spPr bwMode="auto">
              <a:xfrm>
                <a:off x="892175" y="4570412"/>
                <a:ext cx="3609975" cy="2545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4" name="Image 4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716" y="7030217"/>
              <a:ext cx="1201736" cy="283880"/>
            </a:xfrm>
            <a:prstGeom prst="rect">
              <a:avLst/>
            </a:prstGeom>
          </p:spPr>
        </p:pic>
        <p:sp>
          <p:nvSpPr>
            <p:cNvPr id="49" name="ZoneTexte 48"/>
            <p:cNvSpPr txBox="1"/>
            <p:nvPr/>
          </p:nvSpPr>
          <p:spPr>
            <a:xfrm>
              <a:off x="3105150" y="4616455"/>
              <a:ext cx="857250" cy="461665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aseline="30000" smtClean="0">
                  <a:solidFill>
                    <a:schemeClr val="bg1"/>
                  </a:solidFill>
                </a:rPr>
                <a:t>28</a:t>
              </a:r>
              <a:r>
                <a:rPr lang="fr-FR" smtClean="0">
                  <a:solidFill>
                    <a:schemeClr val="bg1"/>
                  </a:solidFill>
                </a:rPr>
                <a:t>Mg</a:t>
              </a:r>
              <a:endParaRPr lang="fr-FR">
                <a:solidFill>
                  <a:schemeClr val="bg1"/>
                </a:solidFill>
              </a:endParaRPr>
            </a:p>
          </p:txBody>
        </p:sp>
        <p:pic>
          <p:nvPicPr>
            <p:cNvPr id="53" name="Image 5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25873" y="5537879"/>
              <a:ext cx="1332860" cy="239954"/>
            </a:xfrm>
            <a:prstGeom prst="rect">
              <a:avLst/>
            </a:prstGeom>
          </p:spPr>
        </p:pic>
        <p:grpSp>
          <p:nvGrpSpPr>
            <p:cNvPr id="54" name="Groupe 53"/>
            <p:cNvGrpSpPr/>
            <p:nvPr/>
          </p:nvGrpSpPr>
          <p:grpSpPr>
            <a:xfrm>
              <a:off x="2843213" y="5133822"/>
              <a:ext cx="1371600" cy="707886"/>
              <a:chOff x="2490788" y="5688172"/>
              <a:chExt cx="1371600" cy="707886"/>
            </a:xfrm>
          </p:grpSpPr>
          <p:cxnSp>
            <p:nvCxnSpPr>
              <p:cNvPr id="55" name="Connecteur droit 54"/>
              <p:cNvCxnSpPr/>
              <p:nvPr/>
            </p:nvCxnSpPr>
            <p:spPr>
              <a:xfrm>
                <a:off x="2490788" y="6222206"/>
                <a:ext cx="360000" cy="0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Ellipse 56"/>
              <p:cNvSpPr/>
              <p:nvPr/>
            </p:nvSpPr>
            <p:spPr>
              <a:xfrm>
                <a:off x="2599763" y="5827150"/>
                <a:ext cx="144000" cy="1440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8" name="Text Box 21"/>
              <p:cNvSpPr txBox="1">
                <a:spLocks noChangeArrowheads="1"/>
              </p:cNvSpPr>
              <p:nvPr/>
            </p:nvSpPr>
            <p:spPr bwMode="auto">
              <a:xfrm>
                <a:off x="2852738" y="5688172"/>
                <a:ext cx="1009650" cy="707886"/>
              </a:xfrm>
              <a:prstGeom prst="rect">
                <a:avLst/>
              </a:prstGeom>
              <a:solidFill>
                <a:schemeClr val="tx1"/>
              </a:solidFill>
              <a:ln w="28575">
                <a:noFill/>
                <a:round/>
                <a:headEnd/>
                <a:tailEnd/>
              </a:ln>
            </p:spPr>
            <p:txBody>
              <a:bodyPr wrap="square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2000" i="1" dirty="0" err="1" smtClean="0">
                    <a:solidFill>
                      <a:schemeClr val="bg2"/>
                    </a:solidFill>
                  </a:rPr>
                  <a:t>SMMC</a:t>
                </a:r>
                <a:endParaRPr lang="fr-FR" sz="2000" i="1" dirty="0">
                  <a:solidFill>
                    <a:srgbClr val="FF0000"/>
                  </a:solidFill>
                </a:endParaRPr>
              </a:p>
              <a:p>
                <a:pPr eaLnBrk="1" hangingPunct="1"/>
                <a:r>
                  <a:rPr lang="fr-FR" sz="2000" i="1" dirty="0" smtClean="0">
                    <a:solidFill>
                      <a:schemeClr val="bg1"/>
                    </a:solidFill>
                  </a:rPr>
                  <a:t>Exact</a:t>
                </a:r>
                <a:endParaRPr lang="fr-FR" sz="2000" i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7" name="Triangle isocèle 46"/>
            <p:cNvSpPr/>
            <p:nvPr/>
          </p:nvSpPr>
          <p:spPr>
            <a:xfrm>
              <a:off x="2960046" y="5600072"/>
              <a:ext cx="144000" cy="1080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7133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2" grpId="0" animBg="1"/>
      <p:bldP spid="39" grpId="0"/>
      <p:bldP spid="33" grpId="0" animBg="1"/>
      <p:bldP spid="40" grpId="0"/>
      <p:bldP spid="61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e 63"/>
          <p:cNvGrpSpPr/>
          <p:nvPr/>
        </p:nvGrpSpPr>
        <p:grpSpPr>
          <a:xfrm>
            <a:off x="6585503" y="3555362"/>
            <a:ext cx="3686617" cy="3891600"/>
            <a:chOff x="6585503" y="3555362"/>
            <a:chExt cx="3686617" cy="3891600"/>
          </a:xfrm>
        </p:grpSpPr>
        <p:grpSp>
          <p:nvGrpSpPr>
            <p:cNvPr id="65" name="Groupe 64"/>
            <p:cNvGrpSpPr/>
            <p:nvPr/>
          </p:nvGrpSpPr>
          <p:grpSpPr>
            <a:xfrm>
              <a:off x="6585503" y="3555362"/>
              <a:ext cx="3686617" cy="3891600"/>
              <a:chOff x="6585503" y="3555362"/>
              <a:chExt cx="3686617" cy="3891600"/>
            </a:xfrm>
          </p:grpSpPr>
          <p:pic>
            <p:nvPicPr>
              <p:cNvPr id="67" name="Picture 2" descr="C:\Users\Jérémy\Desktop\QMC_spectra_28Mg.png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29"/>
              <a:stretch/>
            </p:blipFill>
            <p:spPr bwMode="auto">
              <a:xfrm>
                <a:off x="6865938" y="3555362"/>
                <a:ext cx="2312987" cy="3891600"/>
              </a:xfrm>
              <a:prstGeom prst="rect">
                <a:avLst/>
              </a:prstGeom>
              <a:noFill/>
              <a:ln w="28575" cap="rnd">
                <a:solidFill>
                  <a:schemeClr val="accent1"/>
                </a:solidFill>
              </a:ln>
              <a:effectLst>
                <a:outerShdw blurRad="25400" dist="76200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 Box 21"/>
              <p:cNvSpPr txBox="1">
                <a:spLocks noChangeArrowheads="1"/>
              </p:cNvSpPr>
              <p:nvPr/>
            </p:nvSpPr>
            <p:spPr bwMode="auto">
              <a:xfrm>
                <a:off x="9301755" y="5146745"/>
                <a:ext cx="970365" cy="707886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buFontTx/>
                  <a:buChar char="•"/>
                </a:pPr>
                <a:r>
                  <a:rPr lang="fr-FR" sz="2000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fr-FR" sz="2000" i="1" dirty="0" err="1" smtClean="0">
                    <a:solidFill>
                      <a:srgbClr val="0000FF"/>
                    </a:solidFill>
                  </a:rPr>
                  <a:t>QMC</a:t>
                </a:r>
                <a:endParaRPr lang="fr-FR" sz="2000" i="1" dirty="0">
                  <a:solidFill>
                    <a:srgbClr val="0000FF"/>
                  </a:solidFill>
                </a:endParaRPr>
              </a:p>
              <a:p>
                <a:pPr eaLnBrk="1" hangingPunct="1">
                  <a:buFontTx/>
                  <a:buChar char="•"/>
                </a:pPr>
                <a:r>
                  <a:rPr lang="fr-FR" sz="2000" i="1" dirty="0">
                    <a:solidFill>
                      <a:schemeClr val="bg1"/>
                    </a:solidFill>
                  </a:rPr>
                  <a:t> Exact</a:t>
                </a:r>
                <a:endParaRPr lang="fr-FR" sz="2000" i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69" name="Image 6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7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-5400000">
                <a:off x="6039050" y="5380711"/>
                <a:ext cx="1332860" cy="239954"/>
              </a:xfrm>
              <a:prstGeom prst="rect">
                <a:avLst/>
              </a:prstGeom>
            </p:spPr>
          </p:pic>
        </p:grpSp>
        <p:sp>
          <p:nvSpPr>
            <p:cNvPr id="66" name="ZoneTexte 65"/>
            <p:cNvSpPr txBox="1"/>
            <p:nvPr/>
          </p:nvSpPr>
          <p:spPr>
            <a:xfrm>
              <a:off x="8177211" y="3697967"/>
              <a:ext cx="857250" cy="461665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aseline="30000" smtClean="0">
                  <a:solidFill>
                    <a:schemeClr val="bg1"/>
                  </a:solidFill>
                </a:rPr>
                <a:t>28</a:t>
              </a:r>
              <a:r>
                <a:rPr lang="fr-FR" smtClean="0">
                  <a:solidFill>
                    <a:schemeClr val="bg1"/>
                  </a:solidFill>
                </a:rPr>
                <a:t>Mg</a:t>
              </a:r>
              <a:endParaRPr lang="fr-FR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Motivations</a:t>
            </a:r>
            <a:endParaRPr lang="fr-FR" sz="3000" i="1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1273971" y="816606"/>
            <a:ext cx="8145063" cy="794744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Quantum Monte-Carlo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QMC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methods provide an attractive alternative to the direct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diagonalization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of the Hamiltonian</a:t>
            </a:r>
            <a:endParaRPr lang="en-US" sz="2800" i="1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cxnSp>
        <p:nvCxnSpPr>
          <p:cNvPr id="26" name="Connecteur droit 47"/>
          <p:cNvCxnSpPr>
            <a:cxnSpLocks noChangeShapeType="1"/>
          </p:cNvCxnSpPr>
          <p:nvPr/>
        </p:nvCxnSpPr>
        <p:spPr bwMode="auto">
          <a:xfrm>
            <a:off x="1542668" y="1171071"/>
            <a:ext cx="2862000" cy="1"/>
          </a:xfrm>
          <a:prstGeom prst="line">
            <a:avLst/>
          </a:prstGeom>
          <a:noFill/>
          <a:ln w="15875" cap="rnd" algn="ctr">
            <a:solidFill>
              <a:schemeClr val="tx1"/>
            </a:solidFill>
            <a:round/>
            <a:headEnd/>
            <a:tailEnd/>
          </a:ln>
          <a:effectLst>
            <a:outerShdw blurRad="25400" dist="254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76"/>
          <p:cNvSpPr txBox="1">
            <a:spLocks noChangeArrowheads="1"/>
          </p:cNvSpPr>
          <p:nvPr/>
        </p:nvSpPr>
        <p:spPr bwMode="auto">
          <a:xfrm>
            <a:off x="837804" y="1839915"/>
            <a:ext cx="3663156" cy="72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fr-FR" sz="2800" u="sng" dirty="0">
                <a:latin typeface="Monotype Corsiva" pitchFamily="66" charset="0"/>
              </a:rPr>
              <a:t>Shell Model Monte </a:t>
            </a:r>
            <a:r>
              <a:rPr lang="fr-FR" sz="2800" u="sng" dirty="0" smtClean="0">
                <a:latin typeface="Monotype Corsiva" pitchFamily="66" charset="0"/>
              </a:rPr>
              <a:t>Carlo</a:t>
            </a: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fr-FR" sz="1600" dirty="0" err="1" smtClean="0">
                <a:solidFill>
                  <a:srgbClr val="00FF00"/>
                </a:solidFill>
              </a:rPr>
              <a:t>Koonin</a:t>
            </a:r>
            <a:r>
              <a:rPr lang="fr-FR" sz="1600" dirty="0" smtClean="0">
                <a:solidFill>
                  <a:srgbClr val="00FF00"/>
                </a:solidFill>
              </a:rPr>
              <a:t>, Dean,  &amp; </a:t>
            </a:r>
            <a:r>
              <a:rPr lang="fr-FR" sz="1600" dirty="0" err="1" smtClean="0">
                <a:solidFill>
                  <a:srgbClr val="00FF00"/>
                </a:solidFill>
              </a:rPr>
              <a:t>Langanke</a:t>
            </a:r>
            <a:endParaRPr lang="fr-FR" sz="1600" dirty="0" smtClean="0">
              <a:solidFill>
                <a:srgbClr val="00FF00"/>
              </a:solidFill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fr-FR" sz="1600" i="1" dirty="0" smtClean="0">
                <a:solidFill>
                  <a:srgbClr val="00FF00"/>
                </a:solidFill>
              </a:rPr>
              <a:t>Phys</a:t>
            </a:r>
            <a:r>
              <a:rPr lang="fr-FR" sz="1600" i="1" dirty="0">
                <a:solidFill>
                  <a:srgbClr val="00FF00"/>
                </a:solidFill>
              </a:rPr>
              <a:t>. </a:t>
            </a:r>
            <a:r>
              <a:rPr lang="fr-FR" sz="1600" i="1" dirty="0" err="1">
                <a:solidFill>
                  <a:srgbClr val="00FF00"/>
                </a:solidFill>
              </a:rPr>
              <a:t>Rept</a:t>
            </a:r>
            <a:r>
              <a:rPr lang="fr-FR" sz="1600" i="1" dirty="0">
                <a:solidFill>
                  <a:srgbClr val="00FF00"/>
                </a:solidFill>
              </a:rPr>
              <a:t>. </a:t>
            </a:r>
            <a:r>
              <a:rPr lang="fr-FR" sz="1600" dirty="0">
                <a:solidFill>
                  <a:srgbClr val="00FF00"/>
                </a:solidFill>
              </a:rPr>
              <a:t>278,1 (1997)</a:t>
            </a:r>
          </a:p>
        </p:txBody>
      </p:sp>
      <p:sp>
        <p:nvSpPr>
          <p:cNvPr id="35" name="Text Box 77"/>
          <p:cNvSpPr txBox="1">
            <a:spLocks noChangeArrowheads="1"/>
          </p:cNvSpPr>
          <p:nvPr/>
        </p:nvSpPr>
        <p:spPr bwMode="auto">
          <a:xfrm>
            <a:off x="685125" y="2454722"/>
            <a:ext cx="3882113" cy="846386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Font typeface="Wingdings" pitchFamily="2" charset="2"/>
              <a:buChar char="ü"/>
            </a:pP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Ground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-state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properties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ü"/>
            </a:pPr>
            <a:r>
              <a:rPr lang="fr-FR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Finite-temperature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properties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Multiplier 31"/>
          <p:cNvSpPr/>
          <p:nvPr/>
        </p:nvSpPr>
        <p:spPr bwMode="auto">
          <a:xfrm rot="17210586">
            <a:off x="719931" y="3361690"/>
            <a:ext cx="334963" cy="244475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25400" dir="2700000" algn="ctr" rotWithShape="0">
              <a:schemeClr val="tx1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39" name="Text Box 77"/>
          <p:cNvSpPr txBox="1">
            <a:spLocks noChangeArrowheads="1"/>
          </p:cNvSpPr>
          <p:nvPr/>
        </p:nvSpPr>
        <p:spPr bwMode="auto">
          <a:xfrm>
            <a:off x="976552" y="3274498"/>
            <a:ext cx="1704736" cy="430887"/>
          </a:xfrm>
          <a:prstGeom prst="rect">
            <a:avLst/>
          </a:prstGeom>
          <a:noFill/>
          <a:ln>
            <a:noFill/>
          </a:ln>
          <a:effectLst>
            <a:outerShdw blurRad="254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Spectroscopy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Multiplier 32"/>
          <p:cNvSpPr/>
          <p:nvPr/>
        </p:nvSpPr>
        <p:spPr bwMode="auto">
          <a:xfrm rot="17210586">
            <a:off x="719932" y="3780790"/>
            <a:ext cx="334962" cy="244475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25400" dir="2700000" algn="ctr" rotWithShape="0">
              <a:schemeClr val="tx1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40" name="Text Box 77"/>
          <p:cNvSpPr txBox="1">
            <a:spLocks noChangeArrowheads="1"/>
          </p:cNvSpPr>
          <p:nvPr/>
        </p:nvSpPr>
        <p:spPr bwMode="auto">
          <a:xfrm>
            <a:off x="972582" y="3692009"/>
            <a:ext cx="2489756" cy="430887"/>
          </a:xfrm>
          <a:prstGeom prst="rect">
            <a:avLst/>
          </a:prstGeom>
          <a:noFill/>
          <a:ln>
            <a:noFill/>
          </a:ln>
          <a:effectLst>
            <a:outerShdw blurRad="254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fr-F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</a:t>
            </a:r>
            <a:r>
              <a:rPr lang="fr-FR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</a:t>
            </a:r>
            <a:endParaRPr lang="fr-F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 Box 77"/>
          <p:cNvSpPr txBox="1">
            <a:spLocks noChangeArrowheads="1"/>
          </p:cNvSpPr>
          <p:nvPr/>
        </p:nvSpPr>
        <p:spPr bwMode="auto">
          <a:xfrm>
            <a:off x="964404" y="4015859"/>
            <a:ext cx="2405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600" dirty="0" smtClean="0"/>
              <a:t>(</a:t>
            </a:r>
            <a:r>
              <a:rPr lang="fr-FR" sz="1600" i="1" dirty="0" err="1" smtClean="0"/>
              <a:t>Except</a:t>
            </a:r>
            <a:r>
              <a:rPr lang="fr-FR" sz="1600" i="1" dirty="0" smtClean="0"/>
              <a:t> for </a:t>
            </a:r>
            <a:r>
              <a:rPr lang="fr-FR" sz="1600" i="1" dirty="0" err="1" smtClean="0"/>
              <a:t>specific</a:t>
            </a:r>
            <a:r>
              <a:rPr lang="fr-FR" sz="1600" i="1" dirty="0" smtClean="0"/>
              <a:t> cases</a:t>
            </a:r>
            <a:r>
              <a:rPr lang="fr-FR" sz="1600" dirty="0" smtClean="0"/>
              <a:t>)</a:t>
            </a:r>
          </a:p>
        </p:txBody>
      </p:sp>
      <p:sp>
        <p:nvSpPr>
          <p:cNvPr id="48" name="Text Box 23"/>
          <p:cNvSpPr txBox="1">
            <a:spLocks noChangeArrowheads="1"/>
          </p:cNvSpPr>
          <p:nvPr/>
        </p:nvSpPr>
        <p:spPr bwMode="auto">
          <a:xfrm>
            <a:off x="7629522" y="1646238"/>
            <a:ext cx="788197" cy="523220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2800" u="sng" dirty="0" smtClean="0">
                <a:latin typeface="Monotype Corsiva" pitchFamily="66" charset="0"/>
              </a:rPr>
              <a:t>Goal </a:t>
            </a:r>
            <a:endParaRPr lang="fr-FR" sz="2800" u="sng" dirty="0"/>
          </a:p>
        </p:txBody>
      </p:sp>
      <p:grpSp>
        <p:nvGrpSpPr>
          <p:cNvPr id="51" name="Groupe 50"/>
          <p:cNvGrpSpPr/>
          <p:nvPr/>
        </p:nvGrpSpPr>
        <p:grpSpPr>
          <a:xfrm>
            <a:off x="5929311" y="2136771"/>
            <a:ext cx="4184651" cy="1257300"/>
            <a:chOff x="5929311" y="2136771"/>
            <a:chExt cx="4184651" cy="1257300"/>
          </a:xfrm>
        </p:grpSpPr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5953127" y="2165256"/>
              <a:ext cx="4133850" cy="1200329"/>
            </a:xfrm>
            <a:prstGeom prst="rect">
              <a:avLst/>
            </a:prstGeom>
            <a:noFill/>
            <a:ln>
              <a:noFill/>
            </a:ln>
            <a:effectLst>
              <a:outerShdw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QMC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method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allowing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to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reach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the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spectroscopy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of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nuclei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with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a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well-controlled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sign</a:t>
              </a:r>
              <a:r>
                <a:rPr lang="fr-FR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/phase </a:t>
              </a:r>
              <a:r>
                <a:rPr lang="fr-FR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problem</a:t>
              </a:r>
              <a:endPara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2" name="Rectangle 3"/>
            <p:cNvSpPr>
              <a:spLocks noChangeArrowheads="1"/>
            </p:cNvSpPr>
            <p:nvPr/>
          </p:nvSpPr>
          <p:spPr bwMode="auto">
            <a:xfrm>
              <a:off x="5929311" y="2136771"/>
              <a:ext cx="4184651" cy="1257300"/>
            </a:xfrm>
            <a:prstGeom prst="rect">
              <a:avLst/>
            </a:prstGeom>
            <a:noFill/>
            <a:ln w="53975" algn="ctr">
              <a:solidFill>
                <a:schemeClr val="accent1"/>
              </a:solidFill>
              <a:round/>
              <a:headEnd/>
              <a:tailEnd/>
            </a:ln>
            <a:effectLst>
              <a:outerShdw dist="72389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1042988"/>
              <a:endParaRPr lang="fr-FR"/>
            </a:p>
          </p:txBody>
        </p:sp>
      </p:grpSp>
      <p:cxnSp>
        <p:nvCxnSpPr>
          <p:cNvPr id="63" name="Connecteur droit 62"/>
          <p:cNvCxnSpPr/>
          <p:nvPr/>
        </p:nvCxnSpPr>
        <p:spPr bwMode="auto">
          <a:xfrm>
            <a:off x="5346700" y="2098038"/>
            <a:ext cx="0" cy="5040000"/>
          </a:xfrm>
          <a:prstGeom prst="line">
            <a:avLst/>
          </a:prstGeom>
          <a:solidFill>
            <a:schemeClr val="tx1"/>
          </a:solidFill>
          <a:ln w="34925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1" name="Groupe 40"/>
          <p:cNvGrpSpPr/>
          <p:nvPr/>
        </p:nvGrpSpPr>
        <p:grpSpPr>
          <a:xfrm>
            <a:off x="0" y="4377199"/>
            <a:ext cx="4833462" cy="3236452"/>
            <a:chOff x="0" y="4377199"/>
            <a:chExt cx="4833462" cy="3236452"/>
          </a:xfrm>
        </p:grpSpPr>
        <p:grpSp>
          <p:nvGrpSpPr>
            <p:cNvPr id="42" name="Groupe 41"/>
            <p:cNvGrpSpPr/>
            <p:nvPr/>
          </p:nvGrpSpPr>
          <p:grpSpPr>
            <a:xfrm>
              <a:off x="0" y="7090655"/>
              <a:ext cx="4833462" cy="522996"/>
              <a:chOff x="0" y="7090655"/>
              <a:chExt cx="4833462" cy="522996"/>
            </a:xfrm>
          </p:grpSpPr>
          <p:sp>
            <p:nvSpPr>
              <p:cNvPr id="77" name="Text Box 59"/>
              <p:cNvSpPr txBox="1">
                <a:spLocks noChangeArrowheads="1"/>
              </p:cNvSpPr>
              <p:nvPr/>
            </p:nvSpPr>
            <p:spPr bwMode="auto">
              <a:xfrm>
                <a:off x="0" y="7090655"/>
                <a:ext cx="2347913" cy="336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184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fr-FR" sz="1500" i="1" dirty="0" smtClean="0"/>
                  <a:t>Effective interaction</a:t>
                </a:r>
                <a:r>
                  <a:rPr lang="fr-FR" sz="1500" dirty="0" smtClean="0"/>
                  <a:t>: USD</a:t>
                </a:r>
                <a:endParaRPr lang="fr-FR" sz="1500" dirty="0"/>
              </a:p>
            </p:txBody>
          </p:sp>
          <p:sp>
            <p:nvSpPr>
              <p:cNvPr id="78" name="Text Box 59"/>
              <p:cNvSpPr txBox="1">
                <a:spLocks noChangeArrowheads="1"/>
              </p:cNvSpPr>
              <p:nvPr/>
            </p:nvSpPr>
            <p:spPr bwMode="auto">
              <a:xfrm>
                <a:off x="0" y="7458376"/>
                <a:ext cx="4833462" cy="155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184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0"/>
                  </a:lnSpc>
                  <a:spcBef>
                    <a:spcPts val="0"/>
                  </a:spcBef>
                </a:pPr>
                <a:r>
                  <a:rPr lang="fr-FR" sz="1500" err="1" smtClean="0">
                    <a:solidFill>
                      <a:srgbClr val="00FF00"/>
                    </a:solidFill>
                  </a:rPr>
                  <a:t>Stoitcheva</a:t>
                </a:r>
                <a:r>
                  <a:rPr lang="fr-FR" sz="1500" smtClean="0">
                    <a:solidFill>
                      <a:srgbClr val="00FF00"/>
                    </a:solidFill>
                  </a:rPr>
                  <a:t> </a:t>
                </a:r>
                <a:r>
                  <a:rPr lang="fr-FR" sz="1500" i="1" smtClean="0">
                    <a:solidFill>
                      <a:srgbClr val="00FF00"/>
                    </a:solidFill>
                  </a:rPr>
                  <a:t>et al</a:t>
                </a:r>
                <a:r>
                  <a:rPr lang="fr-FR" sz="1500" smtClean="0">
                    <a:solidFill>
                      <a:srgbClr val="00FF00"/>
                    </a:solidFill>
                  </a:rPr>
                  <a:t>., </a:t>
                </a:r>
                <a:r>
                  <a:rPr lang="fr-FR" sz="1500" i="1" err="1" smtClean="0">
                    <a:solidFill>
                      <a:srgbClr val="00FF00"/>
                    </a:solidFill>
                  </a:rPr>
                  <a:t>nucl</a:t>
                </a:r>
                <a:r>
                  <a:rPr lang="fr-FR" sz="1500" i="1" smtClean="0">
                    <a:solidFill>
                      <a:srgbClr val="00FF00"/>
                    </a:solidFill>
                  </a:rPr>
                  <a:t>-th</a:t>
                </a:r>
                <a:r>
                  <a:rPr lang="fr-FR" sz="1500" smtClean="0">
                    <a:solidFill>
                      <a:srgbClr val="00FF00"/>
                    </a:solidFill>
                  </a:rPr>
                  <a:t>/0708,2945 (2007)</a:t>
                </a:r>
                <a:endParaRPr lang="fr-FR" sz="1500">
                  <a:solidFill>
                    <a:srgbClr val="00FF00"/>
                  </a:solidFill>
                </a:endParaRPr>
              </a:p>
            </p:txBody>
          </p:sp>
        </p:grpSp>
        <p:grpSp>
          <p:nvGrpSpPr>
            <p:cNvPr id="43" name="Groupe 42"/>
            <p:cNvGrpSpPr/>
            <p:nvPr/>
          </p:nvGrpSpPr>
          <p:grpSpPr>
            <a:xfrm>
              <a:off x="808038" y="4377199"/>
              <a:ext cx="3722687" cy="2630528"/>
              <a:chOff x="842963" y="4532270"/>
              <a:chExt cx="3722687" cy="2630528"/>
            </a:xfrm>
          </p:grpSpPr>
          <p:sp>
            <p:nvSpPr>
              <p:cNvPr id="75" name="Rectangle 74"/>
              <p:cNvSpPr/>
              <p:nvPr/>
            </p:nvSpPr>
            <p:spPr bwMode="auto">
              <a:xfrm>
                <a:off x="842963" y="4532270"/>
                <a:ext cx="3722687" cy="2630528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76" name="Picture 57" descr="Ormand_fig_1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79" t="-1454" r="298" b="7787"/>
              <a:stretch>
                <a:fillRect/>
              </a:stretch>
            </p:blipFill>
            <p:spPr bwMode="auto">
              <a:xfrm>
                <a:off x="892175" y="4570412"/>
                <a:ext cx="3609975" cy="2545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5" name="Image 4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716" y="7030217"/>
              <a:ext cx="1201736" cy="283880"/>
            </a:xfrm>
            <a:prstGeom prst="rect">
              <a:avLst/>
            </a:prstGeom>
          </p:spPr>
        </p:pic>
        <p:sp>
          <p:nvSpPr>
            <p:cNvPr id="46" name="ZoneTexte 45"/>
            <p:cNvSpPr txBox="1"/>
            <p:nvPr/>
          </p:nvSpPr>
          <p:spPr>
            <a:xfrm>
              <a:off x="3105150" y="4616455"/>
              <a:ext cx="857250" cy="461665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aseline="30000" smtClean="0">
                  <a:solidFill>
                    <a:schemeClr val="bg1"/>
                  </a:solidFill>
                </a:rPr>
                <a:t>28</a:t>
              </a:r>
              <a:r>
                <a:rPr lang="fr-FR" smtClean="0">
                  <a:solidFill>
                    <a:schemeClr val="bg1"/>
                  </a:solidFill>
                </a:rPr>
                <a:t>Mg</a:t>
              </a:r>
              <a:endParaRPr lang="fr-FR">
                <a:solidFill>
                  <a:schemeClr val="bg1"/>
                </a:solidFill>
              </a:endParaRPr>
            </a:p>
          </p:txBody>
        </p:sp>
        <p:pic>
          <p:nvPicPr>
            <p:cNvPr id="47" name="Image 4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25873" y="5537879"/>
              <a:ext cx="1332860" cy="239954"/>
            </a:xfrm>
            <a:prstGeom prst="rect">
              <a:avLst/>
            </a:prstGeom>
          </p:spPr>
        </p:pic>
        <p:grpSp>
          <p:nvGrpSpPr>
            <p:cNvPr id="70" name="Groupe 69"/>
            <p:cNvGrpSpPr/>
            <p:nvPr/>
          </p:nvGrpSpPr>
          <p:grpSpPr>
            <a:xfrm>
              <a:off x="2843213" y="5133822"/>
              <a:ext cx="1371600" cy="707886"/>
              <a:chOff x="2490788" y="5688172"/>
              <a:chExt cx="1371600" cy="707886"/>
            </a:xfrm>
          </p:grpSpPr>
          <p:cxnSp>
            <p:nvCxnSpPr>
              <p:cNvPr id="72" name="Connecteur droit 71"/>
              <p:cNvCxnSpPr/>
              <p:nvPr/>
            </p:nvCxnSpPr>
            <p:spPr>
              <a:xfrm>
                <a:off x="2490788" y="6222206"/>
                <a:ext cx="360000" cy="0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Ellipse 72"/>
              <p:cNvSpPr/>
              <p:nvPr/>
            </p:nvSpPr>
            <p:spPr>
              <a:xfrm>
                <a:off x="2599763" y="5827150"/>
                <a:ext cx="144000" cy="1440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4" name="Text Box 21"/>
              <p:cNvSpPr txBox="1">
                <a:spLocks noChangeArrowheads="1"/>
              </p:cNvSpPr>
              <p:nvPr/>
            </p:nvSpPr>
            <p:spPr bwMode="auto">
              <a:xfrm>
                <a:off x="2852738" y="5688172"/>
                <a:ext cx="1009650" cy="707886"/>
              </a:xfrm>
              <a:prstGeom prst="rect">
                <a:avLst/>
              </a:prstGeom>
              <a:solidFill>
                <a:schemeClr val="tx1"/>
              </a:solidFill>
              <a:ln w="28575">
                <a:noFill/>
                <a:round/>
                <a:headEnd/>
                <a:tailEnd/>
              </a:ln>
            </p:spPr>
            <p:txBody>
              <a:bodyPr wrap="square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2000" i="1" dirty="0" err="1" smtClean="0">
                    <a:solidFill>
                      <a:schemeClr val="bg2"/>
                    </a:solidFill>
                  </a:rPr>
                  <a:t>SMMC</a:t>
                </a:r>
                <a:endParaRPr lang="fr-FR" sz="2000" i="1" dirty="0">
                  <a:solidFill>
                    <a:srgbClr val="FF0000"/>
                  </a:solidFill>
                </a:endParaRPr>
              </a:p>
              <a:p>
                <a:pPr eaLnBrk="1" hangingPunct="1"/>
                <a:r>
                  <a:rPr lang="fr-FR" sz="2000" i="1" dirty="0" smtClean="0">
                    <a:solidFill>
                      <a:schemeClr val="bg1"/>
                    </a:solidFill>
                  </a:rPr>
                  <a:t>Exact</a:t>
                </a:r>
                <a:endParaRPr lang="fr-FR" sz="2000" i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1" name="Triangle isocèle 70"/>
            <p:cNvSpPr/>
            <p:nvPr/>
          </p:nvSpPr>
          <p:spPr>
            <a:xfrm>
              <a:off x="2960046" y="5600072"/>
              <a:ext cx="144000" cy="1080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1052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8" name="ZoneTexte 187"/>
          <p:cNvSpPr txBox="1"/>
          <p:nvPr/>
        </p:nvSpPr>
        <p:spPr>
          <a:xfrm>
            <a:off x="32073" y="910603"/>
            <a:ext cx="6063927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Standard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approach</a:t>
            </a: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fr-FR" sz="2600" b="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(</a:t>
            </a: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configuration interaction</a:t>
            </a:r>
            <a:r>
              <a:rPr lang="fr-FR" sz="2600" b="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)</a:t>
            </a:r>
          </a:p>
        </p:txBody>
      </p:sp>
      <p:sp>
        <p:nvSpPr>
          <p:cNvPr id="246" name="ZoneTexte 245"/>
          <p:cNvSpPr txBox="1"/>
          <p:nvPr/>
        </p:nvSpPr>
        <p:spPr>
          <a:xfrm>
            <a:off x="33342" y="3754792"/>
            <a:ext cx="4525958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Quantum Monte-Carlo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approaches</a:t>
            </a:r>
            <a:endParaRPr lang="fr-FR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140075" y="2815433"/>
            <a:ext cx="4271963" cy="703259"/>
            <a:chOff x="3140075" y="2815433"/>
            <a:chExt cx="4271963" cy="703259"/>
          </a:xfrm>
        </p:grpSpPr>
        <p:grpSp>
          <p:nvGrpSpPr>
            <p:cNvPr id="2" name="Groupe 1"/>
            <p:cNvGrpSpPr/>
            <p:nvPr/>
          </p:nvGrpSpPr>
          <p:grpSpPr>
            <a:xfrm>
              <a:off x="3284538" y="2923714"/>
              <a:ext cx="4127500" cy="520823"/>
              <a:chOff x="3352800" y="2923714"/>
              <a:chExt cx="4127500" cy="520823"/>
            </a:xfrm>
          </p:grpSpPr>
          <p:pic>
            <p:nvPicPr>
              <p:cNvPr id="347" name="Image 346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3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2800" y="2929400"/>
                <a:ext cx="2334135" cy="514078"/>
              </a:xfrm>
              <a:prstGeom prst="rect">
                <a:avLst/>
              </a:prstGeom>
            </p:spPr>
          </p:pic>
          <p:sp>
            <p:nvSpPr>
              <p:cNvPr id="348" name="Text Box 12"/>
              <p:cNvSpPr txBox="1">
                <a:spLocks noChangeArrowheads="1"/>
              </p:cNvSpPr>
              <p:nvPr/>
            </p:nvSpPr>
            <p:spPr bwMode="auto">
              <a:xfrm>
                <a:off x="5592763" y="2923714"/>
                <a:ext cx="1887537" cy="520823"/>
              </a:xfrm>
              <a:prstGeom prst="rect">
                <a:avLst/>
              </a:prstGeom>
              <a:noFill/>
              <a:ln w="76200" cmpd="tri">
                <a:noFill/>
                <a:miter lim="800000"/>
                <a:headEnd/>
                <a:tailEnd/>
              </a:ln>
              <a:effectLst>
                <a:outerShdw blurRad="25400" dir="2700000" algn="ctr" rotWithShape="0">
                  <a:schemeClr val="tx1"/>
                </a:outerShdw>
              </a:effec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sz="2700" i="1" dirty="0" smtClean="0"/>
                  <a:t>Impossible</a:t>
                </a:r>
                <a:endParaRPr lang="fr-FR" sz="2700" i="1" dirty="0"/>
              </a:p>
            </p:txBody>
          </p:sp>
        </p:grpSp>
        <p:sp>
          <p:nvSpPr>
            <p:cNvPr id="349" name="Rectangle 348"/>
            <p:cNvSpPr/>
            <p:nvPr/>
          </p:nvSpPr>
          <p:spPr bwMode="auto">
            <a:xfrm>
              <a:off x="3140075" y="2815433"/>
              <a:ext cx="4251325" cy="703259"/>
            </a:xfrm>
            <a:prstGeom prst="rect">
              <a:avLst/>
            </a:prstGeom>
            <a:noFill/>
            <a:ln w="76200" cap="sq" cmpd="tri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38100" dist="72390" dir="2700000" algn="ctr" rotWithShape="0">
                <a:schemeClr val="tx1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81" name="Text Box 13"/>
          <p:cNvSpPr txBox="1">
            <a:spLocks noChangeArrowheads="1"/>
          </p:cNvSpPr>
          <p:nvPr/>
        </p:nvSpPr>
        <p:spPr bwMode="auto">
          <a:xfrm>
            <a:off x="792480" y="5788004"/>
            <a:ext cx="6408420" cy="1311809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2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Reconstruction as an average over all the states describing independent particles that evolve in fluctuating external fields</a:t>
            </a:r>
            <a:endParaRPr lang="en-US" sz="3200" i="1" u="sng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43" name="Groupe 342"/>
          <p:cNvGrpSpPr/>
          <p:nvPr/>
        </p:nvGrpSpPr>
        <p:grpSpPr>
          <a:xfrm>
            <a:off x="7272991" y="2403475"/>
            <a:ext cx="680225" cy="604021"/>
            <a:chOff x="4547414" y="3701256"/>
            <a:chExt cx="680225" cy="604021"/>
          </a:xfrm>
        </p:grpSpPr>
        <p:sp>
          <p:nvSpPr>
            <p:cNvPr id="344" name="AutoShape 20"/>
            <p:cNvSpPr>
              <a:spLocks noChangeArrowheads="1"/>
            </p:cNvSpPr>
            <p:nvPr/>
          </p:nvSpPr>
          <p:spPr bwMode="auto">
            <a:xfrm>
              <a:off x="4547414" y="3701256"/>
              <a:ext cx="680225" cy="53316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38100" dist="63500" dir="8100000" algn="tr" rotWithShape="0">
                <a:srgbClr val="FF0000">
                  <a:alpha val="6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/>
              <a:bevelB w="241300" h="50800"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5" name="Text Box 21"/>
            <p:cNvSpPr txBox="1">
              <a:spLocks noChangeArrowheads="1"/>
            </p:cNvSpPr>
            <p:nvPr/>
          </p:nvSpPr>
          <p:spPr bwMode="auto">
            <a:xfrm>
              <a:off x="4725193" y="3751279"/>
              <a:ext cx="32861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3600" dirty="0" smtClean="0">
                  <a:latin typeface="Stencil" pitchFamily="82" charset="0"/>
                </a:rPr>
                <a:t>!</a:t>
              </a:r>
              <a:endParaRPr lang="fr-FR" sz="3600" dirty="0">
                <a:latin typeface="Stencil" pitchFamily="82" charset="0"/>
              </a:endParaRPr>
            </a:p>
          </p:txBody>
        </p:sp>
      </p:grpSp>
      <p:grpSp>
        <p:nvGrpSpPr>
          <p:cNvPr id="232" name="Groupe 231"/>
          <p:cNvGrpSpPr/>
          <p:nvPr/>
        </p:nvGrpSpPr>
        <p:grpSpPr>
          <a:xfrm>
            <a:off x="97630" y="1485425"/>
            <a:ext cx="10588835" cy="924314"/>
            <a:chOff x="97630" y="1485425"/>
            <a:chExt cx="10588835" cy="924314"/>
          </a:xfrm>
        </p:grpSpPr>
        <p:grpSp>
          <p:nvGrpSpPr>
            <p:cNvPr id="233" name="Groupe 232"/>
            <p:cNvGrpSpPr/>
            <p:nvPr/>
          </p:nvGrpSpPr>
          <p:grpSpPr>
            <a:xfrm>
              <a:off x="97630" y="1485632"/>
              <a:ext cx="1086843" cy="918670"/>
              <a:chOff x="3467100" y="4831695"/>
              <a:chExt cx="1006335" cy="850620"/>
            </a:xfrm>
          </p:grpSpPr>
          <p:pic>
            <p:nvPicPr>
              <p:cNvPr id="393" name="Image 392"/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7100" y="4831695"/>
                <a:ext cx="1006335" cy="850620"/>
              </a:xfrm>
              <a:prstGeom prst="rect">
                <a:avLst/>
              </a:prstGeom>
            </p:spPr>
          </p:pic>
          <p:pic>
            <p:nvPicPr>
              <p:cNvPr id="394" name="Picture 525" descr="atomic_nucleus_big"/>
              <p:cNvPicPr>
                <a:picLocks noChangeAspect="1" noChangeArrowheads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82" b="2032"/>
              <a:stretch>
                <a:fillRect/>
              </a:stretch>
            </p:blipFill>
            <p:spPr bwMode="auto">
              <a:xfrm>
                <a:off x="3582329" y="4903611"/>
                <a:ext cx="718868" cy="673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4" name="Groupe 233"/>
            <p:cNvGrpSpPr/>
            <p:nvPr/>
          </p:nvGrpSpPr>
          <p:grpSpPr>
            <a:xfrm>
              <a:off x="2300293" y="1491069"/>
              <a:ext cx="1086843" cy="918670"/>
              <a:chOff x="3216604" y="4215966"/>
              <a:chExt cx="1006335" cy="850620"/>
            </a:xfrm>
          </p:grpSpPr>
          <p:pic>
            <p:nvPicPr>
              <p:cNvPr id="384" name="Image 383"/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6604" y="4215966"/>
                <a:ext cx="1006335" cy="850620"/>
              </a:xfrm>
              <a:prstGeom prst="rect">
                <a:avLst/>
              </a:prstGeom>
            </p:spPr>
          </p:pic>
          <p:sp>
            <p:nvSpPr>
              <p:cNvPr id="385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3321943" y="4926315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6" name="Line 676"/>
              <p:cNvSpPr>
                <a:spLocks noChangeAspect="1" noChangeShapeType="1"/>
              </p:cNvSpPr>
              <p:nvPr/>
            </p:nvSpPr>
            <p:spPr bwMode="auto">
              <a:xfrm flipV="1">
                <a:off x="3321943" y="4688190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7" name="Line 677"/>
              <p:cNvSpPr>
                <a:spLocks noChangeAspect="1" noChangeShapeType="1"/>
              </p:cNvSpPr>
              <p:nvPr/>
            </p:nvSpPr>
            <p:spPr bwMode="auto">
              <a:xfrm flipV="1">
                <a:off x="3321943" y="4607227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8" name="Line 678"/>
              <p:cNvSpPr>
                <a:spLocks noChangeAspect="1" noChangeShapeType="1"/>
              </p:cNvSpPr>
              <p:nvPr/>
            </p:nvSpPr>
            <p:spPr bwMode="auto">
              <a:xfrm flipV="1">
                <a:off x="3321943" y="4383390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9" name="Oval 14"/>
              <p:cNvSpPr>
                <a:spLocks noChangeArrowheads="1"/>
              </p:cNvSpPr>
              <p:nvPr/>
            </p:nvSpPr>
            <p:spPr bwMode="auto">
              <a:xfrm>
                <a:off x="3365013" y="4863315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0" name="Oval 11"/>
              <p:cNvSpPr>
                <a:spLocks noChangeArrowheads="1"/>
              </p:cNvSpPr>
              <p:nvPr/>
            </p:nvSpPr>
            <p:spPr bwMode="auto">
              <a:xfrm>
                <a:off x="3717438" y="4863315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1" name="Oval 11"/>
              <p:cNvSpPr>
                <a:spLocks noChangeArrowheads="1"/>
              </p:cNvSpPr>
              <p:nvPr/>
            </p:nvSpPr>
            <p:spPr bwMode="auto">
              <a:xfrm>
                <a:off x="3867248" y="4863315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2" name="Oval 14"/>
              <p:cNvSpPr>
                <a:spLocks noChangeArrowheads="1"/>
              </p:cNvSpPr>
              <p:nvPr/>
            </p:nvSpPr>
            <p:spPr bwMode="auto">
              <a:xfrm>
                <a:off x="3514823" y="4863315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35" name="Groupe 234"/>
            <p:cNvGrpSpPr/>
            <p:nvPr/>
          </p:nvGrpSpPr>
          <p:grpSpPr>
            <a:xfrm>
              <a:off x="6482154" y="1485425"/>
              <a:ext cx="1086843" cy="918670"/>
              <a:chOff x="3821253" y="4576903"/>
              <a:chExt cx="1006335" cy="850620"/>
            </a:xfrm>
          </p:grpSpPr>
          <p:pic>
            <p:nvPicPr>
              <p:cNvPr id="262" name="Image 261"/>
              <p:cNvPicPr>
                <a:picLocks noChangeAspect="1"/>
              </p:cNvPicPr>
              <p:nvPr>
                <p:custDataLst>
                  <p:tags r:id="rId25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1253" y="4576903"/>
                <a:ext cx="1006335" cy="850620"/>
              </a:xfrm>
              <a:prstGeom prst="rect">
                <a:avLst/>
              </a:prstGeom>
            </p:spPr>
          </p:pic>
          <p:sp>
            <p:nvSpPr>
              <p:cNvPr id="263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3926592" y="5287252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4" name="Line 676"/>
              <p:cNvSpPr>
                <a:spLocks noChangeAspect="1" noChangeShapeType="1"/>
              </p:cNvSpPr>
              <p:nvPr/>
            </p:nvSpPr>
            <p:spPr bwMode="auto">
              <a:xfrm flipV="1">
                <a:off x="3926592" y="5049127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5" name="Line 677"/>
              <p:cNvSpPr>
                <a:spLocks noChangeAspect="1" noChangeShapeType="1"/>
              </p:cNvSpPr>
              <p:nvPr/>
            </p:nvSpPr>
            <p:spPr bwMode="auto">
              <a:xfrm flipV="1">
                <a:off x="3926592" y="4968164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6" name="Line 678"/>
              <p:cNvSpPr>
                <a:spLocks noChangeAspect="1" noChangeShapeType="1"/>
              </p:cNvSpPr>
              <p:nvPr/>
            </p:nvSpPr>
            <p:spPr bwMode="auto">
              <a:xfrm flipV="1">
                <a:off x="3926592" y="4744327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6" name="Oval 14"/>
              <p:cNvSpPr>
                <a:spLocks noChangeArrowheads="1"/>
              </p:cNvSpPr>
              <p:nvPr/>
            </p:nvSpPr>
            <p:spPr bwMode="auto">
              <a:xfrm>
                <a:off x="3969662" y="5224252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80" name="Oval 11"/>
              <p:cNvSpPr>
                <a:spLocks noChangeArrowheads="1"/>
              </p:cNvSpPr>
              <p:nvPr/>
            </p:nvSpPr>
            <p:spPr bwMode="auto">
              <a:xfrm>
                <a:off x="4322087" y="4903577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82" name="Oval 11"/>
              <p:cNvSpPr>
                <a:spLocks noChangeArrowheads="1"/>
              </p:cNvSpPr>
              <p:nvPr/>
            </p:nvSpPr>
            <p:spPr bwMode="auto">
              <a:xfrm>
                <a:off x="4471897" y="5224252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83" name="Oval 14"/>
              <p:cNvSpPr>
                <a:spLocks noChangeArrowheads="1"/>
              </p:cNvSpPr>
              <p:nvPr/>
            </p:nvSpPr>
            <p:spPr bwMode="auto">
              <a:xfrm>
                <a:off x="4119472" y="4986127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36" name="Groupe 235"/>
            <p:cNvGrpSpPr/>
            <p:nvPr/>
          </p:nvGrpSpPr>
          <p:grpSpPr>
            <a:xfrm>
              <a:off x="8614232" y="1486327"/>
              <a:ext cx="1086843" cy="918670"/>
              <a:chOff x="3877380" y="4541978"/>
              <a:chExt cx="1006335" cy="850620"/>
            </a:xfrm>
          </p:grpSpPr>
          <p:pic>
            <p:nvPicPr>
              <p:cNvPr id="253" name="Image 252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7380" y="4541978"/>
                <a:ext cx="1006335" cy="850620"/>
              </a:xfrm>
              <a:prstGeom prst="rect">
                <a:avLst/>
              </a:prstGeom>
            </p:spPr>
          </p:pic>
          <p:sp>
            <p:nvSpPr>
              <p:cNvPr id="254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3982719" y="5252327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5" name="Line 676"/>
              <p:cNvSpPr>
                <a:spLocks noChangeAspect="1" noChangeShapeType="1"/>
              </p:cNvSpPr>
              <p:nvPr/>
            </p:nvSpPr>
            <p:spPr bwMode="auto">
              <a:xfrm flipV="1">
                <a:off x="3982719" y="5014202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" name="Line 677"/>
              <p:cNvSpPr>
                <a:spLocks noChangeAspect="1" noChangeShapeType="1"/>
              </p:cNvSpPr>
              <p:nvPr/>
            </p:nvSpPr>
            <p:spPr bwMode="auto">
              <a:xfrm flipV="1">
                <a:off x="3982719" y="4933239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7" name="Line 678"/>
              <p:cNvSpPr>
                <a:spLocks noChangeAspect="1" noChangeShapeType="1"/>
              </p:cNvSpPr>
              <p:nvPr/>
            </p:nvSpPr>
            <p:spPr bwMode="auto">
              <a:xfrm flipV="1">
                <a:off x="3982719" y="4709402"/>
                <a:ext cx="712151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8" name="Oval 14"/>
              <p:cNvSpPr>
                <a:spLocks noChangeArrowheads="1"/>
              </p:cNvSpPr>
              <p:nvPr/>
            </p:nvSpPr>
            <p:spPr bwMode="auto">
              <a:xfrm>
                <a:off x="4025789" y="4870273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9" name="Oval 11"/>
              <p:cNvSpPr>
                <a:spLocks noChangeArrowheads="1"/>
              </p:cNvSpPr>
              <p:nvPr/>
            </p:nvSpPr>
            <p:spPr bwMode="auto">
              <a:xfrm>
                <a:off x="4378214" y="4646459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60" name="Oval 11"/>
              <p:cNvSpPr>
                <a:spLocks noChangeArrowheads="1"/>
              </p:cNvSpPr>
              <p:nvPr/>
            </p:nvSpPr>
            <p:spPr bwMode="auto">
              <a:xfrm>
                <a:off x="4528024" y="4951227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61" name="Oval 14"/>
              <p:cNvSpPr>
                <a:spLocks noChangeArrowheads="1"/>
              </p:cNvSpPr>
              <p:nvPr/>
            </p:nvSpPr>
            <p:spPr bwMode="auto">
              <a:xfrm>
                <a:off x="4175599" y="5189327"/>
                <a:ext cx="126000" cy="12600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37" name="Groupe 236"/>
            <p:cNvGrpSpPr/>
            <p:nvPr/>
          </p:nvGrpSpPr>
          <p:grpSpPr>
            <a:xfrm>
              <a:off x="4391823" y="1486938"/>
              <a:ext cx="1086843" cy="918670"/>
              <a:chOff x="6382995" y="3127801"/>
              <a:chExt cx="1086843" cy="918670"/>
            </a:xfrm>
          </p:grpSpPr>
          <p:pic>
            <p:nvPicPr>
              <p:cNvPr id="243" name="Image 242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2995" y="3127801"/>
                <a:ext cx="1086843" cy="918670"/>
              </a:xfrm>
              <a:prstGeom prst="rect">
                <a:avLst/>
              </a:prstGeom>
            </p:spPr>
          </p:pic>
          <p:sp>
            <p:nvSpPr>
              <p:cNvPr id="244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6496761" y="3894978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" name="Line 676"/>
              <p:cNvSpPr>
                <a:spLocks noChangeAspect="1" noChangeShapeType="1"/>
              </p:cNvSpPr>
              <p:nvPr/>
            </p:nvSpPr>
            <p:spPr bwMode="auto">
              <a:xfrm flipV="1">
                <a:off x="6496761" y="3637803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7" name="Line 677"/>
              <p:cNvSpPr>
                <a:spLocks noChangeAspect="1" noChangeShapeType="1"/>
              </p:cNvSpPr>
              <p:nvPr/>
            </p:nvSpPr>
            <p:spPr bwMode="auto">
              <a:xfrm flipV="1">
                <a:off x="6496761" y="3550363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8" name="Line 678"/>
              <p:cNvSpPr>
                <a:spLocks noChangeAspect="1" noChangeShapeType="1"/>
              </p:cNvSpPr>
              <p:nvPr/>
            </p:nvSpPr>
            <p:spPr bwMode="auto">
              <a:xfrm flipV="1">
                <a:off x="6496761" y="3308619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Oval 14"/>
              <p:cNvSpPr>
                <a:spLocks noChangeArrowheads="1"/>
              </p:cNvSpPr>
              <p:nvPr/>
            </p:nvSpPr>
            <p:spPr bwMode="auto">
              <a:xfrm>
                <a:off x="6543277" y="3826800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0" name="Oval 11"/>
              <p:cNvSpPr>
                <a:spLocks noChangeArrowheads="1"/>
              </p:cNvSpPr>
              <p:nvPr/>
            </p:nvSpPr>
            <p:spPr bwMode="auto">
              <a:xfrm>
                <a:off x="6923896" y="3826800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1" name="Oval 11"/>
              <p:cNvSpPr>
                <a:spLocks noChangeArrowheads="1"/>
              </p:cNvSpPr>
              <p:nvPr/>
            </p:nvSpPr>
            <p:spPr bwMode="auto">
              <a:xfrm>
                <a:off x="7085691" y="3569790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2" name="Oval 14"/>
              <p:cNvSpPr>
                <a:spLocks noChangeArrowheads="1"/>
              </p:cNvSpPr>
              <p:nvPr/>
            </p:nvSpPr>
            <p:spPr bwMode="auto">
              <a:xfrm>
                <a:off x="6705072" y="3826938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238" name="Image 237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3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5822" y="1671175"/>
              <a:ext cx="1011935" cy="481390"/>
            </a:xfrm>
            <a:prstGeom prst="rect">
              <a:avLst/>
            </a:prstGeom>
          </p:spPr>
        </p:pic>
        <p:pic>
          <p:nvPicPr>
            <p:cNvPr id="239" name="Image 238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7898" y="1673679"/>
              <a:ext cx="914606" cy="481143"/>
            </a:xfrm>
            <a:prstGeom prst="rect">
              <a:avLst/>
            </a:prstGeom>
          </p:spPr>
        </p:pic>
        <p:pic>
          <p:nvPicPr>
            <p:cNvPr id="240" name="Image 239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691" y="1673679"/>
              <a:ext cx="914606" cy="481143"/>
            </a:xfrm>
            <a:prstGeom prst="rect">
              <a:avLst/>
            </a:prstGeom>
          </p:spPr>
        </p:pic>
        <p:pic>
          <p:nvPicPr>
            <p:cNvPr id="241" name="Image 240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1859" y="1719974"/>
              <a:ext cx="914606" cy="384337"/>
            </a:xfrm>
            <a:prstGeom prst="rect">
              <a:avLst/>
            </a:prstGeom>
          </p:spPr>
        </p:pic>
        <p:pic>
          <p:nvPicPr>
            <p:cNvPr id="242" name="Image 241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8268" y="1677129"/>
              <a:ext cx="914606" cy="481143"/>
            </a:xfrm>
            <a:prstGeom prst="rect">
              <a:avLst/>
            </a:prstGeom>
          </p:spPr>
        </p:pic>
      </p:grpSp>
      <p:grpSp>
        <p:nvGrpSpPr>
          <p:cNvPr id="267" name="Groupe 266"/>
          <p:cNvGrpSpPr/>
          <p:nvPr/>
        </p:nvGrpSpPr>
        <p:grpSpPr>
          <a:xfrm>
            <a:off x="97200" y="4464000"/>
            <a:ext cx="10104621" cy="921596"/>
            <a:chOff x="127000" y="3394342"/>
            <a:chExt cx="10104621" cy="921596"/>
          </a:xfrm>
        </p:grpSpPr>
        <p:grpSp>
          <p:nvGrpSpPr>
            <p:cNvPr id="268" name="Groupe 267"/>
            <p:cNvGrpSpPr/>
            <p:nvPr/>
          </p:nvGrpSpPr>
          <p:grpSpPr>
            <a:xfrm>
              <a:off x="6545472" y="3394649"/>
              <a:ext cx="1086843" cy="918670"/>
              <a:chOff x="6545472" y="3394649"/>
              <a:chExt cx="1086843" cy="918670"/>
            </a:xfrm>
          </p:grpSpPr>
          <p:pic>
            <p:nvPicPr>
              <p:cNvPr id="323" name="Image 322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5472" y="3394649"/>
                <a:ext cx="1086843" cy="918670"/>
              </a:xfrm>
              <a:prstGeom prst="rect">
                <a:avLst/>
              </a:prstGeom>
            </p:spPr>
          </p:pic>
          <p:sp>
            <p:nvSpPr>
              <p:cNvPr id="324" name="Line 676"/>
              <p:cNvSpPr>
                <a:spLocks noChangeAspect="1" noChangeShapeType="1"/>
              </p:cNvSpPr>
              <p:nvPr/>
            </p:nvSpPr>
            <p:spPr bwMode="auto">
              <a:xfrm rot="19800000" flipV="1">
                <a:off x="6659238" y="3737770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5" name="Line 677"/>
              <p:cNvSpPr>
                <a:spLocks noChangeAspect="1" noChangeShapeType="1"/>
              </p:cNvSpPr>
              <p:nvPr/>
            </p:nvSpPr>
            <p:spPr bwMode="auto">
              <a:xfrm rot="19800000" flipV="1">
                <a:off x="6659238" y="3566509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6" name="Line 678"/>
              <p:cNvSpPr>
                <a:spLocks noChangeAspect="1" noChangeShapeType="1"/>
              </p:cNvSpPr>
              <p:nvPr/>
            </p:nvSpPr>
            <p:spPr bwMode="auto">
              <a:xfrm rot="19800000" flipV="1">
                <a:off x="6659238" y="3513360"/>
                <a:ext cx="769124" cy="0"/>
              </a:xfrm>
              <a:prstGeom prst="line">
                <a:avLst/>
              </a:prstGeom>
              <a:noFill/>
              <a:ln w="19050" cap="rnd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27" name="Groupe 326"/>
              <p:cNvGrpSpPr/>
              <p:nvPr/>
            </p:nvGrpSpPr>
            <p:grpSpPr>
              <a:xfrm rot="19800000">
                <a:off x="6659238" y="3807271"/>
                <a:ext cx="769124" cy="136080"/>
                <a:chOff x="6659238" y="1599957"/>
                <a:chExt cx="769124" cy="136080"/>
              </a:xfrm>
            </p:grpSpPr>
            <p:sp>
              <p:nvSpPr>
                <p:cNvPr id="328" name="Line 6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659238" y="1667997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9" name="Oval 14"/>
                <p:cNvSpPr>
                  <a:spLocks noChangeArrowheads="1"/>
                </p:cNvSpPr>
                <p:nvPr/>
              </p:nvSpPr>
              <p:spPr bwMode="auto">
                <a:xfrm>
                  <a:off x="6705754" y="1599957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0" name="Oval 11"/>
                <p:cNvSpPr>
                  <a:spLocks noChangeArrowheads="1"/>
                </p:cNvSpPr>
                <p:nvPr/>
              </p:nvSpPr>
              <p:spPr bwMode="auto">
                <a:xfrm>
                  <a:off x="7086373" y="1599957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1" name="Oval 11"/>
                <p:cNvSpPr>
                  <a:spLocks noChangeArrowheads="1"/>
                </p:cNvSpPr>
                <p:nvPr/>
              </p:nvSpPr>
              <p:spPr bwMode="auto">
                <a:xfrm>
                  <a:off x="7248168" y="1599957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2" name="Oval 14"/>
                <p:cNvSpPr>
                  <a:spLocks noChangeArrowheads="1"/>
                </p:cNvSpPr>
                <p:nvPr/>
              </p:nvSpPr>
              <p:spPr bwMode="auto">
                <a:xfrm>
                  <a:off x="6867549" y="1599957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69" name="Groupe 268"/>
            <p:cNvGrpSpPr/>
            <p:nvPr/>
          </p:nvGrpSpPr>
          <p:grpSpPr>
            <a:xfrm>
              <a:off x="127000" y="3394342"/>
              <a:ext cx="10104621" cy="921596"/>
              <a:chOff x="127000" y="3394342"/>
              <a:chExt cx="10104621" cy="921596"/>
            </a:xfrm>
          </p:grpSpPr>
          <p:grpSp>
            <p:nvGrpSpPr>
              <p:cNvPr id="270" name="Groupe 269"/>
              <p:cNvGrpSpPr/>
              <p:nvPr/>
            </p:nvGrpSpPr>
            <p:grpSpPr>
              <a:xfrm>
                <a:off x="1745333" y="3395672"/>
                <a:ext cx="1086843" cy="918670"/>
                <a:chOff x="1745333" y="3395672"/>
                <a:chExt cx="1086843" cy="918670"/>
              </a:xfrm>
            </p:grpSpPr>
            <p:pic>
              <p:nvPicPr>
                <p:cNvPr id="313" name="Image 312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3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45333" y="3395672"/>
                  <a:ext cx="1086843" cy="918670"/>
                </a:xfrm>
                <a:prstGeom prst="rect">
                  <a:avLst/>
                </a:prstGeom>
              </p:spPr>
            </p:pic>
            <p:sp>
              <p:nvSpPr>
                <p:cNvPr id="314" name="Line 676"/>
                <p:cNvSpPr>
                  <a:spLocks noChangeAspect="1" noChangeShapeType="1"/>
                </p:cNvSpPr>
                <p:nvPr/>
              </p:nvSpPr>
              <p:spPr bwMode="auto">
                <a:xfrm rot="21180000" flipV="1">
                  <a:off x="1859099" y="3915955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FF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5" name="Line 677"/>
                <p:cNvSpPr>
                  <a:spLocks noChangeAspect="1" noChangeShapeType="1"/>
                </p:cNvSpPr>
                <p:nvPr/>
              </p:nvSpPr>
              <p:spPr bwMode="auto">
                <a:xfrm rot="21180000" flipV="1">
                  <a:off x="1859099" y="3756507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FF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6" name="Line 678"/>
                <p:cNvSpPr>
                  <a:spLocks noChangeAspect="1" noChangeShapeType="1"/>
                </p:cNvSpPr>
                <p:nvPr/>
              </p:nvSpPr>
              <p:spPr bwMode="auto">
                <a:xfrm rot="21180000" flipV="1">
                  <a:off x="1859099" y="3579919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FF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17" name="Groupe 316"/>
                <p:cNvGrpSpPr/>
                <p:nvPr/>
              </p:nvGrpSpPr>
              <p:grpSpPr>
                <a:xfrm rot="21180000">
                  <a:off x="1859099" y="4026230"/>
                  <a:ext cx="769124" cy="136080"/>
                  <a:chOff x="1859099" y="1847488"/>
                  <a:chExt cx="769124" cy="136080"/>
                </a:xfrm>
              </p:grpSpPr>
              <p:sp>
                <p:nvSpPr>
                  <p:cNvPr id="318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9099" y="1915528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FF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905615" y="1847488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20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2286234" y="1847488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21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2448029" y="1847488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22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067410" y="1847488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271" name="Groupe 270"/>
              <p:cNvGrpSpPr/>
              <p:nvPr/>
            </p:nvGrpSpPr>
            <p:grpSpPr>
              <a:xfrm>
                <a:off x="3346431" y="3397268"/>
                <a:ext cx="1086843" cy="918670"/>
                <a:chOff x="3346431" y="3397268"/>
                <a:chExt cx="1086843" cy="918670"/>
              </a:xfrm>
            </p:grpSpPr>
            <p:pic>
              <p:nvPicPr>
                <p:cNvPr id="303" name="Image 302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3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46431" y="3397268"/>
                  <a:ext cx="1086843" cy="918670"/>
                </a:xfrm>
                <a:prstGeom prst="rect">
                  <a:avLst/>
                </a:prstGeom>
              </p:spPr>
            </p:pic>
            <p:sp>
              <p:nvSpPr>
                <p:cNvPr id="304" name="Line 676"/>
                <p:cNvSpPr>
                  <a:spLocks noChangeAspect="1" noChangeShapeType="1"/>
                </p:cNvSpPr>
                <p:nvPr/>
              </p:nvSpPr>
              <p:spPr bwMode="auto">
                <a:xfrm rot="20880000" flipV="1">
                  <a:off x="3460197" y="3854116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5" name="Line 677"/>
                <p:cNvSpPr>
                  <a:spLocks noChangeAspect="1" noChangeShapeType="1"/>
                </p:cNvSpPr>
                <p:nvPr/>
              </p:nvSpPr>
              <p:spPr bwMode="auto">
                <a:xfrm rot="20880000" flipV="1">
                  <a:off x="3460197" y="3572926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6" name="Line 678"/>
                <p:cNvSpPr>
                  <a:spLocks noChangeAspect="1" noChangeShapeType="1"/>
                </p:cNvSpPr>
                <p:nvPr/>
              </p:nvSpPr>
              <p:spPr bwMode="auto">
                <a:xfrm rot="20880000" flipV="1">
                  <a:off x="3460197" y="3487219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07" name="Groupe 306"/>
                <p:cNvGrpSpPr/>
                <p:nvPr/>
              </p:nvGrpSpPr>
              <p:grpSpPr>
                <a:xfrm rot="20880000">
                  <a:off x="3460197" y="4127273"/>
                  <a:ext cx="769124" cy="136080"/>
                  <a:chOff x="3460197" y="1948531"/>
                  <a:chExt cx="769124" cy="136080"/>
                </a:xfrm>
              </p:grpSpPr>
              <p:sp>
                <p:nvSpPr>
                  <p:cNvPr id="308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460197" y="2016571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CC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3506713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10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3887332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11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049127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12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3668508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272" name="Groupe 271"/>
              <p:cNvGrpSpPr/>
              <p:nvPr/>
            </p:nvGrpSpPr>
            <p:grpSpPr>
              <a:xfrm>
                <a:off x="127000" y="3394342"/>
                <a:ext cx="1086843" cy="918670"/>
                <a:chOff x="127000" y="3394342"/>
                <a:chExt cx="1086843" cy="918670"/>
              </a:xfrm>
            </p:grpSpPr>
            <p:pic>
              <p:nvPicPr>
                <p:cNvPr id="301" name="Image 300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3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000" y="3394342"/>
                  <a:ext cx="1086843" cy="918670"/>
                </a:xfrm>
                <a:prstGeom prst="rect">
                  <a:avLst/>
                </a:prstGeom>
              </p:spPr>
            </p:pic>
            <p:pic>
              <p:nvPicPr>
                <p:cNvPr id="302" name="Picture 525" descr="atomic_nucleus_big"/>
                <p:cNvPicPr>
                  <a:picLocks noChangeAspect="1" noChangeArrowheads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382" b="2032"/>
                <a:stretch>
                  <a:fillRect/>
                </a:stretch>
              </p:blipFill>
              <p:spPr bwMode="auto">
                <a:xfrm>
                  <a:off x="251447" y="3472011"/>
                  <a:ext cx="776378" cy="727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3" name="Image 272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3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29711" y="3629672"/>
                <a:ext cx="336362" cy="384001"/>
              </a:xfrm>
              <a:prstGeom prst="rect">
                <a:avLst/>
              </a:prstGeom>
            </p:spPr>
          </p:pic>
          <p:pic>
            <p:nvPicPr>
              <p:cNvPr id="274" name="Image 27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30705" y="3629685"/>
                <a:ext cx="336362" cy="384001"/>
              </a:xfrm>
              <a:prstGeom prst="rect">
                <a:avLst/>
              </a:prstGeom>
            </p:spPr>
          </p:pic>
          <p:pic>
            <p:nvPicPr>
              <p:cNvPr id="275" name="Image 27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0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7015" y="3629517"/>
                <a:ext cx="914606" cy="384337"/>
              </a:xfrm>
              <a:prstGeom prst="rect">
                <a:avLst/>
              </a:prstGeom>
            </p:spPr>
          </p:pic>
          <p:pic>
            <p:nvPicPr>
              <p:cNvPr id="276" name="Image 275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4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86649" y="3763111"/>
                <a:ext cx="378407" cy="162406"/>
              </a:xfrm>
              <a:prstGeom prst="rect">
                <a:avLst/>
              </a:prstGeom>
            </p:spPr>
          </p:pic>
          <p:grpSp>
            <p:nvGrpSpPr>
              <p:cNvPr id="277" name="Groupe 276"/>
              <p:cNvGrpSpPr/>
              <p:nvPr/>
            </p:nvGrpSpPr>
            <p:grpSpPr>
              <a:xfrm>
                <a:off x="8140679" y="3394653"/>
                <a:ext cx="1086843" cy="918670"/>
                <a:chOff x="8140679" y="3394653"/>
                <a:chExt cx="1086843" cy="918670"/>
              </a:xfrm>
            </p:grpSpPr>
            <p:pic>
              <p:nvPicPr>
                <p:cNvPr id="291" name="Image 290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3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40679" y="3394653"/>
                  <a:ext cx="1086843" cy="918670"/>
                </a:xfrm>
                <a:prstGeom prst="rect">
                  <a:avLst/>
                </a:prstGeom>
              </p:spPr>
            </p:pic>
            <p:sp>
              <p:nvSpPr>
                <p:cNvPr id="292" name="Line 676"/>
                <p:cNvSpPr>
                  <a:spLocks noChangeAspect="1" noChangeShapeType="1"/>
                </p:cNvSpPr>
                <p:nvPr/>
              </p:nvSpPr>
              <p:spPr bwMode="auto">
                <a:xfrm rot="20940000" flipV="1">
                  <a:off x="8254445" y="3887777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3" name="Line 677"/>
                <p:cNvSpPr>
                  <a:spLocks noChangeAspect="1" noChangeShapeType="1"/>
                </p:cNvSpPr>
                <p:nvPr/>
              </p:nvSpPr>
              <p:spPr bwMode="auto">
                <a:xfrm rot="20940000" flipV="1">
                  <a:off x="8254445" y="3823696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4" name="Line 678"/>
                <p:cNvSpPr>
                  <a:spLocks noChangeAspect="1" noChangeShapeType="1"/>
                </p:cNvSpPr>
                <p:nvPr/>
              </p:nvSpPr>
              <p:spPr bwMode="auto">
                <a:xfrm rot="20940000" flipV="1">
                  <a:off x="8254445" y="3592744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295" name="Groupe 294"/>
                <p:cNvGrpSpPr/>
                <p:nvPr/>
              </p:nvGrpSpPr>
              <p:grpSpPr>
                <a:xfrm rot="20940000">
                  <a:off x="8254445" y="3914425"/>
                  <a:ext cx="769124" cy="136080"/>
                  <a:chOff x="8254445" y="1735683"/>
                  <a:chExt cx="769124" cy="136080"/>
                </a:xfrm>
              </p:grpSpPr>
              <p:sp>
                <p:nvSpPr>
                  <p:cNvPr id="296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8254445" y="1803723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7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8300961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8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8681580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8843375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0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8462756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278" name="Groupe 277"/>
              <p:cNvGrpSpPr/>
              <p:nvPr/>
            </p:nvGrpSpPr>
            <p:grpSpPr>
              <a:xfrm>
                <a:off x="4941461" y="3395672"/>
                <a:ext cx="1086843" cy="918670"/>
                <a:chOff x="4941461" y="3395672"/>
                <a:chExt cx="1086843" cy="918670"/>
              </a:xfrm>
            </p:grpSpPr>
            <p:pic>
              <p:nvPicPr>
                <p:cNvPr id="281" name="Image 280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3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41461" y="3395672"/>
                  <a:ext cx="1086843" cy="918670"/>
                </a:xfrm>
                <a:prstGeom prst="rect">
                  <a:avLst/>
                </a:prstGeom>
              </p:spPr>
            </p:pic>
            <p:sp>
              <p:nvSpPr>
                <p:cNvPr id="282" name="Line 676"/>
                <p:cNvSpPr>
                  <a:spLocks noChangeAspect="1" noChangeShapeType="1"/>
                </p:cNvSpPr>
                <p:nvPr/>
              </p:nvSpPr>
              <p:spPr bwMode="auto">
                <a:xfrm rot="20160000" flipV="1">
                  <a:off x="5055227" y="3888796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3" name="Line 677"/>
                <p:cNvSpPr>
                  <a:spLocks noChangeAspect="1" noChangeShapeType="1"/>
                </p:cNvSpPr>
                <p:nvPr/>
              </p:nvSpPr>
              <p:spPr bwMode="auto">
                <a:xfrm rot="20160000" flipV="1">
                  <a:off x="5055227" y="3658010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4" name="Line 678"/>
                <p:cNvSpPr>
                  <a:spLocks noChangeAspect="1" noChangeShapeType="1"/>
                </p:cNvSpPr>
                <p:nvPr/>
              </p:nvSpPr>
              <p:spPr bwMode="auto">
                <a:xfrm rot="20160000" flipV="1">
                  <a:off x="5055227" y="3509630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285" name="Groupe 284"/>
                <p:cNvGrpSpPr/>
                <p:nvPr/>
              </p:nvGrpSpPr>
              <p:grpSpPr>
                <a:xfrm rot="20160000">
                  <a:off x="5055227" y="3915444"/>
                  <a:ext cx="769124" cy="136080"/>
                  <a:chOff x="5055227" y="1736702"/>
                  <a:chExt cx="769124" cy="136080"/>
                </a:xfrm>
              </p:grpSpPr>
              <p:sp>
                <p:nvSpPr>
                  <p:cNvPr id="286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5055227" y="1804742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101743" y="1736702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8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482362" y="1736702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8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5644157" y="1736702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9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5263538" y="1736702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pic>
            <p:nvPicPr>
              <p:cNvPr id="279" name="Image 278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5549" y="3629685"/>
                <a:ext cx="336362" cy="384001"/>
              </a:xfrm>
              <a:prstGeom prst="rect">
                <a:avLst/>
              </a:prstGeom>
            </p:spPr>
          </p:pic>
          <p:pic>
            <p:nvPicPr>
              <p:cNvPr id="280" name="Image 279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7820" y="3629685"/>
                <a:ext cx="336362" cy="384001"/>
              </a:xfrm>
              <a:prstGeom prst="rect">
                <a:avLst/>
              </a:prstGeom>
            </p:spPr>
          </p:pic>
        </p:grpSp>
      </p:grpSp>
      <p:grpSp>
        <p:nvGrpSpPr>
          <p:cNvPr id="333" name="Groupe 332"/>
          <p:cNvGrpSpPr>
            <a:grpSpLocks noChangeAspect="1"/>
          </p:cNvGrpSpPr>
          <p:nvPr/>
        </p:nvGrpSpPr>
        <p:grpSpPr>
          <a:xfrm>
            <a:off x="7930800" y="5490000"/>
            <a:ext cx="2372275" cy="2005200"/>
            <a:chOff x="6545472" y="3394649"/>
            <a:chExt cx="1086843" cy="918670"/>
          </a:xfrm>
        </p:grpSpPr>
        <p:pic>
          <p:nvPicPr>
            <p:cNvPr id="334" name="Image 33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5472" y="3394649"/>
              <a:ext cx="1086843" cy="918670"/>
            </a:xfrm>
            <a:prstGeom prst="rect">
              <a:avLst/>
            </a:prstGeom>
          </p:spPr>
        </p:pic>
        <p:sp>
          <p:nvSpPr>
            <p:cNvPr id="335" name="Line 676"/>
            <p:cNvSpPr>
              <a:spLocks noChangeAspect="1" noChangeShapeType="1"/>
            </p:cNvSpPr>
            <p:nvPr/>
          </p:nvSpPr>
          <p:spPr bwMode="auto">
            <a:xfrm rot="19800000" flipV="1">
              <a:off x="6659238" y="3737770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Line 677"/>
            <p:cNvSpPr>
              <a:spLocks noChangeAspect="1" noChangeShapeType="1"/>
            </p:cNvSpPr>
            <p:nvPr/>
          </p:nvSpPr>
          <p:spPr bwMode="auto">
            <a:xfrm rot="19800000" flipV="1">
              <a:off x="6659238" y="3566509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Line 678"/>
            <p:cNvSpPr>
              <a:spLocks noChangeAspect="1" noChangeShapeType="1"/>
            </p:cNvSpPr>
            <p:nvPr/>
          </p:nvSpPr>
          <p:spPr bwMode="auto">
            <a:xfrm rot="19800000" flipV="1">
              <a:off x="6659238" y="3513360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38" name="Groupe 337"/>
            <p:cNvGrpSpPr/>
            <p:nvPr/>
          </p:nvGrpSpPr>
          <p:grpSpPr>
            <a:xfrm rot="19800000">
              <a:off x="6659238" y="3807271"/>
              <a:ext cx="769124" cy="136080"/>
              <a:chOff x="6659238" y="1599957"/>
              <a:chExt cx="769124" cy="136080"/>
            </a:xfrm>
          </p:grpSpPr>
          <p:sp>
            <p:nvSpPr>
              <p:cNvPr id="339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6659238" y="1667997"/>
                <a:ext cx="769124" cy="0"/>
              </a:xfrm>
              <a:prstGeom prst="line">
                <a:avLst/>
              </a:prstGeom>
              <a:noFill/>
              <a:ln w="44450" cap="rnd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0" name="Oval 14"/>
              <p:cNvSpPr>
                <a:spLocks noChangeArrowheads="1"/>
              </p:cNvSpPr>
              <p:nvPr/>
            </p:nvSpPr>
            <p:spPr bwMode="auto">
              <a:xfrm>
                <a:off x="6705754" y="1599957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1" name="Oval 11"/>
              <p:cNvSpPr>
                <a:spLocks noChangeArrowheads="1"/>
              </p:cNvSpPr>
              <p:nvPr/>
            </p:nvSpPr>
            <p:spPr bwMode="auto">
              <a:xfrm>
                <a:off x="7086373" y="1599957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2" name="Oval 11"/>
              <p:cNvSpPr>
                <a:spLocks noChangeArrowheads="1"/>
              </p:cNvSpPr>
              <p:nvPr/>
            </p:nvSpPr>
            <p:spPr bwMode="auto">
              <a:xfrm>
                <a:off x="7248168" y="1599957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0" name="Oval 14"/>
              <p:cNvSpPr>
                <a:spLocks noChangeArrowheads="1"/>
              </p:cNvSpPr>
              <p:nvPr/>
            </p:nvSpPr>
            <p:spPr bwMode="auto">
              <a:xfrm>
                <a:off x="6867549" y="1599957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351" name="Groupe 350"/>
          <p:cNvGrpSpPr>
            <a:grpSpLocks noChangeAspect="1"/>
          </p:cNvGrpSpPr>
          <p:nvPr/>
        </p:nvGrpSpPr>
        <p:grpSpPr>
          <a:xfrm>
            <a:off x="7929565" y="5489482"/>
            <a:ext cx="2372275" cy="2005200"/>
            <a:chOff x="1745333" y="3395672"/>
            <a:chExt cx="1086843" cy="918670"/>
          </a:xfrm>
        </p:grpSpPr>
        <p:pic>
          <p:nvPicPr>
            <p:cNvPr id="352" name="Image 35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333" y="3395672"/>
              <a:ext cx="1086843" cy="918670"/>
            </a:xfrm>
            <a:prstGeom prst="rect">
              <a:avLst/>
            </a:prstGeom>
          </p:spPr>
        </p:pic>
        <p:sp>
          <p:nvSpPr>
            <p:cNvPr id="353" name="Line 676"/>
            <p:cNvSpPr>
              <a:spLocks noChangeAspect="1" noChangeShapeType="1"/>
            </p:cNvSpPr>
            <p:nvPr/>
          </p:nvSpPr>
          <p:spPr bwMode="auto">
            <a:xfrm rot="21180000" flipV="1">
              <a:off x="1859099" y="3915955"/>
              <a:ext cx="769124" cy="0"/>
            </a:xfrm>
            <a:prstGeom prst="line">
              <a:avLst/>
            </a:prstGeom>
            <a:noFill/>
            <a:ln w="44450" cap="rnd">
              <a:solidFill>
                <a:srgbClr val="00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Line 677"/>
            <p:cNvSpPr>
              <a:spLocks noChangeAspect="1" noChangeShapeType="1"/>
            </p:cNvSpPr>
            <p:nvPr/>
          </p:nvSpPr>
          <p:spPr bwMode="auto">
            <a:xfrm rot="21180000" flipV="1">
              <a:off x="1859099" y="3756507"/>
              <a:ext cx="769124" cy="0"/>
            </a:xfrm>
            <a:prstGeom prst="line">
              <a:avLst/>
            </a:prstGeom>
            <a:noFill/>
            <a:ln w="44450" cap="rnd">
              <a:solidFill>
                <a:srgbClr val="00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Line 678"/>
            <p:cNvSpPr>
              <a:spLocks noChangeAspect="1" noChangeShapeType="1"/>
            </p:cNvSpPr>
            <p:nvPr/>
          </p:nvSpPr>
          <p:spPr bwMode="auto">
            <a:xfrm rot="21180000" flipV="1">
              <a:off x="1859099" y="3579919"/>
              <a:ext cx="769124" cy="0"/>
            </a:xfrm>
            <a:prstGeom prst="line">
              <a:avLst/>
            </a:prstGeom>
            <a:noFill/>
            <a:ln w="44450" cap="rnd">
              <a:solidFill>
                <a:srgbClr val="00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56" name="Groupe 355"/>
            <p:cNvGrpSpPr/>
            <p:nvPr/>
          </p:nvGrpSpPr>
          <p:grpSpPr>
            <a:xfrm rot="21180000">
              <a:off x="1859099" y="4026230"/>
              <a:ext cx="769124" cy="136080"/>
              <a:chOff x="1859099" y="1847488"/>
              <a:chExt cx="769124" cy="136080"/>
            </a:xfrm>
          </p:grpSpPr>
          <p:sp>
            <p:nvSpPr>
              <p:cNvPr id="357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1859099" y="1915528"/>
                <a:ext cx="769124" cy="0"/>
              </a:xfrm>
              <a:prstGeom prst="line">
                <a:avLst/>
              </a:prstGeom>
              <a:noFill/>
              <a:ln w="44450" cap="rnd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8" name="Oval 14"/>
              <p:cNvSpPr>
                <a:spLocks noChangeArrowheads="1"/>
              </p:cNvSpPr>
              <p:nvPr/>
            </p:nvSpPr>
            <p:spPr bwMode="auto">
              <a:xfrm>
                <a:off x="1905615" y="1847488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59" name="Oval 11"/>
              <p:cNvSpPr>
                <a:spLocks noChangeArrowheads="1"/>
              </p:cNvSpPr>
              <p:nvPr/>
            </p:nvSpPr>
            <p:spPr bwMode="auto">
              <a:xfrm>
                <a:off x="2286234" y="1847488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0" name="Oval 11"/>
              <p:cNvSpPr>
                <a:spLocks noChangeArrowheads="1"/>
              </p:cNvSpPr>
              <p:nvPr/>
            </p:nvSpPr>
            <p:spPr bwMode="auto">
              <a:xfrm>
                <a:off x="2448029" y="1847488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1" name="Oval 14"/>
              <p:cNvSpPr>
                <a:spLocks noChangeArrowheads="1"/>
              </p:cNvSpPr>
              <p:nvPr/>
            </p:nvSpPr>
            <p:spPr bwMode="auto">
              <a:xfrm>
                <a:off x="2067410" y="1847488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362" name="Groupe 361"/>
          <p:cNvGrpSpPr>
            <a:grpSpLocks noChangeAspect="1"/>
          </p:cNvGrpSpPr>
          <p:nvPr/>
        </p:nvGrpSpPr>
        <p:grpSpPr>
          <a:xfrm>
            <a:off x="7930800" y="5490000"/>
            <a:ext cx="2372275" cy="2005200"/>
            <a:chOff x="3346431" y="3397268"/>
            <a:chExt cx="1086843" cy="918670"/>
          </a:xfrm>
        </p:grpSpPr>
        <p:pic>
          <p:nvPicPr>
            <p:cNvPr id="363" name="Image 36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431" y="3397268"/>
              <a:ext cx="1086843" cy="918670"/>
            </a:xfrm>
            <a:prstGeom prst="rect">
              <a:avLst/>
            </a:prstGeom>
          </p:spPr>
        </p:pic>
        <p:sp>
          <p:nvSpPr>
            <p:cNvPr id="364" name="Line 676"/>
            <p:cNvSpPr>
              <a:spLocks noChangeAspect="1" noChangeShapeType="1"/>
            </p:cNvSpPr>
            <p:nvPr/>
          </p:nvSpPr>
          <p:spPr bwMode="auto">
            <a:xfrm rot="20880000" flipV="1">
              <a:off x="3460197" y="3854116"/>
              <a:ext cx="769124" cy="0"/>
            </a:xfrm>
            <a:prstGeom prst="line">
              <a:avLst/>
            </a:prstGeom>
            <a:noFill/>
            <a:ln w="44450" cap="rnd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Line 677"/>
            <p:cNvSpPr>
              <a:spLocks noChangeAspect="1" noChangeShapeType="1"/>
            </p:cNvSpPr>
            <p:nvPr/>
          </p:nvSpPr>
          <p:spPr bwMode="auto">
            <a:xfrm rot="20880000" flipV="1">
              <a:off x="3460197" y="3572926"/>
              <a:ext cx="769124" cy="0"/>
            </a:xfrm>
            <a:prstGeom prst="line">
              <a:avLst/>
            </a:prstGeom>
            <a:noFill/>
            <a:ln w="44450" cap="rnd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Line 678"/>
            <p:cNvSpPr>
              <a:spLocks noChangeAspect="1" noChangeShapeType="1"/>
            </p:cNvSpPr>
            <p:nvPr/>
          </p:nvSpPr>
          <p:spPr bwMode="auto">
            <a:xfrm rot="20880000" flipV="1">
              <a:off x="3460197" y="3487219"/>
              <a:ext cx="769124" cy="0"/>
            </a:xfrm>
            <a:prstGeom prst="line">
              <a:avLst/>
            </a:prstGeom>
            <a:noFill/>
            <a:ln w="44450" cap="rnd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67" name="Groupe 366"/>
            <p:cNvGrpSpPr/>
            <p:nvPr/>
          </p:nvGrpSpPr>
          <p:grpSpPr>
            <a:xfrm rot="20880000">
              <a:off x="3460197" y="4127273"/>
              <a:ext cx="769124" cy="136080"/>
              <a:chOff x="3460197" y="1948531"/>
              <a:chExt cx="769124" cy="136080"/>
            </a:xfrm>
          </p:grpSpPr>
          <p:sp>
            <p:nvSpPr>
              <p:cNvPr id="368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3460197" y="2016571"/>
                <a:ext cx="769124" cy="0"/>
              </a:xfrm>
              <a:prstGeom prst="line">
                <a:avLst/>
              </a:prstGeom>
              <a:noFill/>
              <a:ln w="44450" cap="rnd">
                <a:solidFill>
                  <a:srgbClr val="00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9" name="Oval 14"/>
              <p:cNvSpPr>
                <a:spLocks noChangeArrowheads="1"/>
              </p:cNvSpPr>
              <p:nvPr/>
            </p:nvSpPr>
            <p:spPr bwMode="auto">
              <a:xfrm>
                <a:off x="3506713" y="1948531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0" name="Oval 11"/>
              <p:cNvSpPr>
                <a:spLocks noChangeArrowheads="1"/>
              </p:cNvSpPr>
              <p:nvPr/>
            </p:nvSpPr>
            <p:spPr bwMode="auto">
              <a:xfrm>
                <a:off x="3887332" y="1948531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1" name="Oval 11"/>
              <p:cNvSpPr>
                <a:spLocks noChangeArrowheads="1"/>
              </p:cNvSpPr>
              <p:nvPr/>
            </p:nvSpPr>
            <p:spPr bwMode="auto">
              <a:xfrm>
                <a:off x="4049127" y="1948531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2" name="Oval 14"/>
              <p:cNvSpPr>
                <a:spLocks noChangeArrowheads="1"/>
              </p:cNvSpPr>
              <p:nvPr/>
            </p:nvSpPr>
            <p:spPr bwMode="auto">
              <a:xfrm>
                <a:off x="3668508" y="1948531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373" name="Groupe 372"/>
          <p:cNvGrpSpPr>
            <a:grpSpLocks noChangeAspect="1"/>
          </p:cNvGrpSpPr>
          <p:nvPr/>
        </p:nvGrpSpPr>
        <p:grpSpPr>
          <a:xfrm>
            <a:off x="7930800" y="5490000"/>
            <a:ext cx="2371171" cy="2004270"/>
            <a:chOff x="8140679" y="3394653"/>
            <a:chExt cx="1086843" cy="918670"/>
          </a:xfrm>
        </p:grpSpPr>
        <p:pic>
          <p:nvPicPr>
            <p:cNvPr id="374" name="Image 37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0679" y="3394653"/>
              <a:ext cx="1086843" cy="918670"/>
            </a:xfrm>
            <a:prstGeom prst="rect">
              <a:avLst/>
            </a:prstGeom>
          </p:spPr>
        </p:pic>
        <p:sp>
          <p:nvSpPr>
            <p:cNvPr id="375" name="Line 676"/>
            <p:cNvSpPr>
              <a:spLocks noChangeAspect="1" noChangeShapeType="1"/>
            </p:cNvSpPr>
            <p:nvPr/>
          </p:nvSpPr>
          <p:spPr bwMode="auto">
            <a:xfrm rot="20940000" flipV="1">
              <a:off x="8254445" y="3887777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Line 677"/>
            <p:cNvSpPr>
              <a:spLocks noChangeAspect="1" noChangeShapeType="1"/>
            </p:cNvSpPr>
            <p:nvPr/>
          </p:nvSpPr>
          <p:spPr bwMode="auto">
            <a:xfrm rot="20940000" flipV="1">
              <a:off x="8254445" y="3823696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Line 678"/>
            <p:cNvSpPr>
              <a:spLocks noChangeAspect="1" noChangeShapeType="1"/>
            </p:cNvSpPr>
            <p:nvPr/>
          </p:nvSpPr>
          <p:spPr bwMode="auto">
            <a:xfrm rot="20940000" flipV="1">
              <a:off x="8254445" y="3592744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78" name="Groupe 377"/>
            <p:cNvGrpSpPr/>
            <p:nvPr/>
          </p:nvGrpSpPr>
          <p:grpSpPr>
            <a:xfrm rot="20940000">
              <a:off x="8254445" y="3914425"/>
              <a:ext cx="769124" cy="136080"/>
              <a:chOff x="8254445" y="1735683"/>
              <a:chExt cx="769124" cy="136080"/>
            </a:xfrm>
          </p:grpSpPr>
          <p:sp>
            <p:nvSpPr>
              <p:cNvPr id="379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8254445" y="1803723"/>
                <a:ext cx="769124" cy="0"/>
              </a:xfrm>
              <a:prstGeom prst="line">
                <a:avLst/>
              </a:prstGeom>
              <a:noFill/>
              <a:ln w="44450" cap="rnd">
                <a:solidFill>
                  <a:srgbClr val="FF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5" name="Oval 14"/>
              <p:cNvSpPr>
                <a:spLocks noChangeArrowheads="1"/>
              </p:cNvSpPr>
              <p:nvPr/>
            </p:nvSpPr>
            <p:spPr bwMode="auto">
              <a:xfrm>
                <a:off x="8300961" y="1735683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6" name="Oval 11"/>
              <p:cNvSpPr>
                <a:spLocks noChangeArrowheads="1"/>
              </p:cNvSpPr>
              <p:nvPr/>
            </p:nvSpPr>
            <p:spPr bwMode="auto">
              <a:xfrm>
                <a:off x="8681580" y="1735683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7" name="Oval 11"/>
              <p:cNvSpPr>
                <a:spLocks noChangeArrowheads="1"/>
              </p:cNvSpPr>
              <p:nvPr/>
            </p:nvSpPr>
            <p:spPr bwMode="auto">
              <a:xfrm>
                <a:off x="8843375" y="1735683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98" name="Oval 14"/>
              <p:cNvSpPr>
                <a:spLocks noChangeArrowheads="1"/>
              </p:cNvSpPr>
              <p:nvPr/>
            </p:nvSpPr>
            <p:spPr bwMode="auto">
              <a:xfrm>
                <a:off x="8462756" y="1735683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399" name="Groupe 398"/>
          <p:cNvGrpSpPr>
            <a:grpSpLocks noChangeAspect="1"/>
          </p:cNvGrpSpPr>
          <p:nvPr/>
        </p:nvGrpSpPr>
        <p:grpSpPr>
          <a:xfrm>
            <a:off x="7930800" y="5490000"/>
            <a:ext cx="2372275" cy="2005200"/>
            <a:chOff x="4941461" y="3395672"/>
            <a:chExt cx="1086843" cy="918670"/>
          </a:xfrm>
        </p:grpSpPr>
        <p:pic>
          <p:nvPicPr>
            <p:cNvPr id="400" name="Image 39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461" y="3395672"/>
              <a:ext cx="1086843" cy="918670"/>
            </a:xfrm>
            <a:prstGeom prst="rect">
              <a:avLst/>
            </a:prstGeom>
          </p:spPr>
        </p:pic>
        <p:sp>
          <p:nvSpPr>
            <p:cNvPr id="401" name="Line 676"/>
            <p:cNvSpPr>
              <a:spLocks noChangeAspect="1" noChangeShapeType="1"/>
            </p:cNvSpPr>
            <p:nvPr/>
          </p:nvSpPr>
          <p:spPr bwMode="auto">
            <a:xfrm rot="20160000" flipV="1">
              <a:off x="5055227" y="3888796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Line 677"/>
            <p:cNvSpPr>
              <a:spLocks noChangeAspect="1" noChangeShapeType="1"/>
            </p:cNvSpPr>
            <p:nvPr/>
          </p:nvSpPr>
          <p:spPr bwMode="auto">
            <a:xfrm rot="20160000" flipV="1">
              <a:off x="5055227" y="3658010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Line 678"/>
            <p:cNvSpPr>
              <a:spLocks noChangeAspect="1" noChangeShapeType="1"/>
            </p:cNvSpPr>
            <p:nvPr/>
          </p:nvSpPr>
          <p:spPr bwMode="auto">
            <a:xfrm rot="20160000" flipV="1">
              <a:off x="5055227" y="3509630"/>
              <a:ext cx="769124" cy="0"/>
            </a:xfrm>
            <a:prstGeom prst="line">
              <a:avLst/>
            </a:prstGeom>
            <a:noFill/>
            <a:ln w="44450" cap="rnd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04" name="Groupe 403"/>
            <p:cNvGrpSpPr/>
            <p:nvPr/>
          </p:nvGrpSpPr>
          <p:grpSpPr>
            <a:xfrm rot="20160000">
              <a:off x="5055227" y="3915444"/>
              <a:ext cx="769124" cy="136080"/>
              <a:chOff x="5055227" y="1736702"/>
              <a:chExt cx="769124" cy="136080"/>
            </a:xfrm>
          </p:grpSpPr>
          <p:sp>
            <p:nvSpPr>
              <p:cNvPr id="405" name="Line 675"/>
              <p:cNvSpPr>
                <a:spLocks noChangeAspect="1" noChangeShapeType="1"/>
              </p:cNvSpPr>
              <p:nvPr/>
            </p:nvSpPr>
            <p:spPr bwMode="auto">
              <a:xfrm flipV="1">
                <a:off x="5055227" y="1804742"/>
                <a:ext cx="769124" cy="0"/>
              </a:xfrm>
              <a:prstGeom prst="line">
                <a:avLst/>
              </a:prstGeom>
              <a:noFill/>
              <a:ln w="44450" cap="rnd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6" name="Oval 14"/>
              <p:cNvSpPr>
                <a:spLocks noChangeArrowheads="1"/>
              </p:cNvSpPr>
              <p:nvPr/>
            </p:nvSpPr>
            <p:spPr bwMode="auto">
              <a:xfrm>
                <a:off x="5101743" y="1736702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7" name="Oval 11"/>
              <p:cNvSpPr>
                <a:spLocks noChangeArrowheads="1"/>
              </p:cNvSpPr>
              <p:nvPr/>
            </p:nvSpPr>
            <p:spPr bwMode="auto">
              <a:xfrm>
                <a:off x="5482362" y="1736702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8" name="Oval 11"/>
              <p:cNvSpPr>
                <a:spLocks noChangeArrowheads="1"/>
              </p:cNvSpPr>
              <p:nvPr/>
            </p:nvSpPr>
            <p:spPr bwMode="auto">
              <a:xfrm>
                <a:off x="5644157" y="1736702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9" name="Oval 14"/>
              <p:cNvSpPr>
                <a:spLocks noChangeArrowheads="1"/>
              </p:cNvSpPr>
              <p:nvPr/>
            </p:nvSpPr>
            <p:spPr bwMode="auto">
              <a:xfrm>
                <a:off x="5263538" y="1736702"/>
                <a:ext cx="136080" cy="1360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185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Fundamentals of 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QMC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Methods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37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/>
      <p:bldP spid="3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104777" y="1285670"/>
            <a:ext cx="6856447" cy="1105087"/>
            <a:chOff x="104777" y="2872331"/>
            <a:chExt cx="6856447" cy="1105087"/>
          </a:xfrm>
        </p:grpSpPr>
        <p:sp>
          <p:nvSpPr>
            <p:cNvPr id="202" name="Text Box 141"/>
            <p:cNvSpPr txBox="1">
              <a:spLocks noChangeArrowheads="1"/>
            </p:cNvSpPr>
            <p:nvPr/>
          </p:nvSpPr>
          <p:spPr bwMode="auto">
            <a:xfrm>
              <a:off x="5016201" y="3205316"/>
              <a:ext cx="1232199" cy="443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ts val="0"/>
                </a:spcBef>
              </a:pPr>
              <a:r>
                <a:rPr lang="fr-FR" sz="2200" i="1" dirty="0" err="1" smtClean="0"/>
                <a:t>with</a:t>
              </a:r>
              <a:r>
                <a:rPr lang="fr-FR" sz="2200" i="1" dirty="0" smtClean="0"/>
                <a:t> </a:t>
              </a:r>
              <a:r>
                <a:rPr lang="fr-FR" sz="2200" i="1" dirty="0" err="1" smtClean="0"/>
                <a:t>any</a:t>
              </a:r>
              <a:endPara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4" name="Image 1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7" y="2872331"/>
              <a:ext cx="4472275" cy="1105087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4144" y="3202804"/>
              <a:ext cx="757080" cy="489561"/>
            </a:xfrm>
            <a:prstGeom prst="rect">
              <a:avLst/>
            </a:prstGeom>
          </p:spPr>
        </p:pic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4" name="Rectangle 54"/>
          <p:cNvSpPr>
            <a:spLocks noChangeArrowheads="1"/>
          </p:cNvSpPr>
          <p:nvPr/>
        </p:nvSpPr>
        <p:spPr bwMode="auto">
          <a:xfrm>
            <a:off x="2590799" y="1521930"/>
            <a:ext cx="1369219" cy="669132"/>
          </a:xfrm>
          <a:prstGeom prst="rect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3" name="ZoneTexte 182"/>
          <p:cNvSpPr txBox="1"/>
          <p:nvPr/>
        </p:nvSpPr>
        <p:spPr>
          <a:xfrm>
            <a:off x="33341" y="826667"/>
            <a:ext cx="4799013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Quantum Monte-Carlo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approaches</a:t>
            </a:r>
            <a:endParaRPr lang="fr-FR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Fundamentals of 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QMC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Methods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290766" y="2152274"/>
            <a:ext cx="1974057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Real </a:t>
            </a:r>
            <a:r>
              <a:rPr 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&amp;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Positif</a:t>
            </a:r>
          </a:p>
        </p:txBody>
      </p:sp>
    </p:spTree>
    <p:extLst>
      <p:ext uri="{BB962C8B-B14F-4D97-AF65-F5344CB8AC3E}">
        <p14:creationId xmlns:p14="http://schemas.microsoft.com/office/powerpoint/2010/main" val="311847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5049611" y="777196"/>
            <a:ext cx="5526088" cy="6610349"/>
          </a:xfrm>
          <a:prstGeom prst="rect">
            <a:avLst/>
          </a:prstGeom>
          <a:solidFill>
            <a:schemeClr val="tx1"/>
          </a:solidFill>
          <a:ln w="50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76200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6080124" y="883281"/>
            <a:ext cx="3463926" cy="461665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fr-FR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-Body Hilbert </a:t>
            </a:r>
            <a:r>
              <a:rPr lang="fr-FR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Space</a:t>
            </a:r>
            <a:endParaRPr lang="fr-FR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383390" y="2734678"/>
            <a:ext cx="4110039" cy="2283559"/>
            <a:chOff x="476249" y="4526934"/>
            <a:chExt cx="4110039" cy="2283559"/>
          </a:xfrm>
        </p:grpSpPr>
        <p:sp>
          <p:nvSpPr>
            <p:cNvPr id="59" name="Text Box 13"/>
            <p:cNvSpPr txBox="1">
              <a:spLocks noChangeArrowheads="1"/>
            </p:cNvSpPr>
            <p:nvPr/>
          </p:nvSpPr>
          <p:spPr bwMode="auto">
            <a:xfrm>
              <a:off x="476249" y="4526934"/>
              <a:ext cx="4110039" cy="1311809"/>
            </a:xfrm>
            <a:prstGeom prst="rect">
              <a:avLst/>
            </a:prstGeom>
            <a:solidFill>
              <a:schemeClr val="accent1"/>
            </a:solidFill>
            <a:ln w="76200" cmpd="tri">
              <a:solidFill>
                <a:schemeClr val="tx1"/>
              </a:solidFill>
              <a:round/>
              <a:headEnd/>
              <a:tailEnd/>
            </a:ln>
            <a:effectLst>
              <a:outerShdw blurRad="25400" dist="76200" dir="2700000" algn="ctr" rotWithShape="0">
                <a:schemeClr val="bg2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en-US" sz="32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Reformulation in terms of an ensemble average of Slater determinants</a:t>
              </a:r>
              <a:r>
                <a:rPr lang="en-US" sz="18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en-US" sz="28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</a:t>
              </a:r>
              <a:endParaRPr lang="en-US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0" name="Groupe 59"/>
            <p:cNvGrpSpPr/>
            <p:nvPr/>
          </p:nvGrpSpPr>
          <p:grpSpPr>
            <a:xfrm>
              <a:off x="1095385" y="5962768"/>
              <a:ext cx="2870199" cy="847725"/>
              <a:chOff x="5719772" y="5625147"/>
              <a:chExt cx="2870199" cy="847725"/>
            </a:xfrm>
          </p:grpSpPr>
          <p:sp>
            <p:nvSpPr>
              <p:cNvPr id="61" name="Rectangle 60"/>
              <p:cNvSpPr/>
              <p:nvPr/>
            </p:nvSpPr>
            <p:spPr bwMode="auto">
              <a:xfrm>
                <a:off x="5719772" y="5625147"/>
                <a:ext cx="2870199" cy="847725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62" name="Image 61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8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56470" y="5736672"/>
                <a:ext cx="2596804" cy="624675"/>
              </a:xfrm>
              <a:prstGeom prst="rect">
                <a:avLst/>
              </a:prstGeom>
            </p:spPr>
          </p:pic>
        </p:grpSp>
      </p:grpSp>
      <p:grpSp>
        <p:nvGrpSpPr>
          <p:cNvPr id="78" name="Groupe 77"/>
          <p:cNvGrpSpPr/>
          <p:nvPr/>
        </p:nvGrpSpPr>
        <p:grpSpPr>
          <a:xfrm>
            <a:off x="174619" y="5287188"/>
            <a:ext cx="4533109" cy="2185191"/>
            <a:chOff x="146047" y="5215748"/>
            <a:chExt cx="4533109" cy="2185191"/>
          </a:xfrm>
        </p:grpSpPr>
        <p:grpSp>
          <p:nvGrpSpPr>
            <p:cNvPr id="79" name="Groupe 78"/>
            <p:cNvGrpSpPr/>
            <p:nvPr/>
          </p:nvGrpSpPr>
          <p:grpSpPr>
            <a:xfrm>
              <a:off x="459102" y="5660234"/>
              <a:ext cx="3901440" cy="847725"/>
              <a:chOff x="3080858" y="5014912"/>
              <a:chExt cx="3901440" cy="847725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3080858" y="5014912"/>
                <a:ext cx="3901440" cy="847725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88" name="Image 87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8654" y="5102633"/>
                <a:ext cx="3798549" cy="672283"/>
              </a:xfrm>
              <a:prstGeom prst="rect">
                <a:avLst/>
              </a:prstGeom>
            </p:spPr>
          </p:pic>
        </p:grpSp>
        <p:sp>
          <p:nvSpPr>
            <p:cNvPr id="80" name="Text Box 141"/>
            <p:cNvSpPr txBox="1">
              <a:spLocks noChangeArrowheads="1"/>
            </p:cNvSpPr>
            <p:nvPr/>
          </p:nvSpPr>
          <p:spPr bwMode="auto">
            <a:xfrm>
              <a:off x="357190" y="5215748"/>
              <a:ext cx="4107180" cy="474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  <a:buClr>
                  <a:schemeClr val="tx1"/>
                </a:buClr>
                <a:buSzPct val="105000"/>
              </a:pPr>
              <a:r>
                <a:rPr lang="fr-FR" i="1" dirty="0" smtClean="0"/>
                <a:t>But, </a:t>
              </a:r>
              <a:r>
                <a:rPr lang="fr-FR" i="1" dirty="0" err="1" smtClean="0"/>
                <a:t>with</a:t>
              </a:r>
              <a:r>
                <a:rPr lang="fr-FR" i="1" dirty="0" smtClean="0"/>
                <a:t> the </a:t>
              </a:r>
              <a:r>
                <a:rPr lang="fr-FR" i="1" dirty="0" err="1" smtClean="0"/>
                <a:t>same</a:t>
              </a:r>
              <a:r>
                <a:rPr lang="fr-FR" i="1" dirty="0" smtClean="0"/>
                <a:t> distribution</a:t>
              </a:r>
              <a:endParaRPr lang="fr-FR" dirty="0"/>
            </a:p>
          </p:txBody>
        </p:sp>
        <p:pic>
          <p:nvPicPr>
            <p:cNvPr id="81" name="Image 8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243" y="6883347"/>
              <a:ext cx="2220913" cy="374768"/>
            </a:xfrm>
            <a:prstGeom prst="rect">
              <a:avLst/>
            </a:prstGeom>
          </p:spPr>
        </p:pic>
        <p:grpSp>
          <p:nvGrpSpPr>
            <p:cNvPr id="82" name="Groupe 81"/>
            <p:cNvGrpSpPr/>
            <p:nvPr/>
          </p:nvGrpSpPr>
          <p:grpSpPr>
            <a:xfrm>
              <a:off x="146047" y="6741617"/>
              <a:ext cx="2012950" cy="659322"/>
              <a:chOff x="-63500" y="6731291"/>
              <a:chExt cx="2012950" cy="659322"/>
            </a:xfrm>
          </p:grpSpPr>
          <p:sp>
            <p:nvSpPr>
              <p:cNvPr id="85" name="Text Box 141"/>
              <p:cNvSpPr txBox="1">
                <a:spLocks noChangeArrowheads="1"/>
              </p:cNvSpPr>
              <p:nvPr/>
            </p:nvSpPr>
            <p:spPr bwMode="auto">
              <a:xfrm>
                <a:off x="-63500" y="6731291"/>
                <a:ext cx="2012950" cy="659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ts val="600"/>
                  </a:spcBef>
                  <a:buClr>
                    <a:schemeClr val="tx1"/>
                  </a:buClr>
                  <a:buSzPct val="105000"/>
                </a:pPr>
                <a:r>
                  <a:rPr lang="fr-FR" sz="1800" i="1" dirty="0" err="1" smtClean="0"/>
                  <a:t>Physically</a:t>
                </a:r>
                <a:r>
                  <a:rPr lang="fr-FR" sz="1800" i="1" dirty="0" smtClean="0"/>
                  <a:t> </a:t>
                </a:r>
                <a:r>
                  <a:rPr lang="fr-FR" sz="1800" i="1" dirty="0" err="1" smtClean="0"/>
                  <a:t>equivalent</a:t>
                </a:r>
                <a:r>
                  <a:rPr lang="fr-FR" sz="1800" i="1" dirty="0" smtClean="0"/>
                  <a:t> to      .</a:t>
                </a:r>
                <a:endParaRPr lang="fr-FR" sz="1800" dirty="0"/>
              </a:p>
            </p:txBody>
          </p:sp>
          <p:pic>
            <p:nvPicPr>
              <p:cNvPr id="86" name="Image 85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1722" y="7061206"/>
                <a:ext cx="369987" cy="312738"/>
              </a:xfrm>
              <a:prstGeom prst="rect">
                <a:avLst/>
              </a:prstGeom>
            </p:spPr>
          </p:pic>
        </p:grpSp>
        <p:sp>
          <p:nvSpPr>
            <p:cNvPr id="83" name="Flèche vers le bas 82"/>
            <p:cNvSpPr/>
            <p:nvPr/>
          </p:nvSpPr>
          <p:spPr bwMode="auto">
            <a:xfrm>
              <a:off x="1070371" y="6596063"/>
              <a:ext cx="164307" cy="238125"/>
            </a:xfrm>
            <a:prstGeom prst="downArrow">
              <a:avLst>
                <a:gd name="adj1" fmla="val 50000"/>
                <a:gd name="adj2" fmla="val 39535"/>
              </a:avLst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4" name="Flèche vers le bas 83"/>
            <p:cNvSpPr/>
            <p:nvPr/>
          </p:nvSpPr>
          <p:spPr bwMode="auto">
            <a:xfrm>
              <a:off x="3486546" y="6596063"/>
              <a:ext cx="164307" cy="238125"/>
            </a:xfrm>
            <a:prstGeom prst="downArrow">
              <a:avLst>
                <a:gd name="adj1" fmla="val 50000"/>
                <a:gd name="adj2" fmla="val 39535"/>
              </a:avLst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5069681" y="1543050"/>
            <a:ext cx="5522119" cy="5822950"/>
            <a:chOff x="5069681" y="1543050"/>
            <a:chExt cx="5522119" cy="5822950"/>
          </a:xfrm>
        </p:grpSpPr>
        <p:grpSp>
          <p:nvGrpSpPr>
            <p:cNvPr id="63" name="Groupe 62"/>
            <p:cNvGrpSpPr/>
            <p:nvPr/>
          </p:nvGrpSpPr>
          <p:grpSpPr>
            <a:xfrm>
              <a:off x="5069681" y="1543050"/>
              <a:ext cx="1900235" cy="2557463"/>
              <a:chOff x="5069681" y="1543050"/>
              <a:chExt cx="1900235" cy="2557463"/>
            </a:xfrm>
          </p:grpSpPr>
          <p:grpSp>
            <p:nvGrpSpPr>
              <p:cNvPr id="64" name="Groupe 63"/>
              <p:cNvGrpSpPr/>
              <p:nvPr/>
            </p:nvGrpSpPr>
            <p:grpSpPr>
              <a:xfrm>
                <a:off x="5069681" y="1543050"/>
                <a:ext cx="1900235" cy="2557463"/>
                <a:chOff x="5069681" y="1543050"/>
                <a:chExt cx="1900235" cy="2557463"/>
              </a:xfrm>
            </p:grpSpPr>
            <p:sp>
              <p:nvSpPr>
                <p:cNvPr id="100" name="Forme libre 99"/>
                <p:cNvSpPr/>
                <p:nvPr/>
              </p:nvSpPr>
              <p:spPr bwMode="auto">
                <a:xfrm>
                  <a:off x="5069681" y="1543050"/>
                  <a:ext cx="1900235" cy="2557463"/>
                </a:xfrm>
                <a:custGeom>
                  <a:avLst/>
                  <a:gdLst>
                    <a:gd name="connsiteX0" fmla="*/ 0 w 1879600"/>
                    <a:gd name="connsiteY0" fmla="*/ 2552700 h 2552700"/>
                    <a:gd name="connsiteX1" fmla="*/ 406400 w 1879600"/>
                    <a:gd name="connsiteY1" fmla="*/ 2552700 h 2552700"/>
                    <a:gd name="connsiteX2" fmla="*/ 495300 w 1879600"/>
                    <a:gd name="connsiteY2" fmla="*/ 2451100 h 2552700"/>
                    <a:gd name="connsiteX3" fmla="*/ 914400 w 1879600"/>
                    <a:gd name="connsiteY3" fmla="*/ 2247900 h 2552700"/>
                    <a:gd name="connsiteX4" fmla="*/ 1041400 w 1879600"/>
                    <a:gd name="connsiteY4" fmla="*/ 1930400 h 2552700"/>
                    <a:gd name="connsiteX5" fmla="*/ 1270000 w 1879600"/>
                    <a:gd name="connsiteY5" fmla="*/ 1651000 h 2552700"/>
                    <a:gd name="connsiteX6" fmla="*/ 1409700 w 1879600"/>
                    <a:gd name="connsiteY6" fmla="*/ 1320800 h 2552700"/>
                    <a:gd name="connsiteX7" fmla="*/ 1473200 w 1879600"/>
                    <a:gd name="connsiteY7" fmla="*/ 1104900 h 2552700"/>
                    <a:gd name="connsiteX8" fmla="*/ 1511300 w 1879600"/>
                    <a:gd name="connsiteY8" fmla="*/ 952500 h 2552700"/>
                    <a:gd name="connsiteX9" fmla="*/ 1600200 w 1879600"/>
                    <a:gd name="connsiteY9" fmla="*/ 850900 h 2552700"/>
                    <a:gd name="connsiteX10" fmla="*/ 1727200 w 1879600"/>
                    <a:gd name="connsiteY10" fmla="*/ 762000 h 2552700"/>
                    <a:gd name="connsiteX11" fmla="*/ 1879600 w 1879600"/>
                    <a:gd name="connsiteY11" fmla="*/ 609600 h 2552700"/>
                    <a:gd name="connsiteX12" fmla="*/ 1841500 w 1879600"/>
                    <a:gd name="connsiteY12" fmla="*/ 419100 h 2552700"/>
                    <a:gd name="connsiteX13" fmla="*/ 1739900 w 1879600"/>
                    <a:gd name="connsiteY13" fmla="*/ 304800 h 2552700"/>
                    <a:gd name="connsiteX14" fmla="*/ 1320800 w 1879600"/>
                    <a:gd name="connsiteY14" fmla="*/ 165100 h 2552700"/>
                    <a:gd name="connsiteX15" fmla="*/ 1130300 w 1879600"/>
                    <a:gd name="connsiteY15" fmla="*/ 139700 h 2552700"/>
                    <a:gd name="connsiteX16" fmla="*/ 977900 w 1879600"/>
                    <a:gd name="connsiteY16" fmla="*/ 114300 h 2552700"/>
                    <a:gd name="connsiteX17" fmla="*/ 787400 w 1879600"/>
                    <a:gd name="connsiteY17" fmla="*/ 63500 h 2552700"/>
                    <a:gd name="connsiteX18" fmla="*/ 635000 w 1879600"/>
                    <a:gd name="connsiteY18" fmla="*/ 38100 h 2552700"/>
                    <a:gd name="connsiteX19" fmla="*/ 482600 w 1879600"/>
                    <a:gd name="connsiteY19" fmla="*/ 0 h 2552700"/>
                    <a:gd name="connsiteX20" fmla="*/ 292100 w 1879600"/>
                    <a:gd name="connsiteY20" fmla="*/ 0 h 2552700"/>
                    <a:gd name="connsiteX21" fmla="*/ 139700 w 1879600"/>
                    <a:gd name="connsiteY21" fmla="*/ 0 h 2552700"/>
                    <a:gd name="connsiteX22" fmla="*/ 25400 w 1879600"/>
                    <a:gd name="connsiteY22" fmla="*/ 0 h 2552700"/>
                    <a:gd name="connsiteX23" fmla="*/ 25400 w 1879600"/>
                    <a:gd name="connsiteY23" fmla="*/ 0 h 2552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879600" h="2552700">
                      <a:moveTo>
                        <a:pt x="0" y="2552700"/>
                      </a:moveTo>
                      <a:lnTo>
                        <a:pt x="406400" y="2552700"/>
                      </a:lnTo>
                      <a:lnTo>
                        <a:pt x="495300" y="2451100"/>
                      </a:lnTo>
                      <a:lnTo>
                        <a:pt x="914400" y="2247900"/>
                      </a:lnTo>
                      <a:lnTo>
                        <a:pt x="1041400" y="1930400"/>
                      </a:lnTo>
                      <a:lnTo>
                        <a:pt x="1270000" y="1651000"/>
                      </a:lnTo>
                      <a:lnTo>
                        <a:pt x="1409700" y="1320800"/>
                      </a:lnTo>
                      <a:lnTo>
                        <a:pt x="1473200" y="1104900"/>
                      </a:lnTo>
                      <a:lnTo>
                        <a:pt x="1511300" y="952500"/>
                      </a:lnTo>
                      <a:cubicBezTo>
                        <a:pt x="1591396" y="859054"/>
                        <a:pt x="1559902" y="891198"/>
                        <a:pt x="1600200" y="850900"/>
                      </a:cubicBezTo>
                      <a:lnTo>
                        <a:pt x="1727200" y="762000"/>
                      </a:lnTo>
                      <a:lnTo>
                        <a:pt x="1879600" y="609600"/>
                      </a:lnTo>
                      <a:lnTo>
                        <a:pt x="1841500" y="419100"/>
                      </a:lnTo>
                      <a:lnTo>
                        <a:pt x="1739900" y="304800"/>
                      </a:lnTo>
                      <a:lnTo>
                        <a:pt x="1320800" y="165100"/>
                      </a:lnTo>
                      <a:lnTo>
                        <a:pt x="1130300" y="139700"/>
                      </a:lnTo>
                      <a:cubicBezTo>
                        <a:pt x="1003602" y="111545"/>
                        <a:pt x="1055029" y="114300"/>
                        <a:pt x="977900" y="114300"/>
                      </a:cubicBezTo>
                      <a:lnTo>
                        <a:pt x="787400" y="63500"/>
                      </a:lnTo>
                      <a:cubicBezTo>
                        <a:pt x="660702" y="35345"/>
                        <a:pt x="712129" y="38100"/>
                        <a:pt x="635000" y="38100"/>
                      </a:cubicBezTo>
                      <a:lnTo>
                        <a:pt x="482600" y="0"/>
                      </a:lnTo>
                      <a:lnTo>
                        <a:pt x="292100" y="0"/>
                      </a:lnTo>
                      <a:lnTo>
                        <a:pt x="139700" y="0"/>
                      </a:lnTo>
                      <a:lnTo>
                        <a:pt x="25400" y="0"/>
                      </a:lnTo>
                      <a:lnTo>
                        <a:pt x="25400" y="0"/>
                      </a:lnTo>
                    </a:path>
                  </a:pathLst>
                </a:custGeom>
                <a:noFill/>
                <a:ln w="44450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cxnSp>
              <p:nvCxnSpPr>
                <p:cNvPr id="101" name="Connecteur droit 100"/>
                <p:cNvCxnSpPr>
                  <a:endCxn id="100" idx="22"/>
                </p:cNvCxnSpPr>
                <p:nvPr/>
              </p:nvCxnSpPr>
              <p:spPr bwMode="auto">
                <a:xfrm>
                  <a:off x="5073650" y="1543050"/>
                  <a:ext cx="36000" cy="0"/>
                </a:xfrm>
                <a:prstGeom prst="line">
                  <a:avLst/>
                </a:prstGeom>
                <a:solidFill>
                  <a:schemeClr val="tx1"/>
                </a:solidFill>
                <a:ln w="44450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65" name="Connecteur droit 64"/>
              <p:cNvCxnSpPr/>
              <p:nvPr/>
            </p:nvCxnSpPr>
            <p:spPr bwMode="auto">
              <a:xfrm flipH="1" flipV="1">
                <a:off x="5363947" y="2492828"/>
                <a:ext cx="651452" cy="427718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Connecteur droit 65"/>
              <p:cNvCxnSpPr/>
              <p:nvPr/>
            </p:nvCxnSpPr>
            <p:spPr bwMode="auto">
              <a:xfrm flipH="1" flipV="1">
                <a:off x="5379245" y="2502694"/>
                <a:ext cx="126205" cy="61674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Connecteur droit 72"/>
              <p:cNvCxnSpPr/>
              <p:nvPr/>
            </p:nvCxnSpPr>
            <p:spPr bwMode="auto">
              <a:xfrm flipV="1">
                <a:off x="5257800" y="2524129"/>
                <a:ext cx="109541" cy="1147759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Connecteur droit 73"/>
              <p:cNvCxnSpPr/>
              <p:nvPr/>
            </p:nvCxnSpPr>
            <p:spPr bwMode="auto">
              <a:xfrm flipV="1">
                <a:off x="5076825" y="2512220"/>
                <a:ext cx="300039" cy="166686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Connecteur droit 74"/>
              <p:cNvCxnSpPr/>
              <p:nvPr/>
            </p:nvCxnSpPr>
            <p:spPr bwMode="auto">
              <a:xfrm flipH="1" flipV="1">
                <a:off x="5381625" y="2517776"/>
                <a:ext cx="612775" cy="6032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Connecteur droit 75"/>
              <p:cNvCxnSpPr/>
              <p:nvPr/>
            </p:nvCxnSpPr>
            <p:spPr bwMode="auto">
              <a:xfrm flipH="1">
                <a:off x="5381625" y="2228850"/>
                <a:ext cx="885825" cy="292100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Connecteur droit 76"/>
              <p:cNvCxnSpPr/>
              <p:nvPr/>
            </p:nvCxnSpPr>
            <p:spPr bwMode="auto">
              <a:xfrm flipH="1">
                <a:off x="5386388" y="1926431"/>
                <a:ext cx="57150" cy="59769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Connecteur droit 88"/>
              <p:cNvCxnSpPr/>
              <p:nvPr/>
            </p:nvCxnSpPr>
            <p:spPr bwMode="auto">
              <a:xfrm>
                <a:off x="5076825" y="2233613"/>
                <a:ext cx="309563" cy="283368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0" name="Oval 9"/>
              <p:cNvSpPr>
                <a:spLocks noChangeArrowheads="1"/>
              </p:cNvSpPr>
              <p:nvPr/>
            </p:nvSpPr>
            <p:spPr bwMode="auto">
              <a:xfrm rot="14816886">
                <a:off x="5326937" y="2443616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Oval 9"/>
              <p:cNvSpPr>
                <a:spLocks noChangeArrowheads="1"/>
              </p:cNvSpPr>
              <p:nvPr/>
            </p:nvSpPr>
            <p:spPr bwMode="auto">
              <a:xfrm rot="14816886">
                <a:off x="5371732" y="1872643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9"/>
              <p:cNvSpPr>
                <a:spLocks noChangeArrowheads="1"/>
              </p:cNvSpPr>
              <p:nvPr/>
            </p:nvSpPr>
            <p:spPr bwMode="auto">
              <a:xfrm rot="14816886">
                <a:off x="5197902" y="3631593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Oval 9"/>
              <p:cNvSpPr>
                <a:spLocks noChangeArrowheads="1"/>
              </p:cNvSpPr>
              <p:nvPr/>
            </p:nvSpPr>
            <p:spPr bwMode="auto">
              <a:xfrm rot="14816886">
                <a:off x="5951964" y="2521137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Oval 9"/>
              <p:cNvSpPr>
                <a:spLocks noChangeArrowheads="1"/>
              </p:cNvSpPr>
              <p:nvPr/>
            </p:nvSpPr>
            <p:spPr bwMode="auto">
              <a:xfrm rot="14816886">
                <a:off x="5991650" y="2886262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Oval 9"/>
              <p:cNvSpPr>
                <a:spLocks noChangeArrowheads="1"/>
              </p:cNvSpPr>
              <p:nvPr/>
            </p:nvSpPr>
            <p:spPr bwMode="auto">
              <a:xfrm rot="14816886">
                <a:off x="5456663" y="3060093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96" name="Groupe 95"/>
              <p:cNvGrpSpPr/>
              <p:nvPr/>
            </p:nvGrpSpPr>
            <p:grpSpPr>
              <a:xfrm>
                <a:off x="5740877" y="1812449"/>
                <a:ext cx="319086" cy="223838"/>
                <a:chOff x="3561557" y="2848769"/>
                <a:chExt cx="319086" cy="223838"/>
              </a:xfrm>
            </p:grpSpPr>
            <p:pic>
              <p:nvPicPr>
                <p:cNvPr id="98" name="Image 97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2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00997" y="2879033"/>
                  <a:ext cx="240205" cy="168071"/>
                </a:xfrm>
                <a:prstGeom prst="rect">
                  <a:avLst/>
                </a:prstGeom>
              </p:spPr>
            </p:pic>
            <p:sp>
              <p:nvSpPr>
                <p:cNvPr id="99" name="Rectangle 98"/>
                <p:cNvSpPr/>
                <p:nvPr/>
              </p:nvSpPr>
              <p:spPr bwMode="auto">
                <a:xfrm>
                  <a:off x="3561557" y="2848769"/>
                  <a:ext cx="319086" cy="223838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97" name="Oval 9"/>
              <p:cNvSpPr>
                <a:spLocks noChangeArrowheads="1"/>
              </p:cNvSpPr>
              <p:nvPr/>
            </p:nvSpPr>
            <p:spPr bwMode="auto">
              <a:xfrm rot="14816886">
                <a:off x="6218663" y="2152837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7" name="Groupe 106"/>
            <p:cNvGrpSpPr/>
            <p:nvPr/>
          </p:nvGrpSpPr>
          <p:grpSpPr>
            <a:xfrm>
              <a:off x="7607300" y="1778000"/>
              <a:ext cx="2806700" cy="2032000"/>
              <a:chOff x="7607300" y="1778000"/>
              <a:chExt cx="2806700" cy="2032000"/>
            </a:xfrm>
          </p:grpSpPr>
          <p:grpSp>
            <p:nvGrpSpPr>
              <p:cNvPr id="108" name="Groupe 107"/>
              <p:cNvGrpSpPr/>
              <p:nvPr/>
            </p:nvGrpSpPr>
            <p:grpSpPr>
              <a:xfrm>
                <a:off x="7607300" y="1778000"/>
                <a:ext cx="2806700" cy="2032000"/>
                <a:chOff x="7607300" y="1778000"/>
                <a:chExt cx="2806700" cy="2032000"/>
              </a:xfrm>
            </p:grpSpPr>
            <p:sp>
              <p:nvSpPr>
                <p:cNvPr id="110" name="Forme libre 109"/>
                <p:cNvSpPr/>
                <p:nvPr/>
              </p:nvSpPr>
              <p:spPr bwMode="auto">
                <a:xfrm>
                  <a:off x="7607300" y="1778000"/>
                  <a:ext cx="2806700" cy="2032000"/>
                </a:xfrm>
                <a:custGeom>
                  <a:avLst/>
                  <a:gdLst>
                    <a:gd name="connsiteX0" fmla="*/ 1409700 w 2806700"/>
                    <a:gd name="connsiteY0" fmla="*/ 88900 h 2032000"/>
                    <a:gd name="connsiteX1" fmla="*/ 1041400 w 2806700"/>
                    <a:gd name="connsiteY1" fmla="*/ 38100 h 2032000"/>
                    <a:gd name="connsiteX2" fmla="*/ 800100 w 2806700"/>
                    <a:gd name="connsiteY2" fmla="*/ 38100 h 2032000"/>
                    <a:gd name="connsiteX3" fmla="*/ 596900 w 2806700"/>
                    <a:gd name="connsiteY3" fmla="*/ 38100 h 2032000"/>
                    <a:gd name="connsiteX4" fmla="*/ 228600 w 2806700"/>
                    <a:gd name="connsiteY4" fmla="*/ 152400 h 2032000"/>
                    <a:gd name="connsiteX5" fmla="*/ 177800 w 2806700"/>
                    <a:gd name="connsiteY5" fmla="*/ 190500 h 2032000"/>
                    <a:gd name="connsiteX6" fmla="*/ 25400 w 2806700"/>
                    <a:gd name="connsiteY6" fmla="*/ 406400 h 2032000"/>
                    <a:gd name="connsiteX7" fmla="*/ 0 w 2806700"/>
                    <a:gd name="connsiteY7" fmla="*/ 635000 h 2032000"/>
                    <a:gd name="connsiteX8" fmla="*/ 25400 w 2806700"/>
                    <a:gd name="connsiteY8" fmla="*/ 800100 h 2032000"/>
                    <a:gd name="connsiteX9" fmla="*/ 50800 w 2806700"/>
                    <a:gd name="connsiteY9" fmla="*/ 965200 h 2032000"/>
                    <a:gd name="connsiteX10" fmla="*/ 165100 w 2806700"/>
                    <a:gd name="connsiteY10" fmla="*/ 1016000 h 2032000"/>
                    <a:gd name="connsiteX11" fmla="*/ 393700 w 2806700"/>
                    <a:gd name="connsiteY11" fmla="*/ 1092200 h 2032000"/>
                    <a:gd name="connsiteX12" fmla="*/ 609600 w 2806700"/>
                    <a:gd name="connsiteY12" fmla="*/ 1143000 h 2032000"/>
                    <a:gd name="connsiteX13" fmla="*/ 736600 w 2806700"/>
                    <a:gd name="connsiteY13" fmla="*/ 1168400 h 2032000"/>
                    <a:gd name="connsiteX14" fmla="*/ 977900 w 2806700"/>
                    <a:gd name="connsiteY14" fmla="*/ 1219200 h 2032000"/>
                    <a:gd name="connsiteX15" fmla="*/ 1346200 w 2806700"/>
                    <a:gd name="connsiteY15" fmla="*/ 1371600 h 2032000"/>
                    <a:gd name="connsiteX16" fmla="*/ 1536700 w 2806700"/>
                    <a:gd name="connsiteY16" fmla="*/ 1473200 h 2032000"/>
                    <a:gd name="connsiteX17" fmla="*/ 1689100 w 2806700"/>
                    <a:gd name="connsiteY17" fmla="*/ 1651000 h 2032000"/>
                    <a:gd name="connsiteX18" fmla="*/ 1790700 w 2806700"/>
                    <a:gd name="connsiteY18" fmla="*/ 1803400 h 2032000"/>
                    <a:gd name="connsiteX19" fmla="*/ 1879600 w 2806700"/>
                    <a:gd name="connsiteY19" fmla="*/ 1892300 h 2032000"/>
                    <a:gd name="connsiteX20" fmla="*/ 1981200 w 2806700"/>
                    <a:gd name="connsiteY20" fmla="*/ 2019300 h 2032000"/>
                    <a:gd name="connsiteX21" fmla="*/ 2159000 w 2806700"/>
                    <a:gd name="connsiteY21" fmla="*/ 2032000 h 2032000"/>
                    <a:gd name="connsiteX22" fmla="*/ 2438400 w 2806700"/>
                    <a:gd name="connsiteY22" fmla="*/ 2006600 h 2032000"/>
                    <a:gd name="connsiteX23" fmla="*/ 2616200 w 2806700"/>
                    <a:gd name="connsiteY23" fmla="*/ 1917700 h 2032000"/>
                    <a:gd name="connsiteX24" fmla="*/ 2743200 w 2806700"/>
                    <a:gd name="connsiteY24" fmla="*/ 1816100 h 2032000"/>
                    <a:gd name="connsiteX25" fmla="*/ 2781300 w 2806700"/>
                    <a:gd name="connsiteY25" fmla="*/ 1600200 h 2032000"/>
                    <a:gd name="connsiteX26" fmla="*/ 2781300 w 2806700"/>
                    <a:gd name="connsiteY26" fmla="*/ 1485900 h 2032000"/>
                    <a:gd name="connsiteX27" fmla="*/ 2794000 w 2806700"/>
                    <a:gd name="connsiteY27" fmla="*/ 1397000 h 2032000"/>
                    <a:gd name="connsiteX28" fmla="*/ 2806700 w 2806700"/>
                    <a:gd name="connsiteY28" fmla="*/ 1282700 h 2032000"/>
                    <a:gd name="connsiteX29" fmla="*/ 2806700 w 2806700"/>
                    <a:gd name="connsiteY29" fmla="*/ 1130300 h 2032000"/>
                    <a:gd name="connsiteX30" fmla="*/ 2794000 w 2806700"/>
                    <a:gd name="connsiteY30" fmla="*/ 990600 h 2032000"/>
                    <a:gd name="connsiteX31" fmla="*/ 2781300 w 2806700"/>
                    <a:gd name="connsiteY31" fmla="*/ 787400 h 2032000"/>
                    <a:gd name="connsiteX32" fmla="*/ 2755900 w 2806700"/>
                    <a:gd name="connsiteY32" fmla="*/ 584200 h 2032000"/>
                    <a:gd name="connsiteX33" fmla="*/ 2730500 w 2806700"/>
                    <a:gd name="connsiteY33" fmla="*/ 457200 h 2032000"/>
                    <a:gd name="connsiteX34" fmla="*/ 2641600 w 2806700"/>
                    <a:gd name="connsiteY34" fmla="*/ 241300 h 2032000"/>
                    <a:gd name="connsiteX35" fmla="*/ 2514600 w 2806700"/>
                    <a:gd name="connsiteY35" fmla="*/ 165100 h 2032000"/>
                    <a:gd name="connsiteX36" fmla="*/ 2362200 w 2806700"/>
                    <a:gd name="connsiteY36" fmla="*/ 76200 h 2032000"/>
                    <a:gd name="connsiteX37" fmla="*/ 2311400 w 2806700"/>
                    <a:gd name="connsiteY37" fmla="*/ 38100 h 2032000"/>
                    <a:gd name="connsiteX38" fmla="*/ 2120900 w 2806700"/>
                    <a:gd name="connsiteY38" fmla="*/ 0 h 2032000"/>
                    <a:gd name="connsiteX39" fmla="*/ 1955800 w 2806700"/>
                    <a:gd name="connsiteY39" fmla="*/ 0 h 2032000"/>
                    <a:gd name="connsiteX40" fmla="*/ 1816100 w 2806700"/>
                    <a:gd name="connsiteY40" fmla="*/ 12700 h 2032000"/>
                    <a:gd name="connsiteX41" fmla="*/ 1816100 w 2806700"/>
                    <a:gd name="connsiteY41" fmla="*/ 12700 h 2032000"/>
                    <a:gd name="connsiteX42" fmla="*/ 1676400 w 2806700"/>
                    <a:gd name="connsiteY42" fmla="*/ 88900 h 2032000"/>
                    <a:gd name="connsiteX43" fmla="*/ 1625600 w 2806700"/>
                    <a:gd name="connsiteY43" fmla="*/ 101600 h 2032000"/>
                    <a:gd name="connsiteX44" fmla="*/ 1485900 w 2806700"/>
                    <a:gd name="connsiteY44" fmla="*/ 101600 h 2032000"/>
                    <a:gd name="connsiteX45" fmla="*/ 1409700 w 2806700"/>
                    <a:gd name="connsiteY45" fmla="*/ 88900 h 203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806700" h="2032000">
                      <a:moveTo>
                        <a:pt x="1409700" y="88900"/>
                      </a:moveTo>
                      <a:lnTo>
                        <a:pt x="1041400" y="38100"/>
                      </a:lnTo>
                      <a:lnTo>
                        <a:pt x="800100" y="38100"/>
                      </a:lnTo>
                      <a:lnTo>
                        <a:pt x="596900" y="38100"/>
                      </a:lnTo>
                      <a:lnTo>
                        <a:pt x="228600" y="152400"/>
                      </a:lnTo>
                      <a:lnTo>
                        <a:pt x="177800" y="190500"/>
                      </a:lnTo>
                      <a:lnTo>
                        <a:pt x="25400" y="406400"/>
                      </a:lnTo>
                      <a:lnTo>
                        <a:pt x="0" y="635000"/>
                      </a:lnTo>
                      <a:lnTo>
                        <a:pt x="25400" y="800100"/>
                      </a:lnTo>
                      <a:lnTo>
                        <a:pt x="50800" y="965200"/>
                      </a:lnTo>
                      <a:lnTo>
                        <a:pt x="165100" y="1016000"/>
                      </a:lnTo>
                      <a:lnTo>
                        <a:pt x="393700" y="1092200"/>
                      </a:lnTo>
                      <a:lnTo>
                        <a:pt x="609600" y="1143000"/>
                      </a:lnTo>
                      <a:lnTo>
                        <a:pt x="736600" y="1168400"/>
                      </a:lnTo>
                      <a:lnTo>
                        <a:pt x="977900" y="1219200"/>
                      </a:lnTo>
                      <a:lnTo>
                        <a:pt x="1346200" y="1371600"/>
                      </a:lnTo>
                      <a:lnTo>
                        <a:pt x="1536700" y="1473200"/>
                      </a:lnTo>
                      <a:lnTo>
                        <a:pt x="1689100" y="1651000"/>
                      </a:lnTo>
                      <a:lnTo>
                        <a:pt x="1790700" y="1803400"/>
                      </a:lnTo>
                      <a:lnTo>
                        <a:pt x="1879600" y="1892300"/>
                      </a:lnTo>
                      <a:lnTo>
                        <a:pt x="1981200" y="2019300"/>
                      </a:lnTo>
                      <a:lnTo>
                        <a:pt x="2159000" y="2032000"/>
                      </a:lnTo>
                      <a:lnTo>
                        <a:pt x="2438400" y="2006600"/>
                      </a:lnTo>
                      <a:lnTo>
                        <a:pt x="2616200" y="1917700"/>
                      </a:lnTo>
                      <a:lnTo>
                        <a:pt x="2743200" y="1816100"/>
                      </a:lnTo>
                      <a:lnTo>
                        <a:pt x="2781300" y="1600200"/>
                      </a:lnTo>
                      <a:lnTo>
                        <a:pt x="2781300" y="1485900"/>
                      </a:lnTo>
                      <a:lnTo>
                        <a:pt x="2794000" y="1397000"/>
                      </a:lnTo>
                      <a:lnTo>
                        <a:pt x="2806700" y="1282700"/>
                      </a:lnTo>
                      <a:lnTo>
                        <a:pt x="2806700" y="1130300"/>
                      </a:lnTo>
                      <a:lnTo>
                        <a:pt x="2794000" y="990600"/>
                      </a:lnTo>
                      <a:lnTo>
                        <a:pt x="2781300" y="787400"/>
                      </a:lnTo>
                      <a:lnTo>
                        <a:pt x="2755900" y="584200"/>
                      </a:lnTo>
                      <a:lnTo>
                        <a:pt x="2730500" y="457200"/>
                      </a:lnTo>
                      <a:lnTo>
                        <a:pt x="2641600" y="241300"/>
                      </a:lnTo>
                      <a:lnTo>
                        <a:pt x="2514600" y="165100"/>
                      </a:lnTo>
                      <a:cubicBezTo>
                        <a:pt x="2379483" y="84030"/>
                        <a:pt x="2431757" y="110978"/>
                        <a:pt x="2362200" y="76200"/>
                      </a:cubicBezTo>
                      <a:lnTo>
                        <a:pt x="2311400" y="38100"/>
                      </a:lnTo>
                      <a:lnTo>
                        <a:pt x="2120900" y="0"/>
                      </a:lnTo>
                      <a:lnTo>
                        <a:pt x="1955800" y="0"/>
                      </a:lnTo>
                      <a:cubicBezTo>
                        <a:pt x="1833085" y="13635"/>
                        <a:pt x="1879834" y="12700"/>
                        <a:pt x="1816100" y="12700"/>
                      </a:cubicBezTo>
                      <a:lnTo>
                        <a:pt x="1816100" y="12700"/>
                      </a:lnTo>
                      <a:lnTo>
                        <a:pt x="1676400" y="88900"/>
                      </a:lnTo>
                      <a:lnTo>
                        <a:pt x="1625600" y="101600"/>
                      </a:lnTo>
                      <a:lnTo>
                        <a:pt x="1485900" y="101600"/>
                      </a:lnTo>
                      <a:lnTo>
                        <a:pt x="1409700" y="88900"/>
                      </a:lnTo>
                      <a:close/>
                    </a:path>
                  </a:pathLst>
                </a:custGeom>
                <a:noFill/>
                <a:ln w="44450" cap="flat" cmpd="sng" algn="ctr">
                  <a:solidFill>
                    <a:srgbClr val="FF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cxnSp>
              <p:nvCxnSpPr>
                <p:cNvPr id="111" name="Connecteur droit 110"/>
                <p:cNvCxnSpPr/>
                <p:nvPr/>
              </p:nvCxnSpPr>
              <p:spPr bwMode="auto">
                <a:xfrm flipH="1" flipV="1">
                  <a:off x="8253413" y="2114550"/>
                  <a:ext cx="852487" cy="376239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2" name="Connecteur droit 111"/>
                <p:cNvCxnSpPr/>
                <p:nvPr/>
              </p:nvCxnSpPr>
              <p:spPr bwMode="auto">
                <a:xfrm flipH="1">
                  <a:off x="8615364" y="2512219"/>
                  <a:ext cx="523874" cy="259556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3" name="Connecteur droit 112"/>
                <p:cNvCxnSpPr/>
                <p:nvPr/>
              </p:nvCxnSpPr>
              <p:spPr bwMode="auto">
                <a:xfrm flipH="1">
                  <a:off x="9134477" y="1981200"/>
                  <a:ext cx="395286" cy="533401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4" name="Connecteur droit 113"/>
                <p:cNvCxnSpPr/>
                <p:nvPr/>
              </p:nvCxnSpPr>
              <p:spPr bwMode="auto">
                <a:xfrm flipH="1" flipV="1">
                  <a:off x="9144000" y="2507456"/>
                  <a:ext cx="685800" cy="1054894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5" name="Connecteur droit 114"/>
                <p:cNvCxnSpPr/>
                <p:nvPr/>
              </p:nvCxnSpPr>
              <p:spPr bwMode="auto">
                <a:xfrm flipH="1">
                  <a:off x="9140827" y="2366963"/>
                  <a:ext cx="603248" cy="144463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6" name="Connecteur droit 115"/>
                <p:cNvCxnSpPr/>
                <p:nvPr/>
              </p:nvCxnSpPr>
              <p:spPr bwMode="auto">
                <a:xfrm flipH="1" flipV="1">
                  <a:off x="9137651" y="2511425"/>
                  <a:ext cx="801687" cy="260350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7" name="Connecteur droit 116"/>
                <p:cNvCxnSpPr/>
                <p:nvPr/>
              </p:nvCxnSpPr>
              <p:spPr bwMode="auto">
                <a:xfrm>
                  <a:off x="9118600" y="2289175"/>
                  <a:ext cx="28576" cy="228600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8" name="Connecteur droit 117"/>
                <p:cNvCxnSpPr/>
                <p:nvPr/>
              </p:nvCxnSpPr>
              <p:spPr bwMode="auto">
                <a:xfrm flipH="1">
                  <a:off x="8074025" y="2505075"/>
                  <a:ext cx="1060450" cy="19050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19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8015165" y="245446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0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059740" y="222903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1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885239" y="270211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2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8551741" y="271481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3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774115" y="351173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4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701090" y="230206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5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478840" y="191788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6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8205666" y="205758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27" name="Rectangle 126"/>
                <p:cNvSpPr/>
                <p:nvPr/>
              </p:nvSpPr>
              <p:spPr bwMode="auto">
                <a:xfrm>
                  <a:off x="8692357" y="1953419"/>
                  <a:ext cx="319086" cy="223838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FF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pic>
              <p:nvPicPr>
                <p:cNvPr id="128" name="Image 127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3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19895" y="1981302"/>
                  <a:ext cx="264009" cy="168071"/>
                </a:xfrm>
                <a:prstGeom prst="rect">
                  <a:avLst/>
                </a:prstGeom>
              </p:spPr>
            </p:pic>
          </p:grpSp>
          <p:sp>
            <p:nvSpPr>
              <p:cNvPr id="109" name="Oval 9"/>
              <p:cNvSpPr>
                <a:spLocks noChangeArrowheads="1"/>
              </p:cNvSpPr>
              <p:nvPr/>
            </p:nvSpPr>
            <p:spPr bwMode="auto">
              <a:xfrm rot="14816886">
                <a:off x="9079787" y="2437265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9" name="Groupe 128"/>
            <p:cNvGrpSpPr/>
            <p:nvPr/>
          </p:nvGrpSpPr>
          <p:grpSpPr>
            <a:xfrm>
              <a:off x="5224463" y="4748213"/>
              <a:ext cx="3073400" cy="2374900"/>
              <a:chOff x="5224463" y="4748213"/>
              <a:chExt cx="3073400" cy="2374900"/>
            </a:xfrm>
          </p:grpSpPr>
          <p:grpSp>
            <p:nvGrpSpPr>
              <p:cNvPr id="130" name="Groupe 129"/>
              <p:cNvGrpSpPr/>
              <p:nvPr/>
            </p:nvGrpSpPr>
            <p:grpSpPr>
              <a:xfrm>
                <a:off x="5224463" y="4748213"/>
                <a:ext cx="3073400" cy="2374900"/>
                <a:chOff x="5224463" y="4748213"/>
                <a:chExt cx="3073400" cy="2374900"/>
              </a:xfrm>
            </p:grpSpPr>
            <p:sp>
              <p:nvSpPr>
                <p:cNvPr id="132" name="Forme libre 131"/>
                <p:cNvSpPr/>
                <p:nvPr/>
              </p:nvSpPr>
              <p:spPr>
                <a:xfrm rot="1767940">
                  <a:off x="5224463" y="4748213"/>
                  <a:ext cx="3073400" cy="2374900"/>
                </a:xfrm>
                <a:custGeom>
                  <a:avLst/>
                  <a:gdLst>
                    <a:gd name="connsiteX0" fmla="*/ 19050 w 3073400"/>
                    <a:gd name="connsiteY0" fmla="*/ 184150 h 2374900"/>
                    <a:gd name="connsiteX1" fmla="*/ 50800 w 3073400"/>
                    <a:gd name="connsiteY1" fmla="*/ 577850 h 2374900"/>
                    <a:gd name="connsiteX2" fmla="*/ 120650 w 3073400"/>
                    <a:gd name="connsiteY2" fmla="*/ 958850 h 2374900"/>
                    <a:gd name="connsiteX3" fmla="*/ 228600 w 3073400"/>
                    <a:gd name="connsiteY3" fmla="*/ 1257300 h 2374900"/>
                    <a:gd name="connsiteX4" fmla="*/ 292100 w 3073400"/>
                    <a:gd name="connsiteY4" fmla="*/ 1409700 h 2374900"/>
                    <a:gd name="connsiteX5" fmla="*/ 311150 w 3073400"/>
                    <a:gd name="connsiteY5" fmla="*/ 1631950 h 2374900"/>
                    <a:gd name="connsiteX6" fmla="*/ 304800 w 3073400"/>
                    <a:gd name="connsiteY6" fmla="*/ 1765300 h 2374900"/>
                    <a:gd name="connsiteX7" fmla="*/ 273050 w 3073400"/>
                    <a:gd name="connsiteY7" fmla="*/ 1943100 h 2374900"/>
                    <a:gd name="connsiteX8" fmla="*/ 260350 w 3073400"/>
                    <a:gd name="connsiteY8" fmla="*/ 2044700 h 2374900"/>
                    <a:gd name="connsiteX9" fmla="*/ 285750 w 3073400"/>
                    <a:gd name="connsiteY9" fmla="*/ 2178050 h 2374900"/>
                    <a:gd name="connsiteX10" fmla="*/ 355600 w 3073400"/>
                    <a:gd name="connsiteY10" fmla="*/ 2247900 h 2374900"/>
                    <a:gd name="connsiteX11" fmla="*/ 482600 w 3073400"/>
                    <a:gd name="connsiteY11" fmla="*/ 2317750 h 2374900"/>
                    <a:gd name="connsiteX12" fmla="*/ 673100 w 3073400"/>
                    <a:gd name="connsiteY12" fmla="*/ 2374900 h 2374900"/>
                    <a:gd name="connsiteX13" fmla="*/ 889000 w 3073400"/>
                    <a:gd name="connsiteY13" fmla="*/ 2362200 h 2374900"/>
                    <a:gd name="connsiteX14" fmla="*/ 1003300 w 3073400"/>
                    <a:gd name="connsiteY14" fmla="*/ 2216150 h 2374900"/>
                    <a:gd name="connsiteX15" fmla="*/ 1047750 w 3073400"/>
                    <a:gd name="connsiteY15" fmla="*/ 2184400 h 2374900"/>
                    <a:gd name="connsiteX16" fmla="*/ 1219200 w 3073400"/>
                    <a:gd name="connsiteY16" fmla="*/ 2108200 h 2374900"/>
                    <a:gd name="connsiteX17" fmla="*/ 1327150 w 3073400"/>
                    <a:gd name="connsiteY17" fmla="*/ 2082800 h 2374900"/>
                    <a:gd name="connsiteX18" fmla="*/ 1593850 w 3073400"/>
                    <a:gd name="connsiteY18" fmla="*/ 2051050 h 2374900"/>
                    <a:gd name="connsiteX19" fmla="*/ 1879600 w 3073400"/>
                    <a:gd name="connsiteY19" fmla="*/ 2044700 h 2374900"/>
                    <a:gd name="connsiteX20" fmla="*/ 2127250 w 3073400"/>
                    <a:gd name="connsiteY20" fmla="*/ 2101850 h 2374900"/>
                    <a:gd name="connsiteX21" fmla="*/ 2362200 w 3073400"/>
                    <a:gd name="connsiteY21" fmla="*/ 2114550 h 2374900"/>
                    <a:gd name="connsiteX22" fmla="*/ 2419350 w 3073400"/>
                    <a:gd name="connsiteY22" fmla="*/ 2101850 h 2374900"/>
                    <a:gd name="connsiteX23" fmla="*/ 2438400 w 3073400"/>
                    <a:gd name="connsiteY23" fmla="*/ 2095500 h 2374900"/>
                    <a:gd name="connsiteX24" fmla="*/ 2679700 w 3073400"/>
                    <a:gd name="connsiteY24" fmla="*/ 2101850 h 2374900"/>
                    <a:gd name="connsiteX25" fmla="*/ 2921000 w 3073400"/>
                    <a:gd name="connsiteY25" fmla="*/ 1949450 h 2374900"/>
                    <a:gd name="connsiteX26" fmla="*/ 2940050 w 3073400"/>
                    <a:gd name="connsiteY26" fmla="*/ 1898650 h 2374900"/>
                    <a:gd name="connsiteX27" fmla="*/ 3041650 w 3073400"/>
                    <a:gd name="connsiteY27" fmla="*/ 1778000 h 2374900"/>
                    <a:gd name="connsiteX28" fmla="*/ 3073400 w 3073400"/>
                    <a:gd name="connsiteY28" fmla="*/ 1581150 h 2374900"/>
                    <a:gd name="connsiteX29" fmla="*/ 3060700 w 3073400"/>
                    <a:gd name="connsiteY29" fmla="*/ 1409700 h 2374900"/>
                    <a:gd name="connsiteX30" fmla="*/ 3003550 w 3073400"/>
                    <a:gd name="connsiteY30" fmla="*/ 1187450 h 2374900"/>
                    <a:gd name="connsiteX31" fmla="*/ 2952750 w 3073400"/>
                    <a:gd name="connsiteY31" fmla="*/ 1016000 h 2374900"/>
                    <a:gd name="connsiteX32" fmla="*/ 2914650 w 3073400"/>
                    <a:gd name="connsiteY32" fmla="*/ 882650 h 2374900"/>
                    <a:gd name="connsiteX33" fmla="*/ 2863850 w 3073400"/>
                    <a:gd name="connsiteY33" fmla="*/ 736600 h 2374900"/>
                    <a:gd name="connsiteX34" fmla="*/ 2813050 w 3073400"/>
                    <a:gd name="connsiteY34" fmla="*/ 546100 h 2374900"/>
                    <a:gd name="connsiteX35" fmla="*/ 2762250 w 3073400"/>
                    <a:gd name="connsiteY35" fmla="*/ 457200 h 2374900"/>
                    <a:gd name="connsiteX36" fmla="*/ 2679700 w 3073400"/>
                    <a:gd name="connsiteY36" fmla="*/ 438150 h 2374900"/>
                    <a:gd name="connsiteX37" fmla="*/ 2527300 w 3073400"/>
                    <a:gd name="connsiteY37" fmla="*/ 406400 h 2374900"/>
                    <a:gd name="connsiteX38" fmla="*/ 2349500 w 3073400"/>
                    <a:gd name="connsiteY38" fmla="*/ 400050 h 2374900"/>
                    <a:gd name="connsiteX39" fmla="*/ 2165350 w 3073400"/>
                    <a:gd name="connsiteY39" fmla="*/ 457200 h 2374900"/>
                    <a:gd name="connsiteX40" fmla="*/ 2006600 w 3073400"/>
                    <a:gd name="connsiteY40" fmla="*/ 495300 h 2374900"/>
                    <a:gd name="connsiteX41" fmla="*/ 1689100 w 3073400"/>
                    <a:gd name="connsiteY41" fmla="*/ 425450 h 2374900"/>
                    <a:gd name="connsiteX42" fmla="*/ 1619250 w 3073400"/>
                    <a:gd name="connsiteY42" fmla="*/ 387350 h 2374900"/>
                    <a:gd name="connsiteX43" fmla="*/ 1485900 w 3073400"/>
                    <a:gd name="connsiteY43" fmla="*/ 292100 h 2374900"/>
                    <a:gd name="connsiteX44" fmla="*/ 1263650 w 3073400"/>
                    <a:gd name="connsiteY44" fmla="*/ 171450 h 2374900"/>
                    <a:gd name="connsiteX45" fmla="*/ 1193800 w 3073400"/>
                    <a:gd name="connsiteY45" fmla="*/ 127000 h 2374900"/>
                    <a:gd name="connsiteX46" fmla="*/ 971550 w 3073400"/>
                    <a:gd name="connsiteY46" fmla="*/ 69850 h 2374900"/>
                    <a:gd name="connsiteX47" fmla="*/ 863600 w 3073400"/>
                    <a:gd name="connsiteY47" fmla="*/ 63500 h 2374900"/>
                    <a:gd name="connsiteX48" fmla="*/ 628650 w 3073400"/>
                    <a:gd name="connsiteY48" fmla="*/ 38100 h 2374900"/>
                    <a:gd name="connsiteX49" fmla="*/ 558800 w 3073400"/>
                    <a:gd name="connsiteY49" fmla="*/ 25400 h 2374900"/>
                    <a:gd name="connsiteX50" fmla="*/ 508000 w 3073400"/>
                    <a:gd name="connsiteY50" fmla="*/ 19050 h 2374900"/>
                    <a:gd name="connsiteX51" fmla="*/ 457200 w 3073400"/>
                    <a:gd name="connsiteY51" fmla="*/ 12700 h 2374900"/>
                    <a:gd name="connsiteX52" fmla="*/ 349250 w 3073400"/>
                    <a:gd name="connsiteY52" fmla="*/ 0 h 2374900"/>
                    <a:gd name="connsiteX53" fmla="*/ 222250 w 3073400"/>
                    <a:gd name="connsiteY53" fmla="*/ 0 h 2374900"/>
                    <a:gd name="connsiteX54" fmla="*/ 171450 w 3073400"/>
                    <a:gd name="connsiteY54" fmla="*/ 0 h 2374900"/>
                    <a:gd name="connsiteX55" fmla="*/ 101600 w 3073400"/>
                    <a:gd name="connsiteY55" fmla="*/ 0 h 2374900"/>
                    <a:gd name="connsiteX56" fmla="*/ 44450 w 3073400"/>
                    <a:gd name="connsiteY56" fmla="*/ 25400 h 2374900"/>
                    <a:gd name="connsiteX57" fmla="*/ 44450 w 3073400"/>
                    <a:gd name="connsiteY57" fmla="*/ 25400 h 2374900"/>
                    <a:gd name="connsiteX58" fmla="*/ 0 w 3073400"/>
                    <a:gd name="connsiteY58" fmla="*/ 107950 h 2374900"/>
                    <a:gd name="connsiteX59" fmla="*/ 19050 w 3073400"/>
                    <a:gd name="connsiteY59" fmla="*/ 184150 h 237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3073400" h="2374900">
                      <a:moveTo>
                        <a:pt x="19050" y="184150"/>
                      </a:moveTo>
                      <a:lnTo>
                        <a:pt x="50800" y="577850"/>
                      </a:lnTo>
                      <a:lnTo>
                        <a:pt x="120650" y="958850"/>
                      </a:lnTo>
                      <a:lnTo>
                        <a:pt x="228600" y="1257300"/>
                      </a:lnTo>
                      <a:lnTo>
                        <a:pt x="292100" y="1409700"/>
                      </a:lnTo>
                      <a:lnTo>
                        <a:pt x="311150" y="1631950"/>
                      </a:lnTo>
                      <a:lnTo>
                        <a:pt x="304800" y="1765300"/>
                      </a:lnTo>
                      <a:lnTo>
                        <a:pt x="273050" y="1943100"/>
                      </a:lnTo>
                      <a:lnTo>
                        <a:pt x="260350" y="2044700"/>
                      </a:lnTo>
                      <a:lnTo>
                        <a:pt x="285750" y="2178050"/>
                      </a:lnTo>
                      <a:lnTo>
                        <a:pt x="355600" y="2247900"/>
                      </a:lnTo>
                      <a:lnTo>
                        <a:pt x="482600" y="2317750"/>
                      </a:lnTo>
                      <a:lnTo>
                        <a:pt x="673100" y="2374900"/>
                      </a:lnTo>
                      <a:lnTo>
                        <a:pt x="889000" y="2362200"/>
                      </a:lnTo>
                      <a:lnTo>
                        <a:pt x="1003300" y="2216150"/>
                      </a:lnTo>
                      <a:lnTo>
                        <a:pt x="1047750" y="2184400"/>
                      </a:lnTo>
                      <a:lnTo>
                        <a:pt x="1219200" y="2108200"/>
                      </a:lnTo>
                      <a:lnTo>
                        <a:pt x="1327150" y="2082800"/>
                      </a:lnTo>
                      <a:lnTo>
                        <a:pt x="1593850" y="2051050"/>
                      </a:lnTo>
                      <a:lnTo>
                        <a:pt x="1879600" y="2044700"/>
                      </a:lnTo>
                      <a:lnTo>
                        <a:pt x="2127250" y="2101850"/>
                      </a:lnTo>
                      <a:lnTo>
                        <a:pt x="2362200" y="2114550"/>
                      </a:lnTo>
                      <a:cubicBezTo>
                        <a:pt x="2381250" y="2110317"/>
                        <a:pt x="2400418" y="2106583"/>
                        <a:pt x="2419350" y="2101850"/>
                      </a:cubicBezTo>
                      <a:cubicBezTo>
                        <a:pt x="2425844" y="2100227"/>
                        <a:pt x="2438400" y="2095500"/>
                        <a:pt x="2438400" y="2095500"/>
                      </a:cubicBezTo>
                      <a:lnTo>
                        <a:pt x="2679700" y="2101850"/>
                      </a:lnTo>
                      <a:lnTo>
                        <a:pt x="2921000" y="1949450"/>
                      </a:lnTo>
                      <a:lnTo>
                        <a:pt x="2940050" y="1898650"/>
                      </a:lnTo>
                      <a:lnTo>
                        <a:pt x="3041650" y="1778000"/>
                      </a:lnTo>
                      <a:lnTo>
                        <a:pt x="3073400" y="1581150"/>
                      </a:lnTo>
                      <a:lnTo>
                        <a:pt x="3060700" y="1409700"/>
                      </a:lnTo>
                      <a:lnTo>
                        <a:pt x="3003550" y="1187450"/>
                      </a:lnTo>
                      <a:lnTo>
                        <a:pt x="2952750" y="1016000"/>
                      </a:lnTo>
                      <a:lnTo>
                        <a:pt x="2914650" y="882650"/>
                      </a:lnTo>
                      <a:lnTo>
                        <a:pt x="2863850" y="736600"/>
                      </a:lnTo>
                      <a:lnTo>
                        <a:pt x="2813050" y="546100"/>
                      </a:lnTo>
                      <a:lnTo>
                        <a:pt x="2762250" y="457200"/>
                      </a:lnTo>
                      <a:lnTo>
                        <a:pt x="2679700" y="438150"/>
                      </a:lnTo>
                      <a:lnTo>
                        <a:pt x="2527300" y="406400"/>
                      </a:lnTo>
                      <a:lnTo>
                        <a:pt x="2349500" y="400050"/>
                      </a:lnTo>
                      <a:lnTo>
                        <a:pt x="2165350" y="457200"/>
                      </a:lnTo>
                      <a:lnTo>
                        <a:pt x="2006600" y="495300"/>
                      </a:lnTo>
                      <a:lnTo>
                        <a:pt x="1689100" y="425450"/>
                      </a:lnTo>
                      <a:lnTo>
                        <a:pt x="1619250" y="387350"/>
                      </a:lnTo>
                      <a:lnTo>
                        <a:pt x="1485900" y="292100"/>
                      </a:lnTo>
                      <a:lnTo>
                        <a:pt x="1263650" y="171450"/>
                      </a:lnTo>
                      <a:lnTo>
                        <a:pt x="1193800" y="127000"/>
                      </a:lnTo>
                      <a:lnTo>
                        <a:pt x="971550" y="69850"/>
                      </a:lnTo>
                      <a:lnTo>
                        <a:pt x="863600" y="63500"/>
                      </a:lnTo>
                      <a:lnTo>
                        <a:pt x="628650" y="38100"/>
                      </a:lnTo>
                      <a:cubicBezTo>
                        <a:pt x="605367" y="33867"/>
                        <a:pt x="582175" y="29091"/>
                        <a:pt x="558800" y="25400"/>
                      </a:cubicBezTo>
                      <a:cubicBezTo>
                        <a:pt x="541944" y="22738"/>
                        <a:pt x="524867" y="21645"/>
                        <a:pt x="508000" y="19050"/>
                      </a:cubicBezTo>
                      <a:cubicBezTo>
                        <a:pt x="458630" y="11455"/>
                        <a:pt x="493746" y="12700"/>
                        <a:pt x="457200" y="12700"/>
                      </a:cubicBezTo>
                      <a:lnTo>
                        <a:pt x="349250" y="0"/>
                      </a:lnTo>
                      <a:lnTo>
                        <a:pt x="222250" y="0"/>
                      </a:lnTo>
                      <a:lnTo>
                        <a:pt x="171450" y="0"/>
                      </a:lnTo>
                      <a:lnTo>
                        <a:pt x="101600" y="0"/>
                      </a:lnTo>
                      <a:lnTo>
                        <a:pt x="44450" y="25400"/>
                      </a:lnTo>
                      <a:lnTo>
                        <a:pt x="44450" y="25400"/>
                      </a:lnTo>
                      <a:lnTo>
                        <a:pt x="0" y="107950"/>
                      </a:lnTo>
                      <a:lnTo>
                        <a:pt x="19050" y="184150"/>
                      </a:lnTo>
                      <a:close/>
                    </a:path>
                  </a:pathLst>
                </a:custGeom>
                <a:noFill/>
                <a:ln w="44450">
                  <a:solidFill>
                    <a:srgbClr val="FF99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33" name="Connecteur droit 132"/>
                <p:cNvCxnSpPr/>
                <p:nvPr/>
              </p:nvCxnSpPr>
              <p:spPr bwMode="auto">
                <a:xfrm>
                  <a:off x="6200775" y="4914900"/>
                  <a:ext cx="19050" cy="940594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4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136360" y="485237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cxnSp>
              <p:nvCxnSpPr>
                <p:cNvPr id="135" name="Connecteur droit 134"/>
                <p:cNvCxnSpPr/>
                <p:nvPr/>
              </p:nvCxnSpPr>
              <p:spPr bwMode="auto">
                <a:xfrm flipH="1">
                  <a:off x="6215064" y="5229225"/>
                  <a:ext cx="566736" cy="638175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6" name="Connecteur droit 135"/>
                <p:cNvCxnSpPr/>
                <p:nvPr/>
              </p:nvCxnSpPr>
              <p:spPr bwMode="auto">
                <a:xfrm>
                  <a:off x="6231731" y="5872163"/>
                  <a:ext cx="283369" cy="295275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7" name="Connecteur droit 136"/>
                <p:cNvCxnSpPr/>
                <p:nvPr/>
              </p:nvCxnSpPr>
              <p:spPr bwMode="auto">
                <a:xfrm flipH="1" flipV="1">
                  <a:off x="5848350" y="5738813"/>
                  <a:ext cx="377825" cy="122237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8" name="Connecteur droit 137"/>
                <p:cNvCxnSpPr/>
                <p:nvPr/>
              </p:nvCxnSpPr>
              <p:spPr bwMode="auto">
                <a:xfrm flipH="1">
                  <a:off x="5624513" y="5862638"/>
                  <a:ext cx="595312" cy="2381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9" name="Connecteur droit 138"/>
                <p:cNvCxnSpPr/>
                <p:nvPr/>
              </p:nvCxnSpPr>
              <p:spPr bwMode="auto">
                <a:xfrm flipH="1">
                  <a:off x="5726906" y="5862638"/>
                  <a:ext cx="497683" cy="526256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0" name="Connecteur droit 139"/>
                <p:cNvCxnSpPr/>
                <p:nvPr/>
              </p:nvCxnSpPr>
              <p:spPr bwMode="auto">
                <a:xfrm flipH="1" flipV="1">
                  <a:off x="6222206" y="5862638"/>
                  <a:ext cx="478633" cy="804863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1" name="Connecteur droit 140"/>
                <p:cNvCxnSpPr/>
                <p:nvPr/>
              </p:nvCxnSpPr>
              <p:spPr bwMode="auto">
                <a:xfrm>
                  <a:off x="6226969" y="5869781"/>
                  <a:ext cx="1366837" cy="635794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2" name="Connecteur droit 141"/>
                <p:cNvCxnSpPr/>
                <p:nvPr/>
              </p:nvCxnSpPr>
              <p:spPr bwMode="auto">
                <a:xfrm flipV="1">
                  <a:off x="5414963" y="5872163"/>
                  <a:ext cx="785812" cy="404813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43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802985" y="5674704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4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650710" y="6620853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5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730086" y="5166704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6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7549235" y="645257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7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552161" y="5804880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8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491961" y="6131904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9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682335" y="632557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50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387062" y="621762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grpSp>
              <p:nvGrpSpPr>
                <p:cNvPr id="151" name="Groupe 150"/>
                <p:cNvGrpSpPr/>
                <p:nvPr/>
              </p:nvGrpSpPr>
              <p:grpSpPr>
                <a:xfrm>
                  <a:off x="6967697" y="5645309"/>
                  <a:ext cx="319086" cy="223838"/>
                  <a:chOff x="3409157" y="2696369"/>
                  <a:chExt cx="319086" cy="223838"/>
                </a:xfrm>
              </p:grpSpPr>
              <p:sp>
                <p:nvSpPr>
                  <p:cNvPr id="152" name="Rectangle 151"/>
                  <p:cNvSpPr/>
                  <p:nvPr/>
                </p:nvSpPr>
                <p:spPr bwMode="auto">
                  <a:xfrm>
                    <a:off x="3409157" y="2696369"/>
                    <a:ext cx="319086" cy="223838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rgbClr val="FF99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153" name="Image 152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24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36695" y="2724252"/>
                    <a:ext cx="264009" cy="168071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31" name="Oval 9"/>
              <p:cNvSpPr>
                <a:spLocks noChangeArrowheads="1"/>
              </p:cNvSpPr>
              <p:nvPr/>
            </p:nvSpPr>
            <p:spPr bwMode="auto">
              <a:xfrm rot="14816886">
                <a:off x="6160378" y="5798002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4" name="Groupe 153"/>
            <p:cNvGrpSpPr/>
            <p:nvPr/>
          </p:nvGrpSpPr>
          <p:grpSpPr>
            <a:xfrm>
              <a:off x="8267700" y="3898900"/>
              <a:ext cx="2324100" cy="3467100"/>
              <a:chOff x="8267700" y="3898900"/>
              <a:chExt cx="2324100" cy="3467100"/>
            </a:xfrm>
          </p:grpSpPr>
          <p:sp>
            <p:nvSpPr>
              <p:cNvPr id="155" name="Forme libre 154"/>
              <p:cNvSpPr/>
              <p:nvPr/>
            </p:nvSpPr>
            <p:spPr bwMode="auto">
              <a:xfrm>
                <a:off x="8267700" y="3898900"/>
                <a:ext cx="2324100" cy="3454400"/>
              </a:xfrm>
              <a:custGeom>
                <a:avLst/>
                <a:gdLst>
                  <a:gd name="connsiteX0" fmla="*/ 0 w 2324100"/>
                  <a:gd name="connsiteY0" fmla="*/ 3454400 h 3454400"/>
                  <a:gd name="connsiteX1" fmla="*/ 0 w 2324100"/>
                  <a:gd name="connsiteY1" fmla="*/ 3289300 h 3454400"/>
                  <a:gd name="connsiteX2" fmla="*/ 38100 w 2324100"/>
                  <a:gd name="connsiteY2" fmla="*/ 3162300 h 3454400"/>
                  <a:gd name="connsiteX3" fmla="*/ 152400 w 2324100"/>
                  <a:gd name="connsiteY3" fmla="*/ 2984500 h 3454400"/>
                  <a:gd name="connsiteX4" fmla="*/ 177800 w 2324100"/>
                  <a:gd name="connsiteY4" fmla="*/ 2857500 h 3454400"/>
                  <a:gd name="connsiteX5" fmla="*/ 127000 w 2324100"/>
                  <a:gd name="connsiteY5" fmla="*/ 2692400 h 3454400"/>
                  <a:gd name="connsiteX6" fmla="*/ 114300 w 2324100"/>
                  <a:gd name="connsiteY6" fmla="*/ 2578100 h 3454400"/>
                  <a:gd name="connsiteX7" fmla="*/ 101600 w 2324100"/>
                  <a:gd name="connsiteY7" fmla="*/ 2425700 h 3454400"/>
                  <a:gd name="connsiteX8" fmla="*/ 190500 w 2324100"/>
                  <a:gd name="connsiteY8" fmla="*/ 2209800 h 3454400"/>
                  <a:gd name="connsiteX9" fmla="*/ 609600 w 2324100"/>
                  <a:gd name="connsiteY9" fmla="*/ 2057400 h 3454400"/>
                  <a:gd name="connsiteX10" fmla="*/ 736600 w 2324100"/>
                  <a:gd name="connsiteY10" fmla="*/ 1993900 h 3454400"/>
                  <a:gd name="connsiteX11" fmla="*/ 914400 w 2324100"/>
                  <a:gd name="connsiteY11" fmla="*/ 1828800 h 3454400"/>
                  <a:gd name="connsiteX12" fmla="*/ 990600 w 2324100"/>
                  <a:gd name="connsiteY12" fmla="*/ 1625600 h 3454400"/>
                  <a:gd name="connsiteX13" fmla="*/ 1028700 w 2324100"/>
                  <a:gd name="connsiteY13" fmla="*/ 1320800 h 3454400"/>
                  <a:gd name="connsiteX14" fmla="*/ 1130300 w 2324100"/>
                  <a:gd name="connsiteY14" fmla="*/ 1143000 h 3454400"/>
                  <a:gd name="connsiteX15" fmla="*/ 1206500 w 2324100"/>
                  <a:gd name="connsiteY15" fmla="*/ 825500 h 3454400"/>
                  <a:gd name="connsiteX16" fmla="*/ 1231900 w 2324100"/>
                  <a:gd name="connsiteY16" fmla="*/ 596900 h 3454400"/>
                  <a:gd name="connsiteX17" fmla="*/ 1270000 w 2324100"/>
                  <a:gd name="connsiteY17" fmla="*/ 457200 h 3454400"/>
                  <a:gd name="connsiteX18" fmla="*/ 1346200 w 2324100"/>
                  <a:gd name="connsiteY18" fmla="*/ 368300 h 3454400"/>
                  <a:gd name="connsiteX19" fmla="*/ 1511300 w 2324100"/>
                  <a:gd name="connsiteY19" fmla="*/ 215900 h 3454400"/>
                  <a:gd name="connsiteX20" fmla="*/ 1689100 w 2324100"/>
                  <a:gd name="connsiteY20" fmla="*/ 114300 h 3454400"/>
                  <a:gd name="connsiteX21" fmla="*/ 1879600 w 2324100"/>
                  <a:gd name="connsiteY21" fmla="*/ 38100 h 3454400"/>
                  <a:gd name="connsiteX22" fmla="*/ 2019300 w 2324100"/>
                  <a:gd name="connsiteY22" fmla="*/ 12700 h 3454400"/>
                  <a:gd name="connsiteX23" fmla="*/ 2171700 w 2324100"/>
                  <a:gd name="connsiteY23" fmla="*/ 0 h 3454400"/>
                  <a:gd name="connsiteX24" fmla="*/ 2324100 w 2324100"/>
                  <a:gd name="connsiteY24" fmla="*/ 76200 h 3454400"/>
                  <a:gd name="connsiteX25" fmla="*/ 2324100 w 2324100"/>
                  <a:gd name="connsiteY25" fmla="*/ 76200 h 345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324100" h="3454400">
                    <a:moveTo>
                      <a:pt x="0" y="3454400"/>
                    </a:moveTo>
                    <a:lnTo>
                      <a:pt x="0" y="3289300"/>
                    </a:lnTo>
                    <a:lnTo>
                      <a:pt x="38100" y="3162300"/>
                    </a:lnTo>
                    <a:lnTo>
                      <a:pt x="152400" y="2984500"/>
                    </a:lnTo>
                    <a:lnTo>
                      <a:pt x="177800" y="2857500"/>
                    </a:lnTo>
                    <a:lnTo>
                      <a:pt x="127000" y="2692400"/>
                    </a:lnTo>
                    <a:lnTo>
                      <a:pt x="114300" y="2578100"/>
                    </a:lnTo>
                    <a:lnTo>
                      <a:pt x="101600" y="2425700"/>
                    </a:lnTo>
                    <a:lnTo>
                      <a:pt x="190500" y="2209800"/>
                    </a:lnTo>
                    <a:lnTo>
                      <a:pt x="609600" y="2057400"/>
                    </a:lnTo>
                    <a:lnTo>
                      <a:pt x="736600" y="1993900"/>
                    </a:lnTo>
                    <a:lnTo>
                      <a:pt x="914400" y="1828800"/>
                    </a:lnTo>
                    <a:lnTo>
                      <a:pt x="990600" y="1625600"/>
                    </a:lnTo>
                    <a:lnTo>
                      <a:pt x="1028700" y="1320800"/>
                    </a:lnTo>
                    <a:lnTo>
                      <a:pt x="1130300" y="1143000"/>
                    </a:lnTo>
                    <a:lnTo>
                      <a:pt x="1206500" y="825500"/>
                    </a:lnTo>
                    <a:lnTo>
                      <a:pt x="1231900" y="596900"/>
                    </a:lnTo>
                    <a:lnTo>
                      <a:pt x="1270000" y="457200"/>
                    </a:lnTo>
                    <a:lnTo>
                      <a:pt x="1346200" y="368300"/>
                    </a:lnTo>
                    <a:lnTo>
                      <a:pt x="1511300" y="215900"/>
                    </a:lnTo>
                    <a:lnTo>
                      <a:pt x="1689100" y="114300"/>
                    </a:lnTo>
                    <a:lnTo>
                      <a:pt x="1879600" y="38100"/>
                    </a:lnTo>
                    <a:lnTo>
                      <a:pt x="2019300" y="12700"/>
                    </a:lnTo>
                    <a:lnTo>
                      <a:pt x="2171700" y="0"/>
                    </a:lnTo>
                    <a:lnTo>
                      <a:pt x="2324100" y="76200"/>
                    </a:lnTo>
                    <a:lnTo>
                      <a:pt x="2324100" y="76200"/>
                    </a:lnTo>
                  </a:path>
                </a:pathLst>
              </a:custGeom>
              <a:noFill/>
              <a:ln w="444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56" name="Forme libre 155"/>
              <p:cNvSpPr/>
              <p:nvPr/>
            </p:nvSpPr>
            <p:spPr bwMode="auto">
              <a:xfrm>
                <a:off x="10121900" y="6578600"/>
                <a:ext cx="419100" cy="787400"/>
              </a:xfrm>
              <a:custGeom>
                <a:avLst/>
                <a:gdLst>
                  <a:gd name="connsiteX0" fmla="*/ 0 w 419100"/>
                  <a:gd name="connsiteY0" fmla="*/ 787400 h 787400"/>
                  <a:gd name="connsiteX1" fmla="*/ 76200 w 419100"/>
                  <a:gd name="connsiteY1" fmla="*/ 647700 h 787400"/>
                  <a:gd name="connsiteX2" fmla="*/ 127000 w 419100"/>
                  <a:gd name="connsiteY2" fmla="*/ 558800 h 787400"/>
                  <a:gd name="connsiteX3" fmla="*/ 127000 w 419100"/>
                  <a:gd name="connsiteY3" fmla="*/ 558800 h 787400"/>
                  <a:gd name="connsiteX4" fmla="*/ 190500 w 419100"/>
                  <a:gd name="connsiteY4" fmla="*/ 342900 h 787400"/>
                  <a:gd name="connsiteX5" fmla="*/ 177800 w 419100"/>
                  <a:gd name="connsiteY5" fmla="*/ 241300 h 787400"/>
                  <a:gd name="connsiteX6" fmla="*/ 165100 w 419100"/>
                  <a:gd name="connsiteY6" fmla="*/ 127000 h 787400"/>
                  <a:gd name="connsiteX7" fmla="*/ 228600 w 419100"/>
                  <a:gd name="connsiteY7" fmla="*/ 38100 h 787400"/>
                  <a:gd name="connsiteX8" fmla="*/ 317500 w 419100"/>
                  <a:gd name="connsiteY8" fmla="*/ 0 h 787400"/>
                  <a:gd name="connsiteX9" fmla="*/ 419100 w 419100"/>
                  <a:gd name="connsiteY9" fmla="*/ 0 h 78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9100" h="787400">
                    <a:moveTo>
                      <a:pt x="0" y="787400"/>
                    </a:moveTo>
                    <a:lnTo>
                      <a:pt x="76200" y="647700"/>
                    </a:lnTo>
                    <a:lnTo>
                      <a:pt x="127000" y="558800"/>
                    </a:lnTo>
                    <a:lnTo>
                      <a:pt x="127000" y="558800"/>
                    </a:lnTo>
                    <a:lnTo>
                      <a:pt x="190500" y="342900"/>
                    </a:lnTo>
                    <a:lnTo>
                      <a:pt x="177800" y="241300"/>
                    </a:lnTo>
                    <a:lnTo>
                      <a:pt x="165100" y="127000"/>
                    </a:lnTo>
                    <a:lnTo>
                      <a:pt x="228600" y="38100"/>
                    </a:lnTo>
                    <a:lnTo>
                      <a:pt x="317500" y="0"/>
                    </a:lnTo>
                    <a:lnTo>
                      <a:pt x="419100" y="0"/>
                    </a:lnTo>
                  </a:path>
                </a:pathLst>
              </a:custGeom>
              <a:noFill/>
              <a:ln w="444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57" name="Connecteur droit 156"/>
              <p:cNvCxnSpPr/>
              <p:nvPr/>
            </p:nvCxnSpPr>
            <p:spPr bwMode="auto">
              <a:xfrm flipH="1">
                <a:off x="8798720" y="6469856"/>
                <a:ext cx="754855" cy="88344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8" name="Connecteur droit 157"/>
              <p:cNvCxnSpPr/>
              <p:nvPr/>
            </p:nvCxnSpPr>
            <p:spPr bwMode="auto">
              <a:xfrm>
                <a:off x="9553575" y="6477000"/>
                <a:ext cx="45244" cy="88582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9" name="Connecteur droit 158"/>
              <p:cNvCxnSpPr/>
              <p:nvPr/>
            </p:nvCxnSpPr>
            <p:spPr bwMode="auto">
              <a:xfrm>
                <a:off x="9563100" y="6477000"/>
                <a:ext cx="604838" cy="357188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0" name="Connecteur droit 159"/>
              <p:cNvCxnSpPr/>
              <p:nvPr/>
            </p:nvCxnSpPr>
            <p:spPr bwMode="auto">
              <a:xfrm flipV="1">
                <a:off x="9558338" y="6312694"/>
                <a:ext cx="988218" cy="164306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1" name="Connecteur droit 160"/>
              <p:cNvCxnSpPr/>
              <p:nvPr/>
            </p:nvCxnSpPr>
            <p:spPr bwMode="auto">
              <a:xfrm flipV="1">
                <a:off x="8841581" y="6477000"/>
                <a:ext cx="714376" cy="57150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2" name="Connecteur droit 161"/>
              <p:cNvCxnSpPr/>
              <p:nvPr/>
            </p:nvCxnSpPr>
            <p:spPr bwMode="auto">
              <a:xfrm flipH="1" flipV="1">
                <a:off x="9417844" y="5298281"/>
                <a:ext cx="135731" cy="117157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3" name="Connecteur droit 162"/>
              <p:cNvCxnSpPr/>
              <p:nvPr/>
            </p:nvCxnSpPr>
            <p:spPr bwMode="auto">
              <a:xfrm flipV="1">
                <a:off x="9558338" y="4438650"/>
                <a:ext cx="754856" cy="204549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4" name="Connecteur droit 163"/>
              <p:cNvCxnSpPr/>
              <p:nvPr/>
            </p:nvCxnSpPr>
            <p:spPr bwMode="auto">
              <a:xfrm>
                <a:off x="9384506" y="6362700"/>
                <a:ext cx="171450" cy="12144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5" name="Oval 9"/>
              <p:cNvSpPr>
                <a:spLocks noChangeArrowheads="1"/>
              </p:cNvSpPr>
              <p:nvPr/>
            </p:nvSpPr>
            <p:spPr bwMode="auto">
              <a:xfrm rot="14816886">
                <a:off x="8777960" y="6478773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166" name="Oval 9"/>
              <p:cNvSpPr>
                <a:spLocks noChangeArrowheads="1"/>
              </p:cNvSpPr>
              <p:nvPr/>
            </p:nvSpPr>
            <p:spPr bwMode="auto">
              <a:xfrm rot="14816886">
                <a:off x="9285165" y="6276366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167" name="Oval 9"/>
              <p:cNvSpPr>
                <a:spLocks noChangeArrowheads="1"/>
              </p:cNvSpPr>
              <p:nvPr/>
            </p:nvSpPr>
            <p:spPr bwMode="auto">
              <a:xfrm rot="14816886">
                <a:off x="9368512" y="5266717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168" name="Oval 9"/>
              <p:cNvSpPr>
                <a:spLocks noChangeArrowheads="1"/>
              </p:cNvSpPr>
              <p:nvPr/>
            </p:nvSpPr>
            <p:spPr bwMode="auto">
              <a:xfrm rot="14816886">
                <a:off x="10101935" y="6776429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169" name="Oval 9"/>
              <p:cNvSpPr>
                <a:spLocks noChangeArrowheads="1"/>
              </p:cNvSpPr>
              <p:nvPr/>
            </p:nvSpPr>
            <p:spPr bwMode="auto">
              <a:xfrm rot="14816886">
                <a:off x="10251954" y="4390417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170" name="Oval 9"/>
              <p:cNvSpPr>
                <a:spLocks noChangeArrowheads="1"/>
              </p:cNvSpPr>
              <p:nvPr/>
            </p:nvSpPr>
            <p:spPr bwMode="auto">
              <a:xfrm rot="14816886">
                <a:off x="9496507" y="6412364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Rectangle 170"/>
              <p:cNvSpPr/>
              <p:nvPr/>
            </p:nvSpPr>
            <p:spPr bwMode="auto">
              <a:xfrm>
                <a:off x="10013157" y="5884069"/>
                <a:ext cx="319086" cy="223838"/>
              </a:xfrm>
              <a:prstGeom prst="rect">
                <a:avLst/>
              </a:prstGeom>
              <a:noFill/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172" name="Image 171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40695" y="5911952"/>
                <a:ext cx="264009" cy="168071"/>
              </a:xfrm>
              <a:prstGeom prst="rect">
                <a:avLst/>
              </a:prstGeom>
            </p:spPr>
          </p:pic>
        </p:grpSp>
        <p:grpSp>
          <p:nvGrpSpPr>
            <p:cNvPr id="9" name="Groupe 8"/>
            <p:cNvGrpSpPr/>
            <p:nvPr/>
          </p:nvGrpSpPr>
          <p:grpSpPr>
            <a:xfrm>
              <a:off x="6438900" y="2857500"/>
              <a:ext cx="3073400" cy="2724150"/>
              <a:chOff x="6438900" y="2857500"/>
              <a:chExt cx="3073400" cy="2724150"/>
            </a:xfrm>
          </p:grpSpPr>
          <p:grpSp>
            <p:nvGrpSpPr>
              <p:cNvPr id="209" name="Groupe 208"/>
              <p:cNvGrpSpPr/>
              <p:nvPr/>
            </p:nvGrpSpPr>
            <p:grpSpPr>
              <a:xfrm>
                <a:off x="6944916" y="3167857"/>
                <a:ext cx="705643" cy="238920"/>
                <a:chOff x="6983016" y="3180557"/>
                <a:chExt cx="705643" cy="238920"/>
              </a:xfrm>
            </p:grpSpPr>
            <p:pic>
              <p:nvPicPr>
                <p:cNvPr id="210" name="Image 209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26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28258" y="3206059"/>
                  <a:ext cx="600874" cy="168071"/>
                </a:xfrm>
                <a:prstGeom prst="rect">
                  <a:avLst/>
                </a:prstGeom>
              </p:spPr>
            </p:pic>
            <p:sp>
              <p:nvSpPr>
                <p:cNvPr id="211" name="Rectangle 210"/>
                <p:cNvSpPr/>
                <p:nvPr/>
              </p:nvSpPr>
              <p:spPr bwMode="auto">
                <a:xfrm>
                  <a:off x="6983016" y="3180557"/>
                  <a:ext cx="705643" cy="23892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12" name="Forme libre 211"/>
              <p:cNvSpPr/>
              <p:nvPr/>
            </p:nvSpPr>
            <p:spPr bwMode="auto">
              <a:xfrm>
                <a:off x="6438900" y="2857500"/>
                <a:ext cx="3073400" cy="2724150"/>
              </a:xfrm>
              <a:custGeom>
                <a:avLst/>
                <a:gdLst>
                  <a:gd name="connsiteX0" fmla="*/ 889000 w 3117850"/>
                  <a:gd name="connsiteY0" fmla="*/ 2343150 h 2800350"/>
                  <a:gd name="connsiteX1" fmla="*/ 857250 w 3117850"/>
                  <a:gd name="connsiteY1" fmla="*/ 2292350 h 2800350"/>
                  <a:gd name="connsiteX2" fmla="*/ 831850 w 3117850"/>
                  <a:gd name="connsiteY2" fmla="*/ 2247900 h 2800350"/>
                  <a:gd name="connsiteX3" fmla="*/ 787400 w 3117850"/>
                  <a:gd name="connsiteY3" fmla="*/ 2209800 h 2800350"/>
                  <a:gd name="connsiteX4" fmla="*/ 787400 w 3117850"/>
                  <a:gd name="connsiteY4" fmla="*/ 2209800 h 2800350"/>
                  <a:gd name="connsiteX5" fmla="*/ 742950 w 3117850"/>
                  <a:gd name="connsiteY5" fmla="*/ 2165350 h 2800350"/>
                  <a:gd name="connsiteX6" fmla="*/ 711200 w 3117850"/>
                  <a:gd name="connsiteY6" fmla="*/ 2139950 h 2800350"/>
                  <a:gd name="connsiteX7" fmla="*/ 711200 w 3117850"/>
                  <a:gd name="connsiteY7" fmla="*/ 2139950 h 2800350"/>
                  <a:gd name="connsiteX8" fmla="*/ 673100 w 3117850"/>
                  <a:gd name="connsiteY8" fmla="*/ 2101850 h 2800350"/>
                  <a:gd name="connsiteX9" fmla="*/ 666750 w 3117850"/>
                  <a:gd name="connsiteY9" fmla="*/ 2063750 h 2800350"/>
                  <a:gd name="connsiteX10" fmla="*/ 641350 w 3117850"/>
                  <a:gd name="connsiteY10" fmla="*/ 2006600 h 2800350"/>
                  <a:gd name="connsiteX11" fmla="*/ 603250 w 3117850"/>
                  <a:gd name="connsiteY11" fmla="*/ 1955800 h 2800350"/>
                  <a:gd name="connsiteX12" fmla="*/ 577850 w 3117850"/>
                  <a:gd name="connsiteY12" fmla="*/ 1892300 h 2800350"/>
                  <a:gd name="connsiteX13" fmla="*/ 533400 w 3117850"/>
                  <a:gd name="connsiteY13" fmla="*/ 1866900 h 2800350"/>
                  <a:gd name="connsiteX14" fmla="*/ 488950 w 3117850"/>
                  <a:gd name="connsiteY14" fmla="*/ 1847850 h 2800350"/>
                  <a:gd name="connsiteX15" fmla="*/ 450850 w 3117850"/>
                  <a:gd name="connsiteY15" fmla="*/ 1822450 h 2800350"/>
                  <a:gd name="connsiteX16" fmla="*/ 406400 w 3117850"/>
                  <a:gd name="connsiteY16" fmla="*/ 1784350 h 2800350"/>
                  <a:gd name="connsiteX17" fmla="*/ 387350 w 3117850"/>
                  <a:gd name="connsiteY17" fmla="*/ 1765300 h 2800350"/>
                  <a:gd name="connsiteX18" fmla="*/ 368300 w 3117850"/>
                  <a:gd name="connsiteY18" fmla="*/ 1701800 h 2800350"/>
                  <a:gd name="connsiteX19" fmla="*/ 349250 w 3117850"/>
                  <a:gd name="connsiteY19" fmla="*/ 1657350 h 2800350"/>
                  <a:gd name="connsiteX20" fmla="*/ 317500 w 3117850"/>
                  <a:gd name="connsiteY20" fmla="*/ 1593850 h 2800350"/>
                  <a:gd name="connsiteX21" fmla="*/ 285750 w 3117850"/>
                  <a:gd name="connsiteY21" fmla="*/ 1562100 h 2800350"/>
                  <a:gd name="connsiteX22" fmla="*/ 241300 w 3117850"/>
                  <a:gd name="connsiteY22" fmla="*/ 1517650 h 2800350"/>
                  <a:gd name="connsiteX23" fmla="*/ 190500 w 3117850"/>
                  <a:gd name="connsiteY23" fmla="*/ 1485900 h 2800350"/>
                  <a:gd name="connsiteX24" fmla="*/ 158750 w 3117850"/>
                  <a:gd name="connsiteY24" fmla="*/ 1460500 h 2800350"/>
                  <a:gd name="connsiteX25" fmla="*/ 101600 w 3117850"/>
                  <a:gd name="connsiteY25" fmla="*/ 1397000 h 2800350"/>
                  <a:gd name="connsiteX26" fmla="*/ 57150 w 3117850"/>
                  <a:gd name="connsiteY26" fmla="*/ 1333500 h 2800350"/>
                  <a:gd name="connsiteX27" fmla="*/ 38100 w 3117850"/>
                  <a:gd name="connsiteY27" fmla="*/ 1289050 h 2800350"/>
                  <a:gd name="connsiteX28" fmla="*/ 25400 w 3117850"/>
                  <a:gd name="connsiteY28" fmla="*/ 1231900 h 2800350"/>
                  <a:gd name="connsiteX29" fmla="*/ 12700 w 3117850"/>
                  <a:gd name="connsiteY29" fmla="*/ 1168400 h 2800350"/>
                  <a:gd name="connsiteX30" fmla="*/ 12700 w 3117850"/>
                  <a:gd name="connsiteY30" fmla="*/ 1104900 h 2800350"/>
                  <a:gd name="connsiteX31" fmla="*/ 0 w 3117850"/>
                  <a:gd name="connsiteY31" fmla="*/ 1028700 h 2800350"/>
                  <a:gd name="connsiteX32" fmla="*/ 0 w 3117850"/>
                  <a:gd name="connsiteY32" fmla="*/ 933450 h 2800350"/>
                  <a:gd name="connsiteX33" fmla="*/ 19050 w 3117850"/>
                  <a:gd name="connsiteY33" fmla="*/ 844550 h 2800350"/>
                  <a:gd name="connsiteX34" fmla="*/ 57150 w 3117850"/>
                  <a:gd name="connsiteY34" fmla="*/ 742950 h 2800350"/>
                  <a:gd name="connsiteX35" fmla="*/ 88900 w 3117850"/>
                  <a:gd name="connsiteY35" fmla="*/ 679450 h 2800350"/>
                  <a:gd name="connsiteX36" fmla="*/ 120650 w 3117850"/>
                  <a:gd name="connsiteY36" fmla="*/ 615950 h 2800350"/>
                  <a:gd name="connsiteX37" fmla="*/ 152400 w 3117850"/>
                  <a:gd name="connsiteY37" fmla="*/ 565150 h 2800350"/>
                  <a:gd name="connsiteX38" fmla="*/ 190500 w 3117850"/>
                  <a:gd name="connsiteY38" fmla="*/ 488950 h 2800350"/>
                  <a:gd name="connsiteX39" fmla="*/ 209550 w 3117850"/>
                  <a:gd name="connsiteY39" fmla="*/ 412750 h 2800350"/>
                  <a:gd name="connsiteX40" fmla="*/ 228600 w 3117850"/>
                  <a:gd name="connsiteY40" fmla="*/ 342900 h 2800350"/>
                  <a:gd name="connsiteX41" fmla="*/ 260350 w 3117850"/>
                  <a:gd name="connsiteY41" fmla="*/ 273050 h 2800350"/>
                  <a:gd name="connsiteX42" fmla="*/ 342900 w 3117850"/>
                  <a:gd name="connsiteY42" fmla="*/ 177800 h 2800350"/>
                  <a:gd name="connsiteX43" fmla="*/ 431800 w 3117850"/>
                  <a:gd name="connsiteY43" fmla="*/ 127000 h 2800350"/>
                  <a:gd name="connsiteX44" fmla="*/ 501650 w 3117850"/>
                  <a:gd name="connsiteY44" fmla="*/ 82550 h 2800350"/>
                  <a:gd name="connsiteX45" fmla="*/ 584200 w 3117850"/>
                  <a:gd name="connsiteY45" fmla="*/ 63500 h 2800350"/>
                  <a:gd name="connsiteX46" fmla="*/ 711200 w 3117850"/>
                  <a:gd name="connsiteY46" fmla="*/ 50800 h 2800350"/>
                  <a:gd name="connsiteX47" fmla="*/ 895350 w 3117850"/>
                  <a:gd name="connsiteY47" fmla="*/ 12700 h 2800350"/>
                  <a:gd name="connsiteX48" fmla="*/ 1009650 w 3117850"/>
                  <a:gd name="connsiteY48" fmla="*/ 0 h 2800350"/>
                  <a:gd name="connsiteX49" fmla="*/ 1238250 w 3117850"/>
                  <a:gd name="connsiteY49" fmla="*/ 6350 h 2800350"/>
                  <a:gd name="connsiteX50" fmla="*/ 1365250 w 3117850"/>
                  <a:gd name="connsiteY50" fmla="*/ 31750 h 2800350"/>
                  <a:gd name="connsiteX51" fmla="*/ 1555750 w 3117850"/>
                  <a:gd name="connsiteY51" fmla="*/ 88900 h 2800350"/>
                  <a:gd name="connsiteX52" fmla="*/ 1676400 w 3117850"/>
                  <a:gd name="connsiteY52" fmla="*/ 190500 h 2800350"/>
                  <a:gd name="connsiteX53" fmla="*/ 1822450 w 3117850"/>
                  <a:gd name="connsiteY53" fmla="*/ 330200 h 2800350"/>
                  <a:gd name="connsiteX54" fmla="*/ 1879600 w 3117850"/>
                  <a:gd name="connsiteY54" fmla="*/ 393700 h 2800350"/>
                  <a:gd name="connsiteX55" fmla="*/ 1943100 w 3117850"/>
                  <a:gd name="connsiteY55" fmla="*/ 469900 h 2800350"/>
                  <a:gd name="connsiteX56" fmla="*/ 2063750 w 3117850"/>
                  <a:gd name="connsiteY56" fmla="*/ 596900 h 2800350"/>
                  <a:gd name="connsiteX57" fmla="*/ 2203450 w 3117850"/>
                  <a:gd name="connsiteY57" fmla="*/ 609600 h 2800350"/>
                  <a:gd name="connsiteX58" fmla="*/ 2305050 w 3117850"/>
                  <a:gd name="connsiteY58" fmla="*/ 609600 h 2800350"/>
                  <a:gd name="connsiteX59" fmla="*/ 2362200 w 3117850"/>
                  <a:gd name="connsiteY59" fmla="*/ 628650 h 2800350"/>
                  <a:gd name="connsiteX60" fmla="*/ 2470150 w 3117850"/>
                  <a:gd name="connsiteY60" fmla="*/ 660400 h 2800350"/>
                  <a:gd name="connsiteX61" fmla="*/ 2552700 w 3117850"/>
                  <a:gd name="connsiteY61" fmla="*/ 711200 h 2800350"/>
                  <a:gd name="connsiteX62" fmla="*/ 2616200 w 3117850"/>
                  <a:gd name="connsiteY62" fmla="*/ 762000 h 2800350"/>
                  <a:gd name="connsiteX63" fmla="*/ 2692400 w 3117850"/>
                  <a:gd name="connsiteY63" fmla="*/ 819150 h 2800350"/>
                  <a:gd name="connsiteX64" fmla="*/ 2762250 w 3117850"/>
                  <a:gd name="connsiteY64" fmla="*/ 869950 h 2800350"/>
                  <a:gd name="connsiteX65" fmla="*/ 2832100 w 3117850"/>
                  <a:gd name="connsiteY65" fmla="*/ 914400 h 2800350"/>
                  <a:gd name="connsiteX66" fmla="*/ 2863850 w 3117850"/>
                  <a:gd name="connsiteY66" fmla="*/ 939800 h 2800350"/>
                  <a:gd name="connsiteX67" fmla="*/ 2946400 w 3117850"/>
                  <a:gd name="connsiteY67" fmla="*/ 1022350 h 2800350"/>
                  <a:gd name="connsiteX68" fmla="*/ 2997200 w 3117850"/>
                  <a:gd name="connsiteY68" fmla="*/ 1047750 h 2800350"/>
                  <a:gd name="connsiteX69" fmla="*/ 3086100 w 3117850"/>
                  <a:gd name="connsiteY69" fmla="*/ 1225550 h 2800350"/>
                  <a:gd name="connsiteX70" fmla="*/ 3117850 w 3117850"/>
                  <a:gd name="connsiteY70" fmla="*/ 1327150 h 2800350"/>
                  <a:gd name="connsiteX71" fmla="*/ 3117850 w 3117850"/>
                  <a:gd name="connsiteY71" fmla="*/ 1466850 h 2800350"/>
                  <a:gd name="connsiteX72" fmla="*/ 3060700 w 3117850"/>
                  <a:gd name="connsiteY72" fmla="*/ 1619250 h 2800350"/>
                  <a:gd name="connsiteX73" fmla="*/ 2984500 w 3117850"/>
                  <a:gd name="connsiteY73" fmla="*/ 1739900 h 2800350"/>
                  <a:gd name="connsiteX74" fmla="*/ 2908300 w 3117850"/>
                  <a:gd name="connsiteY74" fmla="*/ 1873250 h 2800350"/>
                  <a:gd name="connsiteX75" fmla="*/ 2813050 w 3117850"/>
                  <a:gd name="connsiteY75" fmla="*/ 1981200 h 2800350"/>
                  <a:gd name="connsiteX76" fmla="*/ 2724150 w 3117850"/>
                  <a:gd name="connsiteY76" fmla="*/ 2057400 h 2800350"/>
                  <a:gd name="connsiteX77" fmla="*/ 2673350 w 3117850"/>
                  <a:gd name="connsiteY77" fmla="*/ 2133600 h 2800350"/>
                  <a:gd name="connsiteX78" fmla="*/ 2559050 w 3117850"/>
                  <a:gd name="connsiteY78" fmla="*/ 2324100 h 2800350"/>
                  <a:gd name="connsiteX79" fmla="*/ 2438400 w 3117850"/>
                  <a:gd name="connsiteY79" fmla="*/ 2501900 h 2800350"/>
                  <a:gd name="connsiteX80" fmla="*/ 2349500 w 3117850"/>
                  <a:gd name="connsiteY80" fmla="*/ 2584450 h 2800350"/>
                  <a:gd name="connsiteX81" fmla="*/ 2266950 w 3117850"/>
                  <a:gd name="connsiteY81" fmla="*/ 2647950 h 2800350"/>
                  <a:gd name="connsiteX82" fmla="*/ 2216150 w 3117850"/>
                  <a:gd name="connsiteY82" fmla="*/ 2679700 h 2800350"/>
                  <a:gd name="connsiteX83" fmla="*/ 2101850 w 3117850"/>
                  <a:gd name="connsiteY83" fmla="*/ 2730500 h 2800350"/>
                  <a:gd name="connsiteX84" fmla="*/ 2032000 w 3117850"/>
                  <a:gd name="connsiteY84" fmla="*/ 2749550 h 2800350"/>
                  <a:gd name="connsiteX85" fmla="*/ 1758950 w 3117850"/>
                  <a:gd name="connsiteY85" fmla="*/ 2800350 h 2800350"/>
                  <a:gd name="connsiteX86" fmla="*/ 1670050 w 3117850"/>
                  <a:gd name="connsiteY86" fmla="*/ 2800350 h 2800350"/>
                  <a:gd name="connsiteX87" fmla="*/ 1619250 w 3117850"/>
                  <a:gd name="connsiteY87" fmla="*/ 2781300 h 2800350"/>
                  <a:gd name="connsiteX88" fmla="*/ 1600200 w 3117850"/>
                  <a:gd name="connsiteY88" fmla="*/ 2774950 h 2800350"/>
                  <a:gd name="connsiteX89" fmla="*/ 1536700 w 3117850"/>
                  <a:gd name="connsiteY89" fmla="*/ 2768600 h 2800350"/>
                  <a:gd name="connsiteX90" fmla="*/ 1460500 w 3117850"/>
                  <a:gd name="connsiteY90" fmla="*/ 2743200 h 2800350"/>
                  <a:gd name="connsiteX91" fmla="*/ 1441450 w 3117850"/>
                  <a:gd name="connsiteY91" fmla="*/ 2736850 h 2800350"/>
                  <a:gd name="connsiteX92" fmla="*/ 1422400 w 3117850"/>
                  <a:gd name="connsiteY92" fmla="*/ 2724150 h 2800350"/>
                  <a:gd name="connsiteX93" fmla="*/ 1377950 w 3117850"/>
                  <a:gd name="connsiteY93" fmla="*/ 2698750 h 2800350"/>
                  <a:gd name="connsiteX94" fmla="*/ 1308100 w 3117850"/>
                  <a:gd name="connsiteY94" fmla="*/ 2654300 h 2800350"/>
                  <a:gd name="connsiteX95" fmla="*/ 1130300 w 3117850"/>
                  <a:gd name="connsiteY95" fmla="*/ 2571750 h 2800350"/>
                  <a:gd name="connsiteX96" fmla="*/ 1117600 w 3117850"/>
                  <a:gd name="connsiteY96" fmla="*/ 2546350 h 2800350"/>
                  <a:gd name="connsiteX97" fmla="*/ 1073150 w 3117850"/>
                  <a:gd name="connsiteY97" fmla="*/ 2495550 h 2800350"/>
                  <a:gd name="connsiteX98" fmla="*/ 1022350 w 3117850"/>
                  <a:gd name="connsiteY98" fmla="*/ 2438400 h 2800350"/>
                  <a:gd name="connsiteX99" fmla="*/ 889000 w 3117850"/>
                  <a:gd name="connsiteY99" fmla="*/ 2343150 h 2800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117850" h="2800350">
                    <a:moveTo>
                      <a:pt x="889000" y="2343150"/>
                    </a:moveTo>
                    <a:lnTo>
                      <a:pt x="857250" y="2292350"/>
                    </a:lnTo>
                    <a:lnTo>
                      <a:pt x="831850" y="2247900"/>
                    </a:lnTo>
                    <a:lnTo>
                      <a:pt x="787400" y="2209800"/>
                    </a:lnTo>
                    <a:lnTo>
                      <a:pt x="787400" y="2209800"/>
                    </a:lnTo>
                    <a:lnTo>
                      <a:pt x="742950" y="2165350"/>
                    </a:lnTo>
                    <a:lnTo>
                      <a:pt x="711200" y="2139950"/>
                    </a:lnTo>
                    <a:lnTo>
                      <a:pt x="711200" y="2139950"/>
                    </a:lnTo>
                    <a:lnTo>
                      <a:pt x="673100" y="2101850"/>
                    </a:lnTo>
                    <a:lnTo>
                      <a:pt x="666750" y="2063750"/>
                    </a:lnTo>
                    <a:lnTo>
                      <a:pt x="641350" y="2006600"/>
                    </a:lnTo>
                    <a:lnTo>
                      <a:pt x="603250" y="1955800"/>
                    </a:lnTo>
                    <a:lnTo>
                      <a:pt x="577850" y="1892300"/>
                    </a:lnTo>
                    <a:lnTo>
                      <a:pt x="533400" y="1866900"/>
                    </a:lnTo>
                    <a:lnTo>
                      <a:pt x="488950" y="1847850"/>
                    </a:lnTo>
                    <a:lnTo>
                      <a:pt x="450850" y="1822450"/>
                    </a:lnTo>
                    <a:lnTo>
                      <a:pt x="406400" y="1784350"/>
                    </a:lnTo>
                    <a:lnTo>
                      <a:pt x="387350" y="1765300"/>
                    </a:lnTo>
                    <a:lnTo>
                      <a:pt x="368300" y="1701800"/>
                    </a:lnTo>
                    <a:lnTo>
                      <a:pt x="349250" y="1657350"/>
                    </a:lnTo>
                    <a:lnTo>
                      <a:pt x="317500" y="1593850"/>
                    </a:lnTo>
                    <a:lnTo>
                      <a:pt x="285750" y="1562100"/>
                    </a:lnTo>
                    <a:lnTo>
                      <a:pt x="241300" y="1517650"/>
                    </a:lnTo>
                    <a:lnTo>
                      <a:pt x="190500" y="1485900"/>
                    </a:lnTo>
                    <a:lnTo>
                      <a:pt x="158750" y="1460500"/>
                    </a:lnTo>
                    <a:lnTo>
                      <a:pt x="101600" y="1397000"/>
                    </a:lnTo>
                    <a:lnTo>
                      <a:pt x="57150" y="1333500"/>
                    </a:lnTo>
                    <a:lnTo>
                      <a:pt x="38100" y="1289050"/>
                    </a:lnTo>
                    <a:lnTo>
                      <a:pt x="25400" y="1231900"/>
                    </a:lnTo>
                    <a:lnTo>
                      <a:pt x="12700" y="1168400"/>
                    </a:lnTo>
                    <a:lnTo>
                      <a:pt x="12700" y="1104900"/>
                    </a:lnTo>
                    <a:lnTo>
                      <a:pt x="0" y="1028700"/>
                    </a:lnTo>
                    <a:lnTo>
                      <a:pt x="0" y="933450"/>
                    </a:lnTo>
                    <a:lnTo>
                      <a:pt x="19050" y="844550"/>
                    </a:lnTo>
                    <a:lnTo>
                      <a:pt x="57150" y="742950"/>
                    </a:lnTo>
                    <a:lnTo>
                      <a:pt x="88900" y="679450"/>
                    </a:lnTo>
                    <a:lnTo>
                      <a:pt x="120650" y="615950"/>
                    </a:lnTo>
                    <a:lnTo>
                      <a:pt x="152400" y="565150"/>
                    </a:lnTo>
                    <a:lnTo>
                      <a:pt x="190500" y="488950"/>
                    </a:lnTo>
                    <a:lnTo>
                      <a:pt x="209550" y="412750"/>
                    </a:lnTo>
                    <a:lnTo>
                      <a:pt x="228600" y="342900"/>
                    </a:lnTo>
                    <a:lnTo>
                      <a:pt x="260350" y="273050"/>
                    </a:lnTo>
                    <a:lnTo>
                      <a:pt x="342900" y="177800"/>
                    </a:lnTo>
                    <a:lnTo>
                      <a:pt x="431800" y="127000"/>
                    </a:lnTo>
                    <a:lnTo>
                      <a:pt x="501650" y="82550"/>
                    </a:lnTo>
                    <a:lnTo>
                      <a:pt x="584200" y="63500"/>
                    </a:lnTo>
                    <a:lnTo>
                      <a:pt x="711200" y="50800"/>
                    </a:lnTo>
                    <a:lnTo>
                      <a:pt x="895350" y="12700"/>
                    </a:lnTo>
                    <a:lnTo>
                      <a:pt x="1009650" y="0"/>
                    </a:lnTo>
                    <a:lnTo>
                      <a:pt x="1238250" y="6350"/>
                    </a:lnTo>
                    <a:lnTo>
                      <a:pt x="1365250" y="31750"/>
                    </a:lnTo>
                    <a:lnTo>
                      <a:pt x="1555750" y="88900"/>
                    </a:lnTo>
                    <a:lnTo>
                      <a:pt x="1676400" y="190500"/>
                    </a:lnTo>
                    <a:lnTo>
                      <a:pt x="1822450" y="330200"/>
                    </a:lnTo>
                    <a:lnTo>
                      <a:pt x="1879600" y="393700"/>
                    </a:lnTo>
                    <a:lnTo>
                      <a:pt x="1943100" y="469900"/>
                    </a:lnTo>
                    <a:lnTo>
                      <a:pt x="2063750" y="596900"/>
                    </a:lnTo>
                    <a:lnTo>
                      <a:pt x="2203450" y="609600"/>
                    </a:lnTo>
                    <a:lnTo>
                      <a:pt x="2305050" y="609600"/>
                    </a:lnTo>
                    <a:lnTo>
                      <a:pt x="2362200" y="628650"/>
                    </a:lnTo>
                    <a:lnTo>
                      <a:pt x="2470150" y="660400"/>
                    </a:lnTo>
                    <a:lnTo>
                      <a:pt x="2552700" y="711200"/>
                    </a:lnTo>
                    <a:lnTo>
                      <a:pt x="2616200" y="762000"/>
                    </a:lnTo>
                    <a:lnTo>
                      <a:pt x="2692400" y="819150"/>
                    </a:lnTo>
                    <a:lnTo>
                      <a:pt x="2762250" y="869950"/>
                    </a:lnTo>
                    <a:lnTo>
                      <a:pt x="2832100" y="914400"/>
                    </a:lnTo>
                    <a:lnTo>
                      <a:pt x="2863850" y="939800"/>
                    </a:lnTo>
                    <a:lnTo>
                      <a:pt x="2946400" y="1022350"/>
                    </a:lnTo>
                    <a:lnTo>
                      <a:pt x="2997200" y="1047750"/>
                    </a:lnTo>
                    <a:lnTo>
                      <a:pt x="3086100" y="1225550"/>
                    </a:lnTo>
                    <a:lnTo>
                      <a:pt x="3117850" y="1327150"/>
                    </a:lnTo>
                    <a:lnTo>
                      <a:pt x="3117850" y="1466850"/>
                    </a:lnTo>
                    <a:lnTo>
                      <a:pt x="3060700" y="1619250"/>
                    </a:lnTo>
                    <a:lnTo>
                      <a:pt x="2984500" y="1739900"/>
                    </a:lnTo>
                    <a:lnTo>
                      <a:pt x="2908300" y="1873250"/>
                    </a:lnTo>
                    <a:lnTo>
                      <a:pt x="2813050" y="1981200"/>
                    </a:lnTo>
                    <a:lnTo>
                      <a:pt x="2724150" y="2057400"/>
                    </a:lnTo>
                    <a:lnTo>
                      <a:pt x="2673350" y="2133600"/>
                    </a:lnTo>
                    <a:lnTo>
                      <a:pt x="2559050" y="2324100"/>
                    </a:lnTo>
                    <a:lnTo>
                      <a:pt x="2438400" y="2501900"/>
                    </a:lnTo>
                    <a:lnTo>
                      <a:pt x="2349500" y="2584450"/>
                    </a:lnTo>
                    <a:lnTo>
                      <a:pt x="2266950" y="2647950"/>
                    </a:lnTo>
                    <a:lnTo>
                      <a:pt x="2216150" y="2679700"/>
                    </a:lnTo>
                    <a:lnTo>
                      <a:pt x="2101850" y="2730500"/>
                    </a:lnTo>
                    <a:cubicBezTo>
                      <a:pt x="2040080" y="2744227"/>
                      <a:pt x="2062154" y="2734473"/>
                      <a:pt x="2032000" y="2749550"/>
                    </a:cubicBezTo>
                    <a:lnTo>
                      <a:pt x="1758950" y="2800350"/>
                    </a:lnTo>
                    <a:lnTo>
                      <a:pt x="1670050" y="2800350"/>
                    </a:lnTo>
                    <a:lnTo>
                      <a:pt x="1619250" y="2781300"/>
                    </a:lnTo>
                    <a:cubicBezTo>
                      <a:pt x="1612960" y="2779013"/>
                      <a:pt x="1600200" y="2774950"/>
                      <a:pt x="1600200" y="2774950"/>
                    </a:cubicBezTo>
                    <a:lnTo>
                      <a:pt x="1536700" y="2768600"/>
                    </a:lnTo>
                    <a:lnTo>
                      <a:pt x="1460500" y="2743200"/>
                    </a:lnTo>
                    <a:lnTo>
                      <a:pt x="1441450" y="2736850"/>
                    </a:lnTo>
                    <a:lnTo>
                      <a:pt x="1422400" y="2724150"/>
                    </a:lnTo>
                    <a:lnTo>
                      <a:pt x="1377950" y="2698750"/>
                    </a:lnTo>
                    <a:lnTo>
                      <a:pt x="1308100" y="2654300"/>
                    </a:lnTo>
                    <a:lnTo>
                      <a:pt x="1130300" y="2571750"/>
                    </a:lnTo>
                    <a:lnTo>
                      <a:pt x="1117600" y="2546350"/>
                    </a:lnTo>
                    <a:cubicBezTo>
                      <a:pt x="1071653" y="2500403"/>
                      <a:pt x="1073150" y="2522854"/>
                      <a:pt x="1073150" y="2495550"/>
                    </a:cubicBezTo>
                    <a:lnTo>
                      <a:pt x="1022350" y="2438400"/>
                    </a:lnTo>
                    <a:lnTo>
                      <a:pt x="889000" y="2343150"/>
                    </a:lnTo>
                    <a:close/>
                  </a:path>
                </a:pathLst>
              </a:custGeom>
              <a:noFill/>
              <a:ln w="444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pic>
        <p:nvPicPr>
          <p:cNvPr id="5" name="Imag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5" y="2350266"/>
            <a:ext cx="735387" cy="459445"/>
          </a:xfrm>
          <a:prstGeom prst="rect">
            <a:avLst/>
          </a:prstGeom>
        </p:spPr>
      </p:pic>
      <p:pic>
        <p:nvPicPr>
          <p:cNvPr id="182" name="Image 18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" y="1285670"/>
            <a:ext cx="4472275" cy="1105087"/>
          </a:xfrm>
          <a:prstGeom prst="rect">
            <a:avLst/>
          </a:prstGeom>
        </p:spPr>
      </p:pic>
      <p:sp>
        <p:nvSpPr>
          <p:cNvPr id="186" name="Rectangle 54"/>
          <p:cNvSpPr>
            <a:spLocks noChangeArrowheads="1"/>
          </p:cNvSpPr>
          <p:nvPr/>
        </p:nvSpPr>
        <p:spPr bwMode="auto">
          <a:xfrm>
            <a:off x="2590799" y="1521930"/>
            <a:ext cx="1369219" cy="669132"/>
          </a:xfrm>
          <a:prstGeom prst="rect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6416019" y="1910328"/>
            <a:ext cx="3645929" cy="4842967"/>
            <a:chOff x="6416019" y="1910328"/>
            <a:chExt cx="3645929" cy="4842967"/>
          </a:xfrm>
        </p:grpSpPr>
        <p:grpSp>
          <p:nvGrpSpPr>
            <p:cNvPr id="4" name="Groupe 3"/>
            <p:cNvGrpSpPr/>
            <p:nvPr/>
          </p:nvGrpSpPr>
          <p:grpSpPr>
            <a:xfrm>
              <a:off x="6416019" y="1910328"/>
              <a:ext cx="3379127" cy="4842967"/>
              <a:chOff x="6384269" y="1910328"/>
              <a:chExt cx="3379127" cy="4842967"/>
            </a:xfrm>
          </p:grpSpPr>
          <p:grpSp>
            <p:nvGrpSpPr>
              <p:cNvPr id="30" name="Groupe 29"/>
              <p:cNvGrpSpPr>
                <a:grpSpLocks noChangeAspect="1"/>
              </p:cNvGrpSpPr>
              <p:nvPr/>
            </p:nvGrpSpPr>
            <p:grpSpPr>
              <a:xfrm rot="14816886">
                <a:off x="5652349" y="2642248"/>
                <a:ext cx="4842967" cy="3379127"/>
                <a:chOff x="3760174" y="1940241"/>
                <a:chExt cx="2221550" cy="1550058"/>
              </a:xfrm>
            </p:grpSpPr>
            <p:sp>
              <p:nvSpPr>
                <p:cNvPr id="31" name="Oval 9"/>
                <p:cNvSpPr>
                  <a:spLocks noChangeArrowheads="1"/>
                </p:cNvSpPr>
                <p:nvPr/>
              </p:nvSpPr>
              <p:spPr bwMode="auto">
                <a:xfrm>
                  <a:off x="3760174" y="298481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9"/>
                <p:cNvSpPr>
                  <a:spLocks noChangeArrowheads="1"/>
                </p:cNvSpPr>
                <p:nvPr/>
              </p:nvSpPr>
              <p:spPr bwMode="auto">
                <a:xfrm>
                  <a:off x="4306274" y="20637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9"/>
                <p:cNvSpPr>
                  <a:spLocks noChangeArrowheads="1"/>
                </p:cNvSpPr>
                <p:nvPr/>
              </p:nvSpPr>
              <p:spPr bwMode="auto">
                <a:xfrm>
                  <a:off x="4604724" y="2470465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4" name="Oval 9"/>
                <p:cNvSpPr>
                  <a:spLocks noChangeArrowheads="1"/>
                </p:cNvSpPr>
                <p:nvPr/>
              </p:nvSpPr>
              <p:spPr bwMode="auto">
                <a:xfrm>
                  <a:off x="4611075" y="3391216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Oval 9"/>
                <p:cNvSpPr>
                  <a:spLocks noChangeArrowheads="1"/>
                </p:cNvSpPr>
                <p:nvPr/>
              </p:nvSpPr>
              <p:spPr bwMode="auto">
                <a:xfrm>
                  <a:off x="5124424" y="2022791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Oval 9"/>
                <p:cNvSpPr>
                  <a:spLocks noChangeArrowheads="1"/>
                </p:cNvSpPr>
                <p:nvPr/>
              </p:nvSpPr>
              <p:spPr bwMode="auto">
                <a:xfrm>
                  <a:off x="5391124" y="2070416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9"/>
                <p:cNvSpPr>
                  <a:spLocks noChangeArrowheads="1"/>
                </p:cNvSpPr>
                <p:nvPr/>
              </p:nvSpPr>
              <p:spPr bwMode="auto">
                <a:xfrm>
                  <a:off x="5873724" y="194024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9"/>
                <p:cNvSpPr>
                  <a:spLocks noChangeArrowheads="1"/>
                </p:cNvSpPr>
                <p:nvPr/>
              </p:nvSpPr>
              <p:spPr bwMode="auto">
                <a:xfrm>
                  <a:off x="5533999" y="2382360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9"/>
                <p:cNvSpPr>
                  <a:spLocks noChangeArrowheads="1"/>
                </p:cNvSpPr>
                <p:nvPr/>
              </p:nvSpPr>
              <p:spPr bwMode="auto">
                <a:xfrm>
                  <a:off x="5702274" y="2883216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Oval 9"/>
                <p:cNvSpPr>
                  <a:spLocks noChangeArrowheads="1"/>
                </p:cNvSpPr>
                <p:nvPr/>
              </p:nvSpPr>
              <p:spPr bwMode="auto">
                <a:xfrm>
                  <a:off x="5680049" y="3127691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Oval 9"/>
                <p:cNvSpPr>
                  <a:spLocks noChangeArrowheads="1"/>
                </p:cNvSpPr>
                <p:nvPr/>
              </p:nvSpPr>
              <p:spPr bwMode="auto">
                <a:xfrm>
                  <a:off x="5203799" y="2822891"/>
                  <a:ext cx="99083" cy="9908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2" name="Connecteur droit 41"/>
                <p:cNvCxnSpPr/>
                <p:nvPr/>
              </p:nvCxnSpPr>
              <p:spPr bwMode="auto">
                <a:xfrm>
                  <a:off x="4422774" y="2149475"/>
                  <a:ext cx="755650" cy="455613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3" name="Connecteur droit 42"/>
                <p:cNvCxnSpPr/>
                <p:nvPr/>
              </p:nvCxnSpPr>
              <p:spPr bwMode="auto">
                <a:xfrm flipV="1">
                  <a:off x="5178424" y="2187575"/>
                  <a:ext cx="234950" cy="417513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" name="Connecteur droit 43"/>
                <p:cNvCxnSpPr/>
                <p:nvPr/>
              </p:nvCxnSpPr>
              <p:spPr bwMode="auto">
                <a:xfrm flipV="1">
                  <a:off x="5178424" y="2035175"/>
                  <a:ext cx="698500" cy="569913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5" name="Connecteur droit 44"/>
                <p:cNvCxnSpPr/>
                <p:nvPr/>
              </p:nvCxnSpPr>
              <p:spPr bwMode="auto">
                <a:xfrm flipV="1">
                  <a:off x="5178424" y="2463800"/>
                  <a:ext cx="355600" cy="141289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Connecteur droit 45"/>
                <p:cNvCxnSpPr>
                  <a:endCxn id="35" idx="4"/>
                </p:cNvCxnSpPr>
                <p:nvPr/>
              </p:nvCxnSpPr>
              <p:spPr bwMode="auto">
                <a:xfrm rot="5400000" flipH="1">
                  <a:off x="4934588" y="2361252"/>
                  <a:ext cx="483214" cy="4459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Connecteur droit 46"/>
                <p:cNvCxnSpPr>
                  <a:endCxn id="33" idx="6"/>
                </p:cNvCxnSpPr>
                <p:nvPr/>
              </p:nvCxnSpPr>
              <p:spPr bwMode="auto">
                <a:xfrm rot="5400000" flipH="1">
                  <a:off x="4898575" y="2325239"/>
                  <a:ext cx="85081" cy="474617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Connecteur droit 47"/>
                <p:cNvCxnSpPr/>
                <p:nvPr/>
              </p:nvCxnSpPr>
              <p:spPr bwMode="auto">
                <a:xfrm>
                  <a:off x="5178424" y="2605088"/>
                  <a:ext cx="504031" cy="286543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Connecteur droit 48"/>
                <p:cNvCxnSpPr/>
                <p:nvPr/>
              </p:nvCxnSpPr>
              <p:spPr bwMode="auto">
                <a:xfrm>
                  <a:off x="5178424" y="2605088"/>
                  <a:ext cx="494506" cy="510381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Connecteur droit 49"/>
                <p:cNvCxnSpPr/>
                <p:nvPr/>
              </p:nvCxnSpPr>
              <p:spPr bwMode="auto">
                <a:xfrm>
                  <a:off x="5178424" y="2605088"/>
                  <a:ext cx="56356" cy="203200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1" name="Connecteur droit 50"/>
                <p:cNvCxnSpPr>
                  <a:endCxn id="34" idx="7"/>
                </p:cNvCxnSpPr>
                <p:nvPr/>
              </p:nvCxnSpPr>
              <p:spPr bwMode="auto">
                <a:xfrm rot="5400000">
                  <a:off x="4536716" y="2764020"/>
                  <a:ext cx="800638" cy="482776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2" name="Connecteur droit 51"/>
                <p:cNvCxnSpPr/>
                <p:nvPr/>
              </p:nvCxnSpPr>
              <p:spPr bwMode="auto">
                <a:xfrm flipH="1">
                  <a:off x="3875087" y="2605088"/>
                  <a:ext cx="1303338" cy="417512"/>
                </a:xfrm>
                <a:prstGeom prst="lin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3" name="Oval 9"/>
                <p:cNvSpPr>
                  <a:spLocks noChangeArrowheads="1"/>
                </p:cNvSpPr>
                <p:nvPr/>
              </p:nvSpPr>
              <p:spPr bwMode="auto">
                <a:xfrm>
                  <a:off x="5121717" y="2546196"/>
                  <a:ext cx="115597" cy="11559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9" name="Line 13"/>
              <p:cNvSpPr>
                <a:spLocks noChangeShapeType="1"/>
              </p:cNvSpPr>
              <p:nvPr/>
            </p:nvSpPr>
            <p:spPr bwMode="auto">
              <a:xfrm flipH="1" flipV="1">
                <a:off x="7927180" y="5048250"/>
                <a:ext cx="324645" cy="688975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Line 13"/>
              <p:cNvSpPr>
                <a:spLocks noChangeShapeType="1"/>
              </p:cNvSpPr>
              <p:nvPr/>
            </p:nvSpPr>
            <p:spPr bwMode="auto">
              <a:xfrm flipH="1" flipV="1">
                <a:off x="7448550" y="5903118"/>
                <a:ext cx="625475" cy="78582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Line 13"/>
              <p:cNvSpPr>
                <a:spLocks noChangeShapeType="1"/>
              </p:cNvSpPr>
              <p:nvPr/>
            </p:nvSpPr>
            <p:spPr bwMode="auto">
              <a:xfrm>
                <a:off x="8782050" y="6061075"/>
                <a:ext cx="698500" cy="108744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3" name="Image 2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146" y="5799037"/>
                <a:ext cx="624675" cy="528016"/>
              </a:xfrm>
              <a:prstGeom prst="rect">
                <a:avLst/>
              </a:prstGeom>
            </p:spPr>
          </p:pic>
          <p:sp>
            <p:nvSpPr>
              <p:cNvPr id="72" name="Line 13"/>
              <p:cNvSpPr>
                <a:spLocks noChangeShapeType="1"/>
              </p:cNvSpPr>
              <p:nvPr/>
            </p:nvSpPr>
            <p:spPr bwMode="auto">
              <a:xfrm flipV="1">
                <a:off x="6911975" y="3943350"/>
                <a:ext cx="579438" cy="88265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2" name="Image 1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30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5866" y="4878015"/>
                <a:ext cx="624675" cy="528016"/>
              </a:xfrm>
              <a:prstGeom prst="rect">
                <a:avLst/>
              </a:prstGeom>
            </p:spPr>
          </p:pic>
        </p:grpSp>
        <p:sp>
          <p:nvSpPr>
            <p:cNvPr id="215" name="Line 13"/>
            <p:cNvSpPr>
              <a:spLocks noChangeShapeType="1"/>
            </p:cNvSpPr>
            <p:nvPr/>
          </p:nvSpPr>
          <p:spPr bwMode="auto">
            <a:xfrm flipV="1">
              <a:off x="9700260" y="4260056"/>
              <a:ext cx="15240" cy="510064"/>
            </a:xfrm>
            <a:prstGeom prst="line">
              <a:avLst/>
            </a:prstGeom>
            <a:noFill/>
            <a:ln w="34925">
              <a:solidFill>
                <a:schemeClr val="bg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16" name="Groupe 215"/>
            <p:cNvGrpSpPr/>
            <p:nvPr/>
          </p:nvGrpSpPr>
          <p:grpSpPr>
            <a:xfrm>
              <a:off x="9302004" y="4799875"/>
              <a:ext cx="759944" cy="642355"/>
              <a:chOff x="7046167" y="4818925"/>
              <a:chExt cx="759944" cy="642355"/>
            </a:xfrm>
          </p:grpSpPr>
          <p:pic>
            <p:nvPicPr>
              <p:cNvPr id="217" name="Image 216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46167" y="4818925"/>
                <a:ext cx="759944" cy="642355"/>
              </a:xfrm>
              <a:prstGeom prst="rect">
                <a:avLst/>
              </a:prstGeom>
            </p:spPr>
          </p:pic>
          <p:sp>
            <p:nvSpPr>
              <p:cNvPr id="218" name="Line 676"/>
              <p:cNvSpPr>
                <a:spLocks noChangeAspect="1" noChangeShapeType="1"/>
              </p:cNvSpPr>
              <p:nvPr/>
            </p:nvSpPr>
            <p:spPr bwMode="auto">
              <a:xfrm rot="20940000" flipV="1">
                <a:off x="7124687" y="5167406"/>
                <a:ext cx="537788" cy="0"/>
              </a:xfrm>
              <a:prstGeom prst="line">
                <a:avLst/>
              </a:prstGeom>
              <a:noFill/>
              <a:ln w="19050" cap="rnd">
                <a:solidFill>
                  <a:srgbClr val="FF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9" name="Line 677"/>
              <p:cNvSpPr>
                <a:spLocks noChangeAspect="1" noChangeShapeType="1"/>
              </p:cNvSpPr>
              <p:nvPr/>
            </p:nvSpPr>
            <p:spPr bwMode="auto">
              <a:xfrm rot="20940000" flipV="1">
                <a:off x="7124687" y="5122599"/>
                <a:ext cx="537788" cy="0"/>
              </a:xfrm>
              <a:prstGeom prst="line">
                <a:avLst/>
              </a:prstGeom>
              <a:noFill/>
              <a:ln w="19050" cap="rnd">
                <a:solidFill>
                  <a:srgbClr val="FF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0" name="Line 678"/>
              <p:cNvSpPr>
                <a:spLocks noChangeAspect="1" noChangeShapeType="1"/>
              </p:cNvSpPr>
              <p:nvPr/>
            </p:nvSpPr>
            <p:spPr bwMode="auto">
              <a:xfrm rot="20940000" flipV="1">
                <a:off x="7124687" y="4961113"/>
                <a:ext cx="537788" cy="0"/>
              </a:xfrm>
              <a:prstGeom prst="line">
                <a:avLst/>
              </a:prstGeom>
              <a:noFill/>
              <a:ln w="19050" cap="rnd">
                <a:solidFill>
                  <a:srgbClr val="FF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21" name="Groupe 220"/>
              <p:cNvGrpSpPr/>
              <p:nvPr/>
            </p:nvGrpSpPr>
            <p:grpSpPr>
              <a:xfrm rot="20940000">
                <a:off x="7124687" y="5186039"/>
                <a:ext cx="537788" cy="95150"/>
                <a:chOff x="8254445" y="1735683"/>
                <a:chExt cx="769124" cy="136080"/>
              </a:xfrm>
            </p:grpSpPr>
            <p:sp>
              <p:nvSpPr>
                <p:cNvPr id="222" name="Line 6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254445" y="1803723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3" name="Oval 14"/>
                <p:cNvSpPr>
                  <a:spLocks noChangeArrowheads="1"/>
                </p:cNvSpPr>
                <p:nvPr/>
              </p:nvSpPr>
              <p:spPr bwMode="auto">
                <a:xfrm>
                  <a:off x="8300961" y="1735683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4" name="Oval 11"/>
                <p:cNvSpPr>
                  <a:spLocks noChangeArrowheads="1"/>
                </p:cNvSpPr>
                <p:nvPr/>
              </p:nvSpPr>
              <p:spPr bwMode="auto">
                <a:xfrm>
                  <a:off x="8681580" y="1735683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5" name="Oval 11"/>
                <p:cNvSpPr>
                  <a:spLocks noChangeArrowheads="1"/>
                </p:cNvSpPr>
                <p:nvPr/>
              </p:nvSpPr>
              <p:spPr bwMode="auto">
                <a:xfrm>
                  <a:off x="8843375" y="1735683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6" name="Oval 14"/>
                <p:cNvSpPr>
                  <a:spLocks noChangeArrowheads="1"/>
                </p:cNvSpPr>
                <p:nvPr/>
              </p:nvSpPr>
              <p:spPr bwMode="auto">
                <a:xfrm>
                  <a:off x="8462756" y="1735683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27" name="Groupe 226"/>
            <p:cNvGrpSpPr/>
            <p:nvPr/>
          </p:nvGrpSpPr>
          <p:grpSpPr>
            <a:xfrm>
              <a:off x="9175984" y="3043707"/>
              <a:ext cx="759944" cy="642355"/>
              <a:chOff x="5901819" y="4991570"/>
              <a:chExt cx="759944" cy="642355"/>
            </a:xfrm>
          </p:grpSpPr>
          <p:pic>
            <p:nvPicPr>
              <p:cNvPr id="228" name="Image 227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3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01819" y="4991570"/>
                <a:ext cx="759944" cy="642355"/>
              </a:xfrm>
              <a:prstGeom prst="rect">
                <a:avLst/>
              </a:prstGeom>
            </p:spPr>
          </p:pic>
          <p:sp>
            <p:nvSpPr>
              <p:cNvPr id="229" name="Line 676"/>
              <p:cNvSpPr>
                <a:spLocks noChangeAspect="1" noChangeShapeType="1"/>
              </p:cNvSpPr>
              <p:nvPr/>
            </p:nvSpPr>
            <p:spPr bwMode="auto">
              <a:xfrm rot="20880000" flipV="1">
                <a:off x="5980339" y="5314685"/>
                <a:ext cx="537788" cy="0"/>
              </a:xfrm>
              <a:prstGeom prst="line">
                <a:avLst/>
              </a:prstGeom>
              <a:noFill/>
              <a:ln w="19050" cap="rnd">
                <a:solidFill>
                  <a:srgbClr val="00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0" name="Line 677"/>
              <p:cNvSpPr>
                <a:spLocks noChangeAspect="1" noChangeShapeType="1"/>
              </p:cNvSpPr>
              <p:nvPr/>
            </p:nvSpPr>
            <p:spPr bwMode="auto">
              <a:xfrm rot="20880000" flipV="1">
                <a:off x="5980339" y="5118071"/>
                <a:ext cx="537788" cy="0"/>
              </a:xfrm>
              <a:prstGeom prst="line">
                <a:avLst/>
              </a:prstGeom>
              <a:noFill/>
              <a:ln w="19050" cap="rnd">
                <a:solidFill>
                  <a:srgbClr val="00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Line 678"/>
              <p:cNvSpPr>
                <a:spLocks noChangeAspect="1" noChangeShapeType="1"/>
              </p:cNvSpPr>
              <p:nvPr/>
            </p:nvSpPr>
            <p:spPr bwMode="auto">
              <a:xfrm rot="20880000" flipV="1">
                <a:off x="5980339" y="5058143"/>
                <a:ext cx="537788" cy="0"/>
              </a:xfrm>
              <a:prstGeom prst="line">
                <a:avLst/>
              </a:prstGeom>
              <a:noFill/>
              <a:ln w="19050" cap="rnd">
                <a:solidFill>
                  <a:srgbClr val="00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32" name="Groupe 231"/>
              <p:cNvGrpSpPr/>
              <p:nvPr/>
            </p:nvGrpSpPr>
            <p:grpSpPr>
              <a:xfrm rot="20880000">
                <a:off x="5980339" y="5505682"/>
                <a:ext cx="537788" cy="95150"/>
                <a:chOff x="3460197" y="1948531"/>
                <a:chExt cx="769124" cy="136080"/>
              </a:xfrm>
            </p:grpSpPr>
            <p:sp>
              <p:nvSpPr>
                <p:cNvPr id="233" name="Line 6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460197" y="2016571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4" name="Oval 14"/>
                <p:cNvSpPr>
                  <a:spLocks noChangeArrowheads="1"/>
                </p:cNvSpPr>
                <p:nvPr/>
              </p:nvSpPr>
              <p:spPr bwMode="auto">
                <a:xfrm>
                  <a:off x="3506713" y="1948531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5" name="Oval 11"/>
                <p:cNvSpPr>
                  <a:spLocks noChangeArrowheads="1"/>
                </p:cNvSpPr>
                <p:nvPr/>
              </p:nvSpPr>
              <p:spPr bwMode="auto">
                <a:xfrm>
                  <a:off x="3887332" y="1948531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6" name="Oval 11"/>
                <p:cNvSpPr>
                  <a:spLocks noChangeArrowheads="1"/>
                </p:cNvSpPr>
                <p:nvPr/>
              </p:nvSpPr>
              <p:spPr bwMode="auto">
                <a:xfrm>
                  <a:off x="4049127" y="1948531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7" name="Oval 14"/>
                <p:cNvSpPr>
                  <a:spLocks noChangeArrowheads="1"/>
                </p:cNvSpPr>
                <p:nvPr/>
              </p:nvSpPr>
              <p:spPr bwMode="auto">
                <a:xfrm>
                  <a:off x="3668508" y="1948531"/>
                  <a:ext cx="136080" cy="1360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38" name="Line 13"/>
            <p:cNvSpPr>
              <a:spLocks noChangeShapeType="1"/>
            </p:cNvSpPr>
            <p:nvPr/>
          </p:nvSpPr>
          <p:spPr bwMode="auto">
            <a:xfrm flipH="1">
              <a:off x="8237537" y="3367088"/>
              <a:ext cx="899320" cy="49212"/>
            </a:xfrm>
            <a:prstGeom prst="line">
              <a:avLst/>
            </a:prstGeom>
            <a:noFill/>
            <a:ln w="34925">
              <a:solidFill>
                <a:schemeClr val="bg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7" name="ZoneTexte 176"/>
          <p:cNvSpPr txBox="1"/>
          <p:nvPr/>
        </p:nvSpPr>
        <p:spPr>
          <a:xfrm>
            <a:off x="33341" y="826667"/>
            <a:ext cx="4799013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Quantum Monte-Carlo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approaches</a:t>
            </a:r>
            <a:endParaRPr lang="fr-FR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78" name="ZoneTexte 177"/>
          <p:cNvSpPr txBox="1"/>
          <p:nvPr/>
        </p:nvSpPr>
        <p:spPr>
          <a:xfrm>
            <a:off x="2290766" y="2152274"/>
            <a:ext cx="1974057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Real </a:t>
            </a:r>
            <a:r>
              <a:rPr 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&amp;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Positif</a:t>
            </a:r>
          </a:p>
        </p:txBody>
      </p:sp>
      <p:sp>
        <p:nvSpPr>
          <p:cNvPr id="180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Fundamentals of 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QMC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Methods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72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5049611" y="777196"/>
            <a:ext cx="5526088" cy="6610349"/>
            <a:chOff x="5049611" y="777196"/>
            <a:chExt cx="5526088" cy="6610349"/>
          </a:xfrm>
        </p:grpSpPr>
        <p:sp>
          <p:nvSpPr>
            <p:cNvPr id="170" name="Rectangle 169"/>
            <p:cNvSpPr/>
            <p:nvPr/>
          </p:nvSpPr>
          <p:spPr bwMode="auto">
            <a:xfrm>
              <a:off x="5049611" y="777196"/>
              <a:ext cx="5526088" cy="6610349"/>
            </a:xfrm>
            <a:prstGeom prst="rect">
              <a:avLst/>
            </a:prstGeom>
            <a:solidFill>
              <a:schemeClr val="tx1"/>
            </a:solidFill>
            <a:ln w="508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156" name="Groupe 155"/>
            <p:cNvGrpSpPr>
              <a:grpSpLocks noChangeAspect="1"/>
            </p:cNvGrpSpPr>
            <p:nvPr/>
          </p:nvGrpSpPr>
          <p:grpSpPr>
            <a:xfrm>
              <a:off x="7128964" y="3073807"/>
              <a:ext cx="1822965" cy="2421484"/>
              <a:chOff x="6416019" y="1910328"/>
              <a:chExt cx="3645929" cy="4842967"/>
            </a:xfrm>
          </p:grpSpPr>
          <p:grpSp>
            <p:nvGrpSpPr>
              <p:cNvPr id="157" name="Groupe 156"/>
              <p:cNvGrpSpPr/>
              <p:nvPr/>
            </p:nvGrpSpPr>
            <p:grpSpPr>
              <a:xfrm>
                <a:off x="6416019" y="1910328"/>
                <a:ext cx="3379127" cy="4842967"/>
                <a:chOff x="6384269" y="1910328"/>
                <a:chExt cx="3379127" cy="4842967"/>
              </a:xfrm>
            </p:grpSpPr>
            <p:grpSp>
              <p:nvGrpSpPr>
                <p:cNvPr id="318" name="Groupe 317"/>
                <p:cNvGrpSpPr>
                  <a:grpSpLocks noChangeAspect="1"/>
                </p:cNvGrpSpPr>
                <p:nvPr/>
              </p:nvGrpSpPr>
              <p:grpSpPr>
                <a:xfrm rot="14816886">
                  <a:off x="5652349" y="2642248"/>
                  <a:ext cx="4842967" cy="3379127"/>
                  <a:chOff x="3760174" y="1940241"/>
                  <a:chExt cx="2221550" cy="1550058"/>
                </a:xfrm>
              </p:grpSpPr>
              <p:sp>
                <p:nvSpPr>
                  <p:cNvPr id="328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760174" y="298481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29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306274" y="20637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0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604724" y="2470465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1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611075" y="3391216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2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124424" y="2022791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3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391124" y="2070416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4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873724" y="194024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5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533999" y="2382360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7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702274" y="2883216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8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680049" y="3127691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39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203799" y="2822891"/>
                    <a:ext cx="99083" cy="9908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340" name="Connecteur droit 339"/>
                  <p:cNvCxnSpPr/>
                  <p:nvPr/>
                </p:nvCxnSpPr>
                <p:spPr bwMode="auto">
                  <a:xfrm>
                    <a:off x="4422774" y="2149475"/>
                    <a:ext cx="755650" cy="455613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1" name="Connecteur droit 340"/>
                  <p:cNvCxnSpPr/>
                  <p:nvPr/>
                </p:nvCxnSpPr>
                <p:spPr bwMode="auto">
                  <a:xfrm flipV="1">
                    <a:off x="5178424" y="2187575"/>
                    <a:ext cx="234950" cy="417513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2" name="Connecteur droit 341"/>
                  <p:cNvCxnSpPr/>
                  <p:nvPr/>
                </p:nvCxnSpPr>
                <p:spPr bwMode="auto">
                  <a:xfrm flipV="1">
                    <a:off x="5178424" y="2035175"/>
                    <a:ext cx="698500" cy="569913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3" name="Connecteur droit 342"/>
                  <p:cNvCxnSpPr/>
                  <p:nvPr/>
                </p:nvCxnSpPr>
                <p:spPr bwMode="auto">
                  <a:xfrm flipV="1">
                    <a:off x="5178424" y="2463800"/>
                    <a:ext cx="355600" cy="141289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4" name="Connecteur droit 343"/>
                  <p:cNvCxnSpPr>
                    <a:endCxn id="332" idx="4"/>
                  </p:cNvCxnSpPr>
                  <p:nvPr/>
                </p:nvCxnSpPr>
                <p:spPr bwMode="auto">
                  <a:xfrm rot="5400000" flipH="1">
                    <a:off x="4934588" y="2361252"/>
                    <a:ext cx="483214" cy="4459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5" name="Connecteur droit 344"/>
                  <p:cNvCxnSpPr>
                    <a:endCxn id="330" idx="6"/>
                  </p:cNvCxnSpPr>
                  <p:nvPr/>
                </p:nvCxnSpPr>
                <p:spPr bwMode="auto">
                  <a:xfrm rot="5400000" flipH="1">
                    <a:off x="4898575" y="2325239"/>
                    <a:ext cx="85081" cy="474617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6" name="Connecteur droit 345"/>
                  <p:cNvCxnSpPr/>
                  <p:nvPr/>
                </p:nvCxnSpPr>
                <p:spPr bwMode="auto">
                  <a:xfrm>
                    <a:off x="5178424" y="2605088"/>
                    <a:ext cx="504031" cy="286543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7" name="Connecteur droit 346"/>
                  <p:cNvCxnSpPr/>
                  <p:nvPr/>
                </p:nvCxnSpPr>
                <p:spPr bwMode="auto">
                  <a:xfrm>
                    <a:off x="5178424" y="2605088"/>
                    <a:ext cx="494506" cy="510381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8" name="Connecteur droit 347"/>
                  <p:cNvCxnSpPr/>
                  <p:nvPr/>
                </p:nvCxnSpPr>
                <p:spPr bwMode="auto">
                  <a:xfrm>
                    <a:off x="5178424" y="2605088"/>
                    <a:ext cx="56356" cy="203200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49" name="Connecteur droit 348"/>
                  <p:cNvCxnSpPr>
                    <a:endCxn id="331" idx="7"/>
                  </p:cNvCxnSpPr>
                  <p:nvPr/>
                </p:nvCxnSpPr>
                <p:spPr bwMode="auto">
                  <a:xfrm rot="5400000">
                    <a:off x="4536716" y="2764020"/>
                    <a:ext cx="800638" cy="482776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50" name="Connecteur droit 349"/>
                  <p:cNvCxnSpPr/>
                  <p:nvPr/>
                </p:nvCxnSpPr>
                <p:spPr bwMode="auto">
                  <a:xfrm flipH="1">
                    <a:off x="3875087" y="2605088"/>
                    <a:ext cx="1303338" cy="417512"/>
                  </a:xfrm>
                  <a:prstGeom prst="line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chemeClr val="bg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351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121717" y="2546196"/>
                    <a:ext cx="115597" cy="115596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319" name="Line 13"/>
                <p:cNvSpPr>
                  <a:spLocks noChangeShapeType="1"/>
                </p:cNvSpPr>
                <p:nvPr/>
              </p:nvSpPr>
              <p:spPr bwMode="auto">
                <a:xfrm flipH="1" flipV="1">
                  <a:off x="7927180" y="5048250"/>
                  <a:ext cx="324645" cy="688975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2" name="Line 13"/>
                <p:cNvSpPr>
                  <a:spLocks noChangeShapeType="1"/>
                </p:cNvSpPr>
                <p:nvPr/>
              </p:nvSpPr>
              <p:spPr bwMode="auto">
                <a:xfrm flipH="1" flipV="1">
                  <a:off x="7448550" y="5903118"/>
                  <a:ext cx="625475" cy="7858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3" name="Line 13"/>
                <p:cNvSpPr>
                  <a:spLocks noChangeShapeType="1"/>
                </p:cNvSpPr>
                <p:nvPr/>
              </p:nvSpPr>
              <p:spPr bwMode="auto">
                <a:xfrm>
                  <a:off x="8782050" y="6061075"/>
                  <a:ext cx="698500" cy="10874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pic>
              <p:nvPicPr>
                <p:cNvPr id="324" name="Image 323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8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6146" y="5799037"/>
                  <a:ext cx="624675" cy="528016"/>
                </a:xfrm>
                <a:prstGeom prst="rect">
                  <a:avLst/>
                </a:prstGeom>
              </p:spPr>
            </p:pic>
            <p:sp>
              <p:nvSpPr>
                <p:cNvPr id="325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11975" y="3943350"/>
                  <a:ext cx="579438" cy="88265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pic>
              <p:nvPicPr>
                <p:cNvPr id="326" name="Image 325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19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25866" y="4878015"/>
                  <a:ext cx="624675" cy="528016"/>
                </a:xfrm>
                <a:prstGeom prst="rect">
                  <a:avLst/>
                </a:prstGeom>
              </p:spPr>
            </p:pic>
          </p:grpSp>
          <p:sp>
            <p:nvSpPr>
              <p:cNvPr id="158" name="Line 13"/>
              <p:cNvSpPr>
                <a:spLocks noChangeShapeType="1"/>
              </p:cNvSpPr>
              <p:nvPr/>
            </p:nvSpPr>
            <p:spPr bwMode="auto">
              <a:xfrm flipV="1">
                <a:off x="9700260" y="4260056"/>
                <a:ext cx="15240" cy="510064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60" name="Groupe 159"/>
              <p:cNvGrpSpPr/>
              <p:nvPr/>
            </p:nvGrpSpPr>
            <p:grpSpPr>
              <a:xfrm>
                <a:off x="9302004" y="4799875"/>
                <a:ext cx="759944" cy="642355"/>
                <a:chOff x="7046167" y="4818925"/>
                <a:chExt cx="759944" cy="642355"/>
              </a:xfrm>
            </p:grpSpPr>
            <p:pic>
              <p:nvPicPr>
                <p:cNvPr id="232" name="Image 231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46167" y="4818925"/>
                  <a:ext cx="759944" cy="642355"/>
                </a:xfrm>
                <a:prstGeom prst="rect">
                  <a:avLst/>
                </a:prstGeom>
              </p:spPr>
            </p:pic>
            <p:sp>
              <p:nvSpPr>
                <p:cNvPr id="233" name="Line 676"/>
                <p:cNvSpPr>
                  <a:spLocks noChangeAspect="1" noChangeShapeType="1"/>
                </p:cNvSpPr>
                <p:nvPr/>
              </p:nvSpPr>
              <p:spPr bwMode="auto">
                <a:xfrm rot="20940000" flipV="1">
                  <a:off x="7124687" y="5167406"/>
                  <a:ext cx="537788" cy="0"/>
                </a:xfrm>
                <a:prstGeom prst="line">
                  <a:avLst/>
                </a:prstGeom>
                <a:noFill/>
                <a:ln w="9525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1" name="Line 677"/>
                <p:cNvSpPr>
                  <a:spLocks noChangeAspect="1" noChangeShapeType="1"/>
                </p:cNvSpPr>
                <p:nvPr/>
              </p:nvSpPr>
              <p:spPr bwMode="auto">
                <a:xfrm rot="20940000" flipV="1">
                  <a:off x="7124687" y="5122599"/>
                  <a:ext cx="537788" cy="0"/>
                </a:xfrm>
                <a:prstGeom prst="line">
                  <a:avLst/>
                </a:prstGeom>
                <a:noFill/>
                <a:ln w="9525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6" name="Line 678"/>
                <p:cNvSpPr>
                  <a:spLocks noChangeAspect="1" noChangeShapeType="1"/>
                </p:cNvSpPr>
                <p:nvPr/>
              </p:nvSpPr>
              <p:spPr bwMode="auto">
                <a:xfrm rot="20940000" flipV="1">
                  <a:off x="7124687" y="4961113"/>
                  <a:ext cx="537788" cy="0"/>
                </a:xfrm>
                <a:prstGeom prst="line">
                  <a:avLst/>
                </a:prstGeom>
                <a:noFill/>
                <a:ln w="9525" cap="rnd">
                  <a:solidFill>
                    <a:srgbClr val="FF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08" name="Groupe 307"/>
                <p:cNvGrpSpPr/>
                <p:nvPr/>
              </p:nvGrpSpPr>
              <p:grpSpPr>
                <a:xfrm rot="20940000">
                  <a:off x="7124687" y="5186039"/>
                  <a:ext cx="537788" cy="95150"/>
                  <a:chOff x="8254445" y="1735683"/>
                  <a:chExt cx="769124" cy="136080"/>
                </a:xfrm>
              </p:grpSpPr>
              <p:sp>
                <p:nvSpPr>
                  <p:cNvPr id="309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8254445" y="1803723"/>
                    <a:ext cx="769124" cy="0"/>
                  </a:xfrm>
                  <a:prstGeom prst="line">
                    <a:avLst/>
                  </a:prstGeom>
                  <a:noFill/>
                  <a:ln w="9525" cap="rnd">
                    <a:solidFill>
                      <a:srgbClr val="FF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8300961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12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8681580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14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8843375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17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8462756" y="1735683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61" name="Groupe 160"/>
              <p:cNvGrpSpPr/>
              <p:nvPr/>
            </p:nvGrpSpPr>
            <p:grpSpPr>
              <a:xfrm>
                <a:off x="9175984" y="3043707"/>
                <a:ext cx="759944" cy="642355"/>
                <a:chOff x="5901819" y="4991570"/>
                <a:chExt cx="759944" cy="642355"/>
              </a:xfrm>
            </p:grpSpPr>
            <p:pic>
              <p:nvPicPr>
                <p:cNvPr id="164" name="Image 163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2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01819" y="4991570"/>
                  <a:ext cx="759944" cy="642355"/>
                </a:xfrm>
                <a:prstGeom prst="rect">
                  <a:avLst/>
                </a:prstGeom>
              </p:spPr>
            </p:pic>
            <p:sp>
              <p:nvSpPr>
                <p:cNvPr id="165" name="Line 676"/>
                <p:cNvSpPr>
                  <a:spLocks noChangeAspect="1" noChangeShapeType="1"/>
                </p:cNvSpPr>
                <p:nvPr/>
              </p:nvSpPr>
              <p:spPr bwMode="auto">
                <a:xfrm rot="20880000" flipV="1">
                  <a:off x="5980339" y="5314685"/>
                  <a:ext cx="537788" cy="0"/>
                </a:xfrm>
                <a:prstGeom prst="line">
                  <a:avLst/>
                </a:prstGeom>
                <a:noFill/>
                <a:ln w="9525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" name="Line 677"/>
                <p:cNvSpPr>
                  <a:spLocks noChangeAspect="1" noChangeShapeType="1"/>
                </p:cNvSpPr>
                <p:nvPr/>
              </p:nvSpPr>
              <p:spPr bwMode="auto">
                <a:xfrm rot="20880000" flipV="1">
                  <a:off x="5980339" y="5118071"/>
                  <a:ext cx="537788" cy="0"/>
                </a:xfrm>
                <a:prstGeom prst="line">
                  <a:avLst/>
                </a:prstGeom>
                <a:noFill/>
                <a:ln w="9525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" name="Line 678"/>
                <p:cNvSpPr>
                  <a:spLocks noChangeAspect="1" noChangeShapeType="1"/>
                </p:cNvSpPr>
                <p:nvPr/>
              </p:nvSpPr>
              <p:spPr bwMode="auto">
                <a:xfrm rot="20880000" flipV="1">
                  <a:off x="5980339" y="5058143"/>
                  <a:ext cx="537788" cy="0"/>
                </a:xfrm>
                <a:prstGeom prst="line">
                  <a:avLst/>
                </a:prstGeom>
                <a:noFill/>
                <a:ln w="9525" cap="rnd">
                  <a:solidFill>
                    <a:srgbClr val="00CC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68" name="Groupe 167"/>
                <p:cNvGrpSpPr/>
                <p:nvPr/>
              </p:nvGrpSpPr>
              <p:grpSpPr>
                <a:xfrm rot="20880000">
                  <a:off x="5980339" y="5505682"/>
                  <a:ext cx="537788" cy="95150"/>
                  <a:chOff x="3460197" y="1948531"/>
                  <a:chExt cx="769124" cy="136080"/>
                </a:xfrm>
              </p:grpSpPr>
              <p:sp>
                <p:nvSpPr>
                  <p:cNvPr id="173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460197" y="2016571"/>
                    <a:ext cx="769124" cy="0"/>
                  </a:xfrm>
                  <a:prstGeom prst="line">
                    <a:avLst/>
                  </a:prstGeom>
                  <a:noFill/>
                  <a:ln w="9525" cap="rnd">
                    <a:solidFill>
                      <a:srgbClr val="00CC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3506713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3887332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30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049127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31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3668508" y="1948531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3" name="Line 13"/>
              <p:cNvSpPr>
                <a:spLocks noChangeShapeType="1"/>
              </p:cNvSpPr>
              <p:nvPr/>
            </p:nvSpPr>
            <p:spPr bwMode="auto">
              <a:xfrm flipH="1">
                <a:off x="8237537" y="3367088"/>
                <a:ext cx="899320" cy="4921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Validity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Conditions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72" name="Groupe 171"/>
          <p:cNvGrpSpPr/>
          <p:nvPr/>
        </p:nvGrpSpPr>
        <p:grpSpPr>
          <a:xfrm>
            <a:off x="5069681" y="1543050"/>
            <a:ext cx="5522119" cy="5822950"/>
            <a:chOff x="5069681" y="1543050"/>
            <a:chExt cx="5522119" cy="5822950"/>
          </a:xfrm>
        </p:grpSpPr>
        <p:grpSp>
          <p:nvGrpSpPr>
            <p:cNvPr id="207" name="Groupe 206"/>
            <p:cNvGrpSpPr/>
            <p:nvPr/>
          </p:nvGrpSpPr>
          <p:grpSpPr>
            <a:xfrm>
              <a:off x="5069681" y="1543050"/>
              <a:ext cx="1900235" cy="2557463"/>
              <a:chOff x="5069681" y="1543050"/>
              <a:chExt cx="1900235" cy="2557463"/>
            </a:xfrm>
          </p:grpSpPr>
          <p:grpSp>
            <p:nvGrpSpPr>
              <p:cNvPr id="286" name="Groupe 285"/>
              <p:cNvGrpSpPr/>
              <p:nvPr/>
            </p:nvGrpSpPr>
            <p:grpSpPr>
              <a:xfrm>
                <a:off x="5069681" y="1543050"/>
                <a:ext cx="1900235" cy="2557463"/>
                <a:chOff x="5069681" y="1543050"/>
                <a:chExt cx="1900235" cy="2557463"/>
              </a:xfrm>
            </p:grpSpPr>
            <p:sp>
              <p:nvSpPr>
                <p:cNvPr id="305" name="Forme libre 304"/>
                <p:cNvSpPr/>
                <p:nvPr/>
              </p:nvSpPr>
              <p:spPr bwMode="auto">
                <a:xfrm>
                  <a:off x="5069681" y="1543050"/>
                  <a:ext cx="1900235" cy="2557463"/>
                </a:xfrm>
                <a:custGeom>
                  <a:avLst/>
                  <a:gdLst>
                    <a:gd name="connsiteX0" fmla="*/ 0 w 1879600"/>
                    <a:gd name="connsiteY0" fmla="*/ 2552700 h 2552700"/>
                    <a:gd name="connsiteX1" fmla="*/ 406400 w 1879600"/>
                    <a:gd name="connsiteY1" fmla="*/ 2552700 h 2552700"/>
                    <a:gd name="connsiteX2" fmla="*/ 495300 w 1879600"/>
                    <a:gd name="connsiteY2" fmla="*/ 2451100 h 2552700"/>
                    <a:gd name="connsiteX3" fmla="*/ 914400 w 1879600"/>
                    <a:gd name="connsiteY3" fmla="*/ 2247900 h 2552700"/>
                    <a:gd name="connsiteX4" fmla="*/ 1041400 w 1879600"/>
                    <a:gd name="connsiteY4" fmla="*/ 1930400 h 2552700"/>
                    <a:gd name="connsiteX5" fmla="*/ 1270000 w 1879600"/>
                    <a:gd name="connsiteY5" fmla="*/ 1651000 h 2552700"/>
                    <a:gd name="connsiteX6" fmla="*/ 1409700 w 1879600"/>
                    <a:gd name="connsiteY6" fmla="*/ 1320800 h 2552700"/>
                    <a:gd name="connsiteX7" fmla="*/ 1473200 w 1879600"/>
                    <a:gd name="connsiteY7" fmla="*/ 1104900 h 2552700"/>
                    <a:gd name="connsiteX8" fmla="*/ 1511300 w 1879600"/>
                    <a:gd name="connsiteY8" fmla="*/ 952500 h 2552700"/>
                    <a:gd name="connsiteX9" fmla="*/ 1600200 w 1879600"/>
                    <a:gd name="connsiteY9" fmla="*/ 850900 h 2552700"/>
                    <a:gd name="connsiteX10" fmla="*/ 1727200 w 1879600"/>
                    <a:gd name="connsiteY10" fmla="*/ 762000 h 2552700"/>
                    <a:gd name="connsiteX11" fmla="*/ 1879600 w 1879600"/>
                    <a:gd name="connsiteY11" fmla="*/ 609600 h 2552700"/>
                    <a:gd name="connsiteX12" fmla="*/ 1841500 w 1879600"/>
                    <a:gd name="connsiteY12" fmla="*/ 419100 h 2552700"/>
                    <a:gd name="connsiteX13" fmla="*/ 1739900 w 1879600"/>
                    <a:gd name="connsiteY13" fmla="*/ 304800 h 2552700"/>
                    <a:gd name="connsiteX14" fmla="*/ 1320800 w 1879600"/>
                    <a:gd name="connsiteY14" fmla="*/ 165100 h 2552700"/>
                    <a:gd name="connsiteX15" fmla="*/ 1130300 w 1879600"/>
                    <a:gd name="connsiteY15" fmla="*/ 139700 h 2552700"/>
                    <a:gd name="connsiteX16" fmla="*/ 977900 w 1879600"/>
                    <a:gd name="connsiteY16" fmla="*/ 114300 h 2552700"/>
                    <a:gd name="connsiteX17" fmla="*/ 787400 w 1879600"/>
                    <a:gd name="connsiteY17" fmla="*/ 63500 h 2552700"/>
                    <a:gd name="connsiteX18" fmla="*/ 635000 w 1879600"/>
                    <a:gd name="connsiteY18" fmla="*/ 38100 h 2552700"/>
                    <a:gd name="connsiteX19" fmla="*/ 482600 w 1879600"/>
                    <a:gd name="connsiteY19" fmla="*/ 0 h 2552700"/>
                    <a:gd name="connsiteX20" fmla="*/ 292100 w 1879600"/>
                    <a:gd name="connsiteY20" fmla="*/ 0 h 2552700"/>
                    <a:gd name="connsiteX21" fmla="*/ 139700 w 1879600"/>
                    <a:gd name="connsiteY21" fmla="*/ 0 h 2552700"/>
                    <a:gd name="connsiteX22" fmla="*/ 25400 w 1879600"/>
                    <a:gd name="connsiteY22" fmla="*/ 0 h 2552700"/>
                    <a:gd name="connsiteX23" fmla="*/ 25400 w 1879600"/>
                    <a:gd name="connsiteY23" fmla="*/ 0 h 2552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879600" h="2552700">
                      <a:moveTo>
                        <a:pt x="0" y="2552700"/>
                      </a:moveTo>
                      <a:lnTo>
                        <a:pt x="406400" y="2552700"/>
                      </a:lnTo>
                      <a:lnTo>
                        <a:pt x="495300" y="2451100"/>
                      </a:lnTo>
                      <a:lnTo>
                        <a:pt x="914400" y="2247900"/>
                      </a:lnTo>
                      <a:lnTo>
                        <a:pt x="1041400" y="1930400"/>
                      </a:lnTo>
                      <a:lnTo>
                        <a:pt x="1270000" y="1651000"/>
                      </a:lnTo>
                      <a:lnTo>
                        <a:pt x="1409700" y="1320800"/>
                      </a:lnTo>
                      <a:lnTo>
                        <a:pt x="1473200" y="1104900"/>
                      </a:lnTo>
                      <a:lnTo>
                        <a:pt x="1511300" y="952500"/>
                      </a:lnTo>
                      <a:cubicBezTo>
                        <a:pt x="1591396" y="859054"/>
                        <a:pt x="1559902" y="891198"/>
                        <a:pt x="1600200" y="850900"/>
                      </a:cubicBezTo>
                      <a:lnTo>
                        <a:pt x="1727200" y="762000"/>
                      </a:lnTo>
                      <a:lnTo>
                        <a:pt x="1879600" y="609600"/>
                      </a:lnTo>
                      <a:lnTo>
                        <a:pt x="1841500" y="419100"/>
                      </a:lnTo>
                      <a:lnTo>
                        <a:pt x="1739900" y="304800"/>
                      </a:lnTo>
                      <a:lnTo>
                        <a:pt x="1320800" y="165100"/>
                      </a:lnTo>
                      <a:lnTo>
                        <a:pt x="1130300" y="139700"/>
                      </a:lnTo>
                      <a:cubicBezTo>
                        <a:pt x="1003602" y="111545"/>
                        <a:pt x="1055029" y="114300"/>
                        <a:pt x="977900" y="114300"/>
                      </a:cubicBezTo>
                      <a:lnTo>
                        <a:pt x="787400" y="63500"/>
                      </a:lnTo>
                      <a:cubicBezTo>
                        <a:pt x="660702" y="35345"/>
                        <a:pt x="712129" y="38100"/>
                        <a:pt x="635000" y="38100"/>
                      </a:cubicBezTo>
                      <a:lnTo>
                        <a:pt x="482600" y="0"/>
                      </a:lnTo>
                      <a:lnTo>
                        <a:pt x="292100" y="0"/>
                      </a:lnTo>
                      <a:lnTo>
                        <a:pt x="139700" y="0"/>
                      </a:lnTo>
                      <a:lnTo>
                        <a:pt x="25400" y="0"/>
                      </a:lnTo>
                      <a:lnTo>
                        <a:pt x="25400" y="0"/>
                      </a:lnTo>
                    </a:path>
                  </a:pathLst>
                </a:custGeom>
                <a:noFill/>
                <a:ln w="44450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cxnSp>
              <p:nvCxnSpPr>
                <p:cNvPr id="306" name="Connecteur droit 305"/>
                <p:cNvCxnSpPr>
                  <a:endCxn id="305" idx="22"/>
                </p:cNvCxnSpPr>
                <p:nvPr/>
              </p:nvCxnSpPr>
              <p:spPr bwMode="auto">
                <a:xfrm>
                  <a:off x="5073650" y="1543050"/>
                  <a:ext cx="36000" cy="0"/>
                </a:xfrm>
                <a:prstGeom prst="line">
                  <a:avLst/>
                </a:prstGeom>
                <a:solidFill>
                  <a:schemeClr val="tx1"/>
                </a:solidFill>
                <a:ln w="44450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87" name="Connecteur droit 286"/>
              <p:cNvCxnSpPr/>
              <p:nvPr/>
            </p:nvCxnSpPr>
            <p:spPr bwMode="auto">
              <a:xfrm flipH="1" flipV="1">
                <a:off x="5363947" y="2492828"/>
                <a:ext cx="651452" cy="427718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8" name="Connecteur droit 287"/>
              <p:cNvCxnSpPr/>
              <p:nvPr/>
            </p:nvCxnSpPr>
            <p:spPr bwMode="auto">
              <a:xfrm flipH="1" flipV="1">
                <a:off x="5379245" y="2502694"/>
                <a:ext cx="126205" cy="61674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9" name="Connecteur droit 288"/>
              <p:cNvCxnSpPr/>
              <p:nvPr/>
            </p:nvCxnSpPr>
            <p:spPr bwMode="auto">
              <a:xfrm flipV="1">
                <a:off x="5257800" y="2524129"/>
                <a:ext cx="109541" cy="1147759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0" name="Connecteur droit 289"/>
              <p:cNvCxnSpPr/>
              <p:nvPr/>
            </p:nvCxnSpPr>
            <p:spPr bwMode="auto">
              <a:xfrm flipV="1">
                <a:off x="5076825" y="2512220"/>
                <a:ext cx="300039" cy="166686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Connecteur droit 290"/>
              <p:cNvCxnSpPr/>
              <p:nvPr/>
            </p:nvCxnSpPr>
            <p:spPr bwMode="auto">
              <a:xfrm flipH="1" flipV="1">
                <a:off x="5381625" y="2517776"/>
                <a:ext cx="612775" cy="6032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2" name="Connecteur droit 291"/>
              <p:cNvCxnSpPr/>
              <p:nvPr/>
            </p:nvCxnSpPr>
            <p:spPr bwMode="auto">
              <a:xfrm flipH="1">
                <a:off x="5381625" y="2228850"/>
                <a:ext cx="885825" cy="292100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3" name="Connecteur droit 292"/>
              <p:cNvCxnSpPr/>
              <p:nvPr/>
            </p:nvCxnSpPr>
            <p:spPr bwMode="auto">
              <a:xfrm flipH="1">
                <a:off x="5386388" y="1926431"/>
                <a:ext cx="57150" cy="59769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4" name="Connecteur droit 293"/>
              <p:cNvCxnSpPr/>
              <p:nvPr/>
            </p:nvCxnSpPr>
            <p:spPr bwMode="auto">
              <a:xfrm>
                <a:off x="5076825" y="2233613"/>
                <a:ext cx="309563" cy="283368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5" name="Oval 9"/>
              <p:cNvSpPr>
                <a:spLocks noChangeArrowheads="1"/>
              </p:cNvSpPr>
              <p:nvPr/>
            </p:nvSpPr>
            <p:spPr bwMode="auto">
              <a:xfrm rot="14816886">
                <a:off x="5326937" y="2443616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296" name="Oval 9"/>
              <p:cNvSpPr>
                <a:spLocks noChangeArrowheads="1"/>
              </p:cNvSpPr>
              <p:nvPr/>
            </p:nvSpPr>
            <p:spPr bwMode="auto">
              <a:xfrm rot="14816886">
                <a:off x="5371732" y="1872643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297" name="Oval 9"/>
              <p:cNvSpPr>
                <a:spLocks noChangeArrowheads="1"/>
              </p:cNvSpPr>
              <p:nvPr/>
            </p:nvSpPr>
            <p:spPr bwMode="auto">
              <a:xfrm rot="14816886">
                <a:off x="5197902" y="3631593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298" name="Oval 9"/>
              <p:cNvSpPr>
                <a:spLocks noChangeArrowheads="1"/>
              </p:cNvSpPr>
              <p:nvPr/>
            </p:nvSpPr>
            <p:spPr bwMode="auto">
              <a:xfrm rot="14816886">
                <a:off x="5951964" y="2521137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299" name="Oval 9"/>
              <p:cNvSpPr>
                <a:spLocks noChangeArrowheads="1"/>
              </p:cNvSpPr>
              <p:nvPr/>
            </p:nvSpPr>
            <p:spPr bwMode="auto">
              <a:xfrm rot="14816886">
                <a:off x="5991650" y="2886262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300" name="Oval 9"/>
              <p:cNvSpPr>
                <a:spLocks noChangeArrowheads="1"/>
              </p:cNvSpPr>
              <p:nvPr/>
            </p:nvSpPr>
            <p:spPr bwMode="auto">
              <a:xfrm rot="14816886">
                <a:off x="5456663" y="3060093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01" name="Groupe 300"/>
              <p:cNvGrpSpPr/>
              <p:nvPr/>
            </p:nvGrpSpPr>
            <p:grpSpPr>
              <a:xfrm>
                <a:off x="5740877" y="1812449"/>
                <a:ext cx="319086" cy="223838"/>
                <a:chOff x="3561557" y="2848769"/>
                <a:chExt cx="319086" cy="223838"/>
              </a:xfrm>
            </p:grpSpPr>
            <p:pic>
              <p:nvPicPr>
                <p:cNvPr id="303" name="Image 302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21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00997" y="2879033"/>
                  <a:ext cx="240205" cy="168071"/>
                </a:xfrm>
                <a:prstGeom prst="rect">
                  <a:avLst/>
                </a:prstGeom>
              </p:spPr>
            </p:pic>
            <p:sp>
              <p:nvSpPr>
                <p:cNvPr id="304" name="Rectangle 303"/>
                <p:cNvSpPr/>
                <p:nvPr/>
              </p:nvSpPr>
              <p:spPr bwMode="auto">
                <a:xfrm>
                  <a:off x="3561557" y="2848769"/>
                  <a:ext cx="319086" cy="223838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02" name="Oval 9"/>
              <p:cNvSpPr>
                <a:spLocks noChangeArrowheads="1"/>
              </p:cNvSpPr>
              <p:nvPr/>
            </p:nvSpPr>
            <p:spPr bwMode="auto">
              <a:xfrm rot="14816886">
                <a:off x="6218663" y="2152837"/>
                <a:ext cx="117720" cy="1177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8" name="Groupe 207"/>
            <p:cNvGrpSpPr/>
            <p:nvPr/>
          </p:nvGrpSpPr>
          <p:grpSpPr>
            <a:xfrm>
              <a:off x="7607300" y="1778000"/>
              <a:ext cx="2806700" cy="2032000"/>
              <a:chOff x="7607300" y="1778000"/>
              <a:chExt cx="2806700" cy="2032000"/>
            </a:xfrm>
          </p:grpSpPr>
          <p:grpSp>
            <p:nvGrpSpPr>
              <p:cNvPr id="265" name="Groupe 264"/>
              <p:cNvGrpSpPr/>
              <p:nvPr/>
            </p:nvGrpSpPr>
            <p:grpSpPr>
              <a:xfrm>
                <a:off x="7607300" y="1778000"/>
                <a:ext cx="2806700" cy="2032000"/>
                <a:chOff x="7607300" y="1778000"/>
                <a:chExt cx="2806700" cy="2032000"/>
              </a:xfrm>
            </p:grpSpPr>
            <p:sp>
              <p:nvSpPr>
                <p:cNvPr id="267" name="Forme libre 266"/>
                <p:cNvSpPr/>
                <p:nvPr/>
              </p:nvSpPr>
              <p:spPr bwMode="auto">
                <a:xfrm>
                  <a:off x="7607300" y="1778000"/>
                  <a:ext cx="2806700" cy="2032000"/>
                </a:xfrm>
                <a:custGeom>
                  <a:avLst/>
                  <a:gdLst>
                    <a:gd name="connsiteX0" fmla="*/ 1409700 w 2806700"/>
                    <a:gd name="connsiteY0" fmla="*/ 88900 h 2032000"/>
                    <a:gd name="connsiteX1" fmla="*/ 1041400 w 2806700"/>
                    <a:gd name="connsiteY1" fmla="*/ 38100 h 2032000"/>
                    <a:gd name="connsiteX2" fmla="*/ 800100 w 2806700"/>
                    <a:gd name="connsiteY2" fmla="*/ 38100 h 2032000"/>
                    <a:gd name="connsiteX3" fmla="*/ 596900 w 2806700"/>
                    <a:gd name="connsiteY3" fmla="*/ 38100 h 2032000"/>
                    <a:gd name="connsiteX4" fmla="*/ 228600 w 2806700"/>
                    <a:gd name="connsiteY4" fmla="*/ 152400 h 2032000"/>
                    <a:gd name="connsiteX5" fmla="*/ 177800 w 2806700"/>
                    <a:gd name="connsiteY5" fmla="*/ 190500 h 2032000"/>
                    <a:gd name="connsiteX6" fmla="*/ 25400 w 2806700"/>
                    <a:gd name="connsiteY6" fmla="*/ 406400 h 2032000"/>
                    <a:gd name="connsiteX7" fmla="*/ 0 w 2806700"/>
                    <a:gd name="connsiteY7" fmla="*/ 635000 h 2032000"/>
                    <a:gd name="connsiteX8" fmla="*/ 25400 w 2806700"/>
                    <a:gd name="connsiteY8" fmla="*/ 800100 h 2032000"/>
                    <a:gd name="connsiteX9" fmla="*/ 50800 w 2806700"/>
                    <a:gd name="connsiteY9" fmla="*/ 965200 h 2032000"/>
                    <a:gd name="connsiteX10" fmla="*/ 165100 w 2806700"/>
                    <a:gd name="connsiteY10" fmla="*/ 1016000 h 2032000"/>
                    <a:gd name="connsiteX11" fmla="*/ 393700 w 2806700"/>
                    <a:gd name="connsiteY11" fmla="*/ 1092200 h 2032000"/>
                    <a:gd name="connsiteX12" fmla="*/ 609600 w 2806700"/>
                    <a:gd name="connsiteY12" fmla="*/ 1143000 h 2032000"/>
                    <a:gd name="connsiteX13" fmla="*/ 736600 w 2806700"/>
                    <a:gd name="connsiteY13" fmla="*/ 1168400 h 2032000"/>
                    <a:gd name="connsiteX14" fmla="*/ 977900 w 2806700"/>
                    <a:gd name="connsiteY14" fmla="*/ 1219200 h 2032000"/>
                    <a:gd name="connsiteX15" fmla="*/ 1346200 w 2806700"/>
                    <a:gd name="connsiteY15" fmla="*/ 1371600 h 2032000"/>
                    <a:gd name="connsiteX16" fmla="*/ 1536700 w 2806700"/>
                    <a:gd name="connsiteY16" fmla="*/ 1473200 h 2032000"/>
                    <a:gd name="connsiteX17" fmla="*/ 1689100 w 2806700"/>
                    <a:gd name="connsiteY17" fmla="*/ 1651000 h 2032000"/>
                    <a:gd name="connsiteX18" fmla="*/ 1790700 w 2806700"/>
                    <a:gd name="connsiteY18" fmla="*/ 1803400 h 2032000"/>
                    <a:gd name="connsiteX19" fmla="*/ 1879600 w 2806700"/>
                    <a:gd name="connsiteY19" fmla="*/ 1892300 h 2032000"/>
                    <a:gd name="connsiteX20" fmla="*/ 1981200 w 2806700"/>
                    <a:gd name="connsiteY20" fmla="*/ 2019300 h 2032000"/>
                    <a:gd name="connsiteX21" fmla="*/ 2159000 w 2806700"/>
                    <a:gd name="connsiteY21" fmla="*/ 2032000 h 2032000"/>
                    <a:gd name="connsiteX22" fmla="*/ 2438400 w 2806700"/>
                    <a:gd name="connsiteY22" fmla="*/ 2006600 h 2032000"/>
                    <a:gd name="connsiteX23" fmla="*/ 2616200 w 2806700"/>
                    <a:gd name="connsiteY23" fmla="*/ 1917700 h 2032000"/>
                    <a:gd name="connsiteX24" fmla="*/ 2743200 w 2806700"/>
                    <a:gd name="connsiteY24" fmla="*/ 1816100 h 2032000"/>
                    <a:gd name="connsiteX25" fmla="*/ 2781300 w 2806700"/>
                    <a:gd name="connsiteY25" fmla="*/ 1600200 h 2032000"/>
                    <a:gd name="connsiteX26" fmla="*/ 2781300 w 2806700"/>
                    <a:gd name="connsiteY26" fmla="*/ 1485900 h 2032000"/>
                    <a:gd name="connsiteX27" fmla="*/ 2794000 w 2806700"/>
                    <a:gd name="connsiteY27" fmla="*/ 1397000 h 2032000"/>
                    <a:gd name="connsiteX28" fmla="*/ 2806700 w 2806700"/>
                    <a:gd name="connsiteY28" fmla="*/ 1282700 h 2032000"/>
                    <a:gd name="connsiteX29" fmla="*/ 2806700 w 2806700"/>
                    <a:gd name="connsiteY29" fmla="*/ 1130300 h 2032000"/>
                    <a:gd name="connsiteX30" fmla="*/ 2794000 w 2806700"/>
                    <a:gd name="connsiteY30" fmla="*/ 990600 h 2032000"/>
                    <a:gd name="connsiteX31" fmla="*/ 2781300 w 2806700"/>
                    <a:gd name="connsiteY31" fmla="*/ 787400 h 2032000"/>
                    <a:gd name="connsiteX32" fmla="*/ 2755900 w 2806700"/>
                    <a:gd name="connsiteY32" fmla="*/ 584200 h 2032000"/>
                    <a:gd name="connsiteX33" fmla="*/ 2730500 w 2806700"/>
                    <a:gd name="connsiteY33" fmla="*/ 457200 h 2032000"/>
                    <a:gd name="connsiteX34" fmla="*/ 2641600 w 2806700"/>
                    <a:gd name="connsiteY34" fmla="*/ 241300 h 2032000"/>
                    <a:gd name="connsiteX35" fmla="*/ 2514600 w 2806700"/>
                    <a:gd name="connsiteY35" fmla="*/ 165100 h 2032000"/>
                    <a:gd name="connsiteX36" fmla="*/ 2362200 w 2806700"/>
                    <a:gd name="connsiteY36" fmla="*/ 76200 h 2032000"/>
                    <a:gd name="connsiteX37" fmla="*/ 2311400 w 2806700"/>
                    <a:gd name="connsiteY37" fmla="*/ 38100 h 2032000"/>
                    <a:gd name="connsiteX38" fmla="*/ 2120900 w 2806700"/>
                    <a:gd name="connsiteY38" fmla="*/ 0 h 2032000"/>
                    <a:gd name="connsiteX39" fmla="*/ 1955800 w 2806700"/>
                    <a:gd name="connsiteY39" fmla="*/ 0 h 2032000"/>
                    <a:gd name="connsiteX40" fmla="*/ 1816100 w 2806700"/>
                    <a:gd name="connsiteY40" fmla="*/ 12700 h 2032000"/>
                    <a:gd name="connsiteX41" fmla="*/ 1816100 w 2806700"/>
                    <a:gd name="connsiteY41" fmla="*/ 12700 h 2032000"/>
                    <a:gd name="connsiteX42" fmla="*/ 1676400 w 2806700"/>
                    <a:gd name="connsiteY42" fmla="*/ 88900 h 2032000"/>
                    <a:gd name="connsiteX43" fmla="*/ 1625600 w 2806700"/>
                    <a:gd name="connsiteY43" fmla="*/ 101600 h 2032000"/>
                    <a:gd name="connsiteX44" fmla="*/ 1485900 w 2806700"/>
                    <a:gd name="connsiteY44" fmla="*/ 101600 h 2032000"/>
                    <a:gd name="connsiteX45" fmla="*/ 1409700 w 2806700"/>
                    <a:gd name="connsiteY45" fmla="*/ 88900 h 203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806700" h="2032000">
                      <a:moveTo>
                        <a:pt x="1409700" y="88900"/>
                      </a:moveTo>
                      <a:lnTo>
                        <a:pt x="1041400" y="38100"/>
                      </a:lnTo>
                      <a:lnTo>
                        <a:pt x="800100" y="38100"/>
                      </a:lnTo>
                      <a:lnTo>
                        <a:pt x="596900" y="38100"/>
                      </a:lnTo>
                      <a:lnTo>
                        <a:pt x="228600" y="152400"/>
                      </a:lnTo>
                      <a:lnTo>
                        <a:pt x="177800" y="190500"/>
                      </a:lnTo>
                      <a:lnTo>
                        <a:pt x="25400" y="406400"/>
                      </a:lnTo>
                      <a:lnTo>
                        <a:pt x="0" y="635000"/>
                      </a:lnTo>
                      <a:lnTo>
                        <a:pt x="25400" y="800100"/>
                      </a:lnTo>
                      <a:lnTo>
                        <a:pt x="50800" y="965200"/>
                      </a:lnTo>
                      <a:lnTo>
                        <a:pt x="165100" y="1016000"/>
                      </a:lnTo>
                      <a:lnTo>
                        <a:pt x="393700" y="1092200"/>
                      </a:lnTo>
                      <a:lnTo>
                        <a:pt x="609600" y="1143000"/>
                      </a:lnTo>
                      <a:lnTo>
                        <a:pt x="736600" y="1168400"/>
                      </a:lnTo>
                      <a:lnTo>
                        <a:pt x="977900" y="1219200"/>
                      </a:lnTo>
                      <a:lnTo>
                        <a:pt x="1346200" y="1371600"/>
                      </a:lnTo>
                      <a:lnTo>
                        <a:pt x="1536700" y="1473200"/>
                      </a:lnTo>
                      <a:lnTo>
                        <a:pt x="1689100" y="1651000"/>
                      </a:lnTo>
                      <a:lnTo>
                        <a:pt x="1790700" y="1803400"/>
                      </a:lnTo>
                      <a:lnTo>
                        <a:pt x="1879600" y="1892300"/>
                      </a:lnTo>
                      <a:lnTo>
                        <a:pt x="1981200" y="2019300"/>
                      </a:lnTo>
                      <a:lnTo>
                        <a:pt x="2159000" y="2032000"/>
                      </a:lnTo>
                      <a:lnTo>
                        <a:pt x="2438400" y="2006600"/>
                      </a:lnTo>
                      <a:lnTo>
                        <a:pt x="2616200" y="1917700"/>
                      </a:lnTo>
                      <a:lnTo>
                        <a:pt x="2743200" y="1816100"/>
                      </a:lnTo>
                      <a:lnTo>
                        <a:pt x="2781300" y="1600200"/>
                      </a:lnTo>
                      <a:lnTo>
                        <a:pt x="2781300" y="1485900"/>
                      </a:lnTo>
                      <a:lnTo>
                        <a:pt x="2794000" y="1397000"/>
                      </a:lnTo>
                      <a:lnTo>
                        <a:pt x="2806700" y="1282700"/>
                      </a:lnTo>
                      <a:lnTo>
                        <a:pt x="2806700" y="1130300"/>
                      </a:lnTo>
                      <a:lnTo>
                        <a:pt x="2794000" y="990600"/>
                      </a:lnTo>
                      <a:lnTo>
                        <a:pt x="2781300" y="787400"/>
                      </a:lnTo>
                      <a:lnTo>
                        <a:pt x="2755900" y="584200"/>
                      </a:lnTo>
                      <a:lnTo>
                        <a:pt x="2730500" y="457200"/>
                      </a:lnTo>
                      <a:lnTo>
                        <a:pt x="2641600" y="241300"/>
                      </a:lnTo>
                      <a:lnTo>
                        <a:pt x="2514600" y="165100"/>
                      </a:lnTo>
                      <a:cubicBezTo>
                        <a:pt x="2379483" y="84030"/>
                        <a:pt x="2431757" y="110978"/>
                        <a:pt x="2362200" y="76200"/>
                      </a:cubicBezTo>
                      <a:lnTo>
                        <a:pt x="2311400" y="38100"/>
                      </a:lnTo>
                      <a:lnTo>
                        <a:pt x="2120900" y="0"/>
                      </a:lnTo>
                      <a:lnTo>
                        <a:pt x="1955800" y="0"/>
                      </a:lnTo>
                      <a:cubicBezTo>
                        <a:pt x="1833085" y="13635"/>
                        <a:pt x="1879834" y="12700"/>
                        <a:pt x="1816100" y="12700"/>
                      </a:cubicBezTo>
                      <a:lnTo>
                        <a:pt x="1816100" y="12700"/>
                      </a:lnTo>
                      <a:lnTo>
                        <a:pt x="1676400" y="88900"/>
                      </a:lnTo>
                      <a:lnTo>
                        <a:pt x="1625600" y="101600"/>
                      </a:lnTo>
                      <a:lnTo>
                        <a:pt x="1485900" y="101600"/>
                      </a:lnTo>
                      <a:lnTo>
                        <a:pt x="1409700" y="88900"/>
                      </a:lnTo>
                      <a:close/>
                    </a:path>
                  </a:pathLst>
                </a:custGeom>
                <a:noFill/>
                <a:ln w="44450" cap="flat" cmpd="sng" algn="ctr">
                  <a:solidFill>
                    <a:srgbClr val="FF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cxnSp>
              <p:nvCxnSpPr>
                <p:cNvPr id="268" name="Connecteur droit 267"/>
                <p:cNvCxnSpPr/>
                <p:nvPr/>
              </p:nvCxnSpPr>
              <p:spPr bwMode="auto">
                <a:xfrm flipH="1" flipV="1">
                  <a:off x="8253413" y="2114550"/>
                  <a:ext cx="852487" cy="376239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69" name="Connecteur droit 268"/>
                <p:cNvCxnSpPr/>
                <p:nvPr/>
              </p:nvCxnSpPr>
              <p:spPr bwMode="auto">
                <a:xfrm flipH="1">
                  <a:off x="8615364" y="2512219"/>
                  <a:ext cx="523874" cy="259556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0" name="Connecteur droit 269"/>
                <p:cNvCxnSpPr/>
                <p:nvPr/>
              </p:nvCxnSpPr>
              <p:spPr bwMode="auto">
                <a:xfrm flipH="1">
                  <a:off x="9134477" y="1981200"/>
                  <a:ext cx="395286" cy="533401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1" name="Connecteur droit 270"/>
                <p:cNvCxnSpPr/>
                <p:nvPr/>
              </p:nvCxnSpPr>
              <p:spPr bwMode="auto">
                <a:xfrm flipH="1" flipV="1">
                  <a:off x="9144000" y="2507456"/>
                  <a:ext cx="685800" cy="1054894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2" name="Connecteur droit 271"/>
                <p:cNvCxnSpPr/>
                <p:nvPr/>
              </p:nvCxnSpPr>
              <p:spPr bwMode="auto">
                <a:xfrm flipH="1">
                  <a:off x="9140827" y="2366963"/>
                  <a:ext cx="603248" cy="144463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3" name="Connecteur droit 272"/>
                <p:cNvCxnSpPr/>
                <p:nvPr/>
              </p:nvCxnSpPr>
              <p:spPr bwMode="auto">
                <a:xfrm flipH="1" flipV="1">
                  <a:off x="9137651" y="2511425"/>
                  <a:ext cx="801687" cy="260350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4" name="Connecteur droit 273"/>
                <p:cNvCxnSpPr/>
                <p:nvPr/>
              </p:nvCxnSpPr>
              <p:spPr bwMode="auto">
                <a:xfrm>
                  <a:off x="9118600" y="2289175"/>
                  <a:ext cx="28576" cy="228600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5" name="Connecteur droit 274"/>
                <p:cNvCxnSpPr/>
                <p:nvPr/>
              </p:nvCxnSpPr>
              <p:spPr bwMode="auto">
                <a:xfrm flipH="1">
                  <a:off x="8074025" y="2505075"/>
                  <a:ext cx="1060450" cy="19050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76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8015165" y="245446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77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059740" y="222903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78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885239" y="270211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79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8551741" y="271481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80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774115" y="351173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81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701090" y="2302061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82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9478840" y="191788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83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8205666" y="2057586"/>
                  <a:ext cx="117720" cy="117720"/>
                </a:xfrm>
                <a:prstGeom prst="ellipse">
                  <a:avLst/>
                </a:prstGeom>
                <a:solidFill>
                  <a:srgbClr val="FF66FF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84" name="Rectangle 283"/>
                <p:cNvSpPr/>
                <p:nvPr/>
              </p:nvSpPr>
              <p:spPr bwMode="auto">
                <a:xfrm>
                  <a:off x="8692357" y="1953419"/>
                  <a:ext cx="319086" cy="223838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FF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pic>
              <p:nvPicPr>
                <p:cNvPr id="285" name="Image 284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19895" y="1981302"/>
                  <a:ext cx="264009" cy="168071"/>
                </a:xfrm>
                <a:prstGeom prst="rect">
                  <a:avLst/>
                </a:prstGeom>
              </p:spPr>
            </p:pic>
          </p:grpSp>
          <p:sp>
            <p:nvSpPr>
              <p:cNvPr id="266" name="Oval 9"/>
              <p:cNvSpPr>
                <a:spLocks noChangeArrowheads="1"/>
              </p:cNvSpPr>
              <p:nvPr/>
            </p:nvSpPr>
            <p:spPr bwMode="auto">
              <a:xfrm rot="14816886">
                <a:off x="9079787" y="2437265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9" name="Groupe 208"/>
            <p:cNvGrpSpPr/>
            <p:nvPr/>
          </p:nvGrpSpPr>
          <p:grpSpPr>
            <a:xfrm>
              <a:off x="5224463" y="4748213"/>
              <a:ext cx="3073400" cy="2374900"/>
              <a:chOff x="5224463" y="4748213"/>
              <a:chExt cx="3073400" cy="2374900"/>
            </a:xfrm>
          </p:grpSpPr>
          <p:grpSp>
            <p:nvGrpSpPr>
              <p:cNvPr id="239" name="Groupe 238"/>
              <p:cNvGrpSpPr/>
              <p:nvPr/>
            </p:nvGrpSpPr>
            <p:grpSpPr>
              <a:xfrm>
                <a:off x="5224463" y="4748213"/>
                <a:ext cx="3073400" cy="2374900"/>
                <a:chOff x="5224463" y="4748213"/>
                <a:chExt cx="3073400" cy="2374900"/>
              </a:xfrm>
            </p:grpSpPr>
            <p:sp>
              <p:nvSpPr>
                <p:cNvPr id="242" name="Forme libre 241"/>
                <p:cNvSpPr/>
                <p:nvPr/>
              </p:nvSpPr>
              <p:spPr>
                <a:xfrm rot="1767940">
                  <a:off x="5224463" y="4748213"/>
                  <a:ext cx="3073400" cy="2374900"/>
                </a:xfrm>
                <a:custGeom>
                  <a:avLst/>
                  <a:gdLst>
                    <a:gd name="connsiteX0" fmla="*/ 19050 w 3073400"/>
                    <a:gd name="connsiteY0" fmla="*/ 184150 h 2374900"/>
                    <a:gd name="connsiteX1" fmla="*/ 50800 w 3073400"/>
                    <a:gd name="connsiteY1" fmla="*/ 577850 h 2374900"/>
                    <a:gd name="connsiteX2" fmla="*/ 120650 w 3073400"/>
                    <a:gd name="connsiteY2" fmla="*/ 958850 h 2374900"/>
                    <a:gd name="connsiteX3" fmla="*/ 228600 w 3073400"/>
                    <a:gd name="connsiteY3" fmla="*/ 1257300 h 2374900"/>
                    <a:gd name="connsiteX4" fmla="*/ 292100 w 3073400"/>
                    <a:gd name="connsiteY4" fmla="*/ 1409700 h 2374900"/>
                    <a:gd name="connsiteX5" fmla="*/ 311150 w 3073400"/>
                    <a:gd name="connsiteY5" fmla="*/ 1631950 h 2374900"/>
                    <a:gd name="connsiteX6" fmla="*/ 304800 w 3073400"/>
                    <a:gd name="connsiteY6" fmla="*/ 1765300 h 2374900"/>
                    <a:gd name="connsiteX7" fmla="*/ 273050 w 3073400"/>
                    <a:gd name="connsiteY7" fmla="*/ 1943100 h 2374900"/>
                    <a:gd name="connsiteX8" fmla="*/ 260350 w 3073400"/>
                    <a:gd name="connsiteY8" fmla="*/ 2044700 h 2374900"/>
                    <a:gd name="connsiteX9" fmla="*/ 285750 w 3073400"/>
                    <a:gd name="connsiteY9" fmla="*/ 2178050 h 2374900"/>
                    <a:gd name="connsiteX10" fmla="*/ 355600 w 3073400"/>
                    <a:gd name="connsiteY10" fmla="*/ 2247900 h 2374900"/>
                    <a:gd name="connsiteX11" fmla="*/ 482600 w 3073400"/>
                    <a:gd name="connsiteY11" fmla="*/ 2317750 h 2374900"/>
                    <a:gd name="connsiteX12" fmla="*/ 673100 w 3073400"/>
                    <a:gd name="connsiteY12" fmla="*/ 2374900 h 2374900"/>
                    <a:gd name="connsiteX13" fmla="*/ 889000 w 3073400"/>
                    <a:gd name="connsiteY13" fmla="*/ 2362200 h 2374900"/>
                    <a:gd name="connsiteX14" fmla="*/ 1003300 w 3073400"/>
                    <a:gd name="connsiteY14" fmla="*/ 2216150 h 2374900"/>
                    <a:gd name="connsiteX15" fmla="*/ 1047750 w 3073400"/>
                    <a:gd name="connsiteY15" fmla="*/ 2184400 h 2374900"/>
                    <a:gd name="connsiteX16" fmla="*/ 1219200 w 3073400"/>
                    <a:gd name="connsiteY16" fmla="*/ 2108200 h 2374900"/>
                    <a:gd name="connsiteX17" fmla="*/ 1327150 w 3073400"/>
                    <a:gd name="connsiteY17" fmla="*/ 2082800 h 2374900"/>
                    <a:gd name="connsiteX18" fmla="*/ 1593850 w 3073400"/>
                    <a:gd name="connsiteY18" fmla="*/ 2051050 h 2374900"/>
                    <a:gd name="connsiteX19" fmla="*/ 1879600 w 3073400"/>
                    <a:gd name="connsiteY19" fmla="*/ 2044700 h 2374900"/>
                    <a:gd name="connsiteX20" fmla="*/ 2127250 w 3073400"/>
                    <a:gd name="connsiteY20" fmla="*/ 2101850 h 2374900"/>
                    <a:gd name="connsiteX21" fmla="*/ 2362200 w 3073400"/>
                    <a:gd name="connsiteY21" fmla="*/ 2114550 h 2374900"/>
                    <a:gd name="connsiteX22" fmla="*/ 2419350 w 3073400"/>
                    <a:gd name="connsiteY22" fmla="*/ 2101850 h 2374900"/>
                    <a:gd name="connsiteX23" fmla="*/ 2438400 w 3073400"/>
                    <a:gd name="connsiteY23" fmla="*/ 2095500 h 2374900"/>
                    <a:gd name="connsiteX24" fmla="*/ 2679700 w 3073400"/>
                    <a:gd name="connsiteY24" fmla="*/ 2101850 h 2374900"/>
                    <a:gd name="connsiteX25" fmla="*/ 2921000 w 3073400"/>
                    <a:gd name="connsiteY25" fmla="*/ 1949450 h 2374900"/>
                    <a:gd name="connsiteX26" fmla="*/ 2940050 w 3073400"/>
                    <a:gd name="connsiteY26" fmla="*/ 1898650 h 2374900"/>
                    <a:gd name="connsiteX27" fmla="*/ 3041650 w 3073400"/>
                    <a:gd name="connsiteY27" fmla="*/ 1778000 h 2374900"/>
                    <a:gd name="connsiteX28" fmla="*/ 3073400 w 3073400"/>
                    <a:gd name="connsiteY28" fmla="*/ 1581150 h 2374900"/>
                    <a:gd name="connsiteX29" fmla="*/ 3060700 w 3073400"/>
                    <a:gd name="connsiteY29" fmla="*/ 1409700 h 2374900"/>
                    <a:gd name="connsiteX30" fmla="*/ 3003550 w 3073400"/>
                    <a:gd name="connsiteY30" fmla="*/ 1187450 h 2374900"/>
                    <a:gd name="connsiteX31" fmla="*/ 2952750 w 3073400"/>
                    <a:gd name="connsiteY31" fmla="*/ 1016000 h 2374900"/>
                    <a:gd name="connsiteX32" fmla="*/ 2914650 w 3073400"/>
                    <a:gd name="connsiteY32" fmla="*/ 882650 h 2374900"/>
                    <a:gd name="connsiteX33" fmla="*/ 2863850 w 3073400"/>
                    <a:gd name="connsiteY33" fmla="*/ 736600 h 2374900"/>
                    <a:gd name="connsiteX34" fmla="*/ 2813050 w 3073400"/>
                    <a:gd name="connsiteY34" fmla="*/ 546100 h 2374900"/>
                    <a:gd name="connsiteX35" fmla="*/ 2762250 w 3073400"/>
                    <a:gd name="connsiteY35" fmla="*/ 457200 h 2374900"/>
                    <a:gd name="connsiteX36" fmla="*/ 2679700 w 3073400"/>
                    <a:gd name="connsiteY36" fmla="*/ 438150 h 2374900"/>
                    <a:gd name="connsiteX37" fmla="*/ 2527300 w 3073400"/>
                    <a:gd name="connsiteY37" fmla="*/ 406400 h 2374900"/>
                    <a:gd name="connsiteX38" fmla="*/ 2349500 w 3073400"/>
                    <a:gd name="connsiteY38" fmla="*/ 400050 h 2374900"/>
                    <a:gd name="connsiteX39" fmla="*/ 2165350 w 3073400"/>
                    <a:gd name="connsiteY39" fmla="*/ 457200 h 2374900"/>
                    <a:gd name="connsiteX40" fmla="*/ 2006600 w 3073400"/>
                    <a:gd name="connsiteY40" fmla="*/ 495300 h 2374900"/>
                    <a:gd name="connsiteX41" fmla="*/ 1689100 w 3073400"/>
                    <a:gd name="connsiteY41" fmla="*/ 425450 h 2374900"/>
                    <a:gd name="connsiteX42" fmla="*/ 1619250 w 3073400"/>
                    <a:gd name="connsiteY42" fmla="*/ 387350 h 2374900"/>
                    <a:gd name="connsiteX43" fmla="*/ 1485900 w 3073400"/>
                    <a:gd name="connsiteY43" fmla="*/ 292100 h 2374900"/>
                    <a:gd name="connsiteX44" fmla="*/ 1263650 w 3073400"/>
                    <a:gd name="connsiteY44" fmla="*/ 171450 h 2374900"/>
                    <a:gd name="connsiteX45" fmla="*/ 1193800 w 3073400"/>
                    <a:gd name="connsiteY45" fmla="*/ 127000 h 2374900"/>
                    <a:gd name="connsiteX46" fmla="*/ 971550 w 3073400"/>
                    <a:gd name="connsiteY46" fmla="*/ 69850 h 2374900"/>
                    <a:gd name="connsiteX47" fmla="*/ 863600 w 3073400"/>
                    <a:gd name="connsiteY47" fmla="*/ 63500 h 2374900"/>
                    <a:gd name="connsiteX48" fmla="*/ 628650 w 3073400"/>
                    <a:gd name="connsiteY48" fmla="*/ 38100 h 2374900"/>
                    <a:gd name="connsiteX49" fmla="*/ 558800 w 3073400"/>
                    <a:gd name="connsiteY49" fmla="*/ 25400 h 2374900"/>
                    <a:gd name="connsiteX50" fmla="*/ 508000 w 3073400"/>
                    <a:gd name="connsiteY50" fmla="*/ 19050 h 2374900"/>
                    <a:gd name="connsiteX51" fmla="*/ 457200 w 3073400"/>
                    <a:gd name="connsiteY51" fmla="*/ 12700 h 2374900"/>
                    <a:gd name="connsiteX52" fmla="*/ 349250 w 3073400"/>
                    <a:gd name="connsiteY52" fmla="*/ 0 h 2374900"/>
                    <a:gd name="connsiteX53" fmla="*/ 222250 w 3073400"/>
                    <a:gd name="connsiteY53" fmla="*/ 0 h 2374900"/>
                    <a:gd name="connsiteX54" fmla="*/ 171450 w 3073400"/>
                    <a:gd name="connsiteY54" fmla="*/ 0 h 2374900"/>
                    <a:gd name="connsiteX55" fmla="*/ 101600 w 3073400"/>
                    <a:gd name="connsiteY55" fmla="*/ 0 h 2374900"/>
                    <a:gd name="connsiteX56" fmla="*/ 44450 w 3073400"/>
                    <a:gd name="connsiteY56" fmla="*/ 25400 h 2374900"/>
                    <a:gd name="connsiteX57" fmla="*/ 44450 w 3073400"/>
                    <a:gd name="connsiteY57" fmla="*/ 25400 h 2374900"/>
                    <a:gd name="connsiteX58" fmla="*/ 0 w 3073400"/>
                    <a:gd name="connsiteY58" fmla="*/ 107950 h 2374900"/>
                    <a:gd name="connsiteX59" fmla="*/ 19050 w 3073400"/>
                    <a:gd name="connsiteY59" fmla="*/ 184150 h 237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3073400" h="2374900">
                      <a:moveTo>
                        <a:pt x="19050" y="184150"/>
                      </a:moveTo>
                      <a:lnTo>
                        <a:pt x="50800" y="577850"/>
                      </a:lnTo>
                      <a:lnTo>
                        <a:pt x="120650" y="958850"/>
                      </a:lnTo>
                      <a:lnTo>
                        <a:pt x="228600" y="1257300"/>
                      </a:lnTo>
                      <a:lnTo>
                        <a:pt x="292100" y="1409700"/>
                      </a:lnTo>
                      <a:lnTo>
                        <a:pt x="311150" y="1631950"/>
                      </a:lnTo>
                      <a:lnTo>
                        <a:pt x="304800" y="1765300"/>
                      </a:lnTo>
                      <a:lnTo>
                        <a:pt x="273050" y="1943100"/>
                      </a:lnTo>
                      <a:lnTo>
                        <a:pt x="260350" y="2044700"/>
                      </a:lnTo>
                      <a:lnTo>
                        <a:pt x="285750" y="2178050"/>
                      </a:lnTo>
                      <a:lnTo>
                        <a:pt x="355600" y="2247900"/>
                      </a:lnTo>
                      <a:lnTo>
                        <a:pt x="482600" y="2317750"/>
                      </a:lnTo>
                      <a:lnTo>
                        <a:pt x="673100" y="2374900"/>
                      </a:lnTo>
                      <a:lnTo>
                        <a:pt x="889000" y="2362200"/>
                      </a:lnTo>
                      <a:lnTo>
                        <a:pt x="1003300" y="2216150"/>
                      </a:lnTo>
                      <a:lnTo>
                        <a:pt x="1047750" y="2184400"/>
                      </a:lnTo>
                      <a:lnTo>
                        <a:pt x="1219200" y="2108200"/>
                      </a:lnTo>
                      <a:lnTo>
                        <a:pt x="1327150" y="2082800"/>
                      </a:lnTo>
                      <a:lnTo>
                        <a:pt x="1593850" y="2051050"/>
                      </a:lnTo>
                      <a:lnTo>
                        <a:pt x="1879600" y="2044700"/>
                      </a:lnTo>
                      <a:lnTo>
                        <a:pt x="2127250" y="2101850"/>
                      </a:lnTo>
                      <a:lnTo>
                        <a:pt x="2362200" y="2114550"/>
                      </a:lnTo>
                      <a:cubicBezTo>
                        <a:pt x="2381250" y="2110317"/>
                        <a:pt x="2400418" y="2106583"/>
                        <a:pt x="2419350" y="2101850"/>
                      </a:cubicBezTo>
                      <a:cubicBezTo>
                        <a:pt x="2425844" y="2100227"/>
                        <a:pt x="2438400" y="2095500"/>
                        <a:pt x="2438400" y="2095500"/>
                      </a:cubicBezTo>
                      <a:lnTo>
                        <a:pt x="2679700" y="2101850"/>
                      </a:lnTo>
                      <a:lnTo>
                        <a:pt x="2921000" y="1949450"/>
                      </a:lnTo>
                      <a:lnTo>
                        <a:pt x="2940050" y="1898650"/>
                      </a:lnTo>
                      <a:lnTo>
                        <a:pt x="3041650" y="1778000"/>
                      </a:lnTo>
                      <a:lnTo>
                        <a:pt x="3073400" y="1581150"/>
                      </a:lnTo>
                      <a:lnTo>
                        <a:pt x="3060700" y="1409700"/>
                      </a:lnTo>
                      <a:lnTo>
                        <a:pt x="3003550" y="1187450"/>
                      </a:lnTo>
                      <a:lnTo>
                        <a:pt x="2952750" y="1016000"/>
                      </a:lnTo>
                      <a:lnTo>
                        <a:pt x="2914650" y="882650"/>
                      </a:lnTo>
                      <a:lnTo>
                        <a:pt x="2863850" y="736600"/>
                      </a:lnTo>
                      <a:lnTo>
                        <a:pt x="2813050" y="546100"/>
                      </a:lnTo>
                      <a:lnTo>
                        <a:pt x="2762250" y="457200"/>
                      </a:lnTo>
                      <a:lnTo>
                        <a:pt x="2679700" y="438150"/>
                      </a:lnTo>
                      <a:lnTo>
                        <a:pt x="2527300" y="406400"/>
                      </a:lnTo>
                      <a:lnTo>
                        <a:pt x="2349500" y="400050"/>
                      </a:lnTo>
                      <a:lnTo>
                        <a:pt x="2165350" y="457200"/>
                      </a:lnTo>
                      <a:lnTo>
                        <a:pt x="2006600" y="495300"/>
                      </a:lnTo>
                      <a:lnTo>
                        <a:pt x="1689100" y="425450"/>
                      </a:lnTo>
                      <a:lnTo>
                        <a:pt x="1619250" y="387350"/>
                      </a:lnTo>
                      <a:lnTo>
                        <a:pt x="1485900" y="292100"/>
                      </a:lnTo>
                      <a:lnTo>
                        <a:pt x="1263650" y="171450"/>
                      </a:lnTo>
                      <a:lnTo>
                        <a:pt x="1193800" y="127000"/>
                      </a:lnTo>
                      <a:lnTo>
                        <a:pt x="971550" y="69850"/>
                      </a:lnTo>
                      <a:lnTo>
                        <a:pt x="863600" y="63500"/>
                      </a:lnTo>
                      <a:lnTo>
                        <a:pt x="628650" y="38100"/>
                      </a:lnTo>
                      <a:cubicBezTo>
                        <a:pt x="605367" y="33867"/>
                        <a:pt x="582175" y="29091"/>
                        <a:pt x="558800" y="25400"/>
                      </a:cubicBezTo>
                      <a:cubicBezTo>
                        <a:pt x="541944" y="22738"/>
                        <a:pt x="524867" y="21645"/>
                        <a:pt x="508000" y="19050"/>
                      </a:cubicBezTo>
                      <a:cubicBezTo>
                        <a:pt x="458630" y="11455"/>
                        <a:pt x="493746" y="12700"/>
                        <a:pt x="457200" y="12700"/>
                      </a:cubicBezTo>
                      <a:lnTo>
                        <a:pt x="349250" y="0"/>
                      </a:lnTo>
                      <a:lnTo>
                        <a:pt x="222250" y="0"/>
                      </a:lnTo>
                      <a:lnTo>
                        <a:pt x="171450" y="0"/>
                      </a:lnTo>
                      <a:lnTo>
                        <a:pt x="101600" y="0"/>
                      </a:lnTo>
                      <a:lnTo>
                        <a:pt x="44450" y="25400"/>
                      </a:lnTo>
                      <a:lnTo>
                        <a:pt x="44450" y="25400"/>
                      </a:lnTo>
                      <a:lnTo>
                        <a:pt x="0" y="107950"/>
                      </a:lnTo>
                      <a:lnTo>
                        <a:pt x="19050" y="184150"/>
                      </a:lnTo>
                      <a:close/>
                    </a:path>
                  </a:pathLst>
                </a:custGeom>
                <a:noFill/>
                <a:ln w="44450">
                  <a:solidFill>
                    <a:srgbClr val="FF99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43" name="Connecteur droit 242"/>
                <p:cNvCxnSpPr/>
                <p:nvPr/>
              </p:nvCxnSpPr>
              <p:spPr bwMode="auto">
                <a:xfrm>
                  <a:off x="6200775" y="4914900"/>
                  <a:ext cx="19050" cy="940594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44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136360" y="485237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cxnSp>
              <p:nvCxnSpPr>
                <p:cNvPr id="245" name="Connecteur droit 244"/>
                <p:cNvCxnSpPr/>
                <p:nvPr/>
              </p:nvCxnSpPr>
              <p:spPr bwMode="auto">
                <a:xfrm flipH="1">
                  <a:off x="6215064" y="5229225"/>
                  <a:ext cx="566736" cy="638175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7" name="Connecteur droit 246"/>
                <p:cNvCxnSpPr/>
                <p:nvPr/>
              </p:nvCxnSpPr>
              <p:spPr bwMode="auto">
                <a:xfrm>
                  <a:off x="6231731" y="5872163"/>
                  <a:ext cx="283369" cy="295275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8" name="Connecteur droit 247"/>
                <p:cNvCxnSpPr/>
                <p:nvPr/>
              </p:nvCxnSpPr>
              <p:spPr bwMode="auto">
                <a:xfrm flipH="1" flipV="1">
                  <a:off x="5848350" y="5738813"/>
                  <a:ext cx="377825" cy="122237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9" name="Connecteur droit 248"/>
                <p:cNvCxnSpPr/>
                <p:nvPr/>
              </p:nvCxnSpPr>
              <p:spPr bwMode="auto">
                <a:xfrm flipH="1">
                  <a:off x="5624513" y="5862638"/>
                  <a:ext cx="595312" cy="2381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0" name="Connecteur droit 249"/>
                <p:cNvCxnSpPr/>
                <p:nvPr/>
              </p:nvCxnSpPr>
              <p:spPr bwMode="auto">
                <a:xfrm flipH="1">
                  <a:off x="5726906" y="5862638"/>
                  <a:ext cx="497683" cy="526256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1" name="Connecteur droit 250"/>
                <p:cNvCxnSpPr/>
                <p:nvPr/>
              </p:nvCxnSpPr>
              <p:spPr bwMode="auto">
                <a:xfrm flipH="1" flipV="1">
                  <a:off x="6222206" y="5862638"/>
                  <a:ext cx="478633" cy="804863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2" name="Connecteur droit 251"/>
                <p:cNvCxnSpPr/>
                <p:nvPr/>
              </p:nvCxnSpPr>
              <p:spPr bwMode="auto">
                <a:xfrm>
                  <a:off x="6226969" y="5869781"/>
                  <a:ext cx="1366837" cy="635794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3" name="Connecteur droit 252"/>
                <p:cNvCxnSpPr/>
                <p:nvPr/>
              </p:nvCxnSpPr>
              <p:spPr bwMode="auto">
                <a:xfrm flipV="1">
                  <a:off x="5414963" y="5872163"/>
                  <a:ext cx="785812" cy="404813"/>
                </a:xfrm>
                <a:prstGeom prst="lin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54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802985" y="5674704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55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650710" y="6620853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56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730086" y="5166704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57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7549235" y="645257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58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552161" y="5804880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59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6491961" y="6131904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60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682335" y="632557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61" name="Oval 9"/>
                <p:cNvSpPr>
                  <a:spLocks noChangeArrowheads="1"/>
                </p:cNvSpPr>
                <p:nvPr/>
              </p:nvSpPr>
              <p:spPr bwMode="auto">
                <a:xfrm rot="14816886">
                  <a:off x="5387062" y="6217629"/>
                  <a:ext cx="117720" cy="11772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>
                    <a:solidFill>
                      <a:srgbClr val="FF3300"/>
                    </a:solidFill>
                  </a:endParaRPr>
                </a:p>
              </p:txBody>
            </p:sp>
            <p:grpSp>
              <p:nvGrpSpPr>
                <p:cNvPr id="262" name="Groupe 261"/>
                <p:cNvGrpSpPr/>
                <p:nvPr/>
              </p:nvGrpSpPr>
              <p:grpSpPr>
                <a:xfrm>
                  <a:off x="6967697" y="5645309"/>
                  <a:ext cx="319086" cy="223838"/>
                  <a:chOff x="3409157" y="2696369"/>
                  <a:chExt cx="319086" cy="223838"/>
                </a:xfrm>
              </p:grpSpPr>
              <p:sp>
                <p:nvSpPr>
                  <p:cNvPr id="263" name="Rectangle 262"/>
                  <p:cNvSpPr/>
                  <p:nvPr/>
                </p:nvSpPr>
                <p:spPr bwMode="auto">
                  <a:xfrm>
                    <a:off x="3409157" y="2696369"/>
                    <a:ext cx="319086" cy="223838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rgbClr val="FF99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264" name="Image 263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23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36695" y="2724252"/>
                    <a:ext cx="264009" cy="168071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40" name="Oval 9"/>
              <p:cNvSpPr>
                <a:spLocks noChangeArrowheads="1"/>
              </p:cNvSpPr>
              <p:nvPr/>
            </p:nvSpPr>
            <p:spPr bwMode="auto">
              <a:xfrm rot="14816886">
                <a:off x="6160378" y="5798002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0" name="Groupe 209"/>
            <p:cNvGrpSpPr/>
            <p:nvPr/>
          </p:nvGrpSpPr>
          <p:grpSpPr>
            <a:xfrm>
              <a:off x="8267700" y="3898900"/>
              <a:ext cx="2324100" cy="3467100"/>
              <a:chOff x="8267700" y="3898900"/>
              <a:chExt cx="2324100" cy="3467100"/>
            </a:xfrm>
          </p:grpSpPr>
          <p:sp>
            <p:nvSpPr>
              <p:cNvPr id="216" name="Forme libre 215"/>
              <p:cNvSpPr/>
              <p:nvPr/>
            </p:nvSpPr>
            <p:spPr bwMode="auto">
              <a:xfrm>
                <a:off x="8267700" y="3898900"/>
                <a:ext cx="2324100" cy="3454400"/>
              </a:xfrm>
              <a:custGeom>
                <a:avLst/>
                <a:gdLst>
                  <a:gd name="connsiteX0" fmla="*/ 0 w 2324100"/>
                  <a:gd name="connsiteY0" fmla="*/ 3454400 h 3454400"/>
                  <a:gd name="connsiteX1" fmla="*/ 0 w 2324100"/>
                  <a:gd name="connsiteY1" fmla="*/ 3289300 h 3454400"/>
                  <a:gd name="connsiteX2" fmla="*/ 38100 w 2324100"/>
                  <a:gd name="connsiteY2" fmla="*/ 3162300 h 3454400"/>
                  <a:gd name="connsiteX3" fmla="*/ 152400 w 2324100"/>
                  <a:gd name="connsiteY3" fmla="*/ 2984500 h 3454400"/>
                  <a:gd name="connsiteX4" fmla="*/ 177800 w 2324100"/>
                  <a:gd name="connsiteY4" fmla="*/ 2857500 h 3454400"/>
                  <a:gd name="connsiteX5" fmla="*/ 127000 w 2324100"/>
                  <a:gd name="connsiteY5" fmla="*/ 2692400 h 3454400"/>
                  <a:gd name="connsiteX6" fmla="*/ 114300 w 2324100"/>
                  <a:gd name="connsiteY6" fmla="*/ 2578100 h 3454400"/>
                  <a:gd name="connsiteX7" fmla="*/ 101600 w 2324100"/>
                  <a:gd name="connsiteY7" fmla="*/ 2425700 h 3454400"/>
                  <a:gd name="connsiteX8" fmla="*/ 190500 w 2324100"/>
                  <a:gd name="connsiteY8" fmla="*/ 2209800 h 3454400"/>
                  <a:gd name="connsiteX9" fmla="*/ 609600 w 2324100"/>
                  <a:gd name="connsiteY9" fmla="*/ 2057400 h 3454400"/>
                  <a:gd name="connsiteX10" fmla="*/ 736600 w 2324100"/>
                  <a:gd name="connsiteY10" fmla="*/ 1993900 h 3454400"/>
                  <a:gd name="connsiteX11" fmla="*/ 914400 w 2324100"/>
                  <a:gd name="connsiteY11" fmla="*/ 1828800 h 3454400"/>
                  <a:gd name="connsiteX12" fmla="*/ 990600 w 2324100"/>
                  <a:gd name="connsiteY12" fmla="*/ 1625600 h 3454400"/>
                  <a:gd name="connsiteX13" fmla="*/ 1028700 w 2324100"/>
                  <a:gd name="connsiteY13" fmla="*/ 1320800 h 3454400"/>
                  <a:gd name="connsiteX14" fmla="*/ 1130300 w 2324100"/>
                  <a:gd name="connsiteY14" fmla="*/ 1143000 h 3454400"/>
                  <a:gd name="connsiteX15" fmla="*/ 1206500 w 2324100"/>
                  <a:gd name="connsiteY15" fmla="*/ 825500 h 3454400"/>
                  <a:gd name="connsiteX16" fmla="*/ 1231900 w 2324100"/>
                  <a:gd name="connsiteY16" fmla="*/ 596900 h 3454400"/>
                  <a:gd name="connsiteX17" fmla="*/ 1270000 w 2324100"/>
                  <a:gd name="connsiteY17" fmla="*/ 457200 h 3454400"/>
                  <a:gd name="connsiteX18" fmla="*/ 1346200 w 2324100"/>
                  <a:gd name="connsiteY18" fmla="*/ 368300 h 3454400"/>
                  <a:gd name="connsiteX19" fmla="*/ 1511300 w 2324100"/>
                  <a:gd name="connsiteY19" fmla="*/ 215900 h 3454400"/>
                  <a:gd name="connsiteX20" fmla="*/ 1689100 w 2324100"/>
                  <a:gd name="connsiteY20" fmla="*/ 114300 h 3454400"/>
                  <a:gd name="connsiteX21" fmla="*/ 1879600 w 2324100"/>
                  <a:gd name="connsiteY21" fmla="*/ 38100 h 3454400"/>
                  <a:gd name="connsiteX22" fmla="*/ 2019300 w 2324100"/>
                  <a:gd name="connsiteY22" fmla="*/ 12700 h 3454400"/>
                  <a:gd name="connsiteX23" fmla="*/ 2171700 w 2324100"/>
                  <a:gd name="connsiteY23" fmla="*/ 0 h 3454400"/>
                  <a:gd name="connsiteX24" fmla="*/ 2324100 w 2324100"/>
                  <a:gd name="connsiteY24" fmla="*/ 76200 h 3454400"/>
                  <a:gd name="connsiteX25" fmla="*/ 2324100 w 2324100"/>
                  <a:gd name="connsiteY25" fmla="*/ 76200 h 345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324100" h="3454400">
                    <a:moveTo>
                      <a:pt x="0" y="3454400"/>
                    </a:moveTo>
                    <a:lnTo>
                      <a:pt x="0" y="3289300"/>
                    </a:lnTo>
                    <a:lnTo>
                      <a:pt x="38100" y="3162300"/>
                    </a:lnTo>
                    <a:lnTo>
                      <a:pt x="152400" y="2984500"/>
                    </a:lnTo>
                    <a:lnTo>
                      <a:pt x="177800" y="2857500"/>
                    </a:lnTo>
                    <a:lnTo>
                      <a:pt x="127000" y="2692400"/>
                    </a:lnTo>
                    <a:lnTo>
                      <a:pt x="114300" y="2578100"/>
                    </a:lnTo>
                    <a:lnTo>
                      <a:pt x="101600" y="2425700"/>
                    </a:lnTo>
                    <a:lnTo>
                      <a:pt x="190500" y="2209800"/>
                    </a:lnTo>
                    <a:lnTo>
                      <a:pt x="609600" y="2057400"/>
                    </a:lnTo>
                    <a:lnTo>
                      <a:pt x="736600" y="1993900"/>
                    </a:lnTo>
                    <a:lnTo>
                      <a:pt x="914400" y="1828800"/>
                    </a:lnTo>
                    <a:lnTo>
                      <a:pt x="990600" y="1625600"/>
                    </a:lnTo>
                    <a:lnTo>
                      <a:pt x="1028700" y="1320800"/>
                    </a:lnTo>
                    <a:lnTo>
                      <a:pt x="1130300" y="1143000"/>
                    </a:lnTo>
                    <a:lnTo>
                      <a:pt x="1206500" y="825500"/>
                    </a:lnTo>
                    <a:lnTo>
                      <a:pt x="1231900" y="596900"/>
                    </a:lnTo>
                    <a:lnTo>
                      <a:pt x="1270000" y="457200"/>
                    </a:lnTo>
                    <a:lnTo>
                      <a:pt x="1346200" y="368300"/>
                    </a:lnTo>
                    <a:lnTo>
                      <a:pt x="1511300" y="215900"/>
                    </a:lnTo>
                    <a:lnTo>
                      <a:pt x="1689100" y="114300"/>
                    </a:lnTo>
                    <a:lnTo>
                      <a:pt x="1879600" y="38100"/>
                    </a:lnTo>
                    <a:lnTo>
                      <a:pt x="2019300" y="12700"/>
                    </a:lnTo>
                    <a:lnTo>
                      <a:pt x="2171700" y="0"/>
                    </a:lnTo>
                    <a:lnTo>
                      <a:pt x="2324100" y="76200"/>
                    </a:lnTo>
                    <a:lnTo>
                      <a:pt x="2324100" y="76200"/>
                    </a:lnTo>
                  </a:path>
                </a:pathLst>
              </a:custGeom>
              <a:noFill/>
              <a:ln w="444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17" name="Forme libre 216"/>
              <p:cNvSpPr/>
              <p:nvPr/>
            </p:nvSpPr>
            <p:spPr bwMode="auto">
              <a:xfrm>
                <a:off x="10121900" y="6578600"/>
                <a:ext cx="419100" cy="787400"/>
              </a:xfrm>
              <a:custGeom>
                <a:avLst/>
                <a:gdLst>
                  <a:gd name="connsiteX0" fmla="*/ 0 w 419100"/>
                  <a:gd name="connsiteY0" fmla="*/ 787400 h 787400"/>
                  <a:gd name="connsiteX1" fmla="*/ 76200 w 419100"/>
                  <a:gd name="connsiteY1" fmla="*/ 647700 h 787400"/>
                  <a:gd name="connsiteX2" fmla="*/ 127000 w 419100"/>
                  <a:gd name="connsiteY2" fmla="*/ 558800 h 787400"/>
                  <a:gd name="connsiteX3" fmla="*/ 127000 w 419100"/>
                  <a:gd name="connsiteY3" fmla="*/ 558800 h 787400"/>
                  <a:gd name="connsiteX4" fmla="*/ 190500 w 419100"/>
                  <a:gd name="connsiteY4" fmla="*/ 342900 h 787400"/>
                  <a:gd name="connsiteX5" fmla="*/ 177800 w 419100"/>
                  <a:gd name="connsiteY5" fmla="*/ 241300 h 787400"/>
                  <a:gd name="connsiteX6" fmla="*/ 165100 w 419100"/>
                  <a:gd name="connsiteY6" fmla="*/ 127000 h 787400"/>
                  <a:gd name="connsiteX7" fmla="*/ 228600 w 419100"/>
                  <a:gd name="connsiteY7" fmla="*/ 38100 h 787400"/>
                  <a:gd name="connsiteX8" fmla="*/ 317500 w 419100"/>
                  <a:gd name="connsiteY8" fmla="*/ 0 h 787400"/>
                  <a:gd name="connsiteX9" fmla="*/ 419100 w 419100"/>
                  <a:gd name="connsiteY9" fmla="*/ 0 h 78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9100" h="787400">
                    <a:moveTo>
                      <a:pt x="0" y="787400"/>
                    </a:moveTo>
                    <a:lnTo>
                      <a:pt x="76200" y="647700"/>
                    </a:lnTo>
                    <a:lnTo>
                      <a:pt x="127000" y="558800"/>
                    </a:lnTo>
                    <a:lnTo>
                      <a:pt x="127000" y="558800"/>
                    </a:lnTo>
                    <a:lnTo>
                      <a:pt x="190500" y="342900"/>
                    </a:lnTo>
                    <a:lnTo>
                      <a:pt x="177800" y="241300"/>
                    </a:lnTo>
                    <a:lnTo>
                      <a:pt x="165100" y="127000"/>
                    </a:lnTo>
                    <a:lnTo>
                      <a:pt x="228600" y="38100"/>
                    </a:lnTo>
                    <a:lnTo>
                      <a:pt x="317500" y="0"/>
                    </a:lnTo>
                    <a:lnTo>
                      <a:pt x="419100" y="0"/>
                    </a:lnTo>
                  </a:path>
                </a:pathLst>
              </a:custGeom>
              <a:noFill/>
              <a:ln w="444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218" name="Connecteur droit 217"/>
              <p:cNvCxnSpPr/>
              <p:nvPr/>
            </p:nvCxnSpPr>
            <p:spPr bwMode="auto">
              <a:xfrm flipH="1">
                <a:off x="8798720" y="6469856"/>
                <a:ext cx="754855" cy="88344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9" name="Connecteur droit 218"/>
              <p:cNvCxnSpPr/>
              <p:nvPr/>
            </p:nvCxnSpPr>
            <p:spPr bwMode="auto">
              <a:xfrm>
                <a:off x="9553575" y="6477000"/>
                <a:ext cx="45244" cy="88582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0" name="Connecteur droit 219"/>
              <p:cNvCxnSpPr/>
              <p:nvPr/>
            </p:nvCxnSpPr>
            <p:spPr bwMode="auto">
              <a:xfrm>
                <a:off x="9563100" y="6477000"/>
                <a:ext cx="604838" cy="357188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1" name="Connecteur droit 220"/>
              <p:cNvCxnSpPr/>
              <p:nvPr/>
            </p:nvCxnSpPr>
            <p:spPr bwMode="auto">
              <a:xfrm flipV="1">
                <a:off x="9558338" y="6312694"/>
                <a:ext cx="988218" cy="164306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2" name="Connecteur droit 221"/>
              <p:cNvCxnSpPr/>
              <p:nvPr/>
            </p:nvCxnSpPr>
            <p:spPr bwMode="auto">
              <a:xfrm flipV="1">
                <a:off x="8841581" y="6477000"/>
                <a:ext cx="714376" cy="57150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3" name="Connecteur droit 222"/>
              <p:cNvCxnSpPr/>
              <p:nvPr/>
            </p:nvCxnSpPr>
            <p:spPr bwMode="auto">
              <a:xfrm flipH="1" flipV="1">
                <a:off x="9417844" y="5298281"/>
                <a:ext cx="135731" cy="117157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4" name="Connecteur droit 223"/>
              <p:cNvCxnSpPr/>
              <p:nvPr/>
            </p:nvCxnSpPr>
            <p:spPr bwMode="auto">
              <a:xfrm flipV="1">
                <a:off x="9558338" y="4438650"/>
                <a:ext cx="754856" cy="2045495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5" name="Connecteur droit 224"/>
              <p:cNvCxnSpPr/>
              <p:nvPr/>
            </p:nvCxnSpPr>
            <p:spPr bwMode="auto">
              <a:xfrm>
                <a:off x="9384506" y="6362700"/>
                <a:ext cx="171450" cy="121444"/>
              </a:xfrm>
              <a:prstGeom prst="lin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" name="Oval 9"/>
              <p:cNvSpPr>
                <a:spLocks noChangeArrowheads="1"/>
              </p:cNvSpPr>
              <p:nvPr/>
            </p:nvSpPr>
            <p:spPr bwMode="auto">
              <a:xfrm rot="14816886">
                <a:off x="8777960" y="6478773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227" name="Oval 9"/>
              <p:cNvSpPr>
                <a:spLocks noChangeArrowheads="1"/>
              </p:cNvSpPr>
              <p:nvPr/>
            </p:nvSpPr>
            <p:spPr bwMode="auto">
              <a:xfrm rot="14816886">
                <a:off x="9285165" y="6276366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228" name="Oval 9"/>
              <p:cNvSpPr>
                <a:spLocks noChangeArrowheads="1"/>
              </p:cNvSpPr>
              <p:nvPr/>
            </p:nvSpPr>
            <p:spPr bwMode="auto">
              <a:xfrm rot="14816886">
                <a:off x="9368512" y="5266717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234" name="Oval 9"/>
              <p:cNvSpPr>
                <a:spLocks noChangeArrowheads="1"/>
              </p:cNvSpPr>
              <p:nvPr/>
            </p:nvSpPr>
            <p:spPr bwMode="auto">
              <a:xfrm rot="14816886">
                <a:off x="10101935" y="6776429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235" name="Oval 9"/>
              <p:cNvSpPr>
                <a:spLocks noChangeArrowheads="1"/>
              </p:cNvSpPr>
              <p:nvPr/>
            </p:nvSpPr>
            <p:spPr bwMode="auto">
              <a:xfrm rot="14816886">
                <a:off x="10251954" y="4390417"/>
                <a:ext cx="117720" cy="11772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rgbClr val="FF3300"/>
                  </a:solidFill>
                </a:endParaRPr>
              </a:p>
            </p:txBody>
          </p:sp>
          <p:sp>
            <p:nvSpPr>
              <p:cNvPr id="236" name="Oval 9"/>
              <p:cNvSpPr>
                <a:spLocks noChangeArrowheads="1"/>
              </p:cNvSpPr>
              <p:nvPr/>
            </p:nvSpPr>
            <p:spPr bwMode="auto">
              <a:xfrm rot="14816886">
                <a:off x="9496507" y="6412364"/>
                <a:ext cx="126000" cy="12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237" name="Rectangle 236"/>
              <p:cNvSpPr/>
              <p:nvPr/>
            </p:nvSpPr>
            <p:spPr bwMode="auto">
              <a:xfrm>
                <a:off x="10013157" y="5884069"/>
                <a:ext cx="319086" cy="223838"/>
              </a:xfrm>
              <a:prstGeom prst="rect">
                <a:avLst/>
              </a:prstGeom>
              <a:noFill/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238" name="Image 237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4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40695" y="5911952"/>
                <a:ext cx="264009" cy="168071"/>
              </a:xfrm>
              <a:prstGeom prst="rect">
                <a:avLst/>
              </a:prstGeom>
            </p:spPr>
          </p:pic>
        </p:grpSp>
        <p:grpSp>
          <p:nvGrpSpPr>
            <p:cNvPr id="211" name="Groupe 210"/>
            <p:cNvGrpSpPr/>
            <p:nvPr/>
          </p:nvGrpSpPr>
          <p:grpSpPr>
            <a:xfrm>
              <a:off x="6438900" y="2857500"/>
              <a:ext cx="3073400" cy="2724150"/>
              <a:chOff x="6438900" y="2857500"/>
              <a:chExt cx="3073400" cy="2724150"/>
            </a:xfrm>
          </p:grpSpPr>
          <p:grpSp>
            <p:nvGrpSpPr>
              <p:cNvPr id="212" name="Groupe 211"/>
              <p:cNvGrpSpPr/>
              <p:nvPr/>
            </p:nvGrpSpPr>
            <p:grpSpPr>
              <a:xfrm>
                <a:off x="6944916" y="3167857"/>
                <a:ext cx="705643" cy="238920"/>
                <a:chOff x="6983016" y="3180557"/>
                <a:chExt cx="705643" cy="238920"/>
              </a:xfrm>
            </p:grpSpPr>
            <p:pic>
              <p:nvPicPr>
                <p:cNvPr id="214" name="Image 213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25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28258" y="3206059"/>
                  <a:ext cx="600874" cy="168071"/>
                </a:xfrm>
                <a:prstGeom prst="rect">
                  <a:avLst/>
                </a:prstGeom>
              </p:spPr>
            </p:pic>
            <p:sp>
              <p:nvSpPr>
                <p:cNvPr id="215" name="Rectangle 214"/>
                <p:cNvSpPr/>
                <p:nvPr/>
              </p:nvSpPr>
              <p:spPr bwMode="auto">
                <a:xfrm>
                  <a:off x="6983016" y="3180557"/>
                  <a:ext cx="705643" cy="23892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13" name="Forme libre 212"/>
              <p:cNvSpPr/>
              <p:nvPr/>
            </p:nvSpPr>
            <p:spPr bwMode="auto">
              <a:xfrm>
                <a:off x="6438900" y="2857500"/>
                <a:ext cx="3073400" cy="2724150"/>
              </a:xfrm>
              <a:custGeom>
                <a:avLst/>
                <a:gdLst>
                  <a:gd name="connsiteX0" fmla="*/ 889000 w 3117850"/>
                  <a:gd name="connsiteY0" fmla="*/ 2343150 h 2800350"/>
                  <a:gd name="connsiteX1" fmla="*/ 857250 w 3117850"/>
                  <a:gd name="connsiteY1" fmla="*/ 2292350 h 2800350"/>
                  <a:gd name="connsiteX2" fmla="*/ 831850 w 3117850"/>
                  <a:gd name="connsiteY2" fmla="*/ 2247900 h 2800350"/>
                  <a:gd name="connsiteX3" fmla="*/ 787400 w 3117850"/>
                  <a:gd name="connsiteY3" fmla="*/ 2209800 h 2800350"/>
                  <a:gd name="connsiteX4" fmla="*/ 787400 w 3117850"/>
                  <a:gd name="connsiteY4" fmla="*/ 2209800 h 2800350"/>
                  <a:gd name="connsiteX5" fmla="*/ 742950 w 3117850"/>
                  <a:gd name="connsiteY5" fmla="*/ 2165350 h 2800350"/>
                  <a:gd name="connsiteX6" fmla="*/ 711200 w 3117850"/>
                  <a:gd name="connsiteY6" fmla="*/ 2139950 h 2800350"/>
                  <a:gd name="connsiteX7" fmla="*/ 711200 w 3117850"/>
                  <a:gd name="connsiteY7" fmla="*/ 2139950 h 2800350"/>
                  <a:gd name="connsiteX8" fmla="*/ 673100 w 3117850"/>
                  <a:gd name="connsiteY8" fmla="*/ 2101850 h 2800350"/>
                  <a:gd name="connsiteX9" fmla="*/ 666750 w 3117850"/>
                  <a:gd name="connsiteY9" fmla="*/ 2063750 h 2800350"/>
                  <a:gd name="connsiteX10" fmla="*/ 641350 w 3117850"/>
                  <a:gd name="connsiteY10" fmla="*/ 2006600 h 2800350"/>
                  <a:gd name="connsiteX11" fmla="*/ 603250 w 3117850"/>
                  <a:gd name="connsiteY11" fmla="*/ 1955800 h 2800350"/>
                  <a:gd name="connsiteX12" fmla="*/ 577850 w 3117850"/>
                  <a:gd name="connsiteY12" fmla="*/ 1892300 h 2800350"/>
                  <a:gd name="connsiteX13" fmla="*/ 533400 w 3117850"/>
                  <a:gd name="connsiteY13" fmla="*/ 1866900 h 2800350"/>
                  <a:gd name="connsiteX14" fmla="*/ 488950 w 3117850"/>
                  <a:gd name="connsiteY14" fmla="*/ 1847850 h 2800350"/>
                  <a:gd name="connsiteX15" fmla="*/ 450850 w 3117850"/>
                  <a:gd name="connsiteY15" fmla="*/ 1822450 h 2800350"/>
                  <a:gd name="connsiteX16" fmla="*/ 406400 w 3117850"/>
                  <a:gd name="connsiteY16" fmla="*/ 1784350 h 2800350"/>
                  <a:gd name="connsiteX17" fmla="*/ 387350 w 3117850"/>
                  <a:gd name="connsiteY17" fmla="*/ 1765300 h 2800350"/>
                  <a:gd name="connsiteX18" fmla="*/ 368300 w 3117850"/>
                  <a:gd name="connsiteY18" fmla="*/ 1701800 h 2800350"/>
                  <a:gd name="connsiteX19" fmla="*/ 349250 w 3117850"/>
                  <a:gd name="connsiteY19" fmla="*/ 1657350 h 2800350"/>
                  <a:gd name="connsiteX20" fmla="*/ 317500 w 3117850"/>
                  <a:gd name="connsiteY20" fmla="*/ 1593850 h 2800350"/>
                  <a:gd name="connsiteX21" fmla="*/ 285750 w 3117850"/>
                  <a:gd name="connsiteY21" fmla="*/ 1562100 h 2800350"/>
                  <a:gd name="connsiteX22" fmla="*/ 241300 w 3117850"/>
                  <a:gd name="connsiteY22" fmla="*/ 1517650 h 2800350"/>
                  <a:gd name="connsiteX23" fmla="*/ 190500 w 3117850"/>
                  <a:gd name="connsiteY23" fmla="*/ 1485900 h 2800350"/>
                  <a:gd name="connsiteX24" fmla="*/ 158750 w 3117850"/>
                  <a:gd name="connsiteY24" fmla="*/ 1460500 h 2800350"/>
                  <a:gd name="connsiteX25" fmla="*/ 101600 w 3117850"/>
                  <a:gd name="connsiteY25" fmla="*/ 1397000 h 2800350"/>
                  <a:gd name="connsiteX26" fmla="*/ 57150 w 3117850"/>
                  <a:gd name="connsiteY26" fmla="*/ 1333500 h 2800350"/>
                  <a:gd name="connsiteX27" fmla="*/ 38100 w 3117850"/>
                  <a:gd name="connsiteY27" fmla="*/ 1289050 h 2800350"/>
                  <a:gd name="connsiteX28" fmla="*/ 25400 w 3117850"/>
                  <a:gd name="connsiteY28" fmla="*/ 1231900 h 2800350"/>
                  <a:gd name="connsiteX29" fmla="*/ 12700 w 3117850"/>
                  <a:gd name="connsiteY29" fmla="*/ 1168400 h 2800350"/>
                  <a:gd name="connsiteX30" fmla="*/ 12700 w 3117850"/>
                  <a:gd name="connsiteY30" fmla="*/ 1104900 h 2800350"/>
                  <a:gd name="connsiteX31" fmla="*/ 0 w 3117850"/>
                  <a:gd name="connsiteY31" fmla="*/ 1028700 h 2800350"/>
                  <a:gd name="connsiteX32" fmla="*/ 0 w 3117850"/>
                  <a:gd name="connsiteY32" fmla="*/ 933450 h 2800350"/>
                  <a:gd name="connsiteX33" fmla="*/ 19050 w 3117850"/>
                  <a:gd name="connsiteY33" fmla="*/ 844550 h 2800350"/>
                  <a:gd name="connsiteX34" fmla="*/ 57150 w 3117850"/>
                  <a:gd name="connsiteY34" fmla="*/ 742950 h 2800350"/>
                  <a:gd name="connsiteX35" fmla="*/ 88900 w 3117850"/>
                  <a:gd name="connsiteY35" fmla="*/ 679450 h 2800350"/>
                  <a:gd name="connsiteX36" fmla="*/ 120650 w 3117850"/>
                  <a:gd name="connsiteY36" fmla="*/ 615950 h 2800350"/>
                  <a:gd name="connsiteX37" fmla="*/ 152400 w 3117850"/>
                  <a:gd name="connsiteY37" fmla="*/ 565150 h 2800350"/>
                  <a:gd name="connsiteX38" fmla="*/ 190500 w 3117850"/>
                  <a:gd name="connsiteY38" fmla="*/ 488950 h 2800350"/>
                  <a:gd name="connsiteX39" fmla="*/ 209550 w 3117850"/>
                  <a:gd name="connsiteY39" fmla="*/ 412750 h 2800350"/>
                  <a:gd name="connsiteX40" fmla="*/ 228600 w 3117850"/>
                  <a:gd name="connsiteY40" fmla="*/ 342900 h 2800350"/>
                  <a:gd name="connsiteX41" fmla="*/ 260350 w 3117850"/>
                  <a:gd name="connsiteY41" fmla="*/ 273050 h 2800350"/>
                  <a:gd name="connsiteX42" fmla="*/ 342900 w 3117850"/>
                  <a:gd name="connsiteY42" fmla="*/ 177800 h 2800350"/>
                  <a:gd name="connsiteX43" fmla="*/ 431800 w 3117850"/>
                  <a:gd name="connsiteY43" fmla="*/ 127000 h 2800350"/>
                  <a:gd name="connsiteX44" fmla="*/ 501650 w 3117850"/>
                  <a:gd name="connsiteY44" fmla="*/ 82550 h 2800350"/>
                  <a:gd name="connsiteX45" fmla="*/ 584200 w 3117850"/>
                  <a:gd name="connsiteY45" fmla="*/ 63500 h 2800350"/>
                  <a:gd name="connsiteX46" fmla="*/ 711200 w 3117850"/>
                  <a:gd name="connsiteY46" fmla="*/ 50800 h 2800350"/>
                  <a:gd name="connsiteX47" fmla="*/ 895350 w 3117850"/>
                  <a:gd name="connsiteY47" fmla="*/ 12700 h 2800350"/>
                  <a:gd name="connsiteX48" fmla="*/ 1009650 w 3117850"/>
                  <a:gd name="connsiteY48" fmla="*/ 0 h 2800350"/>
                  <a:gd name="connsiteX49" fmla="*/ 1238250 w 3117850"/>
                  <a:gd name="connsiteY49" fmla="*/ 6350 h 2800350"/>
                  <a:gd name="connsiteX50" fmla="*/ 1365250 w 3117850"/>
                  <a:gd name="connsiteY50" fmla="*/ 31750 h 2800350"/>
                  <a:gd name="connsiteX51" fmla="*/ 1555750 w 3117850"/>
                  <a:gd name="connsiteY51" fmla="*/ 88900 h 2800350"/>
                  <a:gd name="connsiteX52" fmla="*/ 1676400 w 3117850"/>
                  <a:gd name="connsiteY52" fmla="*/ 190500 h 2800350"/>
                  <a:gd name="connsiteX53" fmla="*/ 1822450 w 3117850"/>
                  <a:gd name="connsiteY53" fmla="*/ 330200 h 2800350"/>
                  <a:gd name="connsiteX54" fmla="*/ 1879600 w 3117850"/>
                  <a:gd name="connsiteY54" fmla="*/ 393700 h 2800350"/>
                  <a:gd name="connsiteX55" fmla="*/ 1943100 w 3117850"/>
                  <a:gd name="connsiteY55" fmla="*/ 469900 h 2800350"/>
                  <a:gd name="connsiteX56" fmla="*/ 2063750 w 3117850"/>
                  <a:gd name="connsiteY56" fmla="*/ 596900 h 2800350"/>
                  <a:gd name="connsiteX57" fmla="*/ 2203450 w 3117850"/>
                  <a:gd name="connsiteY57" fmla="*/ 609600 h 2800350"/>
                  <a:gd name="connsiteX58" fmla="*/ 2305050 w 3117850"/>
                  <a:gd name="connsiteY58" fmla="*/ 609600 h 2800350"/>
                  <a:gd name="connsiteX59" fmla="*/ 2362200 w 3117850"/>
                  <a:gd name="connsiteY59" fmla="*/ 628650 h 2800350"/>
                  <a:gd name="connsiteX60" fmla="*/ 2470150 w 3117850"/>
                  <a:gd name="connsiteY60" fmla="*/ 660400 h 2800350"/>
                  <a:gd name="connsiteX61" fmla="*/ 2552700 w 3117850"/>
                  <a:gd name="connsiteY61" fmla="*/ 711200 h 2800350"/>
                  <a:gd name="connsiteX62" fmla="*/ 2616200 w 3117850"/>
                  <a:gd name="connsiteY62" fmla="*/ 762000 h 2800350"/>
                  <a:gd name="connsiteX63" fmla="*/ 2692400 w 3117850"/>
                  <a:gd name="connsiteY63" fmla="*/ 819150 h 2800350"/>
                  <a:gd name="connsiteX64" fmla="*/ 2762250 w 3117850"/>
                  <a:gd name="connsiteY64" fmla="*/ 869950 h 2800350"/>
                  <a:gd name="connsiteX65" fmla="*/ 2832100 w 3117850"/>
                  <a:gd name="connsiteY65" fmla="*/ 914400 h 2800350"/>
                  <a:gd name="connsiteX66" fmla="*/ 2863850 w 3117850"/>
                  <a:gd name="connsiteY66" fmla="*/ 939800 h 2800350"/>
                  <a:gd name="connsiteX67" fmla="*/ 2946400 w 3117850"/>
                  <a:gd name="connsiteY67" fmla="*/ 1022350 h 2800350"/>
                  <a:gd name="connsiteX68" fmla="*/ 2997200 w 3117850"/>
                  <a:gd name="connsiteY68" fmla="*/ 1047750 h 2800350"/>
                  <a:gd name="connsiteX69" fmla="*/ 3086100 w 3117850"/>
                  <a:gd name="connsiteY69" fmla="*/ 1225550 h 2800350"/>
                  <a:gd name="connsiteX70" fmla="*/ 3117850 w 3117850"/>
                  <a:gd name="connsiteY70" fmla="*/ 1327150 h 2800350"/>
                  <a:gd name="connsiteX71" fmla="*/ 3117850 w 3117850"/>
                  <a:gd name="connsiteY71" fmla="*/ 1466850 h 2800350"/>
                  <a:gd name="connsiteX72" fmla="*/ 3060700 w 3117850"/>
                  <a:gd name="connsiteY72" fmla="*/ 1619250 h 2800350"/>
                  <a:gd name="connsiteX73" fmla="*/ 2984500 w 3117850"/>
                  <a:gd name="connsiteY73" fmla="*/ 1739900 h 2800350"/>
                  <a:gd name="connsiteX74" fmla="*/ 2908300 w 3117850"/>
                  <a:gd name="connsiteY74" fmla="*/ 1873250 h 2800350"/>
                  <a:gd name="connsiteX75" fmla="*/ 2813050 w 3117850"/>
                  <a:gd name="connsiteY75" fmla="*/ 1981200 h 2800350"/>
                  <a:gd name="connsiteX76" fmla="*/ 2724150 w 3117850"/>
                  <a:gd name="connsiteY76" fmla="*/ 2057400 h 2800350"/>
                  <a:gd name="connsiteX77" fmla="*/ 2673350 w 3117850"/>
                  <a:gd name="connsiteY77" fmla="*/ 2133600 h 2800350"/>
                  <a:gd name="connsiteX78" fmla="*/ 2559050 w 3117850"/>
                  <a:gd name="connsiteY78" fmla="*/ 2324100 h 2800350"/>
                  <a:gd name="connsiteX79" fmla="*/ 2438400 w 3117850"/>
                  <a:gd name="connsiteY79" fmla="*/ 2501900 h 2800350"/>
                  <a:gd name="connsiteX80" fmla="*/ 2349500 w 3117850"/>
                  <a:gd name="connsiteY80" fmla="*/ 2584450 h 2800350"/>
                  <a:gd name="connsiteX81" fmla="*/ 2266950 w 3117850"/>
                  <a:gd name="connsiteY81" fmla="*/ 2647950 h 2800350"/>
                  <a:gd name="connsiteX82" fmla="*/ 2216150 w 3117850"/>
                  <a:gd name="connsiteY82" fmla="*/ 2679700 h 2800350"/>
                  <a:gd name="connsiteX83" fmla="*/ 2101850 w 3117850"/>
                  <a:gd name="connsiteY83" fmla="*/ 2730500 h 2800350"/>
                  <a:gd name="connsiteX84" fmla="*/ 2032000 w 3117850"/>
                  <a:gd name="connsiteY84" fmla="*/ 2749550 h 2800350"/>
                  <a:gd name="connsiteX85" fmla="*/ 1758950 w 3117850"/>
                  <a:gd name="connsiteY85" fmla="*/ 2800350 h 2800350"/>
                  <a:gd name="connsiteX86" fmla="*/ 1670050 w 3117850"/>
                  <a:gd name="connsiteY86" fmla="*/ 2800350 h 2800350"/>
                  <a:gd name="connsiteX87" fmla="*/ 1619250 w 3117850"/>
                  <a:gd name="connsiteY87" fmla="*/ 2781300 h 2800350"/>
                  <a:gd name="connsiteX88" fmla="*/ 1600200 w 3117850"/>
                  <a:gd name="connsiteY88" fmla="*/ 2774950 h 2800350"/>
                  <a:gd name="connsiteX89" fmla="*/ 1536700 w 3117850"/>
                  <a:gd name="connsiteY89" fmla="*/ 2768600 h 2800350"/>
                  <a:gd name="connsiteX90" fmla="*/ 1460500 w 3117850"/>
                  <a:gd name="connsiteY90" fmla="*/ 2743200 h 2800350"/>
                  <a:gd name="connsiteX91" fmla="*/ 1441450 w 3117850"/>
                  <a:gd name="connsiteY91" fmla="*/ 2736850 h 2800350"/>
                  <a:gd name="connsiteX92" fmla="*/ 1422400 w 3117850"/>
                  <a:gd name="connsiteY92" fmla="*/ 2724150 h 2800350"/>
                  <a:gd name="connsiteX93" fmla="*/ 1377950 w 3117850"/>
                  <a:gd name="connsiteY93" fmla="*/ 2698750 h 2800350"/>
                  <a:gd name="connsiteX94" fmla="*/ 1308100 w 3117850"/>
                  <a:gd name="connsiteY94" fmla="*/ 2654300 h 2800350"/>
                  <a:gd name="connsiteX95" fmla="*/ 1130300 w 3117850"/>
                  <a:gd name="connsiteY95" fmla="*/ 2571750 h 2800350"/>
                  <a:gd name="connsiteX96" fmla="*/ 1117600 w 3117850"/>
                  <a:gd name="connsiteY96" fmla="*/ 2546350 h 2800350"/>
                  <a:gd name="connsiteX97" fmla="*/ 1073150 w 3117850"/>
                  <a:gd name="connsiteY97" fmla="*/ 2495550 h 2800350"/>
                  <a:gd name="connsiteX98" fmla="*/ 1022350 w 3117850"/>
                  <a:gd name="connsiteY98" fmla="*/ 2438400 h 2800350"/>
                  <a:gd name="connsiteX99" fmla="*/ 889000 w 3117850"/>
                  <a:gd name="connsiteY99" fmla="*/ 2343150 h 2800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117850" h="2800350">
                    <a:moveTo>
                      <a:pt x="889000" y="2343150"/>
                    </a:moveTo>
                    <a:lnTo>
                      <a:pt x="857250" y="2292350"/>
                    </a:lnTo>
                    <a:lnTo>
                      <a:pt x="831850" y="2247900"/>
                    </a:lnTo>
                    <a:lnTo>
                      <a:pt x="787400" y="2209800"/>
                    </a:lnTo>
                    <a:lnTo>
                      <a:pt x="787400" y="2209800"/>
                    </a:lnTo>
                    <a:lnTo>
                      <a:pt x="742950" y="2165350"/>
                    </a:lnTo>
                    <a:lnTo>
                      <a:pt x="711200" y="2139950"/>
                    </a:lnTo>
                    <a:lnTo>
                      <a:pt x="711200" y="2139950"/>
                    </a:lnTo>
                    <a:lnTo>
                      <a:pt x="673100" y="2101850"/>
                    </a:lnTo>
                    <a:lnTo>
                      <a:pt x="666750" y="2063750"/>
                    </a:lnTo>
                    <a:lnTo>
                      <a:pt x="641350" y="2006600"/>
                    </a:lnTo>
                    <a:lnTo>
                      <a:pt x="603250" y="1955800"/>
                    </a:lnTo>
                    <a:lnTo>
                      <a:pt x="577850" y="1892300"/>
                    </a:lnTo>
                    <a:lnTo>
                      <a:pt x="533400" y="1866900"/>
                    </a:lnTo>
                    <a:lnTo>
                      <a:pt x="488950" y="1847850"/>
                    </a:lnTo>
                    <a:lnTo>
                      <a:pt x="450850" y="1822450"/>
                    </a:lnTo>
                    <a:lnTo>
                      <a:pt x="406400" y="1784350"/>
                    </a:lnTo>
                    <a:lnTo>
                      <a:pt x="387350" y="1765300"/>
                    </a:lnTo>
                    <a:lnTo>
                      <a:pt x="368300" y="1701800"/>
                    </a:lnTo>
                    <a:lnTo>
                      <a:pt x="349250" y="1657350"/>
                    </a:lnTo>
                    <a:lnTo>
                      <a:pt x="317500" y="1593850"/>
                    </a:lnTo>
                    <a:lnTo>
                      <a:pt x="285750" y="1562100"/>
                    </a:lnTo>
                    <a:lnTo>
                      <a:pt x="241300" y="1517650"/>
                    </a:lnTo>
                    <a:lnTo>
                      <a:pt x="190500" y="1485900"/>
                    </a:lnTo>
                    <a:lnTo>
                      <a:pt x="158750" y="1460500"/>
                    </a:lnTo>
                    <a:lnTo>
                      <a:pt x="101600" y="1397000"/>
                    </a:lnTo>
                    <a:lnTo>
                      <a:pt x="57150" y="1333500"/>
                    </a:lnTo>
                    <a:lnTo>
                      <a:pt x="38100" y="1289050"/>
                    </a:lnTo>
                    <a:lnTo>
                      <a:pt x="25400" y="1231900"/>
                    </a:lnTo>
                    <a:lnTo>
                      <a:pt x="12700" y="1168400"/>
                    </a:lnTo>
                    <a:lnTo>
                      <a:pt x="12700" y="1104900"/>
                    </a:lnTo>
                    <a:lnTo>
                      <a:pt x="0" y="1028700"/>
                    </a:lnTo>
                    <a:lnTo>
                      <a:pt x="0" y="933450"/>
                    </a:lnTo>
                    <a:lnTo>
                      <a:pt x="19050" y="844550"/>
                    </a:lnTo>
                    <a:lnTo>
                      <a:pt x="57150" y="742950"/>
                    </a:lnTo>
                    <a:lnTo>
                      <a:pt x="88900" y="679450"/>
                    </a:lnTo>
                    <a:lnTo>
                      <a:pt x="120650" y="615950"/>
                    </a:lnTo>
                    <a:lnTo>
                      <a:pt x="152400" y="565150"/>
                    </a:lnTo>
                    <a:lnTo>
                      <a:pt x="190500" y="488950"/>
                    </a:lnTo>
                    <a:lnTo>
                      <a:pt x="209550" y="412750"/>
                    </a:lnTo>
                    <a:lnTo>
                      <a:pt x="228600" y="342900"/>
                    </a:lnTo>
                    <a:lnTo>
                      <a:pt x="260350" y="273050"/>
                    </a:lnTo>
                    <a:lnTo>
                      <a:pt x="342900" y="177800"/>
                    </a:lnTo>
                    <a:lnTo>
                      <a:pt x="431800" y="127000"/>
                    </a:lnTo>
                    <a:lnTo>
                      <a:pt x="501650" y="82550"/>
                    </a:lnTo>
                    <a:lnTo>
                      <a:pt x="584200" y="63500"/>
                    </a:lnTo>
                    <a:lnTo>
                      <a:pt x="711200" y="50800"/>
                    </a:lnTo>
                    <a:lnTo>
                      <a:pt x="895350" y="12700"/>
                    </a:lnTo>
                    <a:lnTo>
                      <a:pt x="1009650" y="0"/>
                    </a:lnTo>
                    <a:lnTo>
                      <a:pt x="1238250" y="6350"/>
                    </a:lnTo>
                    <a:lnTo>
                      <a:pt x="1365250" y="31750"/>
                    </a:lnTo>
                    <a:lnTo>
                      <a:pt x="1555750" y="88900"/>
                    </a:lnTo>
                    <a:lnTo>
                      <a:pt x="1676400" y="190500"/>
                    </a:lnTo>
                    <a:lnTo>
                      <a:pt x="1822450" y="330200"/>
                    </a:lnTo>
                    <a:lnTo>
                      <a:pt x="1879600" y="393700"/>
                    </a:lnTo>
                    <a:lnTo>
                      <a:pt x="1943100" y="469900"/>
                    </a:lnTo>
                    <a:lnTo>
                      <a:pt x="2063750" y="596900"/>
                    </a:lnTo>
                    <a:lnTo>
                      <a:pt x="2203450" y="609600"/>
                    </a:lnTo>
                    <a:lnTo>
                      <a:pt x="2305050" y="609600"/>
                    </a:lnTo>
                    <a:lnTo>
                      <a:pt x="2362200" y="628650"/>
                    </a:lnTo>
                    <a:lnTo>
                      <a:pt x="2470150" y="660400"/>
                    </a:lnTo>
                    <a:lnTo>
                      <a:pt x="2552700" y="711200"/>
                    </a:lnTo>
                    <a:lnTo>
                      <a:pt x="2616200" y="762000"/>
                    </a:lnTo>
                    <a:lnTo>
                      <a:pt x="2692400" y="819150"/>
                    </a:lnTo>
                    <a:lnTo>
                      <a:pt x="2762250" y="869950"/>
                    </a:lnTo>
                    <a:lnTo>
                      <a:pt x="2832100" y="914400"/>
                    </a:lnTo>
                    <a:lnTo>
                      <a:pt x="2863850" y="939800"/>
                    </a:lnTo>
                    <a:lnTo>
                      <a:pt x="2946400" y="1022350"/>
                    </a:lnTo>
                    <a:lnTo>
                      <a:pt x="2997200" y="1047750"/>
                    </a:lnTo>
                    <a:lnTo>
                      <a:pt x="3086100" y="1225550"/>
                    </a:lnTo>
                    <a:lnTo>
                      <a:pt x="3117850" y="1327150"/>
                    </a:lnTo>
                    <a:lnTo>
                      <a:pt x="3117850" y="1466850"/>
                    </a:lnTo>
                    <a:lnTo>
                      <a:pt x="3060700" y="1619250"/>
                    </a:lnTo>
                    <a:lnTo>
                      <a:pt x="2984500" y="1739900"/>
                    </a:lnTo>
                    <a:lnTo>
                      <a:pt x="2908300" y="1873250"/>
                    </a:lnTo>
                    <a:lnTo>
                      <a:pt x="2813050" y="1981200"/>
                    </a:lnTo>
                    <a:lnTo>
                      <a:pt x="2724150" y="2057400"/>
                    </a:lnTo>
                    <a:lnTo>
                      <a:pt x="2673350" y="2133600"/>
                    </a:lnTo>
                    <a:lnTo>
                      <a:pt x="2559050" y="2324100"/>
                    </a:lnTo>
                    <a:lnTo>
                      <a:pt x="2438400" y="2501900"/>
                    </a:lnTo>
                    <a:lnTo>
                      <a:pt x="2349500" y="2584450"/>
                    </a:lnTo>
                    <a:lnTo>
                      <a:pt x="2266950" y="2647950"/>
                    </a:lnTo>
                    <a:lnTo>
                      <a:pt x="2216150" y="2679700"/>
                    </a:lnTo>
                    <a:lnTo>
                      <a:pt x="2101850" y="2730500"/>
                    </a:lnTo>
                    <a:cubicBezTo>
                      <a:pt x="2040080" y="2744227"/>
                      <a:pt x="2062154" y="2734473"/>
                      <a:pt x="2032000" y="2749550"/>
                    </a:cubicBezTo>
                    <a:lnTo>
                      <a:pt x="1758950" y="2800350"/>
                    </a:lnTo>
                    <a:lnTo>
                      <a:pt x="1670050" y="2800350"/>
                    </a:lnTo>
                    <a:lnTo>
                      <a:pt x="1619250" y="2781300"/>
                    </a:lnTo>
                    <a:cubicBezTo>
                      <a:pt x="1612960" y="2779013"/>
                      <a:pt x="1600200" y="2774950"/>
                      <a:pt x="1600200" y="2774950"/>
                    </a:cubicBezTo>
                    <a:lnTo>
                      <a:pt x="1536700" y="2768600"/>
                    </a:lnTo>
                    <a:lnTo>
                      <a:pt x="1460500" y="2743200"/>
                    </a:lnTo>
                    <a:lnTo>
                      <a:pt x="1441450" y="2736850"/>
                    </a:lnTo>
                    <a:lnTo>
                      <a:pt x="1422400" y="2724150"/>
                    </a:lnTo>
                    <a:lnTo>
                      <a:pt x="1377950" y="2698750"/>
                    </a:lnTo>
                    <a:lnTo>
                      <a:pt x="1308100" y="2654300"/>
                    </a:lnTo>
                    <a:lnTo>
                      <a:pt x="1130300" y="2571750"/>
                    </a:lnTo>
                    <a:lnTo>
                      <a:pt x="1117600" y="2546350"/>
                    </a:lnTo>
                    <a:cubicBezTo>
                      <a:pt x="1071653" y="2500403"/>
                      <a:pt x="1073150" y="2522854"/>
                      <a:pt x="1073150" y="2495550"/>
                    </a:cubicBezTo>
                    <a:lnTo>
                      <a:pt x="1022350" y="2438400"/>
                    </a:lnTo>
                    <a:lnTo>
                      <a:pt x="889000" y="2343150"/>
                    </a:lnTo>
                    <a:close/>
                  </a:path>
                </a:pathLst>
              </a:custGeom>
              <a:noFill/>
              <a:ln w="444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grpSp>
        <p:nvGrpSpPr>
          <p:cNvPr id="6" name="Groupe 5"/>
          <p:cNvGrpSpPr/>
          <p:nvPr/>
        </p:nvGrpSpPr>
        <p:grpSpPr>
          <a:xfrm>
            <a:off x="-14294" y="657354"/>
            <a:ext cx="4919669" cy="1582652"/>
            <a:chOff x="-14294" y="662116"/>
            <a:chExt cx="4919669" cy="1582652"/>
          </a:xfrm>
        </p:grpSpPr>
        <p:sp>
          <p:nvSpPr>
            <p:cNvPr id="307" name="Text Box 141"/>
            <p:cNvSpPr txBox="1">
              <a:spLocks noChangeArrowheads="1"/>
            </p:cNvSpPr>
            <p:nvPr/>
          </p:nvSpPr>
          <p:spPr bwMode="auto">
            <a:xfrm>
              <a:off x="-14294" y="662116"/>
              <a:ext cx="4919669" cy="15826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Clr>
                  <a:schemeClr val="tx1"/>
                </a:buClr>
                <a:buSzPct val="105000"/>
              </a:pPr>
              <a:r>
                <a:rPr lang="en-US" i="1" dirty="0"/>
                <a:t>In order that the sampling </a:t>
              </a:r>
              <a:r>
                <a:rPr lang="en-US" i="1" dirty="0" smtClean="0"/>
                <a:t>of        be </a:t>
              </a:r>
              <a:r>
                <a:rPr lang="en-US" i="1" dirty="0"/>
                <a:t>as efficient as possible concretely, the underlying stochastic process must </a:t>
              </a:r>
              <a:r>
                <a:rPr lang="en-US" i="1" dirty="0" smtClean="0"/>
                <a:t>obey </a:t>
              </a:r>
              <a:r>
                <a:rPr lang="en-US" dirty="0" smtClean="0"/>
                <a:t>2</a:t>
              </a:r>
              <a:r>
                <a:rPr lang="en-US" i="1" dirty="0" smtClean="0"/>
                <a:t> conditions</a:t>
              </a:r>
              <a:r>
                <a:rPr lang="en-US" dirty="0" smtClean="0"/>
                <a:t>:</a:t>
              </a:r>
              <a:endParaRPr lang="fr-FR" dirty="0"/>
            </a:p>
          </p:txBody>
        </p:sp>
        <p:pic>
          <p:nvPicPr>
            <p:cNvPr id="3" name="Image 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7918" y="755652"/>
              <a:ext cx="440417" cy="372269"/>
            </a:xfrm>
            <a:prstGeom prst="rect">
              <a:avLst/>
            </a:prstGeom>
          </p:spPr>
        </p:pic>
      </p:grpSp>
      <p:grpSp>
        <p:nvGrpSpPr>
          <p:cNvPr id="162" name="Groupe 161"/>
          <p:cNvGrpSpPr/>
          <p:nvPr/>
        </p:nvGrpSpPr>
        <p:grpSpPr>
          <a:xfrm>
            <a:off x="7776534" y="4071780"/>
            <a:ext cx="923923" cy="1078705"/>
            <a:chOff x="7729540" y="4074320"/>
            <a:chExt cx="923923" cy="1078705"/>
          </a:xfrm>
        </p:grpSpPr>
        <p:cxnSp>
          <p:nvCxnSpPr>
            <p:cNvPr id="29" name="Connecteur droit avec flèche 28"/>
            <p:cNvCxnSpPr/>
            <p:nvPr/>
          </p:nvCxnSpPr>
          <p:spPr bwMode="auto">
            <a:xfrm flipH="1" flipV="1">
              <a:off x="7729540" y="4074320"/>
              <a:ext cx="923923" cy="1078705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triangle" w="lg" len="lg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7" name="Groupe 26"/>
            <p:cNvGrpSpPr/>
            <p:nvPr/>
          </p:nvGrpSpPr>
          <p:grpSpPr>
            <a:xfrm>
              <a:off x="8031956" y="4426743"/>
              <a:ext cx="328614" cy="338137"/>
              <a:chOff x="1770856" y="4488656"/>
              <a:chExt cx="328614" cy="338137"/>
            </a:xfrm>
          </p:grpSpPr>
          <p:sp>
            <p:nvSpPr>
              <p:cNvPr id="26" name="Rectangle 25"/>
              <p:cNvSpPr/>
              <p:nvPr/>
            </p:nvSpPr>
            <p:spPr bwMode="auto">
              <a:xfrm>
                <a:off x="1770856" y="4488656"/>
                <a:ext cx="328614" cy="338137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508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25" name="Image 24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7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50729" y="4522428"/>
                <a:ext cx="168867" cy="270594"/>
              </a:xfrm>
              <a:prstGeom prst="rect">
                <a:avLst/>
              </a:prstGeom>
            </p:spPr>
          </p:pic>
        </p:grpSp>
      </p:grpSp>
      <p:pic>
        <p:nvPicPr>
          <p:cNvPr id="159" name="Image 15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5" y="2350266"/>
            <a:ext cx="735387" cy="459445"/>
          </a:xfrm>
          <a:prstGeom prst="rect">
            <a:avLst/>
          </a:prstGeom>
        </p:spPr>
      </p:pic>
      <p:sp>
        <p:nvSpPr>
          <p:cNvPr id="180" name="ZoneTexte 179"/>
          <p:cNvSpPr txBox="1"/>
          <p:nvPr/>
        </p:nvSpPr>
        <p:spPr>
          <a:xfrm>
            <a:off x="6080124" y="883281"/>
            <a:ext cx="3463926" cy="461665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fr-FR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-Body Hilbert </a:t>
            </a:r>
            <a:r>
              <a:rPr lang="fr-FR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Space</a:t>
            </a:r>
            <a:endParaRPr lang="fr-FR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-19047" y="2693427"/>
            <a:ext cx="4943266" cy="1959195"/>
            <a:chOff x="-19047" y="2693427"/>
            <a:chExt cx="4943266" cy="1959195"/>
          </a:xfrm>
        </p:grpSpPr>
        <p:sp>
          <p:nvSpPr>
            <p:cNvPr id="311" name="ZoneTexte 310"/>
            <p:cNvSpPr txBox="1"/>
            <p:nvPr/>
          </p:nvSpPr>
          <p:spPr>
            <a:xfrm>
              <a:off x="100219" y="2693427"/>
              <a:ext cx="4824000" cy="92333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7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1.  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Distinct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domains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for the phase of the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overlap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must not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be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populated</a:t>
              </a:r>
              <a:endParaRPr lang="fr-FR" sz="27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-19047" y="3757917"/>
              <a:ext cx="4884730" cy="894705"/>
              <a:chOff x="-19047" y="3526960"/>
              <a:chExt cx="4884730" cy="894705"/>
            </a:xfrm>
          </p:grpSpPr>
          <p:sp>
            <p:nvSpPr>
              <p:cNvPr id="181" name="Text Box 141"/>
              <p:cNvSpPr txBox="1">
                <a:spLocks noChangeArrowheads="1"/>
              </p:cNvSpPr>
              <p:nvPr/>
            </p:nvSpPr>
            <p:spPr bwMode="auto">
              <a:xfrm>
                <a:off x="-19047" y="3694913"/>
                <a:ext cx="481804" cy="474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defTabSz="648000" eaLnBrk="1" hangingPunct="1">
                  <a:spcBef>
                    <a:spcPts val="0"/>
                  </a:spcBef>
                  <a:buClr>
                    <a:schemeClr val="tx1"/>
                  </a:buClr>
                  <a:buSzPct val="105000"/>
                </a:pPr>
                <a:r>
                  <a:rPr lang="fr-FR" i="1" dirty="0" smtClean="0"/>
                  <a:t>if</a:t>
                </a:r>
                <a:endParaRPr lang="fr-FR" dirty="0"/>
              </a:p>
            </p:txBody>
          </p:sp>
          <p:grpSp>
            <p:nvGrpSpPr>
              <p:cNvPr id="182" name="Groupe 181"/>
              <p:cNvGrpSpPr/>
              <p:nvPr/>
            </p:nvGrpSpPr>
            <p:grpSpPr>
              <a:xfrm>
                <a:off x="3227383" y="3526960"/>
                <a:ext cx="1638300" cy="894705"/>
                <a:chOff x="3165477" y="3588866"/>
                <a:chExt cx="1638300" cy="894705"/>
              </a:xfrm>
            </p:grpSpPr>
            <p:sp>
              <p:nvSpPr>
                <p:cNvPr id="18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194843" y="3616606"/>
                  <a:ext cx="1608139" cy="843988"/>
                </a:xfrm>
                <a:prstGeom prst="rect">
                  <a:avLst/>
                </a:prstGeom>
                <a:noFill/>
                <a:ln w="76200" cmpd="tri">
                  <a:noFill/>
                  <a:miter lim="800000"/>
                  <a:headEnd/>
                  <a:tailEnd/>
                </a:ln>
                <a:effectLst>
                  <a:outerShdw blurRad="25400" dir="2700000" algn="ctr" rotWithShape="0">
                    <a:schemeClr val="tx1"/>
                  </a:outerShdw>
                </a:effectLst>
              </p:spPr>
              <p:txBody>
                <a:bodyPr wrap="square" lIns="104306" tIns="52153" rIns="104306" bIns="52153">
                  <a:spAutoFit/>
                </a:bodyPr>
                <a:lstStyle>
                  <a:lvl1pPr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fr-FR" i="1" dirty="0" err="1" smtClean="0"/>
                    <a:t>Sign</a:t>
                  </a:r>
                  <a:r>
                    <a:rPr lang="fr-FR" dirty="0" smtClean="0"/>
                    <a:t>/</a:t>
                  </a:r>
                  <a:r>
                    <a:rPr lang="fr-FR" i="1" dirty="0" smtClean="0"/>
                    <a:t>phase </a:t>
                  </a:r>
                  <a:r>
                    <a:rPr lang="fr-FR" i="1" dirty="0" err="1" smtClean="0"/>
                    <a:t>problem</a:t>
                  </a:r>
                  <a:endParaRPr lang="fr-FR" i="1" dirty="0"/>
                </a:p>
              </p:txBody>
            </p:sp>
            <p:sp>
              <p:nvSpPr>
                <p:cNvPr id="184" name="Rectangle 183"/>
                <p:cNvSpPr/>
                <p:nvPr/>
              </p:nvSpPr>
              <p:spPr bwMode="auto">
                <a:xfrm>
                  <a:off x="3165477" y="3588866"/>
                  <a:ext cx="1638300" cy="894705"/>
                </a:xfrm>
                <a:prstGeom prst="rect">
                  <a:avLst/>
                </a:prstGeom>
                <a:noFill/>
                <a:ln w="76200" cap="sq" cmpd="tri" algn="ctr">
                  <a:solidFill>
                    <a:srgbClr val="FF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38100" dist="72390" dir="2700000" algn="ctr" rotWithShape="0">
                    <a:schemeClr val="tx1"/>
                  </a:outerShdw>
                </a:effectLst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pic>
            <p:nvPicPr>
              <p:cNvPr id="185" name="Image 184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6009" y="3788964"/>
                <a:ext cx="1932549" cy="372269"/>
              </a:xfrm>
              <a:prstGeom prst="rect">
                <a:avLst/>
              </a:prstGeom>
            </p:spPr>
          </p:pic>
          <p:pic>
            <p:nvPicPr>
              <p:cNvPr id="186" name="Image 185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0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440" y="3859494"/>
                <a:ext cx="542130" cy="203426"/>
              </a:xfrm>
              <a:prstGeom prst="rect">
                <a:avLst/>
              </a:prstGeom>
            </p:spPr>
          </p:pic>
        </p:grpSp>
      </p:grpSp>
      <p:grpSp>
        <p:nvGrpSpPr>
          <p:cNvPr id="11" name="Groupe 10"/>
          <p:cNvGrpSpPr/>
          <p:nvPr/>
        </p:nvGrpSpPr>
        <p:grpSpPr>
          <a:xfrm>
            <a:off x="87313" y="5410797"/>
            <a:ext cx="4836986" cy="1961656"/>
            <a:chOff x="87313" y="5008408"/>
            <a:chExt cx="4836986" cy="1961656"/>
          </a:xfrm>
        </p:grpSpPr>
        <p:sp>
          <p:nvSpPr>
            <p:cNvPr id="313" name="ZoneTexte 312"/>
            <p:cNvSpPr txBox="1"/>
            <p:nvPr/>
          </p:nvSpPr>
          <p:spPr>
            <a:xfrm>
              <a:off x="100299" y="5008408"/>
              <a:ext cx="4824000" cy="92333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7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</a:t>
              </a:r>
              <a:r>
                <a:rPr lang="fr-FR" sz="27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.  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The variance for the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error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on the exact state must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be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finite</a:t>
              </a:r>
              <a:endParaRPr lang="fr-FR" sz="27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1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3" y="6263147"/>
              <a:ext cx="1593047" cy="474048"/>
            </a:xfrm>
            <a:prstGeom prst="rect">
              <a:avLst/>
            </a:prstGeom>
          </p:spPr>
        </p:pic>
        <p:sp>
          <p:nvSpPr>
            <p:cNvPr id="336" name="Text Box 141"/>
            <p:cNvSpPr txBox="1">
              <a:spLocks noChangeArrowheads="1"/>
            </p:cNvSpPr>
            <p:nvPr/>
          </p:nvSpPr>
          <p:spPr bwMode="auto">
            <a:xfrm>
              <a:off x="1662111" y="6240471"/>
              <a:ext cx="888208" cy="474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i="1" dirty="0"/>
                <a:t>i</a:t>
              </a:r>
              <a:r>
                <a:rPr lang="fr-FR" i="1" dirty="0" smtClean="0"/>
                <a:t>f not</a:t>
              </a:r>
              <a:endParaRPr lang="fr-FR" dirty="0"/>
            </a:p>
          </p:txBody>
        </p:sp>
        <p:grpSp>
          <p:nvGrpSpPr>
            <p:cNvPr id="187" name="Groupe 186"/>
            <p:cNvGrpSpPr/>
            <p:nvPr/>
          </p:nvGrpSpPr>
          <p:grpSpPr>
            <a:xfrm>
              <a:off x="2597941" y="6075359"/>
              <a:ext cx="2266942" cy="894705"/>
              <a:chOff x="2555082" y="4544552"/>
              <a:chExt cx="2266942" cy="894705"/>
            </a:xfrm>
          </p:grpSpPr>
          <p:sp>
            <p:nvSpPr>
              <p:cNvPr id="189" name="Text Box 12"/>
              <p:cNvSpPr txBox="1">
                <a:spLocks noChangeArrowheads="1"/>
              </p:cNvSpPr>
              <p:nvPr/>
            </p:nvSpPr>
            <p:spPr bwMode="auto">
              <a:xfrm>
                <a:off x="2590787" y="4572292"/>
                <a:ext cx="2209800" cy="843988"/>
              </a:xfrm>
              <a:prstGeom prst="rect">
                <a:avLst/>
              </a:prstGeom>
              <a:noFill/>
              <a:ln w="76200" cmpd="tri">
                <a:noFill/>
                <a:miter lim="800000"/>
                <a:headEnd/>
                <a:tailEnd/>
              </a:ln>
              <a:effectLst>
                <a:outerShdw blurRad="25400" dir="2700000" algn="ctr" rotWithShape="0">
                  <a:schemeClr val="tx1"/>
                </a:outerShdw>
              </a:effec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i="1" dirty="0" err="1"/>
                  <a:t>Risk</a:t>
                </a:r>
                <a:r>
                  <a:rPr lang="fr-FR" i="1" dirty="0"/>
                  <a:t> of a </a:t>
                </a:r>
                <a:r>
                  <a:rPr lang="fr-FR" i="1" dirty="0" err="1"/>
                  <a:t>biased</a:t>
                </a:r>
                <a:r>
                  <a:rPr lang="fr-FR" i="1" dirty="0"/>
                  <a:t> reconstruction</a:t>
                </a:r>
              </a:p>
            </p:txBody>
          </p:sp>
          <p:sp>
            <p:nvSpPr>
              <p:cNvPr id="190" name="Rectangle 189"/>
              <p:cNvSpPr/>
              <p:nvPr/>
            </p:nvSpPr>
            <p:spPr bwMode="auto">
              <a:xfrm>
                <a:off x="2555082" y="4544552"/>
                <a:ext cx="2266942" cy="894705"/>
              </a:xfrm>
              <a:prstGeom prst="rect">
                <a:avLst/>
              </a:prstGeom>
              <a:noFill/>
              <a:ln w="76200" cap="sq" cmpd="tri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38100" dist="72390" dir="2700000" algn="ctr" rotWithShape="0">
                  <a:schemeClr val="tx1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973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Imaginary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-Time Propagation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9" name="ZoneTexte 358"/>
          <p:cNvSpPr txBox="1"/>
          <p:nvPr/>
        </p:nvSpPr>
        <p:spPr>
          <a:xfrm>
            <a:off x="5704681" y="694035"/>
            <a:ext cx="4829175" cy="1338828"/>
          </a:xfrm>
          <a:prstGeom prst="rect">
            <a:avLst/>
          </a:prstGeom>
          <a:noFill/>
          <a:ln w="28575">
            <a:noFill/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The initial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wave-function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is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projected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onto the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ground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-state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having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the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same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symmetries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500" b="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(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yrast</a:t>
            </a:r>
            <a:r>
              <a:rPr lang="fr-FR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spectroscopy</a:t>
            </a:r>
            <a:r>
              <a:rPr lang="fr-FR" sz="2500" b="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)</a:t>
            </a:r>
            <a:endParaRPr lang="fr-FR" sz="2500" b="0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168" name="Groupe 167"/>
          <p:cNvGrpSpPr/>
          <p:nvPr/>
        </p:nvGrpSpPr>
        <p:grpSpPr>
          <a:xfrm>
            <a:off x="599282" y="822486"/>
            <a:ext cx="5014911" cy="1042986"/>
            <a:chOff x="2840832" y="3075782"/>
            <a:chExt cx="5014911" cy="1042986"/>
          </a:xfrm>
        </p:grpSpPr>
        <p:pic>
          <p:nvPicPr>
            <p:cNvPr id="362" name="Image 36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8963" y="3195933"/>
              <a:ext cx="4818650" cy="802684"/>
            </a:xfrm>
            <a:prstGeom prst="rect">
              <a:avLst/>
            </a:prstGeom>
          </p:spPr>
        </p:pic>
        <p:sp>
          <p:nvSpPr>
            <p:cNvPr id="167" name="Rectangle 166"/>
            <p:cNvSpPr/>
            <p:nvPr/>
          </p:nvSpPr>
          <p:spPr bwMode="auto">
            <a:xfrm>
              <a:off x="2840832" y="3075782"/>
              <a:ext cx="5014911" cy="1042986"/>
            </a:xfrm>
            <a:prstGeom prst="rect">
              <a:avLst/>
            </a:prstGeom>
            <a:noFill/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11037" y="2025422"/>
            <a:ext cx="9109326" cy="5220000"/>
            <a:chOff x="111037" y="2025422"/>
            <a:chExt cx="9109326" cy="5220000"/>
          </a:xfrm>
        </p:grpSpPr>
        <p:grpSp>
          <p:nvGrpSpPr>
            <p:cNvPr id="1034" name="Groupe 1033"/>
            <p:cNvGrpSpPr/>
            <p:nvPr/>
          </p:nvGrpSpPr>
          <p:grpSpPr>
            <a:xfrm>
              <a:off x="111037" y="2025422"/>
              <a:ext cx="5991375" cy="5220000"/>
              <a:chOff x="2352600" y="2152422"/>
              <a:chExt cx="5991375" cy="5220000"/>
            </a:xfrm>
          </p:grpSpPr>
          <p:sp>
            <p:nvSpPr>
              <p:cNvPr id="1025" name="Rectangle 1024"/>
              <p:cNvSpPr/>
              <p:nvPr/>
            </p:nvSpPr>
            <p:spPr bwMode="auto">
              <a:xfrm>
                <a:off x="2352600" y="2152422"/>
                <a:ext cx="5991375" cy="5220000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grpSp>
            <p:nvGrpSpPr>
              <p:cNvPr id="367" name="Groupe 366"/>
              <p:cNvGrpSpPr>
                <a:grpSpLocks noChangeAspect="1"/>
              </p:cNvGrpSpPr>
              <p:nvPr/>
            </p:nvGrpSpPr>
            <p:grpSpPr>
              <a:xfrm>
                <a:off x="2684231" y="2869408"/>
                <a:ext cx="5328113" cy="4078083"/>
                <a:chOff x="1293813" y="1426369"/>
                <a:chExt cx="6346768" cy="4857752"/>
              </a:xfrm>
            </p:grpSpPr>
            <p:cxnSp>
              <p:nvCxnSpPr>
                <p:cNvPr id="368" name="Connecteur droit 367"/>
                <p:cNvCxnSpPr/>
                <p:nvPr/>
              </p:nvCxnSpPr>
              <p:spPr>
                <a:xfrm flipH="1" flipV="1">
                  <a:off x="1293813" y="4488656"/>
                  <a:ext cx="332581" cy="757238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Connecteur droit 368"/>
                <p:cNvCxnSpPr/>
                <p:nvPr/>
              </p:nvCxnSpPr>
              <p:spPr>
                <a:xfrm flipH="1" flipV="1">
                  <a:off x="1625600" y="5230018"/>
                  <a:ext cx="1009650" cy="25401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0" name="Connecteur droit 369"/>
                <p:cNvCxnSpPr/>
                <p:nvPr/>
              </p:nvCxnSpPr>
              <p:spPr>
                <a:xfrm flipH="1" flipV="1">
                  <a:off x="2624137" y="5263356"/>
                  <a:ext cx="280988" cy="96838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1" name="Connecteur droit 370"/>
                <p:cNvCxnSpPr/>
                <p:nvPr/>
              </p:nvCxnSpPr>
              <p:spPr>
                <a:xfrm flipH="1" flipV="1">
                  <a:off x="2900363" y="5362575"/>
                  <a:ext cx="396082" cy="97631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" name="Connecteur droit 371"/>
                <p:cNvCxnSpPr/>
                <p:nvPr/>
              </p:nvCxnSpPr>
              <p:spPr>
                <a:xfrm>
                  <a:off x="3315495" y="1431131"/>
                  <a:ext cx="802480" cy="564357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" name="Connecteur droit 372"/>
                <p:cNvCxnSpPr/>
                <p:nvPr/>
              </p:nvCxnSpPr>
              <p:spPr>
                <a:xfrm flipV="1">
                  <a:off x="4120356" y="1564481"/>
                  <a:ext cx="1097757" cy="438151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" name="Connecteur droit 373"/>
                <p:cNvCxnSpPr/>
                <p:nvPr/>
              </p:nvCxnSpPr>
              <p:spPr>
                <a:xfrm>
                  <a:off x="5225257" y="1566863"/>
                  <a:ext cx="1281112" cy="1009650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" name="Connecteur droit 374"/>
                <p:cNvCxnSpPr/>
                <p:nvPr/>
              </p:nvCxnSpPr>
              <p:spPr>
                <a:xfrm flipH="1" flipV="1">
                  <a:off x="2305843" y="1997869"/>
                  <a:ext cx="271464" cy="533400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Connecteur droit 375"/>
                <p:cNvCxnSpPr/>
                <p:nvPr/>
              </p:nvCxnSpPr>
              <p:spPr>
                <a:xfrm flipV="1">
                  <a:off x="2312988" y="1426369"/>
                  <a:ext cx="983456" cy="566738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Connecteur droit 376"/>
                <p:cNvCxnSpPr/>
                <p:nvPr/>
              </p:nvCxnSpPr>
              <p:spPr>
                <a:xfrm flipV="1">
                  <a:off x="1391444" y="2543175"/>
                  <a:ext cx="1185862" cy="731044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8" name="Connecteur droit 377"/>
                <p:cNvCxnSpPr/>
                <p:nvPr/>
              </p:nvCxnSpPr>
              <p:spPr>
                <a:xfrm flipH="1" flipV="1">
                  <a:off x="1400969" y="3267075"/>
                  <a:ext cx="585789" cy="526258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9" name="Connecteur droit 378"/>
                <p:cNvCxnSpPr/>
                <p:nvPr/>
              </p:nvCxnSpPr>
              <p:spPr>
                <a:xfrm flipV="1">
                  <a:off x="1296194" y="3795712"/>
                  <a:ext cx="692943" cy="690563"/>
                </a:xfrm>
                <a:prstGeom prst="line">
                  <a:avLst/>
                </a:prstGeom>
                <a:ln w="34925">
                  <a:solidFill>
                    <a:srgbClr val="FF66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0" name="Connecteur droit 379"/>
                <p:cNvCxnSpPr/>
                <p:nvPr/>
              </p:nvCxnSpPr>
              <p:spPr>
                <a:xfrm flipH="1" flipV="1">
                  <a:off x="2203450" y="4248150"/>
                  <a:ext cx="771525" cy="366713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1" name="Connecteur droit 380"/>
                <p:cNvCxnSpPr/>
                <p:nvPr/>
              </p:nvCxnSpPr>
              <p:spPr>
                <a:xfrm>
                  <a:off x="2403475" y="3409951"/>
                  <a:ext cx="415925" cy="171449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Connecteur droit 381"/>
                <p:cNvCxnSpPr/>
                <p:nvPr/>
              </p:nvCxnSpPr>
              <p:spPr>
                <a:xfrm flipH="1" flipV="1">
                  <a:off x="2511425" y="3209925"/>
                  <a:ext cx="311150" cy="365126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3" name="Connecteur droit 382"/>
                <p:cNvCxnSpPr/>
                <p:nvPr/>
              </p:nvCxnSpPr>
              <p:spPr>
                <a:xfrm flipV="1">
                  <a:off x="2511425" y="2749550"/>
                  <a:ext cx="292100" cy="450851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4" name="Connecteur droit 383"/>
                <p:cNvCxnSpPr/>
                <p:nvPr/>
              </p:nvCxnSpPr>
              <p:spPr>
                <a:xfrm flipV="1">
                  <a:off x="3013075" y="2300288"/>
                  <a:ext cx="500063" cy="66675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5" name="Connecteur droit 384"/>
                <p:cNvCxnSpPr/>
                <p:nvPr/>
              </p:nvCxnSpPr>
              <p:spPr>
                <a:xfrm flipV="1">
                  <a:off x="2510631" y="4622006"/>
                  <a:ext cx="473870" cy="36195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6" name="Connecteur droit 385"/>
                <p:cNvCxnSpPr/>
                <p:nvPr/>
              </p:nvCxnSpPr>
              <p:spPr>
                <a:xfrm flipH="1" flipV="1">
                  <a:off x="2496344" y="4995863"/>
                  <a:ext cx="405606" cy="71438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Connecteur droit 386"/>
                <p:cNvCxnSpPr/>
                <p:nvPr/>
              </p:nvCxnSpPr>
              <p:spPr>
                <a:xfrm flipH="1" flipV="1">
                  <a:off x="2905919" y="5072063"/>
                  <a:ext cx="388144" cy="371476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8" name="Connecteur droit 387"/>
                <p:cNvCxnSpPr/>
                <p:nvPr/>
              </p:nvCxnSpPr>
              <p:spPr>
                <a:xfrm flipV="1">
                  <a:off x="2203450" y="3948113"/>
                  <a:ext cx="302419" cy="295275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9" name="Connecteur droit 388"/>
                <p:cNvCxnSpPr/>
                <p:nvPr/>
              </p:nvCxnSpPr>
              <p:spPr>
                <a:xfrm flipH="1" flipV="1">
                  <a:off x="2393950" y="3419475"/>
                  <a:ext cx="111125" cy="517525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0" name="Connecteur droit 389"/>
                <p:cNvCxnSpPr/>
                <p:nvPr/>
              </p:nvCxnSpPr>
              <p:spPr>
                <a:xfrm flipV="1">
                  <a:off x="3513138" y="2293144"/>
                  <a:ext cx="685800" cy="9525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1" name="Connecteur droit 390"/>
                <p:cNvCxnSpPr/>
                <p:nvPr/>
              </p:nvCxnSpPr>
              <p:spPr>
                <a:xfrm>
                  <a:off x="2817813" y="2764631"/>
                  <a:ext cx="195262" cy="204789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2" name="Connecteur droit 391"/>
                <p:cNvCxnSpPr/>
                <p:nvPr/>
              </p:nvCxnSpPr>
              <p:spPr>
                <a:xfrm flipH="1" flipV="1">
                  <a:off x="3236913" y="5129213"/>
                  <a:ext cx="69056" cy="314326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3" name="Connecteur droit 392"/>
                <p:cNvCxnSpPr/>
                <p:nvPr/>
              </p:nvCxnSpPr>
              <p:spPr>
                <a:xfrm>
                  <a:off x="3303588" y="5453063"/>
                  <a:ext cx="192881" cy="285751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4" name="Connecteur droit 393"/>
                <p:cNvCxnSpPr/>
                <p:nvPr/>
              </p:nvCxnSpPr>
              <p:spPr>
                <a:xfrm>
                  <a:off x="3303588" y="5455445"/>
                  <a:ext cx="507206" cy="145255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5" name="Connecteur droit 394"/>
                <p:cNvCxnSpPr/>
                <p:nvPr/>
              </p:nvCxnSpPr>
              <p:spPr>
                <a:xfrm>
                  <a:off x="3244056" y="5129213"/>
                  <a:ext cx="378619" cy="164306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6" name="Connecteur droit 395"/>
                <p:cNvCxnSpPr/>
                <p:nvPr/>
              </p:nvCxnSpPr>
              <p:spPr>
                <a:xfrm flipV="1">
                  <a:off x="3320256" y="4695826"/>
                  <a:ext cx="481013" cy="140493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7" name="Connecteur droit 396"/>
                <p:cNvCxnSpPr/>
                <p:nvPr/>
              </p:nvCxnSpPr>
              <p:spPr>
                <a:xfrm flipH="1" flipV="1">
                  <a:off x="3317875" y="4845844"/>
                  <a:ext cx="309563" cy="438150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8" name="Connecteur droit 397"/>
                <p:cNvCxnSpPr/>
                <p:nvPr/>
              </p:nvCxnSpPr>
              <p:spPr>
                <a:xfrm flipH="1" flipV="1">
                  <a:off x="3198813" y="3733800"/>
                  <a:ext cx="38100" cy="721519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9" name="Connecteur droit 398"/>
                <p:cNvCxnSpPr/>
                <p:nvPr/>
              </p:nvCxnSpPr>
              <p:spPr>
                <a:xfrm>
                  <a:off x="3210719" y="3736181"/>
                  <a:ext cx="392906" cy="350044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0" name="Connecteur droit 399"/>
                <p:cNvCxnSpPr/>
                <p:nvPr/>
              </p:nvCxnSpPr>
              <p:spPr>
                <a:xfrm flipH="1">
                  <a:off x="3232150" y="4405314"/>
                  <a:ext cx="397667" cy="64292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1" name="Connecteur droit 400"/>
                <p:cNvCxnSpPr/>
                <p:nvPr/>
              </p:nvCxnSpPr>
              <p:spPr>
                <a:xfrm flipH="1" flipV="1">
                  <a:off x="3622675" y="4412456"/>
                  <a:ext cx="180975" cy="273844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2" name="Connecteur droit 401"/>
                <p:cNvCxnSpPr/>
                <p:nvPr/>
              </p:nvCxnSpPr>
              <p:spPr>
                <a:xfrm flipH="1" flipV="1">
                  <a:off x="3606006" y="3802856"/>
                  <a:ext cx="16669" cy="283369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3" name="Connecteur droit 402"/>
                <p:cNvCxnSpPr/>
                <p:nvPr/>
              </p:nvCxnSpPr>
              <p:spPr>
                <a:xfrm flipH="1" flipV="1">
                  <a:off x="3706019" y="3498056"/>
                  <a:ext cx="395287" cy="216694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4" name="Connecteur droit 403"/>
                <p:cNvCxnSpPr/>
                <p:nvPr/>
              </p:nvCxnSpPr>
              <p:spPr>
                <a:xfrm flipV="1">
                  <a:off x="3622675" y="3724275"/>
                  <a:ext cx="469106" cy="76200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5" name="Connecteur droit 404"/>
                <p:cNvCxnSpPr/>
                <p:nvPr/>
              </p:nvCxnSpPr>
              <p:spPr>
                <a:xfrm flipV="1">
                  <a:off x="3710781" y="3431382"/>
                  <a:ext cx="288132" cy="61912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Connecteur droit 405"/>
                <p:cNvCxnSpPr/>
                <p:nvPr/>
              </p:nvCxnSpPr>
              <p:spPr>
                <a:xfrm flipH="1" flipV="1">
                  <a:off x="3825081" y="3217070"/>
                  <a:ext cx="178594" cy="221455"/>
                </a:xfrm>
                <a:prstGeom prst="line">
                  <a:avLst/>
                </a:prstGeom>
                <a:ln w="34925">
                  <a:solidFill>
                    <a:srgbClr val="21C115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7" name="Connecteur droit 406"/>
                <p:cNvCxnSpPr/>
                <p:nvPr/>
              </p:nvCxnSpPr>
              <p:spPr>
                <a:xfrm flipV="1">
                  <a:off x="4318000" y="5307807"/>
                  <a:ext cx="0" cy="300037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8" name="Connecteur droit 407"/>
                <p:cNvCxnSpPr/>
                <p:nvPr/>
              </p:nvCxnSpPr>
              <p:spPr>
                <a:xfrm>
                  <a:off x="3810794" y="5293519"/>
                  <a:ext cx="504825" cy="307182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9" name="Connecteur droit 408"/>
                <p:cNvCxnSpPr/>
                <p:nvPr/>
              </p:nvCxnSpPr>
              <p:spPr>
                <a:xfrm>
                  <a:off x="4315619" y="5300664"/>
                  <a:ext cx="507206" cy="145255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Connecteur droit 409"/>
                <p:cNvCxnSpPr/>
                <p:nvPr/>
              </p:nvCxnSpPr>
              <p:spPr>
                <a:xfrm flipH="1" flipV="1">
                  <a:off x="4625181" y="5088731"/>
                  <a:ext cx="195263" cy="342900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" name="Connecteur droit 410"/>
                <p:cNvCxnSpPr/>
                <p:nvPr/>
              </p:nvCxnSpPr>
              <p:spPr>
                <a:xfrm flipH="1" flipV="1">
                  <a:off x="3810795" y="5298281"/>
                  <a:ext cx="2380" cy="311944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2" name="Connecteur droit 411"/>
                <p:cNvCxnSpPr/>
                <p:nvPr/>
              </p:nvCxnSpPr>
              <p:spPr>
                <a:xfrm flipV="1">
                  <a:off x="5322888" y="4464844"/>
                  <a:ext cx="0" cy="464344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3" name="Connecteur droit 412"/>
                <p:cNvCxnSpPr/>
                <p:nvPr/>
              </p:nvCxnSpPr>
              <p:spPr>
                <a:xfrm flipV="1">
                  <a:off x="5825331" y="4786312"/>
                  <a:ext cx="192882" cy="285751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4" name="Connecteur droit 413"/>
                <p:cNvCxnSpPr/>
                <p:nvPr/>
              </p:nvCxnSpPr>
              <p:spPr>
                <a:xfrm flipV="1">
                  <a:off x="4117975" y="4557712"/>
                  <a:ext cx="302420" cy="516732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Connecteur droit 414"/>
                <p:cNvCxnSpPr/>
                <p:nvPr/>
              </p:nvCxnSpPr>
              <p:spPr>
                <a:xfrm>
                  <a:off x="4437063" y="4567238"/>
                  <a:ext cx="885825" cy="352424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Connecteur droit 415"/>
                <p:cNvCxnSpPr/>
                <p:nvPr/>
              </p:nvCxnSpPr>
              <p:spPr>
                <a:xfrm flipH="1" flipV="1">
                  <a:off x="4108451" y="5074444"/>
                  <a:ext cx="509587" cy="16669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7" name="Connecteur droit 416"/>
                <p:cNvCxnSpPr/>
                <p:nvPr/>
              </p:nvCxnSpPr>
              <p:spPr>
                <a:xfrm>
                  <a:off x="5334794" y="4469606"/>
                  <a:ext cx="492919" cy="600076"/>
                </a:xfrm>
                <a:prstGeom prst="line">
                  <a:avLst/>
                </a:prstGeom>
                <a:ln w="34925">
                  <a:solidFill>
                    <a:srgbClr val="D60093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8" name="Connecteur droit 417"/>
                <p:cNvCxnSpPr/>
                <p:nvPr/>
              </p:nvCxnSpPr>
              <p:spPr>
                <a:xfrm flipH="1">
                  <a:off x="2889250" y="5748338"/>
                  <a:ext cx="600075" cy="219076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9" name="Connecteur droit 418"/>
                <p:cNvCxnSpPr/>
                <p:nvPr/>
              </p:nvCxnSpPr>
              <p:spPr>
                <a:xfrm flipV="1">
                  <a:off x="3322638" y="5898358"/>
                  <a:ext cx="388144" cy="207167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Connecteur droit 419"/>
                <p:cNvCxnSpPr/>
                <p:nvPr/>
              </p:nvCxnSpPr>
              <p:spPr>
                <a:xfrm>
                  <a:off x="3722688" y="5903119"/>
                  <a:ext cx="292893" cy="381002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Connecteur droit 420"/>
                <p:cNvCxnSpPr/>
                <p:nvPr/>
              </p:nvCxnSpPr>
              <p:spPr>
                <a:xfrm>
                  <a:off x="2901156" y="5972175"/>
                  <a:ext cx="409576" cy="140495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2" name="Connecteur droit 421"/>
                <p:cNvCxnSpPr/>
                <p:nvPr/>
              </p:nvCxnSpPr>
              <p:spPr>
                <a:xfrm flipV="1">
                  <a:off x="4029869" y="5750721"/>
                  <a:ext cx="1285875" cy="76198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3" name="Connecteur droit 422"/>
                <p:cNvCxnSpPr/>
                <p:nvPr/>
              </p:nvCxnSpPr>
              <p:spPr>
                <a:xfrm flipH="1" flipV="1">
                  <a:off x="4015581" y="5829302"/>
                  <a:ext cx="4763" cy="452436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4" name="Connecteur droit 423"/>
                <p:cNvCxnSpPr/>
                <p:nvPr/>
              </p:nvCxnSpPr>
              <p:spPr>
                <a:xfrm>
                  <a:off x="5310981" y="5760244"/>
                  <a:ext cx="119062" cy="438152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Connecteur droit 424"/>
                <p:cNvCxnSpPr/>
                <p:nvPr/>
              </p:nvCxnSpPr>
              <p:spPr>
                <a:xfrm flipV="1">
                  <a:off x="5434806" y="5595941"/>
                  <a:ext cx="397668" cy="597690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6" name="Connecteur droit 425"/>
                <p:cNvCxnSpPr/>
                <p:nvPr/>
              </p:nvCxnSpPr>
              <p:spPr>
                <a:xfrm>
                  <a:off x="5844381" y="5603081"/>
                  <a:ext cx="900112" cy="214315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7" name="Connecteur droit 426"/>
                <p:cNvCxnSpPr/>
                <p:nvPr/>
              </p:nvCxnSpPr>
              <p:spPr>
                <a:xfrm flipH="1" flipV="1">
                  <a:off x="7149305" y="4848227"/>
                  <a:ext cx="395289" cy="438148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8" name="Connecteur droit 427"/>
                <p:cNvCxnSpPr/>
                <p:nvPr/>
              </p:nvCxnSpPr>
              <p:spPr>
                <a:xfrm>
                  <a:off x="6849269" y="5148263"/>
                  <a:ext cx="711993" cy="154783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Connecteur droit 428"/>
                <p:cNvCxnSpPr/>
                <p:nvPr/>
              </p:nvCxnSpPr>
              <p:spPr>
                <a:xfrm flipV="1">
                  <a:off x="6756400" y="5150646"/>
                  <a:ext cx="85724" cy="659604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Connecteur droit 429"/>
                <p:cNvCxnSpPr/>
                <p:nvPr/>
              </p:nvCxnSpPr>
              <p:spPr>
                <a:xfrm flipV="1">
                  <a:off x="7161213" y="4669631"/>
                  <a:ext cx="342900" cy="171451"/>
                </a:xfrm>
                <a:prstGeom prst="line">
                  <a:avLst/>
                </a:prstGeom>
                <a:ln w="34925">
                  <a:solidFill>
                    <a:srgbClr val="0000FF"/>
                  </a:solidFill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Connecteur droit 430"/>
                <p:cNvCxnSpPr/>
                <p:nvPr/>
              </p:nvCxnSpPr>
              <p:spPr>
                <a:xfrm flipH="1">
                  <a:off x="5839621" y="2664619"/>
                  <a:ext cx="621504" cy="962024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2" name="Ellipse 431"/>
                <p:cNvSpPr/>
                <p:nvPr/>
              </p:nvSpPr>
              <p:spPr>
                <a:xfrm>
                  <a:off x="6406994" y="2479425"/>
                  <a:ext cx="216000" cy="216000"/>
                </a:xfrm>
                <a:prstGeom prst="ellipse">
                  <a:avLst/>
                </a:prstGeom>
                <a:solidFill>
                  <a:srgbClr val="FF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433" name="Connecteur droit 432"/>
                <p:cNvCxnSpPr/>
                <p:nvPr/>
              </p:nvCxnSpPr>
              <p:spPr>
                <a:xfrm>
                  <a:off x="3917951" y="3198999"/>
                  <a:ext cx="1866900" cy="453232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4" name="Connecteur droit 433"/>
                <p:cNvCxnSpPr/>
                <p:nvPr/>
              </p:nvCxnSpPr>
              <p:spPr>
                <a:xfrm>
                  <a:off x="4303712" y="2350294"/>
                  <a:ext cx="1483519" cy="1269206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Connecteur droit 434"/>
                <p:cNvCxnSpPr/>
                <p:nvPr/>
              </p:nvCxnSpPr>
              <p:spPr>
                <a:xfrm flipH="1" flipV="1">
                  <a:off x="5849144" y="3798094"/>
                  <a:ext cx="161927" cy="904877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6" name="Connecteur droit 435"/>
                <p:cNvCxnSpPr/>
                <p:nvPr/>
              </p:nvCxnSpPr>
              <p:spPr>
                <a:xfrm flipH="1" flipV="1">
                  <a:off x="5815013" y="3656013"/>
                  <a:ext cx="1636712" cy="939009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7" name="Ellipse 436"/>
                <p:cNvSpPr/>
                <p:nvPr/>
              </p:nvSpPr>
              <p:spPr>
                <a:xfrm>
                  <a:off x="7424581" y="4549525"/>
                  <a:ext cx="216000" cy="216000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8" name="Ellipse 437"/>
                <p:cNvSpPr/>
                <p:nvPr/>
              </p:nvSpPr>
              <p:spPr>
                <a:xfrm>
                  <a:off x="4120994" y="2188118"/>
                  <a:ext cx="216000" cy="2160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2" name="Ellipse 511"/>
                <p:cNvSpPr/>
                <p:nvPr/>
              </p:nvSpPr>
              <p:spPr>
                <a:xfrm>
                  <a:off x="3704275" y="3060451"/>
                  <a:ext cx="216000" cy="216000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3" name="Ellipse 512"/>
                <p:cNvSpPr/>
                <p:nvPr/>
              </p:nvSpPr>
              <p:spPr>
                <a:xfrm>
                  <a:off x="5920900" y="4652282"/>
                  <a:ext cx="216000" cy="216000"/>
                </a:xfrm>
                <a:prstGeom prst="ellipse">
                  <a:avLst/>
                </a:prstGeom>
                <a:solidFill>
                  <a:srgbClr val="CC00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4" name="Ellipse 513"/>
                <p:cNvSpPr/>
                <p:nvPr/>
              </p:nvSpPr>
              <p:spPr>
                <a:xfrm>
                  <a:off x="5672344" y="3497470"/>
                  <a:ext cx="252000" cy="2520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5" name="Ellipse 514"/>
                <p:cNvSpPr/>
                <p:nvPr/>
              </p:nvSpPr>
              <p:spPr>
                <a:xfrm>
                  <a:off x="3176000" y="5336000"/>
                  <a:ext cx="252000" cy="25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16" name="ZoneTexte 515"/>
              <p:cNvSpPr txBox="1"/>
              <p:nvPr/>
            </p:nvSpPr>
            <p:spPr>
              <a:xfrm>
                <a:off x="3613162" y="2251712"/>
                <a:ext cx="3470276" cy="461665"/>
              </a:xfrm>
              <a:prstGeom prst="rect">
                <a:avLst/>
              </a:prstGeom>
              <a:noFill/>
              <a:ln w="28575" cap="rnd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i="1" dirty="0" err="1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Many</a:t>
                </a:r>
                <a:r>
                  <a:rPr lang="fr-FR" i="1" dirty="0" smtClean="0">
                    <a:solidFill>
                      <a:schemeClr val="bg1"/>
                    </a:solidFill>
                    <a:cs typeface="Times New Roman" pitchFamily="18" charset="0"/>
                  </a:rPr>
                  <a:t>-Body Hilbert </a:t>
                </a:r>
                <a:r>
                  <a:rPr lang="fr-FR" i="1" dirty="0" err="1" smtClean="0">
                    <a:solidFill>
                      <a:schemeClr val="bg1"/>
                    </a:solidFill>
                    <a:cs typeface="Times New Roman" pitchFamily="18" charset="0"/>
                  </a:rPr>
                  <a:t>Space</a:t>
                </a:r>
                <a:endParaRPr lang="fr-FR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8" name="Image 1027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8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70418" y="6618622"/>
                <a:ext cx="717724" cy="464111"/>
              </a:xfrm>
              <a:prstGeom prst="rect">
                <a:avLst/>
              </a:prstGeom>
            </p:spPr>
          </p:pic>
          <p:sp>
            <p:nvSpPr>
              <p:cNvPr id="520" name="Line 13"/>
              <p:cNvSpPr>
                <a:spLocks noChangeShapeType="1"/>
              </p:cNvSpPr>
              <p:nvPr/>
            </p:nvSpPr>
            <p:spPr bwMode="auto">
              <a:xfrm flipV="1">
                <a:off x="3498850" y="6337297"/>
                <a:ext cx="739774" cy="339727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1031" name="Image 1030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8671" y="2916947"/>
                <a:ext cx="717724" cy="464111"/>
              </a:xfrm>
              <a:prstGeom prst="rect">
                <a:avLst/>
              </a:prstGeom>
            </p:spPr>
          </p:pic>
          <p:sp>
            <p:nvSpPr>
              <p:cNvPr id="521" name="Line 13"/>
              <p:cNvSpPr>
                <a:spLocks noChangeShapeType="1"/>
              </p:cNvSpPr>
              <p:nvPr/>
            </p:nvSpPr>
            <p:spPr bwMode="auto">
              <a:xfrm flipH="1">
                <a:off x="7122318" y="3396456"/>
                <a:ext cx="186546" cy="344488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35" name="Groupe 1034"/>
            <p:cNvGrpSpPr/>
            <p:nvPr/>
          </p:nvGrpSpPr>
          <p:grpSpPr>
            <a:xfrm>
              <a:off x="5689445" y="3964384"/>
              <a:ext cx="3530918" cy="802482"/>
              <a:chOff x="6862607" y="3989784"/>
              <a:chExt cx="3530918" cy="802482"/>
            </a:xfrm>
          </p:grpSpPr>
          <p:sp>
            <p:nvSpPr>
              <p:cNvPr id="526" name="Rectangle 525"/>
              <p:cNvSpPr/>
              <p:nvPr/>
            </p:nvSpPr>
            <p:spPr bwMode="auto">
              <a:xfrm>
                <a:off x="6862607" y="3989784"/>
                <a:ext cx="3530918" cy="802482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1033" name="Image 1032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0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37734" y="4074009"/>
                <a:ext cx="3380664" cy="634032"/>
              </a:xfrm>
              <a:prstGeom prst="rect">
                <a:avLst/>
              </a:prstGeom>
            </p:spPr>
          </p:pic>
        </p:grpSp>
        <p:sp>
          <p:nvSpPr>
            <p:cNvPr id="525" name="Line 13"/>
            <p:cNvSpPr>
              <a:spLocks noChangeShapeType="1"/>
            </p:cNvSpPr>
            <p:nvPr/>
          </p:nvSpPr>
          <p:spPr bwMode="auto">
            <a:xfrm flipH="1">
              <a:off x="4373562" y="4364038"/>
              <a:ext cx="1219199" cy="207962"/>
            </a:xfrm>
            <a:prstGeom prst="line">
              <a:avLst/>
            </a:prstGeom>
            <a:noFill/>
            <a:ln w="34925">
              <a:solidFill>
                <a:schemeClr val="bg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715112" y="2612537"/>
            <a:ext cx="4867200" cy="893233"/>
            <a:chOff x="5715112" y="2612537"/>
            <a:chExt cx="4867200" cy="893233"/>
          </a:xfrm>
        </p:grpSpPr>
        <p:sp>
          <p:nvSpPr>
            <p:cNvPr id="529" name="Text Box 13"/>
            <p:cNvSpPr txBox="1">
              <a:spLocks noChangeArrowheads="1"/>
            </p:cNvSpPr>
            <p:nvPr/>
          </p:nvSpPr>
          <p:spPr bwMode="auto">
            <a:xfrm>
              <a:off x="5715112" y="2612537"/>
              <a:ext cx="4867200" cy="893233"/>
            </a:xfrm>
            <a:prstGeom prst="rect">
              <a:avLst/>
            </a:prstGeom>
            <a:solidFill>
              <a:schemeClr val="accent1"/>
            </a:solidFill>
            <a:ln w="76200" cmpd="tri">
              <a:solidFill>
                <a:schemeClr val="tx1"/>
              </a:solidFill>
              <a:round/>
              <a:headEnd/>
              <a:tailEnd/>
            </a:ln>
            <a:effectLst>
              <a:outerShdw blurRad="25400" dist="76200" dir="2700000" algn="ctr" rotWithShape="0">
                <a:schemeClr val="bg2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n-US" sz="32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Walkers randomly</a:t>
              </a:r>
            </a:p>
            <a:p>
              <a:pPr algn="ct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n-US" sz="32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exploring the </a:t>
              </a:r>
              <a:r>
                <a:rPr lang="en-US" sz="3200" i="1" dirty="0" err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overcomplete</a:t>
              </a:r>
              <a:r>
                <a:rPr lang="en-US" sz="32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 basis</a:t>
              </a:r>
              <a:endParaRPr lang="en-US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8" name="Connecteur droit 47"/>
            <p:cNvCxnSpPr>
              <a:cxnSpLocks noChangeShapeType="1"/>
            </p:cNvCxnSpPr>
            <p:nvPr/>
          </p:nvCxnSpPr>
          <p:spPr bwMode="auto">
            <a:xfrm>
              <a:off x="6867525" y="3002253"/>
              <a:ext cx="1206000" cy="1"/>
            </a:xfrm>
            <a:prstGeom prst="line">
              <a:avLst/>
            </a:prstGeom>
            <a:noFill/>
            <a:ln w="19050" cap="rnd" algn="ctr">
              <a:solidFill>
                <a:schemeClr val="tx1"/>
              </a:solidFill>
              <a:round/>
              <a:headEnd/>
              <a:tailEnd/>
            </a:ln>
            <a:effectLst>
              <a:outerShdw blurRad="25400" dist="254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e 2"/>
          <p:cNvGrpSpPr/>
          <p:nvPr/>
        </p:nvGrpSpPr>
        <p:grpSpPr>
          <a:xfrm>
            <a:off x="5716163" y="6108616"/>
            <a:ext cx="4865370" cy="1311809"/>
            <a:chOff x="5716163" y="6108616"/>
            <a:chExt cx="4865370" cy="1311809"/>
          </a:xfrm>
        </p:grpSpPr>
        <p:sp>
          <p:nvSpPr>
            <p:cNvPr id="528" name="Text Box 13"/>
            <p:cNvSpPr txBox="1">
              <a:spLocks noChangeArrowheads="1"/>
            </p:cNvSpPr>
            <p:nvPr/>
          </p:nvSpPr>
          <p:spPr bwMode="auto">
            <a:xfrm>
              <a:off x="5716163" y="6108616"/>
              <a:ext cx="4865370" cy="1311809"/>
            </a:xfrm>
            <a:prstGeom prst="rect">
              <a:avLst/>
            </a:prstGeom>
            <a:solidFill>
              <a:schemeClr val="accent1"/>
            </a:solidFill>
            <a:ln w="76200" cmpd="tri">
              <a:solidFill>
                <a:schemeClr val="tx1"/>
              </a:solidFill>
              <a:round/>
              <a:headEnd/>
              <a:tailEnd/>
            </a:ln>
            <a:effectLst>
              <a:outerShdw blurRad="25400" dist="76200" dir="2700000" algn="ctr" rotWithShape="0">
                <a:schemeClr val="bg2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ts val="600"/>
                </a:spcBef>
                <a:defRPr/>
              </a:pPr>
              <a:r>
                <a:rPr lang="en-US" sz="32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en-US" sz="32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The orbitals undergo a Brownian motion to reproduce in average the exact propagation</a:t>
              </a:r>
              <a:endParaRPr lang="en-US" sz="3000" i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9" name="Connecteur droit 47"/>
            <p:cNvCxnSpPr>
              <a:cxnSpLocks noChangeShapeType="1"/>
            </p:cNvCxnSpPr>
            <p:nvPr/>
          </p:nvCxnSpPr>
          <p:spPr bwMode="auto">
            <a:xfrm>
              <a:off x="5983288" y="6891628"/>
              <a:ext cx="2538000" cy="1"/>
            </a:xfrm>
            <a:prstGeom prst="line">
              <a:avLst/>
            </a:prstGeom>
            <a:noFill/>
            <a:ln w="19050" cap="rnd" algn="ctr">
              <a:solidFill>
                <a:schemeClr val="tx1"/>
              </a:solidFill>
              <a:round/>
              <a:headEnd/>
              <a:tailEnd/>
            </a:ln>
            <a:effectLst>
              <a:outerShdw blurRad="25400" dist="254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Connecteur droit 47"/>
            <p:cNvCxnSpPr>
              <a:cxnSpLocks noChangeShapeType="1"/>
            </p:cNvCxnSpPr>
            <p:nvPr/>
          </p:nvCxnSpPr>
          <p:spPr bwMode="auto">
            <a:xfrm>
              <a:off x="5874385" y="7289299"/>
              <a:ext cx="1440000" cy="1"/>
            </a:xfrm>
            <a:prstGeom prst="line">
              <a:avLst/>
            </a:prstGeom>
            <a:noFill/>
            <a:ln w="19050" cap="rnd" algn="ctr">
              <a:solidFill>
                <a:schemeClr val="tx1"/>
              </a:solidFill>
              <a:round/>
              <a:headEnd/>
              <a:tailEnd/>
            </a:ln>
            <a:effectLst>
              <a:outerShdw blurRad="25400" dist="254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74435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024"/>
          <p:cNvSpPr>
            <a:spLocks noChangeAspect="1"/>
          </p:cNvSpPr>
          <p:nvPr/>
        </p:nvSpPr>
        <p:spPr bwMode="auto">
          <a:xfrm>
            <a:off x="111037" y="1138830"/>
            <a:ext cx="7009911" cy="6107400"/>
          </a:xfrm>
          <a:prstGeom prst="rect">
            <a:avLst/>
          </a:prstGeom>
          <a:solidFill>
            <a:schemeClr val="tx1"/>
          </a:solidFill>
          <a:ln w="28575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76200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67" name="Groupe 366"/>
          <p:cNvGrpSpPr>
            <a:grpSpLocks noChangeAspect="1"/>
          </p:cNvGrpSpPr>
          <p:nvPr/>
        </p:nvGrpSpPr>
        <p:grpSpPr>
          <a:xfrm>
            <a:off x="442668" y="2742408"/>
            <a:ext cx="5328113" cy="4078083"/>
            <a:chOff x="1293813" y="1426369"/>
            <a:chExt cx="6346768" cy="4857752"/>
          </a:xfrm>
        </p:grpSpPr>
        <p:cxnSp>
          <p:nvCxnSpPr>
            <p:cNvPr id="368" name="Connecteur droit 367"/>
            <p:cNvCxnSpPr/>
            <p:nvPr/>
          </p:nvCxnSpPr>
          <p:spPr>
            <a:xfrm flipH="1" flipV="1">
              <a:off x="1293813" y="4488656"/>
              <a:ext cx="332581" cy="757238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Connecteur droit 368"/>
            <p:cNvCxnSpPr/>
            <p:nvPr/>
          </p:nvCxnSpPr>
          <p:spPr>
            <a:xfrm flipH="1" flipV="1">
              <a:off x="1625600" y="5230018"/>
              <a:ext cx="1009650" cy="25401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Connecteur droit 370"/>
            <p:cNvCxnSpPr/>
            <p:nvPr/>
          </p:nvCxnSpPr>
          <p:spPr>
            <a:xfrm flipH="1" flipV="1">
              <a:off x="2900363" y="5362575"/>
              <a:ext cx="396082" cy="97631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necteur droit 369"/>
            <p:cNvCxnSpPr/>
            <p:nvPr/>
          </p:nvCxnSpPr>
          <p:spPr>
            <a:xfrm flipH="1" flipV="1">
              <a:off x="2624137" y="5263356"/>
              <a:ext cx="280988" cy="96838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necteur droit 371"/>
            <p:cNvCxnSpPr/>
            <p:nvPr/>
          </p:nvCxnSpPr>
          <p:spPr>
            <a:xfrm>
              <a:off x="3315495" y="1431131"/>
              <a:ext cx="802480" cy="564357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necteur droit 372"/>
            <p:cNvCxnSpPr/>
            <p:nvPr/>
          </p:nvCxnSpPr>
          <p:spPr>
            <a:xfrm flipV="1">
              <a:off x="4120356" y="1564481"/>
              <a:ext cx="1097757" cy="438151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Connecteur droit 373"/>
            <p:cNvCxnSpPr/>
            <p:nvPr/>
          </p:nvCxnSpPr>
          <p:spPr>
            <a:xfrm>
              <a:off x="5225257" y="1566863"/>
              <a:ext cx="1281112" cy="1009650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Connecteur droit 374"/>
            <p:cNvCxnSpPr/>
            <p:nvPr/>
          </p:nvCxnSpPr>
          <p:spPr>
            <a:xfrm flipH="1" flipV="1">
              <a:off x="2305843" y="1997869"/>
              <a:ext cx="271464" cy="533400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Connecteur droit 375"/>
            <p:cNvCxnSpPr/>
            <p:nvPr/>
          </p:nvCxnSpPr>
          <p:spPr>
            <a:xfrm flipV="1">
              <a:off x="2312988" y="1426369"/>
              <a:ext cx="983456" cy="566738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Connecteur droit 376"/>
            <p:cNvCxnSpPr/>
            <p:nvPr/>
          </p:nvCxnSpPr>
          <p:spPr>
            <a:xfrm flipV="1">
              <a:off x="1391444" y="2543175"/>
              <a:ext cx="1185862" cy="731044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Connecteur droit 377"/>
            <p:cNvCxnSpPr/>
            <p:nvPr/>
          </p:nvCxnSpPr>
          <p:spPr>
            <a:xfrm flipH="1" flipV="1">
              <a:off x="1400969" y="3267075"/>
              <a:ext cx="585789" cy="526258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necteur droit 378"/>
            <p:cNvCxnSpPr/>
            <p:nvPr/>
          </p:nvCxnSpPr>
          <p:spPr>
            <a:xfrm flipV="1">
              <a:off x="1296194" y="3795712"/>
              <a:ext cx="692943" cy="690563"/>
            </a:xfrm>
            <a:prstGeom prst="line">
              <a:avLst/>
            </a:prstGeom>
            <a:ln w="34925">
              <a:solidFill>
                <a:srgbClr val="FF66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Connecteur droit 379"/>
            <p:cNvCxnSpPr/>
            <p:nvPr/>
          </p:nvCxnSpPr>
          <p:spPr>
            <a:xfrm flipH="1" flipV="1">
              <a:off x="2203450" y="4248150"/>
              <a:ext cx="771525" cy="366713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Connecteur droit 380"/>
            <p:cNvCxnSpPr/>
            <p:nvPr/>
          </p:nvCxnSpPr>
          <p:spPr>
            <a:xfrm>
              <a:off x="2403475" y="3409951"/>
              <a:ext cx="415925" cy="17144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necteur droit 381"/>
            <p:cNvCxnSpPr/>
            <p:nvPr/>
          </p:nvCxnSpPr>
          <p:spPr>
            <a:xfrm flipH="1" flipV="1">
              <a:off x="2511425" y="3209925"/>
              <a:ext cx="311150" cy="365126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necteur droit 382"/>
            <p:cNvCxnSpPr/>
            <p:nvPr/>
          </p:nvCxnSpPr>
          <p:spPr>
            <a:xfrm flipV="1">
              <a:off x="2511425" y="2749550"/>
              <a:ext cx="292100" cy="45085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necteur droit 383"/>
            <p:cNvCxnSpPr/>
            <p:nvPr/>
          </p:nvCxnSpPr>
          <p:spPr>
            <a:xfrm flipV="1">
              <a:off x="3013075" y="2300288"/>
              <a:ext cx="500063" cy="6667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Connecteur droit 384"/>
            <p:cNvCxnSpPr/>
            <p:nvPr/>
          </p:nvCxnSpPr>
          <p:spPr>
            <a:xfrm flipV="1">
              <a:off x="2510631" y="4622006"/>
              <a:ext cx="473870" cy="3619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Connecteur droit 385"/>
            <p:cNvCxnSpPr/>
            <p:nvPr/>
          </p:nvCxnSpPr>
          <p:spPr>
            <a:xfrm flipH="1" flipV="1">
              <a:off x="2496344" y="4995863"/>
              <a:ext cx="405606" cy="7143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Connecteur droit 386"/>
            <p:cNvCxnSpPr/>
            <p:nvPr/>
          </p:nvCxnSpPr>
          <p:spPr>
            <a:xfrm flipH="1" flipV="1">
              <a:off x="2905919" y="5072063"/>
              <a:ext cx="388144" cy="371476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Connecteur droit 387"/>
            <p:cNvCxnSpPr/>
            <p:nvPr/>
          </p:nvCxnSpPr>
          <p:spPr>
            <a:xfrm flipV="1">
              <a:off x="2203450" y="3948113"/>
              <a:ext cx="302419" cy="29527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Connecteur droit 388"/>
            <p:cNvCxnSpPr/>
            <p:nvPr/>
          </p:nvCxnSpPr>
          <p:spPr>
            <a:xfrm flipH="1" flipV="1">
              <a:off x="2393950" y="3419475"/>
              <a:ext cx="111125" cy="51752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Connecteur droit 389"/>
            <p:cNvCxnSpPr/>
            <p:nvPr/>
          </p:nvCxnSpPr>
          <p:spPr>
            <a:xfrm flipV="1">
              <a:off x="3513138" y="2293144"/>
              <a:ext cx="685800" cy="952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Connecteur droit 390"/>
            <p:cNvCxnSpPr/>
            <p:nvPr/>
          </p:nvCxnSpPr>
          <p:spPr>
            <a:xfrm>
              <a:off x="2817813" y="2764631"/>
              <a:ext cx="195262" cy="20478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Connecteur droit 391"/>
            <p:cNvCxnSpPr/>
            <p:nvPr/>
          </p:nvCxnSpPr>
          <p:spPr>
            <a:xfrm flipH="1" flipV="1">
              <a:off x="3236913" y="5129213"/>
              <a:ext cx="69056" cy="314326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Connecteur droit 392"/>
            <p:cNvCxnSpPr/>
            <p:nvPr/>
          </p:nvCxnSpPr>
          <p:spPr>
            <a:xfrm>
              <a:off x="3303588" y="5453063"/>
              <a:ext cx="192881" cy="28575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Connecteur droit 393"/>
            <p:cNvCxnSpPr/>
            <p:nvPr/>
          </p:nvCxnSpPr>
          <p:spPr>
            <a:xfrm>
              <a:off x="3303588" y="5455445"/>
              <a:ext cx="507206" cy="145255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Connecteur droit 394"/>
            <p:cNvCxnSpPr/>
            <p:nvPr/>
          </p:nvCxnSpPr>
          <p:spPr>
            <a:xfrm>
              <a:off x="3244056" y="5129213"/>
              <a:ext cx="378619" cy="164306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Connecteur droit 395"/>
            <p:cNvCxnSpPr/>
            <p:nvPr/>
          </p:nvCxnSpPr>
          <p:spPr>
            <a:xfrm flipV="1">
              <a:off x="3320256" y="4695826"/>
              <a:ext cx="481013" cy="140493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Connecteur droit 396"/>
            <p:cNvCxnSpPr/>
            <p:nvPr/>
          </p:nvCxnSpPr>
          <p:spPr>
            <a:xfrm flipH="1" flipV="1">
              <a:off x="3317875" y="4845844"/>
              <a:ext cx="309563" cy="438150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necteur droit 397"/>
            <p:cNvCxnSpPr/>
            <p:nvPr/>
          </p:nvCxnSpPr>
          <p:spPr>
            <a:xfrm flipH="1" flipV="1">
              <a:off x="3198813" y="3733800"/>
              <a:ext cx="38100" cy="721519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necteur droit 398"/>
            <p:cNvCxnSpPr/>
            <p:nvPr/>
          </p:nvCxnSpPr>
          <p:spPr>
            <a:xfrm>
              <a:off x="3210719" y="3736181"/>
              <a:ext cx="392906" cy="350044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Connecteur droit 399"/>
            <p:cNvCxnSpPr/>
            <p:nvPr/>
          </p:nvCxnSpPr>
          <p:spPr>
            <a:xfrm flipH="1">
              <a:off x="3232150" y="4405314"/>
              <a:ext cx="397667" cy="64292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Connecteur droit 400"/>
            <p:cNvCxnSpPr/>
            <p:nvPr/>
          </p:nvCxnSpPr>
          <p:spPr>
            <a:xfrm flipH="1" flipV="1">
              <a:off x="3622675" y="4412456"/>
              <a:ext cx="180975" cy="273844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Connecteur droit 401"/>
            <p:cNvCxnSpPr/>
            <p:nvPr/>
          </p:nvCxnSpPr>
          <p:spPr>
            <a:xfrm flipH="1" flipV="1">
              <a:off x="3606006" y="3802856"/>
              <a:ext cx="16669" cy="283369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Connecteur droit 402"/>
            <p:cNvCxnSpPr/>
            <p:nvPr/>
          </p:nvCxnSpPr>
          <p:spPr>
            <a:xfrm flipH="1" flipV="1">
              <a:off x="3706019" y="3498056"/>
              <a:ext cx="395287" cy="216694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Connecteur droit 403"/>
            <p:cNvCxnSpPr/>
            <p:nvPr/>
          </p:nvCxnSpPr>
          <p:spPr>
            <a:xfrm flipV="1">
              <a:off x="3622675" y="3724275"/>
              <a:ext cx="469106" cy="76200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necteur droit 404"/>
            <p:cNvCxnSpPr/>
            <p:nvPr/>
          </p:nvCxnSpPr>
          <p:spPr>
            <a:xfrm flipV="1">
              <a:off x="3710781" y="3431382"/>
              <a:ext cx="288132" cy="61912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Connecteur droit 405"/>
            <p:cNvCxnSpPr/>
            <p:nvPr/>
          </p:nvCxnSpPr>
          <p:spPr>
            <a:xfrm flipH="1" flipV="1">
              <a:off x="3825081" y="3217070"/>
              <a:ext cx="178594" cy="221455"/>
            </a:xfrm>
            <a:prstGeom prst="line">
              <a:avLst/>
            </a:prstGeom>
            <a:ln w="34925">
              <a:solidFill>
                <a:srgbClr val="21C11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Connecteur droit 406"/>
            <p:cNvCxnSpPr/>
            <p:nvPr/>
          </p:nvCxnSpPr>
          <p:spPr>
            <a:xfrm flipV="1">
              <a:off x="4318000" y="5307807"/>
              <a:ext cx="0" cy="300037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necteur droit 407"/>
            <p:cNvCxnSpPr/>
            <p:nvPr/>
          </p:nvCxnSpPr>
          <p:spPr>
            <a:xfrm>
              <a:off x="3810794" y="5293519"/>
              <a:ext cx="504825" cy="307182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necteur droit 408"/>
            <p:cNvCxnSpPr/>
            <p:nvPr/>
          </p:nvCxnSpPr>
          <p:spPr>
            <a:xfrm>
              <a:off x="4315619" y="5300664"/>
              <a:ext cx="507206" cy="145255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necteur droit 409"/>
            <p:cNvCxnSpPr/>
            <p:nvPr/>
          </p:nvCxnSpPr>
          <p:spPr>
            <a:xfrm flipH="1" flipV="1">
              <a:off x="4625181" y="5088731"/>
              <a:ext cx="195263" cy="342900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Connecteur droit 410"/>
            <p:cNvCxnSpPr/>
            <p:nvPr/>
          </p:nvCxnSpPr>
          <p:spPr>
            <a:xfrm flipH="1" flipV="1">
              <a:off x="3810795" y="5298281"/>
              <a:ext cx="2380" cy="311944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Connecteur droit 411"/>
            <p:cNvCxnSpPr/>
            <p:nvPr/>
          </p:nvCxnSpPr>
          <p:spPr>
            <a:xfrm flipV="1">
              <a:off x="5322888" y="4464844"/>
              <a:ext cx="0" cy="464344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Connecteur droit 412"/>
            <p:cNvCxnSpPr/>
            <p:nvPr/>
          </p:nvCxnSpPr>
          <p:spPr>
            <a:xfrm flipV="1">
              <a:off x="5825331" y="4786312"/>
              <a:ext cx="192882" cy="285751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onnecteur droit 413"/>
            <p:cNvCxnSpPr/>
            <p:nvPr/>
          </p:nvCxnSpPr>
          <p:spPr>
            <a:xfrm flipV="1">
              <a:off x="4117975" y="4557712"/>
              <a:ext cx="302420" cy="516732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Connecteur droit 414"/>
            <p:cNvCxnSpPr/>
            <p:nvPr/>
          </p:nvCxnSpPr>
          <p:spPr>
            <a:xfrm>
              <a:off x="4437063" y="4567238"/>
              <a:ext cx="885825" cy="352424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Connecteur droit 415"/>
            <p:cNvCxnSpPr/>
            <p:nvPr/>
          </p:nvCxnSpPr>
          <p:spPr>
            <a:xfrm flipH="1" flipV="1">
              <a:off x="4108451" y="5074444"/>
              <a:ext cx="509587" cy="16669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onnecteur droit 416"/>
            <p:cNvCxnSpPr/>
            <p:nvPr/>
          </p:nvCxnSpPr>
          <p:spPr>
            <a:xfrm>
              <a:off x="5334794" y="4469606"/>
              <a:ext cx="492919" cy="600076"/>
            </a:xfrm>
            <a:prstGeom prst="line">
              <a:avLst/>
            </a:prstGeom>
            <a:ln w="34925">
              <a:solidFill>
                <a:srgbClr val="D6009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Connecteur droit 417"/>
            <p:cNvCxnSpPr/>
            <p:nvPr/>
          </p:nvCxnSpPr>
          <p:spPr>
            <a:xfrm flipH="1">
              <a:off x="2889250" y="5748338"/>
              <a:ext cx="600075" cy="21907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Connecteur droit 418"/>
            <p:cNvCxnSpPr/>
            <p:nvPr/>
          </p:nvCxnSpPr>
          <p:spPr>
            <a:xfrm flipV="1">
              <a:off x="3322638" y="5898358"/>
              <a:ext cx="388144" cy="20716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necteur droit 419"/>
            <p:cNvCxnSpPr/>
            <p:nvPr/>
          </p:nvCxnSpPr>
          <p:spPr>
            <a:xfrm>
              <a:off x="3722688" y="5903119"/>
              <a:ext cx="292893" cy="38100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onnecteur droit 420"/>
            <p:cNvCxnSpPr/>
            <p:nvPr/>
          </p:nvCxnSpPr>
          <p:spPr>
            <a:xfrm>
              <a:off x="2901156" y="5972175"/>
              <a:ext cx="409576" cy="14049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Connecteur droit 421"/>
            <p:cNvCxnSpPr/>
            <p:nvPr/>
          </p:nvCxnSpPr>
          <p:spPr>
            <a:xfrm flipV="1">
              <a:off x="4029869" y="5750721"/>
              <a:ext cx="1285875" cy="7619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necteur droit 422"/>
            <p:cNvCxnSpPr/>
            <p:nvPr/>
          </p:nvCxnSpPr>
          <p:spPr>
            <a:xfrm flipH="1" flipV="1">
              <a:off x="4015581" y="5829302"/>
              <a:ext cx="4763" cy="45243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necteur droit 423"/>
            <p:cNvCxnSpPr/>
            <p:nvPr/>
          </p:nvCxnSpPr>
          <p:spPr>
            <a:xfrm>
              <a:off x="5310981" y="5760244"/>
              <a:ext cx="119062" cy="43815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necteur droit 424"/>
            <p:cNvCxnSpPr/>
            <p:nvPr/>
          </p:nvCxnSpPr>
          <p:spPr>
            <a:xfrm flipV="1">
              <a:off x="5434806" y="5595941"/>
              <a:ext cx="397668" cy="59769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onnecteur droit 425"/>
            <p:cNvCxnSpPr/>
            <p:nvPr/>
          </p:nvCxnSpPr>
          <p:spPr>
            <a:xfrm>
              <a:off x="5844381" y="5603081"/>
              <a:ext cx="900112" cy="21431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eur droit 426"/>
            <p:cNvCxnSpPr/>
            <p:nvPr/>
          </p:nvCxnSpPr>
          <p:spPr>
            <a:xfrm flipH="1" flipV="1">
              <a:off x="7149305" y="4848227"/>
              <a:ext cx="395289" cy="43814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onnecteur droit 427"/>
            <p:cNvCxnSpPr/>
            <p:nvPr/>
          </p:nvCxnSpPr>
          <p:spPr>
            <a:xfrm>
              <a:off x="6849269" y="5148263"/>
              <a:ext cx="711993" cy="15478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onnecteur droit 428"/>
            <p:cNvCxnSpPr/>
            <p:nvPr/>
          </p:nvCxnSpPr>
          <p:spPr>
            <a:xfrm flipV="1">
              <a:off x="6756400" y="5150646"/>
              <a:ext cx="85724" cy="65960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onnecteur droit 429"/>
            <p:cNvCxnSpPr/>
            <p:nvPr/>
          </p:nvCxnSpPr>
          <p:spPr>
            <a:xfrm flipV="1">
              <a:off x="7161213" y="4669631"/>
              <a:ext cx="342900" cy="17145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necteur droit 430"/>
            <p:cNvCxnSpPr/>
            <p:nvPr/>
          </p:nvCxnSpPr>
          <p:spPr>
            <a:xfrm flipH="1">
              <a:off x="5839621" y="2664619"/>
              <a:ext cx="621504" cy="962024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Ellipse 431"/>
            <p:cNvSpPr/>
            <p:nvPr/>
          </p:nvSpPr>
          <p:spPr>
            <a:xfrm>
              <a:off x="6406994" y="2479425"/>
              <a:ext cx="216000" cy="2160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33" name="Connecteur droit 432"/>
            <p:cNvCxnSpPr/>
            <p:nvPr/>
          </p:nvCxnSpPr>
          <p:spPr>
            <a:xfrm>
              <a:off x="3917951" y="3198999"/>
              <a:ext cx="1866900" cy="453232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necteur droit 433"/>
            <p:cNvCxnSpPr/>
            <p:nvPr/>
          </p:nvCxnSpPr>
          <p:spPr>
            <a:xfrm>
              <a:off x="4303712" y="2350294"/>
              <a:ext cx="1483519" cy="1269206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necteur droit 434"/>
            <p:cNvCxnSpPr/>
            <p:nvPr/>
          </p:nvCxnSpPr>
          <p:spPr>
            <a:xfrm flipH="1" flipV="1">
              <a:off x="5849144" y="3798094"/>
              <a:ext cx="161927" cy="904877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necteur droit 435"/>
            <p:cNvCxnSpPr/>
            <p:nvPr/>
          </p:nvCxnSpPr>
          <p:spPr>
            <a:xfrm flipH="1" flipV="1">
              <a:off x="5815013" y="3656013"/>
              <a:ext cx="1636712" cy="939009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7" name="Ellipse 436"/>
            <p:cNvSpPr/>
            <p:nvPr/>
          </p:nvSpPr>
          <p:spPr>
            <a:xfrm>
              <a:off x="7424581" y="4549525"/>
              <a:ext cx="216000" cy="2160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8" name="Ellipse 437"/>
            <p:cNvSpPr/>
            <p:nvPr/>
          </p:nvSpPr>
          <p:spPr>
            <a:xfrm>
              <a:off x="4120994" y="2188118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2" name="Ellipse 511"/>
            <p:cNvSpPr/>
            <p:nvPr/>
          </p:nvSpPr>
          <p:spPr>
            <a:xfrm>
              <a:off x="3704275" y="3060451"/>
              <a:ext cx="216000" cy="21600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3" name="Ellipse 512"/>
            <p:cNvSpPr/>
            <p:nvPr/>
          </p:nvSpPr>
          <p:spPr>
            <a:xfrm>
              <a:off x="5920900" y="4652282"/>
              <a:ext cx="216000" cy="216000"/>
            </a:xfrm>
            <a:prstGeom prst="ellipse">
              <a:avLst/>
            </a:prstGeom>
            <a:solidFill>
              <a:srgbClr val="CC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Importance of the initial state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6" name="ZoneTexte 515"/>
          <p:cNvSpPr txBox="1"/>
          <p:nvPr/>
        </p:nvSpPr>
        <p:spPr>
          <a:xfrm>
            <a:off x="1881187" y="1241424"/>
            <a:ext cx="3470276" cy="461665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fr-FR" i="1" dirty="0" smtClean="0">
                <a:solidFill>
                  <a:schemeClr val="bg1"/>
                </a:solidFill>
                <a:cs typeface="Times New Roman" pitchFamily="18" charset="0"/>
              </a:rPr>
              <a:t>-Body Hilbert </a:t>
            </a:r>
            <a:r>
              <a:rPr lang="fr-FR" i="1" dirty="0" err="1" smtClean="0">
                <a:solidFill>
                  <a:schemeClr val="bg1"/>
                </a:solidFill>
                <a:cs typeface="Times New Roman" pitchFamily="18" charset="0"/>
              </a:rPr>
              <a:t>Space</a:t>
            </a:r>
            <a:endParaRPr lang="fr-FR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Image 10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5" y="6491622"/>
            <a:ext cx="717724" cy="464111"/>
          </a:xfrm>
          <a:prstGeom prst="rect">
            <a:avLst/>
          </a:prstGeom>
        </p:spPr>
      </p:pic>
      <p:sp>
        <p:nvSpPr>
          <p:cNvPr id="520" name="Line 13"/>
          <p:cNvSpPr>
            <a:spLocks noChangeShapeType="1"/>
          </p:cNvSpPr>
          <p:nvPr/>
        </p:nvSpPr>
        <p:spPr bwMode="auto">
          <a:xfrm flipV="1">
            <a:off x="1257287" y="6210297"/>
            <a:ext cx="739774" cy="339727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06" name="Picture 1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992313"/>
            <a:ext cx="2482850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Cloud"/>
          <p:cNvSpPr>
            <a:spLocks noChangeAspect="1" noEditPoints="1" noChangeArrowheads="1"/>
          </p:cNvSpPr>
          <p:nvPr/>
        </p:nvSpPr>
        <p:spPr bwMode="auto">
          <a:xfrm rot="14935278">
            <a:off x="1773238" y="5617397"/>
            <a:ext cx="1049337" cy="862076"/>
          </a:xfrm>
          <a:custGeom>
            <a:avLst/>
            <a:gdLst>
              <a:gd name="T0" fmla="*/ 140022 w 21600"/>
              <a:gd name="T1" fmla="*/ 15233040 h 21600"/>
              <a:gd name="T2" fmla="*/ 22569656 w 21600"/>
              <a:gd name="T3" fmla="*/ 30433595 h 21600"/>
              <a:gd name="T4" fmla="*/ 45101643 w 21600"/>
              <a:gd name="T5" fmla="*/ 15233040 h 21600"/>
              <a:gd name="T6" fmla="*/ 22569656 w 21600"/>
              <a:gd name="T7" fmla="*/ 174193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1">
              <a:alpha val="45097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Cloud"/>
          <p:cNvSpPr>
            <a:spLocks noChangeAspect="1" noEditPoints="1" noChangeArrowheads="1"/>
          </p:cNvSpPr>
          <p:nvPr/>
        </p:nvSpPr>
        <p:spPr bwMode="auto">
          <a:xfrm rot="2018336">
            <a:off x="1494234" y="4795730"/>
            <a:ext cx="2954011" cy="1664633"/>
          </a:xfrm>
          <a:custGeom>
            <a:avLst/>
            <a:gdLst>
              <a:gd name="T0" fmla="*/ 698262 w 21600"/>
              <a:gd name="T1" fmla="*/ 75947767 h 21600"/>
              <a:gd name="T2" fmla="*/ 112550703 w 21600"/>
              <a:gd name="T3" fmla="*/ 151733688 h 21600"/>
              <a:gd name="T4" fmla="*/ 224913672 w 21600"/>
              <a:gd name="T5" fmla="*/ 75947767 h 21600"/>
              <a:gd name="T6" fmla="*/ 112550703 w 21600"/>
              <a:gd name="T7" fmla="*/ 8684774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00FF00">
              <a:alpha val="41176"/>
            </a:srgbClr>
          </a:solidFill>
          <a:ln w="38100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1" name="Image 10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08" y="2789947"/>
            <a:ext cx="717724" cy="464111"/>
          </a:xfrm>
          <a:prstGeom prst="rect">
            <a:avLst/>
          </a:prstGeom>
        </p:spPr>
      </p:pic>
      <p:sp>
        <p:nvSpPr>
          <p:cNvPr id="109" name="Line 18"/>
          <p:cNvSpPr>
            <a:spLocks noChangeShapeType="1"/>
          </p:cNvSpPr>
          <p:nvPr/>
        </p:nvSpPr>
        <p:spPr bwMode="auto">
          <a:xfrm flipV="1">
            <a:off x="2139950" y="6051550"/>
            <a:ext cx="247650" cy="7619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diamond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Ellipse 97"/>
          <p:cNvSpPr/>
          <p:nvPr/>
        </p:nvSpPr>
        <p:spPr>
          <a:xfrm>
            <a:off x="2022764" y="6024543"/>
            <a:ext cx="211554" cy="211554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 bwMode="auto">
          <a:xfrm>
            <a:off x="2171700" y="1933575"/>
            <a:ext cx="634999" cy="4953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0" name="Rectangle 109"/>
          <p:cNvSpPr/>
          <p:nvPr/>
        </p:nvSpPr>
        <p:spPr bwMode="auto">
          <a:xfrm>
            <a:off x="2944813" y="1943099"/>
            <a:ext cx="893762" cy="44767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3914776" y="1971674"/>
            <a:ext cx="1114424" cy="44767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0" name="Cloud"/>
          <p:cNvSpPr>
            <a:spLocks noChangeAspect="1" noEditPoints="1" noChangeArrowheads="1"/>
          </p:cNvSpPr>
          <p:nvPr/>
        </p:nvSpPr>
        <p:spPr bwMode="auto">
          <a:xfrm rot="2973954">
            <a:off x="1828911" y="3065464"/>
            <a:ext cx="4229100" cy="3137581"/>
          </a:xfrm>
          <a:custGeom>
            <a:avLst/>
            <a:gdLst>
              <a:gd name="T0" fmla="*/ 2568395 w 21600"/>
              <a:gd name="T1" fmla="*/ 275970155 h 21600"/>
              <a:gd name="T2" fmla="*/ 414011269 w 21600"/>
              <a:gd name="T3" fmla="*/ 551352533 h 21600"/>
              <a:gd name="T4" fmla="*/ 827332568 w 21600"/>
              <a:gd name="T5" fmla="*/ 275970155 h 21600"/>
              <a:gd name="T6" fmla="*/ 414011269 w 21600"/>
              <a:gd name="T7" fmla="*/ 31557743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3399">
              <a:alpha val="43921"/>
            </a:srgbClr>
          </a:solidFill>
          <a:ln w="381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" name="Ellipse 112"/>
          <p:cNvSpPr/>
          <p:nvPr/>
        </p:nvSpPr>
        <p:spPr>
          <a:xfrm>
            <a:off x="4118446" y="4481097"/>
            <a:ext cx="211554" cy="21155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Line 13"/>
          <p:cNvSpPr>
            <a:spLocks noChangeShapeType="1"/>
          </p:cNvSpPr>
          <p:nvPr/>
        </p:nvSpPr>
        <p:spPr bwMode="auto">
          <a:xfrm flipV="1">
            <a:off x="2971800" y="4692650"/>
            <a:ext cx="965199" cy="93979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diamond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" name="Line 13"/>
          <p:cNvSpPr>
            <a:spLocks noChangeShapeType="1"/>
          </p:cNvSpPr>
          <p:nvPr/>
        </p:nvSpPr>
        <p:spPr bwMode="auto">
          <a:xfrm flipH="1">
            <a:off x="4373562" y="4364038"/>
            <a:ext cx="1219199" cy="207962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5689445" y="3964384"/>
            <a:ext cx="3530918" cy="802482"/>
            <a:chOff x="5689445" y="3964384"/>
            <a:chExt cx="3530918" cy="802482"/>
          </a:xfrm>
        </p:grpSpPr>
        <p:sp>
          <p:nvSpPr>
            <p:cNvPr id="95" name="Rectangle 94"/>
            <p:cNvSpPr/>
            <p:nvPr/>
          </p:nvSpPr>
          <p:spPr bwMode="auto">
            <a:xfrm>
              <a:off x="5689445" y="3964384"/>
              <a:ext cx="3530918" cy="802482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96" name="Image 9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4572" y="4048609"/>
              <a:ext cx="3380664" cy="634032"/>
            </a:xfrm>
            <a:prstGeom prst="rect">
              <a:avLst/>
            </a:prstGeom>
          </p:spPr>
        </p:pic>
      </p:grpSp>
      <p:sp>
        <p:nvSpPr>
          <p:cNvPr id="521" name="Line 13"/>
          <p:cNvSpPr>
            <a:spLocks noChangeShapeType="1"/>
          </p:cNvSpPr>
          <p:nvPr/>
        </p:nvSpPr>
        <p:spPr bwMode="auto">
          <a:xfrm flipH="1">
            <a:off x="4880755" y="3269456"/>
            <a:ext cx="186546" cy="344488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7" name="Text Box 13"/>
          <p:cNvSpPr txBox="1">
            <a:spLocks noChangeArrowheads="1"/>
          </p:cNvSpPr>
          <p:nvPr/>
        </p:nvSpPr>
        <p:spPr bwMode="auto">
          <a:xfrm>
            <a:off x="4952155" y="5950321"/>
            <a:ext cx="5298333" cy="1139454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600"/>
              </a:spcBef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The statistical errors are reduced if the Brownian motion is initialized by a good approximation of the ground state</a:t>
            </a:r>
            <a:endParaRPr lang="en-US" sz="2800" i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Line 17"/>
          <p:cNvSpPr>
            <a:spLocks noChangeShapeType="1"/>
          </p:cNvSpPr>
          <p:nvPr/>
        </p:nvSpPr>
        <p:spPr bwMode="auto">
          <a:xfrm flipV="1">
            <a:off x="2387601" y="5651500"/>
            <a:ext cx="584199" cy="39369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diamond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9" grpId="0" animBg="1"/>
      <p:bldP spid="109" grpId="0" animBg="1"/>
      <p:bldP spid="3" grpId="0" animBg="1"/>
      <p:bldP spid="110" grpId="0" animBg="1"/>
      <p:bldP spid="111" grpId="0" animBg="1"/>
      <p:bldP spid="100" grpId="0" animBg="1"/>
      <p:bldP spid="114" grpId="0" animBg="1"/>
      <p:bldP spid="117" grpId="0" animBg="1"/>
      <p:bldP spid="10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Principle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of the Importance-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Sampling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Technique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985" y="725354"/>
            <a:ext cx="3163429" cy="1265371"/>
          </a:xfrm>
          <a:prstGeom prst="rect">
            <a:avLst/>
          </a:prstGeom>
        </p:spPr>
      </p:pic>
      <p:grpSp>
        <p:nvGrpSpPr>
          <p:cNvPr id="43" name="Groupe 42"/>
          <p:cNvGrpSpPr/>
          <p:nvPr/>
        </p:nvGrpSpPr>
        <p:grpSpPr>
          <a:xfrm>
            <a:off x="5528420" y="1938996"/>
            <a:ext cx="4984872" cy="5195224"/>
            <a:chOff x="5528420" y="1938996"/>
            <a:chExt cx="4984872" cy="5195224"/>
          </a:xfrm>
        </p:grpSpPr>
        <p:sp>
          <p:nvSpPr>
            <p:cNvPr id="23" name="ZoneTexte 22"/>
            <p:cNvSpPr txBox="1"/>
            <p:nvPr/>
          </p:nvSpPr>
          <p:spPr>
            <a:xfrm>
              <a:off x="6613525" y="1938996"/>
              <a:ext cx="2813050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Importance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sampling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grpSp>
          <p:nvGrpSpPr>
            <p:cNvPr id="21" name="Groupe 20"/>
            <p:cNvGrpSpPr/>
            <p:nvPr/>
          </p:nvGrpSpPr>
          <p:grpSpPr>
            <a:xfrm>
              <a:off x="5528420" y="2450591"/>
              <a:ext cx="4984872" cy="754497"/>
              <a:chOff x="5085554" y="2695071"/>
              <a:chExt cx="4984872" cy="754497"/>
            </a:xfrm>
          </p:grpSpPr>
          <p:pic>
            <p:nvPicPr>
              <p:cNvPr id="7" name="Image 6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0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48648" y="2695071"/>
                <a:ext cx="2021778" cy="740009"/>
              </a:xfrm>
              <a:prstGeom prst="rect">
                <a:avLst/>
              </a:prstGeom>
            </p:spPr>
          </p:pic>
          <p:sp>
            <p:nvSpPr>
              <p:cNvPr id="26" name="ZoneTexte 25"/>
              <p:cNvSpPr txBox="1"/>
              <p:nvPr/>
            </p:nvSpPr>
            <p:spPr>
              <a:xfrm>
                <a:off x="5085554" y="2741682"/>
                <a:ext cx="3017837" cy="707886"/>
              </a:xfrm>
              <a:prstGeom prst="rect">
                <a:avLst/>
              </a:prstGeom>
              <a:noFill/>
              <a:effectLst>
                <a:outerShdw blurRad="25400" dist="50800" dir="2700000" algn="ctr" rotWithShape="0">
                  <a:schemeClr val="bg2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spcBef>
                    <a:spcPts val="0"/>
                  </a:spcBef>
                  <a:buClr>
                    <a:schemeClr val="tx1"/>
                  </a:buClr>
                  <a:buSzPct val="105000"/>
                </a:pPr>
                <a:r>
                  <a:rPr lang="fr-FR" sz="20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Probability</a:t>
                </a:r>
                <a:r>
                  <a:rPr lang="fr-FR" sz="2000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 distribution </a:t>
                </a:r>
                <a:r>
                  <a:rPr lang="fr-FR" sz="20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dedicated</a:t>
                </a:r>
                <a:r>
                  <a:rPr lang="fr-FR" sz="20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 to the </a:t>
                </a:r>
                <a:r>
                  <a:rPr lang="fr-FR" sz="20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function</a:t>
                </a:r>
                <a:endParaRPr lang="fr-FR" sz="20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e 27"/>
            <p:cNvGrpSpPr/>
            <p:nvPr/>
          </p:nvGrpSpPr>
          <p:grpSpPr>
            <a:xfrm>
              <a:off x="5577692" y="3335251"/>
              <a:ext cx="4889701" cy="3798969"/>
              <a:chOff x="5577692" y="3579731"/>
              <a:chExt cx="4889701" cy="3798969"/>
            </a:xfrm>
          </p:grpSpPr>
          <p:pic>
            <p:nvPicPr>
              <p:cNvPr id="1027" name="Picture 3" descr="C:\Users\Jérémy\Desktop\MC1V2_N.png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56" t="10449" r="4035" b="12058"/>
              <a:stretch/>
            </p:blipFill>
            <p:spPr bwMode="auto">
              <a:xfrm rot="5400000">
                <a:off x="6123058" y="3034365"/>
                <a:ext cx="3798969" cy="4889701"/>
              </a:xfrm>
              <a:prstGeom prst="rect">
                <a:avLst/>
              </a:prstGeom>
              <a:noFill/>
              <a:ln w="28575" cap="rnd">
                <a:solidFill>
                  <a:schemeClr val="accent1"/>
                </a:solidFill>
              </a:ln>
              <a:effectLst>
                <a:outerShdw blurRad="25400" dist="50800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Image 12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12494" y="7164769"/>
                <a:ext cx="189738" cy="189738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8023225" y="4937760"/>
                <a:ext cx="2218373" cy="1851660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7490460" y="5304786"/>
            <a:ext cx="2735580" cy="1139454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Efficiency improved by the choice of the distribution</a:t>
            </a:r>
            <a:endParaRPr lang="en-US" sz="2800" i="1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28612" y="1938996"/>
            <a:ext cx="6271679" cy="5600432"/>
            <a:chOff x="228612" y="1938996"/>
            <a:chExt cx="6271679" cy="5600432"/>
          </a:xfrm>
        </p:grpSpPr>
        <p:sp>
          <p:nvSpPr>
            <p:cNvPr id="22" name="ZoneTexte 21"/>
            <p:cNvSpPr txBox="1"/>
            <p:nvPr/>
          </p:nvSpPr>
          <p:spPr>
            <a:xfrm>
              <a:off x="1357313" y="1938996"/>
              <a:ext cx="2628899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Standard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sampling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grpSp>
          <p:nvGrpSpPr>
            <p:cNvPr id="30" name="Groupe 29"/>
            <p:cNvGrpSpPr/>
            <p:nvPr/>
          </p:nvGrpSpPr>
          <p:grpSpPr>
            <a:xfrm>
              <a:off x="228612" y="3335254"/>
              <a:ext cx="4888114" cy="3798969"/>
              <a:chOff x="228612" y="3579734"/>
              <a:chExt cx="4888114" cy="3798969"/>
            </a:xfrm>
          </p:grpSpPr>
          <p:pic>
            <p:nvPicPr>
              <p:cNvPr id="1026" name="Picture 2" descr="C:\Users\Jérémy\Desktop\MC2V2_N.png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55" t="10450" r="4036" b="12083"/>
              <a:stretch/>
            </p:blipFill>
            <p:spPr bwMode="auto">
              <a:xfrm rot="5400000">
                <a:off x="773184" y="3035162"/>
                <a:ext cx="3798969" cy="4888114"/>
              </a:xfrm>
              <a:prstGeom prst="rect">
                <a:avLst/>
              </a:prstGeom>
              <a:noFill/>
              <a:ln w="28575" cap="rnd">
                <a:solidFill>
                  <a:schemeClr val="accent1"/>
                </a:solidFill>
              </a:ln>
              <a:effectLst>
                <a:outerShdw blurRad="25400" dist="50800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" name="Image 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2619" y="7164769"/>
                <a:ext cx="189738" cy="189738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 bwMode="auto">
              <a:xfrm>
                <a:off x="2559368" y="4980940"/>
                <a:ext cx="2302192" cy="1785620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pic>
          <p:nvPicPr>
            <p:cNvPr id="41" name="Image 4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3109" y="7254876"/>
              <a:ext cx="2307182" cy="284552"/>
            </a:xfrm>
            <a:prstGeom prst="rect">
              <a:avLst/>
            </a:prstGeom>
          </p:spPr>
        </p:pic>
        <p:grpSp>
          <p:nvGrpSpPr>
            <p:cNvPr id="4" name="Groupe 3"/>
            <p:cNvGrpSpPr/>
            <p:nvPr/>
          </p:nvGrpSpPr>
          <p:grpSpPr>
            <a:xfrm>
              <a:off x="368283" y="2447688"/>
              <a:ext cx="4609703" cy="757400"/>
              <a:chOff x="368283" y="2447688"/>
              <a:chExt cx="4609703" cy="757400"/>
            </a:xfrm>
          </p:grpSpPr>
          <p:sp>
            <p:nvSpPr>
              <p:cNvPr id="25" name="ZoneTexte 24"/>
              <p:cNvSpPr txBox="1"/>
              <p:nvPr/>
            </p:nvSpPr>
            <p:spPr>
              <a:xfrm>
                <a:off x="368283" y="2497202"/>
                <a:ext cx="1400175" cy="7078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spcBef>
                    <a:spcPts val="0"/>
                  </a:spcBef>
                  <a:buClr>
                    <a:schemeClr val="tx1"/>
                  </a:buClr>
                  <a:buSzPct val="105000"/>
                </a:pPr>
                <a:r>
                  <a:rPr lang="fr-FR" sz="20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Gaussian</a:t>
                </a:r>
                <a:r>
                  <a:rPr lang="fr-FR" sz="20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 distribution</a:t>
                </a:r>
              </a:p>
            </p:txBody>
          </p:sp>
          <p:pic>
            <p:nvPicPr>
              <p:cNvPr id="3" name="Image 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3538" y="2447688"/>
                <a:ext cx="3104448" cy="74000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74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303610" y="3235109"/>
            <a:ext cx="10083006" cy="1765518"/>
            <a:chOff x="303610" y="3235109"/>
            <a:chExt cx="10083006" cy="1765518"/>
          </a:xfrm>
        </p:grpSpPr>
        <p:sp>
          <p:nvSpPr>
            <p:cNvPr id="1048" name="Rectangle 1047"/>
            <p:cNvSpPr/>
            <p:nvPr/>
          </p:nvSpPr>
          <p:spPr bwMode="auto">
            <a:xfrm>
              <a:off x="303610" y="3235109"/>
              <a:ext cx="10083006" cy="1765518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6" name="Image 25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042" y="4091351"/>
              <a:ext cx="9968887" cy="857253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292" y="3303679"/>
              <a:ext cx="5429318" cy="793443"/>
            </a:xfrm>
            <a:prstGeom prst="rect">
              <a:avLst/>
            </a:prstGeom>
          </p:spPr>
        </p:pic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tochastic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Scheme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Guided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47" name="Rectangle à coins arrondis 1046"/>
          <p:cNvSpPr/>
          <p:nvPr/>
        </p:nvSpPr>
        <p:spPr bwMode="auto">
          <a:xfrm>
            <a:off x="4833940" y="4134110"/>
            <a:ext cx="1974056" cy="7229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7332330" y="5088125"/>
            <a:ext cx="2366040" cy="1192917"/>
            <a:chOff x="7332330" y="5059549"/>
            <a:chExt cx="2366040" cy="1192917"/>
          </a:xfrm>
        </p:grpSpPr>
        <p:sp>
          <p:nvSpPr>
            <p:cNvPr id="705" name="ZoneTexte 704"/>
            <p:cNvSpPr txBox="1"/>
            <p:nvPr/>
          </p:nvSpPr>
          <p:spPr>
            <a:xfrm>
              <a:off x="7800324" y="5059549"/>
              <a:ext cx="1433228" cy="523220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Diffusion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2330" y="5960655"/>
              <a:ext cx="2366040" cy="291811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6836" y="5615623"/>
              <a:ext cx="1489728" cy="320729"/>
            </a:xfrm>
            <a:prstGeom prst="rect">
              <a:avLst/>
            </a:prstGeom>
          </p:spPr>
        </p:pic>
      </p:grpSp>
      <p:sp>
        <p:nvSpPr>
          <p:cNvPr id="58" name="Rectangle à coins arrondis 57"/>
          <p:cNvSpPr/>
          <p:nvPr/>
        </p:nvSpPr>
        <p:spPr bwMode="auto">
          <a:xfrm>
            <a:off x="8636000" y="4134110"/>
            <a:ext cx="629446" cy="7229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440531" y="1005732"/>
            <a:ext cx="4465639" cy="1565599"/>
            <a:chOff x="440531" y="1005732"/>
            <a:chExt cx="4465639" cy="1565599"/>
          </a:xfrm>
        </p:grpSpPr>
        <p:sp>
          <p:nvSpPr>
            <p:cNvPr id="531" name="Text Box 141"/>
            <p:cNvSpPr txBox="1">
              <a:spLocks noChangeArrowheads="1"/>
            </p:cNvSpPr>
            <p:nvPr/>
          </p:nvSpPr>
          <p:spPr bwMode="auto">
            <a:xfrm>
              <a:off x="2181560" y="1005732"/>
              <a:ext cx="985498" cy="536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2800" i="1" u="sng" dirty="0" err="1" smtClean="0"/>
                <a:t>Idea</a:t>
              </a:r>
              <a:r>
                <a:rPr lang="fr-FR" sz="2800" u="sng" dirty="0" smtClean="0"/>
                <a:t>: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0" name="ZoneTexte 529"/>
            <p:cNvSpPr txBox="1"/>
            <p:nvPr/>
          </p:nvSpPr>
          <p:spPr>
            <a:xfrm>
              <a:off x="440531" y="1431369"/>
              <a:ext cx="4465639" cy="954107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Importance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sampling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incorporated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within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the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Brownian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motion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538" name="Text Box 11"/>
            <p:cNvSpPr txBox="1">
              <a:spLocks noChangeArrowheads="1"/>
            </p:cNvSpPr>
            <p:nvPr/>
          </p:nvSpPr>
          <p:spPr bwMode="auto">
            <a:xfrm>
              <a:off x="528638" y="2318274"/>
              <a:ext cx="4289425" cy="2530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60000"/>
                </a:lnSpc>
                <a:spcBef>
                  <a:spcPts val="600"/>
                </a:spcBef>
              </a:pPr>
              <a:r>
                <a:rPr lang="fr-FR" sz="1600" dirty="0">
                  <a:solidFill>
                    <a:srgbClr val="00FF00"/>
                  </a:solidFill>
                </a:rPr>
                <a:t>S. Zhang, H. </a:t>
              </a:r>
              <a:r>
                <a:rPr lang="fr-FR" sz="1600" dirty="0" err="1">
                  <a:solidFill>
                    <a:srgbClr val="00FF00"/>
                  </a:solidFill>
                </a:rPr>
                <a:t>Krakauer</a:t>
              </a:r>
              <a:r>
                <a:rPr lang="fr-FR" sz="1600" dirty="0">
                  <a:solidFill>
                    <a:srgbClr val="00FF00"/>
                  </a:solidFill>
                </a:rPr>
                <a:t>, </a:t>
              </a:r>
              <a:r>
                <a:rPr lang="fr-FR" sz="1600" i="1" dirty="0" err="1">
                  <a:solidFill>
                    <a:srgbClr val="00FF00"/>
                  </a:solidFill>
                </a:rPr>
                <a:t>PRL</a:t>
              </a:r>
              <a:r>
                <a:rPr lang="fr-FR" sz="1600" dirty="0">
                  <a:solidFill>
                    <a:srgbClr val="00FF00"/>
                  </a:solidFill>
                </a:rPr>
                <a:t> 90,1336401 (2003)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964238" y="1257985"/>
            <a:ext cx="4114800" cy="1057275"/>
            <a:chOff x="5964238" y="910321"/>
            <a:chExt cx="4114800" cy="1057275"/>
          </a:xfrm>
        </p:grpSpPr>
        <p:sp>
          <p:nvSpPr>
            <p:cNvPr id="707" name="Rectangle 706"/>
            <p:cNvSpPr/>
            <p:nvPr/>
          </p:nvSpPr>
          <p:spPr bwMode="auto">
            <a:xfrm>
              <a:off x="5964238" y="910321"/>
              <a:ext cx="4114800" cy="1057275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3" name="Image 2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145" y="1001483"/>
              <a:ext cx="3945879" cy="872788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2270578" y="5089090"/>
            <a:ext cx="4158343" cy="1245348"/>
            <a:chOff x="2270578" y="5060514"/>
            <a:chExt cx="4158343" cy="1245348"/>
          </a:xfrm>
        </p:grpSpPr>
        <p:sp>
          <p:nvSpPr>
            <p:cNvPr id="706" name="ZoneTexte 705"/>
            <p:cNvSpPr txBox="1"/>
            <p:nvPr/>
          </p:nvSpPr>
          <p:spPr>
            <a:xfrm>
              <a:off x="2270578" y="5060514"/>
              <a:ext cx="4158343" cy="523220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Drift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guided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by the trial state</a:t>
              </a:r>
            </a:p>
          </p:txBody>
        </p:sp>
        <p:pic>
          <p:nvPicPr>
            <p:cNvPr id="29" name="Image 28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1468" y="5517181"/>
              <a:ext cx="2716563" cy="788681"/>
            </a:xfrm>
            <a:prstGeom prst="rect">
              <a:avLst/>
            </a:prstGeom>
          </p:spPr>
        </p:pic>
      </p:grpSp>
      <p:grpSp>
        <p:nvGrpSpPr>
          <p:cNvPr id="3" name="Groupe 2"/>
          <p:cNvGrpSpPr/>
          <p:nvPr/>
        </p:nvGrpSpPr>
        <p:grpSpPr>
          <a:xfrm>
            <a:off x="1031305" y="6627600"/>
            <a:ext cx="8618866" cy="644400"/>
            <a:chOff x="1031305" y="6627600"/>
            <a:chExt cx="8618866" cy="644400"/>
          </a:xfrm>
        </p:grpSpPr>
        <p:sp>
          <p:nvSpPr>
            <p:cNvPr id="19" name="Flèche droite rayée 18"/>
            <p:cNvSpPr/>
            <p:nvPr/>
          </p:nvSpPr>
          <p:spPr bwMode="auto">
            <a:xfrm>
              <a:off x="1031305" y="6657976"/>
              <a:ext cx="1377950" cy="560387"/>
            </a:xfrm>
            <a:prstGeom prst="stripedRightArrow">
              <a:avLst>
                <a:gd name="adj1" fmla="val 42098"/>
                <a:gd name="adj2" fmla="val 50000"/>
              </a:avLst>
            </a:prstGeom>
            <a:solidFill>
              <a:schemeClr val="tx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129" name="Groupe 128"/>
            <p:cNvGrpSpPr>
              <a:grpSpLocks noChangeAspect="1"/>
            </p:cNvGrpSpPr>
            <p:nvPr/>
          </p:nvGrpSpPr>
          <p:grpSpPr>
            <a:xfrm>
              <a:off x="2584800" y="6627600"/>
              <a:ext cx="7065371" cy="644400"/>
              <a:chOff x="127000" y="3394342"/>
              <a:chExt cx="10104621" cy="921596"/>
            </a:xfrm>
          </p:grpSpPr>
          <p:grpSp>
            <p:nvGrpSpPr>
              <p:cNvPr id="130" name="Groupe 129"/>
              <p:cNvGrpSpPr/>
              <p:nvPr/>
            </p:nvGrpSpPr>
            <p:grpSpPr>
              <a:xfrm>
                <a:off x="6545472" y="3394649"/>
                <a:ext cx="1086843" cy="918670"/>
                <a:chOff x="6545472" y="3394649"/>
                <a:chExt cx="1086843" cy="918670"/>
              </a:xfrm>
            </p:grpSpPr>
            <p:pic>
              <p:nvPicPr>
                <p:cNvPr id="185" name="Image 184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8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45472" y="3394649"/>
                  <a:ext cx="1086843" cy="918670"/>
                </a:xfrm>
                <a:prstGeom prst="rect">
                  <a:avLst/>
                </a:prstGeom>
              </p:spPr>
            </p:pic>
            <p:sp>
              <p:nvSpPr>
                <p:cNvPr id="186" name="Line 676"/>
                <p:cNvSpPr>
                  <a:spLocks noChangeAspect="1" noChangeShapeType="1"/>
                </p:cNvSpPr>
                <p:nvPr/>
              </p:nvSpPr>
              <p:spPr bwMode="auto">
                <a:xfrm rot="19800000" flipV="1">
                  <a:off x="6659238" y="3737770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7" name="Line 677"/>
                <p:cNvSpPr>
                  <a:spLocks noChangeAspect="1" noChangeShapeType="1"/>
                </p:cNvSpPr>
                <p:nvPr/>
              </p:nvSpPr>
              <p:spPr bwMode="auto">
                <a:xfrm rot="19800000" flipV="1">
                  <a:off x="6659238" y="3566509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8" name="Line 678"/>
                <p:cNvSpPr>
                  <a:spLocks noChangeAspect="1" noChangeShapeType="1"/>
                </p:cNvSpPr>
                <p:nvPr/>
              </p:nvSpPr>
              <p:spPr bwMode="auto">
                <a:xfrm rot="19800000" flipV="1">
                  <a:off x="6659238" y="3513360"/>
                  <a:ext cx="769124" cy="0"/>
                </a:xfrm>
                <a:prstGeom prst="line">
                  <a:avLst/>
                </a:prstGeom>
                <a:noFill/>
                <a:ln w="19050" cap="rnd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89" name="Groupe 188"/>
                <p:cNvGrpSpPr/>
                <p:nvPr/>
              </p:nvGrpSpPr>
              <p:grpSpPr>
                <a:xfrm rot="19800000">
                  <a:off x="6659238" y="3807271"/>
                  <a:ext cx="769124" cy="136080"/>
                  <a:chOff x="6659238" y="1599957"/>
                  <a:chExt cx="769124" cy="136080"/>
                </a:xfrm>
              </p:grpSpPr>
              <p:sp>
                <p:nvSpPr>
                  <p:cNvPr id="190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6659238" y="1667997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1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6705754" y="1599957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2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7086373" y="1599957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3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7248168" y="1599957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FF"/>
                      </a:gs>
                      <a:gs pos="100000">
                        <a:srgbClr val="3333FF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6867549" y="1599957"/>
                    <a:ext cx="136080" cy="1360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C0000"/>
                      </a:gs>
                      <a:gs pos="100000">
                        <a:srgbClr val="CC0000">
                          <a:gamma/>
                          <a:shade val="4627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31" name="Groupe 130"/>
              <p:cNvGrpSpPr/>
              <p:nvPr/>
            </p:nvGrpSpPr>
            <p:grpSpPr>
              <a:xfrm>
                <a:off x="127000" y="3394342"/>
                <a:ext cx="10104621" cy="921596"/>
                <a:chOff x="127000" y="3394342"/>
                <a:chExt cx="10104621" cy="921596"/>
              </a:xfrm>
            </p:grpSpPr>
            <p:grpSp>
              <p:nvGrpSpPr>
                <p:cNvPr id="132" name="Groupe 131"/>
                <p:cNvGrpSpPr/>
                <p:nvPr/>
              </p:nvGrpSpPr>
              <p:grpSpPr>
                <a:xfrm>
                  <a:off x="1745333" y="3395672"/>
                  <a:ext cx="1086843" cy="918670"/>
                  <a:chOff x="1745333" y="3395672"/>
                  <a:chExt cx="1086843" cy="918670"/>
                </a:xfrm>
              </p:grpSpPr>
              <p:pic>
                <p:nvPicPr>
                  <p:cNvPr id="175" name="Image 174"/>
                  <p:cNvPicPr>
                    <a:picLocks noChangeAspect="1"/>
                  </p:cNvPicPr>
                  <p:nvPr>
                    <p:custDataLst>
                      <p:tags r:id="rId12"/>
                    </p:custDataLst>
                  </p:nvPr>
                </p:nvPicPr>
                <p:blipFill>
                  <a:blip r:embed="rId28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45333" y="3395672"/>
                    <a:ext cx="1086843" cy="918670"/>
                  </a:xfrm>
                  <a:prstGeom prst="rect">
                    <a:avLst/>
                  </a:prstGeom>
                </p:spPr>
              </p:pic>
              <p:sp>
                <p:nvSpPr>
                  <p:cNvPr id="176" name="Line 676"/>
                  <p:cNvSpPr>
                    <a:spLocks noChangeAspect="1" noChangeShapeType="1"/>
                  </p:cNvSpPr>
                  <p:nvPr/>
                </p:nvSpPr>
                <p:spPr bwMode="auto">
                  <a:xfrm rot="21180000" flipV="1">
                    <a:off x="1859099" y="3915955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FF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7" name="Line 677"/>
                  <p:cNvSpPr>
                    <a:spLocks noChangeAspect="1" noChangeShapeType="1"/>
                  </p:cNvSpPr>
                  <p:nvPr/>
                </p:nvSpPr>
                <p:spPr bwMode="auto">
                  <a:xfrm rot="21180000" flipV="1">
                    <a:off x="1859099" y="3756507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FF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8" name="Line 678"/>
                  <p:cNvSpPr>
                    <a:spLocks noChangeAspect="1" noChangeShapeType="1"/>
                  </p:cNvSpPr>
                  <p:nvPr/>
                </p:nvSpPr>
                <p:spPr bwMode="auto">
                  <a:xfrm rot="21180000" flipV="1">
                    <a:off x="1859099" y="3579919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FF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179" name="Groupe 178"/>
                  <p:cNvGrpSpPr/>
                  <p:nvPr/>
                </p:nvGrpSpPr>
                <p:grpSpPr>
                  <a:xfrm rot="21180000">
                    <a:off x="1859099" y="4026230"/>
                    <a:ext cx="769124" cy="136080"/>
                    <a:chOff x="1859099" y="1847488"/>
                    <a:chExt cx="769124" cy="136080"/>
                  </a:xfrm>
                </p:grpSpPr>
                <p:sp>
                  <p:nvSpPr>
                    <p:cNvPr id="180" name="Line 67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859099" y="1915528"/>
                      <a:ext cx="769124" cy="0"/>
                    </a:xfrm>
                    <a:prstGeom prst="line">
                      <a:avLst/>
                    </a:prstGeom>
                    <a:noFill/>
                    <a:ln w="19050" cap="rnd">
                      <a:solidFill>
                        <a:srgbClr val="00FFFF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05615" y="1847488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86234" y="1847488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48029" y="1847488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7410" y="1847488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33" name="Groupe 132"/>
                <p:cNvGrpSpPr/>
                <p:nvPr/>
              </p:nvGrpSpPr>
              <p:grpSpPr>
                <a:xfrm>
                  <a:off x="3346431" y="3397268"/>
                  <a:ext cx="1086843" cy="918670"/>
                  <a:chOff x="3346431" y="3397268"/>
                  <a:chExt cx="1086843" cy="918670"/>
                </a:xfrm>
              </p:grpSpPr>
              <p:pic>
                <p:nvPicPr>
                  <p:cNvPr id="165" name="Image 164"/>
                  <p:cNvPicPr>
                    <a:picLocks noChangeAspect="1"/>
                  </p:cNvPicPr>
                  <p:nvPr>
                    <p:custDataLst>
                      <p:tags r:id="rId11"/>
                    </p:custDataLst>
                  </p:nvPr>
                </p:nvPicPr>
                <p:blipFill>
                  <a:blip r:embed="rId28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346431" y="3397268"/>
                    <a:ext cx="1086843" cy="918670"/>
                  </a:xfrm>
                  <a:prstGeom prst="rect">
                    <a:avLst/>
                  </a:prstGeom>
                </p:spPr>
              </p:pic>
              <p:sp>
                <p:nvSpPr>
                  <p:cNvPr id="166" name="Line 676"/>
                  <p:cNvSpPr>
                    <a:spLocks noChangeAspect="1" noChangeShapeType="1"/>
                  </p:cNvSpPr>
                  <p:nvPr/>
                </p:nvSpPr>
                <p:spPr bwMode="auto">
                  <a:xfrm rot="20880000" flipV="1">
                    <a:off x="3460197" y="3854116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CC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7" name="Line 677"/>
                  <p:cNvSpPr>
                    <a:spLocks noChangeAspect="1" noChangeShapeType="1"/>
                  </p:cNvSpPr>
                  <p:nvPr/>
                </p:nvSpPr>
                <p:spPr bwMode="auto">
                  <a:xfrm rot="20880000" flipV="1">
                    <a:off x="3460197" y="3572926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CC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8" name="Line 678"/>
                  <p:cNvSpPr>
                    <a:spLocks noChangeAspect="1" noChangeShapeType="1"/>
                  </p:cNvSpPr>
                  <p:nvPr/>
                </p:nvSpPr>
                <p:spPr bwMode="auto">
                  <a:xfrm rot="20880000" flipV="1">
                    <a:off x="3460197" y="3487219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CC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169" name="Groupe 168"/>
                  <p:cNvGrpSpPr/>
                  <p:nvPr/>
                </p:nvGrpSpPr>
                <p:grpSpPr>
                  <a:xfrm rot="20880000">
                    <a:off x="3460197" y="4127273"/>
                    <a:ext cx="769124" cy="136080"/>
                    <a:chOff x="3460197" y="1948531"/>
                    <a:chExt cx="769124" cy="136080"/>
                  </a:xfrm>
                </p:grpSpPr>
                <p:sp>
                  <p:nvSpPr>
                    <p:cNvPr id="170" name="Line 67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3460197" y="2016571"/>
                      <a:ext cx="769124" cy="0"/>
                    </a:xfrm>
                    <a:prstGeom prst="line">
                      <a:avLst/>
                    </a:prstGeom>
                    <a:noFill/>
                    <a:ln w="19050" cap="rnd">
                      <a:solidFill>
                        <a:srgbClr val="00CC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06713" y="1948531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87332" y="1948531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49127" y="1948531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8508" y="1948531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34" name="Groupe 133"/>
                <p:cNvGrpSpPr/>
                <p:nvPr/>
              </p:nvGrpSpPr>
              <p:grpSpPr>
                <a:xfrm>
                  <a:off x="127000" y="3394342"/>
                  <a:ext cx="1086843" cy="918670"/>
                  <a:chOff x="127000" y="3394342"/>
                  <a:chExt cx="1086843" cy="918670"/>
                </a:xfrm>
              </p:grpSpPr>
              <p:pic>
                <p:nvPicPr>
                  <p:cNvPr id="163" name="Image 162"/>
                  <p:cNvPicPr>
                    <a:picLocks noChangeAspect="1"/>
                  </p:cNvPicPr>
                  <p:nvPr>
                    <p:custDataLst>
                      <p:tags r:id="rId10"/>
                    </p:custDataLst>
                  </p:nvPr>
                </p:nvPicPr>
                <p:blipFill>
                  <a:blip r:embed="rId28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7000" y="3394342"/>
                    <a:ext cx="1086843" cy="918670"/>
                  </a:xfrm>
                  <a:prstGeom prst="rect">
                    <a:avLst/>
                  </a:prstGeom>
                </p:spPr>
              </p:pic>
              <p:pic>
                <p:nvPicPr>
                  <p:cNvPr id="164" name="Picture 525" descr="atomic_nucleus_big"/>
                  <p:cNvPicPr>
                    <a:picLocks noChangeAspect="1" noChangeArrowheads="1"/>
                  </p:cNvPicPr>
                  <p:nvPr/>
                </p:nvPicPr>
                <p:blipFill>
                  <a:blip r:embed="rId2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1382" b="2032"/>
                  <a:stretch>
                    <a:fillRect/>
                  </a:stretch>
                </p:blipFill>
                <p:spPr bwMode="auto">
                  <a:xfrm>
                    <a:off x="251447" y="3472011"/>
                    <a:ext cx="776378" cy="7273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135" name="Image 134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3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29711" y="3629672"/>
                  <a:ext cx="336362" cy="384001"/>
                </a:xfrm>
                <a:prstGeom prst="rect">
                  <a:avLst/>
                </a:prstGeom>
              </p:spPr>
            </p:pic>
            <p:pic>
              <p:nvPicPr>
                <p:cNvPr id="136" name="Image 135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3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30705" y="3629685"/>
                  <a:ext cx="336362" cy="384001"/>
                </a:xfrm>
                <a:prstGeom prst="rect">
                  <a:avLst/>
                </a:prstGeom>
              </p:spPr>
            </p:pic>
            <p:pic>
              <p:nvPicPr>
                <p:cNvPr id="137" name="Image 136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31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17015" y="3629517"/>
                  <a:ext cx="914606" cy="384337"/>
                </a:xfrm>
                <a:prstGeom prst="rect">
                  <a:avLst/>
                </a:prstGeom>
              </p:spPr>
            </p:pic>
            <p:pic>
              <p:nvPicPr>
                <p:cNvPr id="138" name="Image 137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3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86649" y="3763111"/>
                  <a:ext cx="378407" cy="162406"/>
                </a:xfrm>
                <a:prstGeom prst="rect">
                  <a:avLst/>
                </a:prstGeom>
              </p:spPr>
            </p:pic>
            <p:grpSp>
              <p:nvGrpSpPr>
                <p:cNvPr id="139" name="Groupe 138"/>
                <p:cNvGrpSpPr/>
                <p:nvPr/>
              </p:nvGrpSpPr>
              <p:grpSpPr>
                <a:xfrm>
                  <a:off x="8140679" y="3394653"/>
                  <a:ext cx="1086843" cy="918670"/>
                  <a:chOff x="8140679" y="3394653"/>
                  <a:chExt cx="1086843" cy="918670"/>
                </a:xfrm>
              </p:grpSpPr>
              <p:pic>
                <p:nvPicPr>
                  <p:cNvPr id="153" name="Image 152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28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140679" y="3394653"/>
                    <a:ext cx="1086843" cy="918670"/>
                  </a:xfrm>
                  <a:prstGeom prst="rect">
                    <a:avLst/>
                  </a:prstGeom>
                </p:spPr>
              </p:pic>
              <p:sp>
                <p:nvSpPr>
                  <p:cNvPr id="154" name="Line 676"/>
                  <p:cNvSpPr>
                    <a:spLocks noChangeAspect="1" noChangeShapeType="1"/>
                  </p:cNvSpPr>
                  <p:nvPr/>
                </p:nvSpPr>
                <p:spPr bwMode="auto">
                  <a:xfrm rot="20940000" flipV="1">
                    <a:off x="8254445" y="3887777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5" name="Line 677"/>
                  <p:cNvSpPr>
                    <a:spLocks noChangeAspect="1" noChangeShapeType="1"/>
                  </p:cNvSpPr>
                  <p:nvPr/>
                </p:nvSpPr>
                <p:spPr bwMode="auto">
                  <a:xfrm rot="20940000" flipV="1">
                    <a:off x="8254445" y="3823696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6" name="Line 678"/>
                  <p:cNvSpPr>
                    <a:spLocks noChangeAspect="1" noChangeShapeType="1"/>
                  </p:cNvSpPr>
                  <p:nvPr/>
                </p:nvSpPr>
                <p:spPr bwMode="auto">
                  <a:xfrm rot="20940000" flipV="1">
                    <a:off x="8254445" y="3592744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157" name="Groupe 156"/>
                  <p:cNvGrpSpPr/>
                  <p:nvPr/>
                </p:nvGrpSpPr>
                <p:grpSpPr>
                  <a:xfrm rot="20940000">
                    <a:off x="8254445" y="3914425"/>
                    <a:ext cx="769124" cy="136080"/>
                    <a:chOff x="8254445" y="1735683"/>
                    <a:chExt cx="769124" cy="136080"/>
                  </a:xfrm>
                </p:grpSpPr>
                <p:sp>
                  <p:nvSpPr>
                    <p:cNvPr id="158" name="Line 67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8254445" y="1803723"/>
                      <a:ext cx="769124" cy="0"/>
                    </a:xfrm>
                    <a:prstGeom prst="line">
                      <a:avLst/>
                    </a:prstGeom>
                    <a:noFill/>
                    <a:ln w="19050" cap="rnd">
                      <a:solidFill>
                        <a:srgbClr val="FF00FF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9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300961" y="1735683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0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681580" y="1735683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1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43375" y="1735683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2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62756" y="1735683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40" name="Groupe 139"/>
                <p:cNvGrpSpPr/>
                <p:nvPr/>
              </p:nvGrpSpPr>
              <p:grpSpPr>
                <a:xfrm>
                  <a:off x="4941461" y="3395672"/>
                  <a:ext cx="1086843" cy="918670"/>
                  <a:chOff x="4941461" y="3395672"/>
                  <a:chExt cx="1086843" cy="918670"/>
                </a:xfrm>
              </p:grpSpPr>
              <p:pic>
                <p:nvPicPr>
                  <p:cNvPr id="143" name="Image 142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28" cstate="print">
                    <a:lum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41461" y="3395672"/>
                    <a:ext cx="1086843" cy="918670"/>
                  </a:xfrm>
                  <a:prstGeom prst="rect">
                    <a:avLst/>
                  </a:prstGeom>
                </p:spPr>
              </p:pic>
              <p:sp>
                <p:nvSpPr>
                  <p:cNvPr id="144" name="Line 676"/>
                  <p:cNvSpPr>
                    <a:spLocks noChangeAspect="1" noChangeShapeType="1"/>
                  </p:cNvSpPr>
                  <p:nvPr/>
                </p:nvSpPr>
                <p:spPr bwMode="auto">
                  <a:xfrm rot="20160000" flipV="1">
                    <a:off x="5055227" y="3888796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5" name="Line 677"/>
                  <p:cNvSpPr>
                    <a:spLocks noChangeAspect="1" noChangeShapeType="1"/>
                  </p:cNvSpPr>
                  <p:nvPr/>
                </p:nvSpPr>
                <p:spPr bwMode="auto">
                  <a:xfrm rot="20160000" flipV="1">
                    <a:off x="5055227" y="3658010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6" name="Line 678"/>
                  <p:cNvSpPr>
                    <a:spLocks noChangeAspect="1" noChangeShapeType="1"/>
                  </p:cNvSpPr>
                  <p:nvPr/>
                </p:nvSpPr>
                <p:spPr bwMode="auto">
                  <a:xfrm rot="20160000" flipV="1">
                    <a:off x="5055227" y="3509630"/>
                    <a:ext cx="769124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147" name="Groupe 146"/>
                  <p:cNvGrpSpPr/>
                  <p:nvPr/>
                </p:nvGrpSpPr>
                <p:grpSpPr>
                  <a:xfrm rot="20160000">
                    <a:off x="5055227" y="3915444"/>
                    <a:ext cx="769124" cy="136080"/>
                    <a:chOff x="5055227" y="1736702"/>
                    <a:chExt cx="769124" cy="136080"/>
                  </a:xfrm>
                </p:grpSpPr>
                <p:sp>
                  <p:nvSpPr>
                    <p:cNvPr id="148" name="Line 67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055227" y="1804742"/>
                      <a:ext cx="769124" cy="0"/>
                    </a:xfrm>
                    <a:prstGeom prst="line">
                      <a:avLst/>
                    </a:prstGeom>
                    <a:noFill/>
                    <a:ln w="19050" cap="rnd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9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1743" y="1736702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0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2362" y="1736702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1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44157" y="1736702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3333FF"/>
                        </a:gs>
                        <a:gs pos="100000">
                          <a:srgbClr val="3333FF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2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3538" y="1736702"/>
                      <a:ext cx="136080" cy="13608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CC0000"/>
                        </a:gs>
                        <a:gs pos="100000">
                          <a:srgbClr val="CC0000">
                            <a:gamma/>
                            <a:shade val="46275"/>
                            <a:invGamma/>
                          </a:srgbClr>
                        </a:gs>
                      </a:gsLst>
                      <a:path path="rect">
                        <a:fillToRect t="100000" r="100000"/>
                      </a:path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pic>
              <p:nvPicPr>
                <p:cNvPr id="141" name="Image 140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3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25549" y="3629685"/>
                  <a:ext cx="336362" cy="384001"/>
                </a:xfrm>
                <a:prstGeom prst="rect">
                  <a:avLst/>
                </a:prstGeom>
              </p:spPr>
            </p:pic>
            <p:pic>
              <p:nvPicPr>
                <p:cNvPr id="142" name="Image 141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3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27820" y="3629685"/>
                  <a:ext cx="336362" cy="384001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8" name="Groupe 97"/>
          <p:cNvGrpSpPr/>
          <p:nvPr/>
        </p:nvGrpSpPr>
        <p:grpSpPr>
          <a:xfrm>
            <a:off x="1797048" y="2698161"/>
            <a:ext cx="7099720" cy="520227"/>
            <a:chOff x="1376861" y="2467658"/>
            <a:chExt cx="6979224" cy="520227"/>
          </a:xfrm>
        </p:grpSpPr>
        <p:sp>
          <p:nvSpPr>
            <p:cNvPr id="99" name="Text Box 141"/>
            <p:cNvSpPr txBox="1">
              <a:spLocks noChangeArrowheads="1"/>
            </p:cNvSpPr>
            <p:nvPr/>
          </p:nvSpPr>
          <p:spPr bwMode="auto">
            <a:xfrm>
              <a:off x="1376861" y="2467658"/>
              <a:ext cx="4619250" cy="443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ts val="0"/>
                </a:spcBef>
              </a:pPr>
              <a:r>
                <a:rPr lang="fr-FR" sz="2200" i="1" dirty="0" err="1"/>
                <a:t>Quadratic</a:t>
              </a:r>
              <a:r>
                <a:rPr lang="fr-FR" sz="2200" i="1" dirty="0"/>
                <a:t> </a:t>
              </a:r>
              <a:r>
                <a:rPr lang="fr-FR" sz="2200" i="1" dirty="0" err="1"/>
                <a:t>form</a:t>
              </a:r>
              <a:r>
                <a:rPr lang="fr-FR" sz="2200" i="1" dirty="0"/>
                <a:t> of one-body </a:t>
              </a:r>
              <a:r>
                <a:rPr lang="fr-FR" sz="2200" i="1" dirty="0" err="1" smtClean="0"/>
                <a:t>operators</a:t>
              </a:r>
              <a:r>
                <a:rPr lang="fr-FR" sz="2200" dirty="0" smtClean="0"/>
                <a:t>:</a:t>
              </a:r>
              <a:endParaRPr lang="fr-FR" sz="2200" dirty="0"/>
            </a:p>
          </p:txBody>
        </p:sp>
        <p:pic>
          <p:nvPicPr>
            <p:cNvPr id="100" name="Image 9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127" y="2491892"/>
              <a:ext cx="2394958" cy="495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233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" grpId="0" animBg="1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/>
          <p:cNvGrpSpPr/>
          <p:nvPr/>
        </p:nvGrpSpPr>
        <p:grpSpPr>
          <a:xfrm>
            <a:off x="55563" y="1043475"/>
            <a:ext cx="3704117" cy="2435859"/>
            <a:chOff x="1106167" y="1283653"/>
            <a:chExt cx="3704117" cy="2435859"/>
          </a:xfrm>
        </p:grpSpPr>
        <p:grpSp>
          <p:nvGrpSpPr>
            <p:cNvPr id="665" name="Groupe 664"/>
            <p:cNvGrpSpPr/>
            <p:nvPr/>
          </p:nvGrpSpPr>
          <p:grpSpPr>
            <a:xfrm>
              <a:off x="1117442" y="1283653"/>
              <a:ext cx="3692842" cy="2435859"/>
              <a:chOff x="726758" y="961390"/>
              <a:chExt cx="3692842" cy="2435859"/>
            </a:xfrm>
          </p:grpSpPr>
          <p:sp>
            <p:nvSpPr>
              <p:cNvPr id="667" name="Rectangle 666"/>
              <p:cNvSpPr/>
              <p:nvPr/>
            </p:nvSpPr>
            <p:spPr bwMode="auto">
              <a:xfrm>
                <a:off x="726758" y="961390"/>
                <a:ext cx="3692842" cy="2435859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grpSp>
            <p:nvGrpSpPr>
              <p:cNvPr id="668" name="Groupe 667"/>
              <p:cNvGrpSpPr/>
              <p:nvPr/>
            </p:nvGrpSpPr>
            <p:grpSpPr>
              <a:xfrm>
                <a:off x="740260" y="1328826"/>
                <a:ext cx="2582908" cy="2052000"/>
                <a:chOff x="740260" y="1328826"/>
                <a:chExt cx="2582908" cy="2052000"/>
              </a:xfrm>
            </p:grpSpPr>
            <p:cxnSp>
              <p:nvCxnSpPr>
                <p:cNvPr id="669" name="Connecteur droit avec flèche 668"/>
                <p:cNvCxnSpPr/>
                <p:nvPr/>
              </p:nvCxnSpPr>
              <p:spPr>
                <a:xfrm>
                  <a:off x="740260" y="2361628"/>
                  <a:ext cx="2430000" cy="0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0" name="Connecteur droit avec flèche 669"/>
                <p:cNvCxnSpPr/>
                <p:nvPr/>
              </p:nvCxnSpPr>
              <p:spPr>
                <a:xfrm flipH="1" flipV="1">
                  <a:off x="1958501" y="1328826"/>
                  <a:ext cx="0" cy="2052000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1" name="Ellipse 670"/>
                <p:cNvSpPr/>
                <p:nvPr/>
              </p:nvSpPr>
              <p:spPr>
                <a:xfrm>
                  <a:off x="1802394" y="18716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2" name="Ellipse 671"/>
                <p:cNvSpPr/>
                <p:nvPr/>
              </p:nvSpPr>
              <p:spPr>
                <a:xfrm>
                  <a:off x="2583597" y="2285800"/>
                  <a:ext cx="144000" cy="1440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" name="Ellipse 672"/>
                <p:cNvSpPr/>
                <p:nvPr/>
              </p:nvSpPr>
              <p:spPr>
                <a:xfrm>
                  <a:off x="2450093" y="182025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4" name="Ellipse 673"/>
                <p:cNvSpPr/>
                <p:nvPr/>
              </p:nvSpPr>
              <p:spPr>
                <a:xfrm>
                  <a:off x="1984657" y="289292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5" name="Ellipse 674"/>
                <p:cNvSpPr/>
                <p:nvPr/>
              </p:nvSpPr>
              <p:spPr>
                <a:xfrm>
                  <a:off x="2313895" y="258012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6" name="Ellipse 675"/>
                <p:cNvSpPr/>
                <p:nvPr/>
              </p:nvSpPr>
              <p:spPr>
                <a:xfrm>
                  <a:off x="3009008" y="198703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7" name="Ellipse 676"/>
                <p:cNvSpPr/>
                <p:nvPr/>
              </p:nvSpPr>
              <p:spPr>
                <a:xfrm>
                  <a:off x="3215168" y="26810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8" name="Ellipse 677"/>
                <p:cNvSpPr/>
                <p:nvPr/>
              </p:nvSpPr>
              <p:spPr>
                <a:xfrm>
                  <a:off x="2843510" y="252591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9" name="Ellipse 678"/>
                <p:cNvSpPr/>
                <p:nvPr/>
              </p:nvSpPr>
              <p:spPr>
                <a:xfrm>
                  <a:off x="2807621" y="291345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3" name="Ellipse 702"/>
                <p:cNvSpPr/>
                <p:nvPr/>
              </p:nvSpPr>
              <p:spPr>
                <a:xfrm>
                  <a:off x="2372916" y="3160258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4" name="Ellipse 703"/>
                <p:cNvSpPr/>
                <p:nvPr/>
              </p:nvSpPr>
              <p:spPr>
                <a:xfrm>
                  <a:off x="2800138" y="18389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8" name="Ellipse 707"/>
                <p:cNvSpPr/>
                <p:nvPr/>
              </p:nvSpPr>
              <p:spPr>
                <a:xfrm>
                  <a:off x="1197088" y="182908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9" name="Ellipse 708"/>
                <p:cNvSpPr/>
                <p:nvPr/>
              </p:nvSpPr>
              <p:spPr>
                <a:xfrm>
                  <a:off x="1273854" y="294888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0" name="Ellipse 709"/>
                <p:cNvSpPr/>
                <p:nvPr/>
              </p:nvSpPr>
              <p:spPr>
                <a:xfrm>
                  <a:off x="2153866" y="168878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1" name="Ellipse 710"/>
                <p:cNvSpPr/>
                <p:nvPr/>
              </p:nvSpPr>
              <p:spPr>
                <a:xfrm>
                  <a:off x="1828524" y="25349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712" name="Connecteur droit 711"/>
                <p:cNvCxnSpPr/>
                <p:nvPr/>
              </p:nvCxnSpPr>
              <p:spPr>
                <a:xfrm flipV="1">
                  <a:off x="1954334" y="2135409"/>
                  <a:ext cx="66972" cy="225921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3" name="Connecteur droit 712"/>
                <p:cNvCxnSpPr/>
                <p:nvPr/>
              </p:nvCxnSpPr>
              <p:spPr>
                <a:xfrm flipV="1">
                  <a:off x="1960584" y="2220241"/>
                  <a:ext cx="270570" cy="13841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4" name="Connecteur droit 713"/>
                <p:cNvCxnSpPr/>
                <p:nvPr/>
              </p:nvCxnSpPr>
              <p:spPr>
                <a:xfrm>
                  <a:off x="1958799" y="2364902"/>
                  <a:ext cx="133052" cy="188417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5" name="Connecteur droit 714"/>
                <p:cNvCxnSpPr/>
                <p:nvPr/>
              </p:nvCxnSpPr>
              <p:spPr>
                <a:xfrm flipH="1">
                  <a:off x="1624828" y="2364902"/>
                  <a:ext cx="333078" cy="362545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6" name="Connecteur droit 715"/>
                <p:cNvCxnSpPr/>
                <p:nvPr/>
              </p:nvCxnSpPr>
              <p:spPr>
                <a:xfrm flipH="1" flipV="1">
                  <a:off x="1825151" y="2172914"/>
                  <a:ext cx="135433" cy="195858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7" name="Ellipse 716"/>
                <p:cNvSpPr/>
                <p:nvPr/>
              </p:nvSpPr>
              <p:spPr>
                <a:xfrm>
                  <a:off x="2192738" y="2178551"/>
                  <a:ext cx="108000" cy="108000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" name="Multiplier 717"/>
                <p:cNvSpPr/>
                <p:nvPr/>
              </p:nvSpPr>
              <p:spPr>
                <a:xfrm>
                  <a:off x="2164145" y="2149957"/>
                  <a:ext cx="162000" cy="162000"/>
                </a:xfrm>
                <a:prstGeom prst="mathMultiply">
                  <a:avLst>
                    <a:gd name="adj1" fmla="val 16185"/>
                  </a:avLst>
                </a:prstGeom>
                <a:solidFill>
                  <a:srgbClr val="00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719" name="Groupe 718"/>
                <p:cNvGrpSpPr/>
                <p:nvPr/>
              </p:nvGrpSpPr>
              <p:grpSpPr>
                <a:xfrm>
                  <a:off x="1955763" y="2035932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732" name="Ellipse 73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33" name="Multiplier 73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720" name="Groupe 719"/>
                <p:cNvGrpSpPr/>
                <p:nvPr/>
              </p:nvGrpSpPr>
              <p:grpSpPr>
                <a:xfrm>
                  <a:off x="1748594" y="2093082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730" name="Ellipse 72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31" name="Multiplier 73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721" name="Groupe 720"/>
                <p:cNvGrpSpPr/>
                <p:nvPr/>
              </p:nvGrpSpPr>
              <p:grpSpPr>
                <a:xfrm>
                  <a:off x="2022438" y="248360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728" name="Ellipse 72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29" name="Multiplier 72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722" name="Groupe 721"/>
                <p:cNvGrpSpPr/>
                <p:nvPr/>
              </p:nvGrpSpPr>
              <p:grpSpPr>
                <a:xfrm>
                  <a:off x="1548569" y="2640770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726" name="Ellipse 72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27" name="Multiplier 72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</p:grpSp>
        <p:sp>
          <p:nvSpPr>
            <p:cNvPr id="36" name="ZoneTexte 35"/>
            <p:cNvSpPr txBox="1"/>
            <p:nvPr/>
          </p:nvSpPr>
          <p:spPr>
            <a:xfrm>
              <a:off x="3405187" y="1684307"/>
              <a:ext cx="844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dirty="0" smtClean="0">
                  <a:solidFill>
                    <a:schemeClr val="bg1"/>
                  </a:solidFill>
                </a:rPr>
                <a:t>signal</a:t>
              </a:r>
              <a:endParaRPr lang="fr-FR" sz="2000" i="1" dirty="0">
                <a:solidFill>
                  <a:schemeClr val="bg1"/>
                </a:solidFill>
              </a:endParaRPr>
            </a:p>
          </p:txBody>
        </p:sp>
        <p:sp>
          <p:nvSpPr>
            <p:cNvPr id="736" name="ZoneTexte 735"/>
            <p:cNvSpPr txBox="1"/>
            <p:nvPr/>
          </p:nvSpPr>
          <p:spPr>
            <a:xfrm>
              <a:off x="1106167" y="2273240"/>
              <a:ext cx="7572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dirty="0" smtClean="0">
                  <a:solidFill>
                    <a:schemeClr val="bg1"/>
                  </a:solidFill>
                </a:rPr>
                <a:t>noise</a:t>
              </a:r>
              <a:endParaRPr lang="fr-FR" sz="2000" i="1" dirty="0">
                <a:solidFill>
                  <a:schemeClr val="bg1"/>
                </a:solidFill>
              </a:endParaRPr>
            </a:p>
          </p:txBody>
        </p:sp>
        <p:sp>
          <p:nvSpPr>
            <p:cNvPr id="738" name="Line 13"/>
            <p:cNvSpPr>
              <a:spLocks noChangeShapeType="1"/>
            </p:cNvSpPr>
            <p:nvPr/>
          </p:nvSpPr>
          <p:spPr bwMode="auto">
            <a:xfrm flipV="1">
              <a:off x="1800225" y="2500312"/>
              <a:ext cx="345281" cy="9525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Line 13"/>
            <p:cNvSpPr>
              <a:spLocks noChangeShapeType="1"/>
            </p:cNvSpPr>
            <p:nvPr/>
          </p:nvSpPr>
          <p:spPr bwMode="auto">
            <a:xfrm>
              <a:off x="1704975" y="2600325"/>
              <a:ext cx="266700" cy="376238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Line 13"/>
            <p:cNvSpPr>
              <a:spLocks noChangeShapeType="1"/>
            </p:cNvSpPr>
            <p:nvPr/>
          </p:nvSpPr>
          <p:spPr bwMode="auto">
            <a:xfrm flipH="1">
              <a:off x="3481387" y="2055020"/>
              <a:ext cx="119063" cy="23733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Line 13"/>
            <p:cNvSpPr>
              <a:spLocks noChangeShapeType="1"/>
            </p:cNvSpPr>
            <p:nvPr/>
          </p:nvSpPr>
          <p:spPr bwMode="auto">
            <a:xfrm flipH="1">
              <a:off x="3302792" y="2024063"/>
              <a:ext cx="219076" cy="145256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Phase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Problem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37" name="ZoneTexte 736"/>
          <p:cNvSpPr txBox="1"/>
          <p:nvPr/>
        </p:nvSpPr>
        <p:spPr>
          <a:xfrm>
            <a:off x="-26974" y="612971"/>
            <a:ext cx="3896513" cy="46166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i="1" u="sng" dirty="0" err="1" smtClean="0">
                <a:cs typeface="Times New Roman" pitchFamily="18" charset="0"/>
              </a:rPr>
              <a:t>Populating</a:t>
            </a:r>
            <a:r>
              <a:rPr lang="fr-FR" i="1" u="sng" dirty="0" smtClean="0">
                <a:cs typeface="Times New Roman" pitchFamily="18" charset="0"/>
              </a:rPr>
              <a:t> distinct </a:t>
            </a:r>
            <a:r>
              <a:rPr lang="fr-FR" i="1" u="sng" dirty="0" err="1" smtClean="0">
                <a:cs typeface="Times New Roman" pitchFamily="18" charset="0"/>
              </a:rPr>
              <a:t>domains</a:t>
            </a:r>
            <a:r>
              <a:rPr lang="fr-FR" u="sng" dirty="0" smtClean="0">
                <a:cs typeface="Times New Roman" pitchFamily="18" charset="0"/>
              </a:rPr>
              <a:t>:</a:t>
            </a:r>
          </a:p>
        </p:txBody>
      </p:sp>
      <p:pic>
        <p:nvPicPr>
          <p:cNvPr id="7" name="Imag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257" y="2142968"/>
            <a:ext cx="588912" cy="220980"/>
          </a:xfrm>
          <a:prstGeom prst="rect">
            <a:avLst/>
          </a:prstGeom>
        </p:spPr>
      </p:pic>
      <p:pic>
        <p:nvPicPr>
          <p:cNvPr id="317" name="Image 3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257" y="3643946"/>
            <a:ext cx="588912" cy="22098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5" y="3604329"/>
            <a:ext cx="1693889" cy="32072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26" y="3551212"/>
            <a:ext cx="3446494" cy="379438"/>
          </a:xfrm>
          <a:prstGeom prst="rect">
            <a:avLst/>
          </a:prstGeom>
        </p:spPr>
      </p:pic>
      <p:grpSp>
        <p:nvGrpSpPr>
          <p:cNvPr id="25" name="Groupe 24"/>
          <p:cNvGrpSpPr/>
          <p:nvPr/>
        </p:nvGrpSpPr>
        <p:grpSpPr>
          <a:xfrm>
            <a:off x="4592268" y="1046798"/>
            <a:ext cx="3692842" cy="2435859"/>
            <a:chOff x="4592268" y="1043623"/>
            <a:chExt cx="3692842" cy="2435859"/>
          </a:xfrm>
        </p:grpSpPr>
        <p:grpSp>
          <p:nvGrpSpPr>
            <p:cNvPr id="33" name="Groupe 32"/>
            <p:cNvGrpSpPr/>
            <p:nvPr/>
          </p:nvGrpSpPr>
          <p:grpSpPr>
            <a:xfrm>
              <a:off x="4592268" y="1043623"/>
              <a:ext cx="3692842" cy="2435859"/>
              <a:chOff x="115200" y="1918800"/>
              <a:chExt cx="3692842" cy="2435859"/>
            </a:xfrm>
          </p:grpSpPr>
          <p:sp>
            <p:nvSpPr>
              <p:cNvPr id="449" name="Rectangle 448"/>
              <p:cNvSpPr/>
              <p:nvPr/>
            </p:nvSpPr>
            <p:spPr bwMode="auto">
              <a:xfrm>
                <a:off x="115200" y="1918800"/>
                <a:ext cx="3692842" cy="2435859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grpSp>
            <p:nvGrpSpPr>
              <p:cNvPr id="32" name="Groupe 31"/>
              <p:cNvGrpSpPr/>
              <p:nvPr/>
            </p:nvGrpSpPr>
            <p:grpSpPr>
              <a:xfrm>
                <a:off x="128119" y="2287503"/>
                <a:ext cx="2430000" cy="2052000"/>
                <a:chOff x="128119" y="2287503"/>
                <a:chExt cx="2430000" cy="2052000"/>
              </a:xfrm>
            </p:grpSpPr>
            <p:cxnSp>
              <p:nvCxnSpPr>
                <p:cNvPr id="451" name="Connecteur droit avec flèche 450"/>
                <p:cNvCxnSpPr/>
                <p:nvPr/>
              </p:nvCxnSpPr>
              <p:spPr>
                <a:xfrm flipH="1" flipV="1">
                  <a:off x="1346360" y="2287503"/>
                  <a:ext cx="0" cy="2052000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Connecteur droit avec flèche 451"/>
                <p:cNvCxnSpPr/>
                <p:nvPr/>
              </p:nvCxnSpPr>
              <p:spPr>
                <a:xfrm>
                  <a:off x="128119" y="3320305"/>
                  <a:ext cx="2430000" cy="0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53" name="Groupe 452"/>
                <p:cNvGrpSpPr/>
                <p:nvPr/>
              </p:nvGrpSpPr>
              <p:grpSpPr>
                <a:xfrm>
                  <a:off x="387471" y="303127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16" name="Ellipse 61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17" name="Multiplier 61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454" name="Ellipse 453"/>
                <p:cNvSpPr/>
                <p:nvPr/>
              </p:nvSpPr>
              <p:spPr>
                <a:xfrm>
                  <a:off x="1972800" y="3243600"/>
                  <a:ext cx="144000" cy="1440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5" name="Ellipse 454"/>
                <p:cNvSpPr/>
                <p:nvPr/>
              </p:nvSpPr>
              <p:spPr>
                <a:xfrm>
                  <a:off x="2375593" y="303088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6" name="Ellipse 455"/>
                <p:cNvSpPr/>
                <p:nvPr/>
              </p:nvSpPr>
              <p:spPr>
                <a:xfrm>
                  <a:off x="2401787" y="357571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7" name="Ellipse 456"/>
                <p:cNvSpPr/>
                <p:nvPr/>
              </p:nvSpPr>
              <p:spPr>
                <a:xfrm>
                  <a:off x="1809748" y="412791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8" name="Ellipse 457"/>
                <p:cNvSpPr/>
                <p:nvPr/>
              </p:nvSpPr>
              <p:spPr>
                <a:xfrm>
                  <a:off x="2142432" y="2644058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9" name="Ellipse 458"/>
                <p:cNvSpPr/>
                <p:nvPr/>
              </p:nvSpPr>
              <p:spPr>
                <a:xfrm>
                  <a:off x="1085734" y="3923678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0" name="Ellipse 459"/>
                <p:cNvSpPr/>
                <p:nvPr/>
              </p:nvSpPr>
              <p:spPr>
                <a:xfrm>
                  <a:off x="2222003" y="3166618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1" name="Ellipse 460"/>
                <p:cNvSpPr/>
                <p:nvPr/>
              </p:nvSpPr>
              <p:spPr>
                <a:xfrm>
                  <a:off x="1596924" y="276669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2" name="Ellipse 461"/>
                <p:cNvSpPr/>
                <p:nvPr/>
              </p:nvSpPr>
              <p:spPr>
                <a:xfrm>
                  <a:off x="1735038" y="320392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3" name="Ellipse 462"/>
                <p:cNvSpPr/>
                <p:nvPr/>
              </p:nvSpPr>
              <p:spPr>
                <a:xfrm>
                  <a:off x="1971971" y="381384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464" name="Groupe 463"/>
                <p:cNvGrpSpPr/>
                <p:nvPr/>
              </p:nvGrpSpPr>
              <p:grpSpPr>
                <a:xfrm>
                  <a:off x="958971" y="3205111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14" name="Ellipse 61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15" name="Multiplier 61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65" name="Groupe 464"/>
                <p:cNvGrpSpPr/>
                <p:nvPr/>
              </p:nvGrpSpPr>
              <p:grpSpPr>
                <a:xfrm>
                  <a:off x="844670" y="308128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12" name="Ellipse 61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13" name="Multiplier 61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66" name="Groupe 465"/>
                <p:cNvGrpSpPr/>
                <p:nvPr/>
              </p:nvGrpSpPr>
              <p:grpSpPr>
                <a:xfrm>
                  <a:off x="1001832" y="297174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10" name="Ellipse 60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11" name="Multiplier 61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67" name="Groupe 466"/>
                <p:cNvGrpSpPr/>
                <p:nvPr/>
              </p:nvGrpSpPr>
              <p:grpSpPr>
                <a:xfrm>
                  <a:off x="1168521" y="2850304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08" name="Ellipse 60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09" name="Multiplier 60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68" name="Groupe 467"/>
                <p:cNvGrpSpPr/>
                <p:nvPr/>
              </p:nvGrpSpPr>
              <p:grpSpPr>
                <a:xfrm>
                  <a:off x="530346" y="3209872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06" name="Ellipse 60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07" name="Multiplier 60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69" name="Groupe 468"/>
                <p:cNvGrpSpPr/>
                <p:nvPr/>
              </p:nvGrpSpPr>
              <p:grpSpPr>
                <a:xfrm>
                  <a:off x="1247103" y="251454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04" name="Ellipse 60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05" name="Multiplier 60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0" name="Groupe 469"/>
                <p:cNvGrpSpPr/>
                <p:nvPr/>
              </p:nvGrpSpPr>
              <p:grpSpPr>
                <a:xfrm>
                  <a:off x="1142327" y="306699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02" name="Ellipse 60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03" name="Multiplier 60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1" name="Groupe 470"/>
                <p:cNvGrpSpPr/>
                <p:nvPr/>
              </p:nvGrpSpPr>
              <p:grpSpPr>
                <a:xfrm>
                  <a:off x="823239" y="286935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600" name="Ellipse 59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01" name="Multiplier 60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2" name="Groupe 471"/>
                <p:cNvGrpSpPr/>
                <p:nvPr/>
              </p:nvGrpSpPr>
              <p:grpSpPr>
                <a:xfrm>
                  <a:off x="630359" y="2959841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98" name="Ellipse 59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99" name="Multiplier 59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3" name="Groupe 472"/>
                <p:cNvGrpSpPr/>
                <p:nvPr/>
              </p:nvGrpSpPr>
              <p:grpSpPr>
                <a:xfrm>
                  <a:off x="1692396" y="2962223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94" name="Ellipse 59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95" name="Multiplier 59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4" name="Groupe 473"/>
                <p:cNvGrpSpPr/>
                <p:nvPr/>
              </p:nvGrpSpPr>
              <p:grpSpPr>
                <a:xfrm>
                  <a:off x="1789830" y="285744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92" name="Ellipse 59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93" name="Multiplier 59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5" name="Groupe 474"/>
                <p:cNvGrpSpPr/>
                <p:nvPr/>
              </p:nvGrpSpPr>
              <p:grpSpPr>
                <a:xfrm>
                  <a:off x="1556665" y="256693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90" name="Ellipse 58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91" name="Multiplier 59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6" name="Groupe 475"/>
                <p:cNvGrpSpPr/>
                <p:nvPr/>
              </p:nvGrpSpPr>
              <p:grpSpPr>
                <a:xfrm>
                  <a:off x="1532852" y="2878880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88" name="Ellipse 58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89" name="Multiplier 58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7" name="Groupe 476"/>
                <p:cNvGrpSpPr/>
                <p:nvPr/>
              </p:nvGrpSpPr>
              <p:grpSpPr>
                <a:xfrm>
                  <a:off x="1342352" y="3016991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86" name="Ellipse 58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87" name="Multiplier 58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8" name="Groupe 477"/>
                <p:cNvGrpSpPr/>
                <p:nvPr/>
              </p:nvGrpSpPr>
              <p:grpSpPr>
                <a:xfrm>
                  <a:off x="617658" y="389249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84" name="Ellipse 58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85" name="Multiplier 58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79" name="Groupe 478"/>
                <p:cNvGrpSpPr/>
                <p:nvPr/>
              </p:nvGrpSpPr>
              <p:grpSpPr>
                <a:xfrm>
                  <a:off x="1901946" y="256931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82" name="Ellipse 58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83" name="Multiplier 58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0" name="Groupe 479"/>
                <p:cNvGrpSpPr/>
                <p:nvPr/>
              </p:nvGrpSpPr>
              <p:grpSpPr>
                <a:xfrm>
                  <a:off x="1920997" y="2869354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80" name="Ellipse 57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81" name="Multiplier 58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1" name="Groupe 480"/>
                <p:cNvGrpSpPr/>
                <p:nvPr/>
              </p:nvGrpSpPr>
              <p:grpSpPr>
                <a:xfrm>
                  <a:off x="1801934" y="331230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78" name="Ellipse 57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79" name="Multiplier 57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2" name="Groupe 481"/>
                <p:cNvGrpSpPr/>
                <p:nvPr/>
              </p:nvGrpSpPr>
              <p:grpSpPr>
                <a:xfrm>
                  <a:off x="1335209" y="320276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76" name="Ellipse 57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77" name="Multiplier 57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3" name="Groupe 482"/>
                <p:cNvGrpSpPr/>
                <p:nvPr/>
              </p:nvGrpSpPr>
              <p:grpSpPr>
                <a:xfrm>
                  <a:off x="1554283" y="311227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74" name="Ellipse 57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75" name="Multiplier 57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4" name="Groupe 483"/>
                <p:cNvGrpSpPr/>
                <p:nvPr/>
              </p:nvGrpSpPr>
              <p:grpSpPr>
                <a:xfrm>
                  <a:off x="1909089" y="343374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72" name="Ellipse 57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73" name="Multiplier 57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5" name="Groupe 484"/>
                <p:cNvGrpSpPr/>
                <p:nvPr/>
              </p:nvGrpSpPr>
              <p:grpSpPr>
                <a:xfrm>
                  <a:off x="1620958" y="3421841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70" name="Ellipse 56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71" name="Multiplier 57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6" name="Groupe 485"/>
                <p:cNvGrpSpPr/>
                <p:nvPr/>
              </p:nvGrpSpPr>
              <p:grpSpPr>
                <a:xfrm>
                  <a:off x="1806696" y="3576623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68" name="Ellipse 56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69" name="Multiplier 56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7" name="Groupe 486"/>
                <p:cNvGrpSpPr/>
                <p:nvPr/>
              </p:nvGrpSpPr>
              <p:grpSpPr>
                <a:xfrm>
                  <a:off x="1539995" y="3264680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66" name="Ellipse 56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67" name="Multiplier 56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8" name="Groupe 487"/>
                <p:cNvGrpSpPr/>
                <p:nvPr/>
              </p:nvGrpSpPr>
              <p:grpSpPr>
                <a:xfrm>
                  <a:off x="2099590" y="350994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64" name="Ellipse 56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65" name="Multiplier 56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89" name="Groupe 488"/>
                <p:cNvGrpSpPr/>
                <p:nvPr/>
              </p:nvGrpSpPr>
              <p:grpSpPr>
                <a:xfrm>
                  <a:off x="916108" y="335516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62" name="Ellipse 56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63" name="Multiplier 56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0" name="Groupe 489"/>
                <p:cNvGrpSpPr/>
                <p:nvPr/>
              </p:nvGrpSpPr>
              <p:grpSpPr>
                <a:xfrm>
                  <a:off x="866103" y="360043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60" name="Ellipse 55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61" name="Multiplier 56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1" name="Groupe 490"/>
                <p:cNvGrpSpPr/>
                <p:nvPr/>
              </p:nvGrpSpPr>
              <p:grpSpPr>
                <a:xfrm>
                  <a:off x="697033" y="350994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58" name="Ellipse 55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9" name="Multiplier 55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2" name="Groupe 491"/>
                <p:cNvGrpSpPr/>
                <p:nvPr/>
              </p:nvGrpSpPr>
              <p:grpSpPr>
                <a:xfrm>
                  <a:off x="1432839" y="3474154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56" name="Ellipse 55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7" name="Multiplier 55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3" name="Groupe 492"/>
                <p:cNvGrpSpPr/>
                <p:nvPr/>
              </p:nvGrpSpPr>
              <p:grpSpPr>
                <a:xfrm>
                  <a:off x="1754309" y="3762361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54" name="Ellipse 55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5" name="Multiplier 55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4" name="Groupe 493"/>
                <p:cNvGrpSpPr/>
                <p:nvPr/>
              </p:nvGrpSpPr>
              <p:grpSpPr>
                <a:xfrm>
                  <a:off x="1382833" y="333611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52" name="Ellipse 55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3" name="Multiplier 55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5" name="Groupe 494"/>
                <p:cNvGrpSpPr/>
                <p:nvPr/>
              </p:nvGrpSpPr>
              <p:grpSpPr>
                <a:xfrm>
                  <a:off x="470815" y="3376600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50" name="Ellipse 54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1" name="Multiplier 55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6" name="Groupe 495"/>
                <p:cNvGrpSpPr/>
                <p:nvPr/>
              </p:nvGrpSpPr>
              <p:grpSpPr>
                <a:xfrm>
                  <a:off x="706559" y="3326592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48" name="Ellipse 54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49" name="Multiplier 54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7" name="Groupe 496"/>
                <p:cNvGrpSpPr/>
                <p:nvPr/>
              </p:nvGrpSpPr>
              <p:grpSpPr>
                <a:xfrm>
                  <a:off x="1599528" y="385046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45" name="Ellipse 544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47" name="Multiplier 54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8" name="Groupe 497"/>
                <p:cNvGrpSpPr/>
                <p:nvPr/>
              </p:nvGrpSpPr>
              <p:grpSpPr>
                <a:xfrm>
                  <a:off x="1435222" y="3929050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43" name="Ellipse 542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44" name="Multiplier 543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499" name="Groupe 498"/>
                <p:cNvGrpSpPr/>
                <p:nvPr/>
              </p:nvGrpSpPr>
              <p:grpSpPr>
                <a:xfrm>
                  <a:off x="1175665" y="361948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41" name="Ellipse 540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42" name="Multiplier 541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00" name="Groupe 499"/>
                <p:cNvGrpSpPr/>
                <p:nvPr/>
              </p:nvGrpSpPr>
              <p:grpSpPr>
                <a:xfrm>
                  <a:off x="1144708" y="3348024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39" name="Ellipse 538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40" name="Multiplier 539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01" name="Groupe 500"/>
                <p:cNvGrpSpPr/>
                <p:nvPr/>
              </p:nvGrpSpPr>
              <p:grpSpPr>
                <a:xfrm>
                  <a:off x="1637628" y="3636154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36" name="Ellipse 53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37" name="Multiplier 53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02" name="Groupe 501"/>
                <p:cNvGrpSpPr/>
                <p:nvPr/>
              </p:nvGrpSpPr>
              <p:grpSpPr>
                <a:xfrm>
                  <a:off x="1023265" y="352185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34" name="Ellipse 53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35" name="Multiplier 53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03" name="Groupe 502"/>
                <p:cNvGrpSpPr/>
                <p:nvPr/>
              </p:nvGrpSpPr>
              <p:grpSpPr>
                <a:xfrm>
                  <a:off x="1070889" y="3733787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32" name="Ellipse 53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33" name="Multiplier 53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04" name="Groupe 503"/>
                <p:cNvGrpSpPr/>
                <p:nvPr/>
              </p:nvGrpSpPr>
              <p:grpSpPr>
                <a:xfrm>
                  <a:off x="897060" y="3805224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28" name="Ellipse 52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29" name="Multiplier 52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505" name="Ellipse 504"/>
                <p:cNvSpPr/>
                <p:nvPr/>
              </p:nvSpPr>
              <p:spPr>
                <a:xfrm>
                  <a:off x="1611212" y="359167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506" name="Groupe 505"/>
                <p:cNvGrpSpPr/>
                <p:nvPr/>
              </p:nvGrpSpPr>
              <p:grpSpPr>
                <a:xfrm>
                  <a:off x="1709065" y="2719335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26" name="Ellipse 52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27" name="Multiplier 52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07" name="Groupe 506"/>
                <p:cNvGrpSpPr/>
                <p:nvPr/>
              </p:nvGrpSpPr>
              <p:grpSpPr>
                <a:xfrm>
                  <a:off x="2132927" y="3005138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24" name="Ellipse 52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25" name="Multiplier 52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508" name="Ellipse 507"/>
                <p:cNvSpPr/>
                <p:nvPr/>
              </p:nvSpPr>
              <p:spPr>
                <a:xfrm>
                  <a:off x="778589" y="317819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509" name="Groupe 508"/>
                <p:cNvGrpSpPr/>
                <p:nvPr/>
              </p:nvGrpSpPr>
              <p:grpSpPr>
                <a:xfrm>
                  <a:off x="880390" y="2676473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22" name="Ellipse 521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23" name="Multiplier 522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10" name="Groupe 509"/>
                <p:cNvGrpSpPr/>
                <p:nvPr/>
              </p:nvGrpSpPr>
              <p:grpSpPr>
                <a:xfrm>
                  <a:off x="1104228" y="2662186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20" name="Ellipse 519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21" name="Multiplier 520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11" name="Groupe 510"/>
                <p:cNvGrpSpPr/>
                <p:nvPr/>
              </p:nvGrpSpPr>
              <p:grpSpPr>
                <a:xfrm>
                  <a:off x="1399503" y="266694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18" name="Ellipse 517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19" name="Multiplier 518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12" name="Groupe 511"/>
                <p:cNvGrpSpPr/>
                <p:nvPr/>
              </p:nvGrpSpPr>
              <p:grpSpPr>
                <a:xfrm>
                  <a:off x="1596353" y="403854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16" name="Ellipse 515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17" name="Multiplier 516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513" name="Groupe 512"/>
                <p:cNvGrpSpPr/>
                <p:nvPr/>
              </p:nvGrpSpPr>
              <p:grpSpPr>
                <a:xfrm>
                  <a:off x="1443953" y="3714699"/>
                  <a:ext cx="162000" cy="162000"/>
                  <a:chOff x="5975313" y="2285963"/>
                  <a:chExt cx="162000" cy="162000"/>
                </a:xfrm>
              </p:grpSpPr>
              <p:sp>
                <p:nvSpPr>
                  <p:cNvPr id="514" name="Ellipse 513"/>
                  <p:cNvSpPr/>
                  <p:nvPr/>
                </p:nvSpPr>
                <p:spPr>
                  <a:xfrm>
                    <a:off x="6002313" y="2312963"/>
                    <a:ext cx="108000" cy="108000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15" name="Multiplier 514"/>
                  <p:cNvSpPr/>
                  <p:nvPr/>
                </p:nvSpPr>
                <p:spPr>
                  <a:xfrm>
                    <a:off x="5975313" y="2285963"/>
                    <a:ext cx="162000" cy="162000"/>
                  </a:xfrm>
                  <a:prstGeom prst="mathMultiply">
                    <a:avLst>
                      <a:gd name="adj1" fmla="val 16185"/>
                    </a:avLst>
                  </a:prstGeom>
                  <a:solidFill>
                    <a:srgbClr val="00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</p:grpSp>
        <p:pic>
          <p:nvPicPr>
            <p:cNvPr id="15" name="Image 14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7847" y="2308950"/>
              <a:ext cx="1158242" cy="264947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1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202" y="1134441"/>
              <a:ext cx="1182131" cy="264947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5289" y="2137845"/>
              <a:ext cx="192557" cy="192557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4714" y="1086338"/>
              <a:ext cx="1326911" cy="217170"/>
            </a:xfrm>
            <a:prstGeom prst="rect">
              <a:avLst/>
            </a:prstGeom>
          </p:spPr>
        </p:pic>
      </p:grpSp>
      <p:pic>
        <p:nvPicPr>
          <p:cNvPr id="20" name="Image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98" y="2310306"/>
            <a:ext cx="1158242" cy="264947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30" y="1134439"/>
            <a:ext cx="1182131" cy="26494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200" y="2135992"/>
            <a:ext cx="192557" cy="19255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407" y="1085943"/>
            <a:ext cx="675401" cy="192558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6981822" y="1341437"/>
            <a:ext cx="3618000" cy="914400"/>
            <a:chOff x="4705349" y="5178425"/>
            <a:chExt cx="3584577" cy="914400"/>
          </a:xfrm>
        </p:grpSpPr>
        <p:sp>
          <p:nvSpPr>
            <p:cNvPr id="56" name="Rectangle 55"/>
            <p:cNvSpPr/>
            <p:nvPr/>
          </p:nvSpPr>
          <p:spPr bwMode="auto">
            <a:xfrm>
              <a:off x="4717256" y="5191125"/>
              <a:ext cx="3448050" cy="89296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80" name="Rectangle 979"/>
            <p:cNvSpPr/>
            <p:nvPr/>
          </p:nvSpPr>
          <p:spPr bwMode="auto">
            <a:xfrm>
              <a:off x="4705349" y="5178425"/>
              <a:ext cx="3575051" cy="914400"/>
            </a:xfrm>
            <a:prstGeom prst="rect">
              <a:avLst/>
            </a:prstGeom>
            <a:noFill/>
            <a:ln w="76200" cap="sq" cmpd="tri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38100" dist="72390" dir="2700000" algn="ctr" rotWithShape="0">
                <a:schemeClr val="tx1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81" name="Text Box 12"/>
            <p:cNvSpPr txBox="1">
              <a:spLocks noChangeArrowheads="1"/>
            </p:cNvSpPr>
            <p:nvPr/>
          </p:nvSpPr>
          <p:spPr bwMode="auto">
            <a:xfrm>
              <a:off x="4718052" y="5235856"/>
              <a:ext cx="3571874" cy="843988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>
              <a:outerShdw blurRad="25400" dir="2700000" algn="ctr" rotWithShape="0">
                <a:schemeClr val="tx1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i="1" dirty="0" err="1"/>
                <a:t>Exponential</a:t>
              </a:r>
              <a:r>
                <a:rPr lang="fr-FR" i="1" dirty="0"/>
                <a:t> destruction of the signal-to-noise ratio</a:t>
              </a:r>
            </a:p>
          </p:txBody>
        </p:sp>
      </p:grpSp>
      <p:grpSp>
        <p:nvGrpSpPr>
          <p:cNvPr id="747" name="Groupe 746"/>
          <p:cNvGrpSpPr/>
          <p:nvPr/>
        </p:nvGrpSpPr>
        <p:grpSpPr>
          <a:xfrm>
            <a:off x="9952850" y="863819"/>
            <a:ext cx="680225" cy="604021"/>
            <a:chOff x="4547414" y="3701256"/>
            <a:chExt cx="680225" cy="604021"/>
          </a:xfrm>
        </p:grpSpPr>
        <p:sp>
          <p:nvSpPr>
            <p:cNvPr id="748" name="AutoShape 20"/>
            <p:cNvSpPr>
              <a:spLocks noChangeArrowheads="1"/>
            </p:cNvSpPr>
            <p:nvPr/>
          </p:nvSpPr>
          <p:spPr bwMode="auto">
            <a:xfrm>
              <a:off x="4547414" y="3701256"/>
              <a:ext cx="680225" cy="53316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38100" dist="63500" dir="8100000" algn="tr" rotWithShape="0">
                <a:srgbClr val="FF0000">
                  <a:alpha val="6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/>
              <a:bevelB w="241300" h="50800"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49" name="Text Box 21"/>
            <p:cNvSpPr txBox="1">
              <a:spLocks noChangeArrowheads="1"/>
            </p:cNvSpPr>
            <p:nvPr/>
          </p:nvSpPr>
          <p:spPr bwMode="auto">
            <a:xfrm>
              <a:off x="4725193" y="3751279"/>
              <a:ext cx="32861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3600" dirty="0" smtClean="0">
                  <a:latin typeface="Stencil" pitchFamily="82" charset="0"/>
                </a:rPr>
                <a:t>!</a:t>
              </a:r>
              <a:endParaRPr lang="fr-FR" sz="3600" dirty="0">
                <a:latin typeface="Stencil" pitchFamily="82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390233" y="4821614"/>
            <a:ext cx="6877344" cy="2613328"/>
            <a:chOff x="390233" y="4821614"/>
            <a:chExt cx="6877344" cy="2613328"/>
          </a:xfrm>
        </p:grpSpPr>
        <p:sp>
          <p:nvSpPr>
            <p:cNvPr id="432" name="ZoneTexte 431"/>
            <p:cNvSpPr txBox="1"/>
            <p:nvPr/>
          </p:nvSpPr>
          <p:spPr>
            <a:xfrm>
              <a:off x="3429002" y="4821614"/>
              <a:ext cx="3838575" cy="523220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Control of the Phase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Problem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433" name="Rectangle 3"/>
            <p:cNvSpPr>
              <a:spLocks noChangeArrowheads="1"/>
            </p:cNvSpPr>
            <p:nvPr/>
          </p:nvSpPr>
          <p:spPr bwMode="auto">
            <a:xfrm>
              <a:off x="390233" y="5375402"/>
              <a:ext cx="4557600" cy="2059540"/>
            </a:xfrm>
            <a:prstGeom prst="rect">
              <a:avLst/>
            </a:prstGeom>
            <a:noFill/>
            <a:ln w="53975" algn="ctr">
              <a:solidFill>
                <a:schemeClr val="accent1"/>
              </a:solidFill>
              <a:round/>
              <a:headEnd/>
              <a:tailEnd/>
            </a:ln>
            <a:effectLst>
              <a:outerShdw dist="72389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1042988"/>
              <a:endParaRPr lang="fr-FR"/>
            </a:p>
          </p:txBody>
        </p:sp>
        <p:sp>
          <p:nvSpPr>
            <p:cNvPr id="434" name="Ellipse 433"/>
            <p:cNvSpPr/>
            <p:nvPr/>
          </p:nvSpPr>
          <p:spPr>
            <a:xfrm>
              <a:off x="681000" y="5748980"/>
              <a:ext cx="162000" cy="16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0" name="Image 439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752" y="5610562"/>
              <a:ext cx="3329948" cy="467068"/>
            </a:xfrm>
            <a:prstGeom prst="rect">
              <a:avLst/>
            </a:prstGeom>
          </p:spPr>
        </p:pic>
      </p:grpSp>
      <p:grpSp>
        <p:nvGrpSpPr>
          <p:cNvPr id="6" name="Groupe 5"/>
          <p:cNvGrpSpPr/>
          <p:nvPr/>
        </p:nvGrpSpPr>
        <p:grpSpPr>
          <a:xfrm>
            <a:off x="681000" y="6188695"/>
            <a:ext cx="4215201" cy="1201932"/>
            <a:chOff x="681000" y="6188695"/>
            <a:chExt cx="4215201" cy="1201932"/>
          </a:xfrm>
        </p:grpSpPr>
        <p:sp>
          <p:nvSpPr>
            <p:cNvPr id="435" name="ZoneTexte 434"/>
            <p:cNvSpPr txBox="1"/>
            <p:nvPr/>
          </p:nvSpPr>
          <p:spPr>
            <a:xfrm>
              <a:off x="924725" y="6188695"/>
              <a:ext cx="1908963" cy="523220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Constraint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on</a:t>
              </a:r>
              <a:endPara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pic>
          <p:nvPicPr>
            <p:cNvPr id="436" name="Image 435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3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4789" y="6326045"/>
              <a:ext cx="905219" cy="320725"/>
            </a:xfrm>
            <a:prstGeom prst="rect">
              <a:avLst/>
            </a:prstGeom>
          </p:spPr>
        </p:pic>
        <p:sp>
          <p:nvSpPr>
            <p:cNvPr id="437" name="Ellipse 436"/>
            <p:cNvSpPr/>
            <p:nvPr/>
          </p:nvSpPr>
          <p:spPr>
            <a:xfrm>
              <a:off x="681000" y="6399855"/>
              <a:ext cx="162000" cy="16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8" name="Flèche à angle droit 437"/>
            <p:cNvSpPr/>
            <p:nvPr/>
          </p:nvSpPr>
          <p:spPr bwMode="auto">
            <a:xfrm rot="5400000">
              <a:off x="1670853" y="6782480"/>
              <a:ext cx="323853" cy="350837"/>
            </a:xfrm>
            <a:prstGeom prst="bentUpArrow">
              <a:avLst>
                <a:gd name="adj1" fmla="val 25000"/>
                <a:gd name="adj2" fmla="val 27445"/>
                <a:gd name="adj3" fmla="val 39674"/>
              </a:avLst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635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441" name="Image 440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460" y="6660667"/>
              <a:ext cx="2686741" cy="729960"/>
            </a:xfrm>
            <a:prstGeom prst="rect">
              <a:avLst/>
            </a:prstGeom>
          </p:spPr>
        </p:pic>
      </p:grpSp>
      <p:grpSp>
        <p:nvGrpSpPr>
          <p:cNvPr id="331" name="Groupe 330"/>
          <p:cNvGrpSpPr/>
          <p:nvPr/>
        </p:nvGrpSpPr>
        <p:grpSpPr>
          <a:xfrm>
            <a:off x="5742706" y="5363777"/>
            <a:ext cx="4557872" cy="2084955"/>
            <a:chOff x="5742706" y="5363777"/>
            <a:chExt cx="4557872" cy="2084955"/>
          </a:xfrm>
        </p:grpSpPr>
        <p:sp>
          <p:nvSpPr>
            <p:cNvPr id="332" name="Rectangle 331"/>
            <p:cNvSpPr/>
            <p:nvPr/>
          </p:nvSpPr>
          <p:spPr bwMode="auto">
            <a:xfrm>
              <a:off x="5742706" y="5363777"/>
              <a:ext cx="4557872" cy="2084955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334" name="Groupe 333"/>
            <p:cNvGrpSpPr/>
            <p:nvPr/>
          </p:nvGrpSpPr>
          <p:grpSpPr>
            <a:xfrm>
              <a:off x="5815054" y="5453120"/>
              <a:ext cx="2093774" cy="1919362"/>
              <a:chOff x="5815054" y="5409578"/>
              <a:chExt cx="2093774" cy="1919362"/>
            </a:xfrm>
          </p:grpSpPr>
          <p:sp>
            <p:nvSpPr>
              <p:cNvPr id="335" name="Ellipse 334"/>
              <p:cNvSpPr/>
              <p:nvPr/>
            </p:nvSpPr>
            <p:spPr>
              <a:xfrm>
                <a:off x="6882353" y="7197946"/>
                <a:ext cx="108000" cy="108000"/>
              </a:xfrm>
              <a:prstGeom prst="ellipse">
                <a:avLst/>
              </a:prstGeom>
              <a:solidFill>
                <a:schemeClr val="bg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6" name="Ellipse 335"/>
              <p:cNvSpPr/>
              <p:nvPr/>
            </p:nvSpPr>
            <p:spPr>
              <a:xfrm>
                <a:off x="6352128" y="7080337"/>
                <a:ext cx="108000" cy="108000"/>
              </a:xfrm>
              <a:prstGeom prst="ellipse">
                <a:avLst/>
              </a:prstGeom>
              <a:solidFill>
                <a:schemeClr val="tx1">
                  <a:lumMod val="75000"/>
                  <a:alpha val="51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7" name="Ellipse 336"/>
              <p:cNvSpPr/>
              <p:nvPr/>
            </p:nvSpPr>
            <p:spPr>
              <a:xfrm>
                <a:off x="6914102" y="6194646"/>
                <a:ext cx="108000" cy="108000"/>
              </a:xfrm>
              <a:prstGeom prst="ellipse">
                <a:avLst/>
              </a:prstGeom>
              <a:solidFill>
                <a:schemeClr val="bg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38" name="Connecteur droit avec flèche 337"/>
              <p:cNvCxnSpPr/>
              <p:nvPr/>
            </p:nvCxnSpPr>
            <p:spPr>
              <a:xfrm>
                <a:off x="5856828" y="6798714"/>
                <a:ext cx="2052000" cy="0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Connecteur droit avec flèche 338"/>
              <p:cNvCxnSpPr/>
              <p:nvPr/>
            </p:nvCxnSpPr>
            <p:spPr>
              <a:xfrm flipH="1" flipV="1">
                <a:off x="6298330" y="5704183"/>
                <a:ext cx="0" cy="1624757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0" name="Ellipse 339"/>
              <p:cNvSpPr/>
              <p:nvPr/>
            </p:nvSpPr>
            <p:spPr>
              <a:xfrm>
                <a:off x="7028221" y="685425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1" name="Ellipse 340"/>
              <p:cNvSpPr/>
              <p:nvPr/>
            </p:nvSpPr>
            <p:spPr>
              <a:xfrm>
                <a:off x="7713069" y="645279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2" name="Ellipse 341"/>
              <p:cNvSpPr/>
              <p:nvPr/>
            </p:nvSpPr>
            <p:spPr>
              <a:xfrm>
                <a:off x="7497329" y="641848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3" name="Ellipse 342"/>
              <p:cNvSpPr/>
              <p:nvPr/>
            </p:nvSpPr>
            <p:spPr>
              <a:xfrm>
                <a:off x="7658777" y="66240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4" name="Ellipse 343"/>
              <p:cNvSpPr/>
              <p:nvPr/>
            </p:nvSpPr>
            <p:spPr>
              <a:xfrm>
                <a:off x="6518815" y="6265289"/>
                <a:ext cx="108000" cy="108000"/>
              </a:xfrm>
              <a:prstGeom prst="ellipse">
                <a:avLst/>
              </a:prstGeom>
              <a:solidFill>
                <a:schemeClr val="bg1">
                  <a:alpha val="41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5" name="Ellipse 344"/>
              <p:cNvSpPr/>
              <p:nvPr/>
            </p:nvSpPr>
            <p:spPr>
              <a:xfrm>
                <a:off x="7482135" y="6726855"/>
                <a:ext cx="144000" cy="1440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6" name="Ellipse 345"/>
              <p:cNvSpPr/>
              <p:nvPr/>
            </p:nvSpPr>
            <p:spPr>
              <a:xfrm>
                <a:off x="6047465" y="6424809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7" name="Ellipse 346"/>
              <p:cNvSpPr/>
              <p:nvPr/>
            </p:nvSpPr>
            <p:spPr>
              <a:xfrm>
                <a:off x="5940146" y="721223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8" name="Ellipse 347"/>
              <p:cNvSpPr/>
              <p:nvPr/>
            </p:nvSpPr>
            <p:spPr>
              <a:xfrm>
                <a:off x="7321909" y="698365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9" name="Ellipse 348"/>
              <p:cNvSpPr/>
              <p:nvPr/>
            </p:nvSpPr>
            <p:spPr>
              <a:xfrm>
                <a:off x="7766409" y="694555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0" name="Ellipse 349"/>
              <p:cNvSpPr/>
              <p:nvPr/>
            </p:nvSpPr>
            <p:spPr>
              <a:xfrm>
                <a:off x="6342603" y="5952577"/>
                <a:ext cx="108000" cy="108000"/>
              </a:xfrm>
              <a:prstGeom prst="ellipse">
                <a:avLst/>
              </a:prstGeom>
              <a:solidFill>
                <a:schemeClr val="tx1">
                  <a:lumMod val="85000"/>
                  <a:alpha val="51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1" name="Ellipse 350"/>
              <p:cNvSpPr/>
              <p:nvPr/>
            </p:nvSpPr>
            <p:spPr>
              <a:xfrm>
                <a:off x="5815054" y="607645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52" name="Image 351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8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7050" y="5756895"/>
                <a:ext cx="747791" cy="192558"/>
              </a:xfrm>
              <a:prstGeom prst="rect">
                <a:avLst/>
              </a:prstGeom>
            </p:spPr>
          </p:pic>
          <p:pic>
            <p:nvPicPr>
              <p:cNvPr id="353" name="Image 352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80175" y="5409578"/>
                <a:ext cx="1158242" cy="264947"/>
              </a:xfrm>
              <a:prstGeom prst="rect">
                <a:avLst/>
              </a:prstGeom>
            </p:spPr>
          </p:pic>
        </p:grpSp>
      </p:grpSp>
      <p:grpSp>
        <p:nvGrpSpPr>
          <p:cNvPr id="355" name="Groupe 354"/>
          <p:cNvGrpSpPr/>
          <p:nvPr/>
        </p:nvGrpSpPr>
        <p:grpSpPr>
          <a:xfrm>
            <a:off x="5807075" y="5746751"/>
            <a:ext cx="2120900" cy="1680844"/>
            <a:chOff x="5807075" y="5746751"/>
            <a:chExt cx="2120900" cy="1680844"/>
          </a:xfrm>
        </p:grpSpPr>
        <p:sp>
          <p:nvSpPr>
            <p:cNvPr id="356" name="Rectangle 355"/>
            <p:cNvSpPr/>
            <p:nvPr/>
          </p:nvSpPr>
          <p:spPr bwMode="auto">
            <a:xfrm>
              <a:off x="7667622" y="6536532"/>
              <a:ext cx="81756" cy="252411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7483475" y="6454775"/>
              <a:ext cx="361951" cy="304799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5807075" y="6048375"/>
              <a:ext cx="374650" cy="65405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6334125" y="6985000"/>
              <a:ext cx="1536700" cy="3810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6403976" y="6889750"/>
              <a:ext cx="1060449" cy="2286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5902325" y="7122795"/>
              <a:ext cx="333375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6342856" y="5969000"/>
              <a:ext cx="711993" cy="5080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7086600" y="5746751"/>
              <a:ext cx="841375" cy="33813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64" name="Image 36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4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3625" y="5827228"/>
              <a:ext cx="603011" cy="168669"/>
            </a:xfrm>
            <a:prstGeom prst="rect">
              <a:avLst/>
            </a:prstGeom>
          </p:spPr>
        </p:pic>
      </p:grpSp>
      <p:grpSp>
        <p:nvGrpSpPr>
          <p:cNvPr id="365" name="Groupe 364"/>
          <p:cNvGrpSpPr/>
          <p:nvPr/>
        </p:nvGrpSpPr>
        <p:grpSpPr>
          <a:xfrm>
            <a:off x="6346388" y="6000064"/>
            <a:ext cx="677120" cy="1349425"/>
            <a:chOff x="6346388" y="6000064"/>
            <a:chExt cx="677120" cy="1349425"/>
          </a:xfrm>
        </p:grpSpPr>
        <p:sp>
          <p:nvSpPr>
            <p:cNvPr id="366" name="Ellipse 365"/>
            <p:cNvSpPr/>
            <p:nvPr/>
          </p:nvSpPr>
          <p:spPr>
            <a:xfrm>
              <a:off x="6881377" y="7241489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7" name="Ellipse 366"/>
            <p:cNvSpPr/>
            <p:nvPr/>
          </p:nvSpPr>
          <p:spPr>
            <a:xfrm>
              <a:off x="6353175" y="7127983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8" name="Ellipse 367"/>
            <p:cNvSpPr/>
            <p:nvPr/>
          </p:nvSpPr>
          <p:spPr>
            <a:xfrm>
              <a:off x="6523395" y="6308833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9" name="Ellipse 368"/>
            <p:cNvSpPr/>
            <p:nvPr/>
          </p:nvSpPr>
          <p:spPr>
            <a:xfrm>
              <a:off x="6915508" y="6241363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0" name="Ellipse 369"/>
            <p:cNvSpPr/>
            <p:nvPr/>
          </p:nvSpPr>
          <p:spPr>
            <a:xfrm>
              <a:off x="6346388" y="6000064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1" name="Groupe 370"/>
          <p:cNvGrpSpPr/>
          <p:nvPr/>
        </p:nvGrpSpPr>
        <p:grpSpPr>
          <a:xfrm>
            <a:off x="5764781" y="6065225"/>
            <a:ext cx="1742431" cy="1352550"/>
            <a:chOff x="5764781" y="6065225"/>
            <a:chExt cx="1742431" cy="1352550"/>
          </a:xfrm>
        </p:grpSpPr>
        <p:cxnSp>
          <p:nvCxnSpPr>
            <p:cNvPr id="372" name="Connecteur droit 371"/>
            <p:cNvCxnSpPr/>
            <p:nvPr/>
          </p:nvCxnSpPr>
          <p:spPr>
            <a:xfrm flipV="1">
              <a:off x="6306090" y="6527982"/>
              <a:ext cx="1201122" cy="298404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3" name="Image 372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41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246" y="6627962"/>
              <a:ext cx="264948" cy="192558"/>
            </a:xfrm>
            <a:prstGeom prst="rect">
              <a:avLst/>
            </a:prstGeom>
          </p:spPr>
        </p:pic>
        <p:sp>
          <p:nvSpPr>
            <p:cNvPr id="374" name="Multiplier 373"/>
            <p:cNvSpPr/>
            <p:nvPr/>
          </p:nvSpPr>
          <p:spPr>
            <a:xfrm>
              <a:off x="5997192" y="6413582"/>
              <a:ext cx="216000" cy="216000"/>
            </a:xfrm>
            <a:prstGeom prst="mathMultiply">
              <a:avLst>
                <a:gd name="adj1" fmla="val 1618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5" name="Multiplier 374"/>
            <p:cNvSpPr/>
            <p:nvPr/>
          </p:nvSpPr>
          <p:spPr>
            <a:xfrm>
              <a:off x="5764781" y="6065225"/>
              <a:ext cx="216000" cy="216000"/>
            </a:xfrm>
            <a:prstGeom prst="mathMultiply">
              <a:avLst>
                <a:gd name="adj1" fmla="val 1618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6" name="Multiplier 375"/>
            <p:cNvSpPr/>
            <p:nvPr/>
          </p:nvSpPr>
          <p:spPr>
            <a:xfrm>
              <a:off x="5886146" y="7201775"/>
              <a:ext cx="216000" cy="216000"/>
            </a:xfrm>
            <a:prstGeom prst="mathMultiply">
              <a:avLst>
                <a:gd name="adj1" fmla="val 1618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77" name="Image 3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800" y="6710400"/>
            <a:ext cx="1158242" cy="264947"/>
          </a:xfrm>
          <a:prstGeom prst="rect">
            <a:avLst/>
          </a:prstGeom>
        </p:spPr>
      </p:pic>
      <p:grpSp>
        <p:nvGrpSpPr>
          <p:cNvPr id="378" name="Groupe 377"/>
          <p:cNvGrpSpPr/>
          <p:nvPr/>
        </p:nvGrpSpPr>
        <p:grpSpPr>
          <a:xfrm>
            <a:off x="8071047" y="5744551"/>
            <a:ext cx="2185390" cy="1623600"/>
            <a:chOff x="8071047" y="5744551"/>
            <a:chExt cx="2185390" cy="1623600"/>
          </a:xfrm>
        </p:grpSpPr>
        <p:grpSp>
          <p:nvGrpSpPr>
            <p:cNvPr id="379" name="Groupe 378"/>
            <p:cNvGrpSpPr/>
            <p:nvPr/>
          </p:nvGrpSpPr>
          <p:grpSpPr>
            <a:xfrm>
              <a:off x="8071047" y="5744551"/>
              <a:ext cx="2185390" cy="1623600"/>
              <a:chOff x="8071047" y="5744551"/>
              <a:chExt cx="2185390" cy="1623600"/>
            </a:xfrm>
          </p:grpSpPr>
          <p:cxnSp>
            <p:nvCxnSpPr>
              <p:cNvPr id="384" name="Connecteur droit avec flèche 383"/>
              <p:cNvCxnSpPr/>
              <p:nvPr/>
            </p:nvCxnSpPr>
            <p:spPr>
              <a:xfrm flipV="1">
                <a:off x="8532908" y="5744551"/>
                <a:ext cx="1417" cy="1623600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Connecteur droit avec flèche 384"/>
              <p:cNvCxnSpPr/>
              <p:nvPr/>
            </p:nvCxnSpPr>
            <p:spPr>
              <a:xfrm>
                <a:off x="8086495" y="6840019"/>
                <a:ext cx="2052000" cy="0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6" name="Ellipse 385"/>
              <p:cNvSpPr/>
              <p:nvPr/>
            </p:nvSpPr>
            <p:spPr>
              <a:xfrm>
                <a:off x="9568246" y="651058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87" name="Connecteur droit 386"/>
              <p:cNvCxnSpPr/>
              <p:nvPr/>
            </p:nvCxnSpPr>
            <p:spPr>
              <a:xfrm flipV="1">
                <a:off x="8554808" y="6582844"/>
                <a:ext cx="1047750" cy="250827"/>
              </a:xfrm>
              <a:prstGeom prst="line">
                <a:avLst/>
              </a:prstGeom>
              <a:ln w="2857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Connecteur droit 387"/>
              <p:cNvCxnSpPr/>
              <p:nvPr/>
            </p:nvCxnSpPr>
            <p:spPr>
              <a:xfrm flipV="1">
                <a:off x="8546870" y="6258994"/>
                <a:ext cx="909638" cy="573883"/>
              </a:xfrm>
              <a:prstGeom prst="line">
                <a:avLst/>
              </a:prstGeom>
              <a:ln w="2857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9" name="Ellipse 388"/>
              <p:cNvSpPr/>
              <p:nvPr/>
            </p:nvSpPr>
            <p:spPr>
              <a:xfrm>
                <a:off x="9449977" y="6172476"/>
                <a:ext cx="108000" cy="108000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0" name="Ellipse 389"/>
              <p:cNvSpPr/>
              <p:nvPr/>
            </p:nvSpPr>
            <p:spPr>
              <a:xfrm>
                <a:off x="9440452" y="6800307"/>
                <a:ext cx="108000" cy="108000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1" name="Ellipse 390"/>
              <p:cNvSpPr/>
              <p:nvPr/>
            </p:nvSpPr>
            <p:spPr>
              <a:xfrm>
                <a:off x="9769064" y="6676482"/>
                <a:ext cx="108000" cy="108000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2" name="Ellipse 441"/>
              <p:cNvSpPr/>
              <p:nvPr/>
            </p:nvSpPr>
            <p:spPr>
              <a:xfrm>
                <a:off x="9735727" y="6316938"/>
                <a:ext cx="108000" cy="108000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43" name="Connecteur droit 442"/>
              <p:cNvCxnSpPr/>
              <p:nvPr/>
            </p:nvCxnSpPr>
            <p:spPr>
              <a:xfrm>
                <a:off x="8300962" y="5846945"/>
                <a:ext cx="360210" cy="1502663"/>
              </a:xfrm>
              <a:prstGeom prst="line">
                <a:avLst/>
              </a:prstGeom>
              <a:ln w="2857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4" name="Ellipse 443"/>
              <p:cNvSpPr/>
              <p:nvPr/>
            </p:nvSpPr>
            <p:spPr>
              <a:xfrm>
                <a:off x="8378414" y="5934033"/>
                <a:ext cx="108000" cy="108000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5" name="Ellipse 444"/>
              <p:cNvSpPr/>
              <p:nvPr/>
            </p:nvSpPr>
            <p:spPr>
              <a:xfrm>
                <a:off x="8892764" y="7200357"/>
                <a:ext cx="108000" cy="108000"/>
              </a:xfrm>
              <a:prstGeom prst="ellipse">
                <a:avLst/>
              </a:prstGeom>
              <a:solidFill>
                <a:srgbClr val="FF9966"/>
              </a:solidFill>
              <a:ln w="9525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46" name="Groupe 445"/>
              <p:cNvGrpSpPr/>
              <p:nvPr/>
            </p:nvGrpSpPr>
            <p:grpSpPr>
              <a:xfrm>
                <a:off x="8293297" y="6577079"/>
                <a:ext cx="216000" cy="216000"/>
                <a:chOff x="1223754" y="3087842"/>
                <a:chExt cx="432000" cy="432000"/>
              </a:xfrm>
            </p:grpSpPr>
            <p:sp>
              <p:nvSpPr>
                <p:cNvPr id="619" name="Ellipse 618"/>
                <p:cNvSpPr/>
                <p:nvPr/>
              </p:nvSpPr>
              <p:spPr>
                <a:xfrm>
                  <a:off x="1328629" y="3194305"/>
                  <a:ext cx="216000" cy="216000"/>
                </a:xfrm>
                <a:prstGeom prst="ellipse">
                  <a:avLst/>
                </a:prstGeom>
                <a:solidFill>
                  <a:srgbClr val="FF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20" name="Multiplier 619"/>
                <p:cNvSpPr/>
                <p:nvPr/>
              </p:nvSpPr>
              <p:spPr>
                <a:xfrm>
                  <a:off x="1223754" y="3087842"/>
                  <a:ext cx="432000" cy="432000"/>
                </a:xfrm>
                <a:prstGeom prst="mathMultiply">
                  <a:avLst>
                    <a:gd name="adj1" fmla="val 16185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47" name="Groupe 446"/>
              <p:cNvGrpSpPr/>
              <p:nvPr/>
            </p:nvGrpSpPr>
            <p:grpSpPr>
              <a:xfrm>
                <a:off x="8105972" y="6021454"/>
                <a:ext cx="216000" cy="216000"/>
                <a:chOff x="1223754" y="3087842"/>
                <a:chExt cx="432000" cy="432000"/>
              </a:xfrm>
            </p:grpSpPr>
            <p:sp>
              <p:nvSpPr>
                <p:cNvPr id="597" name="Ellipse 596"/>
                <p:cNvSpPr/>
                <p:nvPr/>
              </p:nvSpPr>
              <p:spPr>
                <a:xfrm>
                  <a:off x="1328629" y="3194305"/>
                  <a:ext cx="216000" cy="216000"/>
                </a:xfrm>
                <a:prstGeom prst="ellipse">
                  <a:avLst/>
                </a:prstGeom>
                <a:solidFill>
                  <a:srgbClr val="FF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8" name="Multiplier 617"/>
                <p:cNvSpPr/>
                <p:nvPr/>
              </p:nvSpPr>
              <p:spPr>
                <a:xfrm>
                  <a:off x="1223754" y="3087842"/>
                  <a:ext cx="432000" cy="432000"/>
                </a:xfrm>
                <a:prstGeom prst="mathMultiply">
                  <a:avLst>
                    <a:gd name="adj1" fmla="val 16185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48" name="Groupe 447"/>
              <p:cNvGrpSpPr/>
              <p:nvPr/>
            </p:nvGrpSpPr>
            <p:grpSpPr>
              <a:xfrm>
                <a:off x="8071047" y="7010340"/>
                <a:ext cx="216000" cy="216000"/>
                <a:chOff x="1223754" y="3087842"/>
                <a:chExt cx="432000" cy="432000"/>
              </a:xfrm>
            </p:grpSpPr>
            <p:sp>
              <p:nvSpPr>
                <p:cNvPr id="546" name="Ellipse 545"/>
                <p:cNvSpPr/>
                <p:nvPr/>
              </p:nvSpPr>
              <p:spPr>
                <a:xfrm>
                  <a:off x="1328629" y="3194305"/>
                  <a:ext cx="216000" cy="216000"/>
                </a:xfrm>
                <a:prstGeom prst="ellipse">
                  <a:avLst/>
                </a:prstGeom>
                <a:solidFill>
                  <a:srgbClr val="FF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6" name="Multiplier 595"/>
                <p:cNvSpPr/>
                <p:nvPr/>
              </p:nvSpPr>
              <p:spPr>
                <a:xfrm>
                  <a:off x="1223754" y="3087842"/>
                  <a:ext cx="432000" cy="432000"/>
                </a:xfrm>
                <a:prstGeom prst="mathMultiply">
                  <a:avLst>
                    <a:gd name="adj1" fmla="val 16185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50" name="Ellipse 449"/>
              <p:cNvSpPr/>
              <p:nvPr/>
            </p:nvSpPr>
            <p:spPr>
              <a:xfrm>
                <a:off x="8793704" y="6270717"/>
                <a:ext cx="108000" cy="108000"/>
              </a:xfrm>
              <a:prstGeom prst="ellipse">
                <a:avLst/>
              </a:prstGeom>
              <a:solidFill>
                <a:srgbClr val="FF6600">
                  <a:alpha val="54000"/>
                </a:srgbClr>
              </a:solidFill>
              <a:ln w="9525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530" name="Image 529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4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9327" y="6416031"/>
                <a:ext cx="264948" cy="192558"/>
              </a:xfrm>
              <a:prstGeom prst="rect">
                <a:avLst/>
              </a:prstGeom>
            </p:spPr>
          </p:pic>
          <p:pic>
            <p:nvPicPr>
              <p:cNvPr id="531" name="Image 530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43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7520" y="5800437"/>
                <a:ext cx="844070" cy="192558"/>
              </a:xfrm>
              <a:prstGeom prst="rect">
                <a:avLst/>
              </a:prstGeom>
            </p:spPr>
          </p:pic>
          <p:pic>
            <p:nvPicPr>
              <p:cNvPr id="538" name="Image 537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4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8195" y="6947828"/>
                <a:ext cx="1158242" cy="264947"/>
              </a:xfrm>
              <a:prstGeom prst="rect">
                <a:avLst/>
              </a:prstGeom>
            </p:spPr>
          </p:pic>
        </p:grpSp>
        <p:sp>
          <p:nvSpPr>
            <p:cNvPr id="380" name="Ellipse 379"/>
            <p:cNvSpPr/>
            <p:nvPr/>
          </p:nvSpPr>
          <p:spPr>
            <a:xfrm>
              <a:off x="8773702" y="6805069"/>
              <a:ext cx="108000" cy="1080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90" y="4053812"/>
            <a:ext cx="7010405" cy="72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6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750377" y="3575527"/>
            <a:ext cx="7195821" cy="1088072"/>
            <a:chOff x="1750377" y="3575527"/>
            <a:chExt cx="7195821" cy="1088072"/>
          </a:xfrm>
        </p:grpSpPr>
        <p:sp>
          <p:nvSpPr>
            <p:cNvPr id="70" name="Rectangle 69"/>
            <p:cNvSpPr/>
            <p:nvPr/>
          </p:nvSpPr>
          <p:spPr bwMode="auto">
            <a:xfrm>
              <a:off x="1750377" y="3575527"/>
              <a:ext cx="7195821" cy="1088072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" name="Image 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3402" y="3649977"/>
              <a:ext cx="6825628" cy="888685"/>
            </a:xfrm>
            <a:prstGeom prst="rect">
              <a:avLst/>
            </a:prstGeom>
          </p:spPr>
        </p:pic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7" name="ZoneTexte 86"/>
          <p:cNvSpPr txBox="1"/>
          <p:nvPr/>
        </p:nvSpPr>
        <p:spPr>
          <a:xfrm>
            <a:off x="3146425" y="2663537"/>
            <a:ext cx="4400550" cy="584775"/>
          </a:xfrm>
          <a:prstGeom prst="rect">
            <a:avLst/>
          </a:prstGeom>
          <a:noFill/>
          <a:ln w="28575">
            <a:noFill/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The </a:t>
            </a:r>
            <a:r>
              <a:rPr lang="fr-FR" sz="32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Phaseless</a:t>
            </a:r>
            <a:r>
              <a:rPr lang="fr-F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Approximation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3097212" y="3243310"/>
            <a:ext cx="4498975" cy="25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600"/>
              </a:spcBef>
            </a:pPr>
            <a:r>
              <a:rPr lang="fr-FR" sz="1600" dirty="0">
                <a:solidFill>
                  <a:srgbClr val="00FF00"/>
                </a:solidFill>
              </a:rPr>
              <a:t>S. </a:t>
            </a:r>
            <a:r>
              <a:rPr lang="fr-FR" sz="1600" dirty="0" smtClean="0">
                <a:solidFill>
                  <a:srgbClr val="00FF00"/>
                </a:solidFill>
              </a:rPr>
              <a:t>Zhang &amp; </a:t>
            </a:r>
            <a:r>
              <a:rPr lang="fr-FR" sz="1600" dirty="0">
                <a:solidFill>
                  <a:srgbClr val="00FF00"/>
                </a:solidFill>
              </a:rPr>
              <a:t>H. </a:t>
            </a:r>
            <a:r>
              <a:rPr lang="fr-FR" sz="1600" dirty="0" err="1">
                <a:solidFill>
                  <a:srgbClr val="00FF00"/>
                </a:solidFill>
              </a:rPr>
              <a:t>Krakauer</a:t>
            </a:r>
            <a:r>
              <a:rPr lang="fr-FR" sz="1600" dirty="0">
                <a:solidFill>
                  <a:srgbClr val="00FF00"/>
                </a:solidFill>
              </a:rPr>
              <a:t>, </a:t>
            </a:r>
            <a:r>
              <a:rPr lang="fr-FR" sz="1600" i="1" dirty="0" err="1">
                <a:solidFill>
                  <a:srgbClr val="00FF00"/>
                </a:solidFill>
              </a:rPr>
              <a:t>PRL</a:t>
            </a:r>
            <a:r>
              <a:rPr lang="fr-FR" sz="1600" dirty="0">
                <a:solidFill>
                  <a:srgbClr val="00FF00"/>
                </a:solidFill>
              </a:rPr>
              <a:t> 90,1336401 (2003)</a:t>
            </a:r>
          </a:p>
        </p:txBody>
      </p:sp>
      <p:sp>
        <p:nvSpPr>
          <p:cNvPr id="91" name="Text Box 3"/>
          <p:cNvSpPr txBox="1">
            <a:spLocks noChangeArrowheads="1"/>
          </p:cNvSpPr>
          <p:nvPr/>
        </p:nvSpPr>
        <p:spPr bwMode="auto">
          <a:xfrm>
            <a:off x="-1587" y="436880"/>
            <a:ext cx="10693400" cy="566989"/>
          </a:xfrm>
          <a:prstGeom prst="rect">
            <a:avLst/>
          </a:prstGeom>
          <a:noFill/>
          <a:ln>
            <a:noFill/>
          </a:ln>
          <a:effectLst>
            <a:glow rad="228600">
              <a:srgbClr val="FF00FF"/>
            </a:glow>
            <a:outerShdw blurRad="25400" dist="63500" dir="2700000" algn="tl" rotWithShape="0">
              <a:schemeClr val="tx1"/>
            </a:outerShdw>
            <a:softEdge rad="635000"/>
          </a:effectLst>
          <a:extLst/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u="sng" dirty="0" smtClean="0">
                <a:ln w="3175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and </a:t>
            </a:r>
            <a:r>
              <a:rPr lang="fr-FR" sz="3000" i="1" u="sng" dirty="0" err="1" smtClean="0">
                <a:ln w="3175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Constrained</a:t>
            </a:r>
            <a:r>
              <a:rPr lang="fr-FR" sz="3000" i="1" u="sng" dirty="0" smtClean="0">
                <a:ln w="3175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u="sng" dirty="0" err="1" smtClean="0">
                <a:ln w="3175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Paths</a:t>
            </a:r>
            <a:endParaRPr lang="fr-FR" sz="3000" i="1" u="sng" dirty="0" smtClean="0">
              <a:ln w="3175">
                <a:solidFill>
                  <a:schemeClr val="tx1"/>
                </a:solidFill>
              </a:ln>
              <a:solidFill>
                <a:schemeClr val="accent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4" name="Groupe 93"/>
          <p:cNvGrpSpPr/>
          <p:nvPr/>
        </p:nvGrpSpPr>
        <p:grpSpPr>
          <a:xfrm>
            <a:off x="5964238" y="1257985"/>
            <a:ext cx="4114800" cy="1057275"/>
            <a:chOff x="5964238" y="910321"/>
            <a:chExt cx="4114800" cy="1057275"/>
          </a:xfrm>
        </p:grpSpPr>
        <p:sp>
          <p:nvSpPr>
            <p:cNvPr id="95" name="Rectangle 94"/>
            <p:cNvSpPr/>
            <p:nvPr/>
          </p:nvSpPr>
          <p:spPr bwMode="auto">
            <a:xfrm>
              <a:off x="5964238" y="910321"/>
              <a:ext cx="4114800" cy="1057275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96" name="Image 9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145" y="1001483"/>
              <a:ext cx="3945879" cy="872788"/>
            </a:xfrm>
            <a:prstGeom prst="rect">
              <a:avLst/>
            </a:prstGeom>
          </p:spPr>
        </p:pic>
      </p:grpSp>
      <p:grpSp>
        <p:nvGrpSpPr>
          <p:cNvPr id="101" name="Groupe 100"/>
          <p:cNvGrpSpPr/>
          <p:nvPr/>
        </p:nvGrpSpPr>
        <p:grpSpPr>
          <a:xfrm>
            <a:off x="5965200" y="1261163"/>
            <a:ext cx="4114800" cy="1057275"/>
            <a:chOff x="5970670" y="2529571"/>
            <a:chExt cx="4114800" cy="1057275"/>
          </a:xfrm>
        </p:grpSpPr>
        <p:sp>
          <p:nvSpPr>
            <p:cNvPr id="102" name="Rectangle 101"/>
            <p:cNvSpPr/>
            <p:nvPr/>
          </p:nvSpPr>
          <p:spPr bwMode="auto">
            <a:xfrm>
              <a:off x="5970670" y="2529571"/>
              <a:ext cx="4114800" cy="1057275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03" name="Image 10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7070" y="2620278"/>
              <a:ext cx="3945881" cy="872789"/>
            </a:xfrm>
            <a:prstGeom prst="rect">
              <a:avLst/>
            </a:prstGeom>
          </p:spPr>
        </p:pic>
      </p:grpSp>
      <p:grpSp>
        <p:nvGrpSpPr>
          <p:cNvPr id="5" name="Groupe 4"/>
          <p:cNvGrpSpPr/>
          <p:nvPr/>
        </p:nvGrpSpPr>
        <p:grpSpPr>
          <a:xfrm>
            <a:off x="3209929" y="4756506"/>
            <a:ext cx="4267200" cy="1246643"/>
            <a:chOff x="3209929" y="4756506"/>
            <a:chExt cx="4267200" cy="1246643"/>
          </a:xfrm>
        </p:grpSpPr>
        <p:sp>
          <p:nvSpPr>
            <p:cNvPr id="104" name="ZoneTexte 103"/>
            <p:cNvSpPr txBox="1"/>
            <p:nvPr/>
          </p:nvSpPr>
          <p:spPr>
            <a:xfrm>
              <a:off x="3209929" y="4756506"/>
              <a:ext cx="4267200" cy="523220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Weights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biased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by the trial state</a:t>
              </a:r>
            </a:p>
          </p:txBody>
        </p:sp>
        <p:pic>
          <p:nvPicPr>
            <p:cNvPr id="105" name="Image 10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4917" y="5273189"/>
              <a:ext cx="2686741" cy="729960"/>
            </a:xfrm>
            <a:prstGeom prst="rect">
              <a:avLst/>
            </a:prstGeom>
          </p:spPr>
        </p:pic>
      </p:grpSp>
      <p:sp>
        <p:nvSpPr>
          <p:cNvPr id="106" name="Rectangle à coins arrondis 105"/>
          <p:cNvSpPr/>
          <p:nvPr/>
        </p:nvSpPr>
        <p:spPr bwMode="auto">
          <a:xfrm>
            <a:off x="6383338" y="3758089"/>
            <a:ext cx="2409827" cy="7229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7" name="Rectangle à coins arrondis 106"/>
          <p:cNvSpPr/>
          <p:nvPr/>
        </p:nvSpPr>
        <p:spPr bwMode="auto">
          <a:xfrm>
            <a:off x="8054181" y="1440339"/>
            <a:ext cx="497682" cy="7229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8" name="Rectangle à coins arrondis 107"/>
          <p:cNvSpPr/>
          <p:nvPr/>
        </p:nvSpPr>
        <p:spPr bwMode="auto">
          <a:xfrm>
            <a:off x="6031706" y="1440339"/>
            <a:ext cx="753269" cy="7229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326482" y="6352646"/>
            <a:ext cx="6043612" cy="917855"/>
            <a:chOff x="2326482" y="6352646"/>
            <a:chExt cx="6043612" cy="917855"/>
          </a:xfrm>
        </p:grpSpPr>
        <p:sp>
          <p:nvSpPr>
            <p:cNvPr id="90" name="Text Box 13"/>
            <p:cNvSpPr txBox="1">
              <a:spLocks noChangeArrowheads="1"/>
            </p:cNvSpPr>
            <p:nvPr/>
          </p:nvSpPr>
          <p:spPr bwMode="auto">
            <a:xfrm>
              <a:off x="2326482" y="6352646"/>
              <a:ext cx="6043612" cy="917855"/>
            </a:xfrm>
            <a:prstGeom prst="rect">
              <a:avLst/>
            </a:prstGeom>
            <a:solidFill>
              <a:schemeClr val="accent1"/>
            </a:solidFill>
            <a:ln w="76200" cmpd="tri">
              <a:solidFill>
                <a:schemeClr val="tx1"/>
              </a:solidFill>
              <a:round/>
              <a:headEnd/>
              <a:tailEnd/>
            </a:ln>
            <a:effectLst>
              <a:outerShdw blurRad="25400" dist="76200" dir="2700000" algn="ctr" rotWithShape="0">
                <a:schemeClr val="bg2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ts val="600"/>
                </a:spcBef>
                <a:defRPr/>
              </a:pPr>
              <a:r>
                <a:rPr lang="en-US" sz="3200" i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The trial state guides and constrains the Brownian trajectories</a:t>
              </a:r>
              <a:endParaRPr lang="en-US" sz="3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" name="Connecteur droit 47"/>
            <p:cNvCxnSpPr>
              <a:cxnSpLocks noChangeShapeType="1"/>
            </p:cNvCxnSpPr>
            <p:nvPr/>
          </p:nvCxnSpPr>
          <p:spPr bwMode="auto">
            <a:xfrm>
              <a:off x="4591050" y="6743698"/>
              <a:ext cx="3114000" cy="1"/>
            </a:xfrm>
            <a:prstGeom prst="line">
              <a:avLst/>
            </a:prstGeom>
            <a:noFill/>
            <a:ln w="19050" cap="rnd" algn="ctr">
              <a:solidFill>
                <a:schemeClr val="tx1"/>
              </a:solidFill>
              <a:round/>
              <a:headEnd/>
              <a:tailEnd/>
            </a:ln>
            <a:effectLst>
              <a:outerShdw blurRad="25400" dist="254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tochastic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Scheme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Guided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440531" y="1005732"/>
            <a:ext cx="4465639" cy="1379744"/>
            <a:chOff x="440531" y="1005732"/>
            <a:chExt cx="4465639" cy="1379744"/>
          </a:xfrm>
        </p:grpSpPr>
        <p:sp>
          <p:nvSpPr>
            <p:cNvPr id="30" name="Text Box 141"/>
            <p:cNvSpPr txBox="1">
              <a:spLocks noChangeArrowheads="1"/>
            </p:cNvSpPr>
            <p:nvPr/>
          </p:nvSpPr>
          <p:spPr bwMode="auto">
            <a:xfrm>
              <a:off x="2181560" y="1005732"/>
              <a:ext cx="985498" cy="536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2800" i="1" u="sng" dirty="0" err="1" smtClean="0"/>
                <a:t>Idea</a:t>
              </a:r>
              <a:r>
                <a:rPr lang="fr-FR" sz="2800" u="sng" dirty="0" smtClean="0"/>
                <a:t>: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440531" y="1431369"/>
              <a:ext cx="4465639" cy="954107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Importance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sampling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incorporated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within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the </a:t>
              </a:r>
              <a:r>
                <a:rPr lang="fr-FR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Brownian</a:t>
              </a:r>
              <a:r>
                <a:rPr lang="fr-FR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motion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182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91" grpId="0"/>
      <p:bldP spid="106" grpId="0" animBg="1"/>
      <p:bldP spid="107" grpId="0" animBg="1"/>
      <p:bldP spid="10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method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principle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4" name="ZoneTexte 453"/>
          <p:cNvSpPr txBox="1"/>
          <p:nvPr/>
        </p:nvSpPr>
        <p:spPr>
          <a:xfrm>
            <a:off x="638177" y="785608"/>
            <a:ext cx="9420224" cy="461665"/>
          </a:xfrm>
          <a:prstGeom prst="rect">
            <a:avLst/>
          </a:prstGeom>
          <a:noFill/>
          <a:ln w="28575">
            <a:noFill/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What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trial state to guide, 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constrain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, and 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initialize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the 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Brownian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motion?</a:t>
            </a:r>
            <a:endParaRPr lang="fr-FR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279406" y="1358824"/>
            <a:ext cx="10133842" cy="1024085"/>
            <a:chOff x="285756" y="1358824"/>
            <a:chExt cx="10133842" cy="1024085"/>
          </a:xfrm>
        </p:grpSpPr>
        <p:pic>
          <p:nvPicPr>
            <p:cNvPr id="2" name="Image 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5817" y="1670067"/>
              <a:ext cx="2983781" cy="419948"/>
            </a:xfrm>
            <a:prstGeom prst="rect">
              <a:avLst/>
            </a:prstGeom>
          </p:spPr>
        </p:pic>
        <p:sp>
          <p:nvSpPr>
            <p:cNvPr id="453" name="Text Box 141"/>
            <p:cNvSpPr txBox="1">
              <a:spLocks noChangeArrowheads="1"/>
            </p:cNvSpPr>
            <p:nvPr/>
          </p:nvSpPr>
          <p:spPr bwMode="auto">
            <a:xfrm>
              <a:off x="4777559" y="1643142"/>
              <a:ext cx="2651941" cy="474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defTabSz="648000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i="1" dirty="0" smtClean="0"/>
                <a:t>Quantum </a:t>
              </a:r>
              <a:r>
                <a:rPr lang="fr-FR" i="1" dirty="0" err="1" smtClean="0"/>
                <a:t>numbers</a:t>
              </a:r>
              <a:endParaRPr lang="fr-FR" dirty="0"/>
            </a:p>
          </p:txBody>
        </p:sp>
        <p:grpSp>
          <p:nvGrpSpPr>
            <p:cNvPr id="7" name="Groupe 6"/>
            <p:cNvGrpSpPr/>
            <p:nvPr/>
          </p:nvGrpSpPr>
          <p:grpSpPr>
            <a:xfrm>
              <a:off x="285756" y="1358824"/>
              <a:ext cx="2609850" cy="1009799"/>
              <a:chOff x="4021978" y="3150246"/>
              <a:chExt cx="2609850" cy="1009799"/>
            </a:xfrm>
          </p:grpSpPr>
          <p:sp>
            <p:nvSpPr>
              <p:cNvPr id="85" name="Text Box 23"/>
              <p:cNvSpPr txBox="1">
                <a:spLocks noChangeArrowheads="1"/>
              </p:cNvSpPr>
              <p:nvPr/>
            </p:nvSpPr>
            <p:spPr bwMode="auto">
              <a:xfrm>
                <a:off x="4914942" y="3150246"/>
                <a:ext cx="783431" cy="52322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50800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sz="2800" u="sng" dirty="0" smtClean="0">
                    <a:latin typeface="Monotype Corsiva" pitchFamily="66" charset="0"/>
                  </a:rPr>
                  <a:t>Goal</a:t>
                </a:r>
                <a:endParaRPr lang="fr-FR" sz="2800" u="sng" dirty="0"/>
              </a:p>
            </p:txBody>
          </p:sp>
          <p:grpSp>
            <p:nvGrpSpPr>
              <p:cNvPr id="6" name="Groupe 5"/>
              <p:cNvGrpSpPr/>
              <p:nvPr/>
            </p:nvGrpSpPr>
            <p:grpSpPr>
              <a:xfrm>
                <a:off x="4021978" y="3665539"/>
                <a:ext cx="2609850" cy="494506"/>
                <a:chOff x="4021978" y="3665539"/>
                <a:chExt cx="2609850" cy="494506"/>
              </a:xfrm>
            </p:grpSpPr>
            <p:sp>
              <p:nvSpPr>
                <p:cNvPr id="8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033886" y="3688706"/>
                  <a:ext cx="2545557" cy="46166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50800" dir="2700000" algn="ctr" rotWithShape="0">
                    <a:schemeClr val="bg2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1042988" eaLnBrk="0" hangingPunct="0"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1042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fr-FR" i="1" dirty="0" err="1" smtClean="0">
                      <a:latin typeface="Monotype Corsiva" pitchFamily="66" charset="0"/>
                    </a:rPr>
                    <a:t>Spectroscopy</a:t>
                  </a:r>
                  <a:r>
                    <a:rPr lang="fr-FR" i="1" dirty="0" smtClean="0">
                      <a:latin typeface="Monotype Corsiva" pitchFamily="66" charset="0"/>
                    </a:rPr>
                    <a:t> of </a:t>
                  </a:r>
                  <a:r>
                    <a:rPr lang="fr-FR" i="1" dirty="0" err="1" smtClean="0">
                      <a:latin typeface="Monotype Corsiva" pitchFamily="66" charset="0"/>
                    </a:rPr>
                    <a:t>nuclei</a:t>
                  </a:r>
                  <a:endParaRPr lang="fr-FR" i="1" dirty="0">
                    <a:latin typeface="Monotype Corsiva" pitchFamily="66" charset="0"/>
                  </a:endParaRPr>
                </a:p>
              </p:txBody>
            </p:sp>
            <p:sp>
              <p:nvSpPr>
                <p:cNvPr id="88" name="Rectangle 3"/>
                <p:cNvSpPr>
                  <a:spLocks noChangeArrowheads="1"/>
                </p:cNvSpPr>
                <p:nvPr/>
              </p:nvSpPr>
              <p:spPr bwMode="auto">
                <a:xfrm>
                  <a:off x="4021978" y="3665539"/>
                  <a:ext cx="2609850" cy="494506"/>
                </a:xfrm>
                <a:prstGeom prst="rect">
                  <a:avLst/>
                </a:prstGeom>
                <a:noFill/>
                <a:ln w="53975" algn="ctr">
                  <a:solidFill>
                    <a:schemeClr val="accent1"/>
                  </a:solidFill>
                  <a:round/>
                  <a:headEnd/>
                  <a:tailEnd/>
                </a:ln>
                <a:effectLst>
                  <a:outerShdw dist="72389" dir="2700000" algn="ctr" rotWithShape="0">
                    <a:schemeClr val="bg2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1042988"/>
                  <a:endParaRPr lang="fr-FR"/>
                </a:p>
              </p:txBody>
            </p:sp>
          </p:grpSp>
        </p:grpSp>
        <p:sp>
          <p:nvSpPr>
            <p:cNvPr id="8" name="Rectangle avec flèche vers la droite 7"/>
            <p:cNvSpPr/>
            <p:nvPr/>
          </p:nvSpPr>
          <p:spPr bwMode="auto">
            <a:xfrm>
              <a:off x="3254343" y="1462159"/>
              <a:ext cx="1375568" cy="920750"/>
            </a:xfrm>
            <a:prstGeom prst="rightArrowCallout">
              <a:avLst>
                <a:gd name="adj1" fmla="val 25508"/>
                <a:gd name="adj2" fmla="val 30216"/>
                <a:gd name="adj3" fmla="val 30690"/>
                <a:gd name="adj4" fmla="val 16327"/>
              </a:avLst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58" name="Rectangle à coins arrondis 257"/>
          <p:cNvSpPr/>
          <p:nvPr/>
        </p:nvSpPr>
        <p:spPr bwMode="auto">
          <a:xfrm>
            <a:off x="7419976" y="1590822"/>
            <a:ext cx="966785" cy="56013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9" name="Rectangle à coins arrondis 258"/>
          <p:cNvSpPr/>
          <p:nvPr/>
        </p:nvSpPr>
        <p:spPr bwMode="auto">
          <a:xfrm>
            <a:off x="9105900" y="1595138"/>
            <a:ext cx="731044" cy="56160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0" name="Rectangle à coins arrondis 259"/>
          <p:cNvSpPr/>
          <p:nvPr/>
        </p:nvSpPr>
        <p:spPr bwMode="auto">
          <a:xfrm>
            <a:off x="10017919" y="1595138"/>
            <a:ext cx="432593" cy="56160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917575" y="3299460"/>
            <a:ext cx="8855076" cy="523220"/>
          </a:xfrm>
          <a:prstGeom prst="rect">
            <a:avLst/>
          </a:prstGeom>
          <a:noFill/>
          <a:ln w="28575">
            <a:noFill/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Minimization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of the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energy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after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restoration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of the quantum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numbers</a:t>
            </a: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68" name="Rectangle 3"/>
          <p:cNvSpPr>
            <a:spLocks noChangeArrowheads="1"/>
          </p:cNvSpPr>
          <p:nvPr/>
        </p:nvSpPr>
        <p:spPr bwMode="auto">
          <a:xfrm>
            <a:off x="724690" y="2951163"/>
            <a:ext cx="9236075" cy="3043237"/>
          </a:xfrm>
          <a:prstGeom prst="rect">
            <a:avLst/>
          </a:prstGeom>
          <a:noFill/>
          <a:ln w="53975" algn="ctr">
            <a:solidFill>
              <a:schemeClr val="accent1"/>
            </a:solidFill>
            <a:round/>
            <a:headEnd/>
            <a:tailEnd/>
          </a:ln>
          <a:effectLst>
            <a:outerShdw dist="72389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1042988"/>
            <a:endParaRPr lang="fr-FR"/>
          </a:p>
        </p:txBody>
      </p:sp>
      <p:sp>
        <p:nvSpPr>
          <p:cNvPr id="97" name="Text Box 11"/>
          <p:cNvSpPr txBox="1">
            <a:spLocks noChangeArrowheads="1"/>
          </p:cNvSpPr>
          <p:nvPr/>
        </p:nvSpPr>
        <p:spPr bwMode="auto">
          <a:xfrm>
            <a:off x="2969419" y="5730822"/>
            <a:ext cx="4752975" cy="25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600"/>
              </a:spcBef>
            </a:pPr>
            <a:r>
              <a:rPr lang="fr-FR" sz="1600" dirty="0" smtClean="0">
                <a:solidFill>
                  <a:srgbClr val="00FF00"/>
                </a:solidFill>
              </a:rPr>
              <a:t>O. Juillet &amp; </a:t>
            </a:r>
            <a:r>
              <a:rPr lang="fr-FR" sz="1600" dirty="0">
                <a:solidFill>
                  <a:srgbClr val="00FF00"/>
                </a:solidFill>
              </a:rPr>
              <a:t>R</a:t>
            </a:r>
            <a:r>
              <a:rPr lang="fr-FR" sz="1600" dirty="0" smtClean="0">
                <a:solidFill>
                  <a:srgbClr val="00FF00"/>
                </a:solidFill>
              </a:rPr>
              <a:t>. </a:t>
            </a:r>
            <a:r>
              <a:rPr lang="fr-FR" sz="1600" dirty="0" err="1" smtClean="0">
                <a:solidFill>
                  <a:srgbClr val="00FF00"/>
                </a:solidFill>
              </a:rPr>
              <a:t>Frésard</a:t>
            </a:r>
            <a:r>
              <a:rPr lang="fr-FR" sz="1600" dirty="0" smtClean="0">
                <a:solidFill>
                  <a:srgbClr val="00FF00"/>
                </a:solidFill>
              </a:rPr>
              <a:t>, </a:t>
            </a:r>
            <a:r>
              <a:rPr lang="fr-FR" sz="1600" dirty="0" err="1" smtClean="0">
                <a:solidFill>
                  <a:srgbClr val="00FF00"/>
                </a:solidFill>
              </a:rPr>
              <a:t>cond</a:t>
            </a:r>
            <a:r>
              <a:rPr lang="fr-FR" sz="1600" dirty="0" smtClean="0">
                <a:solidFill>
                  <a:srgbClr val="00FF00"/>
                </a:solidFill>
              </a:rPr>
              <a:t>-mat/1208.6277 (2012) </a:t>
            </a:r>
            <a:endParaRPr lang="fr-FR" sz="1600" dirty="0">
              <a:solidFill>
                <a:srgbClr val="00FF00"/>
              </a:solidFill>
            </a:endParaRPr>
          </a:p>
        </p:txBody>
      </p:sp>
      <p:grpSp>
        <p:nvGrpSpPr>
          <p:cNvPr id="261" name="Groupe 260"/>
          <p:cNvGrpSpPr/>
          <p:nvPr/>
        </p:nvGrpSpPr>
        <p:grpSpPr>
          <a:xfrm>
            <a:off x="3770313" y="2633662"/>
            <a:ext cx="3157537" cy="631825"/>
            <a:chOff x="1857375" y="2332037"/>
            <a:chExt cx="3157537" cy="631825"/>
          </a:xfrm>
        </p:grpSpPr>
        <p:sp>
          <p:nvSpPr>
            <p:cNvPr id="262" name="Rectangle 261"/>
            <p:cNvSpPr/>
            <p:nvPr/>
          </p:nvSpPr>
          <p:spPr bwMode="auto">
            <a:xfrm>
              <a:off x="1916112" y="2332037"/>
              <a:ext cx="3098800" cy="631825"/>
            </a:xfrm>
            <a:prstGeom prst="rect">
              <a:avLst/>
            </a:prstGeom>
            <a:solidFill>
              <a:schemeClr val="accent1"/>
            </a:solidFill>
            <a:ln w="76200" cap="flat" cmpd="tri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3" name="Text Box 13"/>
            <p:cNvSpPr txBox="1">
              <a:spLocks noChangeArrowheads="1"/>
            </p:cNvSpPr>
            <p:nvPr/>
          </p:nvSpPr>
          <p:spPr bwMode="auto">
            <a:xfrm>
              <a:off x="1857375" y="2385999"/>
              <a:ext cx="3065462" cy="499279"/>
            </a:xfrm>
            <a:prstGeom prst="rect">
              <a:avLst/>
            </a:prstGeom>
            <a:noFill/>
            <a:ln w="76200" cmpd="tri">
              <a:noFill/>
              <a:round/>
              <a:headEnd/>
              <a:tailEnd/>
            </a:ln>
            <a:effectLst>
              <a:outerShdw blurRad="25400" dist="76200" dir="2700000" algn="ctr" rotWithShape="0">
                <a:schemeClr val="bg2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22288" defTabSz="10429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042988" defTabSz="10429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565275" defTabSz="10429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85975" defTabSz="10429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en-US" sz="32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The </a:t>
              </a:r>
              <a:r>
                <a:rPr lang="en-US" sz="3200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SEMF</a:t>
              </a:r>
              <a:r>
                <a:rPr lang="en-US" sz="32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Method</a:t>
              </a:r>
              <a:endParaRPr lang="en-US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2" name="Text Box 11"/>
          <p:cNvSpPr txBox="1">
            <a:spLocks noChangeArrowheads="1"/>
          </p:cNvSpPr>
          <p:nvPr/>
        </p:nvSpPr>
        <p:spPr bwMode="auto">
          <a:xfrm>
            <a:off x="3688556" y="5503809"/>
            <a:ext cx="3321844" cy="25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600"/>
              </a:spcBef>
            </a:pPr>
            <a:r>
              <a:rPr lang="fr-FR" sz="1600" i="1" dirty="0" smtClean="0"/>
              <a:t>‘‘</a:t>
            </a:r>
            <a:r>
              <a:rPr lang="fr-FR" sz="1600" i="1" dirty="0" err="1" smtClean="0"/>
              <a:t>Symmetry-Entangled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Mean</a:t>
            </a:r>
            <a:r>
              <a:rPr lang="fr-FR" sz="1600" i="1" dirty="0" smtClean="0"/>
              <a:t>-Field’’</a:t>
            </a:r>
          </a:p>
        </p:txBody>
      </p:sp>
      <p:sp>
        <p:nvSpPr>
          <p:cNvPr id="273" name="Text Box 141"/>
          <p:cNvSpPr txBox="1">
            <a:spLocks noChangeArrowheads="1"/>
          </p:cNvSpPr>
          <p:nvPr/>
        </p:nvSpPr>
        <p:spPr bwMode="auto">
          <a:xfrm>
            <a:off x="429419" y="6374614"/>
            <a:ext cx="9829800" cy="47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648000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i="1" dirty="0" err="1" smtClean="0"/>
              <a:t>Similar</a:t>
            </a:r>
            <a:r>
              <a:rPr lang="fr-FR" i="1" dirty="0" smtClean="0"/>
              <a:t> to the </a:t>
            </a:r>
            <a:r>
              <a:rPr lang="fr-FR" i="1" dirty="0" err="1" smtClean="0"/>
              <a:t>VAMPIR</a:t>
            </a:r>
            <a:r>
              <a:rPr lang="fr-FR" i="1" dirty="0" smtClean="0"/>
              <a:t> </a:t>
            </a:r>
            <a:r>
              <a:rPr lang="fr-FR" i="1" dirty="0" err="1" smtClean="0"/>
              <a:t>approach</a:t>
            </a:r>
            <a:r>
              <a:rPr lang="fr-FR" i="1" dirty="0" smtClean="0"/>
              <a:t> </a:t>
            </a:r>
            <a:r>
              <a:rPr lang="fr-FR" i="1" dirty="0" err="1" smtClean="0"/>
              <a:t>without</a:t>
            </a:r>
            <a:r>
              <a:rPr lang="fr-FR" i="1" dirty="0" smtClean="0"/>
              <a:t> direct </a:t>
            </a:r>
            <a:r>
              <a:rPr lang="fr-FR" i="1" dirty="0" err="1" smtClean="0"/>
              <a:t>consideration</a:t>
            </a:r>
            <a:r>
              <a:rPr lang="fr-FR" i="1" dirty="0" smtClean="0"/>
              <a:t> of the </a:t>
            </a:r>
            <a:r>
              <a:rPr lang="fr-FR" i="1" dirty="0" err="1" smtClean="0"/>
              <a:t>pairing</a:t>
            </a:r>
            <a:endParaRPr lang="fr-FR" i="1" dirty="0"/>
          </a:p>
        </p:txBody>
      </p:sp>
      <p:sp>
        <p:nvSpPr>
          <p:cNvPr id="275" name="Text Box 11"/>
          <p:cNvSpPr txBox="1">
            <a:spLocks noChangeArrowheads="1"/>
          </p:cNvSpPr>
          <p:nvPr/>
        </p:nvSpPr>
        <p:spPr bwMode="auto">
          <a:xfrm>
            <a:off x="2505075" y="6921131"/>
            <a:ext cx="5705475" cy="477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600"/>
              </a:spcBef>
            </a:pPr>
            <a:r>
              <a:rPr lang="fr-FR" sz="1600" i="1" dirty="0"/>
              <a:t>‘‘Variation </a:t>
            </a:r>
            <a:r>
              <a:rPr lang="fr-FR" sz="1600" i="1" dirty="0" err="1"/>
              <a:t>After</a:t>
            </a:r>
            <a:r>
              <a:rPr lang="fr-FR" sz="1600" i="1" dirty="0"/>
              <a:t> </a:t>
            </a:r>
            <a:r>
              <a:rPr lang="fr-FR" sz="1600" i="1" dirty="0" err="1"/>
              <a:t>Mean-field</a:t>
            </a:r>
            <a:r>
              <a:rPr lang="fr-FR" sz="1600" i="1" dirty="0"/>
              <a:t> Projection In </a:t>
            </a:r>
            <a:r>
              <a:rPr lang="fr-FR" sz="1600" i="1" dirty="0" err="1"/>
              <a:t>Realistic</a:t>
            </a:r>
            <a:r>
              <a:rPr lang="fr-FR" sz="1600" i="1" dirty="0"/>
              <a:t> model </a:t>
            </a:r>
            <a:r>
              <a:rPr lang="fr-FR" sz="1600" i="1" dirty="0" err="1" smtClean="0"/>
              <a:t>space</a:t>
            </a:r>
            <a:r>
              <a:rPr lang="fr-FR" sz="1600" i="1" dirty="0" smtClean="0"/>
              <a:t>’’ </a:t>
            </a:r>
            <a:endParaRPr lang="fr-FR" sz="1600" dirty="0" smtClean="0">
              <a:solidFill>
                <a:srgbClr val="00FF00"/>
              </a:solidFill>
            </a:endParaRPr>
          </a:p>
          <a:p>
            <a:pPr algn="ctr" eaLnBrk="1" hangingPunct="1">
              <a:lnSpc>
                <a:spcPct val="60000"/>
              </a:lnSpc>
              <a:spcBef>
                <a:spcPts val="600"/>
              </a:spcBef>
            </a:pPr>
            <a:r>
              <a:rPr lang="fr-FR" sz="1600" dirty="0">
                <a:solidFill>
                  <a:srgbClr val="00FF00"/>
                </a:solidFill>
              </a:rPr>
              <a:t>K. W. Schmid </a:t>
            </a:r>
            <a:r>
              <a:rPr lang="fr-FR" sz="1600" i="1" dirty="0">
                <a:solidFill>
                  <a:srgbClr val="00FF00"/>
                </a:solidFill>
              </a:rPr>
              <a:t>et al</a:t>
            </a:r>
            <a:r>
              <a:rPr lang="fr-FR" sz="1600" dirty="0">
                <a:solidFill>
                  <a:srgbClr val="00FF00"/>
                </a:solidFill>
              </a:rPr>
              <a:t>., </a:t>
            </a:r>
            <a:r>
              <a:rPr lang="fr-FR" sz="1600" i="1" dirty="0" err="1">
                <a:solidFill>
                  <a:srgbClr val="00FF00"/>
                </a:solidFill>
              </a:rPr>
              <a:t>PRC</a:t>
            </a:r>
            <a:r>
              <a:rPr lang="fr-FR" sz="1600" dirty="0">
                <a:solidFill>
                  <a:srgbClr val="00FF00"/>
                </a:solidFill>
              </a:rPr>
              <a:t> 29,291 (1984</a:t>
            </a:r>
            <a:r>
              <a:rPr lang="fr-FR" sz="1600" dirty="0" smtClean="0">
                <a:solidFill>
                  <a:srgbClr val="00FF00"/>
                </a:solidFill>
              </a:rPr>
              <a:t>), </a:t>
            </a:r>
            <a:r>
              <a:rPr lang="fr-FR" sz="1600" i="1" dirty="0" err="1" smtClean="0">
                <a:solidFill>
                  <a:srgbClr val="00FF00"/>
                </a:solidFill>
              </a:rPr>
              <a:t>PRB</a:t>
            </a:r>
            <a:r>
              <a:rPr lang="fr-FR" sz="1600" i="1" dirty="0" smtClean="0">
                <a:solidFill>
                  <a:srgbClr val="00FF00"/>
                </a:solidFill>
              </a:rPr>
              <a:t> </a:t>
            </a:r>
            <a:r>
              <a:rPr lang="fr-FR" sz="1600" dirty="0" smtClean="0">
                <a:solidFill>
                  <a:srgbClr val="00FF00"/>
                </a:solidFill>
              </a:rPr>
              <a:t>72,085116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FF00"/>
                </a:solidFill>
              </a:rPr>
              <a:t>(2005) </a:t>
            </a:r>
            <a:endParaRPr lang="fr-FR" sz="1600" dirty="0">
              <a:solidFill>
                <a:srgbClr val="00FF00"/>
              </a:solidFill>
            </a:endParaRPr>
          </a:p>
        </p:txBody>
      </p:sp>
      <p:sp>
        <p:nvSpPr>
          <p:cNvPr id="125" name="ZoneTexte 124"/>
          <p:cNvSpPr txBox="1"/>
          <p:nvPr/>
        </p:nvSpPr>
        <p:spPr>
          <a:xfrm>
            <a:off x="969167" y="4832350"/>
            <a:ext cx="8752285" cy="523220"/>
          </a:xfrm>
          <a:prstGeom prst="rect">
            <a:avLst/>
          </a:prstGeom>
          <a:noFill/>
          <a:ln w="28575">
            <a:noFill/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Entanglement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of the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mean-field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by the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symmetry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of the </a:t>
            </a:r>
            <a:r>
              <a:rPr lang="fr-F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Hamiltonian</a:t>
            </a: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736288" y="3799662"/>
            <a:ext cx="1224000" cy="1224000"/>
          </a:xfrm>
          <a:prstGeom prst="rect">
            <a:avLst/>
          </a:prstGeom>
          <a:noFill/>
          <a:ln w="412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 rot="1320000">
            <a:off x="4736288" y="3799662"/>
            <a:ext cx="1224000" cy="1224000"/>
          </a:xfrm>
          <a:prstGeom prst="rect">
            <a:avLst/>
          </a:prstGeom>
          <a:noFill/>
          <a:ln w="412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 rot="2700000">
            <a:off x="4736288" y="3799662"/>
            <a:ext cx="1224000" cy="1224000"/>
          </a:xfrm>
          <a:prstGeom prst="rect">
            <a:avLst/>
          </a:prstGeom>
          <a:noFill/>
          <a:ln w="412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 rot="4080000">
            <a:off x="4736288" y="3799662"/>
            <a:ext cx="1224000" cy="1224000"/>
          </a:xfrm>
          <a:prstGeom prst="rect">
            <a:avLst/>
          </a:prstGeom>
          <a:noFill/>
          <a:ln w="412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Ellipse 73"/>
          <p:cNvSpPr/>
          <p:nvPr/>
        </p:nvSpPr>
        <p:spPr bwMode="auto">
          <a:xfrm>
            <a:off x="4484288" y="3547662"/>
            <a:ext cx="1728000" cy="1728000"/>
          </a:xfrm>
          <a:prstGeom prst="ellipse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039471" y="4006800"/>
            <a:ext cx="8615704" cy="769870"/>
            <a:chOff x="1039471" y="4006800"/>
            <a:chExt cx="8615704" cy="769870"/>
          </a:xfrm>
        </p:grpSpPr>
        <p:sp>
          <p:nvSpPr>
            <p:cNvPr id="55" name="Text Box 141"/>
            <p:cNvSpPr txBox="1">
              <a:spLocks noChangeArrowheads="1"/>
            </p:cNvSpPr>
            <p:nvPr/>
          </p:nvSpPr>
          <p:spPr bwMode="auto">
            <a:xfrm>
              <a:off x="2586987" y="4098305"/>
              <a:ext cx="7068188" cy="474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defTabSz="648000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i="1" dirty="0" err="1" smtClean="0"/>
                <a:t>Combination</a:t>
              </a:r>
              <a:r>
                <a:rPr lang="fr-FR" i="1" dirty="0" smtClean="0"/>
                <a:t> of states              </a:t>
              </a:r>
              <a:r>
                <a:rPr lang="fr-FR" i="1" dirty="0" err="1" smtClean="0"/>
                <a:t>transformed</a:t>
              </a:r>
              <a:r>
                <a:rPr lang="fr-FR" i="1" dirty="0" smtClean="0"/>
                <a:t> by rotation</a:t>
              </a:r>
              <a:endParaRPr lang="fr-FR" i="1" dirty="0"/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1039471" y="4009717"/>
              <a:ext cx="918813" cy="766953"/>
              <a:chOff x="2208213" y="2402586"/>
              <a:chExt cx="918813" cy="766953"/>
            </a:xfrm>
          </p:grpSpPr>
          <p:pic>
            <p:nvPicPr>
              <p:cNvPr id="77" name="Image 76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8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9674" y="2402586"/>
                <a:ext cx="907352" cy="766953"/>
              </a:xfrm>
              <a:prstGeom prst="rect">
                <a:avLst/>
              </a:prstGeom>
            </p:spPr>
          </p:pic>
          <p:pic>
            <p:nvPicPr>
              <p:cNvPr id="78" name="Picture 258" descr="atomic_nucleus_bi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29" b="1573"/>
              <a:stretch>
                <a:fillRect/>
              </a:stretch>
            </p:blipFill>
            <p:spPr bwMode="auto">
              <a:xfrm>
                <a:off x="2309772" y="2462722"/>
                <a:ext cx="649772" cy="609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ZoneTexte 78"/>
              <p:cNvSpPr txBox="1"/>
              <p:nvPr/>
            </p:nvSpPr>
            <p:spPr>
              <a:xfrm>
                <a:off x="2208213" y="2555230"/>
                <a:ext cx="904874" cy="400110"/>
              </a:xfrm>
              <a:prstGeom prst="rect">
                <a:avLst/>
              </a:prstGeom>
              <a:noFill/>
              <a:effectLst>
                <a:outerShdw blurRad="50800" dist="50800" dir="2700000" algn="ctr" rotWithShape="0">
                  <a:schemeClr val="bg2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SEMF</a:t>
                </a:r>
                <a:endParaRPr lang="fr-FR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57" name="Image 56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742" y="4281276"/>
              <a:ext cx="488252" cy="209550"/>
            </a:xfrm>
            <a:prstGeom prst="rect">
              <a:avLst/>
            </a:prstGeom>
          </p:spPr>
        </p:pic>
        <p:grpSp>
          <p:nvGrpSpPr>
            <p:cNvPr id="58" name="Groupe 57"/>
            <p:cNvGrpSpPr/>
            <p:nvPr/>
          </p:nvGrpSpPr>
          <p:grpSpPr>
            <a:xfrm>
              <a:off x="5495973" y="4006800"/>
              <a:ext cx="902912" cy="763200"/>
              <a:chOff x="5322459" y="4017361"/>
              <a:chExt cx="902912" cy="763200"/>
            </a:xfrm>
          </p:grpSpPr>
          <p:pic>
            <p:nvPicPr>
              <p:cNvPr id="59" name="Image 58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8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2459" y="4017361"/>
                <a:ext cx="902912" cy="763200"/>
              </a:xfrm>
              <a:prstGeom prst="rect">
                <a:avLst/>
              </a:prstGeom>
            </p:spPr>
          </p:pic>
          <p:sp>
            <p:nvSpPr>
              <p:cNvPr id="60" name="Line 675"/>
              <p:cNvSpPr>
                <a:spLocks noChangeAspect="1" noChangeShapeType="1"/>
              </p:cNvSpPr>
              <p:nvPr/>
            </p:nvSpPr>
            <p:spPr bwMode="auto">
              <a:xfrm rot="21180000" flipV="1">
                <a:off x="5433361" y="4610339"/>
                <a:ext cx="603139" cy="0"/>
              </a:xfrm>
              <a:prstGeom prst="line">
                <a:avLst/>
              </a:prstGeom>
              <a:noFill/>
              <a:ln w="19050" cap="rnd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" name="Oval 14"/>
              <p:cNvSpPr>
                <a:spLocks noChangeArrowheads="1"/>
              </p:cNvSpPr>
              <p:nvPr/>
            </p:nvSpPr>
            <p:spPr bwMode="auto">
              <a:xfrm rot="21180000">
                <a:off x="5471416" y="4582786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2" name="Oval 11"/>
              <p:cNvSpPr>
                <a:spLocks noChangeArrowheads="1"/>
              </p:cNvSpPr>
              <p:nvPr/>
            </p:nvSpPr>
            <p:spPr bwMode="auto">
              <a:xfrm rot="21180000">
                <a:off x="5767669" y="4546411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" name="Oval 11"/>
              <p:cNvSpPr>
                <a:spLocks noChangeArrowheads="1"/>
              </p:cNvSpPr>
              <p:nvPr/>
            </p:nvSpPr>
            <p:spPr bwMode="auto">
              <a:xfrm rot="21180000">
                <a:off x="5893602" y="4530948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" name="Oval 14"/>
              <p:cNvSpPr>
                <a:spLocks noChangeArrowheads="1"/>
              </p:cNvSpPr>
              <p:nvPr/>
            </p:nvSpPr>
            <p:spPr bwMode="auto">
              <a:xfrm rot="21180000">
                <a:off x="5597349" y="4567324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5" name="Line 676"/>
              <p:cNvSpPr>
                <a:spLocks noChangeAspect="1" noChangeShapeType="1"/>
              </p:cNvSpPr>
              <p:nvPr/>
            </p:nvSpPr>
            <p:spPr bwMode="auto">
              <a:xfrm rot="21180000" flipV="1">
                <a:off x="5433361" y="4408665"/>
                <a:ext cx="603139" cy="0"/>
              </a:xfrm>
              <a:prstGeom prst="line">
                <a:avLst/>
              </a:prstGeom>
              <a:noFill/>
              <a:ln w="19050" cap="rnd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Oval 14"/>
              <p:cNvSpPr>
                <a:spLocks noChangeArrowheads="1"/>
              </p:cNvSpPr>
              <p:nvPr/>
            </p:nvSpPr>
            <p:spPr bwMode="auto">
              <a:xfrm rot="21180000">
                <a:off x="5471379" y="4381117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7" name="Oval 14"/>
              <p:cNvSpPr>
                <a:spLocks noChangeArrowheads="1"/>
              </p:cNvSpPr>
              <p:nvPr/>
            </p:nvSpPr>
            <p:spPr bwMode="auto">
              <a:xfrm rot="21180000">
                <a:off x="5598479" y="4365511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8" name="Line 677"/>
              <p:cNvSpPr>
                <a:spLocks noChangeAspect="1" noChangeShapeType="1"/>
              </p:cNvSpPr>
              <p:nvPr/>
            </p:nvSpPr>
            <p:spPr bwMode="auto">
              <a:xfrm rot="21180000" flipV="1">
                <a:off x="5433361" y="4340095"/>
                <a:ext cx="603139" cy="0"/>
              </a:xfrm>
              <a:prstGeom prst="line">
                <a:avLst/>
              </a:prstGeom>
              <a:noFill/>
              <a:ln w="19050" cap="rnd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Oval 11"/>
              <p:cNvSpPr>
                <a:spLocks noChangeArrowheads="1"/>
              </p:cNvSpPr>
              <p:nvPr/>
            </p:nvSpPr>
            <p:spPr bwMode="auto">
              <a:xfrm rot="21180000">
                <a:off x="5830636" y="4268437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5" name="Line 678"/>
              <p:cNvSpPr>
                <a:spLocks noChangeAspect="1" noChangeShapeType="1"/>
              </p:cNvSpPr>
              <p:nvPr/>
            </p:nvSpPr>
            <p:spPr bwMode="auto">
              <a:xfrm rot="21180000" flipV="1">
                <a:off x="5433361" y="4150522"/>
                <a:ext cx="603139" cy="0"/>
              </a:xfrm>
              <a:prstGeom prst="line">
                <a:avLst/>
              </a:prstGeom>
              <a:noFill/>
              <a:ln w="19050" cap="rnd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Oval 11"/>
              <p:cNvSpPr>
                <a:spLocks noChangeArrowheads="1"/>
              </p:cNvSpPr>
              <p:nvPr/>
            </p:nvSpPr>
            <p:spPr bwMode="auto">
              <a:xfrm rot="21180000">
                <a:off x="5830636" y="4078864"/>
                <a:ext cx="106713" cy="106712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468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 animBg="1"/>
      <p:bldP spid="259" grpId="0" animBg="1"/>
      <p:bldP spid="260" grpId="0" animBg="1"/>
      <p:bldP spid="101" grpId="0"/>
      <p:bldP spid="268" grpId="0" animBg="1"/>
      <p:bldP spid="97" grpId="0"/>
      <p:bldP spid="272" grpId="0"/>
      <p:bldP spid="273" grpId="0"/>
      <p:bldP spid="275" grpId="0"/>
      <p:bldP spid="125" grpId="0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314327" y="2847929"/>
            <a:ext cx="10151267" cy="2540297"/>
            <a:chOff x="373858" y="2777173"/>
            <a:chExt cx="10151267" cy="2540297"/>
          </a:xfrm>
        </p:grpSpPr>
        <p:grpSp>
          <p:nvGrpSpPr>
            <p:cNvPr id="8" name="Groupe 7"/>
            <p:cNvGrpSpPr/>
            <p:nvPr/>
          </p:nvGrpSpPr>
          <p:grpSpPr>
            <a:xfrm>
              <a:off x="4931569" y="4090488"/>
              <a:ext cx="3683795" cy="1226982"/>
              <a:chOff x="4728369" y="4496888"/>
              <a:chExt cx="3683795" cy="1226982"/>
            </a:xfrm>
          </p:grpSpPr>
          <p:sp>
            <p:nvSpPr>
              <p:cNvPr id="24" name="ZoneTexte 23"/>
              <p:cNvSpPr txBox="1"/>
              <p:nvPr/>
            </p:nvSpPr>
            <p:spPr>
              <a:xfrm>
                <a:off x="4728369" y="4496888"/>
                <a:ext cx="3683795" cy="523220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blurRad="25400" dist="50800" dir="2700000" algn="ctr" rotWithShape="0">
                  <a:schemeClr val="bg2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spcBef>
                    <a:spcPts val="0"/>
                  </a:spcBef>
                  <a:buClr>
                    <a:schemeClr val="tx1"/>
                  </a:buClr>
                  <a:buSzPct val="105000"/>
                </a:pPr>
                <a:r>
                  <a:rPr lang="fr-FR" sz="28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Hartree-</a:t>
                </a:r>
                <a:r>
                  <a:rPr lang="fr-FR" sz="2800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Fock</a:t>
                </a:r>
                <a:r>
                  <a:rPr lang="fr-FR" sz="28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-</a:t>
                </a:r>
                <a:r>
                  <a:rPr lang="fr-FR" sz="2800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like</a:t>
                </a:r>
                <a:r>
                  <a:rPr lang="fr-FR" sz="28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</a:t>
                </a:r>
                <a:r>
                  <a:rPr lang="fr-FR" sz="2800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e</a:t>
                </a:r>
                <a:r>
                  <a:rPr lang="fr-FR" sz="2800" u="sng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quation</a:t>
                </a:r>
                <a:endPara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endParaRPr>
              </a:p>
            </p:txBody>
          </p:sp>
          <p:grpSp>
            <p:nvGrpSpPr>
              <p:cNvPr id="42" name="Groupe 41"/>
              <p:cNvGrpSpPr/>
              <p:nvPr/>
            </p:nvGrpSpPr>
            <p:grpSpPr>
              <a:xfrm>
                <a:off x="5547122" y="4984095"/>
                <a:ext cx="2037556" cy="739775"/>
                <a:chOff x="7739460" y="5691187"/>
                <a:chExt cx="2037556" cy="739775"/>
              </a:xfrm>
            </p:grpSpPr>
            <p:sp>
              <p:nvSpPr>
                <p:cNvPr id="15" name="Rectangle 14"/>
                <p:cNvSpPr/>
                <p:nvPr/>
              </p:nvSpPr>
              <p:spPr bwMode="auto">
                <a:xfrm>
                  <a:off x="7739460" y="5691187"/>
                  <a:ext cx="2037556" cy="739775"/>
                </a:xfrm>
                <a:prstGeom prst="rect">
                  <a:avLst/>
                </a:prstGeom>
                <a:solidFill>
                  <a:schemeClr val="tx1"/>
                </a:solidFill>
                <a:ln w="28575" cap="rnd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25400" dist="76200" dir="2700000" algn="ctr" rotWithShape="0">
                    <a:schemeClr val="bg2"/>
                  </a:outerShdw>
                </a:effectLst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pic>
              <p:nvPicPr>
                <p:cNvPr id="37" name="Image 36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11907" y="5745798"/>
                  <a:ext cx="1892662" cy="63055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" name="Groupe 2"/>
            <p:cNvGrpSpPr/>
            <p:nvPr/>
          </p:nvGrpSpPr>
          <p:grpSpPr>
            <a:xfrm>
              <a:off x="3013075" y="2777173"/>
              <a:ext cx="7512050" cy="1233745"/>
              <a:chOff x="1638300" y="3858280"/>
              <a:chExt cx="7512050" cy="1233745"/>
            </a:xfrm>
          </p:grpSpPr>
          <p:sp>
            <p:nvSpPr>
              <p:cNvPr id="23" name="ZoneTexte 22"/>
              <p:cNvSpPr txBox="1"/>
              <p:nvPr/>
            </p:nvSpPr>
            <p:spPr>
              <a:xfrm>
                <a:off x="3178175" y="3858280"/>
                <a:ext cx="4436269" cy="523220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blurRad="25400" dist="50800" dir="2700000" algn="ctr" rotWithShape="0">
                  <a:schemeClr val="bg2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spcBef>
                    <a:spcPts val="0"/>
                  </a:spcBef>
                  <a:buClr>
                    <a:schemeClr val="tx1"/>
                  </a:buClr>
                  <a:buSzPct val="105000"/>
                </a:pPr>
                <a:r>
                  <a:rPr lang="fr-FR" sz="2800" u="sng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Generalized</a:t>
                </a:r>
                <a:r>
                  <a:rPr lang="fr-FR" sz="28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</a:t>
                </a:r>
                <a:r>
                  <a:rPr lang="fr-FR" sz="2800" u="sng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eigenvalue</a:t>
                </a:r>
                <a:r>
                  <a:rPr lang="fr-FR" sz="28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</a:t>
                </a:r>
                <a:r>
                  <a:rPr lang="fr-FR" sz="2800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e</a:t>
                </a:r>
                <a:r>
                  <a:rPr lang="fr-FR" sz="2800" u="sng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quation</a:t>
                </a:r>
                <a:endPara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endParaRPr>
              </a:p>
            </p:txBody>
          </p:sp>
          <p:grpSp>
            <p:nvGrpSpPr>
              <p:cNvPr id="41" name="Groupe 40"/>
              <p:cNvGrpSpPr/>
              <p:nvPr/>
            </p:nvGrpSpPr>
            <p:grpSpPr>
              <a:xfrm>
                <a:off x="1638300" y="4350425"/>
                <a:ext cx="7512050" cy="741600"/>
                <a:chOff x="252413" y="4521875"/>
                <a:chExt cx="7512050" cy="741600"/>
              </a:xfrm>
            </p:grpSpPr>
            <p:sp>
              <p:nvSpPr>
                <p:cNvPr id="21" name="Rectangle 20"/>
                <p:cNvSpPr/>
                <p:nvPr/>
              </p:nvSpPr>
              <p:spPr bwMode="auto">
                <a:xfrm>
                  <a:off x="252413" y="4521875"/>
                  <a:ext cx="7512050" cy="741600"/>
                </a:xfrm>
                <a:prstGeom prst="rect">
                  <a:avLst/>
                </a:prstGeom>
                <a:solidFill>
                  <a:schemeClr val="tx1"/>
                </a:solidFill>
                <a:ln w="28575" cap="rnd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25400" dist="76200" dir="2700000" algn="ctr" rotWithShape="0">
                    <a:schemeClr val="bg2"/>
                  </a:outerShdw>
                </a:effectLst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pic>
              <p:nvPicPr>
                <p:cNvPr id="40" name="Image 39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1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124" y="4623117"/>
                  <a:ext cx="7206628" cy="5391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" name="Groupe 1"/>
            <p:cNvGrpSpPr/>
            <p:nvPr/>
          </p:nvGrpSpPr>
          <p:grpSpPr>
            <a:xfrm>
              <a:off x="373858" y="3669864"/>
              <a:ext cx="1940718" cy="845421"/>
              <a:chOff x="4422367" y="2859885"/>
              <a:chExt cx="1940718" cy="845421"/>
            </a:xfrm>
          </p:grpSpPr>
          <p:pic>
            <p:nvPicPr>
              <p:cNvPr id="34" name="Image 3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5116" y="3333034"/>
                <a:ext cx="1378417" cy="372272"/>
              </a:xfrm>
              <a:prstGeom prst="rect">
                <a:avLst/>
              </a:prstGeom>
            </p:spPr>
          </p:pic>
          <p:sp>
            <p:nvSpPr>
              <p:cNvPr id="61" name="Text Box 141"/>
              <p:cNvSpPr txBox="1">
                <a:spLocks noChangeArrowheads="1"/>
              </p:cNvSpPr>
              <p:nvPr/>
            </p:nvSpPr>
            <p:spPr bwMode="auto">
              <a:xfrm>
                <a:off x="4422367" y="2859885"/>
                <a:ext cx="1940718" cy="47465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25400" dist="50800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4306" tIns="52153" rIns="104306" bIns="52153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defTabSz="648000" eaLnBrk="1" hangingPunct="1">
                  <a:spcBef>
                    <a:spcPts val="0"/>
                  </a:spcBef>
                  <a:buClr>
                    <a:schemeClr val="tx1"/>
                  </a:buClr>
                  <a:buSzPct val="105000"/>
                </a:pPr>
                <a:r>
                  <a:rPr lang="fr-FR" i="1" u="sng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Optimization</a:t>
                </a:r>
                <a:r>
                  <a:rPr lang="fr-FR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endParaRPr lang="fr-FR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 bwMode="auto">
            <a:xfrm>
              <a:off x="2639559" y="2862264"/>
              <a:ext cx="134121" cy="2455068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50032" y="5631839"/>
            <a:ext cx="10191750" cy="1616493"/>
            <a:chOff x="311944" y="5702595"/>
            <a:chExt cx="10191750" cy="1616493"/>
          </a:xfrm>
        </p:grpSpPr>
        <p:grpSp>
          <p:nvGrpSpPr>
            <p:cNvPr id="10" name="Groupe 9"/>
            <p:cNvGrpSpPr/>
            <p:nvPr/>
          </p:nvGrpSpPr>
          <p:grpSpPr>
            <a:xfrm>
              <a:off x="311944" y="6250861"/>
              <a:ext cx="10191750" cy="1068227"/>
              <a:chOff x="311944" y="5920661"/>
              <a:chExt cx="10191750" cy="1068227"/>
            </a:xfrm>
          </p:grpSpPr>
          <p:sp>
            <p:nvSpPr>
              <p:cNvPr id="31" name="Rectangle 3"/>
              <p:cNvSpPr>
                <a:spLocks noChangeArrowheads="1"/>
              </p:cNvSpPr>
              <p:nvPr/>
            </p:nvSpPr>
            <p:spPr bwMode="auto">
              <a:xfrm>
                <a:off x="311944" y="5920661"/>
                <a:ext cx="10191750" cy="1068227"/>
              </a:xfrm>
              <a:prstGeom prst="rect">
                <a:avLst/>
              </a:prstGeom>
              <a:solidFill>
                <a:schemeClr val="bg1"/>
              </a:solidFill>
              <a:ln w="53975" algn="ctr">
                <a:solidFill>
                  <a:schemeClr val="accent1"/>
                </a:solidFill>
                <a:round/>
                <a:headEnd/>
                <a:tailEnd/>
              </a:ln>
              <a:effectLst>
                <a:outerShdw dist="72389" dir="2700000" algn="ctr" rotWithShape="0">
                  <a:schemeClr val="bg2"/>
                </a:outerShdw>
              </a:effectLst>
              <a:extLst/>
            </p:spPr>
            <p:txBody>
              <a:bodyPr/>
              <a:lstStyle/>
              <a:p>
                <a:pPr defTabSz="1042988"/>
                <a:endParaRPr lang="fr-FR"/>
              </a:p>
            </p:txBody>
          </p:sp>
          <p:pic>
            <p:nvPicPr>
              <p:cNvPr id="53" name="Image 52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3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103" y="6026604"/>
                <a:ext cx="10023431" cy="856342"/>
              </a:xfrm>
              <a:prstGeom prst="rect">
                <a:avLst/>
              </a:prstGeom>
            </p:spPr>
          </p:pic>
        </p:grpSp>
        <p:sp>
          <p:nvSpPr>
            <p:cNvPr id="33" name="ZoneTexte 32"/>
            <p:cNvSpPr txBox="1"/>
            <p:nvPr/>
          </p:nvSpPr>
          <p:spPr>
            <a:xfrm>
              <a:off x="3465512" y="5702595"/>
              <a:ext cx="3886199" cy="523220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i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rPr>
                <a:t>SEMF</a:t>
              </a:r>
              <a:r>
                <a:rPr lang="fr-FR" sz="1800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rPr>
                <a:t> </a:t>
              </a:r>
              <a:r>
                <a:rPr lang="fr-FR" sz="2800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Times New Roman" pitchFamily="18" charset="0"/>
                </a:rPr>
                <a:t>effective</a:t>
              </a:r>
              <a:r>
                <a:rPr lang="fr-FR" sz="2800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rPr>
                <a:t> </a:t>
              </a:r>
              <a:r>
                <a:rPr lang="fr-FR" sz="2800" i="1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Hamiltonian</a:t>
              </a:r>
              <a:endParaRPr lang="fr-FR" sz="28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2448927" y="2163391"/>
            <a:ext cx="5796340" cy="431488"/>
            <a:chOff x="2287019" y="2163391"/>
            <a:chExt cx="5796340" cy="431488"/>
          </a:xfrm>
        </p:grpSpPr>
        <p:sp>
          <p:nvSpPr>
            <p:cNvPr id="59" name="Text Box 141"/>
            <p:cNvSpPr txBox="1">
              <a:spLocks noChangeArrowheads="1"/>
            </p:cNvSpPr>
            <p:nvPr/>
          </p:nvSpPr>
          <p:spPr bwMode="auto">
            <a:xfrm>
              <a:off x="2287019" y="2181778"/>
              <a:ext cx="3870893" cy="413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defTabSz="648000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000" i="1" dirty="0" err="1" smtClean="0"/>
                <a:t>Variational</a:t>
              </a:r>
              <a:r>
                <a:rPr lang="fr-FR" sz="2000" i="1" dirty="0" smtClean="0"/>
                <a:t> </a:t>
              </a:r>
              <a:r>
                <a:rPr lang="fr-FR" sz="2000" i="1" dirty="0" err="1" smtClean="0"/>
                <a:t>parameters</a:t>
              </a:r>
              <a:r>
                <a:rPr lang="fr-FR" sz="2000" dirty="0" smtClean="0"/>
                <a:t>:               &amp;</a:t>
              </a:r>
              <a:endParaRPr lang="fr-FR" sz="2000" i="1" dirty="0"/>
            </a:p>
          </p:txBody>
        </p:sp>
        <p:pic>
          <p:nvPicPr>
            <p:cNvPr id="57" name="Image 5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8654" y="2163391"/>
              <a:ext cx="793444" cy="412437"/>
            </a:xfrm>
            <a:prstGeom prst="rect">
              <a:avLst/>
            </a:prstGeom>
          </p:spPr>
        </p:pic>
        <p:pic>
          <p:nvPicPr>
            <p:cNvPr id="63" name="Image 6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3080" y="2238006"/>
              <a:ext cx="2000279" cy="348619"/>
            </a:xfrm>
            <a:prstGeom prst="rect">
              <a:avLst/>
            </a:prstGeom>
          </p:spPr>
        </p:pic>
      </p:grpSp>
      <p:grpSp>
        <p:nvGrpSpPr>
          <p:cNvPr id="5" name="Groupe 4"/>
          <p:cNvGrpSpPr/>
          <p:nvPr/>
        </p:nvGrpSpPr>
        <p:grpSpPr>
          <a:xfrm>
            <a:off x="2747963" y="1026430"/>
            <a:ext cx="5200650" cy="1079501"/>
            <a:chOff x="2747963" y="901699"/>
            <a:chExt cx="5200650" cy="1079501"/>
          </a:xfrm>
        </p:grpSpPr>
        <p:sp>
          <p:nvSpPr>
            <p:cNvPr id="35" name="Rectangle 34"/>
            <p:cNvSpPr/>
            <p:nvPr/>
          </p:nvSpPr>
          <p:spPr bwMode="auto">
            <a:xfrm>
              <a:off x="2747963" y="901699"/>
              <a:ext cx="5200650" cy="1079501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8" name="Image 3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411" y="949476"/>
              <a:ext cx="5079754" cy="983947"/>
            </a:xfrm>
            <a:prstGeom prst="rect">
              <a:avLst/>
            </a:prstGeom>
          </p:spPr>
        </p:pic>
      </p:grp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method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formalism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0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Shell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ZoneTexte 2"/>
          <p:cNvSpPr txBox="1">
            <a:spLocks noChangeArrowheads="1"/>
          </p:cNvSpPr>
          <p:nvPr/>
        </p:nvSpPr>
        <p:spPr bwMode="auto">
          <a:xfrm>
            <a:off x="0" y="6889228"/>
            <a:ext cx="4927600" cy="67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lnSpc>
                <a:spcPct val="6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/>
              <a:t>USD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fr-FR" sz="1600" i="1" dirty="0" smtClean="0"/>
              <a:t>Exact </a:t>
            </a:r>
            <a:r>
              <a:rPr lang="fr-FR" sz="1600" i="1" dirty="0" err="1" smtClean="0"/>
              <a:t>results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from</a:t>
            </a:r>
            <a:r>
              <a:rPr lang="fr-FR" sz="1600" i="1" dirty="0" smtClean="0"/>
              <a:t> the code </a:t>
            </a:r>
            <a:r>
              <a:rPr lang="fr-FR" sz="1600" dirty="0" smtClean="0"/>
              <a:t>ANTOINE</a:t>
            </a:r>
          </a:p>
          <a:p>
            <a:pPr eaLnBrk="1" hangingPunct="1">
              <a:defRPr/>
            </a:pPr>
            <a:r>
              <a:rPr lang="fr-FR" sz="1200" dirty="0" smtClean="0">
                <a:solidFill>
                  <a:srgbClr val="00FF00"/>
                </a:solidFill>
              </a:rPr>
              <a:t>       E. </a:t>
            </a:r>
            <a:r>
              <a:rPr lang="fr-FR" sz="1200" dirty="0" err="1" smtClean="0">
                <a:solidFill>
                  <a:srgbClr val="00FF00"/>
                </a:solidFill>
              </a:rPr>
              <a:t>Caurier</a:t>
            </a:r>
            <a:r>
              <a:rPr lang="fr-FR" sz="1200" dirty="0" smtClean="0">
                <a:solidFill>
                  <a:srgbClr val="00FF00"/>
                </a:solidFill>
              </a:rPr>
              <a:t> </a:t>
            </a:r>
            <a:r>
              <a:rPr lang="fr-FR" sz="1200" i="1" dirty="0" smtClean="0">
                <a:solidFill>
                  <a:srgbClr val="00FF00"/>
                </a:solidFill>
              </a:rPr>
              <a:t>et al</a:t>
            </a:r>
            <a:r>
              <a:rPr lang="fr-FR" sz="1200" dirty="0" smtClean="0">
                <a:solidFill>
                  <a:srgbClr val="00FF00"/>
                </a:solidFill>
              </a:rPr>
              <a:t>.,  </a:t>
            </a:r>
            <a:r>
              <a:rPr lang="fr-FR" sz="1200" i="1" dirty="0" smtClean="0">
                <a:solidFill>
                  <a:srgbClr val="00FF00"/>
                </a:solidFill>
              </a:rPr>
              <a:t>Acta Pol</a:t>
            </a:r>
            <a:r>
              <a:rPr lang="fr-FR" sz="1200" dirty="0" smtClean="0">
                <a:solidFill>
                  <a:srgbClr val="00FF00"/>
                </a:solidFill>
              </a:rPr>
              <a:t>. 30,705 (1999), </a:t>
            </a:r>
            <a:r>
              <a:rPr lang="en-US" sz="1200" i="1" dirty="0">
                <a:solidFill>
                  <a:srgbClr val="00FF00"/>
                </a:solidFill>
              </a:rPr>
              <a:t>Rev. Mod</a:t>
            </a:r>
            <a:r>
              <a:rPr lang="en-US" sz="1200" dirty="0">
                <a:solidFill>
                  <a:srgbClr val="00FF00"/>
                </a:solidFill>
              </a:rPr>
              <a:t>.</a:t>
            </a:r>
            <a:r>
              <a:rPr lang="en-US" sz="1200" i="1" dirty="0">
                <a:solidFill>
                  <a:srgbClr val="00FF00"/>
                </a:solidFill>
              </a:rPr>
              <a:t> Phys</a:t>
            </a:r>
            <a:r>
              <a:rPr lang="en-US" sz="1200" dirty="0">
                <a:solidFill>
                  <a:srgbClr val="00FF00"/>
                </a:solidFill>
              </a:rPr>
              <a:t>. 77,2 (2005</a:t>
            </a:r>
            <a:r>
              <a:rPr lang="en-US" sz="1200" dirty="0" smtClean="0">
                <a:solidFill>
                  <a:srgbClr val="00FF00"/>
                </a:solidFill>
              </a:rPr>
              <a:t>)</a:t>
            </a:r>
            <a:endParaRPr lang="fr-FR" sz="1200" dirty="0">
              <a:solidFill>
                <a:srgbClr val="00FF00"/>
              </a:solidFill>
            </a:endParaRPr>
          </a:p>
        </p:txBody>
      </p:sp>
      <p:pic>
        <p:nvPicPr>
          <p:cNvPr id="1026" name="Picture 2" descr="C:\Users\Jérémy\Desktop\PHF_spectra_sd\Diapositiv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245600"/>
            <a:ext cx="3941429" cy="5475619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érémy\Desktop\PHF_spectra_sd\Diapositiv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10" y="1245600"/>
            <a:ext cx="3941429" cy="5475619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4856957" y="3663047"/>
            <a:ext cx="982662" cy="646331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chemeClr val="bg1"/>
                </a:solidFill>
              </a:rPr>
              <a:t> Exact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570803" y="7596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26</a:t>
            </a:r>
            <a:r>
              <a:rPr lang="fr-FR" dirty="0" smtClean="0">
                <a:solidFill>
                  <a:schemeClr val="bg1"/>
                </a:solidFill>
              </a:rPr>
              <a:t>Al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265383" y="7596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28</a:t>
            </a:r>
            <a:r>
              <a:rPr lang="fr-FR" dirty="0" smtClean="0">
                <a:solidFill>
                  <a:schemeClr val="bg1"/>
                </a:solidFill>
              </a:rPr>
              <a:t>Mg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Shell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918075" y="759123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27</a:t>
            </a:r>
            <a:r>
              <a:rPr lang="fr-FR" dirty="0" smtClean="0">
                <a:solidFill>
                  <a:schemeClr val="bg1"/>
                </a:solidFill>
              </a:rPr>
              <a:t>Na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7" name="Text Box 21"/>
          <p:cNvSpPr txBox="1">
            <a:spLocks noChangeArrowheads="1"/>
          </p:cNvSpPr>
          <p:nvPr/>
        </p:nvSpPr>
        <p:spPr bwMode="auto">
          <a:xfrm>
            <a:off x="4856957" y="3663047"/>
            <a:ext cx="982662" cy="646331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chemeClr val="bg1"/>
                </a:solidFill>
              </a:rPr>
              <a:t> Exact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6012609" y="1230317"/>
            <a:ext cx="3942000" cy="2592000"/>
            <a:chOff x="5562600" y="1368425"/>
            <a:chExt cx="3942000" cy="25920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5562600" y="1368425"/>
              <a:ext cx="3942000" cy="2592000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6" name="Picture 3" descr="C:\Users\Jérémy\Desktop\Fig_these\fig_PHF_27Na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148"/>
            <a:stretch/>
          </p:blipFill>
          <p:spPr bwMode="auto">
            <a:xfrm>
              <a:off x="5612560" y="1535277"/>
              <a:ext cx="3843429" cy="2263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6013166" y="4147348"/>
            <a:ext cx="3942000" cy="2592000"/>
            <a:chOff x="5563157" y="4283075"/>
            <a:chExt cx="3942000" cy="25920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5563157" y="4283075"/>
              <a:ext cx="3942000" cy="2592000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8" name="Picture 4" descr="C:\Users\Jérémy\Desktop\Fig_these\fig_PHF_27Na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37" t="47588" r="1041" b="713"/>
            <a:stretch/>
          </p:blipFill>
          <p:spPr bwMode="auto">
            <a:xfrm>
              <a:off x="5797549" y="4316704"/>
              <a:ext cx="3473451" cy="2542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3" descr="C:\Users\Jérémy\Desktop\New_Fig\PHF_spectra_27N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245600"/>
            <a:ext cx="3941429" cy="5475619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"/>
          <p:cNvSpPr txBox="1">
            <a:spLocks noChangeArrowheads="1"/>
          </p:cNvSpPr>
          <p:nvPr/>
        </p:nvSpPr>
        <p:spPr bwMode="auto">
          <a:xfrm>
            <a:off x="0" y="6889228"/>
            <a:ext cx="4927600" cy="67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lnSpc>
                <a:spcPct val="6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/>
              <a:t>USD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fr-FR" sz="1600" i="1" dirty="0" smtClean="0"/>
              <a:t>Exact </a:t>
            </a:r>
            <a:r>
              <a:rPr lang="fr-FR" sz="1600" i="1" dirty="0" err="1" smtClean="0"/>
              <a:t>results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from</a:t>
            </a:r>
            <a:r>
              <a:rPr lang="fr-FR" sz="1600" i="1" dirty="0" smtClean="0"/>
              <a:t> the code </a:t>
            </a:r>
            <a:r>
              <a:rPr lang="fr-FR" sz="1600" dirty="0" smtClean="0"/>
              <a:t>ANTOINE</a:t>
            </a:r>
          </a:p>
          <a:p>
            <a:pPr eaLnBrk="1" hangingPunct="1">
              <a:defRPr/>
            </a:pPr>
            <a:r>
              <a:rPr lang="fr-FR" sz="1200" dirty="0" smtClean="0">
                <a:solidFill>
                  <a:srgbClr val="00FF00"/>
                </a:solidFill>
              </a:rPr>
              <a:t>       E. </a:t>
            </a:r>
            <a:r>
              <a:rPr lang="fr-FR" sz="1200" dirty="0" err="1" smtClean="0">
                <a:solidFill>
                  <a:srgbClr val="00FF00"/>
                </a:solidFill>
              </a:rPr>
              <a:t>Caurier</a:t>
            </a:r>
            <a:r>
              <a:rPr lang="fr-FR" sz="1200" dirty="0" smtClean="0">
                <a:solidFill>
                  <a:srgbClr val="00FF00"/>
                </a:solidFill>
              </a:rPr>
              <a:t> </a:t>
            </a:r>
            <a:r>
              <a:rPr lang="fr-FR" sz="1200" i="1" dirty="0" smtClean="0">
                <a:solidFill>
                  <a:srgbClr val="00FF00"/>
                </a:solidFill>
              </a:rPr>
              <a:t>et al</a:t>
            </a:r>
            <a:r>
              <a:rPr lang="fr-FR" sz="1200" dirty="0" smtClean="0">
                <a:solidFill>
                  <a:srgbClr val="00FF00"/>
                </a:solidFill>
              </a:rPr>
              <a:t>.,  </a:t>
            </a:r>
            <a:r>
              <a:rPr lang="fr-FR" sz="1200" i="1" dirty="0" smtClean="0">
                <a:solidFill>
                  <a:srgbClr val="00FF00"/>
                </a:solidFill>
              </a:rPr>
              <a:t>Acta Pol</a:t>
            </a:r>
            <a:r>
              <a:rPr lang="fr-FR" sz="1200" dirty="0" smtClean="0">
                <a:solidFill>
                  <a:srgbClr val="00FF00"/>
                </a:solidFill>
              </a:rPr>
              <a:t>. 30,705 (1999), </a:t>
            </a:r>
            <a:r>
              <a:rPr lang="en-US" sz="1200" i="1" dirty="0">
                <a:solidFill>
                  <a:srgbClr val="00FF00"/>
                </a:solidFill>
              </a:rPr>
              <a:t>Rev. Mod</a:t>
            </a:r>
            <a:r>
              <a:rPr lang="en-US" sz="1200" dirty="0">
                <a:solidFill>
                  <a:srgbClr val="00FF00"/>
                </a:solidFill>
              </a:rPr>
              <a:t>.</a:t>
            </a:r>
            <a:r>
              <a:rPr lang="en-US" sz="1200" i="1" dirty="0">
                <a:solidFill>
                  <a:srgbClr val="00FF00"/>
                </a:solidFill>
              </a:rPr>
              <a:t> Phys</a:t>
            </a:r>
            <a:r>
              <a:rPr lang="en-US" sz="1200" dirty="0">
                <a:solidFill>
                  <a:srgbClr val="00FF00"/>
                </a:solidFill>
              </a:rPr>
              <a:t>. 77,2 (2005</a:t>
            </a:r>
            <a:r>
              <a:rPr lang="en-US" sz="1200" dirty="0" smtClean="0">
                <a:solidFill>
                  <a:srgbClr val="00FF00"/>
                </a:solidFill>
              </a:rPr>
              <a:t>)</a:t>
            </a:r>
            <a:endParaRPr lang="fr-FR" sz="12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C:\Users\Jérémy\Desktop\New_Fig\PHF_spectra_27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245600"/>
            <a:ext cx="3941429" cy="5475619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6012000" y="4146323"/>
            <a:ext cx="3942000" cy="2592000"/>
            <a:chOff x="5563157" y="4283075"/>
            <a:chExt cx="3942000" cy="25920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5563157" y="4283075"/>
              <a:ext cx="3942000" cy="2592000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9" name="Picture 2" descr="C:\Users\Jérémy\Desktop\fig_trans_PHF_27Na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2" r="1331"/>
            <a:stretch/>
          </p:blipFill>
          <p:spPr bwMode="auto">
            <a:xfrm>
              <a:off x="5609315" y="4344193"/>
              <a:ext cx="3845836" cy="2459541"/>
            </a:xfrm>
            <a:prstGeom prst="rect">
              <a:avLst/>
            </a:prstGeom>
            <a:noFill/>
            <a:ln w="28575" cap="rnd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e 2"/>
          <p:cNvGrpSpPr/>
          <p:nvPr/>
        </p:nvGrpSpPr>
        <p:grpSpPr>
          <a:xfrm>
            <a:off x="6013048" y="1231542"/>
            <a:ext cx="3942000" cy="2592000"/>
            <a:chOff x="5562600" y="1368425"/>
            <a:chExt cx="3942000" cy="25920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5562600" y="1368425"/>
              <a:ext cx="3942000" cy="2592000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0" name="Picture 2" descr="C:\Users\Jérémy\Desktop\fig_trans_PHF_27Na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0" r="1197" b="49134"/>
            <a:stretch/>
          </p:blipFill>
          <p:spPr bwMode="auto">
            <a:xfrm>
              <a:off x="5610189" y="1415325"/>
              <a:ext cx="3848171" cy="2503350"/>
            </a:xfrm>
            <a:prstGeom prst="rect">
              <a:avLst/>
            </a:prstGeom>
            <a:noFill/>
            <a:ln w="28575" cap="rnd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e 36"/>
          <p:cNvGrpSpPr/>
          <p:nvPr/>
        </p:nvGrpSpPr>
        <p:grpSpPr>
          <a:xfrm>
            <a:off x="3310667" y="2768742"/>
            <a:ext cx="478729" cy="3373434"/>
            <a:chOff x="3294000" y="2909888"/>
            <a:chExt cx="478729" cy="3373434"/>
          </a:xfrm>
        </p:grpSpPr>
        <p:cxnSp>
          <p:nvCxnSpPr>
            <p:cNvPr id="5" name="Connecteur droit avec flèche 4"/>
            <p:cNvCxnSpPr/>
            <p:nvPr/>
          </p:nvCxnSpPr>
          <p:spPr bwMode="auto">
            <a:xfrm>
              <a:off x="3771300" y="5326063"/>
              <a:ext cx="1429" cy="928687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Connecteur droit avec flèche 26"/>
            <p:cNvCxnSpPr/>
            <p:nvPr/>
          </p:nvCxnSpPr>
          <p:spPr bwMode="auto">
            <a:xfrm>
              <a:off x="3294000" y="5059363"/>
              <a:ext cx="0" cy="1195387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Connecteur droit avec flèche 28"/>
            <p:cNvCxnSpPr/>
            <p:nvPr/>
          </p:nvCxnSpPr>
          <p:spPr bwMode="auto">
            <a:xfrm>
              <a:off x="3445200" y="5008563"/>
              <a:ext cx="0" cy="61913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Connecteur droit avec flèche 30"/>
            <p:cNvCxnSpPr/>
            <p:nvPr/>
          </p:nvCxnSpPr>
          <p:spPr bwMode="auto">
            <a:xfrm flipH="1">
              <a:off x="3619500" y="4983163"/>
              <a:ext cx="0" cy="1271587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Connecteur droit avec flèche 33"/>
            <p:cNvCxnSpPr/>
            <p:nvPr/>
          </p:nvCxnSpPr>
          <p:spPr bwMode="auto">
            <a:xfrm flipH="1">
              <a:off x="3618000" y="2909888"/>
              <a:ext cx="0" cy="2087562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Connecteur droit avec flèche 35"/>
            <p:cNvCxnSpPr/>
            <p:nvPr/>
          </p:nvCxnSpPr>
          <p:spPr bwMode="auto">
            <a:xfrm>
              <a:off x="3771107" y="2909888"/>
              <a:ext cx="0" cy="2149475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Connecteur droit avec flèche 37"/>
            <p:cNvCxnSpPr/>
            <p:nvPr/>
          </p:nvCxnSpPr>
          <p:spPr bwMode="auto">
            <a:xfrm>
              <a:off x="3445200" y="2909888"/>
              <a:ext cx="0" cy="290512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Connecteur droit avec flèche 39"/>
            <p:cNvCxnSpPr/>
            <p:nvPr/>
          </p:nvCxnSpPr>
          <p:spPr bwMode="auto">
            <a:xfrm>
              <a:off x="3295048" y="3200400"/>
              <a:ext cx="0" cy="1797050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Connecteur droit avec flèche 41"/>
            <p:cNvCxnSpPr/>
            <p:nvPr/>
          </p:nvCxnSpPr>
          <p:spPr bwMode="auto">
            <a:xfrm>
              <a:off x="3446305" y="6221409"/>
              <a:ext cx="0" cy="61913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5" name="Groupe 44"/>
          <p:cNvGrpSpPr/>
          <p:nvPr/>
        </p:nvGrpSpPr>
        <p:grpSpPr>
          <a:xfrm>
            <a:off x="3378992" y="2768610"/>
            <a:ext cx="346075" cy="3399514"/>
            <a:chOff x="3362325" y="2909888"/>
            <a:chExt cx="346075" cy="3399514"/>
          </a:xfrm>
        </p:grpSpPr>
        <p:cxnSp>
          <p:nvCxnSpPr>
            <p:cNvPr id="47" name="Connecteur droit avec flèche 46"/>
            <p:cNvCxnSpPr/>
            <p:nvPr/>
          </p:nvCxnSpPr>
          <p:spPr bwMode="auto">
            <a:xfrm flipH="1">
              <a:off x="3362325" y="5326063"/>
              <a:ext cx="0" cy="928687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Connecteur droit avec flèche 47"/>
            <p:cNvCxnSpPr/>
            <p:nvPr/>
          </p:nvCxnSpPr>
          <p:spPr bwMode="auto">
            <a:xfrm>
              <a:off x="3536949" y="6254750"/>
              <a:ext cx="1" cy="54652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Connecteur droit avec flèche 48"/>
            <p:cNvCxnSpPr/>
            <p:nvPr/>
          </p:nvCxnSpPr>
          <p:spPr bwMode="auto">
            <a:xfrm>
              <a:off x="3708400" y="5059363"/>
              <a:ext cx="0" cy="1195387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Connecteur droit avec flèche 49"/>
            <p:cNvCxnSpPr/>
            <p:nvPr/>
          </p:nvCxnSpPr>
          <p:spPr bwMode="auto">
            <a:xfrm flipH="1">
              <a:off x="3536950" y="4997450"/>
              <a:ext cx="0" cy="61913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Connecteur droit avec flèche 50"/>
            <p:cNvCxnSpPr/>
            <p:nvPr/>
          </p:nvCxnSpPr>
          <p:spPr bwMode="auto">
            <a:xfrm>
              <a:off x="3362325" y="2909888"/>
              <a:ext cx="0" cy="2087562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Connecteur droit avec flèche 51"/>
            <p:cNvCxnSpPr/>
            <p:nvPr/>
          </p:nvCxnSpPr>
          <p:spPr bwMode="auto">
            <a:xfrm>
              <a:off x="3708000" y="2909888"/>
              <a:ext cx="0" cy="290512"/>
            </a:xfrm>
            <a:prstGeom prst="straightConnector1">
              <a:avLst/>
            </a:prstGeom>
            <a:solidFill>
              <a:schemeClr val="tx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ZoneTexte 34"/>
          <p:cNvSpPr txBox="1"/>
          <p:nvPr/>
        </p:nvSpPr>
        <p:spPr>
          <a:xfrm>
            <a:off x="4918075" y="759123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27</a:t>
            </a:r>
            <a:r>
              <a:rPr lang="fr-FR" dirty="0" smtClean="0">
                <a:solidFill>
                  <a:schemeClr val="bg1"/>
                </a:solidFill>
              </a:rPr>
              <a:t>Na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4856957" y="3663047"/>
            <a:ext cx="982662" cy="646331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chemeClr val="bg1"/>
                </a:solidFill>
              </a:rPr>
              <a:t> Exact</a:t>
            </a:r>
          </a:p>
        </p:txBody>
      </p:sp>
      <p:sp>
        <p:nvSpPr>
          <p:cNvPr id="33" name="ZoneTexte 2"/>
          <p:cNvSpPr txBox="1">
            <a:spLocks noChangeArrowheads="1"/>
          </p:cNvSpPr>
          <p:nvPr/>
        </p:nvSpPr>
        <p:spPr bwMode="auto">
          <a:xfrm>
            <a:off x="0" y="6889228"/>
            <a:ext cx="4927600" cy="67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lnSpc>
                <a:spcPct val="6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/>
              <a:t>USD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fr-FR" sz="1600" i="1" dirty="0" smtClean="0"/>
              <a:t>Exact </a:t>
            </a:r>
            <a:r>
              <a:rPr lang="fr-FR" sz="1600" i="1" dirty="0" err="1" smtClean="0"/>
              <a:t>results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from</a:t>
            </a:r>
            <a:r>
              <a:rPr lang="fr-FR" sz="1600" i="1" dirty="0" smtClean="0"/>
              <a:t> the code </a:t>
            </a:r>
            <a:r>
              <a:rPr lang="fr-FR" sz="1600" dirty="0" smtClean="0"/>
              <a:t>ANTOINE</a:t>
            </a:r>
          </a:p>
          <a:p>
            <a:pPr eaLnBrk="1" hangingPunct="1">
              <a:defRPr/>
            </a:pPr>
            <a:r>
              <a:rPr lang="fr-FR" sz="1200" dirty="0" smtClean="0">
                <a:solidFill>
                  <a:srgbClr val="00FF00"/>
                </a:solidFill>
              </a:rPr>
              <a:t>       E. </a:t>
            </a:r>
            <a:r>
              <a:rPr lang="fr-FR" sz="1200" dirty="0" err="1" smtClean="0">
                <a:solidFill>
                  <a:srgbClr val="00FF00"/>
                </a:solidFill>
              </a:rPr>
              <a:t>Caurier</a:t>
            </a:r>
            <a:r>
              <a:rPr lang="fr-FR" sz="1200" dirty="0" smtClean="0">
                <a:solidFill>
                  <a:srgbClr val="00FF00"/>
                </a:solidFill>
              </a:rPr>
              <a:t> </a:t>
            </a:r>
            <a:r>
              <a:rPr lang="fr-FR" sz="1200" i="1" dirty="0" smtClean="0">
                <a:solidFill>
                  <a:srgbClr val="00FF00"/>
                </a:solidFill>
              </a:rPr>
              <a:t>et al</a:t>
            </a:r>
            <a:r>
              <a:rPr lang="fr-FR" sz="1200" dirty="0" smtClean="0">
                <a:solidFill>
                  <a:srgbClr val="00FF00"/>
                </a:solidFill>
              </a:rPr>
              <a:t>.,  </a:t>
            </a:r>
            <a:r>
              <a:rPr lang="fr-FR" sz="1200" i="1" dirty="0" smtClean="0">
                <a:solidFill>
                  <a:srgbClr val="00FF00"/>
                </a:solidFill>
              </a:rPr>
              <a:t>Acta Pol</a:t>
            </a:r>
            <a:r>
              <a:rPr lang="fr-FR" sz="1200" dirty="0" smtClean="0">
                <a:solidFill>
                  <a:srgbClr val="00FF00"/>
                </a:solidFill>
              </a:rPr>
              <a:t>. 30,705 (1999), </a:t>
            </a:r>
            <a:r>
              <a:rPr lang="en-US" sz="1200" i="1" dirty="0">
                <a:solidFill>
                  <a:srgbClr val="00FF00"/>
                </a:solidFill>
              </a:rPr>
              <a:t>Rev. Mod</a:t>
            </a:r>
            <a:r>
              <a:rPr lang="en-US" sz="1200" dirty="0">
                <a:solidFill>
                  <a:srgbClr val="00FF00"/>
                </a:solidFill>
              </a:rPr>
              <a:t>.</a:t>
            </a:r>
            <a:r>
              <a:rPr lang="en-US" sz="1200" i="1" dirty="0">
                <a:solidFill>
                  <a:srgbClr val="00FF00"/>
                </a:solidFill>
              </a:rPr>
              <a:t> Phys</a:t>
            </a:r>
            <a:r>
              <a:rPr lang="en-US" sz="1200" dirty="0">
                <a:solidFill>
                  <a:srgbClr val="00FF00"/>
                </a:solidFill>
              </a:rPr>
              <a:t>. 77,2 (2005</a:t>
            </a:r>
            <a:r>
              <a:rPr lang="en-US" sz="1200" dirty="0" smtClean="0">
                <a:solidFill>
                  <a:srgbClr val="00FF00"/>
                </a:solidFill>
              </a:rPr>
              <a:t>)</a:t>
            </a:r>
            <a:endParaRPr lang="fr-FR" sz="1200" dirty="0">
              <a:solidFill>
                <a:srgbClr val="00FF00"/>
              </a:solidFill>
            </a:endParaRPr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Shell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93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fp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Shell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ZoneTexte 2"/>
          <p:cNvSpPr txBox="1">
            <a:spLocks noChangeArrowheads="1"/>
          </p:cNvSpPr>
          <p:nvPr/>
        </p:nvSpPr>
        <p:spPr bwMode="auto">
          <a:xfrm>
            <a:off x="-1" y="7321028"/>
            <a:ext cx="2828926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 smtClean="0"/>
              <a:t>GXPF1A</a:t>
            </a:r>
            <a:endParaRPr lang="fr-FR" sz="1600" dirty="0"/>
          </a:p>
        </p:txBody>
      </p:sp>
      <p:pic>
        <p:nvPicPr>
          <p:cNvPr id="12" name="Picture 4" descr="C:\Users\Jérémy\Desktop\fig_PHF_modif\Diapositive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256" r="11483" b="705"/>
          <a:stretch/>
        </p:blipFill>
        <p:spPr bwMode="auto">
          <a:xfrm>
            <a:off x="817564" y="1085850"/>
            <a:ext cx="3784995" cy="6127283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Jérémy\Desktop\fig_PHF_modif\Diapositive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" t="6256" r="11483" b="705"/>
          <a:stretch/>
        </p:blipFill>
        <p:spPr bwMode="auto">
          <a:xfrm>
            <a:off x="6088857" y="1087200"/>
            <a:ext cx="3784950" cy="6127283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2281238" y="6480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51</a:t>
            </a:r>
            <a:r>
              <a:rPr lang="fr-FR" dirty="0" smtClean="0">
                <a:solidFill>
                  <a:schemeClr val="bg1"/>
                </a:solidFill>
              </a:rPr>
              <a:t>Fe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52542" y="6480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52</a:t>
            </a:r>
            <a:r>
              <a:rPr lang="fr-FR" dirty="0" smtClean="0">
                <a:solidFill>
                  <a:schemeClr val="bg1"/>
                </a:solidFill>
              </a:rPr>
              <a:t>Fe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4856957" y="3663047"/>
            <a:ext cx="982662" cy="646331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chemeClr val="bg1"/>
                </a:solidFill>
              </a:rPr>
              <a:t> Exact</a:t>
            </a:r>
          </a:p>
        </p:txBody>
      </p:sp>
    </p:spTree>
    <p:extLst>
      <p:ext uri="{BB962C8B-B14F-4D97-AF65-F5344CB8AC3E}">
        <p14:creationId xmlns:p14="http://schemas.microsoft.com/office/powerpoint/2010/main" val="415343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2" descr="C:\Users\Jérémy\Desktop\spectre_63Co_Cut_New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800" y="1695600"/>
            <a:ext cx="3561429" cy="3544286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3" descr="C:\Users\Jérémy\Desktop\spectre_63Cofpg_New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800" y="1695600"/>
            <a:ext cx="3561429" cy="5747143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application 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fr-FR" sz="3000" baseline="30000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63</a:t>
            </a:r>
            <a:r>
              <a:rPr lang="fr-FR" sz="3000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063" name="Groupe 2062"/>
          <p:cNvGrpSpPr/>
          <p:nvPr/>
        </p:nvGrpSpPr>
        <p:grpSpPr>
          <a:xfrm>
            <a:off x="6995473" y="967580"/>
            <a:ext cx="3274858" cy="477441"/>
            <a:chOff x="6995473" y="1037430"/>
            <a:chExt cx="3274858" cy="477441"/>
          </a:xfrm>
        </p:grpSpPr>
        <p:sp>
          <p:nvSpPr>
            <p:cNvPr id="246" name="Rectangle 245"/>
            <p:cNvSpPr/>
            <p:nvPr/>
          </p:nvSpPr>
          <p:spPr bwMode="auto">
            <a:xfrm>
              <a:off x="6995473" y="1037430"/>
              <a:ext cx="3274858" cy="477441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7" name="Text Box 21"/>
            <p:cNvSpPr txBox="1">
              <a:spLocks noChangeArrowheads="1"/>
            </p:cNvSpPr>
            <p:nvPr/>
          </p:nvSpPr>
          <p:spPr bwMode="auto">
            <a:xfrm>
              <a:off x="7033817" y="1076096"/>
              <a:ext cx="1116000" cy="400110"/>
            </a:xfrm>
            <a:prstGeom prst="rect">
              <a:avLst/>
            </a:prstGeom>
            <a:solidFill>
              <a:schemeClr val="tx1"/>
            </a:solidFill>
            <a:ln w="28575" cap="rnd">
              <a:noFill/>
              <a:round/>
              <a:headEnd/>
              <a:tailEnd/>
            </a:ln>
            <a:effectLst/>
          </p:spPr>
          <p:txBody>
            <a:bodyPr wrap="square" numCol="1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fr-FR" sz="2000" i="1" dirty="0">
                  <a:solidFill>
                    <a:srgbClr val="FF0000"/>
                  </a:solidFill>
                </a:rPr>
                <a:t> </a:t>
              </a:r>
              <a:r>
                <a:rPr lang="fr-FR" sz="2000" i="1" dirty="0" err="1" smtClean="0">
                  <a:solidFill>
                    <a:srgbClr val="FF0000"/>
                  </a:solidFill>
                </a:rPr>
                <a:t>SEMF</a:t>
              </a:r>
              <a:endParaRPr lang="fr-FR" sz="2000" i="1" dirty="0">
                <a:solidFill>
                  <a:srgbClr val="FF0000"/>
                </a:solidFill>
              </a:endParaRPr>
            </a:p>
          </p:txBody>
        </p:sp>
        <p:sp>
          <p:nvSpPr>
            <p:cNvPr id="248" name="Text Box 21"/>
            <p:cNvSpPr txBox="1">
              <a:spLocks noChangeArrowheads="1"/>
            </p:cNvSpPr>
            <p:nvPr/>
          </p:nvSpPr>
          <p:spPr bwMode="auto">
            <a:xfrm>
              <a:off x="9268777" y="1076096"/>
              <a:ext cx="972000" cy="400110"/>
            </a:xfrm>
            <a:prstGeom prst="rect">
              <a:avLst/>
            </a:prstGeom>
            <a:solidFill>
              <a:schemeClr val="tx1"/>
            </a:solidFill>
            <a:ln w="28575">
              <a:noFill/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fr-FR" sz="2000" i="1" dirty="0" smtClean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fr-FR" sz="2000" dirty="0" smtClean="0">
                  <a:solidFill>
                    <a:schemeClr val="tx1">
                      <a:lumMod val="50000"/>
                    </a:schemeClr>
                  </a:solidFill>
                </a:rPr>
                <a:t>5</a:t>
              </a:r>
              <a:r>
                <a:rPr lang="fr-FR" sz="2000" i="1" dirty="0" smtClean="0">
                  <a:solidFill>
                    <a:schemeClr val="tx1">
                      <a:lumMod val="50000"/>
                    </a:schemeClr>
                  </a:solidFill>
                </a:rPr>
                <a:t>p</a:t>
              </a:r>
              <a:r>
                <a:rPr lang="fr-FR" sz="2000" dirty="0" smtClean="0">
                  <a:solidFill>
                    <a:schemeClr val="tx1">
                      <a:lumMod val="50000"/>
                    </a:schemeClr>
                  </a:solidFill>
                </a:rPr>
                <a:t>-5</a:t>
              </a:r>
              <a:r>
                <a:rPr lang="fr-FR" sz="2000" i="1" dirty="0" smtClean="0">
                  <a:solidFill>
                    <a:schemeClr val="tx1">
                      <a:lumMod val="50000"/>
                    </a:schemeClr>
                  </a:solidFill>
                </a:rPr>
                <a:t>h</a:t>
              </a:r>
              <a:endParaRPr lang="fr-FR" sz="2000" i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49" name="Text Box 21"/>
            <p:cNvSpPr txBox="1">
              <a:spLocks noChangeArrowheads="1"/>
            </p:cNvSpPr>
            <p:nvPr/>
          </p:nvSpPr>
          <p:spPr bwMode="auto">
            <a:xfrm>
              <a:off x="8150387" y="1076096"/>
              <a:ext cx="1116000" cy="400110"/>
            </a:xfrm>
            <a:prstGeom prst="rect">
              <a:avLst/>
            </a:prstGeom>
            <a:solidFill>
              <a:schemeClr val="tx1"/>
            </a:solidFill>
            <a:ln w="28575" cap="rnd">
              <a:noFill/>
              <a:round/>
              <a:headEnd/>
              <a:tailEnd/>
            </a:ln>
            <a:effectLst/>
          </p:spPr>
          <p:txBody>
            <a:bodyPr wrap="square" numCol="1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fr-FR" sz="2000" i="1" dirty="0" smtClean="0">
                  <a:solidFill>
                    <a:schemeClr val="bg1"/>
                  </a:solidFill>
                </a:rPr>
                <a:t> </a:t>
              </a:r>
              <a:r>
                <a:rPr lang="fr-FR" sz="2000" dirty="0" smtClean="0">
                  <a:solidFill>
                    <a:schemeClr val="bg1"/>
                  </a:solidFill>
                </a:rPr>
                <a:t>4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p</a:t>
              </a:r>
              <a:r>
                <a:rPr lang="fr-FR" sz="2000" dirty="0" smtClean="0">
                  <a:solidFill>
                    <a:schemeClr val="bg1"/>
                  </a:solidFill>
                </a:rPr>
                <a:t>-4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h</a:t>
              </a:r>
            </a:p>
          </p:txBody>
        </p:sp>
      </p:grpSp>
      <p:pic>
        <p:nvPicPr>
          <p:cNvPr id="250" name="Picture 2" descr="C:\Users\Jérémy\Desktop\occ_63Cofp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60" y="4281488"/>
            <a:ext cx="4259805" cy="3162300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33930" y="696628"/>
            <a:ext cx="3022770" cy="1834348"/>
            <a:chOff x="133930" y="766478"/>
            <a:chExt cx="3022770" cy="1834348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" t="1159" r="3124" b="1317"/>
            <a:stretch/>
          </p:blipFill>
          <p:spPr bwMode="auto">
            <a:xfrm rot="5400000">
              <a:off x="983214" y="438410"/>
              <a:ext cx="1569745" cy="2755088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  <a:round/>
              <a:headEnd/>
              <a:tailEnd/>
            </a:ln>
            <a:effectLst>
              <a:outerShdw blurRad="25400" dist="508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26" name="Connecteur droit 25"/>
            <p:cNvCxnSpPr/>
            <p:nvPr/>
          </p:nvCxnSpPr>
          <p:spPr bwMode="auto">
            <a:xfrm>
              <a:off x="390545" y="1811919"/>
              <a:ext cx="2765474" cy="0"/>
            </a:xfrm>
            <a:prstGeom prst="line">
              <a:avLst/>
            </a:prstGeom>
            <a:solidFill>
              <a:schemeClr val="tx1"/>
            </a:solidFill>
            <a:ln w="5715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Connecteur droit 26"/>
            <p:cNvCxnSpPr/>
            <p:nvPr/>
          </p:nvCxnSpPr>
          <p:spPr bwMode="auto">
            <a:xfrm>
              <a:off x="391226" y="1414219"/>
              <a:ext cx="2765474" cy="0"/>
            </a:xfrm>
            <a:prstGeom prst="line">
              <a:avLst/>
            </a:prstGeom>
            <a:solidFill>
              <a:schemeClr val="tx1"/>
            </a:solidFill>
            <a:ln w="5715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Connecteur droit 27"/>
            <p:cNvCxnSpPr/>
            <p:nvPr/>
          </p:nvCxnSpPr>
          <p:spPr bwMode="auto">
            <a:xfrm rot="5400000">
              <a:off x="1581058" y="1812774"/>
              <a:ext cx="1576064" cy="0"/>
            </a:xfrm>
            <a:prstGeom prst="line">
              <a:avLst/>
            </a:prstGeom>
            <a:solidFill>
              <a:schemeClr val="tx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Connecteur droit 28"/>
            <p:cNvCxnSpPr/>
            <p:nvPr/>
          </p:nvCxnSpPr>
          <p:spPr bwMode="auto">
            <a:xfrm rot="5400000">
              <a:off x="1977460" y="1812774"/>
              <a:ext cx="1576064" cy="0"/>
            </a:xfrm>
            <a:prstGeom prst="line">
              <a:avLst/>
            </a:prstGeom>
            <a:solidFill>
              <a:schemeClr val="tx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Rectangle 29"/>
            <p:cNvSpPr/>
            <p:nvPr/>
          </p:nvSpPr>
          <p:spPr bwMode="auto">
            <a:xfrm>
              <a:off x="789975" y="1827931"/>
              <a:ext cx="388179" cy="376494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2" name="Image 3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716" y="766478"/>
              <a:ext cx="838202" cy="202692"/>
            </a:xfrm>
            <a:prstGeom prst="rect">
              <a:avLst/>
            </a:prstGeom>
          </p:spPr>
        </p:pic>
        <p:pic>
          <p:nvPicPr>
            <p:cNvPr id="33" name="Image 3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158298" y="1505204"/>
              <a:ext cx="787148" cy="202692"/>
            </a:xfrm>
            <a:prstGeom prst="rect">
              <a:avLst/>
            </a:prstGeom>
          </p:spPr>
        </p:pic>
      </p:grpSp>
      <p:grpSp>
        <p:nvGrpSpPr>
          <p:cNvPr id="5" name="Groupe 4"/>
          <p:cNvGrpSpPr/>
          <p:nvPr/>
        </p:nvGrpSpPr>
        <p:grpSpPr>
          <a:xfrm>
            <a:off x="3496468" y="965997"/>
            <a:ext cx="2895601" cy="1584000"/>
            <a:chOff x="3496468" y="965997"/>
            <a:chExt cx="2895601" cy="1584000"/>
          </a:xfrm>
        </p:grpSpPr>
        <p:grpSp>
          <p:nvGrpSpPr>
            <p:cNvPr id="177" name="Groupe 176"/>
            <p:cNvGrpSpPr/>
            <p:nvPr/>
          </p:nvGrpSpPr>
          <p:grpSpPr>
            <a:xfrm>
              <a:off x="3496468" y="965997"/>
              <a:ext cx="2895601" cy="1584000"/>
              <a:chOff x="3496468" y="965997"/>
              <a:chExt cx="2895601" cy="1584000"/>
            </a:xfrm>
          </p:grpSpPr>
          <p:sp>
            <p:nvSpPr>
              <p:cNvPr id="178" name="Rectangle 177"/>
              <p:cNvSpPr>
                <a:spLocks noChangeArrowheads="1"/>
              </p:cNvSpPr>
              <p:nvPr/>
            </p:nvSpPr>
            <p:spPr bwMode="auto">
              <a:xfrm>
                <a:off x="3496468" y="965997"/>
                <a:ext cx="2895601" cy="1584000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25400" dist="50800" dir="2700000" algn="ctr" rotWithShape="0">
                  <a:schemeClr val="bg2"/>
                </a:outerShdw>
              </a:effectLst>
              <a:extLst/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79" name="Groupe 178"/>
              <p:cNvGrpSpPr/>
              <p:nvPr/>
            </p:nvGrpSpPr>
            <p:grpSpPr>
              <a:xfrm>
                <a:off x="3720364" y="1052969"/>
                <a:ext cx="2437152" cy="1358391"/>
                <a:chOff x="3720364" y="1052969"/>
                <a:chExt cx="2437152" cy="1358391"/>
              </a:xfrm>
            </p:grpSpPr>
            <p:cxnSp>
              <p:nvCxnSpPr>
                <p:cNvPr id="212" name="Connecteur droit 211"/>
                <p:cNvCxnSpPr/>
                <p:nvPr/>
              </p:nvCxnSpPr>
              <p:spPr bwMode="auto">
                <a:xfrm>
                  <a:off x="4966891" y="1644551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3" name="Connecteur droit 212"/>
                <p:cNvCxnSpPr/>
                <p:nvPr/>
              </p:nvCxnSpPr>
              <p:spPr bwMode="auto">
                <a:xfrm>
                  <a:off x="4966891" y="1801715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4" name="Connecteur droit 213"/>
                <p:cNvCxnSpPr/>
                <p:nvPr/>
              </p:nvCxnSpPr>
              <p:spPr bwMode="auto">
                <a:xfrm>
                  <a:off x="4966891" y="2280344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" name="Connecteur droit 214"/>
                <p:cNvCxnSpPr/>
                <p:nvPr/>
              </p:nvCxnSpPr>
              <p:spPr bwMode="auto">
                <a:xfrm>
                  <a:off x="4966891" y="1163537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" name="Connecteur droit 215"/>
                <p:cNvCxnSpPr/>
                <p:nvPr/>
              </p:nvCxnSpPr>
              <p:spPr bwMode="auto">
                <a:xfrm>
                  <a:off x="4966891" y="1496924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217" name="Image 216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9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6029" y="1793539"/>
                  <a:ext cx="471487" cy="235421"/>
                </a:xfrm>
                <a:prstGeom prst="rect">
                  <a:avLst/>
                </a:prstGeom>
              </p:spPr>
            </p:pic>
            <p:pic>
              <p:nvPicPr>
                <p:cNvPr id="218" name="Image 217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0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6029" y="1543629"/>
                  <a:ext cx="471487" cy="257291"/>
                </a:xfrm>
                <a:prstGeom prst="rect">
                  <a:avLst/>
                </a:prstGeom>
              </p:spPr>
            </p:pic>
            <p:pic>
              <p:nvPicPr>
                <p:cNvPr id="219" name="Image 218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21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6029" y="2154069"/>
                  <a:ext cx="471487" cy="257291"/>
                </a:xfrm>
                <a:prstGeom prst="rect">
                  <a:avLst/>
                </a:prstGeom>
              </p:spPr>
            </p:pic>
            <p:pic>
              <p:nvPicPr>
                <p:cNvPr id="220" name="Image 219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22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6029" y="1320464"/>
                  <a:ext cx="471487" cy="235421"/>
                </a:xfrm>
                <a:prstGeom prst="rect">
                  <a:avLst/>
                </a:prstGeom>
              </p:spPr>
            </p:pic>
            <p:pic>
              <p:nvPicPr>
                <p:cNvPr id="221" name="Image 220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23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6029" y="1052969"/>
                  <a:ext cx="450261" cy="235421"/>
                </a:xfrm>
                <a:prstGeom prst="rect">
                  <a:avLst/>
                </a:prstGeom>
              </p:spPr>
            </p:pic>
            <p:cxnSp>
              <p:nvCxnSpPr>
                <p:cNvPr id="222" name="Connecteur droit 221"/>
                <p:cNvCxnSpPr/>
                <p:nvPr/>
              </p:nvCxnSpPr>
              <p:spPr bwMode="auto">
                <a:xfrm>
                  <a:off x="4395781" y="1644348"/>
                  <a:ext cx="560661" cy="0"/>
                </a:xfrm>
                <a:prstGeom prst="line">
                  <a:avLst/>
                </a:prstGeom>
                <a:solidFill>
                  <a:schemeClr val="tx1"/>
                </a:solidFill>
                <a:ln w="1587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3" name="Connecteur droit 222"/>
                <p:cNvCxnSpPr/>
                <p:nvPr/>
              </p:nvCxnSpPr>
              <p:spPr bwMode="auto">
                <a:xfrm>
                  <a:off x="4395781" y="1496700"/>
                  <a:ext cx="560661" cy="0"/>
                </a:xfrm>
                <a:prstGeom prst="line">
                  <a:avLst/>
                </a:prstGeom>
                <a:solidFill>
                  <a:schemeClr val="tx1"/>
                </a:solidFill>
                <a:ln w="1587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4" name="Connecteur droit 223"/>
                <p:cNvCxnSpPr/>
                <p:nvPr/>
              </p:nvCxnSpPr>
              <p:spPr bwMode="auto">
                <a:xfrm flipV="1">
                  <a:off x="4395781" y="1163061"/>
                  <a:ext cx="560661" cy="263"/>
                </a:xfrm>
                <a:prstGeom prst="line">
                  <a:avLst/>
                </a:prstGeom>
                <a:solidFill>
                  <a:schemeClr val="tx1"/>
                </a:solidFill>
                <a:ln w="1587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5" name="Connecteur droit 224"/>
                <p:cNvCxnSpPr/>
                <p:nvPr/>
              </p:nvCxnSpPr>
              <p:spPr bwMode="auto">
                <a:xfrm>
                  <a:off x="4393400" y="1803088"/>
                  <a:ext cx="560661" cy="0"/>
                </a:xfrm>
                <a:prstGeom prst="line">
                  <a:avLst/>
                </a:prstGeom>
                <a:solidFill>
                  <a:schemeClr val="tx1"/>
                </a:solidFill>
                <a:ln w="15875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6" name="Connecteur droit 225"/>
                <p:cNvCxnSpPr/>
                <p:nvPr/>
              </p:nvCxnSpPr>
              <p:spPr bwMode="auto">
                <a:xfrm>
                  <a:off x="3720364" y="1643037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7" name="Connecteur droit 226"/>
                <p:cNvCxnSpPr/>
                <p:nvPr/>
              </p:nvCxnSpPr>
              <p:spPr bwMode="auto">
                <a:xfrm>
                  <a:off x="3720364" y="1802582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8" name="Connecteur droit 227"/>
                <p:cNvCxnSpPr/>
                <p:nvPr/>
              </p:nvCxnSpPr>
              <p:spPr bwMode="auto">
                <a:xfrm>
                  <a:off x="3720364" y="2281211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34" name="Connecteur droit 233"/>
                <p:cNvCxnSpPr/>
                <p:nvPr/>
              </p:nvCxnSpPr>
              <p:spPr bwMode="auto">
                <a:xfrm>
                  <a:off x="3720364" y="1164404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2" name="Connecteur droit 241"/>
                <p:cNvCxnSpPr/>
                <p:nvPr/>
              </p:nvCxnSpPr>
              <p:spPr bwMode="auto">
                <a:xfrm>
                  <a:off x="3720364" y="1495400"/>
                  <a:ext cx="648000" cy="0"/>
                </a:xfrm>
                <a:prstGeom prst="line">
                  <a:avLst/>
                </a:prstGeom>
                <a:solidFill>
                  <a:schemeClr val="tx1"/>
                </a:solidFill>
                <a:ln w="15875" cap="rnd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80" name="Connecteur droit 179"/>
              <p:cNvCxnSpPr/>
              <p:nvPr/>
            </p:nvCxnSpPr>
            <p:spPr bwMode="auto">
              <a:xfrm>
                <a:off x="4391019" y="2281717"/>
                <a:ext cx="560661" cy="0"/>
              </a:xfrm>
              <a:prstGeom prst="line">
                <a:avLst/>
              </a:prstGeom>
              <a:solidFill>
                <a:schemeClr val="tx1"/>
              </a:solidFill>
              <a:ln w="15875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81" name="Groupe 180"/>
              <p:cNvGrpSpPr/>
              <p:nvPr/>
            </p:nvGrpSpPr>
            <p:grpSpPr>
              <a:xfrm>
                <a:off x="3759895" y="1578529"/>
                <a:ext cx="578038" cy="133200"/>
                <a:chOff x="1517954" y="5075313"/>
                <a:chExt cx="578038" cy="133200"/>
              </a:xfrm>
            </p:grpSpPr>
            <p:grpSp>
              <p:nvGrpSpPr>
                <p:cNvPr id="206" name="Groupe 205"/>
                <p:cNvGrpSpPr/>
                <p:nvPr/>
              </p:nvGrpSpPr>
              <p:grpSpPr>
                <a:xfrm>
                  <a:off x="1815306" y="5075313"/>
                  <a:ext cx="280686" cy="133200"/>
                  <a:chOff x="1677345" y="6207200"/>
                  <a:chExt cx="280686" cy="133200"/>
                </a:xfrm>
              </p:grpSpPr>
              <p:sp>
                <p:nvSpPr>
                  <p:cNvPr id="210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345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1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4831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7" name="Groupe 206"/>
                <p:cNvGrpSpPr/>
                <p:nvPr/>
              </p:nvGrpSpPr>
              <p:grpSpPr>
                <a:xfrm>
                  <a:off x="1517954" y="5075313"/>
                  <a:ext cx="280686" cy="133200"/>
                  <a:chOff x="1677345" y="6207200"/>
                  <a:chExt cx="280686" cy="133200"/>
                </a:xfrm>
              </p:grpSpPr>
              <p:sp>
                <p:nvSpPr>
                  <p:cNvPr id="208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345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9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4831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82" name="Groupe 181"/>
              <p:cNvGrpSpPr/>
              <p:nvPr/>
            </p:nvGrpSpPr>
            <p:grpSpPr>
              <a:xfrm>
                <a:off x="3759895" y="1735692"/>
                <a:ext cx="578038" cy="133200"/>
                <a:chOff x="1517954" y="5075313"/>
                <a:chExt cx="578038" cy="133200"/>
              </a:xfrm>
            </p:grpSpPr>
            <p:grpSp>
              <p:nvGrpSpPr>
                <p:cNvPr id="200" name="Groupe 199"/>
                <p:cNvGrpSpPr/>
                <p:nvPr/>
              </p:nvGrpSpPr>
              <p:grpSpPr>
                <a:xfrm>
                  <a:off x="1815306" y="5075313"/>
                  <a:ext cx="280686" cy="133200"/>
                  <a:chOff x="1677345" y="6207200"/>
                  <a:chExt cx="280686" cy="133200"/>
                </a:xfrm>
              </p:grpSpPr>
              <p:sp>
                <p:nvSpPr>
                  <p:cNvPr id="204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345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5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4831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1" name="Groupe 200"/>
                <p:cNvGrpSpPr/>
                <p:nvPr/>
              </p:nvGrpSpPr>
              <p:grpSpPr>
                <a:xfrm>
                  <a:off x="1517954" y="5075313"/>
                  <a:ext cx="280686" cy="133200"/>
                  <a:chOff x="1677345" y="6207200"/>
                  <a:chExt cx="280686" cy="133200"/>
                </a:xfrm>
              </p:grpSpPr>
              <p:sp>
                <p:nvSpPr>
                  <p:cNvPr id="202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345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3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4831" y="6207200"/>
                    <a:ext cx="133200" cy="133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0000"/>
                      </a:gs>
                      <a:gs pos="100000">
                        <a:srgbClr val="860000"/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83" name="Groupe 182"/>
              <p:cNvGrpSpPr/>
              <p:nvPr/>
            </p:nvGrpSpPr>
            <p:grpSpPr>
              <a:xfrm>
                <a:off x="3638224" y="2214315"/>
                <a:ext cx="792807" cy="133200"/>
                <a:chOff x="3732288" y="3317950"/>
                <a:chExt cx="792807" cy="133200"/>
              </a:xfrm>
            </p:grpSpPr>
            <p:sp>
              <p:nvSpPr>
                <p:cNvPr id="192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4106938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3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4202188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4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919613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5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4013276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6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732288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7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827538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8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4302277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9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4391895" y="3317950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00000"/>
                    </a:gs>
                    <a:gs pos="100000">
                      <a:srgbClr val="860000"/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84" name="Groupe 183"/>
              <p:cNvGrpSpPr/>
              <p:nvPr/>
            </p:nvGrpSpPr>
            <p:grpSpPr>
              <a:xfrm>
                <a:off x="4936397" y="2214315"/>
                <a:ext cx="696763" cy="133200"/>
                <a:chOff x="5103889" y="3378275"/>
                <a:chExt cx="696763" cy="133200"/>
              </a:xfrm>
            </p:grpSpPr>
            <p:sp>
              <p:nvSpPr>
                <p:cNvPr id="185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478539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6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103889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7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384877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8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667452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9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573789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0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291214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1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5200727" y="3378275"/>
                  <a:ext cx="133200" cy="1332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FF"/>
                    </a:gs>
                    <a:gs pos="100000">
                      <a:srgbClr val="3333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51" name="Groupe 250"/>
            <p:cNvGrpSpPr/>
            <p:nvPr/>
          </p:nvGrpSpPr>
          <p:grpSpPr>
            <a:xfrm>
              <a:off x="3606141" y="1010444"/>
              <a:ext cx="1839778" cy="1209695"/>
              <a:chOff x="3606141" y="1010444"/>
              <a:chExt cx="1839778" cy="1209695"/>
            </a:xfrm>
          </p:grpSpPr>
          <p:pic>
            <p:nvPicPr>
              <p:cNvPr id="252" name="Picture 2" descr="C:\Users\Jérémy\Desktop\B1.gif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6357" y="1010444"/>
                <a:ext cx="309562" cy="3095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53" name="Connecteur droit 252"/>
              <p:cNvCxnSpPr/>
              <p:nvPr/>
            </p:nvCxnSpPr>
            <p:spPr bwMode="auto">
              <a:xfrm flipV="1">
                <a:off x="3606141" y="2120127"/>
                <a:ext cx="288000" cy="0"/>
              </a:xfrm>
              <a:prstGeom prst="line">
                <a:avLst/>
              </a:prstGeom>
              <a:solidFill>
                <a:schemeClr val="tx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4" name="Connecteur droit 253"/>
              <p:cNvCxnSpPr/>
              <p:nvPr/>
            </p:nvCxnSpPr>
            <p:spPr bwMode="auto">
              <a:xfrm flipV="1">
                <a:off x="4194180" y="2124095"/>
                <a:ext cx="288000" cy="0"/>
              </a:xfrm>
              <a:prstGeom prst="line">
                <a:avLst/>
              </a:prstGeom>
              <a:solidFill>
                <a:schemeClr val="tx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255" name="Picture 3" descr="C:\Users\Jérémy\Desktop\500px-Cadenas-ferme-rouge.svg.png"/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379" y="1912164"/>
                <a:ext cx="307975" cy="3079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" name="Groupe 3"/>
          <p:cNvGrpSpPr/>
          <p:nvPr/>
        </p:nvGrpSpPr>
        <p:grpSpPr>
          <a:xfrm>
            <a:off x="257173" y="2755398"/>
            <a:ext cx="6118240" cy="1451552"/>
            <a:chOff x="257173" y="2645870"/>
            <a:chExt cx="6118240" cy="1451552"/>
          </a:xfrm>
        </p:grpSpPr>
        <p:pic>
          <p:nvPicPr>
            <p:cNvPr id="244" name="Picture 2" descr="C:\Users\Jérémy\Desktop\Co63.png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0" t="4906" r="845" b="17493"/>
            <a:stretch/>
          </p:blipFill>
          <p:spPr bwMode="auto">
            <a:xfrm>
              <a:off x="390316" y="2645870"/>
              <a:ext cx="5985097" cy="114190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762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Text Box 11"/>
            <p:cNvSpPr txBox="1">
              <a:spLocks noChangeArrowheads="1"/>
            </p:cNvSpPr>
            <p:nvPr/>
          </p:nvSpPr>
          <p:spPr bwMode="auto">
            <a:xfrm>
              <a:off x="257173" y="3853598"/>
              <a:ext cx="3200402" cy="243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ts val="600"/>
                </a:spcBef>
              </a:pPr>
              <a:r>
                <a:rPr lang="fr-FR" sz="1500" dirty="0">
                  <a:solidFill>
                    <a:srgbClr val="00FF00"/>
                  </a:solidFill>
                </a:rPr>
                <a:t>A</a:t>
              </a:r>
              <a:r>
                <a:rPr lang="fr-FR" sz="1500" dirty="0" smtClean="0">
                  <a:solidFill>
                    <a:srgbClr val="00FF00"/>
                  </a:solidFill>
                </a:rPr>
                <a:t>. Dijon </a:t>
              </a:r>
              <a:r>
                <a:rPr lang="fr-FR" sz="1500" i="1" dirty="0" smtClean="0">
                  <a:solidFill>
                    <a:srgbClr val="00FF00"/>
                  </a:solidFill>
                </a:rPr>
                <a:t>et al.</a:t>
              </a:r>
              <a:r>
                <a:rPr lang="fr-FR" sz="1500" dirty="0" smtClean="0">
                  <a:solidFill>
                    <a:srgbClr val="00FF00"/>
                  </a:solidFill>
                </a:rPr>
                <a:t>, </a:t>
              </a:r>
              <a:r>
                <a:rPr lang="fr-FR" sz="1500" i="1" dirty="0" err="1" smtClean="0">
                  <a:solidFill>
                    <a:srgbClr val="00FF00"/>
                  </a:solidFill>
                </a:rPr>
                <a:t>PRC</a:t>
              </a:r>
              <a:r>
                <a:rPr lang="fr-FR" sz="1500" dirty="0" smtClean="0">
                  <a:solidFill>
                    <a:srgbClr val="00FF00"/>
                  </a:solidFill>
                </a:rPr>
                <a:t> 83,064321 (2011) </a:t>
              </a:r>
              <a:endParaRPr lang="fr-FR" sz="1500" dirty="0">
                <a:solidFill>
                  <a:srgbClr val="00FF0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5991225" y="3155951"/>
              <a:ext cx="107950" cy="762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758825" y="3152299"/>
              <a:ext cx="107950" cy="45719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95" name="Groupe 94"/>
          <p:cNvGrpSpPr/>
          <p:nvPr/>
        </p:nvGrpSpPr>
        <p:grpSpPr>
          <a:xfrm>
            <a:off x="7591425" y="4976419"/>
            <a:ext cx="316705" cy="238125"/>
            <a:chOff x="7591425" y="4981576"/>
            <a:chExt cx="316705" cy="238125"/>
          </a:xfrm>
        </p:grpSpPr>
        <p:cxnSp>
          <p:nvCxnSpPr>
            <p:cNvPr id="96" name="Connecteur droit 95"/>
            <p:cNvCxnSpPr/>
            <p:nvPr/>
          </p:nvCxnSpPr>
          <p:spPr bwMode="auto">
            <a:xfrm flipH="1">
              <a:off x="7591425" y="4981576"/>
              <a:ext cx="304799" cy="185738"/>
            </a:xfrm>
            <a:prstGeom prst="line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</p:cxnSp>
        <p:cxnSp>
          <p:nvCxnSpPr>
            <p:cNvPr id="98" name="Connecteur droit 97"/>
            <p:cNvCxnSpPr/>
            <p:nvPr/>
          </p:nvCxnSpPr>
          <p:spPr bwMode="auto">
            <a:xfrm flipH="1">
              <a:off x="7603331" y="5033963"/>
              <a:ext cx="304799" cy="185738"/>
            </a:xfrm>
            <a:prstGeom prst="line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</p:cxnSp>
      </p:grpSp>
      <p:grpSp>
        <p:nvGrpSpPr>
          <p:cNvPr id="99" name="Groupe 98"/>
          <p:cNvGrpSpPr/>
          <p:nvPr/>
        </p:nvGrpSpPr>
        <p:grpSpPr>
          <a:xfrm>
            <a:off x="10113168" y="4976815"/>
            <a:ext cx="316705" cy="238125"/>
            <a:chOff x="7591425" y="4981576"/>
            <a:chExt cx="316705" cy="238125"/>
          </a:xfrm>
        </p:grpSpPr>
        <p:cxnSp>
          <p:nvCxnSpPr>
            <p:cNvPr id="100" name="Connecteur droit 99"/>
            <p:cNvCxnSpPr/>
            <p:nvPr/>
          </p:nvCxnSpPr>
          <p:spPr bwMode="auto">
            <a:xfrm flipH="1">
              <a:off x="7591425" y="4981576"/>
              <a:ext cx="304799" cy="185738"/>
            </a:xfrm>
            <a:prstGeom prst="line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</p:cxnSp>
        <p:cxnSp>
          <p:nvCxnSpPr>
            <p:cNvPr id="101" name="Connecteur droit 100"/>
            <p:cNvCxnSpPr/>
            <p:nvPr/>
          </p:nvCxnSpPr>
          <p:spPr bwMode="auto">
            <a:xfrm flipH="1">
              <a:off x="7603331" y="5033963"/>
              <a:ext cx="304799" cy="185738"/>
            </a:xfrm>
            <a:prstGeom prst="line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</p:cxnSp>
      </p:grpSp>
      <p:grpSp>
        <p:nvGrpSpPr>
          <p:cNvPr id="103" name="Groupe 102"/>
          <p:cNvGrpSpPr/>
          <p:nvPr/>
        </p:nvGrpSpPr>
        <p:grpSpPr>
          <a:xfrm>
            <a:off x="9122148" y="2760723"/>
            <a:ext cx="1092676" cy="2223233"/>
            <a:chOff x="9122148" y="2760723"/>
            <a:chExt cx="1092676" cy="2223233"/>
          </a:xfrm>
        </p:grpSpPr>
        <p:sp>
          <p:nvSpPr>
            <p:cNvPr id="104" name="Rectangle 103"/>
            <p:cNvSpPr/>
            <p:nvPr/>
          </p:nvSpPr>
          <p:spPr bwMode="auto">
            <a:xfrm>
              <a:off x="9122624" y="4207669"/>
              <a:ext cx="1092200" cy="77628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9191680" y="3967162"/>
              <a:ext cx="845289" cy="77628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9122148" y="2812713"/>
              <a:ext cx="1092200" cy="133304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107" name="Groupe 106"/>
            <p:cNvGrpSpPr/>
            <p:nvPr/>
          </p:nvGrpSpPr>
          <p:grpSpPr>
            <a:xfrm>
              <a:off x="9153104" y="2760723"/>
              <a:ext cx="456383" cy="1614366"/>
              <a:chOff x="9153104" y="2760723"/>
              <a:chExt cx="456383" cy="1614366"/>
            </a:xfrm>
          </p:grpSpPr>
          <p:pic>
            <p:nvPicPr>
              <p:cNvPr id="108" name="Image 107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7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3104" y="2760723"/>
                <a:ext cx="456383" cy="172916"/>
              </a:xfrm>
              <a:prstGeom prst="rect">
                <a:avLst/>
              </a:prstGeom>
            </p:spPr>
          </p:pic>
          <p:pic>
            <p:nvPicPr>
              <p:cNvPr id="109" name="Image 108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28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3104" y="3578285"/>
                <a:ext cx="456383" cy="172916"/>
              </a:xfrm>
              <a:prstGeom prst="rect">
                <a:avLst/>
              </a:prstGeom>
            </p:spPr>
          </p:pic>
          <p:pic>
            <p:nvPicPr>
              <p:cNvPr id="113" name="Image 11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3104" y="4202173"/>
                <a:ext cx="456383" cy="17291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1667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érémy\Desktop\QMC_spectra_sd\Diapositiv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400" y="1245600"/>
            <a:ext cx="3941429" cy="547561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érémy\Desktop\QMC_spectra_sd\Diapositiv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245600"/>
            <a:ext cx="3941429" cy="547561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SEMF</a:t>
            </a:r>
            <a:r>
              <a:rPr lang="fr-FR" sz="3000" i="1" dirty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Shell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ZoneTexte 2"/>
          <p:cNvSpPr txBox="1">
            <a:spLocks noChangeArrowheads="1"/>
          </p:cNvSpPr>
          <p:nvPr/>
        </p:nvSpPr>
        <p:spPr bwMode="auto">
          <a:xfrm>
            <a:off x="0" y="6889228"/>
            <a:ext cx="4927600" cy="67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lnSpc>
                <a:spcPct val="6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/>
              <a:t>USD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fr-FR" sz="1600" i="1" dirty="0" smtClean="0"/>
              <a:t>Exact </a:t>
            </a:r>
            <a:r>
              <a:rPr lang="fr-FR" sz="1600" i="1" dirty="0" err="1" smtClean="0"/>
              <a:t>results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from</a:t>
            </a:r>
            <a:r>
              <a:rPr lang="fr-FR" sz="1600" i="1" dirty="0" smtClean="0"/>
              <a:t> the code </a:t>
            </a:r>
            <a:r>
              <a:rPr lang="fr-FR" sz="1600" dirty="0" smtClean="0"/>
              <a:t>ANTOINE</a:t>
            </a:r>
          </a:p>
          <a:p>
            <a:pPr eaLnBrk="1" hangingPunct="1">
              <a:defRPr/>
            </a:pPr>
            <a:r>
              <a:rPr lang="fr-FR" sz="1200" dirty="0" smtClean="0">
                <a:solidFill>
                  <a:srgbClr val="00FF00"/>
                </a:solidFill>
              </a:rPr>
              <a:t>       E. </a:t>
            </a:r>
            <a:r>
              <a:rPr lang="fr-FR" sz="1200" dirty="0" err="1" smtClean="0">
                <a:solidFill>
                  <a:srgbClr val="00FF00"/>
                </a:solidFill>
              </a:rPr>
              <a:t>Caurier</a:t>
            </a:r>
            <a:r>
              <a:rPr lang="fr-FR" sz="1200" dirty="0" smtClean="0">
                <a:solidFill>
                  <a:srgbClr val="00FF00"/>
                </a:solidFill>
              </a:rPr>
              <a:t> </a:t>
            </a:r>
            <a:r>
              <a:rPr lang="fr-FR" sz="1200" i="1" dirty="0" smtClean="0">
                <a:solidFill>
                  <a:srgbClr val="00FF00"/>
                </a:solidFill>
              </a:rPr>
              <a:t>et al</a:t>
            </a:r>
            <a:r>
              <a:rPr lang="fr-FR" sz="1200" dirty="0" smtClean="0">
                <a:solidFill>
                  <a:srgbClr val="00FF00"/>
                </a:solidFill>
              </a:rPr>
              <a:t>.,  </a:t>
            </a:r>
            <a:r>
              <a:rPr lang="fr-FR" sz="1200" i="1" dirty="0" smtClean="0">
                <a:solidFill>
                  <a:srgbClr val="00FF00"/>
                </a:solidFill>
              </a:rPr>
              <a:t>Acta Pol</a:t>
            </a:r>
            <a:r>
              <a:rPr lang="fr-FR" sz="1200" dirty="0" smtClean="0">
                <a:solidFill>
                  <a:srgbClr val="00FF00"/>
                </a:solidFill>
              </a:rPr>
              <a:t>. 30,705 (1999), </a:t>
            </a:r>
            <a:r>
              <a:rPr lang="en-US" sz="1200" i="1" dirty="0">
                <a:solidFill>
                  <a:srgbClr val="00FF00"/>
                </a:solidFill>
              </a:rPr>
              <a:t>Rev. Mod</a:t>
            </a:r>
            <a:r>
              <a:rPr lang="en-US" sz="1200" dirty="0">
                <a:solidFill>
                  <a:srgbClr val="00FF00"/>
                </a:solidFill>
              </a:rPr>
              <a:t>.</a:t>
            </a:r>
            <a:r>
              <a:rPr lang="en-US" sz="1200" i="1" dirty="0">
                <a:solidFill>
                  <a:srgbClr val="00FF00"/>
                </a:solidFill>
              </a:rPr>
              <a:t> Phys</a:t>
            </a:r>
            <a:r>
              <a:rPr lang="en-US" sz="1200" dirty="0">
                <a:solidFill>
                  <a:srgbClr val="00FF00"/>
                </a:solidFill>
              </a:rPr>
              <a:t>. 77,2 (2005</a:t>
            </a:r>
            <a:r>
              <a:rPr lang="en-US" sz="1200" dirty="0" smtClean="0">
                <a:solidFill>
                  <a:srgbClr val="00FF00"/>
                </a:solidFill>
              </a:rPr>
              <a:t>)</a:t>
            </a:r>
            <a:endParaRPr lang="fr-FR" sz="1200" dirty="0">
              <a:solidFill>
                <a:srgbClr val="00FF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570803" y="7596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26</a:t>
            </a:r>
            <a:r>
              <a:rPr lang="fr-FR" dirty="0" smtClean="0">
                <a:solidFill>
                  <a:schemeClr val="bg1"/>
                </a:solidFill>
              </a:rPr>
              <a:t>Al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265383" y="7596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28</a:t>
            </a:r>
            <a:r>
              <a:rPr lang="fr-FR" dirty="0" smtClean="0">
                <a:solidFill>
                  <a:schemeClr val="bg1"/>
                </a:solidFill>
              </a:rPr>
              <a:t>Mg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4856888" y="3524548"/>
            <a:ext cx="982800" cy="923330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rgbClr val="0000FF"/>
                </a:solidFill>
              </a:rPr>
              <a:t> </a:t>
            </a:r>
            <a:r>
              <a:rPr lang="fr-FR" sz="1800" i="1" dirty="0" err="1" smtClean="0">
                <a:solidFill>
                  <a:srgbClr val="0000FF"/>
                </a:solidFill>
              </a:rPr>
              <a:t>QMC</a:t>
            </a:r>
            <a:endParaRPr lang="fr-FR" sz="1800" i="1" dirty="0" smtClean="0">
              <a:solidFill>
                <a:srgbClr val="0000FF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chemeClr val="bg1"/>
                </a:solidFill>
              </a:rPr>
              <a:t> Exact</a:t>
            </a:r>
            <a:endParaRPr lang="fr-FR" sz="1800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First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QMC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 descr="C:\Users\Jérémy\Desktop\fig_res_QMC_N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000" y="752548"/>
            <a:ext cx="3700463" cy="667052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4918075" y="759123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27</a:t>
            </a:r>
            <a:r>
              <a:rPr lang="fr-FR" dirty="0" smtClean="0">
                <a:solidFill>
                  <a:schemeClr val="bg1"/>
                </a:solidFill>
              </a:rPr>
              <a:t>Na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4856888" y="3524548"/>
            <a:ext cx="982800" cy="923330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rgbClr val="0000FF"/>
                </a:solidFill>
              </a:rPr>
              <a:t> </a:t>
            </a:r>
            <a:r>
              <a:rPr lang="fr-FR" sz="1800" i="1" dirty="0" err="1" smtClean="0">
                <a:solidFill>
                  <a:srgbClr val="0000FF"/>
                </a:solidFill>
              </a:rPr>
              <a:t>QMC</a:t>
            </a:r>
            <a:endParaRPr lang="fr-FR" sz="1800" i="1" dirty="0" smtClean="0">
              <a:solidFill>
                <a:srgbClr val="0000FF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chemeClr val="bg1"/>
                </a:solidFill>
              </a:rPr>
              <a:t> Exact</a:t>
            </a:r>
            <a:endParaRPr lang="fr-FR" sz="1800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431217" y="101044"/>
            <a:ext cx="2255833" cy="439262"/>
          </a:xfrm>
          <a:prstGeom prst="rect">
            <a:avLst/>
          </a:prstGeom>
          <a:noFill/>
          <a:ln>
            <a:noFill/>
          </a:ln>
          <a:effectLst>
            <a:outerShdw blurRad="88900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300"/>
              </a:spcBef>
            </a:pPr>
            <a:r>
              <a:rPr lang="fr-FR" sz="1600" dirty="0" smtClean="0">
                <a:solidFill>
                  <a:srgbClr val="00FF00"/>
                </a:solidFill>
              </a:rPr>
              <a:t>J. Bonnard &amp; O. Juillet</a:t>
            </a:r>
          </a:p>
          <a:p>
            <a:pPr algn="ctr" eaLnBrk="1" hangingPunct="1">
              <a:lnSpc>
                <a:spcPct val="60000"/>
              </a:lnSpc>
              <a:spcBef>
                <a:spcPts val="300"/>
              </a:spcBef>
            </a:pPr>
            <a:r>
              <a:rPr lang="fr-FR" sz="1600" i="1" dirty="0" smtClean="0">
                <a:solidFill>
                  <a:srgbClr val="00FF00"/>
                </a:solidFill>
              </a:rPr>
              <a:t>In </a:t>
            </a:r>
            <a:r>
              <a:rPr lang="fr-FR" sz="1600" i="1" dirty="0" err="1" smtClean="0">
                <a:solidFill>
                  <a:srgbClr val="00FF00"/>
                </a:solidFill>
              </a:rPr>
              <a:t>preparation</a:t>
            </a:r>
            <a:endParaRPr lang="fr-FR" sz="1600" dirty="0">
              <a:solidFill>
                <a:srgbClr val="00FF00"/>
              </a:solidFill>
            </a:endParaRPr>
          </a:p>
        </p:txBody>
      </p:sp>
      <p:sp>
        <p:nvSpPr>
          <p:cNvPr id="15" name="ZoneTexte 2"/>
          <p:cNvSpPr txBox="1">
            <a:spLocks noChangeArrowheads="1"/>
          </p:cNvSpPr>
          <p:nvPr/>
        </p:nvSpPr>
        <p:spPr bwMode="auto">
          <a:xfrm>
            <a:off x="0" y="6889228"/>
            <a:ext cx="4927600" cy="67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lnSpc>
                <a:spcPct val="6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/>
              <a:t>USD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fr-FR" sz="1600" i="1" dirty="0" smtClean="0"/>
              <a:t>Exact </a:t>
            </a:r>
            <a:r>
              <a:rPr lang="fr-FR" sz="1600" i="1" dirty="0" err="1" smtClean="0"/>
              <a:t>results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from</a:t>
            </a:r>
            <a:r>
              <a:rPr lang="fr-FR" sz="1600" i="1" dirty="0" smtClean="0"/>
              <a:t> the code </a:t>
            </a:r>
            <a:r>
              <a:rPr lang="fr-FR" sz="1600" dirty="0" smtClean="0"/>
              <a:t>ANTOINE</a:t>
            </a:r>
          </a:p>
          <a:p>
            <a:pPr eaLnBrk="1" hangingPunct="1">
              <a:defRPr/>
            </a:pPr>
            <a:r>
              <a:rPr lang="fr-FR" sz="1200" dirty="0" smtClean="0">
                <a:solidFill>
                  <a:srgbClr val="00FF00"/>
                </a:solidFill>
              </a:rPr>
              <a:t>       E. </a:t>
            </a:r>
            <a:r>
              <a:rPr lang="fr-FR" sz="1200" dirty="0" err="1" smtClean="0">
                <a:solidFill>
                  <a:srgbClr val="00FF00"/>
                </a:solidFill>
              </a:rPr>
              <a:t>Caurier</a:t>
            </a:r>
            <a:r>
              <a:rPr lang="fr-FR" sz="1200" dirty="0" smtClean="0">
                <a:solidFill>
                  <a:srgbClr val="00FF00"/>
                </a:solidFill>
              </a:rPr>
              <a:t> </a:t>
            </a:r>
            <a:r>
              <a:rPr lang="fr-FR" sz="1200" i="1" dirty="0" smtClean="0">
                <a:solidFill>
                  <a:srgbClr val="00FF00"/>
                </a:solidFill>
              </a:rPr>
              <a:t>et al</a:t>
            </a:r>
            <a:r>
              <a:rPr lang="fr-FR" sz="1200" dirty="0" smtClean="0">
                <a:solidFill>
                  <a:srgbClr val="00FF00"/>
                </a:solidFill>
              </a:rPr>
              <a:t>.,  </a:t>
            </a:r>
            <a:r>
              <a:rPr lang="fr-FR" sz="1200" i="1" dirty="0" smtClean="0">
                <a:solidFill>
                  <a:srgbClr val="00FF00"/>
                </a:solidFill>
              </a:rPr>
              <a:t>Acta Pol</a:t>
            </a:r>
            <a:r>
              <a:rPr lang="fr-FR" sz="1200" dirty="0" smtClean="0">
                <a:solidFill>
                  <a:srgbClr val="00FF00"/>
                </a:solidFill>
              </a:rPr>
              <a:t>. 30,705 (1999), </a:t>
            </a:r>
            <a:r>
              <a:rPr lang="en-US" sz="1200" i="1" dirty="0">
                <a:solidFill>
                  <a:srgbClr val="00FF00"/>
                </a:solidFill>
              </a:rPr>
              <a:t>Rev. Mod</a:t>
            </a:r>
            <a:r>
              <a:rPr lang="en-US" sz="1200" dirty="0">
                <a:solidFill>
                  <a:srgbClr val="00FF00"/>
                </a:solidFill>
              </a:rPr>
              <a:t>.</a:t>
            </a:r>
            <a:r>
              <a:rPr lang="en-US" sz="1200" i="1" dirty="0">
                <a:solidFill>
                  <a:srgbClr val="00FF00"/>
                </a:solidFill>
              </a:rPr>
              <a:t> Phys</a:t>
            </a:r>
            <a:r>
              <a:rPr lang="en-US" sz="1200" dirty="0">
                <a:solidFill>
                  <a:srgbClr val="00FF00"/>
                </a:solidFill>
              </a:rPr>
              <a:t>. 77,2 (2005</a:t>
            </a:r>
            <a:r>
              <a:rPr lang="en-US" sz="1200" dirty="0" smtClean="0">
                <a:solidFill>
                  <a:srgbClr val="00FF00"/>
                </a:solidFill>
              </a:rPr>
              <a:t>)</a:t>
            </a:r>
            <a:endParaRPr lang="fr-FR" sz="1200" dirty="0">
              <a:solidFill>
                <a:srgbClr val="00FF00"/>
              </a:solidFill>
            </a:endParaRPr>
          </a:p>
        </p:txBody>
      </p:sp>
      <p:pic>
        <p:nvPicPr>
          <p:cNvPr id="2050" name="Picture 2" descr="C:\Users\Jérémy\Desktop\New_Fig\QMC_spectra_27N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245600"/>
            <a:ext cx="3941429" cy="5475619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0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First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QMC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endParaRPr lang="fr-FR" sz="3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1" name="Picture 3" descr="C:\Users\Jérémy\Desktop\fig_res_QMC_56Ni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5" t="787" r="287" b="493"/>
          <a:stretch/>
        </p:blipFill>
        <p:spPr bwMode="auto">
          <a:xfrm>
            <a:off x="6026286" y="1353454"/>
            <a:ext cx="4464392" cy="526234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4918075" y="759600"/>
            <a:ext cx="857250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aseline="30000" dirty="0" smtClean="0">
                <a:solidFill>
                  <a:schemeClr val="bg1"/>
                </a:solidFill>
              </a:rPr>
              <a:t>56</a:t>
            </a:r>
            <a:r>
              <a:rPr lang="fr-FR" dirty="0" smtClean="0">
                <a:solidFill>
                  <a:schemeClr val="bg1"/>
                </a:solidFill>
              </a:rPr>
              <a:t>Ni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4856888" y="3524548"/>
            <a:ext cx="982800" cy="923330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rgbClr val="0000FF"/>
                </a:solidFill>
              </a:rPr>
              <a:t> </a:t>
            </a:r>
            <a:r>
              <a:rPr lang="fr-FR" sz="1800" i="1" dirty="0" err="1" smtClean="0">
                <a:solidFill>
                  <a:srgbClr val="0000FF"/>
                </a:solidFill>
              </a:rPr>
              <a:t>QMC</a:t>
            </a:r>
            <a:endParaRPr lang="fr-FR" sz="1800" i="1" dirty="0" smtClean="0">
              <a:solidFill>
                <a:srgbClr val="0000FF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chemeClr val="bg1"/>
                </a:solidFill>
              </a:rPr>
              <a:t> Exact</a:t>
            </a:r>
            <a:endParaRPr lang="fr-FR" sz="1800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ZoneTexte 2"/>
          <p:cNvSpPr txBox="1">
            <a:spLocks noChangeArrowheads="1"/>
          </p:cNvSpPr>
          <p:nvPr/>
        </p:nvSpPr>
        <p:spPr bwMode="auto">
          <a:xfrm>
            <a:off x="-1" y="6889228"/>
            <a:ext cx="4319589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lnSpc>
                <a:spcPct val="6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i="1" dirty="0" smtClean="0"/>
              <a:t>Effective interaction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r>
              <a:rPr lang="fr-FR" sz="1600" dirty="0" smtClean="0"/>
              <a:t>GXPF1A</a:t>
            </a:r>
            <a:endParaRPr lang="fr-FR" sz="1600" dirty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fr-FR" sz="1600" i="1" dirty="0" err="1" smtClean="0"/>
              <a:t>Too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huge</a:t>
            </a:r>
            <a:r>
              <a:rPr lang="fr-FR" sz="1600" i="1" dirty="0" smtClean="0"/>
              <a:t> dimension → Exact </a:t>
            </a:r>
            <a:r>
              <a:rPr lang="fr-FR" sz="1600" i="1" dirty="0" err="1" smtClean="0"/>
              <a:t>energies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from</a:t>
            </a:r>
            <a:r>
              <a:rPr lang="fr-FR" sz="1600" dirty="0" smtClean="0"/>
              <a:t>:</a:t>
            </a:r>
            <a:r>
              <a:rPr lang="fr-FR" sz="1600" i="1" dirty="0" smtClean="0"/>
              <a:t> </a:t>
            </a:r>
            <a:endParaRPr lang="fr-FR" sz="1600" dirty="0" smtClean="0"/>
          </a:p>
          <a:p>
            <a:pPr eaLnBrk="1" hangingPunct="1">
              <a:defRPr/>
            </a:pPr>
            <a:r>
              <a:rPr lang="fr-FR" sz="1400" dirty="0" smtClean="0">
                <a:solidFill>
                  <a:srgbClr val="00FF00"/>
                </a:solidFill>
              </a:rPr>
              <a:t>       S</a:t>
            </a:r>
            <a:r>
              <a:rPr lang="fr-FR" sz="1400" dirty="0">
                <a:solidFill>
                  <a:srgbClr val="00FF00"/>
                </a:solidFill>
              </a:rPr>
              <a:t>. </a:t>
            </a:r>
            <a:r>
              <a:rPr lang="fr-FR" sz="1400" dirty="0" err="1">
                <a:solidFill>
                  <a:srgbClr val="00FF00"/>
                </a:solidFill>
              </a:rPr>
              <a:t>Pittel</a:t>
            </a:r>
            <a:r>
              <a:rPr lang="fr-FR" sz="1400" dirty="0">
                <a:solidFill>
                  <a:srgbClr val="00FF00"/>
                </a:solidFill>
              </a:rPr>
              <a:t> &amp; B. </a:t>
            </a:r>
            <a:r>
              <a:rPr lang="fr-FR" sz="1400" dirty="0" err="1">
                <a:solidFill>
                  <a:srgbClr val="00FF00"/>
                </a:solidFill>
              </a:rPr>
              <a:t>Thakur</a:t>
            </a:r>
            <a:r>
              <a:rPr lang="fr-FR" sz="1400" dirty="0">
                <a:solidFill>
                  <a:srgbClr val="00FF00"/>
                </a:solidFill>
              </a:rPr>
              <a:t>, </a:t>
            </a:r>
            <a:r>
              <a:rPr lang="fr-FR" sz="1400" i="1" dirty="0" err="1">
                <a:solidFill>
                  <a:srgbClr val="00FF00"/>
                </a:solidFill>
              </a:rPr>
              <a:t>Rev</a:t>
            </a:r>
            <a:r>
              <a:rPr lang="fr-FR" sz="1400" i="1" dirty="0">
                <a:solidFill>
                  <a:srgbClr val="00FF00"/>
                </a:solidFill>
              </a:rPr>
              <a:t>. </a:t>
            </a:r>
            <a:r>
              <a:rPr lang="fr-FR" sz="1400" i="1" dirty="0" err="1">
                <a:solidFill>
                  <a:srgbClr val="00FF00"/>
                </a:solidFill>
              </a:rPr>
              <a:t>Mex</a:t>
            </a:r>
            <a:r>
              <a:rPr lang="fr-FR" sz="1400" i="1" dirty="0">
                <a:solidFill>
                  <a:srgbClr val="00FF00"/>
                </a:solidFill>
              </a:rPr>
              <a:t>. </a:t>
            </a:r>
            <a:r>
              <a:rPr lang="fr-FR" sz="1400" i="1" dirty="0" err="1">
                <a:solidFill>
                  <a:srgbClr val="00FF00"/>
                </a:solidFill>
              </a:rPr>
              <a:t>Fís</a:t>
            </a:r>
            <a:r>
              <a:rPr lang="fr-FR" sz="1400" dirty="0">
                <a:solidFill>
                  <a:srgbClr val="00FF00"/>
                </a:solidFill>
              </a:rPr>
              <a:t>. 55,108 (2009)</a:t>
            </a:r>
          </a:p>
        </p:txBody>
      </p:sp>
      <p:pic>
        <p:nvPicPr>
          <p:cNvPr id="12" name="Picture 2" descr="C:\Users\Jérémy\Desktop\QMC_spectra_56N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245600"/>
            <a:ext cx="3941429" cy="5475619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8431217" y="101044"/>
            <a:ext cx="2255833" cy="439262"/>
          </a:xfrm>
          <a:prstGeom prst="rect">
            <a:avLst/>
          </a:prstGeom>
          <a:noFill/>
          <a:ln>
            <a:noFill/>
          </a:ln>
          <a:effectLst>
            <a:outerShdw blurRad="88900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300"/>
              </a:spcBef>
            </a:pPr>
            <a:r>
              <a:rPr lang="fr-FR" sz="1600" dirty="0" smtClean="0">
                <a:solidFill>
                  <a:srgbClr val="00FF00"/>
                </a:solidFill>
              </a:rPr>
              <a:t>J. Bonnard &amp; O. Juillet</a:t>
            </a:r>
          </a:p>
          <a:p>
            <a:pPr algn="ctr" eaLnBrk="1" hangingPunct="1">
              <a:lnSpc>
                <a:spcPct val="60000"/>
              </a:lnSpc>
              <a:spcBef>
                <a:spcPts val="300"/>
              </a:spcBef>
            </a:pPr>
            <a:r>
              <a:rPr lang="fr-FR" sz="1600" i="1" dirty="0" smtClean="0">
                <a:solidFill>
                  <a:srgbClr val="00FF00"/>
                </a:solidFill>
              </a:rPr>
              <a:t>In </a:t>
            </a:r>
            <a:r>
              <a:rPr lang="fr-FR" sz="1600" i="1" dirty="0" err="1" smtClean="0">
                <a:solidFill>
                  <a:srgbClr val="00FF00"/>
                </a:solidFill>
              </a:rPr>
              <a:t>preparation</a:t>
            </a:r>
            <a:endParaRPr lang="fr-FR" sz="16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5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érémy\Desktop\Diapositive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00" y="1234800"/>
            <a:ext cx="8926477" cy="3424762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Toward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Strongly-Correlatad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lectron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ystems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71355" y="614335"/>
            <a:ext cx="2211545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The« </a:t>
            </a:r>
            <a:r>
              <a:rPr lang="fr-F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C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uprates</a:t>
            </a: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 »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673891" y="4999086"/>
            <a:ext cx="9801953" cy="2333937"/>
            <a:chOff x="673891" y="4955092"/>
            <a:chExt cx="9801953" cy="2333937"/>
          </a:xfrm>
        </p:grpSpPr>
        <p:sp>
          <p:nvSpPr>
            <p:cNvPr id="9" name="ZoneTexte 8"/>
            <p:cNvSpPr txBox="1"/>
            <p:nvPr/>
          </p:nvSpPr>
          <p:spPr>
            <a:xfrm>
              <a:off x="673891" y="4955092"/>
              <a:ext cx="2805909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The Hubbard Model</a:t>
              </a:r>
            </a:p>
          </p:txBody>
        </p:sp>
        <p:grpSp>
          <p:nvGrpSpPr>
            <p:cNvPr id="67" name="Groupe 66"/>
            <p:cNvGrpSpPr/>
            <p:nvPr/>
          </p:nvGrpSpPr>
          <p:grpSpPr>
            <a:xfrm>
              <a:off x="7626104" y="5302936"/>
              <a:ext cx="2849740" cy="1933792"/>
              <a:chOff x="7586421" y="4982731"/>
              <a:chExt cx="2849740" cy="1933792"/>
            </a:xfrm>
          </p:grpSpPr>
          <p:grpSp>
            <p:nvGrpSpPr>
              <p:cNvPr id="14" name="Groupe 13"/>
              <p:cNvGrpSpPr>
                <a:grpSpLocks noChangeAspect="1"/>
              </p:cNvGrpSpPr>
              <p:nvPr/>
            </p:nvGrpSpPr>
            <p:grpSpPr>
              <a:xfrm>
                <a:off x="7664512" y="5236363"/>
                <a:ext cx="2440855" cy="1465849"/>
                <a:chOff x="592138" y="2235993"/>
                <a:chExt cx="2036763" cy="1223171"/>
              </a:xfrm>
            </p:grpSpPr>
            <p:grpSp>
              <p:nvGrpSpPr>
                <p:cNvPr id="15" name="Groupe 14"/>
                <p:cNvGrpSpPr/>
                <p:nvPr/>
              </p:nvGrpSpPr>
              <p:grpSpPr>
                <a:xfrm>
                  <a:off x="592138" y="2459036"/>
                  <a:ext cx="2036763" cy="1000128"/>
                  <a:chOff x="854075" y="2411411"/>
                  <a:chExt cx="2036763" cy="1000128"/>
                </a:xfrm>
              </p:grpSpPr>
              <p:cxnSp>
                <p:nvCxnSpPr>
                  <p:cNvPr id="38" name="Connecteur droit 37"/>
                  <p:cNvCxnSpPr/>
                  <p:nvPr/>
                </p:nvCxnSpPr>
                <p:spPr bwMode="auto">
                  <a:xfrm>
                    <a:off x="854075" y="3346450"/>
                    <a:ext cx="1450975" cy="0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9" name="Connecteur droit 38"/>
                  <p:cNvCxnSpPr/>
                  <p:nvPr/>
                </p:nvCxnSpPr>
                <p:spPr bwMode="auto">
                  <a:xfrm flipV="1">
                    <a:off x="904079" y="2411411"/>
                    <a:ext cx="679450" cy="998539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0" name="Connecteur droit 39"/>
                  <p:cNvCxnSpPr/>
                  <p:nvPr/>
                </p:nvCxnSpPr>
                <p:spPr bwMode="auto">
                  <a:xfrm>
                    <a:off x="1039813" y="3060700"/>
                    <a:ext cx="1450975" cy="0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1" name="Connecteur droit 40"/>
                  <p:cNvCxnSpPr/>
                  <p:nvPr/>
                </p:nvCxnSpPr>
                <p:spPr bwMode="auto">
                  <a:xfrm>
                    <a:off x="1243013" y="2773363"/>
                    <a:ext cx="1450975" cy="0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2" name="Connecteur droit 41"/>
                  <p:cNvCxnSpPr/>
                  <p:nvPr/>
                </p:nvCxnSpPr>
                <p:spPr bwMode="auto">
                  <a:xfrm>
                    <a:off x="1439863" y="2484000"/>
                    <a:ext cx="1450975" cy="0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3" name="Connecteur droit 42"/>
                  <p:cNvCxnSpPr/>
                  <p:nvPr/>
                </p:nvCxnSpPr>
                <p:spPr bwMode="auto">
                  <a:xfrm flipV="1">
                    <a:off x="1316035" y="2413000"/>
                    <a:ext cx="679450" cy="998539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4" name="Connecteur droit 43"/>
                  <p:cNvCxnSpPr/>
                  <p:nvPr/>
                </p:nvCxnSpPr>
                <p:spPr bwMode="auto">
                  <a:xfrm flipV="1">
                    <a:off x="1731429" y="2411411"/>
                    <a:ext cx="679450" cy="998539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5" name="Connecteur droit 44"/>
                  <p:cNvCxnSpPr/>
                  <p:nvPr/>
                </p:nvCxnSpPr>
                <p:spPr bwMode="auto">
                  <a:xfrm flipV="1">
                    <a:off x="2145429" y="2411411"/>
                    <a:ext cx="679450" cy="998539"/>
                  </a:xfrm>
                  <a:prstGeom prst="line">
                    <a:avLst/>
                  </a:prstGeom>
                  <a:solidFill>
                    <a:schemeClr val="tx1"/>
                  </a:solidFill>
                  <a:ln w="222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6" name="Groupe 15"/>
                <p:cNvGrpSpPr/>
                <p:nvPr/>
              </p:nvGrpSpPr>
              <p:grpSpPr>
                <a:xfrm>
                  <a:off x="977106" y="2606575"/>
                  <a:ext cx="214313" cy="323156"/>
                  <a:chOff x="977106" y="2606575"/>
                  <a:chExt cx="214313" cy="323156"/>
                </a:xfrm>
              </p:grpSpPr>
              <p:sp>
                <p:nvSpPr>
                  <p:cNvPr id="36" name="Flèche vers le haut 35"/>
                  <p:cNvSpPr/>
                  <p:nvPr/>
                </p:nvSpPr>
                <p:spPr bwMode="auto">
                  <a:xfrm>
                    <a:off x="1036894" y="2606575"/>
                    <a:ext cx="94737" cy="216000"/>
                  </a:xfrm>
                  <a:prstGeom prst="upArrow">
                    <a:avLst>
                      <a:gd name="adj1" fmla="val 29892"/>
                      <a:gd name="adj2" fmla="val 67639"/>
                    </a:avLst>
                  </a:prstGeom>
                  <a:gradFill>
                    <a:gsLst>
                      <a:gs pos="0">
                        <a:srgbClr val="00FF00"/>
                      </a:gs>
                      <a:gs pos="100000">
                        <a:srgbClr val="008000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37" name="Picture 9" descr="C:\Users\Jérémy\Desktop\green_sphere.gif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 radius="0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977106" y="2715418"/>
                    <a:ext cx="214313" cy="214313"/>
                  </a:xfrm>
                  <a:prstGeom prst="rect">
                    <a:avLst/>
                  </a:prstGeom>
                  <a:noFill/>
                  <a:effectLst/>
                  <a:scene3d>
                    <a:camera prst="orthographicFront"/>
                    <a:lightRig rig="threePt" dir="t"/>
                  </a:scene3d>
                  <a:sp3d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18" name="Groupe 17"/>
                <p:cNvGrpSpPr/>
                <p:nvPr/>
              </p:nvGrpSpPr>
              <p:grpSpPr>
                <a:xfrm>
                  <a:off x="775493" y="2892325"/>
                  <a:ext cx="214313" cy="323156"/>
                  <a:chOff x="775493" y="2892325"/>
                  <a:chExt cx="214313" cy="323156"/>
                </a:xfrm>
              </p:grpSpPr>
              <p:sp>
                <p:nvSpPr>
                  <p:cNvPr id="34" name="Flèche vers le haut 33"/>
                  <p:cNvSpPr/>
                  <p:nvPr/>
                </p:nvSpPr>
                <p:spPr bwMode="auto">
                  <a:xfrm>
                    <a:off x="835281" y="2892325"/>
                    <a:ext cx="94737" cy="216000"/>
                  </a:xfrm>
                  <a:prstGeom prst="upArrow">
                    <a:avLst>
                      <a:gd name="adj1" fmla="val 29892"/>
                      <a:gd name="adj2" fmla="val 67639"/>
                    </a:avLst>
                  </a:prstGeom>
                  <a:gradFill>
                    <a:gsLst>
                      <a:gs pos="0">
                        <a:srgbClr val="00FF00">
                          <a:alpha val="63000"/>
                        </a:srgbClr>
                      </a:gs>
                      <a:gs pos="100000">
                        <a:srgbClr val="008000">
                          <a:alpha val="42000"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35" name="Picture 9" descr="C:\Users\Jérémy\Desktop\green_sphere.gif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 radius="0"/>
                            </a14:imgEffect>
                            <a14:imgEffect>
                              <a14:colorTemperature colorTemp="7775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63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775493" y="3001168"/>
                    <a:ext cx="214313" cy="214313"/>
                  </a:xfrm>
                  <a:prstGeom prst="rect">
                    <a:avLst/>
                  </a:prstGeom>
                  <a:noFill/>
                  <a:effectLst/>
                  <a:scene3d>
                    <a:camera prst="orthographicFront"/>
                    <a:lightRig rig="threePt" dir="t"/>
                  </a:scene3d>
                  <a:sp3d/>
                </p:spPr>
              </p:pic>
            </p:grpSp>
            <p:grpSp>
              <p:nvGrpSpPr>
                <p:cNvPr id="19" name="Groupe 18"/>
                <p:cNvGrpSpPr/>
                <p:nvPr/>
              </p:nvGrpSpPr>
              <p:grpSpPr>
                <a:xfrm>
                  <a:off x="1974849" y="2424906"/>
                  <a:ext cx="214313" cy="323157"/>
                  <a:chOff x="2001043" y="2424906"/>
                  <a:chExt cx="214313" cy="323157"/>
                </a:xfrm>
              </p:grpSpPr>
              <p:sp>
                <p:nvSpPr>
                  <p:cNvPr id="32" name="Flèche vers le haut 31"/>
                  <p:cNvSpPr/>
                  <p:nvPr/>
                </p:nvSpPr>
                <p:spPr bwMode="auto">
                  <a:xfrm rot="10800000">
                    <a:off x="2060831" y="2532063"/>
                    <a:ext cx="94737" cy="216000"/>
                  </a:xfrm>
                  <a:prstGeom prst="upArrow">
                    <a:avLst>
                      <a:gd name="adj1" fmla="val 29892"/>
                      <a:gd name="adj2" fmla="val 67639"/>
                    </a:avLst>
                  </a:prstGeom>
                  <a:gradFill>
                    <a:gsLst>
                      <a:gs pos="45000">
                        <a:srgbClr val="00B0F0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33" name="Picture 9" descr="C:\Users\Jérémy\Desktop\green_sphere.gif"/>
                  <p:cNvPicPr>
                    <a:picLocks noChangeAspect="1" noChangeArrowheads="1"/>
                  </p:cNvPicPr>
                  <p:nvPr/>
                </p:nvPicPr>
                <p:blipFill>
                  <a:blip r:embed="rId1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 radius="0"/>
                            </a14:imgEffect>
                            <a14:imgEffect>
                              <a14:colorTemperature colorTemp="1900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2001043" y="2424906"/>
                    <a:ext cx="214313" cy="214313"/>
                  </a:xfrm>
                  <a:prstGeom prst="rect">
                    <a:avLst/>
                  </a:prstGeom>
                  <a:noFill/>
                  <a:effectLst/>
                  <a:scene3d>
                    <a:camera prst="orthographicFront"/>
                    <a:lightRig rig="threePt" dir="t"/>
                  </a:scene3d>
                  <a:sp3d/>
                </p:spPr>
              </p:pic>
            </p:grpSp>
            <p:grpSp>
              <p:nvGrpSpPr>
                <p:cNvPr id="20" name="Groupe 19"/>
                <p:cNvGrpSpPr/>
                <p:nvPr/>
              </p:nvGrpSpPr>
              <p:grpSpPr>
                <a:xfrm>
                  <a:off x="1555750" y="2424906"/>
                  <a:ext cx="214313" cy="323157"/>
                  <a:chOff x="2412206" y="2424906"/>
                  <a:chExt cx="214313" cy="323157"/>
                </a:xfrm>
              </p:grpSpPr>
              <p:sp>
                <p:nvSpPr>
                  <p:cNvPr id="30" name="Flèche vers le haut 29"/>
                  <p:cNvSpPr/>
                  <p:nvPr/>
                </p:nvSpPr>
                <p:spPr bwMode="auto">
                  <a:xfrm rot="10800000">
                    <a:off x="2471994" y="2532063"/>
                    <a:ext cx="94737" cy="216000"/>
                  </a:xfrm>
                  <a:prstGeom prst="upArrow">
                    <a:avLst>
                      <a:gd name="adj1" fmla="val 29892"/>
                      <a:gd name="adj2" fmla="val 67639"/>
                    </a:avLst>
                  </a:prstGeom>
                  <a:gradFill>
                    <a:gsLst>
                      <a:gs pos="45000">
                        <a:srgbClr val="00B0F0">
                          <a:alpha val="39000"/>
                        </a:srgbClr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31" name="Picture 9" descr="C:\Users\Jérémy\Desktop\green_sphere.gif"/>
                  <p:cNvPicPr>
                    <a:picLocks noChangeAspect="1" noChangeArrowheads="1"/>
                  </p:cNvPicPr>
                  <p:nvPr/>
                </p:nvPicPr>
                <p:blipFill>
                  <a:blip r:embed="rId12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 radius="0"/>
                            </a14:imgEffect>
                            <a14:imgEffect>
                              <a14:colorTemperature colorTemp="1900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55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2412206" y="2424906"/>
                    <a:ext cx="214313" cy="214313"/>
                  </a:xfrm>
                  <a:prstGeom prst="rect">
                    <a:avLst/>
                  </a:prstGeom>
                  <a:noFill/>
                  <a:effectLst/>
                  <a:scene3d>
                    <a:camera prst="orthographicFront"/>
                    <a:lightRig rig="threePt" dir="t"/>
                  </a:scene3d>
                  <a:sp3d/>
                </p:spPr>
              </p:pic>
            </p:grpSp>
            <p:grpSp>
              <p:nvGrpSpPr>
                <p:cNvPr id="21" name="Groupe 20"/>
                <p:cNvGrpSpPr/>
                <p:nvPr/>
              </p:nvGrpSpPr>
              <p:grpSpPr>
                <a:xfrm>
                  <a:off x="1527969" y="2914550"/>
                  <a:ext cx="214313" cy="324744"/>
                  <a:chOff x="1527969" y="2914550"/>
                  <a:chExt cx="214313" cy="324744"/>
                </a:xfrm>
              </p:grpSpPr>
              <p:sp>
                <p:nvSpPr>
                  <p:cNvPr id="28" name="Flèche vers le haut 27"/>
                  <p:cNvSpPr/>
                  <p:nvPr/>
                </p:nvSpPr>
                <p:spPr bwMode="auto">
                  <a:xfrm>
                    <a:off x="1590931" y="2914550"/>
                    <a:ext cx="94737" cy="216000"/>
                  </a:xfrm>
                  <a:prstGeom prst="upArrow">
                    <a:avLst>
                      <a:gd name="adj1" fmla="val 29892"/>
                      <a:gd name="adj2" fmla="val 67639"/>
                    </a:avLst>
                  </a:prstGeom>
                  <a:gradFill>
                    <a:gsLst>
                      <a:gs pos="0">
                        <a:srgbClr val="00FF00"/>
                      </a:gs>
                      <a:gs pos="100000">
                        <a:srgbClr val="008000"/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29" name="Picture 9" descr="C:\Users\Jérémy\Desktop\green_sphere.gif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 radius="0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1527969" y="3024981"/>
                    <a:ext cx="214313" cy="214313"/>
                  </a:xfrm>
                  <a:prstGeom prst="rect">
                    <a:avLst/>
                  </a:prstGeom>
                  <a:noFill/>
                  <a:effectLst/>
                  <a:scene3d>
                    <a:camera prst="orthographicFront"/>
                    <a:lightRig rig="threePt" dir="t"/>
                  </a:scene3d>
                  <a:sp3d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22" name="Groupe 21"/>
                <p:cNvGrpSpPr/>
                <p:nvPr/>
              </p:nvGrpSpPr>
              <p:grpSpPr>
                <a:xfrm>
                  <a:off x="1674812" y="2972593"/>
                  <a:ext cx="214313" cy="326332"/>
                  <a:chOff x="1674812" y="2972593"/>
                  <a:chExt cx="214313" cy="326332"/>
                </a:xfrm>
              </p:grpSpPr>
              <p:sp>
                <p:nvSpPr>
                  <p:cNvPr id="26" name="Flèche vers le haut 25"/>
                  <p:cNvSpPr/>
                  <p:nvPr/>
                </p:nvSpPr>
                <p:spPr bwMode="auto">
                  <a:xfrm rot="10800000">
                    <a:off x="1735394" y="3082925"/>
                    <a:ext cx="94737" cy="216000"/>
                  </a:xfrm>
                  <a:prstGeom prst="upArrow">
                    <a:avLst>
                      <a:gd name="adj1" fmla="val 29892"/>
                      <a:gd name="adj2" fmla="val 67639"/>
                    </a:avLst>
                  </a:prstGeom>
                  <a:gradFill>
                    <a:gsLst>
                      <a:gs pos="45000">
                        <a:srgbClr val="00B0F0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path path="rect">
                      <a:fillToRect t="100000" r="100000"/>
                    </a:path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1042988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p:pic>
                <p:nvPicPr>
                  <p:cNvPr id="27" name="Picture 9" descr="C:\Users\Jérémy\Desktop\green_sphere.gif"/>
                  <p:cNvPicPr>
                    <a:picLocks noChangeAspect="1" noChangeArrowheads="1"/>
                  </p:cNvPicPr>
                  <p:nvPr/>
                </p:nvPicPr>
                <p:blipFill>
                  <a:blip r:embed="rId1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 radius="0"/>
                            </a14:imgEffect>
                            <a14:imgEffect>
                              <a14:colorTemperature colorTemp="1900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1674812" y="2972593"/>
                    <a:ext cx="214313" cy="214313"/>
                  </a:xfrm>
                  <a:prstGeom prst="rect">
                    <a:avLst/>
                  </a:prstGeom>
                  <a:noFill/>
                  <a:effectLst/>
                  <a:scene3d>
                    <a:camera prst="orthographicFront"/>
                    <a:lightRig rig="threePt" dir="t"/>
                  </a:scene3d>
                  <a:sp3d/>
                </p:spPr>
              </p:pic>
            </p:grpSp>
            <p:sp>
              <p:nvSpPr>
                <p:cNvPr id="23" name="Flèche courbée vers le bas 22"/>
                <p:cNvSpPr/>
                <p:nvPr/>
              </p:nvSpPr>
              <p:spPr bwMode="auto">
                <a:xfrm>
                  <a:off x="1638301" y="2235993"/>
                  <a:ext cx="469899" cy="154781"/>
                </a:xfrm>
                <a:prstGeom prst="curvedDownArrow">
                  <a:avLst>
                    <a:gd name="adj1" fmla="val 29101"/>
                    <a:gd name="adj2" fmla="val 77937"/>
                    <a:gd name="adj3" fmla="val 47917"/>
                  </a:avLst>
                </a:prstGeom>
                <a:solidFill>
                  <a:srgbClr val="FE4844"/>
                </a:solidFill>
                <a:ln w="9525" cap="flat" cmpd="sng" algn="ctr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sunset" dir="t">
                    <a:rot lat="0" lon="0" rev="10800000"/>
                  </a:lightRig>
                </a:scene3d>
                <a:sp3d prstMaterial="powder"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4" name="Flèche courbée vers le bas 23"/>
                <p:cNvSpPr/>
                <p:nvPr/>
              </p:nvSpPr>
              <p:spPr bwMode="auto">
                <a:xfrm rot="18189342">
                  <a:off x="538439" y="2770790"/>
                  <a:ext cx="469899" cy="154781"/>
                </a:xfrm>
                <a:prstGeom prst="curvedDownArrow">
                  <a:avLst>
                    <a:gd name="adj1" fmla="val 29101"/>
                    <a:gd name="adj2" fmla="val 77937"/>
                    <a:gd name="adj3" fmla="val 47917"/>
                  </a:avLst>
                </a:prstGeom>
                <a:solidFill>
                  <a:srgbClr val="FE4844"/>
                </a:solidFill>
                <a:ln w="9525" cap="flat" cmpd="sng" algn="ctr">
                  <a:solidFill>
                    <a:srgbClr val="FF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sunset" dir="t">
                    <a:rot lat="0" lon="0" rev="10800000"/>
                  </a:lightRig>
                </a:scene3d>
                <a:sp3d prstMaterial="powder"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5" name="Explosion 2 24"/>
                <p:cNvSpPr/>
                <p:nvPr/>
              </p:nvSpPr>
              <p:spPr bwMode="auto">
                <a:xfrm>
                  <a:off x="1625601" y="3024981"/>
                  <a:ext cx="171450" cy="152399"/>
                </a:xfrm>
                <a:prstGeom prst="irregularSeal2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rgbClr val="FFCC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104298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pic>
            <p:nvPicPr>
              <p:cNvPr id="11" name="Image 10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3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22464" y="4982731"/>
                <a:ext cx="354198" cy="225486"/>
              </a:xfrm>
              <a:prstGeom prst="rect">
                <a:avLst/>
              </a:prstGeom>
            </p:spPr>
          </p:pic>
          <p:pic>
            <p:nvPicPr>
              <p:cNvPr id="49" name="Image 4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3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86421" y="5545107"/>
                <a:ext cx="354198" cy="225486"/>
              </a:xfrm>
              <a:prstGeom prst="rect">
                <a:avLst/>
              </a:prstGeom>
            </p:spPr>
          </p:pic>
          <p:cxnSp>
            <p:nvCxnSpPr>
              <p:cNvPr id="51" name="Connecteur droit avec flèche 50"/>
              <p:cNvCxnSpPr/>
              <p:nvPr/>
            </p:nvCxnSpPr>
            <p:spPr bwMode="auto">
              <a:xfrm flipH="1" flipV="1">
                <a:off x="9220201" y="6373018"/>
                <a:ext cx="357186" cy="217487"/>
              </a:xfrm>
              <a:prstGeom prst="straightConnector1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triangle" w="lg" len="med"/>
              </a:ln>
              <a:effectLst>
                <a:outerShdw blurRad="25400" dist="38100" dir="3600000" algn="ctr" rotWithShape="0">
                  <a:srgbClr val="FFFF00"/>
                </a:outerShdw>
              </a:effectLst>
              <a:extLst/>
            </p:spPr>
          </p:cxnSp>
          <p:pic>
            <p:nvPicPr>
              <p:cNvPr id="10" name="Image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8088" y="6626198"/>
                <a:ext cx="838073" cy="290325"/>
              </a:xfrm>
              <a:prstGeom prst="rect">
                <a:avLst/>
              </a:prstGeom>
            </p:spPr>
          </p:pic>
        </p:grpSp>
        <p:grpSp>
          <p:nvGrpSpPr>
            <p:cNvPr id="2" name="Groupe 1"/>
            <p:cNvGrpSpPr/>
            <p:nvPr/>
          </p:nvGrpSpPr>
          <p:grpSpPr>
            <a:xfrm>
              <a:off x="938519" y="5541824"/>
              <a:ext cx="6505274" cy="1747205"/>
              <a:chOff x="938519" y="5541824"/>
              <a:chExt cx="6505274" cy="1747205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585912" y="6453270"/>
                <a:ext cx="2947988" cy="830997"/>
              </a:xfrm>
              <a:prstGeom prst="rect">
                <a:avLst/>
              </a:prstGeom>
              <a:noFill/>
              <a:effectLst>
                <a:outerShdw blurRad="38100" dist="25400" dir="2700000" algn="ctr" rotWithShape="0">
                  <a:srgbClr val="FF6600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i="1" dirty="0" err="1" smtClean="0"/>
                  <a:t>Hopping</a:t>
                </a:r>
                <a:r>
                  <a:rPr lang="fr-FR" i="1" dirty="0" smtClean="0"/>
                  <a:t> </a:t>
                </a:r>
                <a:r>
                  <a:rPr lang="fr-FR" i="1" dirty="0" err="1" smtClean="0"/>
                  <a:t>between</a:t>
                </a:r>
                <a:r>
                  <a:rPr lang="fr-FR" i="1" dirty="0" smtClean="0"/>
                  <a:t> </a:t>
                </a:r>
                <a:r>
                  <a:rPr lang="fr-FR" i="1" dirty="0" err="1" smtClean="0"/>
                  <a:t>nearest</a:t>
                </a:r>
                <a:r>
                  <a:rPr lang="fr-FR" i="1" dirty="0" smtClean="0"/>
                  <a:t> </a:t>
                </a:r>
                <a:r>
                  <a:rPr lang="fr-FR" i="1" dirty="0" err="1" smtClean="0"/>
                  <a:t>neighbor</a:t>
                </a:r>
                <a:r>
                  <a:rPr lang="fr-FR" i="1" dirty="0" smtClean="0"/>
                  <a:t> sites </a:t>
                </a:r>
                <a:endParaRPr lang="fr-FR" i="1" dirty="0"/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4422778" y="6458032"/>
                <a:ext cx="3021015" cy="830997"/>
              </a:xfrm>
              <a:prstGeom prst="rect">
                <a:avLst/>
              </a:prstGeom>
              <a:noFill/>
              <a:effectLst>
                <a:outerShdw blurRad="38100" dist="25400" dir="2700000" algn="ctr" rotWithShape="0">
                  <a:srgbClr val="FFCC00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i="1" dirty="0" smtClean="0"/>
                  <a:t>On-site Coulomb </a:t>
                </a:r>
                <a:r>
                  <a:rPr lang="fr-FR" i="1" dirty="0" err="1"/>
                  <a:t>r</a:t>
                </a:r>
                <a:r>
                  <a:rPr lang="fr-FR" i="1" dirty="0" err="1" smtClean="0"/>
                  <a:t>epulsion</a:t>
                </a:r>
                <a:endParaRPr lang="fr-FR" i="1" dirty="0"/>
              </a:p>
            </p:txBody>
          </p:sp>
          <p:pic>
            <p:nvPicPr>
              <p:cNvPr id="6" name="Image 5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8519" y="5541824"/>
                <a:ext cx="5998852" cy="89435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2419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5525629" y="1120770"/>
            <a:ext cx="5063898" cy="6070600"/>
            <a:chOff x="5525629" y="1120770"/>
            <a:chExt cx="5063898" cy="6070600"/>
          </a:xfrm>
        </p:grpSpPr>
        <p:sp>
          <p:nvSpPr>
            <p:cNvPr id="195" name="Rectangle 194"/>
            <p:cNvSpPr/>
            <p:nvPr/>
          </p:nvSpPr>
          <p:spPr bwMode="auto">
            <a:xfrm>
              <a:off x="5525629" y="1120770"/>
              <a:ext cx="5063898" cy="6070600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6" name="Forme libre 195"/>
            <p:cNvSpPr/>
            <p:nvPr/>
          </p:nvSpPr>
          <p:spPr bwMode="auto">
            <a:xfrm>
              <a:off x="5535476" y="2074347"/>
              <a:ext cx="1425177" cy="1918097"/>
            </a:xfrm>
            <a:custGeom>
              <a:avLst/>
              <a:gdLst>
                <a:gd name="connsiteX0" fmla="*/ 0 w 1879600"/>
                <a:gd name="connsiteY0" fmla="*/ 2552700 h 2552700"/>
                <a:gd name="connsiteX1" fmla="*/ 406400 w 1879600"/>
                <a:gd name="connsiteY1" fmla="*/ 2552700 h 2552700"/>
                <a:gd name="connsiteX2" fmla="*/ 495300 w 1879600"/>
                <a:gd name="connsiteY2" fmla="*/ 2451100 h 2552700"/>
                <a:gd name="connsiteX3" fmla="*/ 914400 w 1879600"/>
                <a:gd name="connsiteY3" fmla="*/ 2247900 h 2552700"/>
                <a:gd name="connsiteX4" fmla="*/ 1041400 w 1879600"/>
                <a:gd name="connsiteY4" fmla="*/ 1930400 h 2552700"/>
                <a:gd name="connsiteX5" fmla="*/ 1270000 w 1879600"/>
                <a:gd name="connsiteY5" fmla="*/ 1651000 h 2552700"/>
                <a:gd name="connsiteX6" fmla="*/ 1409700 w 1879600"/>
                <a:gd name="connsiteY6" fmla="*/ 1320800 h 2552700"/>
                <a:gd name="connsiteX7" fmla="*/ 1473200 w 1879600"/>
                <a:gd name="connsiteY7" fmla="*/ 1104900 h 2552700"/>
                <a:gd name="connsiteX8" fmla="*/ 1511300 w 1879600"/>
                <a:gd name="connsiteY8" fmla="*/ 952500 h 2552700"/>
                <a:gd name="connsiteX9" fmla="*/ 1600200 w 1879600"/>
                <a:gd name="connsiteY9" fmla="*/ 850900 h 2552700"/>
                <a:gd name="connsiteX10" fmla="*/ 1727200 w 1879600"/>
                <a:gd name="connsiteY10" fmla="*/ 762000 h 2552700"/>
                <a:gd name="connsiteX11" fmla="*/ 1879600 w 1879600"/>
                <a:gd name="connsiteY11" fmla="*/ 609600 h 2552700"/>
                <a:gd name="connsiteX12" fmla="*/ 1841500 w 1879600"/>
                <a:gd name="connsiteY12" fmla="*/ 419100 h 2552700"/>
                <a:gd name="connsiteX13" fmla="*/ 1739900 w 1879600"/>
                <a:gd name="connsiteY13" fmla="*/ 304800 h 2552700"/>
                <a:gd name="connsiteX14" fmla="*/ 1320800 w 1879600"/>
                <a:gd name="connsiteY14" fmla="*/ 165100 h 2552700"/>
                <a:gd name="connsiteX15" fmla="*/ 1130300 w 1879600"/>
                <a:gd name="connsiteY15" fmla="*/ 139700 h 2552700"/>
                <a:gd name="connsiteX16" fmla="*/ 977900 w 1879600"/>
                <a:gd name="connsiteY16" fmla="*/ 114300 h 2552700"/>
                <a:gd name="connsiteX17" fmla="*/ 787400 w 1879600"/>
                <a:gd name="connsiteY17" fmla="*/ 63500 h 2552700"/>
                <a:gd name="connsiteX18" fmla="*/ 635000 w 1879600"/>
                <a:gd name="connsiteY18" fmla="*/ 38100 h 2552700"/>
                <a:gd name="connsiteX19" fmla="*/ 482600 w 1879600"/>
                <a:gd name="connsiteY19" fmla="*/ 0 h 2552700"/>
                <a:gd name="connsiteX20" fmla="*/ 292100 w 1879600"/>
                <a:gd name="connsiteY20" fmla="*/ 0 h 2552700"/>
                <a:gd name="connsiteX21" fmla="*/ 139700 w 1879600"/>
                <a:gd name="connsiteY21" fmla="*/ 0 h 2552700"/>
                <a:gd name="connsiteX22" fmla="*/ 25400 w 1879600"/>
                <a:gd name="connsiteY22" fmla="*/ 0 h 2552700"/>
                <a:gd name="connsiteX23" fmla="*/ 25400 w 1879600"/>
                <a:gd name="connsiteY23" fmla="*/ 0 h 255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79600" h="2552700">
                  <a:moveTo>
                    <a:pt x="0" y="2552700"/>
                  </a:moveTo>
                  <a:lnTo>
                    <a:pt x="406400" y="2552700"/>
                  </a:lnTo>
                  <a:lnTo>
                    <a:pt x="495300" y="2451100"/>
                  </a:lnTo>
                  <a:lnTo>
                    <a:pt x="914400" y="2247900"/>
                  </a:lnTo>
                  <a:lnTo>
                    <a:pt x="1041400" y="1930400"/>
                  </a:lnTo>
                  <a:lnTo>
                    <a:pt x="1270000" y="1651000"/>
                  </a:lnTo>
                  <a:lnTo>
                    <a:pt x="1409700" y="1320800"/>
                  </a:lnTo>
                  <a:lnTo>
                    <a:pt x="1473200" y="1104900"/>
                  </a:lnTo>
                  <a:lnTo>
                    <a:pt x="1511300" y="952500"/>
                  </a:lnTo>
                  <a:cubicBezTo>
                    <a:pt x="1591396" y="859054"/>
                    <a:pt x="1559902" y="891198"/>
                    <a:pt x="1600200" y="850900"/>
                  </a:cubicBezTo>
                  <a:lnTo>
                    <a:pt x="1727200" y="762000"/>
                  </a:lnTo>
                  <a:lnTo>
                    <a:pt x="1879600" y="609600"/>
                  </a:lnTo>
                  <a:lnTo>
                    <a:pt x="1841500" y="419100"/>
                  </a:lnTo>
                  <a:lnTo>
                    <a:pt x="1739900" y="304800"/>
                  </a:lnTo>
                  <a:lnTo>
                    <a:pt x="1320800" y="165100"/>
                  </a:lnTo>
                  <a:lnTo>
                    <a:pt x="1130300" y="139700"/>
                  </a:lnTo>
                  <a:cubicBezTo>
                    <a:pt x="1003602" y="111545"/>
                    <a:pt x="1055029" y="114300"/>
                    <a:pt x="977900" y="114300"/>
                  </a:cubicBezTo>
                  <a:lnTo>
                    <a:pt x="787400" y="63500"/>
                  </a:lnTo>
                  <a:cubicBezTo>
                    <a:pt x="660702" y="35345"/>
                    <a:pt x="712129" y="38100"/>
                    <a:pt x="635000" y="38100"/>
                  </a:cubicBezTo>
                  <a:lnTo>
                    <a:pt x="482600" y="0"/>
                  </a:lnTo>
                  <a:lnTo>
                    <a:pt x="292100" y="0"/>
                  </a:lnTo>
                  <a:lnTo>
                    <a:pt x="139700" y="0"/>
                  </a:lnTo>
                  <a:lnTo>
                    <a:pt x="25400" y="0"/>
                  </a:lnTo>
                  <a:lnTo>
                    <a:pt x="25400" y="0"/>
                  </a:lnTo>
                </a:path>
              </a:pathLst>
            </a:custGeom>
            <a:noFill/>
            <a:ln w="4445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7" name="Forme libre 196"/>
            <p:cNvSpPr/>
            <p:nvPr/>
          </p:nvSpPr>
          <p:spPr bwMode="auto">
            <a:xfrm>
              <a:off x="6556598" y="2897181"/>
              <a:ext cx="3314700" cy="3162300"/>
            </a:xfrm>
            <a:custGeom>
              <a:avLst/>
              <a:gdLst>
                <a:gd name="connsiteX0" fmla="*/ 596900 w 3314700"/>
                <a:gd name="connsiteY0" fmla="*/ 266700 h 3162300"/>
                <a:gd name="connsiteX1" fmla="*/ 508000 w 3314700"/>
                <a:gd name="connsiteY1" fmla="*/ 317500 h 3162300"/>
                <a:gd name="connsiteX2" fmla="*/ 330200 w 3314700"/>
                <a:gd name="connsiteY2" fmla="*/ 419100 h 3162300"/>
                <a:gd name="connsiteX3" fmla="*/ 203200 w 3314700"/>
                <a:gd name="connsiteY3" fmla="*/ 546100 h 3162300"/>
                <a:gd name="connsiteX4" fmla="*/ 114300 w 3314700"/>
                <a:gd name="connsiteY4" fmla="*/ 660400 h 3162300"/>
                <a:gd name="connsiteX5" fmla="*/ 25400 w 3314700"/>
                <a:gd name="connsiteY5" fmla="*/ 787400 h 3162300"/>
                <a:gd name="connsiteX6" fmla="*/ 0 w 3314700"/>
                <a:gd name="connsiteY6" fmla="*/ 990600 h 3162300"/>
                <a:gd name="connsiteX7" fmla="*/ 12700 w 3314700"/>
                <a:gd name="connsiteY7" fmla="*/ 1168400 h 3162300"/>
                <a:gd name="connsiteX8" fmla="*/ 25400 w 3314700"/>
                <a:gd name="connsiteY8" fmla="*/ 1397000 h 3162300"/>
                <a:gd name="connsiteX9" fmla="*/ 88900 w 3314700"/>
                <a:gd name="connsiteY9" fmla="*/ 1498600 h 3162300"/>
                <a:gd name="connsiteX10" fmla="*/ 152400 w 3314700"/>
                <a:gd name="connsiteY10" fmla="*/ 1701800 h 3162300"/>
                <a:gd name="connsiteX11" fmla="*/ 152400 w 3314700"/>
                <a:gd name="connsiteY11" fmla="*/ 1930400 h 3162300"/>
                <a:gd name="connsiteX12" fmla="*/ 139700 w 3314700"/>
                <a:gd name="connsiteY12" fmla="*/ 2082800 h 3162300"/>
                <a:gd name="connsiteX13" fmla="*/ 101600 w 3314700"/>
                <a:gd name="connsiteY13" fmla="*/ 2298700 h 3162300"/>
                <a:gd name="connsiteX14" fmla="*/ 114300 w 3314700"/>
                <a:gd name="connsiteY14" fmla="*/ 2463800 h 3162300"/>
                <a:gd name="connsiteX15" fmla="*/ 190500 w 3314700"/>
                <a:gd name="connsiteY15" fmla="*/ 2667000 h 3162300"/>
                <a:gd name="connsiteX16" fmla="*/ 304800 w 3314700"/>
                <a:gd name="connsiteY16" fmla="*/ 2755900 h 3162300"/>
                <a:gd name="connsiteX17" fmla="*/ 419100 w 3314700"/>
                <a:gd name="connsiteY17" fmla="*/ 2806700 h 3162300"/>
                <a:gd name="connsiteX18" fmla="*/ 520700 w 3314700"/>
                <a:gd name="connsiteY18" fmla="*/ 2844800 h 3162300"/>
                <a:gd name="connsiteX19" fmla="*/ 635000 w 3314700"/>
                <a:gd name="connsiteY19" fmla="*/ 2908300 h 3162300"/>
                <a:gd name="connsiteX20" fmla="*/ 723900 w 3314700"/>
                <a:gd name="connsiteY20" fmla="*/ 2946400 h 3162300"/>
                <a:gd name="connsiteX21" fmla="*/ 863600 w 3314700"/>
                <a:gd name="connsiteY21" fmla="*/ 2971800 h 3162300"/>
                <a:gd name="connsiteX22" fmla="*/ 990600 w 3314700"/>
                <a:gd name="connsiteY22" fmla="*/ 3009900 h 3162300"/>
                <a:gd name="connsiteX23" fmla="*/ 1117600 w 3314700"/>
                <a:gd name="connsiteY23" fmla="*/ 3035300 h 3162300"/>
                <a:gd name="connsiteX24" fmla="*/ 1270000 w 3314700"/>
                <a:gd name="connsiteY24" fmla="*/ 3111500 h 3162300"/>
                <a:gd name="connsiteX25" fmla="*/ 1651000 w 3314700"/>
                <a:gd name="connsiteY25" fmla="*/ 3162300 h 3162300"/>
                <a:gd name="connsiteX26" fmla="*/ 1816100 w 3314700"/>
                <a:gd name="connsiteY26" fmla="*/ 3136900 h 3162300"/>
                <a:gd name="connsiteX27" fmla="*/ 1993900 w 3314700"/>
                <a:gd name="connsiteY27" fmla="*/ 3009900 h 3162300"/>
                <a:gd name="connsiteX28" fmla="*/ 2133600 w 3314700"/>
                <a:gd name="connsiteY28" fmla="*/ 2768600 h 3162300"/>
                <a:gd name="connsiteX29" fmla="*/ 2260600 w 3314700"/>
                <a:gd name="connsiteY29" fmla="*/ 2692400 h 3162300"/>
                <a:gd name="connsiteX30" fmla="*/ 2374900 w 3314700"/>
                <a:gd name="connsiteY30" fmla="*/ 2616200 h 3162300"/>
                <a:gd name="connsiteX31" fmla="*/ 2692400 w 3314700"/>
                <a:gd name="connsiteY31" fmla="*/ 2552700 h 3162300"/>
                <a:gd name="connsiteX32" fmla="*/ 2832100 w 3314700"/>
                <a:gd name="connsiteY32" fmla="*/ 2514600 h 3162300"/>
                <a:gd name="connsiteX33" fmla="*/ 2997200 w 3314700"/>
                <a:gd name="connsiteY33" fmla="*/ 2387600 h 3162300"/>
                <a:gd name="connsiteX34" fmla="*/ 2997200 w 3314700"/>
                <a:gd name="connsiteY34" fmla="*/ 2387600 h 3162300"/>
                <a:gd name="connsiteX35" fmla="*/ 3200400 w 3314700"/>
                <a:gd name="connsiteY35" fmla="*/ 2120900 h 3162300"/>
                <a:gd name="connsiteX36" fmla="*/ 3289300 w 3314700"/>
                <a:gd name="connsiteY36" fmla="*/ 1816100 h 3162300"/>
                <a:gd name="connsiteX37" fmla="*/ 3276600 w 3314700"/>
                <a:gd name="connsiteY37" fmla="*/ 1663700 h 3162300"/>
                <a:gd name="connsiteX38" fmla="*/ 3276600 w 3314700"/>
                <a:gd name="connsiteY38" fmla="*/ 1460500 h 3162300"/>
                <a:gd name="connsiteX39" fmla="*/ 3314700 w 3314700"/>
                <a:gd name="connsiteY39" fmla="*/ 1282700 h 3162300"/>
                <a:gd name="connsiteX40" fmla="*/ 3251200 w 3314700"/>
                <a:gd name="connsiteY40" fmla="*/ 1193800 h 3162300"/>
                <a:gd name="connsiteX41" fmla="*/ 3225800 w 3314700"/>
                <a:gd name="connsiteY41" fmla="*/ 1054100 h 3162300"/>
                <a:gd name="connsiteX42" fmla="*/ 3225800 w 3314700"/>
                <a:gd name="connsiteY42" fmla="*/ 939800 h 3162300"/>
                <a:gd name="connsiteX43" fmla="*/ 3251200 w 3314700"/>
                <a:gd name="connsiteY43" fmla="*/ 800100 h 3162300"/>
                <a:gd name="connsiteX44" fmla="*/ 3225800 w 3314700"/>
                <a:gd name="connsiteY44" fmla="*/ 622300 h 3162300"/>
                <a:gd name="connsiteX45" fmla="*/ 3098800 w 3314700"/>
                <a:gd name="connsiteY45" fmla="*/ 520700 h 3162300"/>
                <a:gd name="connsiteX46" fmla="*/ 2921000 w 3314700"/>
                <a:gd name="connsiteY46" fmla="*/ 444500 h 3162300"/>
                <a:gd name="connsiteX47" fmla="*/ 2819400 w 3314700"/>
                <a:gd name="connsiteY47" fmla="*/ 419100 h 3162300"/>
                <a:gd name="connsiteX48" fmla="*/ 2705100 w 3314700"/>
                <a:gd name="connsiteY48" fmla="*/ 355600 h 3162300"/>
                <a:gd name="connsiteX49" fmla="*/ 2705100 w 3314700"/>
                <a:gd name="connsiteY49" fmla="*/ 355600 h 3162300"/>
                <a:gd name="connsiteX50" fmla="*/ 2349500 w 3314700"/>
                <a:gd name="connsiteY50" fmla="*/ 266700 h 3162300"/>
                <a:gd name="connsiteX51" fmla="*/ 2095500 w 3314700"/>
                <a:gd name="connsiteY51" fmla="*/ 215900 h 3162300"/>
                <a:gd name="connsiteX52" fmla="*/ 2095500 w 3314700"/>
                <a:gd name="connsiteY52" fmla="*/ 215900 h 3162300"/>
                <a:gd name="connsiteX53" fmla="*/ 1981200 w 3314700"/>
                <a:gd name="connsiteY53" fmla="*/ 139700 h 3162300"/>
                <a:gd name="connsiteX54" fmla="*/ 1981200 w 3314700"/>
                <a:gd name="connsiteY54" fmla="*/ 139700 h 3162300"/>
                <a:gd name="connsiteX55" fmla="*/ 1828800 w 3314700"/>
                <a:gd name="connsiteY55" fmla="*/ 63500 h 3162300"/>
                <a:gd name="connsiteX56" fmla="*/ 1752600 w 3314700"/>
                <a:gd name="connsiteY56" fmla="*/ 38100 h 3162300"/>
                <a:gd name="connsiteX57" fmla="*/ 1600200 w 3314700"/>
                <a:gd name="connsiteY57" fmla="*/ 0 h 3162300"/>
                <a:gd name="connsiteX58" fmla="*/ 1371600 w 3314700"/>
                <a:gd name="connsiteY58" fmla="*/ 0 h 3162300"/>
                <a:gd name="connsiteX59" fmla="*/ 1041400 w 3314700"/>
                <a:gd name="connsiteY59" fmla="*/ 63500 h 3162300"/>
                <a:gd name="connsiteX60" fmla="*/ 952500 w 3314700"/>
                <a:gd name="connsiteY60" fmla="*/ 76200 h 3162300"/>
                <a:gd name="connsiteX61" fmla="*/ 838200 w 3314700"/>
                <a:gd name="connsiteY61" fmla="*/ 228600 h 3162300"/>
                <a:gd name="connsiteX62" fmla="*/ 736600 w 3314700"/>
                <a:gd name="connsiteY62" fmla="*/ 241300 h 3162300"/>
                <a:gd name="connsiteX63" fmla="*/ 596900 w 3314700"/>
                <a:gd name="connsiteY63" fmla="*/ 266700 h 316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314700" h="3162300">
                  <a:moveTo>
                    <a:pt x="596900" y="266700"/>
                  </a:moveTo>
                  <a:lnTo>
                    <a:pt x="508000" y="317500"/>
                  </a:lnTo>
                  <a:lnTo>
                    <a:pt x="330200" y="419100"/>
                  </a:lnTo>
                  <a:lnTo>
                    <a:pt x="203200" y="546100"/>
                  </a:lnTo>
                  <a:lnTo>
                    <a:pt x="114300" y="660400"/>
                  </a:lnTo>
                  <a:lnTo>
                    <a:pt x="25400" y="787400"/>
                  </a:lnTo>
                  <a:lnTo>
                    <a:pt x="0" y="990600"/>
                  </a:lnTo>
                  <a:lnTo>
                    <a:pt x="12700" y="1168400"/>
                  </a:lnTo>
                  <a:lnTo>
                    <a:pt x="25400" y="1397000"/>
                  </a:lnTo>
                  <a:lnTo>
                    <a:pt x="88900" y="1498600"/>
                  </a:lnTo>
                  <a:lnTo>
                    <a:pt x="152400" y="1701800"/>
                  </a:lnTo>
                  <a:lnTo>
                    <a:pt x="152400" y="1930400"/>
                  </a:lnTo>
                  <a:lnTo>
                    <a:pt x="139700" y="2082800"/>
                  </a:lnTo>
                  <a:lnTo>
                    <a:pt x="101600" y="2298700"/>
                  </a:lnTo>
                  <a:lnTo>
                    <a:pt x="114300" y="2463800"/>
                  </a:lnTo>
                  <a:lnTo>
                    <a:pt x="190500" y="2667000"/>
                  </a:lnTo>
                  <a:lnTo>
                    <a:pt x="304800" y="2755900"/>
                  </a:lnTo>
                  <a:cubicBezTo>
                    <a:pt x="410186" y="2808593"/>
                    <a:pt x="368536" y="2806700"/>
                    <a:pt x="419100" y="2806700"/>
                  </a:cubicBezTo>
                  <a:lnTo>
                    <a:pt x="520700" y="2844800"/>
                  </a:lnTo>
                  <a:cubicBezTo>
                    <a:pt x="627655" y="2898277"/>
                    <a:pt x="595526" y="2868826"/>
                    <a:pt x="635000" y="2908300"/>
                  </a:cubicBezTo>
                  <a:lnTo>
                    <a:pt x="723900" y="2946400"/>
                  </a:lnTo>
                  <a:lnTo>
                    <a:pt x="863600" y="2971800"/>
                  </a:lnTo>
                  <a:cubicBezTo>
                    <a:pt x="973128" y="3012873"/>
                    <a:pt x="929030" y="3009900"/>
                    <a:pt x="990600" y="3009900"/>
                  </a:cubicBezTo>
                  <a:lnTo>
                    <a:pt x="1117600" y="3035300"/>
                  </a:lnTo>
                  <a:lnTo>
                    <a:pt x="1270000" y="3111500"/>
                  </a:lnTo>
                  <a:lnTo>
                    <a:pt x="1651000" y="3162300"/>
                  </a:lnTo>
                  <a:lnTo>
                    <a:pt x="1816100" y="3136900"/>
                  </a:lnTo>
                  <a:lnTo>
                    <a:pt x="1993900" y="3009900"/>
                  </a:lnTo>
                  <a:lnTo>
                    <a:pt x="2133600" y="2768600"/>
                  </a:lnTo>
                  <a:lnTo>
                    <a:pt x="2260600" y="2692400"/>
                  </a:lnTo>
                  <a:lnTo>
                    <a:pt x="2374900" y="2616200"/>
                  </a:lnTo>
                  <a:lnTo>
                    <a:pt x="2692400" y="2552700"/>
                  </a:lnTo>
                  <a:lnTo>
                    <a:pt x="2832100" y="2514600"/>
                  </a:lnTo>
                  <a:lnTo>
                    <a:pt x="2997200" y="2387600"/>
                  </a:lnTo>
                  <a:lnTo>
                    <a:pt x="2997200" y="2387600"/>
                  </a:lnTo>
                  <a:lnTo>
                    <a:pt x="3200400" y="2120900"/>
                  </a:lnTo>
                  <a:lnTo>
                    <a:pt x="3289300" y="1816100"/>
                  </a:lnTo>
                  <a:lnTo>
                    <a:pt x="3276600" y="1663700"/>
                  </a:lnTo>
                  <a:lnTo>
                    <a:pt x="3276600" y="1460500"/>
                  </a:lnTo>
                  <a:lnTo>
                    <a:pt x="3314700" y="1282700"/>
                  </a:lnTo>
                  <a:lnTo>
                    <a:pt x="3251200" y="1193800"/>
                  </a:lnTo>
                  <a:lnTo>
                    <a:pt x="3225800" y="1054100"/>
                  </a:lnTo>
                  <a:lnTo>
                    <a:pt x="3225800" y="939800"/>
                  </a:lnTo>
                  <a:lnTo>
                    <a:pt x="3251200" y="800100"/>
                  </a:lnTo>
                  <a:lnTo>
                    <a:pt x="3225800" y="622300"/>
                  </a:lnTo>
                  <a:lnTo>
                    <a:pt x="3098800" y="520700"/>
                  </a:lnTo>
                  <a:lnTo>
                    <a:pt x="2921000" y="444500"/>
                  </a:lnTo>
                  <a:lnTo>
                    <a:pt x="2819400" y="419100"/>
                  </a:lnTo>
                  <a:lnTo>
                    <a:pt x="2705100" y="355600"/>
                  </a:lnTo>
                  <a:lnTo>
                    <a:pt x="2705100" y="355600"/>
                  </a:lnTo>
                  <a:lnTo>
                    <a:pt x="2349500" y="266700"/>
                  </a:lnTo>
                  <a:lnTo>
                    <a:pt x="2095500" y="215900"/>
                  </a:lnTo>
                  <a:lnTo>
                    <a:pt x="2095500" y="215900"/>
                  </a:lnTo>
                  <a:lnTo>
                    <a:pt x="1981200" y="139700"/>
                  </a:lnTo>
                  <a:lnTo>
                    <a:pt x="1981200" y="139700"/>
                  </a:lnTo>
                  <a:lnTo>
                    <a:pt x="1828800" y="63500"/>
                  </a:lnTo>
                  <a:lnTo>
                    <a:pt x="1752600" y="38100"/>
                  </a:lnTo>
                  <a:lnTo>
                    <a:pt x="1600200" y="0"/>
                  </a:lnTo>
                  <a:lnTo>
                    <a:pt x="1371600" y="0"/>
                  </a:lnTo>
                  <a:lnTo>
                    <a:pt x="1041400" y="63500"/>
                  </a:lnTo>
                  <a:lnTo>
                    <a:pt x="952500" y="76200"/>
                  </a:lnTo>
                  <a:lnTo>
                    <a:pt x="838200" y="228600"/>
                  </a:lnTo>
                  <a:lnTo>
                    <a:pt x="736600" y="241300"/>
                  </a:lnTo>
                  <a:lnTo>
                    <a:pt x="596900" y="266700"/>
                  </a:lnTo>
                  <a:close/>
                </a:path>
              </a:pathLst>
            </a:cu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8" name="Forme libre 197"/>
            <p:cNvSpPr/>
            <p:nvPr/>
          </p:nvSpPr>
          <p:spPr bwMode="auto">
            <a:xfrm>
              <a:off x="5535609" y="4393401"/>
              <a:ext cx="2286000" cy="2774950"/>
            </a:xfrm>
            <a:custGeom>
              <a:avLst/>
              <a:gdLst>
                <a:gd name="connsiteX0" fmla="*/ 0 w 2286000"/>
                <a:gd name="connsiteY0" fmla="*/ 0 h 2774950"/>
                <a:gd name="connsiteX1" fmla="*/ 95250 w 2286000"/>
                <a:gd name="connsiteY1" fmla="*/ 0 h 2774950"/>
                <a:gd name="connsiteX2" fmla="*/ 215900 w 2286000"/>
                <a:gd name="connsiteY2" fmla="*/ 25400 h 2774950"/>
                <a:gd name="connsiteX3" fmla="*/ 342900 w 2286000"/>
                <a:gd name="connsiteY3" fmla="*/ 69850 h 2774950"/>
                <a:gd name="connsiteX4" fmla="*/ 412750 w 2286000"/>
                <a:gd name="connsiteY4" fmla="*/ 114300 h 2774950"/>
                <a:gd name="connsiteX5" fmla="*/ 469900 w 2286000"/>
                <a:gd name="connsiteY5" fmla="*/ 177800 h 2774950"/>
                <a:gd name="connsiteX6" fmla="*/ 527050 w 2286000"/>
                <a:gd name="connsiteY6" fmla="*/ 285750 h 2774950"/>
                <a:gd name="connsiteX7" fmla="*/ 590550 w 2286000"/>
                <a:gd name="connsiteY7" fmla="*/ 374650 h 2774950"/>
                <a:gd name="connsiteX8" fmla="*/ 615950 w 2286000"/>
                <a:gd name="connsiteY8" fmla="*/ 514350 h 2774950"/>
                <a:gd name="connsiteX9" fmla="*/ 647700 w 2286000"/>
                <a:gd name="connsiteY9" fmla="*/ 609600 h 2774950"/>
                <a:gd name="connsiteX10" fmla="*/ 692150 w 2286000"/>
                <a:gd name="connsiteY10" fmla="*/ 717550 h 2774950"/>
                <a:gd name="connsiteX11" fmla="*/ 730250 w 2286000"/>
                <a:gd name="connsiteY11" fmla="*/ 787400 h 2774950"/>
                <a:gd name="connsiteX12" fmla="*/ 749300 w 2286000"/>
                <a:gd name="connsiteY12" fmla="*/ 857250 h 2774950"/>
                <a:gd name="connsiteX13" fmla="*/ 762000 w 2286000"/>
                <a:gd name="connsiteY13" fmla="*/ 908050 h 2774950"/>
                <a:gd name="connsiteX14" fmla="*/ 768350 w 2286000"/>
                <a:gd name="connsiteY14" fmla="*/ 984250 h 2774950"/>
                <a:gd name="connsiteX15" fmla="*/ 774700 w 2286000"/>
                <a:gd name="connsiteY15" fmla="*/ 1054100 h 2774950"/>
                <a:gd name="connsiteX16" fmla="*/ 800100 w 2286000"/>
                <a:gd name="connsiteY16" fmla="*/ 1193800 h 2774950"/>
                <a:gd name="connsiteX17" fmla="*/ 844550 w 2286000"/>
                <a:gd name="connsiteY17" fmla="*/ 1282700 h 2774950"/>
                <a:gd name="connsiteX18" fmla="*/ 901700 w 2286000"/>
                <a:gd name="connsiteY18" fmla="*/ 1346200 h 2774950"/>
                <a:gd name="connsiteX19" fmla="*/ 990600 w 2286000"/>
                <a:gd name="connsiteY19" fmla="*/ 1409700 h 2774950"/>
                <a:gd name="connsiteX20" fmla="*/ 1092200 w 2286000"/>
                <a:gd name="connsiteY20" fmla="*/ 1473200 h 2774950"/>
                <a:gd name="connsiteX21" fmla="*/ 1168400 w 2286000"/>
                <a:gd name="connsiteY21" fmla="*/ 1530350 h 2774950"/>
                <a:gd name="connsiteX22" fmla="*/ 1276350 w 2286000"/>
                <a:gd name="connsiteY22" fmla="*/ 1574800 h 2774950"/>
                <a:gd name="connsiteX23" fmla="*/ 1352550 w 2286000"/>
                <a:gd name="connsiteY23" fmla="*/ 1600200 h 2774950"/>
                <a:gd name="connsiteX24" fmla="*/ 1479550 w 2286000"/>
                <a:gd name="connsiteY24" fmla="*/ 1651000 h 2774950"/>
                <a:gd name="connsiteX25" fmla="*/ 1568450 w 2286000"/>
                <a:gd name="connsiteY25" fmla="*/ 1695450 h 2774950"/>
                <a:gd name="connsiteX26" fmla="*/ 1619250 w 2286000"/>
                <a:gd name="connsiteY26" fmla="*/ 1758950 h 2774950"/>
                <a:gd name="connsiteX27" fmla="*/ 1670050 w 2286000"/>
                <a:gd name="connsiteY27" fmla="*/ 1816100 h 2774950"/>
                <a:gd name="connsiteX28" fmla="*/ 1708150 w 2286000"/>
                <a:gd name="connsiteY28" fmla="*/ 1873250 h 2774950"/>
                <a:gd name="connsiteX29" fmla="*/ 1746250 w 2286000"/>
                <a:gd name="connsiteY29" fmla="*/ 1898650 h 2774950"/>
                <a:gd name="connsiteX30" fmla="*/ 1873250 w 2286000"/>
                <a:gd name="connsiteY30" fmla="*/ 1974850 h 2774950"/>
                <a:gd name="connsiteX31" fmla="*/ 1974850 w 2286000"/>
                <a:gd name="connsiteY31" fmla="*/ 2019300 h 2774950"/>
                <a:gd name="connsiteX32" fmla="*/ 2019300 w 2286000"/>
                <a:gd name="connsiteY32" fmla="*/ 2095500 h 2774950"/>
                <a:gd name="connsiteX33" fmla="*/ 2032000 w 2286000"/>
                <a:gd name="connsiteY33" fmla="*/ 2152650 h 2774950"/>
                <a:gd name="connsiteX34" fmla="*/ 2051050 w 2286000"/>
                <a:gd name="connsiteY34" fmla="*/ 2228850 h 2774950"/>
                <a:gd name="connsiteX35" fmla="*/ 2051050 w 2286000"/>
                <a:gd name="connsiteY35" fmla="*/ 2292350 h 2774950"/>
                <a:gd name="connsiteX36" fmla="*/ 2057400 w 2286000"/>
                <a:gd name="connsiteY36" fmla="*/ 2343150 h 2774950"/>
                <a:gd name="connsiteX37" fmla="*/ 2057400 w 2286000"/>
                <a:gd name="connsiteY37" fmla="*/ 2438400 h 2774950"/>
                <a:gd name="connsiteX38" fmla="*/ 2057400 w 2286000"/>
                <a:gd name="connsiteY38" fmla="*/ 2438400 h 2774950"/>
                <a:gd name="connsiteX39" fmla="*/ 2070100 w 2286000"/>
                <a:gd name="connsiteY39" fmla="*/ 2565400 h 2774950"/>
                <a:gd name="connsiteX40" fmla="*/ 2152650 w 2286000"/>
                <a:gd name="connsiteY40" fmla="*/ 2622550 h 2774950"/>
                <a:gd name="connsiteX41" fmla="*/ 2209800 w 2286000"/>
                <a:gd name="connsiteY41" fmla="*/ 2654300 h 2774950"/>
                <a:gd name="connsiteX42" fmla="*/ 2260600 w 2286000"/>
                <a:gd name="connsiteY42" fmla="*/ 2711450 h 2774950"/>
                <a:gd name="connsiteX43" fmla="*/ 2260600 w 2286000"/>
                <a:gd name="connsiteY43" fmla="*/ 2711450 h 2774950"/>
                <a:gd name="connsiteX44" fmla="*/ 2286000 w 2286000"/>
                <a:gd name="connsiteY44" fmla="*/ 2774950 h 277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86000" h="2774950">
                  <a:moveTo>
                    <a:pt x="0" y="0"/>
                  </a:moveTo>
                  <a:lnTo>
                    <a:pt x="95250" y="0"/>
                  </a:lnTo>
                  <a:lnTo>
                    <a:pt x="215900" y="25400"/>
                  </a:lnTo>
                  <a:lnTo>
                    <a:pt x="342900" y="69850"/>
                  </a:lnTo>
                  <a:lnTo>
                    <a:pt x="412750" y="114300"/>
                  </a:lnTo>
                  <a:lnTo>
                    <a:pt x="469900" y="177800"/>
                  </a:lnTo>
                  <a:lnTo>
                    <a:pt x="527050" y="285750"/>
                  </a:lnTo>
                  <a:lnTo>
                    <a:pt x="590550" y="374650"/>
                  </a:lnTo>
                  <a:lnTo>
                    <a:pt x="615950" y="514350"/>
                  </a:lnTo>
                  <a:lnTo>
                    <a:pt x="647700" y="609600"/>
                  </a:lnTo>
                  <a:lnTo>
                    <a:pt x="692150" y="717550"/>
                  </a:lnTo>
                  <a:lnTo>
                    <a:pt x="730250" y="787400"/>
                  </a:lnTo>
                  <a:lnTo>
                    <a:pt x="749300" y="857250"/>
                  </a:lnTo>
                  <a:lnTo>
                    <a:pt x="762000" y="908050"/>
                  </a:lnTo>
                  <a:lnTo>
                    <a:pt x="768350" y="984250"/>
                  </a:lnTo>
                  <a:lnTo>
                    <a:pt x="774700" y="1054100"/>
                  </a:lnTo>
                  <a:lnTo>
                    <a:pt x="800100" y="1193800"/>
                  </a:lnTo>
                  <a:lnTo>
                    <a:pt x="844550" y="1282700"/>
                  </a:lnTo>
                  <a:lnTo>
                    <a:pt x="901700" y="1346200"/>
                  </a:lnTo>
                  <a:lnTo>
                    <a:pt x="990600" y="1409700"/>
                  </a:lnTo>
                  <a:lnTo>
                    <a:pt x="1092200" y="1473200"/>
                  </a:lnTo>
                  <a:lnTo>
                    <a:pt x="1168400" y="1530350"/>
                  </a:lnTo>
                  <a:lnTo>
                    <a:pt x="1276350" y="1574800"/>
                  </a:lnTo>
                  <a:lnTo>
                    <a:pt x="1352550" y="1600200"/>
                  </a:lnTo>
                  <a:lnTo>
                    <a:pt x="1479550" y="1651000"/>
                  </a:lnTo>
                  <a:lnTo>
                    <a:pt x="1568450" y="1695450"/>
                  </a:lnTo>
                  <a:lnTo>
                    <a:pt x="1619250" y="1758950"/>
                  </a:lnTo>
                  <a:lnTo>
                    <a:pt x="1670050" y="1816100"/>
                  </a:lnTo>
                  <a:lnTo>
                    <a:pt x="1708150" y="1873250"/>
                  </a:lnTo>
                  <a:lnTo>
                    <a:pt x="1746250" y="1898650"/>
                  </a:lnTo>
                  <a:lnTo>
                    <a:pt x="1873250" y="1974850"/>
                  </a:lnTo>
                  <a:lnTo>
                    <a:pt x="1974850" y="2019300"/>
                  </a:lnTo>
                  <a:lnTo>
                    <a:pt x="2019300" y="2095500"/>
                  </a:lnTo>
                  <a:lnTo>
                    <a:pt x="2032000" y="2152650"/>
                  </a:lnTo>
                  <a:lnTo>
                    <a:pt x="2051050" y="2228850"/>
                  </a:lnTo>
                  <a:lnTo>
                    <a:pt x="2051050" y="2292350"/>
                  </a:lnTo>
                  <a:lnTo>
                    <a:pt x="2057400" y="2343150"/>
                  </a:lnTo>
                  <a:lnTo>
                    <a:pt x="2057400" y="2438400"/>
                  </a:lnTo>
                  <a:lnTo>
                    <a:pt x="2057400" y="2438400"/>
                  </a:lnTo>
                  <a:lnTo>
                    <a:pt x="2070100" y="2565400"/>
                  </a:lnTo>
                  <a:lnTo>
                    <a:pt x="2152650" y="2622550"/>
                  </a:lnTo>
                  <a:lnTo>
                    <a:pt x="2209800" y="2654300"/>
                  </a:lnTo>
                  <a:lnTo>
                    <a:pt x="2260600" y="2711450"/>
                  </a:lnTo>
                  <a:lnTo>
                    <a:pt x="2260600" y="2711450"/>
                  </a:lnTo>
                  <a:lnTo>
                    <a:pt x="2286000" y="2774950"/>
                  </a:lnTo>
                </a:path>
              </a:pathLst>
            </a:custGeom>
            <a:noFill/>
            <a:ln w="4445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9" name="Forme libre 198"/>
            <p:cNvSpPr/>
            <p:nvPr/>
          </p:nvSpPr>
          <p:spPr bwMode="auto">
            <a:xfrm>
              <a:off x="7953372" y="5172863"/>
              <a:ext cx="2597150" cy="2006600"/>
            </a:xfrm>
            <a:custGeom>
              <a:avLst/>
              <a:gdLst>
                <a:gd name="connsiteX0" fmla="*/ 127000 w 2597150"/>
                <a:gd name="connsiteY0" fmla="*/ 2006600 h 2006600"/>
                <a:gd name="connsiteX1" fmla="*/ 120650 w 2597150"/>
                <a:gd name="connsiteY1" fmla="*/ 1930400 h 2006600"/>
                <a:gd name="connsiteX2" fmla="*/ 63500 w 2597150"/>
                <a:gd name="connsiteY2" fmla="*/ 1866900 h 2006600"/>
                <a:gd name="connsiteX3" fmla="*/ 31750 w 2597150"/>
                <a:gd name="connsiteY3" fmla="*/ 1803400 h 2006600"/>
                <a:gd name="connsiteX4" fmla="*/ 12700 w 2597150"/>
                <a:gd name="connsiteY4" fmla="*/ 1739900 h 2006600"/>
                <a:gd name="connsiteX5" fmla="*/ 0 w 2597150"/>
                <a:gd name="connsiteY5" fmla="*/ 1670050 h 2006600"/>
                <a:gd name="connsiteX6" fmla="*/ 50800 w 2597150"/>
                <a:gd name="connsiteY6" fmla="*/ 1581150 h 2006600"/>
                <a:gd name="connsiteX7" fmla="*/ 69850 w 2597150"/>
                <a:gd name="connsiteY7" fmla="*/ 1530350 h 2006600"/>
                <a:gd name="connsiteX8" fmla="*/ 82550 w 2597150"/>
                <a:gd name="connsiteY8" fmla="*/ 1511300 h 2006600"/>
                <a:gd name="connsiteX9" fmla="*/ 95250 w 2597150"/>
                <a:gd name="connsiteY9" fmla="*/ 1485900 h 2006600"/>
                <a:gd name="connsiteX10" fmla="*/ 184150 w 2597150"/>
                <a:gd name="connsiteY10" fmla="*/ 1384300 h 2006600"/>
                <a:gd name="connsiteX11" fmla="*/ 228600 w 2597150"/>
                <a:gd name="connsiteY11" fmla="*/ 1346200 h 2006600"/>
                <a:gd name="connsiteX12" fmla="*/ 304800 w 2597150"/>
                <a:gd name="connsiteY12" fmla="*/ 1282700 h 2006600"/>
                <a:gd name="connsiteX13" fmla="*/ 412750 w 2597150"/>
                <a:gd name="connsiteY13" fmla="*/ 1238250 h 2006600"/>
                <a:gd name="connsiteX14" fmla="*/ 603250 w 2597150"/>
                <a:gd name="connsiteY14" fmla="*/ 1174750 h 2006600"/>
                <a:gd name="connsiteX15" fmla="*/ 755650 w 2597150"/>
                <a:gd name="connsiteY15" fmla="*/ 1041400 h 2006600"/>
                <a:gd name="connsiteX16" fmla="*/ 857250 w 2597150"/>
                <a:gd name="connsiteY16" fmla="*/ 952500 h 2006600"/>
                <a:gd name="connsiteX17" fmla="*/ 914400 w 2597150"/>
                <a:gd name="connsiteY17" fmla="*/ 920750 h 2006600"/>
                <a:gd name="connsiteX18" fmla="*/ 1066800 w 2597150"/>
                <a:gd name="connsiteY18" fmla="*/ 863600 h 2006600"/>
                <a:gd name="connsiteX19" fmla="*/ 1270000 w 2597150"/>
                <a:gd name="connsiteY19" fmla="*/ 793750 h 2006600"/>
                <a:gd name="connsiteX20" fmla="*/ 1346200 w 2597150"/>
                <a:gd name="connsiteY20" fmla="*/ 768350 h 2006600"/>
                <a:gd name="connsiteX21" fmla="*/ 1473200 w 2597150"/>
                <a:gd name="connsiteY21" fmla="*/ 704850 h 2006600"/>
                <a:gd name="connsiteX22" fmla="*/ 1657350 w 2597150"/>
                <a:gd name="connsiteY22" fmla="*/ 571500 h 2006600"/>
                <a:gd name="connsiteX23" fmla="*/ 1720850 w 2597150"/>
                <a:gd name="connsiteY23" fmla="*/ 463550 h 2006600"/>
                <a:gd name="connsiteX24" fmla="*/ 1841500 w 2597150"/>
                <a:gd name="connsiteY24" fmla="*/ 336550 h 2006600"/>
                <a:gd name="connsiteX25" fmla="*/ 1981200 w 2597150"/>
                <a:gd name="connsiteY25" fmla="*/ 152400 h 2006600"/>
                <a:gd name="connsiteX26" fmla="*/ 2076450 w 2597150"/>
                <a:gd name="connsiteY26" fmla="*/ 95250 h 2006600"/>
                <a:gd name="connsiteX27" fmla="*/ 2159000 w 2597150"/>
                <a:gd name="connsiteY27" fmla="*/ 57150 h 2006600"/>
                <a:gd name="connsiteX28" fmla="*/ 2330450 w 2597150"/>
                <a:gd name="connsiteY28" fmla="*/ 31750 h 2006600"/>
                <a:gd name="connsiteX29" fmla="*/ 2457450 w 2597150"/>
                <a:gd name="connsiteY29" fmla="*/ 19050 h 2006600"/>
                <a:gd name="connsiteX30" fmla="*/ 2571750 w 2597150"/>
                <a:gd name="connsiteY30" fmla="*/ 6350 h 2006600"/>
                <a:gd name="connsiteX31" fmla="*/ 2597150 w 2597150"/>
                <a:gd name="connsiteY31" fmla="*/ 0 h 2006600"/>
                <a:gd name="connsiteX32" fmla="*/ 2578100 w 2597150"/>
                <a:gd name="connsiteY32" fmla="*/ 6350 h 200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97150" h="2006600">
                  <a:moveTo>
                    <a:pt x="127000" y="2006600"/>
                  </a:moveTo>
                  <a:lnTo>
                    <a:pt x="120650" y="1930400"/>
                  </a:lnTo>
                  <a:lnTo>
                    <a:pt x="63500" y="1866900"/>
                  </a:lnTo>
                  <a:lnTo>
                    <a:pt x="31750" y="1803400"/>
                  </a:lnTo>
                  <a:lnTo>
                    <a:pt x="12700" y="1739900"/>
                  </a:lnTo>
                  <a:lnTo>
                    <a:pt x="0" y="1670050"/>
                  </a:lnTo>
                  <a:lnTo>
                    <a:pt x="50800" y="1581150"/>
                  </a:lnTo>
                  <a:cubicBezTo>
                    <a:pt x="57150" y="1564217"/>
                    <a:pt x="63670" y="1547346"/>
                    <a:pt x="69850" y="1530350"/>
                  </a:cubicBezTo>
                  <a:cubicBezTo>
                    <a:pt x="77507" y="1509292"/>
                    <a:pt x="69305" y="1511300"/>
                    <a:pt x="82550" y="1511300"/>
                  </a:cubicBezTo>
                  <a:lnTo>
                    <a:pt x="95250" y="1485900"/>
                  </a:lnTo>
                  <a:lnTo>
                    <a:pt x="184150" y="1384300"/>
                  </a:lnTo>
                  <a:lnTo>
                    <a:pt x="228600" y="1346200"/>
                  </a:lnTo>
                  <a:lnTo>
                    <a:pt x="304800" y="1282700"/>
                  </a:lnTo>
                  <a:lnTo>
                    <a:pt x="412750" y="1238250"/>
                  </a:lnTo>
                  <a:lnTo>
                    <a:pt x="603250" y="1174750"/>
                  </a:lnTo>
                  <a:lnTo>
                    <a:pt x="755650" y="1041400"/>
                  </a:lnTo>
                  <a:lnTo>
                    <a:pt x="857250" y="952500"/>
                  </a:lnTo>
                  <a:cubicBezTo>
                    <a:pt x="909845" y="919628"/>
                    <a:pt x="888081" y="920750"/>
                    <a:pt x="914400" y="920750"/>
                  </a:cubicBezTo>
                  <a:lnTo>
                    <a:pt x="1066800" y="863600"/>
                  </a:lnTo>
                  <a:lnTo>
                    <a:pt x="1270000" y="793750"/>
                  </a:lnTo>
                  <a:lnTo>
                    <a:pt x="1346200" y="768350"/>
                  </a:lnTo>
                  <a:lnTo>
                    <a:pt x="1473200" y="704850"/>
                  </a:lnTo>
                  <a:lnTo>
                    <a:pt x="1657350" y="571500"/>
                  </a:lnTo>
                  <a:lnTo>
                    <a:pt x="1720850" y="463550"/>
                  </a:lnTo>
                  <a:lnTo>
                    <a:pt x="1841500" y="336550"/>
                  </a:lnTo>
                  <a:lnTo>
                    <a:pt x="1981200" y="152400"/>
                  </a:lnTo>
                  <a:lnTo>
                    <a:pt x="2076450" y="95250"/>
                  </a:lnTo>
                  <a:lnTo>
                    <a:pt x="2159000" y="57150"/>
                  </a:lnTo>
                  <a:lnTo>
                    <a:pt x="2330450" y="31750"/>
                  </a:lnTo>
                  <a:lnTo>
                    <a:pt x="2457450" y="19050"/>
                  </a:lnTo>
                  <a:cubicBezTo>
                    <a:pt x="2495550" y="14817"/>
                    <a:pt x="2534560" y="15647"/>
                    <a:pt x="2571750" y="6350"/>
                  </a:cubicBezTo>
                  <a:lnTo>
                    <a:pt x="2597150" y="0"/>
                  </a:lnTo>
                  <a:lnTo>
                    <a:pt x="2578100" y="6350"/>
                  </a:lnTo>
                </a:path>
              </a:pathLst>
            </a:custGeom>
            <a:noFill/>
            <a:ln w="444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0" name="Forme libre 199"/>
            <p:cNvSpPr/>
            <p:nvPr/>
          </p:nvSpPr>
          <p:spPr bwMode="auto">
            <a:xfrm>
              <a:off x="8292301" y="1970082"/>
              <a:ext cx="2282830" cy="2501900"/>
            </a:xfrm>
            <a:custGeom>
              <a:avLst/>
              <a:gdLst>
                <a:gd name="connsiteX0" fmla="*/ 2247900 w 2273300"/>
                <a:gd name="connsiteY0" fmla="*/ 2501900 h 2501900"/>
                <a:gd name="connsiteX1" fmla="*/ 2146300 w 2273300"/>
                <a:gd name="connsiteY1" fmla="*/ 2438400 h 2501900"/>
                <a:gd name="connsiteX2" fmla="*/ 1968500 w 2273300"/>
                <a:gd name="connsiteY2" fmla="*/ 2298700 h 2501900"/>
                <a:gd name="connsiteX3" fmla="*/ 1930400 w 2273300"/>
                <a:gd name="connsiteY3" fmla="*/ 2222500 h 2501900"/>
                <a:gd name="connsiteX4" fmla="*/ 1816100 w 2273300"/>
                <a:gd name="connsiteY4" fmla="*/ 2120900 h 2501900"/>
                <a:gd name="connsiteX5" fmla="*/ 1790700 w 2273300"/>
                <a:gd name="connsiteY5" fmla="*/ 1993900 h 2501900"/>
                <a:gd name="connsiteX6" fmla="*/ 1739900 w 2273300"/>
                <a:gd name="connsiteY6" fmla="*/ 1892300 h 2501900"/>
                <a:gd name="connsiteX7" fmla="*/ 1714500 w 2273300"/>
                <a:gd name="connsiteY7" fmla="*/ 1739900 h 2501900"/>
                <a:gd name="connsiteX8" fmla="*/ 1727200 w 2273300"/>
                <a:gd name="connsiteY8" fmla="*/ 1587500 h 2501900"/>
                <a:gd name="connsiteX9" fmla="*/ 1676400 w 2273300"/>
                <a:gd name="connsiteY9" fmla="*/ 1460500 h 2501900"/>
                <a:gd name="connsiteX10" fmla="*/ 1625600 w 2273300"/>
                <a:gd name="connsiteY10" fmla="*/ 1371600 h 2501900"/>
                <a:gd name="connsiteX11" fmla="*/ 1549400 w 2273300"/>
                <a:gd name="connsiteY11" fmla="*/ 1231900 h 2501900"/>
                <a:gd name="connsiteX12" fmla="*/ 1422400 w 2273300"/>
                <a:gd name="connsiteY12" fmla="*/ 1143000 h 2501900"/>
                <a:gd name="connsiteX13" fmla="*/ 1193800 w 2273300"/>
                <a:gd name="connsiteY13" fmla="*/ 1066800 h 2501900"/>
                <a:gd name="connsiteX14" fmla="*/ 1003300 w 2273300"/>
                <a:gd name="connsiteY14" fmla="*/ 990600 h 2501900"/>
                <a:gd name="connsiteX15" fmla="*/ 901700 w 2273300"/>
                <a:gd name="connsiteY15" fmla="*/ 939800 h 2501900"/>
                <a:gd name="connsiteX16" fmla="*/ 863600 w 2273300"/>
                <a:gd name="connsiteY16" fmla="*/ 927100 h 2501900"/>
                <a:gd name="connsiteX17" fmla="*/ 812800 w 2273300"/>
                <a:gd name="connsiteY17" fmla="*/ 901700 h 2501900"/>
                <a:gd name="connsiteX18" fmla="*/ 609600 w 2273300"/>
                <a:gd name="connsiteY18" fmla="*/ 889000 h 2501900"/>
                <a:gd name="connsiteX19" fmla="*/ 546100 w 2273300"/>
                <a:gd name="connsiteY19" fmla="*/ 863600 h 2501900"/>
                <a:gd name="connsiteX20" fmla="*/ 419100 w 2273300"/>
                <a:gd name="connsiteY20" fmla="*/ 812800 h 2501900"/>
                <a:gd name="connsiteX21" fmla="*/ 203200 w 2273300"/>
                <a:gd name="connsiteY21" fmla="*/ 698500 h 2501900"/>
                <a:gd name="connsiteX22" fmla="*/ 101600 w 2273300"/>
                <a:gd name="connsiteY22" fmla="*/ 609600 h 2501900"/>
                <a:gd name="connsiteX23" fmla="*/ 38100 w 2273300"/>
                <a:gd name="connsiteY23" fmla="*/ 482600 h 2501900"/>
                <a:gd name="connsiteX24" fmla="*/ 0 w 2273300"/>
                <a:gd name="connsiteY24" fmla="*/ 393700 h 2501900"/>
                <a:gd name="connsiteX25" fmla="*/ 0 w 2273300"/>
                <a:gd name="connsiteY25" fmla="*/ 317500 h 2501900"/>
                <a:gd name="connsiteX26" fmla="*/ 76200 w 2273300"/>
                <a:gd name="connsiteY26" fmla="*/ 215900 h 2501900"/>
                <a:gd name="connsiteX27" fmla="*/ 165100 w 2273300"/>
                <a:gd name="connsiteY27" fmla="*/ 203200 h 2501900"/>
                <a:gd name="connsiteX28" fmla="*/ 406400 w 2273300"/>
                <a:gd name="connsiteY28" fmla="*/ 165100 h 2501900"/>
                <a:gd name="connsiteX29" fmla="*/ 520700 w 2273300"/>
                <a:gd name="connsiteY29" fmla="*/ 152400 h 2501900"/>
                <a:gd name="connsiteX30" fmla="*/ 558800 w 2273300"/>
                <a:gd name="connsiteY30" fmla="*/ 139700 h 2501900"/>
                <a:gd name="connsiteX31" fmla="*/ 622300 w 2273300"/>
                <a:gd name="connsiteY31" fmla="*/ 127000 h 2501900"/>
                <a:gd name="connsiteX32" fmla="*/ 787400 w 2273300"/>
                <a:gd name="connsiteY32" fmla="*/ 101600 h 2501900"/>
                <a:gd name="connsiteX33" fmla="*/ 952500 w 2273300"/>
                <a:gd name="connsiteY33" fmla="*/ 88900 h 2501900"/>
                <a:gd name="connsiteX34" fmla="*/ 1066800 w 2273300"/>
                <a:gd name="connsiteY34" fmla="*/ 76200 h 2501900"/>
                <a:gd name="connsiteX35" fmla="*/ 1257300 w 2273300"/>
                <a:gd name="connsiteY35" fmla="*/ 50800 h 2501900"/>
                <a:gd name="connsiteX36" fmla="*/ 1333500 w 2273300"/>
                <a:gd name="connsiteY36" fmla="*/ 38100 h 2501900"/>
                <a:gd name="connsiteX37" fmla="*/ 1460500 w 2273300"/>
                <a:gd name="connsiteY37" fmla="*/ 38100 h 2501900"/>
                <a:gd name="connsiteX38" fmla="*/ 1727200 w 2273300"/>
                <a:gd name="connsiteY38" fmla="*/ 50800 h 2501900"/>
                <a:gd name="connsiteX39" fmla="*/ 1866900 w 2273300"/>
                <a:gd name="connsiteY39" fmla="*/ 25400 h 2501900"/>
                <a:gd name="connsiteX40" fmla="*/ 2095500 w 2273300"/>
                <a:gd name="connsiteY40" fmla="*/ 12700 h 2501900"/>
                <a:gd name="connsiteX41" fmla="*/ 2095500 w 2273300"/>
                <a:gd name="connsiteY41" fmla="*/ 12700 h 2501900"/>
                <a:gd name="connsiteX42" fmla="*/ 2235200 w 2273300"/>
                <a:gd name="connsiteY42" fmla="*/ 0 h 2501900"/>
                <a:gd name="connsiteX43" fmla="*/ 2273300 w 2273300"/>
                <a:gd name="connsiteY43" fmla="*/ 0 h 250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73300" h="2501900">
                  <a:moveTo>
                    <a:pt x="2247900" y="2501900"/>
                  </a:moveTo>
                  <a:lnTo>
                    <a:pt x="2146300" y="2438400"/>
                  </a:lnTo>
                  <a:lnTo>
                    <a:pt x="1968500" y="2298700"/>
                  </a:lnTo>
                  <a:lnTo>
                    <a:pt x="1930400" y="2222500"/>
                  </a:lnTo>
                  <a:lnTo>
                    <a:pt x="1816100" y="2120900"/>
                  </a:lnTo>
                  <a:lnTo>
                    <a:pt x="1790700" y="1993900"/>
                  </a:lnTo>
                  <a:lnTo>
                    <a:pt x="1739900" y="1892300"/>
                  </a:lnTo>
                  <a:lnTo>
                    <a:pt x="1714500" y="1739900"/>
                  </a:lnTo>
                  <a:lnTo>
                    <a:pt x="1727200" y="1587500"/>
                  </a:lnTo>
                  <a:lnTo>
                    <a:pt x="1676400" y="1460500"/>
                  </a:lnTo>
                  <a:lnTo>
                    <a:pt x="1625600" y="1371600"/>
                  </a:lnTo>
                  <a:lnTo>
                    <a:pt x="1549400" y="1231900"/>
                  </a:lnTo>
                  <a:lnTo>
                    <a:pt x="1422400" y="1143000"/>
                  </a:lnTo>
                  <a:lnTo>
                    <a:pt x="1193800" y="1066800"/>
                  </a:lnTo>
                  <a:lnTo>
                    <a:pt x="1003300" y="990600"/>
                  </a:lnTo>
                  <a:cubicBezTo>
                    <a:pt x="969433" y="973667"/>
                    <a:pt x="936170" y="955468"/>
                    <a:pt x="901700" y="939800"/>
                  </a:cubicBezTo>
                  <a:cubicBezTo>
                    <a:pt x="889513" y="934260"/>
                    <a:pt x="863600" y="927100"/>
                    <a:pt x="863600" y="927100"/>
                  </a:cubicBezTo>
                  <a:lnTo>
                    <a:pt x="812800" y="901700"/>
                  </a:lnTo>
                  <a:cubicBezTo>
                    <a:pt x="626555" y="888397"/>
                    <a:pt x="694418" y="889000"/>
                    <a:pt x="609600" y="889000"/>
                  </a:cubicBezTo>
                  <a:lnTo>
                    <a:pt x="546100" y="863600"/>
                  </a:lnTo>
                  <a:lnTo>
                    <a:pt x="419100" y="812800"/>
                  </a:lnTo>
                  <a:lnTo>
                    <a:pt x="203200" y="698500"/>
                  </a:lnTo>
                  <a:lnTo>
                    <a:pt x="101600" y="609600"/>
                  </a:lnTo>
                  <a:lnTo>
                    <a:pt x="38100" y="482600"/>
                  </a:lnTo>
                  <a:lnTo>
                    <a:pt x="0" y="393700"/>
                  </a:lnTo>
                  <a:lnTo>
                    <a:pt x="0" y="317500"/>
                  </a:lnTo>
                  <a:lnTo>
                    <a:pt x="76200" y="215900"/>
                  </a:lnTo>
                  <a:lnTo>
                    <a:pt x="165100" y="203200"/>
                  </a:lnTo>
                  <a:lnTo>
                    <a:pt x="406400" y="165100"/>
                  </a:lnTo>
                  <a:cubicBezTo>
                    <a:pt x="444500" y="160867"/>
                    <a:pt x="482887" y="158702"/>
                    <a:pt x="520700" y="152400"/>
                  </a:cubicBezTo>
                  <a:cubicBezTo>
                    <a:pt x="533905" y="150199"/>
                    <a:pt x="558800" y="139700"/>
                    <a:pt x="558800" y="139700"/>
                  </a:cubicBezTo>
                  <a:lnTo>
                    <a:pt x="622300" y="127000"/>
                  </a:lnTo>
                  <a:lnTo>
                    <a:pt x="787400" y="101600"/>
                  </a:lnTo>
                  <a:lnTo>
                    <a:pt x="952500" y="88900"/>
                  </a:lnTo>
                  <a:lnTo>
                    <a:pt x="1066800" y="76200"/>
                  </a:lnTo>
                  <a:cubicBezTo>
                    <a:pt x="1214556" y="46649"/>
                    <a:pt x="1150628" y="50800"/>
                    <a:pt x="1257300" y="50800"/>
                  </a:cubicBezTo>
                  <a:lnTo>
                    <a:pt x="1333500" y="38100"/>
                  </a:lnTo>
                  <a:lnTo>
                    <a:pt x="1460500" y="38100"/>
                  </a:lnTo>
                  <a:lnTo>
                    <a:pt x="1727200" y="50800"/>
                  </a:lnTo>
                  <a:lnTo>
                    <a:pt x="1866900" y="25400"/>
                  </a:lnTo>
                  <a:lnTo>
                    <a:pt x="2095500" y="12700"/>
                  </a:lnTo>
                  <a:lnTo>
                    <a:pt x="2095500" y="12700"/>
                  </a:lnTo>
                  <a:lnTo>
                    <a:pt x="2235200" y="0"/>
                  </a:lnTo>
                  <a:lnTo>
                    <a:pt x="2273300" y="0"/>
                  </a:lnTo>
                </a:path>
              </a:pathLst>
            </a:custGeom>
            <a:noFill/>
            <a:ln w="444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201" name="Groupe 200"/>
            <p:cNvGrpSpPr/>
            <p:nvPr/>
          </p:nvGrpSpPr>
          <p:grpSpPr>
            <a:xfrm>
              <a:off x="5830791" y="2294328"/>
              <a:ext cx="239315" cy="167879"/>
              <a:chOff x="3561557" y="2848769"/>
              <a:chExt cx="319086" cy="223838"/>
            </a:xfrm>
          </p:grpSpPr>
          <p:pic>
            <p:nvPicPr>
              <p:cNvPr id="215" name="Image 21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997" y="2879033"/>
                <a:ext cx="240205" cy="168071"/>
              </a:xfrm>
              <a:prstGeom prst="rect">
                <a:avLst/>
              </a:prstGeom>
            </p:spPr>
          </p:pic>
          <p:sp>
            <p:nvSpPr>
              <p:cNvPr id="216" name="Rectangle 215"/>
              <p:cNvSpPr/>
              <p:nvPr/>
            </p:nvSpPr>
            <p:spPr bwMode="auto">
              <a:xfrm>
                <a:off x="3561557" y="2848769"/>
                <a:ext cx="319086" cy="223838"/>
              </a:xfrm>
              <a:prstGeom prst="rect">
                <a:avLst/>
              </a:prstGeom>
              <a:noFill/>
              <a:ln w="2857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202" name="Groupe 201"/>
            <p:cNvGrpSpPr/>
            <p:nvPr/>
          </p:nvGrpSpPr>
          <p:grpSpPr>
            <a:xfrm>
              <a:off x="5930300" y="6006253"/>
              <a:ext cx="239315" cy="167879"/>
              <a:chOff x="3599831" y="3627700"/>
              <a:chExt cx="319086" cy="223838"/>
            </a:xfrm>
          </p:grpSpPr>
          <p:sp>
            <p:nvSpPr>
              <p:cNvPr id="213" name="Rectangle 212"/>
              <p:cNvSpPr/>
              <p:nvPr/>
            </p:nvSpPr>
            <p:spPr bwMode="auto">
              <a:xfrm>
                <a:off x="3599831" y="3627700"/>
                <a:ext cx="319086" cy="223838"/>
              </a:xfrm>
              <a:prstGeom prst="rect">
                <a:avLst/>
              </a:prstGeom>
              <a:noFill/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214" name="Image 21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3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7369" y="3655583"/>
                <a:ext cx="264009" cy="168072"/>
              </a:xfrm>
              <a:prstGeom prst="rect">
                <a:avLst/>
              </a:prstGeom>
            </p:spPr>
          </p:pic>
        </p:grpSp>
        <p:grpSp>
          <p:nvGrpSpPr>
            <p:cNvPr id="203" name="Groupe 202"/>
            <p:cNvGrpSpPr/>
            <p:nvPr/>
          </p:nvGrpSpPr>
          <p:grpSpPr>
            <a:xfrm>
              <a:off x="8973090" y="6686973"/>
              <a:ext cx="239315" cy="167879"/>
              <a:chOff x="4520157" y="5282041"/>
              <a:chExt cx="239315" cy="167879"/>
            </a:xfrm>
          </p:grpSpPr>
          <p:sp>
            <p:nvSpPr>
              <p:cNvPr id="211" name="Rectangle 210"/>
              <p:cNvSpPr/>
              <p:nvPr/>
            </p:nvSpPr>
            <p:spPr bwMode="auto">
              <a:xfrm>
                <a:off x="4520157" y="5282041"/>
                <a:ext cx="239315" cy="167879"/>
              </a:xfrm>
              <a:prstGeom prst="rect">
                <a:avLst/>
              </a:prstGeom>
              <a:noFill/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212" name="Image 211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4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0810" y="5302953"/>
                <a:ext cx="198007" cy="126053"/>
              </a:xfrm>
              <a:prstGeom prst="rect">
                <a:avLst/>
              </a:prstGeom>
            </p:spPr>
          </p:pic>
        </p:grpSp>
        <p:grpSp>
          <p:nvGrpSpPr>
            <p:cNvPr id="204" name="Groupe 203"/>
            <p:cNvGrpSpPr/>
            <p:nvPr/>
          </p:nvGrpSpPr>
          <p:grpSpPr>
            <a:xfrm>
              <a:off x="9204070" y="2397317"/>
              <a:ext cx="239315" cy="167879"/>
              <a:chOff x="3550987" y="2353103"/>
              <a:chExt cx="239315" cy="167879"/>
            </a:xfrm>
          </p:grpSpPr>
          <p:pic>
            <p:nvPicPr>
              <p:cNvPr id="209" name="Image 208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1641" y="2374016"/>
                <a:ext cx="198007" cy="126053"/>
              </a:xfrm>
              <a:prstGeom prst="rect">
                <a:avLst/>
              </a:prstGeom>
            </p:spPr>
          </p:pic>
          <p:sp>
            <p:nvSpPr>
              <p:cNvPr id="210" name="Rectangle 209"/>
              <p:cNvSpPr/>
              <p:nvPr/>
            </p:nvSpPr>
            <p:spPr bwMode="auto">
              <a:xfrm>
                <a:off x="3550987" y="2353103"/>
                <a:ext cx="239315" cy="167879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205" name="Groupe 204"/>
            <p:cNvGrpSpPr/>
            <p:nvPr/>
          </p:nvGrpSpPr>
          <p:grpSpPr>
            <a:xfrm>
              <a:off x="7764955" y="3049614"/>
              <a:ext cx="529232" cy="179190"/>
              <a:chOff x="2190400" y="3140107"/>
              <a:chExt cx="529232" cy="179190"/>
            </a:xfrm>
          </p:grpSpPr>
          <p:pic>
            <p:nvPicPr>
              <p:cNvPr id="207" name="Image 206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6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4332" y="3159233"/>
                <a:ext cx="450656" cy="126053"/>
              </a:xfrm>
              <a:prstGeom prst="rect">
                <a:avLst/>
              </a:prstGeom>
            </p:spPr>
          </p:pic>
          <p:sp>
            <p:nvSpPr>
              <p:cNvPr id="208" name="Rectangle 207"/>
              <p:cNvSpPr/>
              <p:nvPr/>
            </p:nvSpPr>
            <p:spPr bwMode="auto">
              <a:xfrm>
                <a:off x="2190400" y="3140107"/>
                <a:ext cx="529232" cy="179190"/>
              </a:xfrm>
              <a:prstGeom prst="rect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206" name="ZoneTexte 205"/>
            <p:cNvSpPr txBox="1"/>
            <p:nvPr/>
          </p:nvSpPr>
          <p:spPr>
            <a:xfrm>
              <a:off x="6596055" y="1220299"/>
              <a:ext cx="2921794" cy="400110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dirty="0" err="1">
                  <a:solidFill>
                    <a:schemeClr val="bg1"/>
                  </a:solidFill>
                  <a:cs typeface="Times New Roman" pitchFamily="18" charset="0"/>
                </a:rPr>
                <a:t>Many</a:t>
              </a:r>
              <a:r>
                <a:rPr lang="fr-FR" sz="2000" i="1" dirty="0">
                  <a:solidFill>
                    <a:schemeClr val="bg1"/>
                  </a:solidFill>
                  <a:cs typeface="Times New Roman" pitchFamily="18" charset="0"/>
                </a:rPr>
                <a:t>-Body Hilbert </a:t>
              </a:r>
              <a:r>
                <a:rPr lang="fr-FR" sz="2000" i="1" dirty="0" err="1">
                  <a:solidFill>
                    <a:schemeClr val="bg1"/>
                  </a:solidFill>
                  <a:cs typeface="Times New Roman" pitchFamily="18" charset="0"/>
                </a:rPr>
                <a:t>Space</a:t>
              </a:r>
              <a:endParaRPr lang="fr-FR" sz="2000" i="1" dirty="0">
                <a:solidFill>
                  <a:schemeClr val="bg1"/>
                </a:solidFill>
                <a:cs typeface="Times New Roman" pitchFamily="18" charset="0"/>
              </a:endParaRPr>
            </a:p>
          </p:txBody>
        </p:sp>
        <p:sp>
          <p:nvSpPr>
            <p:cNvPr id="2" name="Rectangle 1"/>
            <p:cNvSpPr/>
            <p:nvPr/>
          </p:nvSpPr>
          <p:spPr bwMode="auto">
            <a:xfrm>
              <a:off x="10539407" y="4450553"/>
              <a:ext cx="36000" cy="43200"/>
            </a:xfrm>
            <a:prstGeom prst="rect">
              <a:avLst/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0539407" y="5153022"/>
              <a:ext cx="36000" cy="4320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 rot="5400000">
              <a:off x="7808171" y="7143746"/>
              <a:ext cx="28800" cy="3600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5538789" y="2052638"/>
              <a:ext cx="36000" cy="43200"/>
            </a:xfrm>
            <a:prstGeom prst="rect">
              <a:avLst/>
            </a:prstGeom>
            <a:solidFill>
              <a:srgbClr val="7030A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QMC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Approaches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for the Hubbard Model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94" name="Connecteur droit 193"/>
          <p:cNvCxnSpPr/>
          <p:nvPr/>
        </p:nvCxnSpPr>
        <p:spPr bwMode="auto">
          <a:xfrm>
            <a:off x="5542302" y="2073780"/>
            <a:ext cx="72000" cy="0"/>
          </a:xfrm>
          <a:prstGeom prst="line">
            <a:avLst/>
          </a:prstGeom>
          <a:solidFill>
            <a:schemeClr val="tx1"/>
          </a:solidFill>
          <a:ln w="444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9" name="Image 1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973" y="4370542"/>
            <a:ext cx="409733" cy="264951"/>
          </a:xfrm>
          <a:prstGeom prst="rect">
            <a:avLst/>
          </a:prstGeom>
        </p:spPr>
      </p:pic>
      <p:grpSp>
        <p:nvGrpSpPr>
          <p:cNvPr id="358" name="Groupe 357"/>
          <p:cNvGrpSpPr/>
          <p:nvPr/>
        </p:nvGrpSpPr>
        <p:grpSpPr>
          <a:xfrm>
            <a:off x="5986458" y="2574126"/>
            <a:ext cx="4200525" cy="4411000"/>
            <a:chOff x="5943600" y="2674144"/>
            <a:chExt cx="4200525" cy="4411000"/>
          </a:xfrm>
        </p:grpSpPr>
        <p:cxnSp>
          <p:nvCxnSpPr>
            <p:cNvPr id="359" name="Connecteur droit 358"/>
            <p:cNvCxnSpPr/>
            <p:nvPr/>
          </p:nvCxnSpPr>
          <p:spPr>
            <a:xfrm>
              <a:off x="8095378" y="4551493"/>
              <a:ext cx="391397" cy="33959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Connecteur droit 359"/>
            <p:cNvCxnSpPr/>
            <p:nvPr/>
          </p:nvCxnSpPr>
          <p:spPr>
            <a:xfrm flipH="1">
              <a:off x="8422482" y="4875344"/>
              <a:ext cx="68184" cy="44436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Connecteur droit 360"/>
            <p:cNvCxnSpPr/>
            <p:nvPr/>
          </p:nvCxnSpPr>
          <p:spPr>
            <a:xfrm>
              <a:off x="8419228" y="5325400"/>
              <a:ext cx="443785" cy="130044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Connecteur droit 361"/>
            <p:cNvCxnSpPr/>
            <p:nvPr/>
          </p:nvCxnSpPr>
          <p:spPr>
            <a:xfrm flipV="1">
              <a:off x="8864522" y="5283994"/>
              <a:ext cx="505697" cy="16523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Connecteur droit 362"/>
            <p:cNvCxnSpPr/>
            <p:nvPr/>
          </p:nvCxnSpPr>
          <p:spPr>
            <a:xfrm>
              <a:off x="9369347" y="5292064"/>
              <a:ext cx="289003" cy="301492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Connecteur droit 363"/>
            <p:cNvCxnSpPr/>
            <p:nvPr/>
          </p:nvCxnSpPr>
          <p:spPr>
            <a:xfrm flipH="1">
              <a:off x="9625013" y="5592102"/>
              <a:ext cx="39609" cy="396742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Connecteur droit 364"/>
            <p:cNvCxnSpPr/>
            <p:nvPr/>
          </p:nvCxnSpPr>
          <p:spPr>
            <a:xfrm flipV="1">
              <a:off x="9616998" y="5912644"/>
              <a:ext cx="341390" cy="8427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Connecteur droit 365"/>
            <p:cNvCxnSpPr/>
            <p:nvPr/>
          </p:nvCxnSpPr>
          <p:spPr>
            <a:xfrm>
              <a:off x="9962279" y="5915951"/>
              <a:ext cx="181846" cy="418174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necteur droit 366"/>
            <p:cNvCxnSpPr/>
            <p:nvPr/>
          </p:nvCxnSpPr>
          <p:spPr>
            <a:xfrm flipH="1">
              <a:off x="9829800" y="6332670"/>
              <a:ext cx="313454" cy="34435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Connecteur droit 367"/>
            <p:cNvCxnSpPr/>
            <p:nvPr/>
          </p:nvCxnSpPr>
          <p:spPr>
            <a:xfrm flipH="1">
              <a:off x="7791449" y="4551495"/>
              <a:ext cx="313454" cy="34435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Connecteur droit 368"/>
            <p:cNvCxnSpPr/>
            <p:nvPr/>
          </p:nvCxnSpPr>
          <p:spPr>
            <a:xfrm>
              <a:off x="7785816" y="4903920"/>
              <a:ext cx="210422" cy="38721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necteur droit 369"/>
            <p:cNvCxnSpPr/>
            <p:nvPr/>
          </p:nvCxnSpPr>
          <p:spPr>
            <a:xfrm flipH="1">
              <a:off x="7872413" y="5591175"/>
              <a:ext cx="352425" cy="26431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Connecteur droit 370"/>
            <p:cNvCxnSpPr/>
            <p:nvPr/>
          </p:nvCxnSpPr>
          <p:spPr>
            <a:xfrm>
              <a:off x="7812881" y="6238875"/>
              <a:ext cx="289719" cy="18097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necteur droit 371"/>
            <p:cNvCxnSpPr/>
            <p:nvPr/>
          </p:nvCxnSpPr>
          <p:spPr>
            <a:xfrm flipH="1">
              <a:off x="7900988" y="6415551"/>
              <a:ext cx="203916" cy="266237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necteur droit 372"/>
            <p:cNvCxnSpPr/>
            <p:nvPr/>
          </p:nvCxnSpPr>
          <p:spPr>
            <a:xfrm>
              <a:off x="7900988" y="6677025"/>
              <a:ext cx="188118" cy="176213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Connecteur droit 373"/>
            <p:cNvCxnSpPr/>
            <p:nvPr/>
          </p:nvCxnSpPr>
          <p:spPr>
            <a:xfrm flipH="1">
              <a:off x="7000875" y="6755607"/>
              <a:ext cx="461962" cy="11429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Connecteur droit 374"/>
            <p:cNvCxnSpPr/>
            <p:nvPr/>
          </p:nvCxnSpPr>
          <p:spPr>
            <a:xfrm>
              <a:off x="8080375" y="4556125"/>
              <a:ext cx="442119" cy="11588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Connecteur droit 375"/>
            <p:cNvCxnSpPr/>
            <p:nvPr/>
          </p:nvCxnSpPr>
          <p:spPr>
            <a:xfrm flipV="1">
              <a:off x="8528050" y="4410075"/>
              <a:ext cx="330200" cy="26670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Connecteur droit 376"/>
            <p:cNvCxnSpPr/>
            <p:nvPr/>
          </p:nvCxnSpPr>
          <p:spPr>
            <a:xfrm>
              <a:off x="8862218" y="4405313"/>
              <a:ext cx="448469" cy="952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Connecteur droit 377"/>
            <p:cNvCxnSpPr/>
            <p:nvPr/>
          </p:nvCxnSpPr>
          <p:spPr>
            <a:xfrm flipV="1">
              <a:off x="9313862" y="4212432"/>
              <a:ext cx="196851" cy="28098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necteur droit 378"/>
            <p:cNvCxnSpPr/>
            <p:nvPr/>
          </p:nvCxnSpPr>
          <p:spPr>
            <a:xfrm flipH="1" flipV="1">
              <a:off x="9339263" y="3933824"/>
              <a:ext cx="169861" cy="271464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Connecteur droit 406"/>
            <p:cNvCxnSpPr/>
            <p:nvPr/>
          </p:nvCxnSpPr>
          <p:spPr>
            <a:xfrm flipV="1">
              <a:off x="9340056" y="3750469"/>
              <a:ext cx="175419" cy="173833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necteur droit 407"/>
            <p:cNvCxnSpPr/>
            <p:nvPr/>
          </p:nvCxnSpPr>
          <p:spPr>
            <a:xfrm>
              <a:off x="9515475" y="3748088"/>
              <a:ext cx="311944" cy="5953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necteur droit 408"/>
            <p:cNvCxnSpPr/>
            <p:nvPr/>
          </p:nvCxnSpPr>
          <p:spPr>
            <a:xfrm flipV="1">
              <a:off x="8092281" y="4160837"/>
              <a:ext cx="327025" cy="39687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necteur droit 409"/>
            <p:cNvCxnSpPr/>
            <p:nvPr/>
          </p:nvCxnSpPr>
          <p:spPr>
            <a:xfrm flipH="1" flipV="1">
              <a:off x="8162925" y="3813175"/>
              <a:ext cx="254794" cy="34686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Connecteur droit 410"/>
            <p:cNvCxnSpPr/>
            <p:nvPr/>
          </p:nvCxnSpPr>
          <p:spPr>
            <a:xfrm flipH="1">
              <a:off x="7641431" y="3810000"/>
              <a:ext cx="521494" cy="190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Connecteur droit 411"/>
            <p:cNvCxnSpPr/>
            <p:nvPr/>
          </p:nvCxnSpPr>
          <p:spPr>
            <a:xfrm flipH="1">
              <a:off x="7465219" y="3831431"/>
              <a:ext cx="161926" cy="38100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Connecteur droit 412"/>
            <p:cNvCxnSpPr/>
            <p:nvPr/>
          </p:nvCxnSpPr>
          <p:spPr>
            <a:xfrm flipH="1" flipV="1">
              <a:off x="7000876" y="4167187"/>
              <a:ext cx="457201" cy="3810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onnecteur droit 413"/>
            <p:cNvCxnSpPr/>
            <p:nvPr/>
          </p:nvCxnSpPr>
          <p:spPr>
            <a:xfrm flipH="1" flipV="1">
              <a:off x="6958013" y="3895725"/>
              <a:ext cx="28578" cy="26669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Connecteur droit 414"/>
            <p:cNvCxnSpPr/>
            <p:nvPr/>
          </p:nvCxnSpPr>
          <p:spPr>
            <a:xfrm flipH="1" flipV="1">
              <a:off x="6667500" y="3695700"/>
              <a:ext cx="280991" cy="19288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Connecteur droit 415"/>
            <p:cNvCxnSpPr/>
            <p:nvPr/>
          </p:nvCxnSpPr>
          <p:spPr>
            <a:xfrm flipV="1">
              <a:off x="6662742" y="3412331"/>
              <a:ext cx="45239" cy="28575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onnecteur droit 416"/>
            <p:cNvCxnSpPr/>
            <p:nvPr/>
          </p:nvCxnSpPr>
          <p:spPr>
            <a:xfrm flipV="1">
              <a:off x="6710363" y="3226596"/>
              <a:ext cx="202406" cy="180973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Connecteur droit 417"/>
            <p:cNvCxnSpPr/>
            <p:nvPr/>
          </p:nvCxnSpPr>
          <p:spPr>
            <a:xfrm flipH="1" flipV="1">
              <a:off x="6519073" y="3091075"/>
              <a:ext cx="388938" cy="135521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Connecteur droit 418"/>
            <p:cNvCxnSpPr/>
            <p:nvPr/>
          </p:nvCxnSpPr>
          <p:spPr>
            <a:xfrm flipH="1">
              <a:off x="6110288" y="3090866"/>
              <a:ext cx="397673" cy="47622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necteur droit 419"/>
            <p:cNvCxnSpPr/>
            <p:nvPr/>
          </p:nvCxnSpPr>
          <p:spPr>
            <a:xfrm flipH="1" flipV="1">
              <a:off x="5943600" y="2862263"/>
              <a:ext cx="154787" cy="27622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onnecteur droit 420"/>
            <p:cNvCxnSpPr/>
            <p:nvPr/>
          </p:nvCxnSpPr>
          <p:spPr>
            <a:xfrm>
              <a:off x="7991476" y="5295900"/>
              <a:ext cx="238124" cy="2857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Connecteur droit 421"/>
            <p:cNvCxnSpPr/>
            <p:nvPr/>
          </p:nvCxnSpPr>
          <p:spPr>
            <a:xfrm flipH="1">
              <a:off x="7820026" y="5855494"/>
              <a:ext cx="54768" cy="38100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necteur droit 422"/>
            <p:cNvCxnSpPr/>
            <p:nvPr/>
          </p:nvCxnSpPr>
          <p:spPr>
            <a:xfrm flipH="1" flipV="1">
              <a:off x="7815263" y="4281488"/>
              <a:ext cx="274636" cy="269083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necteur droit 423"/>
            <p:cNvCxnSpPr/>
            <p:nvPr/>
          </p:nvCxnSpPr>
          <p:spPr>
            <a:xfrm flipH="1">
              <a:off x="7469981" y="4283872"/>
              <a:ext cx="346075" cy="38097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necteur droit 424"/>
            <p:cNvCxnSpPr/>
            <p:nvPr/>
          </p:nvCxnSpPr>
          <p:spPr>
            <a:xfrm flipH="1">
              <a:off x="7046119" y="4321972"/>
              <a:ext cx="407988" cy="25002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onnecteur droit 425"/>
            <p:cNvCxnSpPr/>
            <p:nvPr/>
          </p:nvCxnSpPr>
          <p:spPr>
            <a:xfrm>
              <a:off x="7031832" y="4569622"/>
              <a:ext cx="184943" cy="35162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eur droit 426"/>
            <p:cNvCxnSpPr/>
            <p:nvPr/>
          </p:nvCxnSpPr>
          <p:spPr>
            <a:xfrm>
              <a:off x="7215982" y="4925222"/>
              <a:ext cx="280193" cy="2777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onnecteur droit 427"/>
            <p:cNvCxnSpPr/>
            <p:nvPr/>
          </p:nvCxnSpPr>
          <p:spPr>
            <a:xfrm flipH="1">
              <a:off x="7410450" y="4943475"/>
              <a:ext cx="95250" cy="32702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onnecteur droit 428"/>
            <p:cNvCxnSpPr/>
            <p:nvPr/>
          </p:nvCxnSpPr>
          <p:spPr>
            <a:xfrm flipH="1">
              <a:off x="7070725" y="5270500"/>
              <a:ext cx="336550" cy="1206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onnecteur droit 429"/>
            <p:cNvCxnSpPr/>
            <p:nvPr/>
          </p:nvCxnSpPr>
          <p:spPr>
            <a:xfrm flipH="1" flipV="1">
              <a:off x="6737350" y="5257800"/>
              <a:ext cx="339726" cy="136526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necteur droit 430"/>
            <p:cNvCxnSpPr/>
            <p:nvPr/>
          </p:nvCxnSpPr>
          <p:spPr>
            <a:xfrm flipH="1">
              <a:off x="6569869" y="5257802"/>
              <a:ext cx="161132" cy="273842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Connecteur droit 431"/>
            <p:cNvCxnSpPr/>
            <p:nvPr/>
          </p:nvCxnSpPr>
          <p:spPr>
            <a:xfrm flipH="1" flipV="1">
              <a:off x="6178550" y="5451475"/>
              <a:ext cx="379413" cy="825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Connecteur droit 432"/>
            <p:cNvCxnSpPr/>
            <p:nvPr/>
          </p:nvCxnSpPr>
          <p:spPr>
            <a:xfrm flipV="1">
              <a:off x="6265069" y="4949825"/>
              <a:ext cx="472281" cy="19843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necteur droit 433"/>
            <p:cNvCxnSpPr/>
            <p:nvPr/>
          </p:nvCxnSpPr>
          <p:spPr>
            <a:xfrm flipV="1">
              <a:off x="6181726" y="5157788"/>
              <a:ext cx="73818" cy="30003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necteur droit 434"/>
            <p:cNvCxnSpPr/>
            <p:nvPr/>
          </p:nvCxnSpPr>
          <p:spPr>
            <a:xfrm flipV="1">
              <a:off x="9831388" y="3408363"/>
              <a:ext cx="51594" cy="407196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necteur droit 435"/>
            <p:cNvCxnSpPr/>
            <p:nvPr/>
          </p:nvCxnSpPr>
          <p:spPr>
            <a:xfrm flipV="1">
              <a:off x="9883775" y="3350419"/>
              <a:ext cx="219869" cy="48424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Connecteur droit 436"/>
            <p:cNvCxnSpPr/>
            <p:nvPr/>
          </p:nvCxnSpPr>
          <p:spPr>
            <a:xfrm flipH="1" flipV="1">
              <a:off x="9958388" y="2976563"/>
              <a:ext cx="151606" cy="369889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Connecteur droit 437"/>
            <p:cNvCxnSpPr/>
            <p:nvPr/>
          </p:nvCxnSpPr>
          <p:spPr>
            <a:xfrm flipH="1" flipV="1">
              <a:off x="9655969" y="2674144"/>
              <a:ext cx="27781" cy="374653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Connecteur droit 438"/>
            <p:cNvCxnSpPr/>
            <p:nvPr/>
          </p:nvCxnSpPr>
          <p:spPr>
            <a:xfrm flipH="1">
              <a:off x="9682163" y="2967834"/>
              <a:ext cx="268288" cy="94454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Connecteur droit 439"/>
            <p:cNvCxnSpPr/>
            <p:nvPr/>
          </p:nvCxnSpPr>
          <p:spPr>
            <a:xfrm flipH="1" flipV="1">
              <a:off x="9594850" y="6489700"/>
              <a:ext cx="218204" cy="18904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Connecteur droit 440"/>
            <p:cNvCxnSpPr/>
            <p:nvPr/>
          </p:nvCxnSpPr>
          <p:spPr>
            <a:xfrm flipV="1">
              <a:off x="9587629" y="6302375"/>
              <a:ext cx="58021" cy="18587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Connecteur droit 441"/>
            <p:cNvCxnSpPr/>
            <p:nvPr/>
          </p:nvCxnSpPr>
          <p:spPr>
            <a:xfrm flipH="1">
              <a:off x="9290050" y="6300126"/>
              <a:ext cx="348379" cy="134805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Connecteur droit 442"/>
            <p:cNvCxnSpPr/>
            <p:nvPr/>
          </p:nvCxnSpPr>
          <p:spPr>
            <a:xfrm flipH="1" flipV="1">
              <a:off x="7469982" y="6760368"/>
              <a:ext cx="396798" cy="324776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Connecteur droit 443"/>
            <p:cNvCxnSpPr/>
            <p:nvPr/>
          </p:nvCxnSpPr>
          <p:spPr>
            <a:xfrm flipH="1">
              <a:off x="7867650" y="6858001"/>
              <a:ext cx="216694" cy="226218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Connecteur droit 444"/>
            <p:cNvCxnSpPr/>
            <p:nvPr/>
          </p:nvCxnSpPr>
          <p:spPr>
            <a:xfrm flipH="1" flipV="1">
              <a:off x="6612731" y="6700838"/>
              <a:ext cx="378619" cy="171450"/>
            </a:xfrm>
            <a:prstGeom prst="line">
              <a:avLst/>
            </a:prstGeom>
            <a:ln w="34925">
              <a:solidFill>
                <a:srgbClr val="FF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6" name="Groupe 445"/>
          <p:cNvGrpSpPr/>
          <p:nvPr/>
        </p:nvGrpSpPr>
        <p:grpSpPr>
          <a:xfrm>
            <a:off x="6759575" y="3387723"/>
            <a:ext cx="2972589" cy="2570159"/>
            <a:chOff x="6716717" y="3487741"/>
            <a:chExt cx="2972589" cy="2570159"/>
          </a:xfrm>
        </p:grpSpPr>
        <p:cxnSp>
          <p:nvCxnSpPr>
            <p:cNvPr id="447" name="Connecteur droit 446"/>
            <p:cNvCxnSpPr/>
            <p:nvPr/>
          </p:nvCxnSpPr>
          <p:spPr>
            <a:xfrm>
              <a:off x="8095378" y="4551493"/>
              <a:ext cx="391397" cy="33959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Connecteur droit 447"/>
            <p:cNvCxnSpPr/>
            <p:nvPr/>
          </p:nvCxnSpPr>
          <p:spPr>
            <a:xfrm flipH="1">
              <a:off x="8422482" y="4875344"/>
              <a:ext cx="68184" cy="44436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necteur droit 448"/>
            <p:cNvCxnSpPr/>
            <p:nvPr/>
          </p:nvCxnSpPr>
          <p:spPr>
            <a:xfrm>
              <a:off x="8419228" y="5325400"/>
              <a:ext cx="443785" cy="13004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necteur droit 449"/>
            <p:cNvCxnSpPr/>
            <p:nvPr/>
          </p:nvCxnSpPr>
          <p:spPr>
            <a:xfrm flipH="1" flipV="1">
              <a:off x="8760619" y="5222081"/>
              <a:ext cx="103903" cy="22714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necteur droit 450"/>
            <p:cNvCxnSpPr/>
            <p:nvPr/>
          </p:nvCxnSpPr>
          <p:spPr>
            <a:xfrm flipV="1">
              <a:off x="8770144" y="5150645"/>
              <a:ext cx="178594" cy="5953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Connecteur droit 451"/>
            <p:cNvCxnSpPr/>
            <p:nvPr/>
          </p:nvCxnSpPr>
          <p:spPr>
            <a:xfrm flipH="1">
              <a:off x="8946356" y="5139665"/>
              <a:ext cx="1511" cy="37769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Connecteur droit 452"/>
            <p:cNvCxnSpPr/>
            <p:nvPr/>
          </p:nvCxnSpPr>
          <p:spPr>
            <a:xfrm flipV="1">
              <a:off x="8931198" y="5434013"/>
              <a:ext cx="341390" cy="8427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Connecteur droit 453"/>
            <p:cNvCxnSpPr/>
            <p:nvPr/>
          </p:nvCxnSpPr>
          <p:spPr>
            <a:xfrm flipV="1">
              <a:off x="9269335" y="5231606"/>
              <a:ext cx="150890" cy="19618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Connecteur droit 454"/>
            <p:cNvCxnSpPr/>
            <p:nvPr/>
          </p:nvCxnSpPr>
          <p:spPr>
            <a:xfrm flipH="1" flipV="1">
              <a:off x="9348789" y="5036344"/>
              <a:ext cx="70566" cy="17951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Connecteur droit 455"/>
            <p:cNvCxnSpPr/>
            <p:nvPr/>
          </p:nvCxnSpPr>
          <p:spPr>
            <a:xfrm flipH="1">
              <a:off x="7791449" y="4551495"/>
              <a:ext cx="313454" cy="34435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Connecteur droit 456"/>
            <p:cNvCxnSpPr/>
            <p:nvPr/>
          </p:nvCxnSpPr>
          <p:spPr>
            <a:xfrm>
              <a:off x="7785816" y="4903920"/>
              <a:ext cx="132634" cy="17608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onnecteur droit 457"/>
            <p:cNvCxnSpPr/>
            <p:nvPr/>
          </p:nvCxnSpPr>
          <p:spPr>
            <a:xfrm>
              <a:off x="7720013" y="5595938"/>
              <a:ext cx="138112" cy="952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eur droit 458"/>
            <p:cNvCxnSpPr/>
            <p:nvPr/>
          </p:nvCxnSpPr>
          <p:spPr>
            <a:xfrm>
              <a:off x="7644606" y="5946775"/>
              <a:ext cx="308769" cy="1111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Connecteur droit 459"/>
            <p:cNvCxnSpPr/>
            <p:nvPr/>
          </p:nvCxnSpPr>
          <p:spPr>
            <a:xfrm flipV="1">
              <a:off x="7950123" y="5911850"/>
              <a:ext cx="136602" cy="14142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necteur droit 460"/>
            <p:cNvCxnSpPr/>
            <p:nvPr/>
          </p:nvCxnSpPr>
          <p:spPr>
            <a:xfrm>
              <a:off x="8090617" y="5909601"/>
              <a:ext cx="192958" cy="3717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onnecteur droit 461"/>
            <p:cNvCxnSpPr/>
            <p:nvPr/>
          </p:nvCxnSpPr>
          <p:spPr>
            <a:xfrm flipH="1" flipV="1">
              <a:off x="8156575" y="5575300"/>
              <a:ext cx="140417" cy="37795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Connecteur droit 462"/>
            <p:cNvCxnSpPr/>
            <p:nvPr/>
          </p:nvCxnSpPr>
          <p:spPr>
            <a:xfrm>
              <a:off x="8080375" y="4556125"/>
              <a:ext cx="449263" cy="10874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necteur droit 463"/>
            <p:cNvCxnSpPr/>
            <p:nvPr/>
          </p:nvCxnSpPr>
          <p:spPr>
            <a:xfrm flipV="1">
              <a:off x="8786813" y="4433888"/>
              <a:ext cx="102393" cy="14763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necteur droit 464"/>
            <p:cNvCxnSpPr/>
            <p:nvPr/>
          </p:nvCxnSpPr>
          <p:spPr>
            <a:xfrm>
              <a:off x="8910637" y="4431506"/>
              <a:ext cx="246856" cy="15398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necteur droit 465"/>
            <p:cNvCxnSpPr/>
            <p:nvPr/>
          </p:nvCxnSpPr>
          <p:spPr>
            <a:xfrm flipV="1">
              <a:off x="9161462" y="4302919"/>
              <a:ext cx="134938" cy="2730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Connecteur droit 466"/>
            <p:cNvCxnSpPr/>
            <p:nvPr/>
          </p:nvCxnSpPr>
          <p:spPr>
            <a:xfrm flipH="1" flipV="1">
              <a:off x="8911431" y="4204493"/>
              <a:ext cx="375444" cy="9763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Connecteur droit 467"/>
            <p:cNvCxnSpPr/>
            <p:nvPr/>
          </p:nvCxnSpPr>
          <p:spPr>
            <a:xfrm flipV="1">
              <a:off x="8918574" y="4048125"/>
              <a:ext cx="327820" cy="14525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Connecteur droit 468"/>
            <p:cNvCxnSpPr/>
            <p:nvPr/>
          </p:nvCxnSpPr>
          <p:spPr>
            <a:xfrm>
              <a:off x="9260681" y="4057650"/>
              <a:ext cx="207169" cy="666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Connecteur droit 469"/>
            <p:cNvCxnSpPr/>
            <p:nvPr/>
          </p:nvCxnSpPr>
          <p:spPr>
            <a:xfrm flipV="1">
              <a:off x="8092281" y="4160837"/>
              <a:ext cx="327025" cy="3968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Connecteur droit 470"/>
            <p:cNvCxnSpPr/>
            <p:nvPr/>
          </p:nvCxnSpPr>
          <p:spPr>
            <a:xfrm flipH="1" flipV="1">
              <a:off x="8162925" y="3813175"/>
              <a:ext cx="254794" cy="34686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Connecteur droit 471"/>
            <p:cNvCxnSpPr/>
            <p:nvPr/>
          </p:nvCxnSpPr>
          <p:spPr>
            <a:xfrm flipH="1">
              <a:off x="7641431" y="3806825"/>
              <a:ext cx="515144" cy="222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Connecteur droit 472"/>
            <p:cNvCxnSpPr/>
            <p:nvPr/>
          </p:nvCxnSpPr>
          <p:spPr>
            <a:xfrm flipH="1">
              <a:off x="7465219" y="3831431"/>
              <a:ext cx="161926" cy="3810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Connecteur droit 473"/>
            <p:cNvCxnSpPr/>
            <p:nvPr/>
          </p:nvCxnSpPr>
          <p:spPr>
            <a:xfrm flipH="1" flipV="1">
              <a:off x="7000876" y="4167187"/>
              <a:ext cx="457201" cy="381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Connecteur droit 474"/>
            <p:cNvCxnSpPr/>
            <p:nvPr/>
          </p:nvCxnSpPr>
          <p:spPr>
            <a:xfrm flipH="1" flipV="1">
              <a:off x="6958013" y="3895725"/>
              <a:ext cx="28578" cy="26669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Connecteur droit 475"/>
            <p:cNvCxnSpPr/>
            <p:nvPr/>
          </p:nvCxnSpPr>
          <p:spPr>
            <a:xfrm flipH="1" flipV="1">
              <a:off x="6721475" y="3730625"/>
              <a:ext cx="227017" cy="15795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Connecteur droit 476"/>
            <p:cNvCxnSpPr/>
            <p:nvPr/>
          </p:nvCxnSpPr>
          <p:spPr>
            <a:xfrm flipV="1">
              <a:off x="6716717" y="3517900"/>
              <a:ext cx="153983" cy="21510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Connecteur droit 477"/>
            <p:cNvCxnSpPr/>
            <p:nvPr/>
          </p:nvCxnSpPr>
          <p:spPr>
            <a:xfrm>
              <a:off x="6866736" y="3531396"/>
              <a:ext cx="162714" cy="8492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Connecteur droit 478"/>
            <p:cNvCxnSpPr/>
            <p:nvPr/>
          </p:nvCxnSpPr>
          <p:spPr>
            <a:xfrm flipV="1">
              <a:off x="7035011" y="3502025"/>
              <a:ext cx="169064" cy="10874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necteur droit 479"/>
            <p:cNvCxnSpPr/>
            <p:nvPr/>
          </p:nvCxnSpPr>
          <p:spPr>
            <a:xfrm flipH="1">
              <a:off x="7188200" y="3487741"/>
              <a:ext cx="21437" cy="29368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Connecteur droit 480"/>
            <p:cNvCxnSpPr/>
            <p:nvPr/>
          </p:nvCxnSpPr>
          <p:spPr>
            <a:xfrm flipV="1">
              <a:off x="7193763" y="3625850"/>
              <a:ext cx="223037" cy="17621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Connecteur droit 481"/>
            <p:cNvCxnSpPr/>
            <p:nvPr/>
          </p:nvCxnSpPr>
          <p:spPr>
            <a:xfrm>
              <a:off x="7696200" y="5341144"/>
              <a:ext cx="19051" cy="2476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necteur droit 482"/>
            <p:cNvCxnSpPr/>
            <p:nvPr/>
          </p:nvCxnSpPr>
          <p:spPr>
            <a:xfrm flipH="1">
              <a:off x="7661275" y="5691188"/>
              <a:ext cx="196850" cy="25638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necteur droit 483"/>
            <p:cNvCxnSpPr/>
            <p:nvPr/>
          </p:nvCxnSpPr>
          <p:spPr>
            <a:xfrm flipH="1" flipV="1">
              <a:off x="7815263" y="4281488"/>
              <a:ext cx="274636" cy="26908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necteur droit 484"/>
            <p:cNvCxnSpPr/>
            <p:nvPr/>
          </p:nvCxnSpPr>
          <p:spPr>
            <a:xfrm flipH="1">
              <a:off x="7469981" y="4283872"/>
              <a:ext cx="346075" cy="3809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Connecteur droit 485"/>
            <p:cNvCxnSpPr/>
            <p:nvPr/>
          </p:nvCxnSpPr>
          <p:spPr>
            <a:xfrm flipH="1">
              <a:off x="7046119" y="4321972"/>
              <a:ext cx="407988" cy="25002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Connecteur droit 486"/>
            <p:cNvCxnSpPr/>
            <p:nvPr/>
          </p:nvCxnSpPr>
          <p:spPr>
            <a:xfrm>
              <a:off x="7031832" y="4569622"/>
              <a:ext cx="184943" cy="35162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Connecteur droit 487"/>
            <p:cNvCxnSpPr/>
            <p:nvPr/>
          </p:nvCxnSpPr>
          <p:spPr>
            <a:xfrm flipV="1">
              <a:off x="7215982" y="4775200"/>
              <a:ext cx="229393" cy="15002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Connecteur droit 488"/>
            <p:cNvCxnSpPr/>
            <p:nvPr/>
          </p:nvCxnSpPr>
          <p:spPr>
            <a:xfrm>
              <a:off x="7439025" y="4772025"/>
              <a:ext cx="158750" cy="1555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Connecteur droit 489"/>
            <p:cNvCxnSpPr/>
            <p:nvPr/>
          </p:nvCxnSpPr>
          <p:spPr>
            <a:xfrm flipH="1">
              <a:off x="7502525" y="4921250"/>
              <a:ext cx="95250" cy="3270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Connecteur droit 490"/>
            <p:cNvCxnSpPr/>
            <p:nvPr/>
          </p:nvCxnSpPr>
          <p:spPr>
            <a:xfrm flipH="1">
              <a:off x="7232650" y="5248275"/>
              <a:ext cx="266700" cy="2762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Connecteur droit 491"/>
            <p:cNvCxnSpPr/>
            <p:nvPr/>
          </p:nvCxnSpPr>
          <p:spPr>
            <a:xfrm flipH="1" flipV="1">
              <a:off x="7000875" y="5445125"/>
              <a:ext cx="222250" cy="857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Connecteur droit 492"/>
            <p:cNvCxnSpPr/>
            <p:nvPr/>
          </p:nvCxnSpPr>
          <p:spPr>
            <a:xfrm flipV="1">
              <a:off x="7000875" y="5235575"/>
              <a:ext cx="50800" cy="20955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Connecteur droit 493"/>
            <p:cNvCxnSpPr/>
            <p:nvPr/>
          </p:nvCxnSpPr>
          <p:spPr>
            <a:xfrm flipH="1" flipV="1">
              <a:off x="6862763" y="5164931"/>
              <a:ext cx="188119" cy="6350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necteur droit 494"/>
            <p:cNvCxnSpPr/>
            <p:nvPr/>
          </p:nvCxnSpPr>
          <p:spPr>
            <a:xfrm flipH="1" flipV="1">
              <a:off x="6774656" y="4976812"/>
              <a:ext cx="85727" cy="17780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Connecteur droit 495"/>
            <p:cNvCxnSpPr/>
            <p:nvPr/>
          </p:nvCxnSpPr>
          <p:spPr>
            <a:xfrm flipV="1">
              <a:off x="9474994" y="4038601"/>
              <a:ext cx="204787" cy="8810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Connecteur droit 496"/>
            <p:cNvCxnSpPr/>
            <p:nvPr/>
          </p:nvCxnSpPr>
          <p:spPr>
            <a:xfrm flipV="1">
              <a:off x="9682162" y="3781425"/>
              <a:ext cx="4763" cy="24050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necteur droit 497"/>
            <p:cNvCxnSpPr/>
            <p:nvPr/>
          </p:nvCxnSpPr>
          <p:spPr>
            <a:xfrm flipH="1" flipV="1">
              <a:off x="9518650" y="3749675"/>
              <a:ext cx="170656" cy="3651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necteur droit 498"/>
            <p:cNvCxnSpPr/>
            <p:nvPr/>
          </p:nvCxnSpPr>
          <p:spPr>
            <a:xfrm flipV="1">
              <a:off x="8539163" y="4579144"/>
              <a:ext cx="250031" cy="7858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necteur droit 499"/>
            <p:cNvCxnSpPr/>
            <p:nvPr/>
          </p:nvCxnSpPr>
          <p:spPr>
            <a:xfrm flipH="1" flipV="1">
              <a:off x="9391650" y="3549650"/>
              <a:ext cx="114301" cy="19050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Connecteur droit 500"/>
            <p:cNvCxnSpPr/>
            <p:nvPr/>
          </p:nvCxnSpPr>
          <p:spPr>
            <a:xfrm flipH="1" flipV="1">
              <a:off x="9105900" y="4917281"/>
              <a:ext cx="239636" cy="11046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Connecteur droit 501"/>
            <p:cNvCxnSpPr/>
            <p:nvPr/>
          </p:nvCxnSpPr>
          <p:spPr>
            <a:xfrm flipV="1">
              <a:off x="9107411" y="4726781"/>
              <a:ext cx="36589" cy="18666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Connecteur droit 502"/>
            <p:cNvCxnSpPr/>
            <p:nvPr/>
          </p:nvCxnSpPr>
          <p:spPr>
            <a:xfrm>
              <a:off x="9146381" y="4724400"/>
              <a:ext cx="440532" cy="8096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Connecteur droit 503"/>
            <p:cNvCxnSpPr/>
            <p:nvPr/>
          </p:nvCxnSpPr>
          <p:spPr>
            <a:xfrm flipV="1">
              <a:off x="7921625" y="5016500"/>
              <a:ext cx="177800" cy="793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Connecteur droit 504"/>
            <p:cNvCxnSpPr/>
            <p:nvPr/>
          </p:nvCxnSpPr>
          <p:spPr>
            <a:xfrm flipH="1">
              <a:off x="7924006" y="5017293"/>
              <a:ext cx="184151" cy="27146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Connecteur droit 505"/>
            <p:cNvCxnSpPr/>
            <p:nvPr/>
          </p:nvCxnSpPr>
          <p:spPr>
            <a:xfrm flipH="1">
              <a:off x="7698582" y="5286375"/>
              <a:ext cx="219074" cy="476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9" name="Ellipse 608"/>
          <p:cNvSpPr/>
          <p:nvPr/>
        </p:nvSpPr>
        <p:spPr>
          <a:xfrm>
            <a:off x="8068115" y="4376493"/>
            <a:ext cx="148088" cy="14808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8247058" y="3224793"/>
            <a:ext cx="682311" cy="434389"/>
            <a:chOff x="8247058" y="3224793"/>
            <a:chExt cx="682311" cy="434389"/>
          </a:xfrm>
        </p:grpSpPr>
        <p:pic>
          <p:nvPicPr>
            <p:cNvPr id="140" name="Image 13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9636" y="3224793"/>
              <a:ext cx="409733" cy="264951"/>
            </a:xfrm>
            <a:prstGeom prst="rect">
              <a:avLst/>
            </a:prstGeom>
          </p:spPr>
        </p:pic>
        <p:sp>
          <p:nvSpPr>
            <p:cNvPr id="142" name="Line 13"/>
            <p:cNvSpPr>
              <a:spLocks noChangeShapeType="1"/>
            </p:cNvSpPr>
            <p:nvPr/>
          </p:nvSpPr>
          <p:spPr bwMode="auto">
            <a:xfrm flipH="1">
              <a:off x="8247058" y="3421057"/>
              <a:ext cx="238124" cy="238125"/>
            </a:xfrm>
            <a:prstGeom prst="line">
              <a:avLst/>
            </a:prstGeom>
            <a:noFill/>
            <a:ln w="34925">
              <a:solidFill>
                <a:schemeClr val="bg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7" name="Line 13"/>
          <p:cNvSpPr>
            <a:spLocks noChangeShapeType="1"/>
          </p:cNvSpPr>
          <p:nvPr/>
        </p:nvSpPr>
        <p:spPr bwMode="auto">
          <a:xfrm>
            <a:off x="8983658" y="3344857"/>
            <a:ext cx="400049" cy="101600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8" name="Line 13"/>
          <p:cNvSpPr>
            <a:spLocks noChangeShapeType="1"/>
          </p:cNvSpPr>
          <p:nvPr/>
        </p:nvSpPr>
        <p:spPr bwMode="auto">
          <a:xfrm flipV="1">
            <a:off x="7731914" y="4452931"/>
            <a:ext cx="311944" cy="21431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2" name="ZoneTexte 171"/>
          <p:cNvSpPr txBox="1"/>
          <p:nvPr/>
        </p:nvSpPr>
        <p:spPr>
          <a:xfrm>
            <a:off x="0" y="692968"/>
            <a:ext cx="2782094" cy="523220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Traditional</a:t>
            </a:r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Schemes</a:t>
            </a:r>
            <a:endParaRPr lang="fr-FR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73" name="Multiplier 172"/>
          <p:cNvSpPr>
            <a:spLocks noChangeAspect="1"/>
          </p:cNvSpPr>
          <p:nvPr/>
        </p:nvSpPr>
        <p:spPr bwMode="auto">
          <a:xfrm rot="17210586">
            <a:off x="231818" y="1155953"/>
            <a:ext cx="453923" cy="331301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25400" dir="2700000" algn="ctr" rotWithShape="0">
              <a:schemeClr val="tx1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174" name="Text Box 141"/>
          <p:cNvSpPr txBox="1">
            <a:spLocks noChangeArrowheads="1"/>
          </p:cNvSpPr>
          <p:nvPr/>
        </p:nvSpPr>
        <p:spPr bwMode="auto">
          <a:xfrm>
            <a:off x="557213" y="1081107"/>
            <a:ext cx="3919537" cy="443879"/>
          </a:xfrm>
          <a:prstGeom prst="rect">
            <a:avLst/>
          </a:prstGeom>
          <a:noFill/>
          <a:ln>
            <a:noFill/>
          </a:ln>
          <a:effectLst>
            <a:outerShdw blurRad="254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648000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2200" i="1" dirty="0" err="1" smtClean="0"/>
              <a:t>Serious</a:t>
            </a:r>
            <a:r>
              <a:rPr lang="fr-FR" sz="2200" i="1" dirty="0" smtClean="0"/>
              <a:t> </a:t>
            </a:r>
            <a:r>
              <a:rPr lang="fr-FR" sz="2200" i="1" dirty="0" err="1" smtClean="0"/>
              <a:t>sign</a:t>
            </a:r>
            <a:r>
              <a:rPr lang="fr-FR" sz="2200" i="1" dirty="0" smtClean="0"/>
              <a:t> </a:t>
            </a:r>
            <a:r>
              <a:rPr lang="fr-FR" sz="2200" i="1" dirty="0" err="1" smtClean="0"/>
              <a:t>problem</a:t>
            </a:r>
            <a:r>
              <a:rPr lang="fr-FR" sz="2200" i="1" dirty="0" smtClean="0"/>
              <a:t> in </a:t>
            </a:r>
            <a:r>
              <a:rPr lang="fr-FR" sz="2200" i="1" dirty="0" err="1" smtClean="0"/>
              <a:t>general</a:t>
            </a:r>
            <a:endParaRPr lang="fr-FR" sz="2200" i="1" dirty="0"/>
          </a:p>
        </p:txBody>
      </p:sp>
      <p:grpSp>
        <p:nvGrpSpPr>
          <p:cNvPr id="18" name="Groupe 17"/>
          <p:cNvGrpSpPr/>
          <p:nvPr/>
        </p:nvGrpSpPr>
        <p:grpSpPr>
          <a:xfrm>
            <a:off x="0" y="4700530"/>
            <a:ext cx="5572320" cy="667797"/>
            <a:chOff x="0" y="4700530"/>
            <a:chExt cx="5572320" cy="667797"/>
          </a:xfrm>
        </p:grpSpPr>
        <p:sp>
          <p:nvSpPr>
            <p:cNvPr id="181" name="ZoneTexte 180"/>
            <p:cNvSpPr txBox="1"/>
            <p:nvPr/>
          </p:nvSpPr>
          <p:spPr>
            <a:xfrm>
              <a:off x="0" y="4700530"/>
              <a:ext cx="5572320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Sign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-Free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Stochastic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Hartree-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Fock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Scheme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184" name="Text Box 11"/>
            <p:cNvSpPr txBox="1">
              <a:spLocks noChangeArrowheads="1"/>
            </p:cNvSpPr>
            <p:nvPr/>
          </p:nvSpPr>
          <p:spPr bwMode="auto">
            <a:xfrm>
              <a:off x="16672" y="5133736"/>
              <a:ext cx="2902744" cy="234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ts val="0"/>
                </a:spcBef>
              </a:pPr>
              <a:r>
                <a:rPr lang="fr-FR" sz="1400" dirty="0" smtClean="0">
                  <a:solidFill>
                    <a:srgbClr val="00FF00"/>
                  </a:solidFill>
                </a:rPr>
                <a:t>O. Juillet, </a:t>
              </a:r>
              <a:r>
                <a:rPr lang="fr-FR" sz="1400" i="1" dirty="0" smtClean="0">
                  <a:solidFill>
                    <a:srgbClr val="00FF00"/>
                  </a:solidFill>
                </a:rPr>
                <a:t>New. J. </a:t>
              </a:r>
              <a:r>
                <a:rPr lang="fr-FR" sz="1400" i="1" dirty="0" err="1" smtClean="0">
                  <a:solidFill>
                    <a:srgbClr val="00FF00"/>
                  </a:solidFill>
                </a:rPr>
                <a:t>Phys</a:t>
              </a:r>
              <a:r>
                <a:rPr lang="fr-FR" sz="1400" dirty="0" smtClean="0">
                  <a:solidFill>
                    <a:srgbClr val="00FF00"/>
                  </a:solidFill>
                </a:rPr>
                <a:t> 9,163 (2007) </a:t>
              </a:r>
              <a:endParaRPr lang="fr-FR" sz="1400" dirty="0">
                <a:solidFill>
                  <a:srgbClr val="00FF00"/>
                </a:solidFill>
              </a:endParaRPr>
            </a:p>
          </p:txBody>
        </p:sp>
      </p:grpSp>
      <p:sp>
        <p:nvSpPr>
          <p:cNvPr id="188" name="ZoneTexte 187"/>
          <p:cNvSpPr txBox="1"/>
          <p:nvPr/>
        </p:nvSpPr>
        <p:spPr>
          <a:xfrm>
            <a:off x="136525" y="5415105"/>
            <a:ext cx="5197475" cy="461665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Dynamic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guided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by a single Slater 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determinant</a:t>
            </a:r>
            <a:endParaRPr lang="fr-FR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0" y="6251499"/>
            <a:ext cx="4448173" cy="661409"/>
            <a:chOff x="0" y="6251499"/>
            <a:chExt cx="4448173" cy="661409"/>
          </a:xfrm>
        </p:grpSpPr>
        <p:sp>
          <p:nvSpPr>
            <p:cNvPr id="182" name="ZoneTexte 181"/>
            <p:cNvSpPr txBox="1"/>
            <p:nvPr/>
          </p:nvSpPr>
          <p:spPr>
            <a:xfrm>
              <a:off x="0" y="6251499"/>
              <a:ext cx="3629025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Gaussian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 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QMC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scheme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185" name="Text Box 11"/>
            <p:cNvSpPr txBox="1">
              <a:spLocks noChangeArrowheads="1"/>
            </p:cNvSpPr>
            <p:nvPr/>
          </p:nvSpPr>
          <p:spPr bwMode="auto">
            <a:xfrm>
              <a:off x="19048" y="6678317"/>
              <a:ext cx="4429125" cy="234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ts val="600"/>
                </a:spcBef>
              </a:pPr>
              <a:r>
                <a:rPr lang="fr-FR" sz="1400" dirty="0" smtClean="0">
                  <a:solidFill>
                    <a:srgbClr val="00FF00"/>
                  </a:solidFill>
                </a:rPr>
                <a:t>J. F. </a:t>
              </a:r>
              <a:r>
                <a:rPr lang="fr-FR" sz="1400" dirty="0" err="1" smtClean="0">
                  <a:solidFill>
                    <a:srgbClr val="00FF00"/>
                  </a:solidFill>
                </a:rPr>
                <a:t>Corney</a:t>
              </a:r>
              <a:r>
                <a:rPr lang="fr-FR" sz="1400" dirty="0" smtClean="0">
                  <a:solidFill>
                    <a:srgbClr val="00FF00"/>
                  </a:solidFill>
                </a:rPr>
                <a:t> &amp; P. D. Drummond, </a:t>
              </a:r>
              <a:r>
                <a:rPr lang="fr-FR" sz="1400" i="1" dirty="0" err="1" smtClean="0">
                  <a:solidFill>
                    <a:srgbClr val="00FF00"/>
                  </a:solidFill>
                </a:rPr>
                <a:t>PRL</a:t>
              </a:r>
              <a:r>
                <a:rPr lang="fr-FR" sz="1400" dirty="0" smtClean="0">
                  <a:solidFill>
                    <a:srgbClr val="00FF00"/>
                  </a:solidFill>
                </a:rPr>
                <a:t> 93,260404 (2004) </a:t>
              </a:r>
              <a:endParaRPr lang="fr-FR" sz="1400" dirty="0">
                <a:solidFill>
                  <a:srgbClr val="00FF00"/>
                </a:solidFill>
              </a:endParaRPr>
            </a:p>
          </p:txBody>
        </p:sp>
      </p:grpSp>
      <p:sp>
        <p:nvSpPr>
          <p:cNvPr id="189" name="ZoneTexte 188"/>
          <p:cNvSpPr txBox="1"/>
          <p:nvPr/>
        </p:nvSpPr>
        <p:spPr>
          <a:xfrm>
            <a:off x="1089025" y="6953754"/>
            <a:ext cx="3292475" cy="461665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Finite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-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temperature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extension</a:t>
            </a:r>
          </a:p>
        </p:txBody>
      </p:sp>
      <p:sp>
        <p:nvSpPr>
          <p:cNvPr id="176" name="Text Box 13"/>
          <p:cNvSpPr txBox="1">
            <a:spLocks noChangeArrowheads="1"/>
          </p:cNvSpPr>
          <p:nvPr/>
        </p:nvSpPr>
        <p:spPr bwMode="auto">
          <a:xfrm>
            <a:off x="182880" y="3245425"/>
            <a:ext cx="5101590" cy="1139454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fr-FR" sz="27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Positive </a:t>
            </a:r>
            <a:r>
              <a:rPr lang="fr-FR" sz="27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weights</a:t>
            </a:r>
            <a:r>
              <a:rPr lang="fr-FR" sz="27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for the </a:t>
            </a:r>
            <a:r>
              <a:rPr lang="fr-FR" sz="27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Brownian</a:t>
            </a:r>
            <a:r>
              <a:rPr lang="fr-FR" sz="27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7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trajectories</a:t>
            </a:r>
            <a:r>
              <a:rPr lang="fr-FR" sz="27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are </a:t>
            </a:r>
            <a:r>
              <a:rPr lang="fr-FR" sz="27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guaranteed</a:t>
            </a:r>
            <a:r>
              <a:rPr lang="fr-FR" sz="25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fr-FR" sz="27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7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a priori exact reconstruction of the </a:t>
            </a:r>
            <a:r>
              <a:rPr lang="fr-FR" sz="27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ground</a:t>
            </a:r>
            <a:r>
              <a:rPr lang="fr-FR" sz="27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state</a:t>
            </a:r>
            <a:endParaRPr lang="en-US" sz="2700" i="1" u="sng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0" y="1782947"/>
            <a:ext cx="5405950" cy="1302546"/>
            <a:chOff x="0" y="1782947"/>
            <a:chExt cx="5405950" cy="1302546"/>
          </a:xfrm>
        </p:grpSpPr>
        <p:sp>
          <p:nvSpPr>
            <p:cNvPr id="175" name="ZoneTexte 174"/>
            <p:cNvSpPr txBox="1"/>
            <p:nvPr/>
          </p:nvSpPr>
          <p:spPr>
            <a:xfrm>
              <a:off x="0" y="1782947"/>
              <a:ext cx="5405950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Stochastic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Scheme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with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Guided</a:t>
              </a: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</a:t>
              </a:r>
              <a:r>
                <a:rPr lang="fr-FR" sz="28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Dynamic</a:t>
              </a:r>
              <a:endPara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grpSp>
          <p:nvGrpSpPr>
            <p:cNvPr id="190" name="Groupe 189"/>
            <p:cNvGrpSpPr/>
            <p:nvPr/>
          </p:nvGrpSpPr>
          <p:grpSpPr>
            <a:xfrm>
              <a:off x="337343" y="2318730"/>
              <a:ext cx="3024188" cy="766763"/>
              <a:chOff x="5780881" y="3774281"/>
              <a:chExt cx="3024188" cy="766763"/>
            </a:xfrm>
          </p:grpSpPr>
          <p:sp>
            <p:nvSpPr>
              <p:cNvPr id="191" name="Rectangle 190"/>
              <p:cNvSpPr/>
              <p:nvPr/>
            </p:nvSpPr>
            <p:spPr bwMode="auto">
              <a:xfrm>
                <a:off x="5780881" y="3774281"/>
                <a:ext cx="3024188" cy="766763"/>
              </a:xfrm>
              <a:prstGeom prst="rect">
                <a:avLst/>
              </a:prstGeom>
              <a:solidFill>
                <a:schemeClr val="tx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217" name="Image 216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2275" y="3808547"/>
                <a:ext cx="2961400" cy="698231"/>
              </a:xfrm>
              <a:prstGeom prst="rect">
                <a:avLst/>
              </a:prstGeom>
            </p:spPr>
          </p:pic>
        </p:grpSp>
      </p:grpSp>
      <p:grpSp>
        <p:nvGrpSpPr>
          <p:cNvPr id="220" name="Groupe 219"/>
          <p:cNvGrpSpPr/>
          <p:nvPr/>
        </p:nvGrpSpPr>
        <p:grpSpPr>
          <a:xfrm>
            <a:off x="3379793" y="2310794"/>
            <a:ext cx="2092319" cy="782433"/>
            <a:chOff x="3367093" y="2112943"/>
            <a:chExt cx="2106605" cy="782433"/>
          </a:xfrm>
        </p:grpSpPr>
        <p:sp>
          <p:nvSpPr>
            <p:cNvPr id="221" name="Text Box 141"/>
            <p:cNvSpPr txBox="1">
              <a:spLocks noChangeArrowheads="1"/>
            </p:cNvSpPr>
            <p:nvPr/>
          </p:nvSpPr>
          <p:spPr bwMode="auto">
            <a:xfrm>
              <a:off x="3367093" y="2112943"/>
              <a:ext cx="2106605" cy="782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defTabSz="648000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200" i="1" dirty="0" err="1" smtClean="0"/>
                <a:t>Since</a:t>
              </a:r>
              <a:r>
                <a:rPr lang="fr-FR" sz="2200" i="1" dirty="0" smtClean="0"/>
                <a:t> </a:t>
              </a:r>
              <a:r>
                <a:rPr lang="fr-FR" sz="2200" i="1" dirty="0" err="1" smtClean="0"/>
                <a:t>we</a:t>
              </a:r>
              <a:r>
                <a:rPr lang="fr-FR" sz="2200" i="1" dirty="0" smtClean="0"/>
                <a:t> </a:t>
              </a:r>
              <a:r>
                <a:rPr lang="fr-FR" sz="2200" i="1" dirty="0" err="1" smtClean="0"/>
                <a:t>choose</a:t>
              </a:r>
              <a:endParaRPr lang="fr-FR" sz="2200" i="1" dirty="0" smtClean="0"/>
            </a:p>
            <a:p>
              <a:pPr defTabSz="648000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200" i="1" dirty="0"/>
                <a:t> </a:t>
              </a:r>
              <a:r>
                <a:rPr lang="fr-FR" sz="2200" i="1" dirty="0" smtClean="0"/>
                <a:t>          real</a:t>
              </a:r>
              <a:r>
                <a:rPr lang="fr-FR" sz="2200" dirty="0" smtClean="0"/>
                <a:t>:</a:t>
              </a:r>
              <a:endParaRPr lang="fr-FR" sz="2200" dirty="0"/>
            </a:p>
          </p:txBody>
        </p:sp>
        <p:pic>
          <p:nvPicPr>
            <p:cNvPr id="222" name="Image 22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92" y="2525546"/>
              <a:ext cx="722315" cy="323769"/>
            </a:xfrm>
            <a:prstGeom prst="rect">
              <a:avLst/>
            </a:prstGeom>
          </p:spPr>
        </p:pic>
      </p:grpSp>
      <p:sp>
        <p:nvSpPr>
          <p:cNvPr id="183" name="Line 13"/>
          <p:cNvSpPr>
            <a:spLocks noChangeShapeType="1"/>
          </p:cNvSpPr>
          <p:nvPr/>
        </p:nvSpPr>
        <p:spPr bwMode="auto">
          <a:xfrm>
            <a:off x="8946356" y="3462338"/>
            <a:ext cx="373851" cy="333369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0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" grpId="0" animBg="1"/>
      <p:bldP spid="173" grpId="0" animBg="1"/>
      <p:bldP spid="174" grpId="0"/>
      <p:bldP spid="188" grpId="0" animBg="1"/>
      <p:bldP spid="189" grpId="0" animBg="1"/>
      <p:bldP spid="176" grpId="0" animBg="1"/>
      <p:bldP spid="183" grpId="0" animBg="1"/>
      <p:bldP spid="18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érémy\Desktop\Res_SFSHF\Diapositive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0" y="1764000"/>
            <a:ext cx="4961238" cy="4304762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5547600" y="1764000"/>
            <a:ext cx="4961238" cy="4304762"/>
            <a:chOff x="5547600" y="1764000"/>
            <a:chExt cx="4961238" cy="4304762"/>
          </a:xfrm>
        </p:grpSpPr>
        <p:pic>
          <p:nvPicPr>
            <p:cNvPr id="1027" name="Picture 3" descr="C:\Users\Jérémy\Desktop\Res_SFSHF\Diapositive2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7600" y="1764000"/>
              <a:ext cx="4961238" cy="4304762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  <a:effectLst>
              <a:outerShdw blurRad="25400" dist="762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Image 4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3151" y="2149986"/>
              <a:ext cx="1680147" cy="275204"/>
            </a:xfrm>
            <a:prstGeom prst="rect">
              <a:avLst/>
            </a:prstGeom>
          </p:spPr>
        </p:pic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Stochastic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Scheme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Guided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719" y="2149962"/>
            <a:ext cx="1680438" cy="275251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4344592" y="6492675"/>
            <a:ext cx="2007392" cy="432000"/>
            <a:chOff x="4205289" y="6708675"/>
            <a:chExt cx="2007392" cy="43200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4205289" y="6708675"/>
              <a:ext cx="2007392" cy="432000"/>
            </a:xfrm>
            <a:prstGeom prst="rect">
              <a:avLst/>
            </a:prstGeom>
            <a:solidFill>
              <a:schemeClr val="tx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1" name="Text Box 21"/>
            <p:cNvSpPr txBox="1">
              <a:spLocks noChangeArrowheads="1"/>
            </p:cNvSpPr>
            <p:nvPr/>
          </p:nvSpPr>
          <p:spPr bwMode="auto">
            <a:xfrm>
              <a:off x="4232288" y="6740009"/>
              <a:ext cx="1116000" cy="369332"/>
            </a:xfrm>
            <a:prstGeom prst="rect">
              <a:avLst/>
            </a:prstGeom>
            <a:solidFill>
              <a:schemeClr val="tx1"/>
            </a:solidFill>
            <a:ln w="28575" cap="rnd">
              <a:noFill/>
              <a:round/>
              <a:headEnd/>
              <a:tailEnd/>
            </a:ln>
            <a:effectLst/>
          </p:spPr>
          <p:txBody>
            <a:bodyPr wrap="square" numCol="1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fr-FR" sz="1800" i="1" dirty="0">
                  <a:solidFill>
                    <a:srgbClr val="FF0000"/>
                  </a:solidFill>
                </a:rPr>
                <a:t> </a:t>
              </a:r>
              <a:r>
                <a:rPr lang="fr-FR" sz="1800" i="1" dirty="0" err="1" smtClean="0">
                  <a:solidFill>
                    <a:srgbClr val="FF0000"/>
                  </a:solidFill>
                </a:rPr>
                <a:t>QMC</a:t>
              </a:r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5323682" y="6740009"/>
              <a:ext cx="869950" cy="369332"/>
            </a:xfrm>
            <a:prstGeom prst="rect">
              <a:avLst/>
            </a:prstGeom>
            <a:solidFill>
              <a:schemeClr val="tx1"/>
            </a:solidFill>
            <a:ln w="28575">
              <a:noFill/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fr-FR" sz="1800" i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Exact</a:t>
              </a:r>
              <a:endParaRPr lang="fr-FR" sz="1800" i="1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80" name="Ellipse 79"/>
          <p:cNvSpPr/>
          <p:nvPr/>
        </p:nvSpPr>
        <p:spPr bwMode="auto">
          <a:xfrm>
            <a:off x="8444025" y="4435549"/>
            <a:ext cx="2026444" cy="652462"/>
          </a:xfrm>
          <a:prstGeom prst="ellipse">
            <a:avLst/>
          </a:prstGeom>
          <a:solidFill>
            <a:srgbClr val="FF0000">
              <a:alpha val="25000"/>
            </a:srgbClr>
          </a:solidFill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72" name="Groupe 71"/>
          <p:cNvGrpSpPr/>
          <p:nvPr/>
        </p:nvGrpSpPr>
        <p:grpSpPr>
          <a:xfrm>
            <a:off x="9878238" y="3960364"/>
            <a:ext cx="680225" cy="604021"/>
            <a:chOff x="4547414" y="3701256"/>
            <a:chExt cx="680225" cy="604021"/>
          </a:xfrm>
        </p:grpSpPr>
        <p:sp>
          <p:nvSpPr>
            <p:cNvPr id="73" name="AutoShape 20"/>
            <p:cNvSpPr>
              <a:spLocks noChangeArrowheads="1"/>
            </p:cNvSpPr>
            <p:nvPr/>
          </p:nvSpPr>
          <p:spPr bwMode="auto">
            <a:xfrm>
              <a:off x="4547414" y="3701256"/>
              <a:ext cx="680225" cy="53316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38100" dist="63500" dir="8100000" algn="tr" rotWithShape="0">
                <a:srgbClr val="FF0000">
                  <a:alpha val="6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/>
              <a:bevelB w="241300" h="50800"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4" name="Text Box 21"/>
            <p:cNvSpPr txBox="1">
              <a:spLocks noChangeArrowheads="1"/>
            </p:cNvSpPr>
            <p:nvPr/>
          </p:nvSpPr>
          <p:spPr bwMode="auto">
            <a:xfrm>
              <a:off x="4725193" y="3751279"/>
              <a:ext cx="32861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3600" dirty="0" smtClean="0">
                  <a:latin typeface="Stencil" pitchFamily="82" charset="0"/>
                </a:rPr>
                <a:t>!</a:t>
              </a:r>
              <a:endParaRPr lang="fr-FR" sz="3600" dirty="0">
                <a:latin typeface="Stencil" pitchFamily="82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2139355" y="1258367"/>
            <a:ext cx="1064816" cy="343892"/>
            <a:chOff x="2602905" y="6124079"/>
            <a:chExt cx="1064816" cy="343892"/>
          </a:xfrm>
        </p:grpSpPr>
        <p:sp>
          <p:nvSpPr>
            <p:cNvPr id="33" name="Rectangle 32"/>
            <p:cNvSpPr/>
            <p:nvPr/>
          </p:nvSpPr>
          <p:spPr bwMode="auto">
            <a:xfrm>
              <a:off x="2602905" y="6124079"/>
              <a:ext cx="1064816" cy="343892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4" name="Image 3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7202" y="6177991"/>
              <a:ext cx="976221" cy="236067"/>
            </a:xfrm>
            <a:prstGeom prst="rect">
              <a:avLst/>
            </a:prstGeom>
          </p:spPr>
        </p:pic>
      </p:grpSp>
      <p:grpSp>
        <p:nvGrpSpPr>
          <p:cNvPr id="35" name="Groupe 34"/>
          <p:cNvGrpSpPr/>
          <p:nvPr/>
        </p:nvGrpSpPr>
        <p:grpSpPr>
          <a:xfrm>
            <a:off x="7490020" y="1259639"/>
            <a:ext cx="1064816" cy="343892"/>
            <a:chOff x="2602905" y="6124079"/>
            <a:chExt cx="1064816" cy="343892"/>
          </a:xfrm>
        </p:grpSpPr>
        <p:sp>
          <p:nvSpPr>
            <p:cNvPr id="36" name="Rectangle 35"/>
            <p:cNvSpPr/>
            <p:nvPr/>
          </p:nvSpPr>
          <p:spPr bwMode="auto">
            <a:xfrm>
              <a:off x="2602905" y="6124079"/>
              <a:ext cx="1064816" cy="343892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7" name="Image 3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7202" y="6177991"/>
              <a:ext cx="976221" cy="236067"/>
            </a:xfrm>
            <a:prstGeom prst="rect">
              <a:avLst/>
            </a:prstGeom>
          </p:spPr>
        </p:pic>
      </p:grpSp>
      <p:sp>
        <p:nvSpPr>
          <p:cNvPr id="2" name="ZoneTexte 1"/>
          <p:cNvSpPr txBox="1"/>
          <p:nvPr/>
        </p:nvSpPr>
        <p:spPr>
          <a:xfrm>
            <a:off x="3140881" y="7005638"/>
            <a:ext cx="4410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err="1" smtClean="0"/>
              <a:t>Dynamic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guided</a:t>
            </a:r>
            <a:r>
              <a:rPr lang="fr-FR" sz="2000" i="1" dirty="0" smtClean="0"/>
              <a:t> by a Slater </a:t>
            </a:r>
            <a:r>
              <a:rPr lang="fr-FR" sz="2000" i="1" dirty="0" err="1" smtClean="0"/>
              <a:t>determinant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311562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Origin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of 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Systematic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Errors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21434" y="1010258"/>
            <a:ext cx="3964792" cy="507831"/>
            <a:chOff x="76195" y="1102444"/>
            <a:chExt cx="3964792" cy="507831"/>
          </a:xfrm>
        </p:grpSpPr>
        <p:sp>
          <p:nvSpPr>
            <p:cNvPr id="85" name="ZoneTexte 84"/>
            <p:cNvSpPr txBox="1"/>
            <p:nvPr/>
          </p:nvSpPr>
          <p:spPr>
            <a:xfrm>
              <a:off x="76195" y="1102444"/>
              <a:ext cx="3964792" cy="50783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7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1. 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Constant phase for</a:t>
              </a:r>
            </a:p>
          </p:txBody>
        </p:sp>
        <p:pic>
          <p:nvPicPr>
            <p:cNvPr id="45" name="Image 44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557" y="1187748"/>
              <a:ext cx="1050842" cy="372321"/>
            </a:xfrm>
            <a:prstGeom prst="rect">
              <a:avLst/>
            </a:prstGeom>
          </p:spPr>
        </p:pic>
      </p:grpSp>
      <p:grpSp>
        <p:nvGrpSpPr>
          <p:cNvPr id="3" name="Groupe 2"/>
          <p:cNvGrpSpPr/>
          <p:nvPr/>
        </p:nvGrpSpPr>
        <p:grpSpPr>
          <a:xfrm>
            <a:off x="121433" y="1877195"/>
            <a:ext cx="4900624" cy="507831"/>
            <a:chOff x="76194" y="2021851"/>
            <a:chExt cx="4900624" cy="507831"/>
          </a:xfrm>
        </p:grpSpPr>
        <p:sp>
          <p:nvSpPr>
            <p:cNvPr id="90" name="ZoneTexte 89"/>
            <p:cNvSpPr txBox="1"/>
            <p:nvPr/>
          </p:nvSpPr>
          <p:spPr>
            <a:xfrm>
              <a:off x="76194" y="2021851"/>
              <a:ext cx="4900624" cy="50783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7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</a:t>
              </a:r>
              <a:r>
                <a:rPr lang="fr-FR" sz="27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.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Finite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variance of the </a:t>
              </a:r>
              <a:r>
                <a:rPr lang="fr-FR" sz="2700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error</a:t>
              </a:r>
              <a:r>
                <a:rPr lang="fr-FR" sz="27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on</a:t>
              </a:r>
            </a:p>
          </p:txBody>
        </p:sp>
        <p:pic>
          <p:nvPicPr>
            <p:cNvPr id="56" name="Image 55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1903" y="2111859"/>
              <a:ext cx="677504" cy="372321"/>
            </a:xfrm>
            <a:prstGeom prst="rect">
              <a:avLst/>
            </a:prstGeom>
          </p:spPr>
        </p:pic>
      </p:grpSp>
      <p:sp>
        <p:nvSpPr>
          <p:cNvPr id="99" name="ZoneTexte 98"/>
          <p:cNvSpPr txBox="1"/>
          <p:nvPr/>
        </p:nvSpPr>
        <p:spPr>
          <a:xfrm>
            <a:off x="3897475" y="583693"/>
            <a:ext cx="840738" cy="1015663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fr-FR" sz="6000" dirty="0" smtClean="0"/>
              <a:t> </a:t>
            </a:r>
            <a:endParaRPr lang="fr-FR" sz="6000" dirty="0"/>
          </a:p>
        </p:txBody>
      </p:sp>
      <p:pic>
        <p:nvPicPr>
          <p:cNvPr id="107" name="Picture 13" descr="C:\Users\Jérémy\Desktop\Question_mark_blue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097" y="1528990"/>
            <a:ext cx="681299" cy="68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1162013" y="3243912"/>
            <a:ext cx="5284507" cy="488964"/>
            <a:chOff x="1162013" y="3068319"/>
            <a:chExt cx="5284507" cy="488964"/>
          </a:xfrm>
        </p:grpSpPr>
        <p:pic>
          <p:nvPicPr>
            <p:cNvPr id="96" name="Image 95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8447" y="3083230"/>
              <a:ext cx="1593066" cy="474053"/>
            </a:xfrm>
            <a:prstGeom prst="rect">
              <a:avLst/>
            </a:prstGeom>
          </p:spPr>
        </p:pic>
        <p:sp>
          <p:nvSpPr>
            <p:cNvPr id="97" name="Ellipse 96"/>
            <p:cNvSpPr/>
            <p:nvPr/>
          </p:nvSpPr>
          <p:spPr>
            <a:xfrm>
              <a:off x="1162013" y="3251163"/>
              <a:ext cx="162000" cy="16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Text Box 141"/>
            <p:cNvSpPr txBox="1">
              <a:spLocks noChangeArrowheads="1"/>
            </p:cNvSpPr>
            <p:nvPr/>
          </p:nvSpPr>
          <p:spPr bwMode="auto">
            <a:xfrm>
              <a:off x="3533773" y="3068319"/>
              <a:ext cx="2912747" cy="443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ts val="0"/>
                </a:spcBef>
              </a:pPr>
              <a:r>
                <a:rPr lang="fr-FR" sz="2200" i="1" dirty="0" err="1" smtClean="0"/>
                <a:t>Possibly</a:t>
              </a:r>
              <a:r>
                <a:rPr lang="fr-FR" sz="2200" i="1" dirty="0" smtClean="0"/>
                <a:t> </a:t>
              </a:r>
              <a:r>
                <a:rPr lang="fr-FR" sz="2200" i="1" dirty="0" err="1" smtClean="0"/>
                <a:t>biased</a:t>
              </a:r>
              <a:r>
                <a:rPr lang="fr-FR" sz="2200" i="1" dirty="0" smtClean="0"/>
                <a:t> </a:t>
              </a:r>
              <a:r>
                <a:rPr lang="fr-FR" sz="2200" i="1" dirty="0" err="1" smtClean="0"/>
                <a:t>results</a:t>
              </a:r>
              <a:endParaRPr lang="fr-FR" sz="2200" dirty="0"/>
            </a:p>
          </p:txBody>
        </p:sp>
        <p:pic>
          <p:nvPicPr>
            <p:cNvPr id="154" name="Image 15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1507" y="3237262"/>
              <a:ext cx="450829" cy="169166"/>
            </a:xfrm>
            <a:prstGeom prst="rect">
              <a:avLst/>
            </a:prstGeom>
          </p:spPr>
        </p:pic>
      </p:grpSp>
      <p:grpSp>
        <p:nvGrpSpPr>
          <p:cNvPr id="13" name="Groupe 12"/>
          <p:cNvGrpSpPr/>
          <p:nvPr/>
        </p:nvGrpSpPr>
        <p:grpSpPr>
          <a:xfrm>
            <a:off x="119063" y="4155465"/>
            <a:ext cx="4792608" cy="474048"/>
            <a:chOff x="119063" y="4188926"/>
            <a:chExt cx="4792608" cy="474048"/>
          </a:xfrm>
        </p:grpSpPr>
        <p:pic>
          <p:nvPicPr>
            <p:cNvPr id="158" name="Image 157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764" y="4188926"/>
              <a:ext cx="3763907" cy="474048"/>
            </a:xfrm>
            <a:prstGeom prst="rect">
              <a:avLst/>
            </a:prstGeom>
          </p:spPr>
        </p:pic>
        <p:sp>
          <p:nvSpPr>
            <p:cNvPr id="159" name="Flèche droite rayée 158"/>
            <p:cNvSpPr>
              <a:spLocks noChangeAspect="1"/>
            </p:cNvSpPr>
            <p:nvPr/>
          </p:nvSpPr>
          <p:spPr bwMode="auto">
            <a:xfrm>
              <a:off x="119063" y="4245587"/>
              <a:ext cx="886999" cy="360726"/>
            </a:xfrm>
            <a:prstGeom prst="stripedRightArrow">
              <a:avLst>
                <a:gd name="adj1" fmla="val 42098"/>
                <a:gd name="adj2" fmla="val 50000"/>
              </a:avLst>
            </a:prstGeom>
            <a:solidFill>
              <a:schemeClr val="tx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72" name="Groupe 171"/>
          <p:cNvGrpSpPr/>
          <p:nvPr/>
        </p:nvGrpSpPr>
        <p:grpSpPr>
          <a:xfrm>
            <a:off x="5230017" y="5903334"/>
            <a:ext cx="5129213" cy="1341890"/>
            <a:chOff x="5487193" y="5811385"/>
            <a:chExt cx="5129213" cy="1341890"/>
          </a:xfrm>
        </p:grpSpPr>
        <p:grpSp>
          <p:nvGrpSpPr>
            <p:cNvPr id="173" name="Groupe 172"/>
            <p:cNvGrpSpPr/>
            <p:nvPr/>
          </p:nvGrpSpPr>
          <p:grpSpPr>
            <a:xfrm>
              <a:off x="5487193" y="6286500"/>
              <a:ext cx="5129213" cy="866775"/>
              <a:chOff x="5487193" y="6286500"/>
              <a:chExt cx="5129213" cy="866775"/>
            </a:xfrm>
          </p:grpSpPr>
          <p:sp>
            <p:nvSpPr>
              <p:cNvPr id="175" name="Rectangle 174"/>
              <p:cNvSpPr/>
              <p:nvPr/>
            </p:nvSpPr>
            <p:spPr bwMode="auto">
              <a:xfrm>
                <a:off x="5487193" y="6286500"/>
                <a:ext cx="5129213" cy="866775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762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177" name="Image 17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2699" y="6347057"/>
                <a:ext cx="5018202" cy="745661"/>
              </a:xfrm>
              <a:prstGeom prst="rect">
                <a:avLst/>
              </a:prstGeom>
            </p:spPr>
          </p:pic>
        </p:grpSp>
        <p:sp>
          <p:nvSpPr>
            <p:cNvPr id="174" name="ZoneTexte 173"/>
            <p:cNvSpPr txBox="1"/>
            <p:nvPr/>
          </p:nvSpPr>
          <p:spPr>
            <a:xfrm>
              <a:off x="6655598" y="5811385"/>
              <a:ext cx="2793206" cy="523220"/>
            </a:xfrm>
            <a:prstGeom prst="rect">
              <a:avLst/>
            </a:prstGeom>
            <a:noFill/>
            <a:effectLst>
              <a:outerShdw blurRad="25400" dist="50800" dir="27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buClr>
                  <a:schemeClr val="tx1"/>
                </a:buClr>
                <a:buSzPct val="105000"/>
              </a:pPr>
              <a:r>
                <a:rPr lang="fr-FR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Fréchet Distribution</a:t>
              </a:r>
            </a:p>
          </p:txBody>
        </p:sp>
      </p:grpSp>
      <p:pic>
        <p:nvPicPr>
          <p:cNvPr id="178" name="Picture 2" descr="C:\Users\Jérémy\Desktop\fig_TCL_gene.png"/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" r="2005" b="1639"/>
          <a:stretch/>
        </p:blipFill>
        <p:spPr bwMode="auto">
          <a:xfrm>
            <a:off x="1690687" y="3770617"/>
            <a:ext cx="4181475" cy="3632878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19063" y="2621229"/>
            <a:ext cx="6017064" cy="497328"/>
            <a:chOff x="119063" y="2621229"/>
            <a:chExt cx="6017064" cy="497328"/>
          </a:xfrm>
        </p:grpSpPr>
        <p:sp>
          <p:nvSpPr>
            <p:cNvPr id="75" name="Flèche droite rayée 74"/>
            <p:cNvSpPr>
              <a:spLocks noChangeAspect="1"/>
            </p:cNvSpPr>
            <p:nvPr/>
          </p:nvSpPr>
          <p:spPr bwMode="auto">
            <a:xfrm>
              <a:off x="119063" y="2713073"/>
              <a:ext cx="886999" cy="360726"/>
            </a:xfrm>
            <a:prstGeom prst="stripedRightArrow">
              <a:avLst>
                <a:gd name="adj1" fmla="val 42098"/>
                <a:gd name="adj2" fmla="val 50000"/>
              </a:avLst>
            </a:prstGeom>
            <a:solidFill>
              <a:schemeClr val="tx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7" name="Ellipse 76"/>
            <p:cNvSpPr/>
            <p:nvPr/>
          </p:nvSpPr>
          <p:spPr>
            <a:xfrm>
              <a:off x="1162013" y="2812436"/>
              <a:ext cx="162000" cy="16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25400" dist="50800" dir="2700000" algn="ctr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9" name="Image 7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9772" y="2644504"/>
              <a:ext cx="1593066" cy="474053"/>
            </a:xfrm>
            <a:prstGeom prst="rect">
              <a:avLst/>
            </a:prstGeom>
          </p:spPr>
        </p:pic>
        <p:sp>
          <p:nvSpPr>
            <p:cNvPr id="81" name="Text Box 141"/>
            <p:cNvSpPr txBox="1">
              <a:spLocks noChangeArrowheads="1"/>
            </p:cNvSpPr>
            <p:nvPr/>
          </p:nvSpPr>
          <p:spPr bwMode="auto">
            <a:xfrm>
              <a:off x="3531791" y="2653548"/>
              <a:ext cx="902097" cy="413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ts val="0"/>
                </a:spcBef>
              </a:pPr>
              <a:r>
                <a:rPr lang="fr-FR" sz="2000" i="1" dirty="0" err="1" smtClean="0"/>
                <a:t>Error</a:t>
              </a:r>
              <a:r>
                <a:rPr lang="fr-FR" sz="2000" dirty="0" smtClean="0"/>
                <a:t>:</a:t>
              </a:r>
              <a:endParaRPr lang="fr-FR" sz="2000" dirty="0"/>
            </a:p>
          </p:txBody>
        </p:sp>
        <p:pic>
          <p:nvPicPr>
            <p:cNvPr id="8" name="Image 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3308" y="2801710"/>
              <a:ext cx="450829" cy="169166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9606" y="2621229"/>
              <a:ext cx="1796521" cy="440483"/>
            </a:xfrm>
            <a:prstGeom prst="rect">
              <a:avLst/>
            </a:prstGeom>
          </p:spPr>
        </p:pic>
      </p:grpSp>
      <p:grpSp>
        <p:nvGrpSpPr>
          <p:cNvPr id="11" name="Groupe 10"/>
          <p:cNvGrpSpPr/>
          <p:nvPr/>
        </p:nvGrpSpPr>
        <p:grpSpPr>
          <a:xfrm>
            <a:off x="6485570" y="780134"/>
            <a:ext cx="4075366" cy="3843063"/>
            <a:chOff x="6485570" y="780134"/>
            <a:chExt cx="4075366" cy="3843063"/>
          </a:xfrm>
        </p:grpSpPr>
        <p:sp>
          <p:nvSpPr>
            <p:cNvPr id="109" name="Rectangle 108"/>
            <p:cNvSpPr/>
            <p:nvPr/>
          </p:nvSpPr>
          <p:spPr bwMode="auto">
            <a:xfrm>
              <a:off x="6485570" y="780134"/>
              <a:ext cx="4075366" cy="3843063"/>
            </a:xfrm>
            <a:prstGeom prst="rect">
              <a:avLst/>
            </a:prstGeom>
            <a:solidFill>
              <a:schemeClr val="tx1"/>
            </a:solidFill>
            <a:ln w="508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Forme libre 109"/>
            <p:cNvSpPr/>
            <p:nvPr/>
          </p:nvSpPr>
          <p:spPr bwMode="auto">
            <a:xfrm>
              <a:off x="6574197" y="1287491"/>
              <a:ext cx="3945820" cy="3267631"/>
            </a:xfrm>
            <a:custGeom>
              <a:avLst/>
              <a:gdLst>
                <a:gd name="connsiteX0" fmla="*/ 1285875 w 4791075"/>
                <a:gd name="connsiteY0" fmla="*/ 104775 h 3943350"/>
                <a:gd name="connsiteX1" fmla="*/ 1466850 w 4791075"/>
                <a:gd name="connsiteY1" fmla="*/ 133350 h 3943350"/>
                <a:gd name="connsiteX2" fmla="*/ 1600200 w 4791075"/>
                <a:gd name="connsiteY2" fmla="*/ 171450 h 3943350"/>
                <a:gd name="connsiteX3" fmla="*/ 1724025 w 4791075"/>
                <a:gd name="connsiteY3" fmla="*/ 161925 h 3943350"/>
                <a:gd name="connsiteX4" fmla="*/ 1895475 w 4791075"/>
                <a:gd name="connsiteY4" fmla="*/ 142875 h 3943350"/>
                <a:gd name="connsiteX5" fmla="*/ 2057400 w 4791075"/>
                <a:gd name="connsiteY5" fmla="*/ 123825 h 3943350"/>
                <a:gd name="connsiteX6" fmla="*/ 2295525 w 4791075"/>
                <a:gd name="connsiteY6" fmla="*/ 123825 h 3943350"/>
                <a:gd name="connsiteX7" fmla="*/ 2457450 w 4791075"/>
                <a:gd name="connsiteY7" fmla="*/ 66675 h 3943350"/>
                <a:gd name="connsiteX8" fmla="*/ 2724150 w 4791075"/>
                <a:gd name="connsiteY8" fmla="*/ 19050 h 3943350"/>
                <a:gd name="connsiteX9" fmla="*/ 2981325 w 4791075"/>
                <a:gd name="connsiteY9" fmla="*/ 0 h 3943350"/>
                <a:gd name="connsiteX10" fmla="*/ 3143250 w 4791075"/>
                <a:gd name="connsiteY10" fmla="*/ 28575 h 3943350"/>
                <a:gd name="connsiteX11" fmla="*/ 3419475 w 4791075"/>
                <a:gd name="connsiteY11" fmla="*/ 76200 h 3943350"/>
                <a:gd name="connsiteX12" fmla="*/ 3505200 w 4791075"/>
                <a:gd name="connsiteY12" fmla="*/ 104775 h 3943350"/>
                <a:gd name="connsiteX13" fmla="*/ 3743325 w 4791075"/>
                <a:gd name="connsiteY13" fmla="*/ 180975 h 3943350"/>
                <a:gd name="connsiteX14" fmla="*/ 3819525 w 4791075"/>
                <a:gd name="connsiteY14" fmla="*/ 209550 h 3943350"/>
                <a:gd name="connsiteX15" fmla="*/ 4029075 w 4791075"/>
                <a:gd name="connsiteY15" fmla="*/ 266700 h 3943350"/>
                <a:gd name="connsiteX16" fmla="*/ 4095750 w 4791075"/>
                <a:gd name="connsiteY16" fmla="*/ 361950 h 3943350"/>
                <a:gd name="connsiteX17" fmla="*/ 4162425 w 4791075"/>
                <a:gd name="connsiteY17" fmla="*/ 485775 h 3943350"/>
                <a:gd name="connsiteX18" fmla="*/ 4276725 w 4791075"/>
                <a:gd name="connsiteY18" fmla="*/ 552450 h 3943350"/>
                <a:gd name="connsiteX19" fmla="*/ 4438650 w 4791075"/>
                <a:gd name="connsiteY19" fmla="*/ 638175 h 3943350"/>
                <a:gd name="connsiteX20" fmla="*/ 4476750 w 4791075"/>
                <a:gd name="connsiteY20" fmla="*/ 704850 h 3943350"/>
                <a:gd name="connsiteX21" fmla="*/ 4524375 w 4791075"/>
                <a:gd name="connsiteY21" fmla="*/ 800100 h 3943350"/>
                <a:gd name="connsiteX22" fmla="*/ 4552950 w 4791075"/>
                <a:gd name="connsiteY22" fmla="*/ 904875 h 3943350"/>
                <a:gd name="connsiteX23" fmla="*/ 4552950 w 4791075"/>
                <a:gd name="connsiteY23" fmla="*/ 1047750 h 3943350"/>
                <a:gd name="connsiteX24" fmla="*/ 4543425 w 4791075"/>
                <a:gd name="connsiteY24" fmla="*/ 1143000 h 3943350"/>
                <a:gd name="connsiteX25" fmla="*/ 4533900 w 4791075"/>
                <a:gd name="connsiteY25" fmla="*/ 1209675 h 3943350"/>
                <a:gd name="connsiteX26" fmla="*/ 4533900 w 4791075"/>
                <a:gd name="connsiteY26" fmla="*/ 1219200 h 3943350"/>
                <a:gd name="connsiteX27" fmla="*/ 4467225 w 4791075"/>
                <a:gd name="connsiteY27" fmla="*/ 1438275 h 3943350"/>
                <a:gd name="connsiteX28" fmla="*/ 4505325 w 4791075"/>
                <a:gd name="connsiteY28" fmla="*/ 1543050 h 3943350"/>
                <a:gd name="connsiteX29" fmla="*/ 4562475 w 4791075"/>
                <a:gd name="connsiteY29" fmla="*/ 1609725 h 3943350"/>
                <a:gd name="connsiteX30" fmla="*/ 4667250 w 4791075"/>
                <a:gd name="connsiteY30" fmla="*/ 1676400 h 3943350"/>
                <a:gd name="connsiteX31" fmla="*/ 4714875 w 4791075"/>
                <a:gd name="connsiteY31" fmla="*/ 1800225 h 3943350"/>
                <a:gd name="connsiteX32" fmla="*/ 4743450 w 4791075"/>
                <a:gd name="connsiteY32" fmla="*/ 1905000 h 3943350"/>
                <a:gd name="connsiteX33" fmla="*/ 4772025 w 4791075"/>
                <a:gd name="connsiteY33" fmla="*/ 2038350 h 3943350"/>
                <a:gd name="connsiteX34" fmla="*/ 4781550 w 4791075"/>
                <a:gd name="connsiteY34" fmla="*/ 2238375 h 3943350"/>
                <a:gd name="connsiteX35" fmla="*/ 4791075 w 4791075"/>
                <a:gd name="connsiteY35" fmla="*/ 2352675 h 3943350"/>
                <a:gd name="connsiteX36" fmla="*/ 4781550 w 4791075"/>
                <a:gd name="connsiteY36" fmla="*/ 2571750 h 3943350"/>
                <a:gd name="connsiteX37" fmla="*/ 4743450 w 4791075"/>
                <a:gd name="connsiteY37" fmla="*/ 2809875 h 3943350"/>
                <a:gd name="connsiteX38" fmla="*/ 4724400 w 4791075"/>
                <a:gd name="connsiteY38" fmla="*/ 2905125 h 3943350"/>
                <a:gd name="connsiteX39" fmla="*/ 4686300 w 4791075"/>
                <a:gd name="connsiteY39" fmla="*/ 3009900 h 3943350"/>
                <a:gd name="connsiteX40" fmla="*/ 4638675 w 4791075"/>
                <a:gd name="connsiteY40" fmla="*/ 3086100 h 3943350"/>
                <a:gd name="connsiteX41" fmla="*/ 4610100 w 4791075"/>
                <a:gd name="connsiteY41" fmla="*/ 3171825 h 3943350"/>
                <a:gd name="connsiteX42" fmla="*/ 4543425 w 4791075"/>
                <a:gd name="connsiteY42" fmla="*/ 3286125 h 3943350"/>
                <a:gd name="connsiteX43" fmla="*/ 4486275 w 4791075"/>
                <a:gd name="connsiteY43" fmla="*/ 3362325 h 3943350"/>
                <a:gd name="connsiteX44" fmla="*/ 4371975 w 4791075"/>
                <a:gd name="connsiteY44" fmla="*/ 3495675 h 3943350"/>
                <a:gd name="connsiteX45" fmla="*/ 4286250 w 4791075"/>
                <a:gd name="connsiteY45" fmla="*/ 3562350 h 3943350"/>
                <a:gd name="connsiteX46" fmla="*/ 4257675 w 4791075"/>
                <a:gd name="connsiteY46" fmla="*/ 3600450 h 3943350"/>
                <a:gd name="connsiteX47" fmla="*/ 4105275 w 4791075"/>
                <a:gd name="connsiteY47" fmla="*/ 3724275 h 3943350"/>
                <a:gd name="connsiteX48" fmla="*/ 3933825 w 4791075"/>
                <a:gd name="connsiteY48" fmla="*/ 3810000 h 3943350"/>
                <a:gd name="connsiteX49" fmla="*/ 3848100 w 4791075"/>
                <a:gd name="connsiteY49" fmla="*/ 3838575 h 3943350"/>
                <a:gd name="connsiteX50" fmla="*/ 3781425 w 4791075"/>
                <a:gd name="connsiteY50" fmla="*/ 3848100 h 3943350"/>
                <a:gd name="connsiteX51" fmla="*/ 3543300 w 4791075"/>
                <a:gd name="connsiteY51" fmla="*/ 3895725 h 3943350"/>
                <a:gd name="connsiteX52" fmla="*/ 3390900 w 4791075"/>
                <a:gd name="connsiteY52" fmla="*/ 3895725 h 3943350"/>
                <a:gd name="connsiteX53" fmla="*/ 3295650 w 4791075"/>
                <a:gd name="connsiteY53" fmla="*/ 3895725 h 3943350"/>
                <a:gd name="connsiteX54" fmla="*/ 3152775 w 4791075"/>
                <a:gd name="connsiteY54" fmla="*/ 3943350 h 3943350"/>
                <a:gd name="connsiteX55" fmla="*/ 3057525 w 4791075"/>
                <a:gd name="connsiteY55" fmla="*/ 3933825 h 3943350"/>
                <a:gd name="connsiteX56" fmla="*/ 3019425 w 4791075"/>
                <a:gd name="connsiteY56" fmla="*/ 3924300 h 3943350"/>
                <a:gd name="connsiteX57" fmla="*/ 2676525 w 4791075"/>
                <a:gd name="connsiteY57" fmla="*/ 3914775 h 3943350"/>
                <a:gd name="connsiteX58" fmla="*/ 2562225 w 4791075"/>
                <a:gd name="connsiteY58" fmla="*/ 3895725 h 3943350"/>
                <a:gd name="connsiteX59" fmla="*/ 2552700 w 4791075"/>
                <a:gd name="connsiteY59" fmla="*/ 3886200 h 3943350"/>
                <a:gd name="connsiteX60" fmla="*/ 2495550 w 4791075"/>
                <a:gd name="connsiteY60" fmla="*/ 3895725 h 3943350"/>
                <a:gd name="connsiteX61" fmla="*/ 2409825 w 4791075"/>
                <a:gd name="connsiteY61" fmla="*/ 3886200 h 3943350"/>
                <a:gd name="connsiteX62" fmla="*/ 2324100 w 4791075"/>
                <a:gd name="connsiteY62" fmla="*/ 3867150 h 3943350"/>
                <a:gd name="connsiteX63" fmla="*/ 2114550 w 4791075"/>
                <a:gd name="connsiteY63" fmla="*/ 3857625 h 3943350"/>
                <a:gd name="connsiteX64" fmla="*/ 2019300 w 4791075"/>
                <a:gd name="connsiteY64" fmla="*/ 3848100 h 3943350"/>
                <a:gd name="connsiteX65" fmla="*/ 1933575 w 4791075"/>
                <a:gd name="connsiteY65" fmla="*/ 3867150 h 3943350"/>
                <a:gd name="connsiteX66" fmla="*/ 1847850 w 4791075"/>
                <a:gd name="connsiteY66" fmla="*/ 3876675 h 3943350"/>
                <a:gd name="connsiteX67" fmla="*/ 1562100 w 4791075"/>
                <a:gd name="connsiteY67" fmla="*/ 3914775 h 3943350"/>
                <a:gd name="connsiteX68" fmla="*/ 1323975 w 4791075"/>
                <a:gd name="connsiteY68" fmla="*/ 3924300 h 3943350"/>
                <a:gd name="connsiteX69" fmla="*/ 1304925 w 4791075"/>
                <a:gd name="connsiteY69" fmla="*/ 3914775 h 3943350"/>
                <a:gd name="connsiteX70" fmla="*/ 1200150 w 4791075"/>
                <a:gd name="connsiteY70" fmla="*/ 3905250 h 3943350"/>
                <a:gd name="connsiteX71" fmla="*/ 1047750 w 4791075"/>
                <a:gd name="connsiteY71" fmla="*/ 3867150 h 3943350"/>
                <a:gd name="connsiteX72" fmla="*/ 933450 w 4791075"/>
                <a:gd name="connsiteY72" fmla="*/ 3829050 h 3943350"/>
                <a:gd name="connsiteX73" fmla="*/ 923925 w 4791075"/>
                <a:gd name="connsiteY73" fmla="*/ 3819525 h 3943350"/>
                <a:gd name="connsiteX74" fmla="*/ 904875 w 4791075"/>
                <a:gd name="connsiteY74" fmla="*/ 3790950 h 3943350"/>
                <a:gd name="connsiteX75" fmla="*/ 866775 w 4791075"/>
                <a:gd name="connsiteY75" fmla="*/ 3705225 h 3943350"/>
                <a:gd name="connsiteX76" fmla="*/ 838200 w 4791075"/>
                <a:gd name="connsiteY76" fmla="*/ 3638550 h 3943350"/>
                <a:gd name="connsiteX77" fmla="*/ 838200 w 4791075"/>
                <a:gd name="connsiteY77" fmla="*/ 3629025 h 3943350"/>
                <a:gd name="connsiteX78" fmla="*/ 838200 w 4791075"/>
                <a:gd name="connsiteY78" fmla="*/ 3609975 h 3943350"/>
                <a:gd name="connsiteX79" fmla="*/ 809625 w 4791075"/>
                <a:gd name="connsiteY79" fmla="*/ 3524250 h 3943350"/>
                <a:gd name="connsiteX80" fmla="*/ 800100 w 4791075"/>
                <a:gd name="connsiteY80" fmla="*/ 3457575 h 3943350"/>
                <a:gd name="connsiteX81" fmla="*/ 762000 w 4791075"/>
                <a:gd name="connsiteY81" fmla="*/ 3371850 h 3943350"/>
                <a:gd name="connsiteX82" fmla="*/ 733425 w 4791075"/>
                <a:gd name="connsiteY82" fmla="*/ 3333750 h 3943350"/>
                <a:gd name="connsiteX83" fmla="*/ 685800 w 4791075"/>
                <a:gd name="connsiteY83" fmla="*/ 3248025 h 3943350"/>
                <a:gd name="connsiteX84" fmla="*/ 638175 w 4791075"/>
                <a:gd name="connsiteY84" fmla="*/ 3162300 h 3943350"/>
                <a:gd name="connsiteX85" fmla="*/ 619125 w 4791075"/>
                <a:gd name="connsiteY85" fmla="*/ 3124200 h 3943350"/>
                <a:gd name="connsiteX86" fmla="*/ 504825 w 4791075"/>
                <a:gd name="connsiteY86" fmla="*/ 3009900 h 3943350"/>
                <a:gd name="connsiteX87" fmla="*/ 419100 w 4791075"/>
                <a:gd name="connsiteY87" fmla="*/ 2924175 h 3943350"/>
                <a:gd name="connsiteX88" fmla="*/ 352425 w 4791075"/>
                <a:gd name="connsiteY88" fmla="*/ 2847975 h 3943350"/>
                <a:gd name="connsiteX89" fmla="*/ 323850 w 4791075"/>
                <a:gd name="connsiteY89" fmla="*/ 2809875 h 3943350"/>
                <a:gd name="connsiteX90" fmla="*/ 285750 w 4791075"/>
                <a:gd name="connsiteY90" fmla="*/ 2781300 h 3943350"/>
                <a:gd name="connsiteX91" fmla="*/ 247650 w 4791075"/>
                <a:gd name="connsiteY91" fmla="*/ 2733675 h 3943350"/>
                <a:gd name="connsiteX92" fmla="*/ 171450 w 4791075"/>
                <a:gd name="connsiteY92" fmla="*/ 2647950 h 3943350"/>
                <a:gd name="connsiteX93" fmla="*/ 123825 w 4791075"/>
                <a:gd name="connsiteY93" fmla="*/ 2571750 h 3943350"/>
                <a:gd name="connsiteX94" fmla="*/ 76200 w 4791075"/>
                <a:gd name="connsiteY94" fmla="*/ 2505075 h 3943350"/>
                <a:gd name="connsiteX95" fmla="*/ 38100 w 4791075"/>
                <a:gd name="connsiteY95" fmla="*/ 2419350 h 3943350"/>
                <a:gd name="connsiteX96" fmla="*/ 9525 w 4791075"/>
                <a:gd name="connsiteY96" fmla="*/ 2343150 h 3943350"/>
                <a:gd name="connsiteX97" fmla="*/ 28575 w 4791075"/>
                <a:gd name="connsiteY97" fmla="*/ 2276475 h 3943350"/>
                <a:gd name="connsiteX98" fmla="*/ 19050 w 4791075"/>
                <a:gd name="connsiteY98" fmla="*/ 2190750 h 3943350"/>
                <a:gd name="connsiteX99" fmla="*/ 9525 w 4791075"/>
                <a:gd name="connsiteY99" fmla="*/ 2152650 h 3943350"/>
                <a:gd name="connsiteX100" fmla="*/ 0 w 4791075"/>
                <a:gd name="connsiteY100" fmla="*/ 2076450 h 3943350"/>
                <a:gd name="connsiteX101" fmla="*/ 9525 w 4791075"/>
                <a:gd name="connsiteY101" fmla="*/ 1905000 h 3943350"/>
                <a:gd name="connsiteX102" fmla="*/ 19050 w 4791075"/>
                <a:gd name="connsiteY102" fmla="*/ 1809750 h 3943350"/>
                <a:gd name="connsiteX103" fmla="*/ 47625 w 4791075"/>
                <a:gd name="connsiteY103" fmla="*/ 1714500 h 3943350"/>
                <a:gd name="connsiteX104" fmla="*/ 66675 w 4791075"/>
                <a:gd name="connsiteY104" fmla="*/ 1609725 h 3943350"/>
                <a:gd name="connsiteX105" fmla="*/ 95250 w 4791075"/>
                <a:gd name="connsiteY105" fmla="*/ 1524000 h 3943350"/>
                <a:gd name="connsiteX106" fmla="*/ 104775 w 4791075"/>
                <a:gd name="connsiteY106" fmla="*/ 1476375 h 3943350"/>
                <a:gd name="connsiteX107" fmla="*/ 123825 w 4791075"/>
                <a:gd name="connsiteY107" fmla="*/ 1390650 h 3943350"/>
                <a:gd name="connsiteX108" fmla="*/ 152400 w 4791075"/>
                <a:gd name="connsiteY108" fmla="*/ 1247775 h 3943350"/>
                <a:gd name="connsiteX109" fmla="*/ 190500 w 4791075"/>
                <a:gd name="connsiteY109" fmla="*/ 1219200 h 3943350"/>
                <a:gd name="connsiteX110" fmla="*/ 142875 w 4791075"/>
                <a:gd name="connsiteY110" fmla="*/ 1123950 h 3943350"/>
                <a:gd name="connsiteX111" fmla="*/ 142875 w 4791075"/>
                <a:gd name="connsiteY111" fmla="*/ 1076325 h 3943350"/>
                <a:gd name="connsiteX112" fmla="*/ 152400 w 4791075"/>
                <a:gd name="connsiteY112" fmla="*/ 990600 h 3943350"/>
                <a:gd name="connsiteX113" fmla="*/ 142875 w 4791075"/>
                <a:gd name="connsiteY113" fmla="*/ 942975 h 3943350"/>
                <a:gd name="connsiteX114" fmla="*/ 142875 w 4791075"/>
                <a:gd name="connsiteY114" fmla="*/ 876300 h 3943350"/>
                <a:gd name="connsiteX115" fmla="*/ 123825 w 4791075"/>
                <a:gd name="connsiteY115" fmla="*/ 771525 h 3943350"/>
                <a:gd name="connsiteX116" fmla="*/ 95250 w 4791075"/>
                <a:gd name="connsiteY116" fmla="*/ 695325 h 3943350"/>
                <a:gd name="connsiteX117" fmla="*/ 85725 w 4791075"/>
                <a:gd name="connsiteY117" fmla="*/ 657225 h 3943350"/>
                <a:gd name="connsiteX118" fmla="*/ 76200 w 4791075"/>
                <a:gd name="connsiteY118" fmla="*/ 619125 h 3943350"/>
                <a:gd name="connsiteX119" fmla="*/ 57150 w 4791075"/>
                <a:gd name="connsiteY119" fmla="*/ 514350 h 3943350"/>
                <a:gd name="connsiteX120" fmla="*/ 57150 w 4791075"/>
                <a:gd name="connsiteY120" fmla="*/ 485775 h 3943350"/>
                <a:gd name="connsiteX121" fmla="*/ 47625 w 4791075"/>
                <a:gd name="connsiteY121" fmla="*/ 400050 h 3943350"/>
                <a:gd name="connsiteX122" fmla="*/ 47625 w 4791075"/>
                <a:gd name="connsiteY122" fmla="*/ 371475 h 3943350"/>
                <a:gd name="connsiteX123" fmla="*/ 76200 w 4791075"/>
                <a:gd name="connsiteY123" fmla="*/ 285750 h 3943350"/>
                <a:gd name="connsiteX124" fmla="*/ 95250 w 4791075"/>
                <a:gd name="connsiteY124" fmla="*/ 257175 h 3943350"/>
                <a:gd name="connsiteX125" fmla="*/ 114300 w 4791075"/>
                <a:gd name="connsiteY125" fmla="*/ 228600 h 3943350"/>
                <a:gd name="connsiteX126" fmla="*/ 114300 w 4791075"/>
                <a:gd name="connsiteY126" fmla="*/ 228600 h 3943350"/>
                <a:gd name="connsiteX127" fmla="*/ 219075 w 4791075"/>
                <a:gd name="connsiteY127" fmla="*/ 171450 h 3943350"/>
                <a:gd name="connsiteX128" fmla="*/ 295275 w 4791075"/>
                <a:gd name="connsiteY128" fmla="*/ 123825 h 3943350"/>
                <a:gd name="connsiteX129" fmla="*/ 323850 w 4791075"/>
                <a:gd name="connsiteY129" fmla="*/ 104775 h 3943350"/>
                <a:gd name="connsiteX130" fmla="*/ 361950 w 4791075"/>
                <a:gd name="connsiteY130" fmla="*/ 104775 h 3943350"/>
                <a:gd name="connsiteX131" fmla="*/ 438150 w 4791075"/>
                <a:gd name="connsiteY131" fmla="*/ 76200 h 3943350"/>
                <a:gd name="connsiteX132" fmla="*/ 581025 w 4791075"/>
                <a:gd name="connsiteY132" fmla="*/ 66675 h 3943350"/>
                <a:gd name="connsiteX133" fmla="*/ 733425 w 4791075"/>
                <a:gd name="connsiteY133" fmla="*/ 57150 h 3943350"/>
                <a:gd name="connsiteX134" fmla="*/ 857250 w 4791075"/>
                <a:gd name="connsiteY134" fmla="*/ 47625 h 3943350"/>
                <a:gd name="connsiteX135" fmla="*/ 981075 w 4791075"/>
                <a:gd name="connsiteY135" fmla="*/ 47625 h 3943350"/>
                <a:gd name="connsiteX136" fmla="*/ 1162050 w 4791075"/>
                <a:gd name="connsiteY136" fmla="*/ 76200 h 3943350"/>
                <a:gd name="connsiteX137" fmla="*/ 1285875 w 4791075"/>
                <a:gd name="connsiteY137" fmla="*/ 104775 h 39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4791075" h="3943350">
                  <a:moveTo>
                    <a:pt x="1285875" y="104775"/>
                  </a:moveTo>
                  <a:lnTo>
                    <a:pt x="1466850" y="133350"/>
                  </a:lnTo>
                  <a:lnTo>
                    <a:pt x="1600200" y="171450"/>
                  </a:lnTo>
                  <a:lnTo>
                    <a:pt x="1724025" y="161925"/>
                  </a:lnTo>
                  <a:lnTo>
                    <a:pt x="1895475" y="142875"/>
                  </a:lnTo>
                  <a:lnTo>
                    <a:pt x="2057400" y="123825"/>
                  </a:lnTo>
                  <a:lnTo>
                    <a:pt x="2295525" y="123825"/>
                  </a:lnTo>
                  <a:lnTo>
                    <a:pt x="2457450" y="66675"/>
                  </a:lnTo>
                  <a:lnTo>
                    <a:pt x="2724150" y="19050"/>
                  </a:lnTo>
                  <a:lnTo>
                    <a:pt x="2981325" y="0"/>
                  </a:lnTo>
                  <a:lnTo>
                    <a:pt x="3143250" y="28575"/>
                  </a:lnTo>
                  <a:lnTo>
                    <a:pt x="3419475" y="76200"/>
                  </a:lnTo>
                  <a:lnTo>
                    <a:pt x="3505200" y="104775"/>
                  </a:lnTo>
                  <a:lnTo>
                    <a:pt x="3743325" y="180975"/>
                  </a:lnTo>
                  <a:lnTo>
                    <a:pt x="3819525" y="209550"/>
                  </a:lnTo>
                  <a:lnTo>
                    <a:pt x="4029075" y="266700"/>
                  </a:lnTo>
                  <a:lnTo>
                    <a:pt x="4095750" y="361950"/>
                  </a:lnTo>
                  <a:lnTo>
                    <a:pt x="4162425" y="485775"/>
                  </a:lnTo>
                  <a:lnTo>
                    <a:pt x="4276725" y="552450"/>
                  </a:lnTo>
                  <a:lnTo>
                    <a:pt x="4438650" y="638175"/>
                  </a:lnTo>
                  <a:lnTo>
                    <a:pt x="4476750" y="704850"/>
                  </a:lnTo>
                  <a:lnTo>
                    <a:pt x="4524375" y="800100"/>
                  </a:lnTo>
                  <a:lnTo>
                    <a:pt x="4552950" y="904875"/>
                  </a:lnTo>
                  <a:lnTo>
                    <a:pt x="4552950" y="1047750"/>
                  </a:lnTo>
                  <a:cubicBezTo>
                    <a:pt x="4549775" y="1079500"/>
                    <a:pt x="4547938" y="1111412"/>
                    <a:pt x="4543425" y="1143000"/>
                  </a:cubicBezTo>
                  <a:cubicBezTo>
                    <a:pt x="4531590" y="1225846"/>
                    <a:pt x="4533900" y="1142175"/>
                    <a:pt x="4533900" y="1209675"/>
                  </a:cubicBezTo>
                  <a:lnTo>
                    <a:pt x="4533900" y="1219200"/>
                  </a:lnTo>
                  <a:lnTo>
                    <a:pt x="4467225" y="1438275"/>
                  </a:lnTo>
                  <a:lnTo>
                    <a:pt x="4505325" y="1543050"/>
                  </a:lnTo>
                  <a:lnTo>
                    <a:pt x="4562475" y="1609725"/>
                  </a:lnTo>
                  <a:lnTo>
                    <a:pt x="4667250" y="1676400"/>
                  </a:lnTo>
                  <a:lnTo>
                    <a:pt x="4714875" y="1800225"/>
                  </a:lnTo>
                  <a:lnTo>
                    <a:pt x="4743450" y="1905000"/>
                  </a:lnTo>
                  <a:lnTo>
                    <a:pt x="4772025" y="2038350"/>
                  </a:lnTo>
                  <a:lnTo>
                    <a:pt x="4781550" y="2238375"/>
                  </a:lnTo>
                  <a:lnTo>
                    <a:pt x="4791075" y="2352675"/>
                  </a:lnTo>
                  <a:lnTo>
                    <a:pt x="4781550" y="2571750"/>
                  </a:lnTo>
                  <a:lnTo>
                    <a:pt x="4743450" y="2809875"/>
                  </a:lnTo>
                  <a:lnTo>
                    <a:pt x="4724400" y="2905125"/>
                  </a:lnTo>
                  <a:lnTo>
                    <a:pt x="4686300" y="3009900"/>
                  </a:lnTo>
                  <a:lnTo>
                    <a:pt x="4638675" y="3086100"/>
                  </a:lnTo>
                  <a:lnTo>
                    <a:pt x="4610100" y="3171825"/>
                  </a:lnTo>
                  <a:lnTo>
                    <a:pt x="4543425" y="3286125"/>
                  </a:lnTo>
                  <a:lnTo>
                    <a:pt x="4486275" y="3362325"/>
                  </a:lnTo>
                  <a:lnTo>
                    <a:pt x="4371975" y="3495675"/>
                  </a:lnTo>
                  <a:cubicBezTo>
                    <a:pt x="4297992" y="3548520"/>
                    <a:pt x="4324613" y="3523987"/>
                    <a:pt x="4286250" y="3562350"/>
                  </a:cubicBezTo>
                  <a:lnTo>
                    <a:pt x="4257675" y="3600450"/>
                  </a:lnTo>
                  <a:lnTo>
                    <a:pt x="4105275" y="3724275"/>
                  </a:lnTo>
                  <a:lnTo>
                    <a:pt x="3933825" y="3810000"/>
                  </a:lnTo>
                  <a:cubicBezTo>
                    <a:pt x="3905250" y="3819525"/>
                    <a:pt x="3877321" y="3831270"/>
                    <a:pt x="3848100" y="3838575"/>
                  </a:cubicBezTo>
                  <a:cubicBezTo>
                    <a:pt x="3826320" y="3844020"/>
                    <a:pt x="3781425" y="3848100"/>
                    <a:pt x="3781425" y="3848100"/>
                  </a:cubicBezTo>
                  <a:lnTo>
                    <a:pt x="3543300" y="3895725"/>
                  </a:lnTo>
                  <a:lnTo>
                    <a:pt x="3390900" y="3895725"/>
                  </a:lnTo>
                  <a:lnTo>
                    <a:pt x="3295650" y="3895725"/>
                  </a:lnTo>
                  <a:lnTo>
                    <a:pt x="3152775" y="3943350"/>
                  </a:lnTo>
                  <a:cubicBezTo>
                    <a:pt x="3121025" y="3940175"/>
                    <a:pt x="3089113" y="3938338"/>
                    <a:pt x="3057525" y="3933825"/>
                  </a:cubicBezTo>
                  <a:cubicBezTo>
                    <a:pt x="3044566" y="3931974"/>
                    <a:pt x="3019425" y="3924300"/>
                    <a:pt x="3019425" y="3924300"/>
                  </a:cubicBezTo>
                  <a:lnTo>
                    <a:pt x="2676525" y="3914775"/>
                  </a:lnTo>
                  <a:cubicBezTo>
                    <a:pt x="2649363" y="3911757"/>
                    <a:pt x="2594140" y="3911682"/>
                    <a:pt x="2562225" y="3895725"/>
                  </a:cubicBezTo>
                  <a:cubicBezTo>
                    <a:pt x="2558209" y="3893717"/>
                    <a:pt x="2555875" y="3889375"/>
                    <a:pt x="2552700" y="3886200"/>
                  </a:cubicBezTo>
                  <a:lnTo>
                    <a:pt x="2495550" y="3895725"/>
                  </a:lnTo>
                  <a:cubicBezTo>
                    <a:pt x="2466975" y="3892550"/>
                    <a:pt x="2438018" y="3891839"/>
                    <a:pt x="2409825" y="3886200"/>
                  </a:cubicBezTo>
                  <a:cubicBezTo>
                    <a:pt x="2299515" y="3864138"/>
                    <a:pt x="2393685" y="3867150"/>
                    <a:pt x="2324100" y="3867150"/>
                  </a:cubicBezTo>
                  <a:lnTo>
                    <a:pt x="2114550" y="3857625"/>
                  </a:lnTo>
                  <a:lnTo>
                    <a:pt x="2019300" y="3848100"/>
                  </a:lnTo>
                  <a:lnTo>
                    <a:pt x="1933575" y="3867150"/>
                  </a:lnTo>
                  <a:lnTo>
                    <a:pt x="1847850" y="3876675"/>
                  </a:lnTo>
                  <a:lnTo>
                    <a:pt x="1562100" y="3914775"/>
                  </a:lnTo>
                  <a:cubicBezTo>
                    <a:pt x="1419461" y="3929039"/>
                    <a:pt x="1498758" y="3924300"/>
                    <a:pt x="1323975" y="3924300"/>
                  </a:cubicBezTo>
                  <a:lnTo>
                    <a:pt x="1304925" y="3914775"/>
                  </a:lnTo>
                  <a:cubicBezTo>
                    <a:pt x="1206516" y="3904934"/>
                    <a:pt x="1241583" y="3905250"/>
                    <a:pt x="1200150" y="3905250"/>
                  </a:cubicBezTo>
                  <a:lnTo>
                    <a:pt x="1047750" y="3867150"/>
                  </a:lnTo>
                  <a:cubicBezTo>
                    <a:pt x="972220" y="3850366"/>
                    <a:pt x="978023" y="3862480"/>
                    <a:pt x="933450" y="3829050"/>
                  </a:cubicBezTo>
                  <a:cubicBezTo>
                    <a:pt x="929858" y="3826356"/>
                    <a:pt x="927100" y="3822700"/>
                    <a:pt x="923925" y="3819525"/>
                  </a:cubicBezTo>
                  <a:lnTo>
                    <a:pt x="904875" y="3790950"/>
                  </a:lnTo>
                  <a:cubicBezTo>
                    <a:pt x="892175" y="3762375"/>
                    <a:pt x="879879" y="3733617"/>
                    <a:pt x="866775" y="3705225"/>
                  </a:cubicBezTo>
                  <a:cubicBezTo>
                    <a:pt x="851906" y="3673009"/>
                    <a:pt x="846084" y="3670085"/>
                    <a:pt x="838200" y="3638550"/>
                  </a:cubicBezTo>
                  <a:cubicBezTo>
                    <a:pt x="837430" y="3635470"/>
                    <a:pt x="838200" y="3632200"/>
                    <a:pt x="838200" y="3629025"/>
                  </a:cubicBezTo>
                  <a:lnTo>
                    <a:pt x="838200" y="3609975"/>
                  </a:lnTo>
                  <a:lnTo>
                    <a:pt x="809625" y="3524250"/>
                  </a:lnTo>
                  <a:lnTo>
                    <a:pt x="800100" y="3457575"/>
                  </a:lnTo>
                  <a:cubicBezTo>
                    <a:pt x="787400" y="3429000"/>
                    <a:pt x="776825" y="3399382"/>
                    <a:pt x="762000" y="3371850"/>
                  </a:cubicBezTo>
                  <a:cubicBezTo>
                    <a:pt x="754474" y="3357873"/>
                    <a:pt x="733425" y="3333750"/>
                    <a:pt x="733425" y="3333750"/>
                  </a:cubicBezTo>
                  <a:lnTo>
                    <a:pt x="685800" y="3248025"/>
                  </a:lnTo>
                  <a:cubicBezTo>
                    <a:pt x="645692" y="3167809"/>
                    <a:pt x="667780" y="3191905"/>
                    <a:pt x="638175" y="3162300"/>
                  </a:cubicBezTo>
                  <a:lnTo>
                    <a:pt x="619125" y="3124200"/>
                  </a:lnTo>
                  <a:lnTo>
                    <a:pt x="504825" y="3009900"/>
                  </a:lnTo>
                  <a:lnTo>
                    <a:pt x="419100" y="2924175"/>
                  </a:lnTo>
                  <a:cubicBezTo>
                    <a:pt x="396875" y="2898775"/>
                    <a:pt x="374032" y="2873903"/>
                    <a:pt x="352425" y="2847975"/>
                  </a:cubicBezTo>
                  <a:cubicBezTo>
                    <a:pt x="342262" y="2835779"/>
                    <a:pt x="336046" y="2820038"/>
                    <a:pt x="323850" y="2809875"/>
                  </a:cubicBezTo>
                  <a:cubicBezTo>
                    <a:pt x="273407" y="2767839"/>
                    <a:pt x="310466" y="2830731"/>
                    <a:pt x="285750" y="2781300"/>
                  </a:cubicBezTo>
                  <a:lnTo>
                    <a:pt x="247650" y="2733675"/>
                  </a:lnTo>
                  <a:cubicBezTo>
                    <a:pt x="186240" y="2651795"/>
                    <a:pt x="218898" y="2671674"/>
                    <a:pt x="171450" y="2647950"/>
                  </a:cubicBezTo>
                  <a:lnTo>
                    <a:pt x="123825" y="2571750"/>
                  </a:lnTo>
                  <a:lnTo>
                    <a:pt x="76200" y="2505075"/>
                  </a:lnTo>
                  <a:lnTo>
                    <a:pt x="38100" y="2419350"/>
                  </a:lnTo>
                  <a:lnTo>
                    <a:pt x="9525" y="2343150"/>
                  </a:lnTo>
                  <a:lnTo>
                    <a:pt x="28575" y="2276475"/>
                  </a:lnTo>
                  <a:cubicBezTo>
                    <a:pt x="25400" y="2247900"/>
                    <a:pt x="23777" y="2219110"/>
                    <a:pt x="19050" y="2190750"/>
                  </a:cubicBezTo>
                  <a:cubicBezTo>
                    <a:pt x="8521" y="2127576"/>
                    <a:pt x="9525" y="2182204"/>
                    <a:pt x="9525" y="2152650"/>
                  </a:cubicBezTo>
                  <a:lnTo>
                    <a:pt x="0" y="2076450"/>
                  </a:lnTo>
                  <a:cubicBezTo>
                    <a:pt x="12052" y="1955926"/>
                    <a:pt x="9525" y="2013108"/>
                    <a:pt x="9525" y="1905000"/>
                  </a:cubicBezTo>
                  <a:lnTo>
                    <a:pt x="19050" y="1809750"/>
                  </a:lnTo>
                  <a:cubicBezTo>
                    <a:pt x="48629" y="1721013"/>
                    <a:pt x="47625" y="1754146"/>
                    <a:pt x="47625" y="1714500"/>
                  </a:cubicBezTo>
                  <a:lnTo>
                    <a:pt x="66675" y="1609725"/>
                  </a:lnTo>
                  <a:cubicBezTo>
                    <a:pt x="76200" y="1581150"/>
                    <a:pt x="86392" y="1552789"/>
                    <a:pt x="95250" y="1524000"/>
                  </a:cubicBezTo>
                  <a:cubicBezTo>
                    <a:pt x="105545" y="1490541"/>
                    <a:pt x="104775" y="1497118"/>
                    <a:pt x="104775" y="1476375"/>
                  </a:cubicBezTo>
                  <a:lnTo>
                    <a:pt x="123825" y="1390650"/>
                  </a:lnTo>
                  <a:cubicBezTo>
                    <a:pt x="160204" y="1293640"/>
                    <a:pt x="152400" y="1341577"/>
                    <a:pt x="152400" y="1247775"/>
                  </a:cubicBezTo>
                  <a:lnTo>
                    <a:pt x="190500" y="1219200"/>
                  </a:lnTo>
                  <a:cubicBezTo>
                    <a:pt x="137339" y="1144774"/>
                    <a:pt x="142875" y="1179837"/>
                    <a:pt x="142875" y="1123950"/>
                  </a:cubicBezTo>
                  <a:lnTo>
                    <a:pt x="142875" y="1076325"/>
                  </a:lnTo>
                  <a:cubicBezTo>
                    <a:pt x="146050" y="1047750"/>
                    <a:pt x="152400" y="1019351"/>
                    <a:pt x="152400" y="990600"/>
                  </a:cubicBezTo>
                  <a:cubicBezTo>
                    <a:pt x="152400" y="974411"/>
                    <a:pt x="142875" y="942975"/>
                    <a:pt x="142875" y="942975"/>
                  </a:cubicBezTo>
                  <a:lnTo>
                    <a:pt x="142875" y="876300"/>
                  </a:lnTo>
                  <a:lnTo>
                    <a:pt x="123825" y="771525"/>
                  </a:lnTo>
                  <a:cubicBezTo>
                    <a:pt x="114300" y="746125"/>
                    <a:pt x="104521" y="720819"/>
                    <a:pt x="95250" y="695325"/>
                  </a:cubicBezTo>
                  <a:cubicBezTo>
                    <a:pt x="84721" y="666370"/>
                    <a:pt x="85725" y="675958"/>
                    <a:pt x="85725" y="657225"/>
                  </a:cubicBezTo>
                  <a:lnTo>
                    <a:pt x="76200" y="619125"/>
                  </a:lnTo>
                  <a:cubicBezTo>
                    <a:pt x="55772" y="527201"/>
                    <a:pt x="57150" y="562672"/>
                    <a:pt x="57150" y="514350"/>
                  </a:cubicBezTo>
                  <a:lnTo>
                    <a:pt x="57150" y="485775"/>
                  </a:lnTo>
                  <a:lnTo>
                    <a:pt x="47625" y="400050"/>
                  </a:lnTo>
                  <a:lnTo>
                    <a:pt x="47625" y="371475"/>
                  </a:lnTo>
                  <a:cubicBezTo>
                    <a:pt x="57150" y="342900"/>
                    <a:pt x="64615" y="313554"/>
                    <a:pt x="76200" y="285750"/>
                  </a:cubicBezTo>
                  <a:cubicBezTo>
                    <a:pt x="80603" y="275183"/>
                    <a:pt x="90130" y="267414"/>
                    <a:pt x="95250" y="257175"/>
                  </a:cubicBezTo>
                  <a:cubicBezTo>
                    <a:pt x="111044" y="225588"/>
                    <a:pt x="93070" y="228600"/>
                    <a:pt x="114300" y="228600"/>
                  </a:cubicBezTo>
                  <a:lnTo>
                    <a:pt x="114300" y="228600"/>
                  </a:lnTo>
                  <a:lnTo>
                    <a:pt x="219075" y="171450"/>
                  </a:lnTo>
                  <a:cubicBezTo>
                    <a:pt x="244475" y="155575"/>
                    <a:pt x="268979" y="138168"/>
                    <a:pt x="295275" y="123825"/>
                  </a:cubicBezTo>
                  <a:cubicBezTo>
                    <a:pt x="326862" y="106596"/>
                    <a:pt x="323850" y="126459"/>
                    <a:pt x="323850" y="104775"/>
                  </a:cubicBezTo>
                  <a:lnTo>
                    <a:pt x="361950" y="104775"/>
                  </a:lnTo>
                  <a:lnTo>
                    <a:pt x="438150" y="76200"/>
                  </a:lnTo>
                  <a:lnTo>
                    <a:pt x="581025" y="66675"/>
                  </a:lnTo>
                  <a:cubicBezTo>
                    <a:pt x="720709" y="56698"/>
                    <a:pt x="669812" y="57150"/>
                    <a:pt x="733425" y="57150"/>
                  </a:cubicBezTo>
                  <a:lnTo>
                    <a:pt x="857250" y="47625"/>
                  </a:lnTo>
                  <a:lnTo>
                    <a:pt x="981075" y="47625"/>
                  </a:lnTo>
                  <a:lnTo>
                    <a:pt x="1162050" y="76200"/>
                  </a:lnTo>
                  <a:lnTo>
                    <a:pt x="1285875" y="104775"/>
                  </a:lnTo>
                  <a:close/>
                </a:path>
              </a:pathLst>
            </a:cu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7062795" y="840026"/>
              <a:ext cx="2921795" cy="400110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i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Many</a:t>
              </a:r>
              <a:r>
                <a:rPr lang="fr-FR" sz="20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-Body Hilbert </a:t>
              </a:r>
              <a:r>
                <a:rPr lang="fr-FR" sz="2000" b="1" i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Space</a:t>
              </a:r>
              <a:endParaRPr lang="fr-FR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5" name="Image 1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7835" y="3672127"/>
              <a:ext cx="347052" cy="293352"/>
            </a:xfrm>
            <a:prstGeom prst="rect">
              <a:avLst/>
            </a:prstGeom>
          </p:spPr>
        </p:pic>
        <p:pic>
          <p:nvPicPr>
            <p:cNvPr id="116" name="Image 11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0869" y="2354771"/>
              <a:ext cx="533798" cy="293347"/>
            </a:xfrm>
            <a:prstGeom prst="rect">
              <a:avLst/>
            </a:prstGeom>
          </p:spPr>
        </p:pic>
        <p:cxnSp>
          <p:nvCxnSpPr>
            <p:cNvPr id="117" name="Connecteur droit avec flèche 116"/>
            <p:cNvCxnSpPr/>
            <p:nvPr/>
          </p:nvCxnSpPr>
          <p:spPr bwMode="auto">
            <a:xfrm>
              <a:off x="6807323" y="3392697"/>
              <a:ext cx="547174" cy="295424"/>
            </a:xfrm>
            <a:prstGeom prst="straightConnector1">
              <a:avLst/>
            </a:prstGeom>
            <a:solidFill>
              <a:schemeClr val="tx1"/>
            </a:solidFill>
            <a:ln w="31750" cap="flat" cmpd="sng" algn="ctr">
              <a:solidFill>
                <a:schemeClr val="bg1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Connecteur droit avec flèche 117"/>
            <p:cNvCxnSpPr/>
            <p:nvPr/>
          </p:nvCxnSpPr>
          <p:spPr bwMode="auto">
            <a:xfrm flipV="1">
              <a:off x="8828401" y="2534046"/>
              <a:ext cx="707087" cy="127161"/>
            </a:xfrm>
            <a:prstGeom prst="straightConnector1">
              <a:avLst/>
            </a:prstGeom>
            <a:solidFill>
              <a:schemeClr val="tx1"/>
            </a:solidFill>
            <a:ln w="31750" cap="flat" cmpd="sng" algn="ctr">
              <a:solidFill>
                <a:schemeClr val="bg1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" name="Connecteur droit avec flèche 118"/>
            <p:cNvCxnSpPr/>
            <p:nvPr/>
          </p:nvCxnSpPr>
          <p:spPr bwMode="auto">
            <a:xfrm flipH="1">
              <a:off x="7755245" y="3468480"/>
              <a:ext cx="281294" cy="208080"/>
            </a:xfrm>
            <a:prstGeom prst="straightConnector1">
              <a:avLst/>
            </a:prstGeom>
            <a:solidFill>
              <a:schemeClr val="tx1"/>
            </a:solidFill>
            <a:ln w="31750" cap="flat" cmpd="sng" algn="ctr">
              <a:solidFill>
                <a:schemeClr val="bg1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0" name="Connecteur droit avec flèche 119"/>
            <p:cNvCxnSpPr/>
            <p:nvPr/>
          </p:nvCxnSpPr>
          <p:spPr bwMode="auto">
            <a:xfrm flipH="1" flipV="1">
              <a:off x="7699372" y="3969414"/>
              <a:ext cx="287074" cy="335241"/>
            </a:xfrm>
            <a:prstGeom prst="straightConnector1">
              <a:avLst/>
            </a:prstGeom>
            <a:solidFill>
              <a:schemeClr val="tx1"/>
            </a:solidFill>
            <a:ln w="31750" cap="flat" cmpd="sng" algn="ctr">
              <a:solidFill>
                <a:schemeClr val="bg1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21" name="Groupe 120"/>
            <p:cNvGrpSpPr/>
            <p:nvPr/>
          </p:nvGrpSpPr>
          <p:grpSpPr>
            <a:xfrm>
              <a:off x="6904941" y="1446120"/>
              <a:ext cx="705160" cy="235054"/>
              <a:chOff x="494506" y="6273006"/>
              <a:chExt cx="871537" cy="290513"/>
            </a:xfrm>
          </p:grpSpPr>
          <p:pic>
            <p:nvPicPr>
              <p:cNvPr id="122" name="Image 121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6295" y="6308062"/>
                <a:ext cx="787960" cy="220401"/>
              </a:xfrm>
              <a:prstGeom prst="rect">
                <a:avLst/>
              </a:prstGeom>
            </p:spPr>
          </p:pic>
          <p:sp>
            <p:nvSpPr>
              <p:cNvPr id="123" name="Rectangle 122"/>
              <p:cNvSpPr/>
              <p:nvPr/>
            </p:nvSpPr>
            <p:spPr bwMode="auto">
              <a:xfrm>
                <a:off x="494506" y="6273006"/>
                <a:ext cx="871537" cy="290513"/>
              </a:xfrm>
              <a:prstGeom prst="rect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6" name="Groupe 5"/>
            <p:cNvGrpSpPr/>
            <p:nvPr/>
          </p:nvGrpSpPr>
          <p:grpSpPr>
            <a:xfrm>
              <a:off x="6680807" y="1402042"/>
              <a:ext cx="3698008" cy="3035560"/>
              <a:chOff x="6680807" y="1402042"/>
              <a:chExt cx="3698008" cy="3035560"/>
            </a:xfrm>
          </p:grpSpPr>
          <p:cxnSp>
            <p:nvCxnSpPr>
              <p:cNvPr id="126" name="Connecteur droit 125"/>
              <p:cNvCxnSpPr/>
              <p:nvPr/>
            </p:nvCxnSpPr>
            <p:spPr>
              <a:xfrm>
                <a:off x="7267611" y="1823462"/>
                <a:ext cx="1401973" cy="882055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126"/>
              <p:cNvCxnSpPr/>
              <p:nvPr/>
            </p:nvCxnSpPr>
            <p:spPr>
              <a:xfrm>
                <a:off x="7192522" y="2456488"/>
                <a:ext cx="1477062" cy="249029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>
              <a:xfrm flipH="1" flipV="1">
                <a:off x="8669585" y="2705517"/>
                <a:ext cx="616868" cy="993263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/>
              <p:nvPr/>
            </p:nvCxnSpPr>
            <p:spPr>
              <a:xfrm flipH="1" flipV="1">
                <a:off x="8669585" y="2705517"/>
                <a:ext cx="1474210" cy="261385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/>
              <p:nvPr/>
            </p:nvCxnSpPr>
            <p:spPr>
              <a:xfrm flipV="1">
                <a:off x="6796168" y="2705517"/>
                <a:ext cx="1873416" cy="617819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/>
              <p:cNvCxnSpPr/>
              <p:nvPr/>
            </p:nvCxnSpPr>
            <p:spPr>
              <a:xfrm flipH="1">
                <a:off x="8669585" y="1515503"/>
                <a:ext cx="561740" cy="1190014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/>
              <p:cNvCxnSpPr/>
              <p:nvPr/>
            </p:nvCxnSpPr>
            <p:spPr>
              <a:xfrm flipH="1">
                <a:off x="8669585" y="1863382"/>
                <a:ext cx="1319280" cy="842135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/>
              <p:cNvCxnSpPr/>
              <p:nvPr/>
            </p:nvCxnSpPr>
            <p:spPr>
              <a:xfrm flipH="1" flipV="1">
                <a:off x="8669585" y="2705517"/>
                <a:ext cx="106455" cy="1165301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cteur droit 133"/>
              <p:cNvCxnSpPr/>
              <p:nvPr/>
            </p:nvCxnSpPr>
            <p:spPr>
              <a:xfrm flipH="1" flipV="1">
                <a:off x="8669585" y="2705517"/>
                <a:ext cx="1668110" cy="1021777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/>
              <p:cNvCxnSpPr/>
              <p:nvPr/>
            </p:nvCxnSpPr>
            <p:spPr>
              <a:xfrm flipV="1">
                <a:off x="8143963" y="2705517"/>
                <a:ext cx="525622" cy="651086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Ellipse 135"/>
              <p:cNvSpPr/>
              <p:nvPr/>
            </p:nvSpPr>
            <p:spPr>
              <a:xfrm>
                <a:off x="6680807" y="3281163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37" name="Connecteur droit 136"/>
              <p:cNvCxnSpPr/>
              <p:nvPr/>
            </p:nvCxnSpPr>
            <p:spPr>
              <a:xfrm>
                <a:off x="8210498" y="1640967"/>
                <a:ext cx="459087" cy="1064549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cteur droit 137"/>
              <p:cNvCxnSpPr/>
              <p:nvPr/>
            </p:nvCxnSpPr>
            <p:spPr>
              <a:xfrm flipV="1">
                <a:off x="8042261" y="2705517"/>
                <a:ext cx="627324" cy="1678567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Ellipse 138"/>
              <p:cNvSpPr/>
              <p:nvPr/>
            </p:nvSpPr>
            <p:spPr>
              <a:xfrm>
                <a:off x="8606454" y="2626866"/>
                <a:ext cx="150881" cy="15088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0" name="Ellipse 139"/>
              <p:cNvSpPr/>
              <p:nvPr/>
            </p:nvSpPr>
            <p:spPr>
              <a:xfrm>
                <a:off x="8134603" y="1534828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2" name="Ellipse 141"/>
              <p:cNvSpPr/>
              <p:nvPr/>
            </p:nvSpPr>
            <p:spPr>
              <a:xfrm>
                <a:off x="7179551" y="1741237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3" name="Ellipse 142"/>
              <p:cNvSpPr/>
              <p:nvPr/>
            </p:nvSpPr>
            <p:spPr>
              <a:xfrm>
                <a:off x="7101136" y="2385345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4" name="Ellipse 143"/>
              <p:cNvSpPr/>
              <p:nvPr/>
            </p:nvSpPr>
            <p:spPr>
              <a:xfrm>
                <a:off x="7977029" y="4308275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5" name="Ellipse 144"/>
              <p:cNvSpPr/>
              <p:nvPr/>
            </p:nvSpPr>
            <p:spPr>
              <a:xfrm>
                <a:off x="9190102" y="1402042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6" name="Ellipse 145"/>
              <p:cNvSpPr/>
              <p:nvPr/>
            </p:nvSpPr>
            <p:spPr>
              <a:xfrm>
                <a:off x="8039533" y="3338192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7" name="Ellipse 146"/>
              <p:cNvSpPr/>
              <p:nvPr/>
            </p:nvSpPr>
            <p:spPr>
              <a:xfrm>
                <a:off x="10249488" y="3647242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8" name="Ellipse 147"/>
              <p:cNvSpPr/>
              <p:nvPr/>
            </p:nvSpPr>
            <p:spPr>
              <a:xfrm>
                <a:off x="9247131" y="3686071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9" name="Ellipse 148"/>
              <p:cNvSpPr/>
              <p:nvPr/>
            </p:nvSpPr>
            <p:spPr>
              <a:xfrm>
                <a:off x="8718183" y="3862862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0" name="Ellipse 149"/>
              <p:cNvSpPr/>
              <p:nvPr/>
            </p:nvSpPr>
            <p:spPr>
              <a:xfrm>
                <a:off x="9977583" y="1766556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1" name="Ellipse 150"/>
              <p:cNvSpPr/>
              <p:nvPr/>
            </p:nvSpPr>
            <p:spPr>
              <a:xfrm>
                <a:off x="10141067" y="2903342"/>
                <a:ext cx="129327" cy="1293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13" name="Connecteur droit avec flèche 112"/>
            <p:cNvCxnSpPr/>
            <p:nvPr/>
          </p:nvCxnSpPr>
          <p:spPr bwMode="auto">
            <a:xfrm flipH="1">
              <a:off x="6807239" y="2733149"/>
              <a:ext cx="1778317" cy="585707"/>
            </a:xfrm>
            <a:prstGeom prst="straightConnector1">
              <a:avLst/>
            </a:prstGeom>
            <a:solidFill>
              <a:schemeClr val="tx1"/>
            </a:solidFill>
            <a:ln w="41275" cap="flat" cmpd="sng" algn="ctr">
              <a:solidFill>
                <a:schemeClr val="accent1"/>
              </a:solidFill>
              <a:prstDash val="solid"/>
              <a:round/>
              <a:headEnd type="triangle" w="lg" len="lg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4" name="Groupe 113"/>
            <p:cNvGrpSpPr/>
            <p:nvPr/>
          </p:nvGrpSpPr>
          <p:grpSpPr>
            <a:xfrm>
              <a:off x="7458400" y="2826722"/>
              <a:ext cx="400132" cy="404272"/>
              <a:chOff x="1372375" y="3114812"/>
              <a:chExt cx="430249" cy="434701"/>
            </a:xfrm>
          </p:grpSpPr>
          <p:sp>
            <p:nvSpPr>
              <p:cNvPr id="124" name="Rectangle 123"/>
              <p:cNvSpPr/>
              <p:nvPr/>
            </p:nvSpPr>
            <p:spPr bwMode="auto">
              <a:xfrm>
                <a:off x="1372375" y="3114812"/>
                <a:ext cx="430249" cy="434701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508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125" name="Image 124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32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8221" y="3141028"/>
                <a:ext cx="238558" cy="382269"/>
              </a:xfrm>
              <a:prstGeom prst="rect">
                <a:avLst/>
              </a:prstGeom>
            </p:spPr>
          </p:pic>
        </p:grpSp>
      </p:grpSp>
      <p:sp>
        <p:nvSpPr>
          <p:cNvPr id="86" name="Text Box 13"/>
          <p:cNvSpPr txBox="1">
            <a:spLocks noChangeArrowheads="1"/>
          </p:cNvSpPr>
          <p:nvPr/>
        </p:nvSpPr>
        <p:spPr bwMode="auto">
          <a:xfrm>
            <a:off x="508801" y="6083548"/>
            <a:ext cx="4357688" cy="1139454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Infinite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moments of the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error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can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be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detected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through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an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extreme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values </a:t>
            </a:r>
            <a:r>
              <a:rPr lang="fr-FR" sz="28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analysis</a:t>
            </a:r>
            <a:r>
              <a:rPr lang="fr-F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of </a:t>
            </a:r>
            <a:r>
              <a:rPr lang="fr-F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the </a:t>
            </a:r>
            <a:r>
              <a:rPr lang="fr-F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norm</a:t>
            </a:r>
            <a:endParaRPr lang="en-US" sz="2800" i="1" u="sng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1468042" y="7284394"/>
            <a:ext cx="2436015" cy="25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ts val="0"/>
              </a:spcBef>
            </a:pPr>
            <a:r>
              <a:rPr lang="fr-FR" sz="1600" dirty="0" smtClean="0">
                <a:solidFill>
                  <a:srgbClr val="00FF00"/>
                </a:solidFill>
              </a:rPr>
              <a:t>O. Juillet, </a:t>
            </a:r>
            <a:r>
              <a:rPr lang="fr-FR" sz="1600" i="1" dirty="0" smtClean="0">
                <a:solidFill>
                  <a:srgbClr val="00FF00"/>
                </a:solidFill>
              </a:rPr>
              <a:t>en préparation</a:t>
            </a:r>
            <a:endParaRPr lang="fr-FR" sz="1600" dirty="0">
              <a:solidFill>
                <a:srgbClr val="00FF00"/>
              </a:solidFill>
            </a:endParaRPr>
          </a:p>
        </p:txBody>
      </p:sp>
      <p:grpSp>
        <p:nvGrpSpPr>
          <p:cNvPr id="88" name="Groupe 87"/>
          <p:cNvGrpSpPr/>
          <p:nvPr/>
        </p:nvGrpSpPr>
        <p:grpSpPr>
          <a:xfrm>
            <a:off x="133364" y="4779960"/>
            <a:ext cx="10426700" cy="1039813"/>
            <a:chOff x="133364" y="4779960"/>
            <a:chExt cx="10426700" cy="1039813"/>
          </a:xfrm>
        </p:grpSpPr>
        <p:sp>
          <p:nvSpPr>
            <p:cNvPr id="89" name="Rectangle 3"/>
            <p:cNvSpPr>
              <a:spLocks noChangeArrowheads="1"/>
            </p:cNvSpPr>
            <p:nvPr/>
          </p:nvSpPr>
          <p:spPr bwMode="auto">
            <a:xfrm>
              <a:off x="133364" y="4779960"/>
              <a:ext cx="10426700" cy="1039813"/>
            </a:xfrm>
            <a:prstGeom prst="rect">
              <a:avLst/>
            </a:prstGeom>
            <a:noFill/>
            <a:ln w="53975" algn="ctr">
              <a:solidFill>
                <a:schemeClr val="accent1"/>
              </a:solidFill>
              <a:round/>
              <a:headEnd/>
              <a:tailEnd/>
            </a:ln>
            <a:effectLst>
              <a:outerShdw dist="72389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1042988"/>
              <a:endParaRPr lang="fr-FR"/>
            </a:p>
          </p:txBody>
        </p:sp>
        <p:grpSp>
          <p:nvGrpSpPr>
            <p:cNvPr id="91" name="Groupe 90"/>
            <p:cNvGrpSpPr/>
            <p:nvPr/>
          </p:nvGrpSpPr>
          <p:grpSpPr>
            <a:xfrm>
              <a:off x="381000" y="4839496"/>
              <a:ext cx="9931400" cy="923330"/>
              <a:chOff x="381000" y="2854920"/>
              <a:chExt cx="9931400" cy="923330"/>
            </a:xfrm>
          </p:grpSpPr>
          <p:sp>
            <p:nvSpPr>
              <p:cNvPr id="92" name="Text Box 25"/>
              <p:cNvSpPr txBox="1">
                <a:spLocks noChangeArrowheads="1"/>
              </p:cNvSpPr>
              <p:nvPr/>
            </p:nvSpPr>
            <p:spPr bwMode="auto">
              <a:xfrm>
                <a:off x="381000" y="2854920"/>
                <a:ext cx="9931400" cy="923330"/>
              </a:xfrm>
              <a:prstGeom prst="rect">
                <a:avLst/>
              </a:prstGeom>
              <a:noFill/>
              <a:ln w="50800">
                <a:noFill/>
                <a:miter lim="800000"/>
                <a:headEnd/>
                <a:tailEnd/>
              </a:ln>
              <a:effectLst>
                <a:outerShdw blurRad="25400" dist="38100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If the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probability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distribution of the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norm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              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exhibits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a power-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law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asymptotic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behavior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of the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form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             ,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then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a </a:t>
                </a:r>
                <a:r>
                  <a:rPr lang="fr-FR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itchFamily="18" charset="0"/>
                  </a:rPr>
                  <a:t>QMC</a:t>
                </a:r>
                <a:r>
                  <a:rPr lang="fr-FR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sampling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</a:t>
                </a:r>
                <a:r>
                  <a:rPr lang="fr-FR" sz="27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requires</a:t>
                </a:r>
                <a:r>
                  <a:rPr lang="fr-FR" sz="27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          .     </a:t>
                </a:r>
                <a:r>
                  <a:rPr lang="fr-FR" sz="2700" i="1" dirty="0" smtClean="0">
                    <a:latin typeface="Monotype Corsiva" pitchFamily="66" charset="0"/>
                  </a:rPr>
                  <a:t>  </a:t>
                </a:r>
                <a:endParaRPr lang="fr-FR" sz="2700" i="1" dirty="0">
                  <a:latin typeface="Monotype Corsiva" pitchFamily="66" charset="0"/>
                </a:endParaRPr>
              </a:p>
            </p:txBody>
          </p:sp>
          <p:pic>
            <p:nvPicPr>
              <p:cNvPr id="93" name="Image 92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33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7577" y="2975641"/>
                <a:ext cx="1079006" cy="329097"/>
              </a:xfrm>
              <a:prstGeom prst="rect">
                <a:avLst/>
              </a:prstGeom>
            </p:spPr>
          </p:pic>
          <p:pic>
            <p:nvPicPr>
              <p:cNvPr id="94" name="Image 93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4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90856" y="3381647"/>
                <a:ext cx="798418" cy="277256"/>
              </a:xfrm>
              <a:prstGeom prst="rect">
                <a:avLst/>
              </a:prstGeom>
            </p:spPr>
          </p:pic>
          <p:pic>
            <p:nvPicPr>
              <p:cNvPr id="95" name="Image 94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3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779" y="3324933"/>
                <a:ext cx="958516" cy="3893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725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86" grpId="0" animBg="1"/>
      <p:bldP spid="8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Jérémy\Desktop\Res_SFSHF\Diapositive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00" y="4006800"/>
            <a:ext cx="3844800" cy="3336052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Jérémy\Desktop\Res_SFSHF\Diapositive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400" y="4006800"/>
            <a:ext cx="3844800" cy="3336052"/>
          </a:xfrm>
          <a:prstGeom prst="rect">
            <a:avLst/>
          </a:prstGeom>
          <a:noFill/>
          <a:ln w="28575" cap="rnd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Analysis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of the </a:t>
            </a:r>
            <a:r>
              <a:rPr lang="fr-FR" sz="3000" i="1" dirty="0" err="1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Validity</a:t>
            </a: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Conditions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Jérémy\Desktop\Frechet\Diapositive1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63" y="1233607"/>
            <a:ext cx="3844800" cy="2603337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érémy\Desktop\Frechet\Diapositive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57" y="1234800"/>
            <a:ext cx="3844800" cy="260333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2139355" y="761928"/>
            <a:ext cx="1064816" cy="343892"/>
            <a:chOff x="2602905" y="6124079"/>
            <a:chExt cx="1064816" cy="343892"/>
          </a:xfrm>
        </p:grpSpPr>
        <p:sp>
          <p:nvSpPr>
            <p:cNvPr id="11" name="Rectangle 10"/>
            <p:cNvSpPr/>
            <p:nvPr/>
          </p:nvSpPr>
          <p:spPr bwMode="auto">
            <a:xfrm>
              <a:off x="2602905" y="6124079"/>
              <a:ext cx="1064816" cy="343892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3" name="Image 1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7202" y="6177991"/>
              <a:ext cx="976221" cy="236067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490020" y="763200"/>
            <a:ext cx="1064816" cy="343892"/>
            <a:chOff x="2602905" y="6124079"/>
            <a:chExt cx="1064816" cy="343892"/>
          </a:xfrm>
        </p:grpSpPr>
        <p:sp>
          <p:nvSpPr>
            <p:cNvPr id="15" name="Rectangle 14"/>
            <p:cNvSpPr/>
            <p:nvPr/>
          </p:nvSpPr>
          <p:spPr bwMode="auto">
            <a:xfrm>
              <a:off x="2602905" y="6124079"/>
              <a:ext cx="1064816" cy="343892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508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6" name="Image 1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7202" y="6177991"/>
              <a:ext cx="976221" cy="236067"/>
            </a:xfrm>
            <a:prstGeom prst="rect">
              <a:avLst/>
            </a:prstGeom>
          </p:spPr>
        </p:pic>
      </p:grpSp>
      <p:pic>
        <p:nvPicPr>
          <p:cNvPr id="18" name="Image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011" y="3006857"/>
            <a:ext cx="1198477" cy="26395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144" y="3006000"/>
            <a:ext cx="1280163" cy="263957"/>
          </a:xfrm>
          <a:prstGeom prst="rect">
            <a:avLst/>
          </a:prstGeom>
        </p:spPr>
      </p:pic>
      <p:grpSp>
        <p:nvGrpSpPr>
          <p:cNvPr id="20" name="Groupe 19"/>
          <p:cNvGrpSpPr/>
          <p:nvPr/>
        </p:nvGrpSpPr>
        <p:grpSpPr>
          <a:xfrm>
            <a:off x="7048455" y="4420800"/>
            <a:ext cx="1943101" cy="523345"/>
            <a:chOff x="7404099" y="6048640"/>
            <a:chExt cx="1943101" cy="523345"/>
          </a:xfrm>
        </p:grpSpPr>
        <p:sp>
          <p:nvSpPr>
            <p:cNvPr id="21" name="Rectangle 20"/>
            <p:cNvSpPr/>
            <p:nvPr/>
          </p:nvSpPr>
          <p:spPr bwMode="auto">
            <a:xfrm>
              <a:off x="7404099" y="6048640"/>
              <a:ext cx="1943101" cy="523345"/>
            </a:xfrm>
            <a:prstGeom prst="rect">
              <a:avLst/>
            </a:prstGeom>
            <a:solidFill>
              <a:schemeClr val="bg1"/>
            </a:solidFill>
            <a:ln w="76200" cap="sq" cmpd="tri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38100" dist="72390" dir="2700000" algn="ctr" rotWithShape="0">
                <a:schemeClr val="tx1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2" name="Image 2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0344" y="6168428"/>
              <a:ext cx="1670612" cy="283769"/>
            </a:xfrm>
            <a:prstGeom prst="rect">
              <a:avLst/>
            </a:prstGeom>
          </p:spPr>
        </p:pic>
      </p:grpSp>
      <p:grpSp>
        <p:nvGrpSpPr>
          <p:cNvPr id="23" name="Groupe 22"/>
          <p:cNvGrpSpPr/>
          <p:nvPr/>
        </p:nvGrpSpPr>
        <p:grpSpPr>
          <a:xfrm>
            <a:off x="1686494" y="4422125"/>
            <a:ext cx="1970537" cy="522000"/>
            <a:chOff x="7390381" y="6049313"/>
            <a:chExt cx="1970537" cy="5220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7390381" y="6049313"/>
              <a:ext cx="1970537" cy="522000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" dist="76200" dir="2700000" algn="ctr" rotWithShape="0">
                <a:schemeClr val="bg2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5" name="Image 2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3664" y="6150293"/>
              <a:ext cx="1883971" cy="320040"/>
            </a:xfrm>
            <a:prstGeom prst="rect">
              <a:avLst/>
            </a:prstGeom>
          </p:spPr>
        </p:pic>
      </p:grpSp>
      <p:grpSp>
        <p:nvGrpSpPr>
          <p:cNvPr id="26" name="Groupe 25"/>
          <p:cNvGrpSpPr/>
          <p:nvPr/>
        </p:nvGrpSpPr>
        <p:grpSpPr>
          <a:xfrm>
            <a:off x="8751388" y="4740433"/>
            <a:ext cx="680225" cy="604021"/>
            <a:chOff x="4547414" y="3701256"/>
            <a:chExt cx="680225" cy="604021"/>
          </a:xfrm>
        </p:grpSpPr>
        <p:sp>
          <p:nvSpPr>
            <p:cNvPr id="27" name="AutoShape 20"/>
            <p:cNvSpPr>
              <a:spLocks noChangeArrowheads="1"/>
            </p:cNvSpPr>
            <p:nvPr/>
          </p:nvSpPr>
          <p:spPr bwMode="auto">
            <a:xfrm>
              <a:off x="4547414" y="3701256"/>
              <a:ext cx="680225" cy="53316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38100" dist="63500" dir="8100000" algn="tr" rotWithShape="0">
                <a:srgbClr val="FF0000">
                  <a:alpha val="6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/>
              <a:bevelB w="241300" h="50800"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>
              <a:off x="4725193" y="3751279"/>
              <a:ext cx="32861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</a:pPr>
              <a:r>
                <a:rPr lang="fr-FR" sz="3600" dirty="0" smtClean="0">
                  <a:latin typeface="Stencil" pitchFamily="82" charset="0"/>
                </a:rPr>
                <a:t>!</a:t>
              </a:r>
              <a:endParaRPr lang="fr-FR" sz="3600" dirty="0">
                <a:latin typeface="Stencil" pitchFamily="82" charset="0"/>
              </a:endParaRPr>
            </a:p>
          </p:txBody>
        </p:sp>
      </p:grpSp>
      <p:pic>
        <p:nvPicPr>
          <p:cNvPr id="44" name="Image 4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726" y="823660"/>
            <a:ext cx="1744774" cy="295528"/>
          </a:xfrm>
          <a:prstGeom prst="rect">
            <a:avLst/>
          </a:prstGeom>
        </p:spPr>
      </p:pic>
      <p:sp>
        <p:nvSpPr>
          <p:cNvPr id="59" name="Ellipse 58"/>
          <p:cNvSpPr/>
          <p:nvPr/>
        </p:nvSpPr>
        <p:spPr bwMode="auto">
          <a:xfrm>
            <a:off x="7888400" y="5995082"/>
            <a:ext cx="2026444" cy="652462"/>
          </a:xfrm>
          <a:prstGeom prst="ellipse">
            <a:avLst/>
          </a:prstGeom>
          <a:solidFill>
            <a:srgbClr val="FF0000">
              <a:alpha val="25000"/>
            </a:srgbClr>
          </a:solidFill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 Box 21"/>
          <p:cNvSpPr txBox="1">
            <a:spLocks noChangeArrowheads="1"/>
          </p:cNvSpPr>
          <p:nvPr/>
        </p:nvSpPr>
        <p:spPr bwMode="auto">
          <a:xfrm>
            <a:off x="4884341" y="5353734"/>
            <a:ext cx="924718" cy="646331"/>
          </a:xfrm>
          <a:prstGeom prst="rect">
            <a:avLst/>
          </a:prstGeom>
          <a:solidFill>
            <a:schemeClr val="tx1"/>
          </a:solidFill>
          <a:ln w="28575" cap="rnd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QMC</a:t>
            </a:r>
            <a:endParaRPr lang="fr-FR" sz="1800" i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chemeClr val="bg2"/>
                </a:solidFill>
              </a:rPr>
              <a:t> Exact</a:t>
            </a:r>
          </a:p>
        </p:txBody>
      </p:sp>
    </p:spTree>
    <p:extLst>
      <p:ext uri="{BB962C8B-B14F-4D97-AF65-F5344CB8AC3E}">
        <p14:creationId xmlns:p14="http://schemas.microsoft.com/office/powerpoint/2010/main" val="149851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roupe 370"/>
          <p:cNvGrpSpPr/>
          <p:nvPr/>
        </p:nvGrpSpPr>
        <p:grpSpPr>
          <a:xfrm>
            <a:off x="150812" y="931409"/>
            <a:ext cx="5037999" cy="6474948"/>
            <a:chOff x="130969" y="931409"/>
            <a:chExt cx="5037999" cy="6474948"/>
          </a:xfrm>
        </p:grpSpPr>
        <p:sp>
          <p:nvSpPr>
            <p:cNvPr id="372" name="Rectangle 371"/>
            <p:cNvSpPr/>
            <p:nvPr/>
          </p:nvSpPr>
          <p:spPr bwMode="auto">
            <a:xfrm>
              <a:off x="190739" y="931409"/>
              <a:ext cx="4962048" cy="6458857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3" name="Forme libre 372"/>
            <p:cNvSpPr/>
            <p:nvPr/>
          </p:nvSpPr>
          <p:spPr bwMode="auto">
            <a:xfrm>
              <a:off x="203200" y="6603967"/>
              <a:ext cx="495300" cy="787433"/>
            </a:xfrm>
            <a:custGeom>
              <a:avLst/>
              <a:gdLst>
                <a:gd name="connsiteX0" fmla="*/ 495300 w 495300"/>
                <a:gd name="connsiteY0" fmla="*/ 787433 h 787433"/>
                <a:gd name="connsiteX1" fmla="*/ 495300 w 495300"/>
                <a:gd name="connsiteY1" fmla="*/ 787433 h 787433"/>
                <a:gd name="connsiteX2" fmla="*/ 457200 w 495300"/>
                <a:gd name="connsiteY2" fmla="*/ 685833 h 787433"/>
                <a:gd name="connsiteX3" fmla="*/ 419100 w 495300"/>
                <a:gd name="connsiteY3" fmla="*/ 660433 h 787433"/>
                <a:gd name="connsiteX4" fmla="*/ 381000 w 495300"/>
                <a:gd name="connsiteY4" fmla="*/ 508033 h 787433"/>
                <a:gd name="connsiteX5" fmla="*/ 368300 w 495300"/>
                <a:gd name="connsiteY5" fmla="*/ 469933 h 787433"/>
                <a:gd name="connsiteX6" fmla="*/ 342900 w 495300"/>
                <a:gd name="connsiteY6" fmla="*/ 431833 h 787433"/>
                <a:gd name="connsiteX7" fmla="*/ 330200 w 495300"/>
                <a:gd name="connsiteY7" fmla="*/ 393733 h 787433"/>
                <a:gd name="connsiteX8" fmla="*/ 279400 w 495300"/>
                <a:gd name="connsiteY8" fmla="*/ 317533 h 787433"/>
                <a:gd name="connsiteX9" fmla="*/ 254000 w 495300"/>
                <a:gd name="connsiteY9" fmla="*/ 279433 h 787433"/>
                <a:gd name="connsiteX10" fmla="*/ 177800 w 495300"/>
                <a:gd name="connsiteY10" fmla="*/ 241333 h 787433"/>
                <a:gd name="connsiteX11" fmla="*/ 139700 w 495300"/>
                <a:gd name="connsiteY11" fmla="*/ 203233 h 787433"/>
                <a:gd name="connsiteX12" fmla="*/ 114300 w 495300"/>
                <a:gd name="connsiteY12" fmla="*/ 165133 h 787433"/>
                <a:gd name="connsiteX13" fmla="*/ 76200 w 495300"/>
                <a:gd name="connsiteY13" fmla="*/ 152433 h 787433"/>
                <a:gd name="connsiteX14" fmla="*/ 63500 w 495300"/>
                <a:gd name="connsiteY14" fmla="*/ 114333 h 787433"/>
                <a:gd name="connsiteX15" fmla="*/ 38100 w 495300"/>
                <a:gd name="connsiteY15" fmla="*/ 76233 h 787433"/>
                <a:gd name="connsiteX16" fmla="*/ 0 w 495300"/>
                <a:gd name="connsiteY16" fmla="*/ 33 h 787433"/>
                <a:gd name="connsiteX17" fmla="*/ 0 w 495300"/>
                <a:gd name="connsiteY17" fmla="*/ 33 h 787433"/>
                <a:gd name="connsiteX18" fmla="*/ 0 w 495300"/>
                <a:gd name="connsiteY18" fmla="*/ 33 h 787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5300" h="787433">
                  <a:moveTo>
                    <a:pt x="495300" y="787433"/>
                  </a:moveTo>
                  <a:lnTo>
                    <a:pt x="495300" y="787433"/>
                  </a:lnTo>
                  <a:cubicBezTo>
                    <a:pt x="482600" y="753566"/>
                    <a:pt x="475809" y="716848"/>
                    <a:pt x="457200" y="685833"/>
                  </a:cubicBezTo>
                  <a:cubicBezTo>
                    <a:pt x="449347" y="672745"/>
                    <a:pt x="427190" y="673376"/>
                    <a:pt x="419100" y="660433"/>
                  </a:cubicBezTo>
                  <a:cubicBezTo>
                    <a:pt x="392553" y="617958"/>
                    <a:pt x="391373" y="554712"/>
                    <a:pt x="381000" y="508033"/>
                  </a:cubicBezTo>
                  <a:cubicBezTo>
                    <a:pt x="378096" y="494965"/>
                    <a:pt x="374287" y="481907"/>
                    <a:pt x="368300" y="469933"/>
                  </a:cubicBezTo>
                  <a:cubicBezTo>
                    <a:pt x="361474" y="456281"/>
                    <a:pt x="349726" y="445485"/>
                    <a:pt x="342900" y="431833"/>
                  </a:cubicBezTo>
                  <a:cubicBezTo>
                    <a:pt x="336913" y="419859"/>
                    <a:pt x="336701" y="405435"/>
                    <a:pt x="330200" y="393733"/>
                  </a:cubicBezTo>
                  <a:cubicBezTo>
                    <a:pt x="315375" y="367048"/>
                    <a:pt x="296333" y="342933"/>
                    <a:pt x="279400" y="317533"/>
                  </a:cubicBezTo>
                  <a:cubicBezTo>
                    <a:pt x="270933" y="304833"/>
                    <a:pt x="268480" y="284260"/>
                    <a:pt x="254000" y="279433"/>
                  </a:cubicBezTo>
                  <a:cubicBezTo>
                    <a:pt x="215815" y="266705"/>
                    <a:pt x="210626" y="268688"/>
                    <a:pt x="177800" y="241333"/>
                  </a:cubicBezTo>
                  <a:cubicBezTo>
                    <a:pt x="164002" y="229835"/>
                    <a:pt x="151198" y="217031"/>
                    <a:pt x="139700" y="203233"/>
                  </a:cubicBezTo>
                  <a:cubicBezTo>
                    <a:pt x="129929" y="191507"/>
                    <a:pt x="126219" y="174668"/>
                    <a:pt x="114300" y="165133"/>
                  </a:cubicBezTo>
                  <a:cubicBezTo>
                    <a:pt x="103847" y="156770"/>
                    <a:pt x="88900" y="156666"/>
                    <a:pt x="76200" y="152433"/>
                  </a:cubicBezTo>
                  <a:cubicBezTo>
                    <a:pt x="71967" y="139733"/>
                    <a:pt x="69487" y="126307"/>
                    <a:pt x="63500" y="114333"/>
                  </a:cubicBezTo>
                  <a:cubicBezTo>
                    <a:pt x="56674" y="100681"/>
                    <a:pt x="44299" y="90181"/>
                    <a:pt x="38100" y="76233"/>
                  </a:cubicBezTo>
                  <a:cubicBezTo>
                    <a:pt x="2448" y="-3983"/>
                    <a:pt x="40883" y="33"/>
                    <a:pt x="0" y="33"/>
                  </a:cubicBezTo>
                  <a:lnTo>
                    <a:pt x="0" y="33"/>
                  </a:lnTo>
                  <a:lnTo>
                    <a:pt x="0" y="33"/>
                  </a:lnTo>
                </a:path>
              </a:pathLst>
            </a:cu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4" name="Forme libre 373"/>
            <p:cNvSpPr/>
            <p:nvPr/>
          </p:nvSpPr>
          <p:spPr bwMode="auto">
            <a:xfrm>
              <a:off x="188119" y="2217420"/>
              <a:ext cx="1112520" cy="1973580"/>
            </a:xfrm>
            <a:custGeom>
              <a:avLst/>
              <a:gdLst>
                <a:gd name="connsiteX0" fmla="*/ 15240 w 1112520"/>
                <a:gd name="connsiteY0" fmla="*/ 1973580 h 1973580"/>
                <a:gd name="connsiteX1" fmla="*/ 15240 w 1112520"/>
                <a:gd name="connsiteY1" fmla="*/ 1973580 h 1973580"/>
                <a:gd name="connsiteX2" fmla="*/ 205740 w 1112520"/>
                <a:gd name="connsiteY2" fmla="*/ 1958340 h 1973580"/>
                <a:gd name="connsiteX3" fmla="*/ 289560 w 1112520"/>
                <a:gd name="connsiteY3" fmla="*/ 1912620 h 1973580"/>
                <a:gd name="connsiteX4" fmla="*/ 312420 w 1112520"/>
                <a:gd name="connsiteY4" fmla="*/ 1897380 h 1973580"/>
                <a:gd name="connsiteX5" fmla="*/ 335280 w 1112520"/>
                <a:gd name="connsiteY5" fmla="*/ 1889760 h 1973580"/>
                <a:gd name="connsiteX6" fmla="*/ 365760 w 1112520"/>
                <a:gd name="connsiteY6" fmla="*/ 1844040 h 1973580"/>
                <a:gd name="connsiteX7" fmla="*/ 381000 w 1112520"/>
                <a:gd name="connsiteY7" fmla="*/ 1821180 h 1973580"/>
                <a:gd name="connsiteX8" fmla="*/ 388620 w 1112520"/>
                <a:gd name="connsiteY8" fmla="*/ 1798320 h 1973580"/>
                <a:gd name="connsiteX9" fmla="*/ 411480 w 1112520"/>
                <a:gd name="connsiteY9" fmla="*/ 1775460 h 1973580"/>
                <a:gd name="connsiteX10" fmla="*/ 426720 w 1112520"/>
                <a:gd name="connsiteY10" fmla="*/ 1752600 h 1973580"/>
                <a:gd name="connsiteX11" fmla="*/ 457200 w 1112520"/>
                <a:gd name="connsiteY11" fmla="*/ 1744980 h 1973580"/>
                <a:gd name="connsiteX12" fmla="*/ 502920 w 1112520"/>
                <a:gd name="connsiteY12" fmla="*/ 1714500 h 1973580"/>
                <a:gd name="connsiteX13" fmla="*/ 525780 w 1112520"/>
                <a:gd name="connsiteY13" fmla="*/ 1699260 h 1973580"/>
                <a:gd name="connsiteX14" fmla="*/ 548640 w 1112520"/>
                <a:gd name="connsiteY14" fmla="*/ 1691640 h 1973580"/>
                <a:gd name="connsiteX15" fmla="*/ 594360 w 1112520"/>
                <a:gd name="connsiteY15" fmla="*/ 1661160 h 1973580"/>
                <a:gd name="connsiteX16" fmla="*/ 647700 w 1112520"/>
                <a:gd name="connsiteY16" fmla="*/ 1638300 h 1973580"/>
                <a:gd name="connsiteX17" fmla="*/ 670560 w 1112520"/>
                <a:gd name="connsiteY17" fmla="*/ 1615440 h 1973580"/>
                <a:gd name="connsiteX18" fmla="*/ 685800 w 1112520"/>
                <a:gd name="connsiteY18" fmla="*/ 1569720 h 1973580"/>
                <a:gd name="connsiteX19" fmla="*/ 708660 w 1112520"/>
                <a:gd name="connsiteY19" fmla="*/ 1524000 h 1973580"/>
                <a:gd name="connsiteX20" fmla="*/ 731520 w 1112520"/>
                <a:gd name="connsiteY20" fmla="*/ 1516380 h 1973580"/>
                <a:gd name="connsiteX21" fmla="*/ 754380 w 1112520"/>
                <a:gd name="connsiteY21" fmla="*/ 1493520 h 1973580"/>
                <a:gd name="connsiteX22" fmla="*/ 800100 w 1112520"/>
                <a:gd name="connsiteY22" fmla="*/ 1463040 h 1973580"/>
                <a:gd name="connsiteX23" fmla="*/ 815340 w 1112520"/>
                <a:gd name="connsiteY23" fmla="*/ 1440180 h 1973580"/>
                <a:gd name="connsiteX24" fmla="*/ 838200 w 1112520"/>
                <a:gd name="connsiteY24" fmla="*/ 1424940 h 1973580"/>
                <a:gd name="connsiteX25" fmla="*/ 853440 w 1112520"/>
                <a:gd name="connsiteY25" fmla="*/ 1379220 h 1973580"/>
                <a:gd name="connsiteX26" fmla="*/ 861060 w 1112520"/>
                <a:gd name="connsiteY26" fmla="*/ 1356360 h 1973580"/>
                <a:gd name="connsiteX27" fmla="*/ 883920 w 1112520"/>
                <a:gd name="connsiteY27" fmla="*/ 1341120 h 1973580"/>
                <a:gd name="connsiteX28" fmla="*/ 922020 w 1112520"/>
                <a:gd name="connsiteY28" fmla="*/ 1295400 h 1973580"/>
                <a:gd name="connsiteX29" fmla="*/ 944880 w 1112520"/>
                <a:gd name="connsiteY29" fmla="*/ 1264920 h 1973580"/>
                <a:gd name="connsiteX30" fmla="*/ 960120 w 1112520"/>
                <a:gd name="connsiteY30" fmla="*/ 1242060 h 1973580"/>
                <a:gd name="connsiteX31" fmla="*/ 982980 w 1112520"/>
                <a:gd name="connsiteY31" fmla="*/ 1226820 h 1973580"/>
                <a:gd name="connsiteX32" fmla="*/ 998220 w 1112520"/>
                <a:gd name="connsiteY32" fmla="*/ 1203960 h 1973580"/>
                <a:gd name="connsiteX33" fmla="*/ 1043940 w 1112520"/>
                <a:gd name="connsiteY33" fmla="*/ 1158240 h 1973580"/>
                <a:gd name="connsiteX34" fmla="*/ 1089660 w 1112520"/>
                <a:gd name="connsiteY34" fmla="*/ 1089660 h 1973580"/>
                <a:gd name="connsiteX35" fmla="*/ 1104900 w 1112520"/>
                <a:gd name="connsiteY35" fmla="*/ 1066800 h 1973580"/>
                <a:gd name="connsiteX36" fmla="*/ 1112520 w 1112520"/>
                <a:gd name="connsiteY36" fmla="*/ 1043940 h 1973580"/>
                <a:gd name="connsiteX37" fmla="*/ 1104900 w 1112520"/>
                <a:gd name="connsiteY37" fmla="*/ 922020 h 1973580"/>
                <a:gd name="connsiteX38" fmla="*/ 1097280 w 1112520"/>
                <a:gd name="connsiteY38" fmla="*/ 731520 h 1973580"/>
                <a:gd name="connsiteX39" fmla="*/ 1043940 w 1112520"/>
                <a:gd name="connsiteY39" fmla="*/ 670560 h 1973580"/>
                <a:gd name="connsiteX40" fmla="*/ 1021080 w 1112520"/>
                <a:gd name="connsiteY40" fmla="*/ 662940 h 1973580"/>
                <a:gd name="connsiteX41" fmla="*/ 967740 w 1112520"/>
                <a:gd name="connsiteY41" fmla="*/ 640080 h 1973580"/>
                <a:gd name="connsiteX42" fmla="*/ 944880 w 1112520"/>
                <a:gd name="connsiteY42" fmla="*/ 624840 h 1973580"/>
                <a:gd name="connsiteX43" fmla="*/ 883920 w 1112520"/>
                <a:gd name="connsiteY43" fmla="*/ 609600 h 1973580"/>
                <a:gd name="connsiteX44" fmla="*/ 800100 w 1112520"/>
                <a:gd name="connsiteY44" fmla="*/ 541020 h 1973580"/>
                <a:gd name="connsiteX45" fmla="*/ 777240 w 1112520"/>
                <a:gd name="connsiteY45" fmla="*/ 510540 h 1973580"/>
                <a:gd name="connsiteX46" fmla="*/ 754380 w 1112520"/>
                <a:gd name="connsiteY46" fmla="*/ 487680 h 1973580"/>
                <a:gd name="connsiteX47" fmla="*/ 746760 w 1112520"/>
                <a:gd name="connsiteY47" fmla="*/ 464820 h 1973580"/>
                <a:gd name="connsiteX48" fmla="*/ 731520 w 1112520"/>
                <a:gd name="connsiteY48" fmla="*/ 441960 h 1973580"/>
                <a:gd name="connsiteX49" fmla="*/ 716280 w 1112520"/>
                <a:gd name="connsiteY49" fmla="*/ 403860 h 1973580"/>
                <a:gd name="connsiteX50" fmla="*/ 670560 w 1112520"/>
                <a:gd name="connsiteY50" fmla="*/ 358140 h 1973580"/>
                <a:gd name="connsiteX51" fmla="*/ 624840 w 1112520"/>
                <a:gd name="connsiteY51" fmla="*/ 320040 h 1973580"/>
                <a:gd name="connsiteX52" fmla="*/ 563880 w 1112520"/>
                <a:gd name="connsiteY52" fmla="*/ 266700 h 1973580"/>
                <a:gd name="connsiteX53" fmla="*/ 495300 w 1112520"/>
                <a:gd name="connsiteY53" fmla="*/ 205740 h 1973580"/>
                <a:gd name="connsiteX54" fmla="*/ 487680 w 1112520"/>
                <a:gd name="connsiteY54" fmla="*/ 182880 h 1973580"/>
                <a:gd name="connsiteX55" fmla="*/ 441960 w 1112520"/>
                <a:gd name="connsiteY55" fmla="*/ 152400 h 1973580"/>
                <a:gd name="connsiteX56" fmla="*/ 426720 w 1112520"/>
                <a:gd name="connsiteY56" fmla="*/ 129540 h 1973580"/>
                <a:gd name="connsiteX57" fmla="*/ 403860 w 1112520"/>
                <a:gd name="connsiteY57" fmla="*/ 121920 h 1973580"/>
                <a:gd name="connsiteX58" fmla="*/ 327660 w 1112520"/>
                <a:gd name="connsiteY58" fmla="*/ 114300 h 1973580"/>
                <a:gd name="connsiteX59" fmla="*/ 266700 w 1112520"/>
                <a:gd name="connsiteY59" fmla="*/ 99060 h 1973580"/>
                <a:gd name="connsiteX60" fmla="*/ 236220 w 1112520"/>
                <a:gd name="connsiteY60" fmla="*/ 91440 h 1973580"/>
                <a:gd name="connsiteX61" fmla="*/ 198120 w 1112520"/>
                <a:gd name="connsiteY61" fmla="*/ 83820 h 1973580"/>
                <a:gd name="connsiteX62" fmla="*/ 152400 w 1112520"/>
                <a:gd name="connsiteY62" fmla="*/ 68580 h 1973580"/>
                <a:gd name="connsiteX63" fmla="*/ 106680 w 1112520"/>
                <a:gd name="connsiteY63" fmla="*/ 53340 h 1973580"/>
                <a:gd name="connsiteX64" fmla="*/ 83820 w 1112520"/>
                <a:gd name="connsiteY64" fmla="*/ 45720 h 1973580"/>
                <a:gd name="connsiteX65" fmla="*/ 38100 w 1112520"/>
                <a:gd name="connsiteY65" fmla="*/ 22860 h 1973580"/>
                <a:gd name="connsiteX66" fmla="*/ 15240 w 1112520"/>
                <a:gd name="connsiteY66" fmla="*/ 7620 h 1973580"/>
                <a:gd name="connsiteX67" fmla="*/ 0 w 1112520"/>
                <a:gd name="connsiteY67" fmla="*/ 0 h 1973580"/>
                <a:gd name="connsiteX68" fmla="*/ 0 w 1112520"/>
                <a:gd name="connsiteY68" fmla="*/ 0 h 1973580"/>
                <a:gd name="connsiteX69" fmla="*/ 7620 w 1112520"/>
                <a:gd name="connsiteY69" fmla="*/ 0 h 1973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112520" h="1973580">
                  <a:moveTo>
                    <a:pt x="15240" y="1973580"/>
                  </a:moveTo>
                  <a:lnTo>
                    <a:pt x="15240" y="1973580"/>
                  </a:lnTo>
                  <a:cubicBezTo>
                    <a:pt x="28887" y="1972727"/>
                    <a:pt x="170815" y="1965824"/>
                    <a:pt x="205740" y="1958340"/>
                  </a:cubicBezTo>
                  <a:cubicBezTo>
                    <a:pt x="238224" y="1951379"/>
                    <a:pt x="262752" y="1930492"/>
                    <a:pt x="289560" y="1912620"/>
                  </a:cubicBezTo>
                  <a:cubicBezTo>
                    <a:pt x="297180" y="1907540"/>
                    <a:pt x="303732" y="1900276"/>
                    <a:pt x="312420" y="1897380"/>
                  </a:cubicBezTo>
                  <a:lnTo>
                    <a:pt x="335280" y="1889760"/>
                  </a:lnTo>
                  <a:lnTo>
                    <a:pt x="365760" y="1844040"/>
                  </a:lnTo>
                  <a:cubicBezTo>
                    <a:pt x="370840" y="1836420"/>
                    <a:pt x="378104" y="1829868"/>
                    <a:pt x="381000" y="1821180"/>
                  </a:cubicBezTo>
                  <a:cubicBezTo>
                    <a:pt x="383540" y="1813560"/>
                    <a:pt x="384165" y="1805003"/>
                    <a:pt x="388620" y="1798320"/>
                  </a:cubicBezTo>
                  <a:cubicBezTo>
                    <a:pt x="394598" y="1789354"/>
                    <a:pt x="404581" y="1783739"/>
                    <a:pt x="411480" y="1775460"/>
                  </a:cubicBezTo>
                  <a:cubicBezTo>
                    <a:pt x="417343" y="1768425"/>
                    <a:pt x="419100" y="1757680"/>
                    <a:pt x="426720" y="1752600"/>
                  </a:cubicBezTo>
                  <a:cubicBezTo>
                    <a:pt x="435434" y="1746791"/>
                    <a:pt x="447040" y="1747520"/>
                    <a:pt x="457200" y="1744980"/>
                  </a:cubicBezTo>
                  <a:lnTo>
                    <a:pt x="502920" y="1714500"/>
                  </a:lnTo>
                  <a:cubicBezTo>
                    <a:pt x="510540" y="1709420"/>
                    <a:pt x="517092" y="1702156"/>
                    <a:pt x="525780" y="1699260"/>
                  </a:cubicBezTo>
                  <a:cubicBezTo>
                    <a:pt x="533400" y="1696720"/>
                    <a:pt x="541619" y="1695541"/>
                    <a:pt x="548640" y="1691640"/>
                  </a:cubicBezTo>
                  <a:cubicBezTo>
                    <a:pt x="564651" y="1682745"/>
                    <a:pt x="576984" y="1666952"/>
                    <a:pt x="594360" y="1661160"/>
                  </a:cubicBezTo>
                  <a:cubicBezTo>
                    <a:pt x="613015" y="1654942"/>
                    <a:pt x="631222" y="1650070"/>
                    <a:pt x="647700" y="1638300"/>
                  </a:cubicBezTo>
                  <a:cubicBezTo>
                    <a:pt x="656469" y="1632036"/>
                    <a:pt x="662940" y="1623060"/>
                    <a:pt x="670560" y="1615440"/>
                  </a:cubicBezTo>
                  <a:lnTo>
                    <a:pt x="685800" y="1569720"/>
                  </a:lnTo>
                  <a:cubicBezTo>
                    <a:pt x="690820" y="1554661"/>
                    <a:pt x="695231" y="1534743"/>
                    <a:pt x="708660" y="1524000"/>
                  </a:cubicBezTo>
                  <a:cubicBezTo>
                    <a:pt x="714932" y="1518982"/>
                    <a:pt x="723900" y="1518920"/>
                    <a:pt x="731520" y="1516380"/>
                  </a:cubicBezTo>
                  <a:cubicBezTo>
                    <a:pt x="739140" y="1508760"/>
                    <a:pt x="745874" y="1500136"/>
                    <a:pt x="754380" y="1493520"/>
                  </a:cubicBezTo>
                  <a:cubicBezTo>
                    <a:pt x="768838" y="1482275"/>
                    <a:pt x="800100" y="1463040"/>
                    <a:pt x="800100" y="1463040"/>
                  </a:cubicBezTo>
                  <a:cubicBezTo>
                    <a:pt x="805180" y="1455420"/>
                    <a:pt x="808864" y="1446656"/>
                    <a:pt x="815340" y="1440180"/>
                  </a:cubicBezTo>
                  <a:cubicBezTo>
                    <a:pt x="821816" y="1433704"/>
                    <a:pt x="833346" y="1432706"/>
                    <a:pt x="838200" y="1424940"/>
                  </a:cubicBezTo>
                  <a:cubicBezTo>
                    <a:pt x="846714" y="1411317"/>
                    <a:pt x="848360" y="1394460"/>
                    <a:pt x="853440" y="1379220"/>
                  </a:cubicBezTo>
                  <a:cubicBezTo>
                    <a:pt x="855980" y="1371600"/>
                    <a:pt x="854377" y="1360815"/>
                    <a:pt x="861060" y="1356360"/>
                  </a:cubicBezTo>
                  <a:lnTo>
                    <a:pt x="883920" y="1341120"/>
                  </a:lnTo>
                  <a:cubicBezTo>
                    <a:pt x="917603" y="1290596"/>
                    <a:pt x="878016" y="1346738"/>
                    <a:pt x="922020" y="1295400"/>
                  </a:cubicBezTo>
                  <a:cubicBezTo>
                    <a:pt x="930285" y="1285757"/>
                    <a:pt x="937498" y="1275254"/>
                    <a:pt x="944880" y="1264920"/>
                  </a:cubicBezTo>
                  <a:cubicBezTo>
                    <a:pt x="950203" y="1257468"/>
                    <a:pt x="953644" y="1248536"/>
                    <a:pt x="960120" y="1242060"/>
                  </a:cubicBezTo>
                  <a:cubicBezTo>
                    <a:pt x="966596" y="1235584"/>
                    <a:pt x="975360" y="1231900"/>
                    <a:pt x="982980" y="1226820"/>
                  </a:cubicBezTo>
                  <a:cubicBezTo>
                    <a:pt x="988060" y="1219200"/>
                    <a:pt x="992136" y="1210805"/>
                    <a:pt x="998220" y="1203960"/>
                  </a:cubicBezTo>
                  <a:cubicBezTo>
                    <a:pt x="1012539" y="1187851"/>
                    <a:pt x="1031985" y="1176173"/>
                    <a:pt x="1043940" y="1158240"/>
                  </a:cubicBezTo>
                  <a:lnTo>
                    <a:pt x="1089660" y="1089660"/>
                  </a:lnTo>
                  <a:cubicBezTo>
                    <a:pt x="1094740" y="1082040"/>
                    <a:pt x="1102004" y="1075488"/>
                    <a:pt x="1104900" y="1066800"/>
                  </a:cubicBezTo>
                  <a:lnTo>
                    <a:pt x="1112520" y="1043940"/>
                  </a:lnTo>
                  <a:cubicBezTo>
                    <a:pt x="1109980" y="1003300"/>
                    <a:pt x="1106884" y="962691"/>
                    <a:pt x="1104900" y="922020"/>
                  </a:cubicBezTo>
                  <a:cubicBezTo>
                    <a:pt x="1101804" y="858545"/>
                    <a:pt x="1107399" y="794260"/>
                    <a:pt x="1097280" y="731520"/>
                  </a:cubicBezTo>
                  <a:cubicBezTo>
                    <a:pt x="1093269" y="706655"/>
                    <a:pt x="1066265" y="681723"/>
                    <a:pt x="1043940" y="670560"/>
                  </a:cubicBezTo>
                  <a:cubicBezTo>
                    <a:pt x="1036756" y="666968"/>
                    <a:pt x="1028264" y="666532"/>
                    <a:pt x="1021080" y="662940"/>
                  </a:cubicBezTo>
                  <a:cubicBezTo>
                    <a:pt x="968457" y="636628"/>
                    <a:pt x="1031175" y="655939"/>
                    <a:pt x="967740" y="640080"/>
                  </a:cubicBezTo>
                  <a:cubicBezTo>
                    <a:pt x="960120" y="635000"/>
                    <a:pt x="953071" y="628936"/>
                    <a:pt x="944880" y="624840"/>
                  </a:cubicBezTo>
                  <a:cubicBezTo>
                    <a:pt x="929259" y="617030"/>
                    <a:pt x="898411" y="612498"/>
                    <a:pt x="883920" y="609600"/>
                  </a:cubicBezTo>
                  <a:cubicBezTo>
                    <a:pt x="822548" y="548228"/>
                    <a:pt x="853070" y="567505"/>
                    <a:pt x="800100" y="541020"/>
                  </a:cubicBezTo>
                  <a:cubicBezTo>
                    <a:pt x="792480" y="530860"/>
                    <a:pt x="785505" y="520183"/>
                    <a:pt x="777240" y="510540"/>
                  </a:cubicBezTo>
                  <a:cubicBezTo>
                    <a:pt x="770227" y="502358"/>
                    <a:pt x="760358" y="496646"/>
                    <a:pt x="754380" y="487680"/>
                  </a:cubicBezTo>
                  <a:cubicBezTo>
                    <a:pt x="749925" y="480997"/>
                    <a:pt x="750352" y="472004"/>
                    <a:pt x="746760" y="464820"/>
                  </a:cubicBezTo>
                  <a:cubicBezTo>
                    <a:pt x="742664" y="456629"/>
                    <a:pt x="735616" y="450151"/>
                    <a:pt x="731520" y="441960"/>
                  </a:cubicBezTo>
                  <a:cubicBezTo>
                    <a:pt x="725403" y="429726"/>
                    <a:pt x="724325" y="414922"/>
                    <a:pt x="716280" y="403860"/>
                  </a:cubicBezTo>
                  <a:cubicBezTo>
                    <a:pt x="703603" y="386430"/>
                    <a:pt x="685800" y="373380"/>
                    <a:pt x="670560" y="358140"/>
                  </a:cubicBezTo>
                  <a:cubicBezTo>
                    <a:pt x="641224" y="328804"/>
                    <a:pt x="656666" y="341258"/>
                    <a:pt x="624840" y="320040"/>
                  </a:cubicBezTo>
                  <a:cubicBezTo>
                    <a:pt x="581660" y="255270"/>
                    <a:pt x="652780" y="355600"/>
                    <a:pt x="563880" y="266700"/>
                  </a:cubicBezTo>
                  <a:cubicBezTo>
                    <a:pt x="511684" y="214504"/>
                    <a:pt x="536093" y="232935"/>
                    <a:pt x="495300" y="205740"/>
                  </a:cubicBezTo>
                  <a:cubicBezTo>
                    <a:pt x="492760" y="198120"/>
                    <a:pt x="493360" y="188560"/>
                    <a:pt x="487680" y="182880"/>
                  </a:cubicBezTo>
                  <a:cubicBezTo>
                    <a:pt x="474728" y="169928"/>
                    <a:pt x="441960" y="152400"/>
                    <a:pt x="441960" y="152400"/>
                  </a:cubicBezTo>
                  <a:cubicBezTo>
                    <a:pt x="436880" y="144780"/>
                    <a:pt x="433871" y="135261"/>
                    <a:pt x="426720" y="129540"/>
                  </a:cubicBezTo>
                  <a:cubicBezTo>
                    <a:pt x="420448" y="124522"/>
                    <a:pt x="411799" y="123141"/>
                    <a:pt x="403860" y="121920"/>
                  </a:cubicBezTo>
                  <a:cubicBezTo>
                    <a:pt x="378630" y="118038"/>
                    <a:pt x="353060" y="116840"/>
                    <a:pt x="327660" y="114300"/>
                  </a:cubicBezTo>
                  <a:lnTo>
                    <a:pt x="266700" y="99060"/>
                  </a:lnTo>
                  <a:cubicBezTo>
                    <a:pt x="256540" y="96520"/>
                    <a:pt x="246489" y="93494"/>
                    <a:pt x="236220" y="91440"/>
                  </a:cubicBezTo>
                  <a:cubicBezTo>
                    <a:pt x="223520" y="88900"/>
                    <a:pt x="210615" y="87228"/>
                    <a:pt x="198120" y="83820"/>
                  </a:cubicBezTo>
                  <a:cubicBezTo>
                    <a:pt x="182622" y="79593"/>
                    <a:pt x="167640" y="73660"/>
                    <a:pt x="152400" y="68580"/>
                  </a:cubicBezTo>
                  <a:lnTo>
                    <a:pt x="106680" y="53340"/>
                  </a:lnTo>
                  <a:cubicBezTo>
                    <a:pt x="99060" y="50800"/>
                    <a:pt x="90503" y="50175"/>
                    <a:pt x="83820" y="45720"/>
                  </a:cubicBezTo>
                  <a:cubicBezTo>
                    <a:pt x="18306" y="2044"/>
                    <a:pt x="101196" y="54408"/>
                    <a:pt x="38100" y="22860"/>
                  </a:cubicBezTo>
                  <a:cubicBezTo>
                    <a:pt x="29909" y="18764"/>
                    <a:pt x="23093" y="12332"/>
                    <a:pt x="15240" y="7620"/>
                  </a:cubicBezTo>
                  <a:cubicBezTo>
                    <a:pt x="10370" y="4698"/>
                    <a:pt x="5080" y="2540"/>
                    <a:pt x="0" y="0"/>
                  </a:cubicBezTo>
                  <a:lnTo>
                    <a:pt x="0" y="0"/>
                  </a:lnTo>
                  <a:lnTo>
                    <a:pt x="7620" y="0"/>
                  </a:lnTo>
                </a:path>
              </a:pathLst>
            </a:custGeom>
            <a:noFill/>
            <a:ln w="4445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5" name="Forme libre 374"/>
            <p:cNvSpPr/>
            <p:nvPr/>
          </p:nvSpPr>
          <p:spPr bwMode="auto">
            <a:xfrm>
              <a:off x="3733802" y="5737227"/>
              <a:ext cx="1400175" cy="1652587"/>
            </a:xfrm>
            <a:custGeom>
              <a:avLst/>
              <a:gdLst>
                <a:gd name="connsiteX0" fmla="*/ 0 w 1400175"/>
                <a:gd name="connsiteY0" fmla="*/ 1652587 h 1652587"/>
                <a:gd name="connsiteX1" fmla="*/ 61913 w 1400175"/>
                <a:gd name="connsiteY1" fmla="*/ 1614487 h 1652587"/>
                <a:gd name="connsiteX2" fmla="*/ 185738 w 1400175"/>
                <a:gd name="connsiteY2" fmla="*/ 1562100 h 1652587"/>
                <a:gd name="connsiteX3" fmla="*/ 309563 w 1400175"/>
                <a:gd name="connsiteY3" fmla="*/ 1457325 h 1652587"/>
                <a:gd name="connsiteX4" fmla="*/ 409575 w 1400175"/>
                <a:gd name="connsiteY4" fmla="*/ 1362075 h 1652587"/>
                <a:gd name="connsiteX5" fmla="*/ 495300 w 1400175"/>
                <a:gd name="connsiteY5" fmla="*/ 1247775 h 1652587"/>
                <a:gd name="connsiteX6" fmla="*/ 581025 w 1400175"/>
                <a:gd name="connsiteY6" fmla="*/ 1095375 h 1652587"/>
                <a:gd name="connsiteX7" fmla="*/ 609600 w 1400175"/>
                <a:gd name="connsiteY7" fmla="*/ 990600 h 1652587"/>
                <a:gd name="connsiteX8" fmla="*/ 623888 w 1400175"/>
                <a:gd name="connsiteY8" fmla="*/ 919162 h 1652587"/>
                <a:gd name="connsiteX9" fmla="*/ 652463 w 1400175"/>
                <a:gd name="connsiteY9" fmla="*/ 885825 h 1652587"/>
                <a:gd name="connsiteX10" fmla="*/ 728663 w 1400175"/>
                <a:gd name="connsiteY10" fmla="*/ 795337 h 1652587"/>
                <a:gd name="connsiteX11" fmla="*/ 781050 w 1400175"/>
                <a:gd name="connsiteY11" fmla="*/ 747712 h 1652587"/>
                <a:gd name="connsiteX12" fmla="*/ 833438 w 1400175"/>
                <a:gd name="connsiteY12" fmla="*/ 685800 h 1652587"/>
                <a:gd name="connsiteX13" fmla="*/ 900113 w 1400175"/>
                <a:gd name="connsiteY13" fmla="*/ 585787 h 1652587"/>
                <a:gd name="connsiteX14" fmla="*/ 933450 w 1400175"/>
                <a:gd name="connsiteY14" fmla="*/ 490537 h 1652587"/>
                <a:gd name="connsiteX15" fmla="*/ 962025 w 1400175"/>
                <a:gd name="connsiteY15" fmla="*/ 428625 h 1652587"/>
                <a:gd name="connsiteX16" fmla="*/ 1000125 w 1400175"/>
                <a:gd name="connsiteY16" fmla="*/ 357187 h 1652587"/>
                <a:gd name="connsiteX17" fmla="*/ 1062038 w 1400175"/>
                <a:gd name="connsiteY17" fmla="*/ 257175 h 1652587"/>
                <a:gd name="connsiteX18" fmla="*/ 1104900 w 1400175"/>
                <a:gd name="connsiteY18" fmla="*/ 195262 h 1652587"/>
                <a:gd name="connsiteX19" fmla="*/ 1176338 w 1400175"/>
                <a:gd name="connsiteY19" fmla="*/ 128587 h 1652587"/>
                <a:gd name="connsiteX20" fmla="*/ 1257300 w 1400175"/>
                <a:gd name="connsiteY20" fmla="*/ 66675 h 1652587"/>
                <a:gd name="connsiteX21" fmla="*/ 1309688 w 1400175"/>
                <a:gd name="connsiteY21" fmla="*/ 38100 h 1652587"/>
                <a:gd name="connsiteX22" fmla="*/ 1400175 w 1400175"/>
                <a:gd name="connsiteY22" fmla="*/ 0 h 1652587"/>
                <a:gd name="connsiteX23" fmla="*/ 1381125 w 1400175"/>
                <a:gd name="connsiteY23" fmla="*/ 0 h 165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00175" h="1652587">
                  <a:moveTo>
                    <a:pt x="0" y="1652587"/>
                  </a:moveTo>
                  <a:lnTo>
                    <a:pt x="61913" y="1614487"/>
                  </a:lnTo>
                  <a:lnTo>
                    <a:pt x="185738" y="1562100"/>
                  </a:lnTo>
                  <a:lnTo>
                    <a:pt x="309563" y="1457325"/>
                  </a:lnTo>
                  <a:lnTo>
                    <a:pt x="409575" y="1362075"/>
                  </a:lnTo>
                  <a:lnTo>
                    <a:pt x="495300" y="1247775"/>
                  </a:lnTo>
                  <a:lnTo>
                    <a:pt x="581025" y="1095375"/>
                  </a:lnTo>
                  <a:lnTo>
                    <a:pt x="609600" y="990600"/>
                  </a:lnTo>
                  <a:lnTo>
                    <a:pt x="623888" y="919162"/>
                  </a:lnTo>
                  <a:lnTo>
                    <a:pt x="652463" y="885825"/>
                  </a:lnTo>
                  <a:lnTo>
                    <a:pt x="728663" y="795337"/>
                  </a:lnTo>
                  <a:lnTo>
                    <a:pt x="781050" y="747712"/>
                  </a:lnTo>
                  <a:lnTo>
                    <a:pt x="833438" y="685800"/>
                  </a:lnTo>
                  <a:lnTo>
                    <a:pt x="900113" y="585787"/>
                  </a:lnTo>
                  <a:lnTo>
                    <a:pt x="933450" y="490537"/>
                  </a:lnTo>
                  <a:lnTo>
                    <a:pt x="962025" y="428625"/>
                  </a:lnTo>
                  <a:lnTo>
                    <a:pt x="1000125" y="357187"/>
                  </a:lnTo>
                  <a:lnTo>
                    <a:pt x="1062038" y="257175"/>
                  </a:lnTo>
                  <a:lnTo>
                    <a:pt x="1104900" y="195262"/>
                  </a:lnTo>
                  <a:lnTo>
                    <a:pt x="1176338" y="128587"/>
                  </a:lnTo>
                  <a:lnTo>
                    <a:pt x="1257300" y="66675"/>
                  </a:lnTo>
                  <a:lnTo>
                    <a:pt x="1309688" y="38100"/>
                  </a:lnTo>
                  <a:lnTo>
                    <a:pt x="1400175" y="0"/>
                  </a:lnTo>
                  <a:lnTo>
                    <a:pt x="1381125" y="0"/>
                  </a:lnTo>
                </a:path>
              </a:pathLst>
            </a:cu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6" name="Forme libre 375"/>
            <p:cNvSpPr/>
            <p:nvPr/>
          </p:nvSpPr>
          <p:spPr bwMode="auto">
            <a:xfrm>
              <a:off x="4137819" y="6158708"/>
              <a:ext cx="1009650" cy="1233487"/>
            </a:xfrm>
            <a:custGeom>
              <a:avLst/>
              <a:gdLst>
                <a:gd name="connsiteX0" fmla="*/ 0 w 1009650"/>
                <a:gd name="connsiteY0" fmla="*/ 1233487 h 1233487"/>
                <a:gd name="connsiteX1" fmla="*/ 76200 w 1009650"/>
                <a:gd name="connsiteY1" fmla="*/ 1166812 h 1233487"/>
                <a:gd name="connsiteX2" fmla="*/ 223838 w 1009650"/>
                <a:gd name="connsiteY2" fmla="*/ 1085850 h 1233487"/>
                <a:gd name="connsiteX3" fmla="*/ 328613 w 1009650"/>
                <a:gd name="connsiteY3" fmla="*/ 1014412 h 1233487"/>
                <a:gd name="connsiteX4" fmla="*/ 366713 w 1009650"/>
                <a:gd name="connsiteY4" fmla="*/ 976312 h 1233487"/>
                <a:gd name="connsiteX5" fmla="*/ 461963 w 1009650"/>
                <a:gd name="connsiteY5" fmla="*/ 785812 h 1233487"/>
                <a:gd name="connsiteX6" fmla="*/ 523875 w 1009650"/>
                <a:gd name="connsiteY6" fmla="*/ 666750 h 1233487"/>
                <a:gd name="connsiteX7" fmla="*/ 695325 w 1009650"/>
                <a:gd name="connsiteY7" fmla="*/ 504825 h 1233487"/>
                <a:gd name="connsiteX8" fmla="*/ 819150 w 1009650"/>
                <a:gd name="connsiteY8" fmla="*/ 433387 h 1233487"/>
                <a:gd name="connsiteX9" fmla="*/ 881063 w 1009650"/>
                <a:gd name="connsiteY9" fmla="*/ 323850 h 1233487"/>
                <a:gd name="connsiteX10" fmla="*/ 909638 w 1009650"/>
                <a:gd name="connsiteY10" fmla="*/ 214312 h 1233487"/>
                <a:gd name="connsiteX11" fmla="*/ 923925 w 1009650"/>
                <a:gd name="connsiteY11" fmla="*/ 90487 h 1233487"/>
                <a:gd name="connsiteX12" fmla="*/ 985838 w 1009650"/>
                <a:gd name="connsiteY12" fmla="*/ 9525 h 1233487"/>
                <a:gd name="connsiteX13" fmla="*/ 1009650 w 1009650"/>
                <a:gd name="connsiteY13" fmla="*/ 0 h 123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9650" h="1233487">
                  <a:moveTo>
                    <a:pt x="0" y="1233487"/>
                  </a:moveTo>
                  <a:lnTo>
                    <a:pt x="76200" y="1166812"/>
                  </a:lnTo>
                  <a:lnTo>
                    <a:pt x="223838" y="1085850"/>
                  </a:lnTo>
                  <a:lnTo>
                    <a:pt x="328613" y="1014412"/>
                  </a:lnTo>
                  <a:cubicBezTo>
                    <a:pt x="359498" y="978380"/>
                    <a:pt x="344098" y="987621"/>
                    <a:pt x="366713" y="976312"/>
                  </a:cubicBezTo>
                  <a:lnTo>
                    <a:pt x="461963" y="785812"/>
                  </a:lnTo>
                  <a:lnTo>
                    <a:pt x="523875" y="666750"/>
                  </a:lnTo>
                  <a:lnTo>
                    <a:pt x="695325" y="504825"/>
                  </a:lnTo>
                  <a:lnTo>
                    <a:pt x="819150" y="433387"/>
                  </a:lnTo>
                  <a:lnTo>
                    <a:pt x="881063" y="323850"/>
                  </a:lnTo>
                  <a:lnTo>
                    <a:pt x="909638" y="214312"/>
                  </a:lnTo>
                  <a:lnTo>
                    <a:pt x="923925" y="90487"/>
                  </a:lnTo>
                  <a:lnTo>
                    <a:pt x="985838" y="9525"/>
                  </a:lnTo>
                  <a:lnTo>
                    <a:pt x="1009650" y="0"/>
                  </a:lnTo>
                </a:path>
              </a:pathLst>
            </a:custGeom>
            <a:noFill/>
            <a:ln w="44450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7" name="ZoneTexte 376"/>
            <p:cNvSpPr txBox="1"/>
            <p:nvPr/>
          </p:nvSpPr>
          <p:spPr>
            <a:xfrm>
              <a:off x="1323179" y="1020392"/>
              <a:ext cx="2655094" cy="369332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b="1" i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Many</a:t>
              </a:r>
              <a:r>
                <a:rPr lang="fr-FR" sz="18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-Body Hilbert </a:t>
              </a:r>
              <a:r>
                <a:rPr lang="fr-FR" sz="1800" b="1" i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Space</a:t>
              </a:r>
              <a:endParaRPr lang="fr-FR" sz="1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8" name="Forme libre 377"/>
            <p:cNvSpPr/>
            <p:nvPr/>
          </p:nvSpPr>
          <p:spPr bwMode="auto">
            <a:xfrm>
              <a:off x="209550" y="1643063"/>
              <a:ext cx="2881313" cy="1562100"/>
            </a:xfrm>
            <a:custGeom>
              <a:avLst/>
              <a:gdLst>
                <a:gd name="connsiteX0" fmla="*/ 0 w 2881313"/>
                <a:gd name="connsiteY0" fmla="*/ 261937 h 1562100"/>
                <a:gd name="connsiteX1" fmla="*/ 100013 w 2881313"/>
                <a:gd name="connsiteY1" fmla="*/ 381000 h 1562100"/>
                <a:gd name="connsiteX2" fmla="*/ 209550 w 2881313"/>
                <a:gd name="connsiteY2" fmla="*/ 452437 h 1562100"/>
                <a:gd name="connsiteX3" fmla="*/ 323850 w 2881313"/>
                <a:gd name="connsiteY3" fmla="*/ 490537 h 1562100"/>
                <a:gd name="connsiteX4" fmla="*/ 442913 w 2881313"/>
                <a:gd name="connsiteY4" fmla="*/ 514350 h 1562100"/>
                <a:gd name="connsiteX5" fmla="*/ 481013 w 2881313"/>
                <a:gd name="connsiteY5" fmla="*/ 528637 h 1562100"/>
                <a:gd name="connsiteX6" fmla="*/ 628650 w 2881313"/>
                <a:gd name="connsiteY6" fmla="*/ 595312 h 1562100"/>
                <a:gd name="connsiteX7" fmla="*/ 709613 w 2881313"/>
                <a:gd name="connsiteY7" fmla="*/ 676275 h 1562100"/>
                <a:gd name="connsiteX8" fmla="*/ 790575 w 2881313"/>
                <a:gd name="connsiteY8" fmla="*/ 781050 h 1562100"/>
                <a:gd name="connsiteX9" fmla="*/ 833438 w 2881313"/>
                <a:gd name="connsiteY9" fmla="*/ 885825 h 1562100"/>
                <a:gd name="connsiteX10" fmla="*/ 904875 w 2881313"/>
                <a:gd name="connsiteY10" fmla="*/ 981075 h 1562100"/>
                <a:gd name="connsiteX11" fmla="*/ 981075 w 2881313"/>
                <a:gd name="connsiteY11" fmla="*/ 1047750 h 1562100"/>
                <a:gd name="connsiteX12" fmla="*/ 1085850 w 2881313"/>
                <a:gd name="connsiteY12" fmla="*/ 1123950 h 1562100"/>
                <a:gd name="connsiteX13" fmla="*/ 1166813 w 2881313"/>
                <a:gd name="connsiteY13" fmla="*/ 1233487 h 1562100"/>
                <a:gd name="connsiteX14" fmla="*/ 1204913 w 2881313"/>
                <a:gd name="connsiteY14" fmla="*/ 1304925 h 1562100"/>
                <a:gd name="connsiteX15" fmla="*/ 1223963 w 2881313"/>
                <a:gd name="connsiteY15" fmla="*/ 1347787 h 1562100"/>
                <a:gd name="connsiteX16" fmla="*/ 1281113 w 2881313"/>
                <a:gd name="connsiteY16" fmla="*/ 1423987 h 1562100"/>
                <a:gd name="connsiteX17" fmla="*/ 1404938 w 2881313"/>
                <a:gd name="connsiteY17" fmla="*/ 1495425 h 1562100"/>
                <a:gd name="connsiteX18" fmla="*/ 1528763 w 2881313"/>
                <a:gd name="connsiteY18" fmla="*/ 1533525 h 1562100"/>
                <a:gd name="connsiteX19" fmla="*/ 1576388 w 2881313"/>
                <a:gd name="connsiteY19" fmla="*/ 1543050 h 1562100"/>
                <a:gd name="connsiteX20" fmla="*/ 1604963 w 2881313"/>
                <a:gd name="connsiteY20" fmla="*/ 1552575 h 1562100"/>
                <a:gd name="connsiteX21" fmla="*/ 1633538 w 2881313"/>
                <a:gd name="connsiteY21" fmla="*/ 1557337 h 1562100"/>
                <a:gd name="connsiteX22" fmla="*/ 1752600 w 2881313"/>
                <a:gd name="connsiteY22" fmla="*/ 1562100 h 1562100"/>
                <a:gd name="connsiteX23" fmla="*/ 1857375 w 2881313"/>
                <a:gd name="connsiteY23" fmla="*/ 1552575 h 1562100"/>
                <a:gd name="connsiteX24" fmla="*/ 1914525 w 2881313"/>
                <a:gd name="connsiteY24" fmla="*/ 1557337 h 1562100"/>
                <a:gd name="connsiteX25" fmla="*/ 1985963 w 2881313"/>
                <a:gd name="connsiteY25" fmla="*/ 1543050 h 1562100"/>
                <a:gd name="connsiteX26" fmla="*/ 2038350 w 2881313"/>
                <a:gd name="connsiteY26" fmla="*/ 1528762 h 1562100"/>
                <a:gd name="connsiteX27" fmla="*/ 2195513 w 2881313"/>
                <a:gd name="connsiteY27" fmla="*/ 1476375 h 1562100"/>
                <a:gd name="connsiteX28" fmla="*/ 2228850 w 2881313"/>
                <a:gd name="connsiteY28" fmla="*/ 1452562 h 1562100"/>
                <a:gd name="connsiteX29" fmla="*/ 2247900 w 2881313"/>
                <a:gd name="connsiteY29" fmla="*/ 1443037 h 1562100"/>
                <a:gd name="connsiteX30" fmla="*/ 2319338 w 2881313"/>
                <a:gd name="connsiteY30" fmla="*/ 1347787 h 1562100"/>
                <a:gd name="connsiteX31" fmla="*/ 2352675 w 2881313"/>
                <a:gd name="connsiteY31" fmla="*/ 1309687 h 1562100"/>
                <a:gd name="connsiteX32" fmla="*/ 2457450 w 2881313"/>
                <a:gd name="connsiteY32" fmla="*/ 1195387 h 1562100"/>
                <a:gd name="connsiteX33" fmla="*/ 2481263 w 2881313"/>
                <a:gd name="connsiteY33" fmla="*/ 1147762 h 1562100"/>
                <a:gd name="connsiteX34" fmla="*/ 2543175 w 2881313"/>
                <a:gd name="connsiteY34" fmla="*/ 1004887 h 1562100"/>
                <a:gd name="connsiteX35" fmla="*/ 2557463 w 2881313"/>
                <a:gd name="connsiteY35" fmla="*/ 957262 h 1562100"/>
                <a:gd name="connsiteX36" fmla="*/ 2614613 w 2881313"/>
                <a:gd name="connsiteY36" fmla="*/ 881062 h 1562100"/>
                <a:gd name="connsiteX37" fmla="*/ 2671763 w 2881313"/>
                <a:gd name="connsiteY37" fmla="*/ 747712 h 1562100"/>
                <a:gd name="connsiteX38" fmla="*/ 2747963 w 2881313"/>
                <a:gd name="connsiteY38" fmla="*/ 604837 h 1562100"/>
                <a:gd name="connsiteX39" fmla="*/ 2838450 w 2881313"/>
                <a:gd name="connsiteY39" fmla="*/ 447675 h 1562100"/>
                <a:gd name="connsiteX40" fmla="*/ 2838450 w 2881313"/>
                <a:gd name="connsiteY40" fmla="*/ 404812 h 1562100"/>
                <a:gd name="connsiteX41" fmla="*/ 2881313 w 2881313"/>
                <a:gd name="connsiteY41" fmla="*/ 271462 h 1562100"/>
                <a:gd name="connsiteX42" fmla="*/ 2871788 w 2881313"/>
                <a:gd name="connsiteY42" fmla="*/ 147637 h 1562100"/>
                <a:gd name="connsiteX43" fmla="*/ 2871788 w 2881313"/>
                <a:gd name="connsiteY43" fmla="*/ 0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81313" h="1562100">
                  <a:moveTo>
                    <a:pt x="0" y="261937"/>
                  </a:moveTo>
                  <a:lnTo>
                    <a:pt x="100013" y="381000"/>
                  </a:lnTo>
                  <a:lnTo>
                    <a:pt x="209550" y="452437"/>
                  </a:lnTo>
                  <a:lnTo>
                    <a:pt x="323850" y="490537"/>
                  </a:lnTo>
                  <a:lnTo>
                    <a:pt x="442913" y="514350"/>
                  </a:lnTo>
                  <a:lnTo>
                    <a:pt x="481013" y="528637"/>
                  </a:lnTo>
                  <a:lnTo>
                    <a:pt x="628650" y="595312"/>
                  </a:lnTo>
                  <a:lnTo>
                    <a:pt x="709613" y="676275"/>
                  </a:lnTo>
                  <a:lnTo>
                    <a:pt x="790575" y="781050"/>
                  </a:lnTo>
                  <a:lnTo>
                    <a:pt x="833438" y="885825"/>
                  </a:lnTo>
                  <a:lnTo>
                    <a:pt x="904875" y="981075"/>
                  </a:lnTo>
                  <a:lnTo>
                    <a:pt x="981075" y="1047750"/>
                  </a:lnTo>
                  <a:lnTo>
                    <a:pt x="1085850" y="1123950"/>
                  </a:lnTo>
                  <a:lnTo>
                    <a:pt x="1166813" y="1233487"/>
                  </a:lnTo>
                  <a:lnTo>
                    <a:pt x="1204913" y="1304925"/>
                  </a:lnTo>
                  <a:lnTo>
                    <a:pt x="1223963" y="1347787"/>
                  </a:lnTo>
                  <a:lnTo>
                    <a:pt x="1281113" y="1423987"/>
                  </a:lnTo>
                  <a:lnTo>
                    <a:pt x="1404938" y="1495425"/>
                  </a:lnTo>
                  <a:lnTo>
                    <a:pt x="1528763" y="1533525"/>
                  </a:lnTo>
                  <a:cubicBezTo>
                    <a:pt x="1544638" y="1536700"/>
                    <a:pt x="1560682" y="1539123"/>
                    <a:pt x="1576388" y="1543050"/>
                  </a:cubicBezTo>
                  <a:cubicBezTo>
                    <a:pt x="1586128" y="1545485"/>
                    <a:pt x="1595059" y="1550925"/>
                    <a:pt x="1604963" y="1552575"/>
                  </a:cubicBezTo>
                  <a:lnTo>
                    <a:pt x="1633538" y="1557337"/>
                  </a:lnTo>
                  <a:lnTo>
                    <a:pt x="1752600" y="1562100"/>
                  </a:lnTo>
                  <a:lnTo>
                    <a:pt x="1857375" y="1552575"/>
                  </a:lnTo>
                  <a:cubicBezTo>
                    <a:pt x="1908159" y="1557653"/>
                    <a:pt x="1889046" y="1557337"/>
                    <a:pt x="1914525" y="1557337"/>
                  </a:cubicBezTo>
                  <a:lnTo>
                    <a:pt x="1985963" y="1543050"/>
                  </a:lnTo>
                  <a:lnTo>
                    <a:pt x="2038350" y="1528762"/>
                  </a:lnTo>
                  <a:lnTo>
                    <a:pt x="2195513" y="1476375"/>
                  </a:lnTo>
                  <a:cubicBezTo>
                    <a:pt x="2206625" y="1468437"/>
                    <a:pt x="2217329" y="1459894"/>
                    <a:pt x="2228850" y="1452562"/>
                  </a:cubicBezTo>
                  <a:cubicBezTo>
                    <a:pt x="2234840" y="1448750"/>
                    <a:pt x="2247900" y="1443037"/>
                    <a:pt x="2247900" y="1443037"/>
                  </a:cubicBezTo>
                  <a:lnTo>
                    <a:pt x="2319338" y="1347787"/>
                  </a:lnTo>
                  <a:lnTo>
                    <a:pt x="2352675" y="1309687"/>
                  </a:lnTo>
                  <a:lnTo>
                    <a:pt x="2457450" y="1195387"/>
                  </a:lnTo>
                  <a:lnTo>
                    <a:pt x="2481263" y="1147762"/>
                  </a:lnTo>
                  <a:lnTo>
                    <a:pt x="2543175" y="1004887"/>
                  </a:lnTo>
                  <a:lnTo>
                    <a:pt x="2557463" y="957262"/>
                  </a:lnTo>
                  <a:lnTo>
                    <a:pt x="2614613" y="881062"/>
                  </a:lnTo>
                  <a:lnTo>
                    <a:pt x="2671763" y="747712"/>
                  </a:lnTo>
                  <a:lnTo>
                    <a:pt x="2747963" y="604837"/>
                  </a:lnTo>
                  <a:lnTo>
                    <a:pt x="2838450" y="447675"/>
                  </a:lnTo>
                  <a:lnTo>
                    <a:pt x="2838450" y="404812"/>
                  </a:lnTo>
                  <a:lnTo>
                    <a:pt x="2881313" y="271462"/>
                  </a:lnTo>
                  <a:lnTo>
                    <a:pt x="2871788" y="147637"/>
                  </a:lnTo>
                  <a:lnTo>
                    <a:pt x="2871788" y="0"/>
                  </a:lnTo>
                </a:path>
              </a:pathLst>
            </a:custGeom>
            <a:noFill/>
            <a:ln w="444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9" name="Forme libre 378"/>
            <p:cNvSpPr/>
            <p:nvPr/>
          </p:nvSpPr>
          <p:spPr bwMode="auto">
            <a:xfrm>
              <a:off x="3119438" y="1643063"/>
              <a:ext cx="2009775" cy="1243012"/>
            </a:xfrm>
            <a:custGeom>
              <a:avLst/>
              <a:gdLst>
                <a:gd name="connsiteX0" fmla="*/ 2009775 w 2009775"/>
                <a:gd name="connsiteY0" fmla="*/ 1000125 h 1243012"/>
                <a:gd name="connsiteX1" fmla="*/ 1928812 w 2009775"/>
                <a:gd name="connsiteY1" fmla="*/ 1047750 h 1243012"/>
                <a:gd name="connsiteX2" fmla="*/ 1795462 w 2009775"/>
                <a:gd name="connsiteY2" fmla="*/ 1133475 h 1243012"/>
                <a:gd name="connsiteX3" fmla="*/ 1685925 w 2009775"/>
                <a:gd name="connsiteY3" fmla="*/ 1195387 h 1243012"/>
                <a:gd name="connsiteX4" fmla="*/ 1543050 w 2009775"/>
                <a:gd name="connsiteY4" fmla="*/ 1219200 h 1243012"/>
                <a:gd name="connsiteX5" fmla="*/ 1428750 w 2009775"/>
                <a:gd name="connsiteY5" fmla="*/ 1243012 h 1243012"/>
                <a:gd name="connsiteX6" fmla="*/ 1281112 w 2009775"/>
                <a:gd name="connsiteY6" fmla="*/ 1243012 h 1243012"/>
                <a:gd name="connsiteX7" fmla="*/ 1238250 w 2009775"/>
                <a:gd name="connsiteY7" fmla="*/ 1243012 h 1243012"/>
                <a:gd name="connsiteX8" fmla="*/ 1176337 w 2009775"/>
                <a:gd name="connsiteY8" fmla="*/ 1243012 h 1243012"/>
                <a:gd name="connsiteX9" fmla="*/ 1133475 w 2009775"/>
                <a:gd name="connsiteY9" fmla="*/ 1233487 h 1243012"/>
                <a:gd name="connsiteX10" fmla="*/ 947737 w 2009775"/>
                <a:gd name="connsiteY10" fmla="*/ 1200150 h 1243012"/>
                <a:gd name="connsiteX11" fmla="*/ 895350 w 2009775"/>
                <a:gd name="connsiteY11" fmla="*/ 1190625 h 1243012"/>
                <a:gd name="connsiteX12" fmla="*/ 833437 w 2009775"/>
                <a:gd name="connsiteY12" fmla="*/ 1166812 h 1243012"/>
                <a:gd name="connsiteX13" fmla="*/ 762000 w 2009775"/>
                <a:gd name="connsiteY13" fmla="*/ 1162050 h 1243012"/>
                <a:gd name="connsiteX14" fmla="*/ 623887 w 2009775"/>
                <a:gd name="connsiteY14" fmla="*/ 1157287 h 1243012"/>
                <a:gd name="connsiteX15" fmla="*/ 571500 w 2009775"/>
                <a:gd name="connsiteY15" fmla="*/ 1157287 h 1243012"/>
                <a:gd name="connsiteX16" fmla="*/ 490537 w 2009775"/>
                <a:gd name="connsiteY16" fmla="*/ 1157287 h 1243012"/>
                <a:gd name="connsiteX17" fmla="*/ 423862 w 2009775"/>
                <a:gd name="connsiteY17" fmla="*/ 1162050 h 1243012"/>
                <a:gd name="connsiteX18" fmla="*/ 328612 w 2009775"/>
                <a:gd name="connsiteY18" fmla="*/ 1147762 h 1243012"/>
                <a:gd name="connsiteX19" fmla="*/ 280987 w 2009775"/>
                <a:gd name="connsiteY19" fmla="*/ 1138237 h 1243012"/>
                <a:gd name="connsiteX20" fmla="*/ 266700 w 2009775"/>
                <a:gd name="connsiteY20" fmla="*/ 1133475 h 1243012"/>
                <a:gd name="connsiteX21" fmla="*/ 214312 w 2009775"/>
                <a:gd name="connsiteY21" fmla="*/ 1109662 h 1243012"/>
                <a:gd name="connsiteX22" fmla="*/ 138112 w 2009775"/>
                <a:gd name="connsiteY22" fmla="*/ 1085850 h 1243012"/>
                <a:gd name="connsiteX23" fmla="*/ 119062 w 2009775"/>
                <a:gd name="connsiteY23" fmla="*/ 1076325 h 1243012"/>
                <a:gd name="connsiteX24" fmla="*/ 104775 w 2009775"/>
                <a:gd name="connsiteY24" fmla="*/ 1071562 h 1243012"/>
                <a:gd name="connsiteX25" fmla="*/ 61912 w 2009775"/>
                <a:gd name="connsiteY25" fmla="*/ 1033462 h 1243012"/>
                <a:gd name="connsiteX26" fmla="*/ 28575 w 2009775"/>
                <a:gd name="connsiteY26" fmla="*/ 985837 h 1243012"/>
                <a:gd name="connsiteX27" fmla="*/ 19050 w 2009775"/>
                <a:gd name="connsiteY27" fmla="*/ 923925 h 1243012"/>
                <a:gd name="connsiteX28" fmla="*/ 0 w 2009775"/>
                <a:gd name="connsiteY28" fmla="*/ 876300 h 1243012"/>
                <a:gd name="connsiteX29" fmla="*/ 14287 w 2009775"/>
                <a:gd name="connsiteY29" fmla="*/ 833437 h 1243012"/>
                <a:gd name="connsiteX30" fmla="*/ 28575 w 2009775"/>
                <a:gd name="connsiteY30" fmla="*/ 785812 h 1243012"/>
                <a:gd name="connsiteX31" fmla="*/ 66675 w 2009775"/>
                <a:gd name="connsiteY31" fmla="*/ 690562 h 1243012"/>
                <a:gd name="connsiteX32" fmla="*/ 76200 w 2009775"/>
                <a:gd name="connsiteY32" fmla="*/ 642937 h 1243012"/>
                <a:gd name="connsiteX33" fmla="*/ 119062 w 2009775"/>
                <a:gd name="connsiteY33" fmla="*/ 566737 h 1243012"/>
                <a:gd name="connsiteX34" fmla="*/ 123825 w 2009775"/>
                <a:gd name="connsiteY34" fmla="*/ 523875 h 1243012"/>
                <a:gd name="connsiteX35" fmla="*/ 128587 w 2009775"/>
                <a:gd name="connsiteY35" fmla="*/ 495300 h 1243012"/>
                <a:gd name="connsiteX36" fmla="*/ 152400 w 2009775"/>
                <a:gd name="connsiteY36" fmla="*/ 409575 h 1243012"/>
                <a:gd name="connsiteX37" fmla="*/ 157162 w 2009775"/>
                <a:gd name="connsiteY37" fmla="*/ 361950 h 1243012"/>
                <a:gd name="connsiteX38" fmla="*/ 171450 w 2009775"/>
                <a:gd name="connsiteY38" fmla="*/ 314325 h 1243012"/>
                <a:gd name="connsiteX39" fmla="*/ 133350 w 2009775"/>
                <a:gd name="connsiteY39" fmla="*/ 219075 h 1243012"/>
                <a:gd name="connsiteX40" fmla="*/ 147637 w 2009775"/>
                <a:gd name="connsiteY40" fmla="*/ 166687 h 1243012"/>
                <a:gd name="connsiteX41" fmla="*/ 176212 w 2009775"/>
                <a:gd name="connsiteY41" fmla="*/ 123825 h 1243012"/>
                <a:gd name="connsiteX42" fmla="*/ 209550 w 2009775"/>
                <a:gd name="connsiteY42" fmla="*/ 57150 h 1243012"/>
                <a:gd name="connsiteX43" fmla="*/ 209550 w 2009775"/>
                <a:gd name="connsiteY43" fmla="*/ 0 h 12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09775" h="1243012">
                  <a:moveTo>
                    <a:pt x="2009775" y="1000125"/>
                  </a:moveTo>
                  <a:lnTo>
                    <a:pt x="1928812" y="1047750"/>
                  </a:lnTo>
                  <a:lnTo>
                    <a:pt x="1795462" y="1133475"/>
                  </a:lnTo>
                  <a:lnTo>
                    <a:pt x="1685925" y="1195387"/>
                  </a:lnTo>
                  <a:lnTo>
                    <a:pt x="1543050" y="1219200"/>
                  </a:lnTo>
                  <a:lnTo>
                    <a:pt x="1428750" y="1243012"/>
                  </a:lnTo>
                  <a:lnTo>
                    <a:pt x="1281112" y="1243012"/>
                  </a:lnTo>
                  <a:lnTo>
                    <a:pt x="1238250" y="1243012"/>
                  </a:lnTo>
                  <a:lnTo>
                    <a:pt x="1176337" y="1243012"/>
                  </a:lnTo>
                  <a:lnTo>
                    <a:pt x="1133475" y="1233487"/>
                  </a:lnTo>
                  <a:lnTo>
                    <a:pt x="947737" y="1200150"/>
                  </a:lnTo>
                  <a:cubicBezTo>
                    <a:pt x="901347" y="1194995"/>
                    <a:pt x="917733" y="1201815"/>
                    <a:pt x="895350" y="1190625"/>
                  </a:cubicBezTo>
                  <a:lnTo>
                    <a:pt x="833437" y="1166812"/>
                  </a:lnTo>
                  <a:cubicBezTo>
                    <a:pt x="781108" y="1160998"/>
                    <a:pt x="804950" y="1162050"/>
                    <a:pt x="762000" y="1162050"/>
                  </a:cubicBezTo>
                  <a:lnTo>
                    <a:pt x="623887" y="1157287"/>
                  </a:lnTo>
                  <a:lnTo>
                    <a:pt x="571500" y="1157287"/>
                  </a:lnTo>
                  <a:lnTo>
                    <a:pt x="490537" y="1157287"/>
                  </a:lnTo>
                  <a:cubicBezTo>
                    <a:pt x="439786" y="1162927"/>
                    <a:pt x="462050" y="1162050"/>
                    <a:pt x="423862" y="1162050"/>
                  </a:cubicBezTo>
                  <a:lnTo>
                    <a:pt x="328612" y="1147762"/>
                  </a:lnTo>
                  <a:cubicBezTo>
                    <a:pt x="312737" y="1144587"/>
                    <a:pt x="296762" y="1141877"/>
                    <a:pt x="280987" y="1138237"/>
                  </a:cubicBezTo>
                  <a:cubicBezTo>
                    <a:pt x="276096" y="1137108"/>
                    <a:pt x="266700" y="1133475"/>
                    <a:pt x="266700" y="1133475"/>
                  </a:cubicBezTo>
                  <a:lnTo>
                    <a:pt x="214312" y="1109662"/>
                  </a:lnTo>
                  <a:cubicBezTo>
                    <a:pt x="205816" y="1107113"/>
                    <a:pt x="152881" y="1091758"/>
                    <a:pt x="138112" y="1085850"/>
                  </a:cubicBezTo>
                  <a:cubicBezTo>
                    <a:pt x="131520" y="1083213"/>
                    <a:pt x="125587" y="1079122"/>
                    <a:pt x="119062" y="1076325"/>
                  </a:cubicBezTo>
                  <a:cubicBezTo>
                    <a:pt x="114448" y="1074347"/>
                    <a:pt x="104775" y="1071562"/>
                    <a:pt x="104775" y="1071562"/>
                  </a:cubicBezTo>
                  <a:lnTo>
                    <a:pt x="61912" y="1033462"/>
                  </a:lnTo>
                  <a:cubicBezTo>
                    <a:pt x="31207" y="992522"/>
                    <a:pt x="40436" y="1009561"/>
                    <a:pt x="28575" y="985837"/>
                  </a:cubicBezTo>
                  <a:lnTo>
                    <a:pt x="19050" y="923925"/>
                  </a:lnTo>
                  <a:cubicBezTo>
                    <a:pt x="3516" y="882501"/>
                    <a:pt x="10827" y="897957"/>
                    <a:pt x="0" y="876300"/>
                  </a:cubicBezTo>
                  <a:lnTo>
                    <a:pt x="14287" y="833437"/>
                  </a:lnTo>
                  <a:cubicBezTo>
                    <a:pt x="29690" y="792364"/>
                    <a:pt x="28575" y="808901"/>
                    <a:pt x="28575" y="785812"/>
                  </a:cubicBezTo>
                  <a:lnTo>
                    <a:pt x="66675" y="690562"/>
                  </a:lnTo>
                  <a:cubicBezTo>
                    <a:pt x="76544" y="646150"/>
                    <a:pt x="76200" y="662336"/>
                    <a:pt x="76200" y="642937"/>
                  </a:cubicBezTo>
                  <a:lnTo>
                    <a:pt x="119062" y="566737"/>
                  </a:lnTo>
                  <a:cubicBezTo>
                    <a:pt x="120650" y="552450"/>
                    <a:pt x="121639" y="538083"/>
                    <a:pt x="123825" y="523875"/>
                  </a:cubicBezTo>
                  <a:cubicBezTo>
                    <a:pt x="129357" y="487917"/>
                    <a:pt x="128587" y="518078"/>
                    <a:pt x="128587" y="495300"/>
                  </a:cubicBezTo>
                  <a:lnTo>
                    <a:pt x="152400" y="409575"/>
                  </a:lnTo>
                  <a:cubicBezTo>
                    <a:pt x="157337" y="365134"/>
                    <a:pt x="157162" y="381088"/>
                    <a:pt x="157162" y="361950"/>
                  </a:cubicBezTo>
                  <a:lnTo>
                    <a:pt x="171450" y="314325"/>
                  </a:lnTo>
                  <a:lnTo>
                    <a:pt x="133350" y="219075"/>
                  </a:lnTo>
                  <a:cubicBezTo>
                    <a:pt x="143645" y="172747"/>
                    <a:pt x="136330" y="189303"/>
                    <a:pt x="147637" y="166687"/>
                  </a:cubicBezTo>
                  <a:lnTo>
                    <a:pt x="176212" y="123825"/>
                  </a:lnTo>
                  <a:lnTo>
                    <a:pt x="209550" y="57150"/>
                  </a:lnTo>
                  <a:lnTo>
                    <a:pt x="209550" y="0"/>
                  </a:lnTo>
                </a:path>
              </a:pathLst>
            </a:custGeom>
            <a:noFill/>
            <a:ln w="444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0" name="Forme libre 379"/>
            <p:cNvSpPr/>
            <p:nvPr/>
          </p:nvSpPr>
          <p:spPr bwMode="auto">
            <a:xfrm>
              <a:off x="197645" y="2914645"/>
              <a:ext cx="4924425" cy="1466850"/>
            </a:xfrm>
            <a:custGeom>
              <a:avLst/>
              <a:gdLst>
                <a:gd name="connsiteX0" fmla="*/ 0 w 4924425"/>
                <a:gd name="connsiteY0" fmla="*/ 1466850 h 1466850"/>
                <a:gd name="connsiteX1" fmla="*/ 138112 w 4924425"/>
                <a:gd name="connsiteY1" fmla="*/ 1457325 h 1466850"/>
                <a:gd name="connsiteX2" fmla="*/ 285750 w 4924425"/>
                <a:gd name="connsiteY2" fmla="*/ 1404938 h 1466850"/>
                <a:gd name="connsiteX3" fmla="*/ 433387 w 4924425"/>
                <a:gd name="connsiteY3" fmla="*/ 1323975 h 1466850"/>
                <a:gd name="connsiteX4" fmla="*/ 514350 w 4924425"/>
                <a:gd name="connsiteY4" fmla="*/ 1204913 h 1466850"/>
                <a:gd name="connsiteX5" fmla="*/ 590550 w 4924425"/>
                <a:gd name="connsiteY5" fmla="*/ 1090613 h 1466850"/>
                <a:gd name="connsiteX6" fmla="*/ 714375 w 4924425"/>
                <a:gd name="connsiteY6" fmla="*/ 985838 h 1466850"/>
                <a:gd name="connsiteX7" fmla="*/ 809625 w 4924425"/>
                <a:gd name="connsiteY7" fmla="*/ 900113 h 1466850"/>
                <a:gd name="connsiteX8" fmla="*/ 933450 w 4924425"/>
                <a:gd name="connsiteY8" fmla="*/ 790575 h 1466850"/>
                <a:gd name="connsiteX9" fmla="*/ 1038225 w 4924425"/>
                <a:gd name="connsiteY9" fmla="*/ 704850 h 1466850"/>
                <a:gd name="connsiteX10" fmla="*/ 1257300 w 4924425"/>
                <a:gd name="connsiteY10" fmla="*/ 652463 h 1466850"/>
                <a:gd name="connsiteX11" fmla="*/ 1447800 w 4924425"/>
                <a:gd name="connsiteY11" fmla="*/ 600075 h 1466850"/>
                <a:gd name="connsiteX12" fmla="*/ 1562100 w 4924425"/>
                <a:gd name="connsiteY12" fmla="*/ 552450 h 1466850"/>
                <a:gd name="connsiteX13" fmla="*/ 1604962 w 4924425"/>
                <a:gd name="connsiteY13" fmla="*/ 538163 h 1466850"/>
                <a:gd name="connsiteX14" fmla="*/ 1700212 w 4924425"/>
                <a:gd name="connsiteY14" fmla="*/ 490538 h 1466850"/>
                <a:gd name="connsiteX15" fmla="*/ 1866900 w 4924425"/>
                <a:gd name="connsiteY15" fmla="*/ 419100 h 1466850"/>
                <a:gd name="connsiteX16" fmla="*/ 1962150 w 4924425"/>
                <a:gd name="connsiteY16" fmla="*/ 371475 h 1466850"/>
                <a:gd name="connsiteX17" fmla="*/ 2109787 w 4924425"/>
                <a:gd name="connsiteY17" fmla="*/ 323850 h 1466850"/>
                <a:gd name="connsiteX18" fmla="*/ 2243137 w 4924425"/>
                <a:gd name="connsiteY18" fmla="*/ 300038 h 1466850"/>
                <a:gd name="connsiteX19" fmla="*/ 2333625 w 4924425"/>
                <a:gd name="connsiteY19" fmla="*/ 280988 h 1466850"/>
                <a:gd name="connsiteX20" fmla="*/ 2543175 w 4924425"/>
                <a:gd name="connsiteY20" fmla="*/ 180975 h 1466850"/>
                <a:gd name="connsiteX21" fmla="*/ 2638425 w 4924425"/>
                <a:gd name="connsiteY21" fmla="*/ 128588 h 1466850"/>
                <a:gd name="connsiteX22" fmla="*/ 2738437 w 4924425"/>
                <a:gd name="connsiteY22" fmla="*/ 66675 h 1466850"/>
                <a:gd name="connsiteX23" fmla="*/ 2871787 w 4924425"/>
                <a:gd name="connsiteY23" fmla="*/ 9525 h 1466850"/>
                <a:gd name="connsiteX24" fmla="*/ 3100387 w 4924425"/>
                <a:gd name="connsiteY24" fmla="*/ 0 h 1466850"/>
                <a:gd name="connsiteX25" fmla="*/ 3267075 w 4924425"/>
                <a:gd name="connsiteY25" fmla="*/ 0 h 1466850"/>
                <a:gd name="connsiteX26" fmla="*/ 3409950 w 4924425"/>
                <a:gd name="connsiteY26" fmla="*/ 23813 h 1466850"/>
                <a:gd name="connsiteX27" fmla="*/ 3557587 w 4924425"/>
                <a:gd name="connsiteY27" fmla="*/ 90488 h 1466850"/>
                <a:gd name="connsiteX28" fmla="*/ 3719512 w 4924425"/>
                <a:gd name="connsiteY28" fmla="*/ 185738 h 1466850"/>
                <a:gd name="connsiteX29" fmla="*/ 3905250 w 4924425"/>
                <a:gd name="connsiteY29" fmla="*/ 247650 h 1466850"/>
                <a:gd name="connsiteX30" fmla="*/ 3948112 w 4924425"/>
                <a:gd name="connsiteY30" fmla="*/ 257175 h 1466850"/>
                <a:gd name="connsiteX31" fmla="*/ 4124325 w 4924425"/>
                <a:gd name="connsiteY31" fmla="*/ 295275 h 1466850"/>
                <a:gd name="connsiteX32" fmla="*/ 4295775 w 4924425"/>
                <a:gd name="connsiteY32" fmla="*/ 295275 h 1466850"/>
                <a:gd name="connsiteX33" fmla="*/ 4410075 w 4924425"/>
                <a:gd name="connsiteY33" fmla="*/ 295275 h 1466850"/>
                <a:gd name="connsiteX34" fmla="*/ 4733925 w 4924425"/>
                <a:gd name="connsiteY34" fmla="*/ 233363 h 1466850"/>
                <a:gd name="connsiteX35" fmla="*/ 4924425 w 4924425"/>
                <a:gd name="connsiteY35" fmla="*/ 23813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924425" h="1466850">
                  <a:moveTo>
                    <a:pt x="0" y="1466850"/>
                  </a:moveTo>
                  <a:lnTo>
                    <a:pt x="138112" y="1457325"/>
                  </a:lnTo>
                  <a:lnTo>
                    <a:pt x="285750" y="1404938"/>
                  </a:lnTo>
                  <a:lnTo>
                    <a:pt x="433387" y="1323975"/>
                  </a:lnTo>
                  <a:lnTo>
                    <a:pt x="514350" y="1204913"/>
                  </a:lnTo>
                  <a:lnTo>
                    <a:pt x="590550" y="1090613"/>
                  </a:lnTo>
                  <a:lnTo>
                    <a:pt x="714375" y="985838"/>
                  </a:lnTo>
                  <a:lnTo>
                    <a:pt x="809625" y="900113"/>
                  </a:lnTo>
                  <a:lnTo>
                    <a:pt x="933450" y="790575"/>
                  </a:lnTo>
                  <a:lnTo>
                    <a:pt x="1038225" y="704850"/>
                  </a:lnTo>
                  <a:lnTo>
                    <a:pt x="1257300" y="652463"/>
                  </a:lnTo>
                  <a:lnTo>
                    <a:pt x="1447800" y="600075"/>
                  </a:lnTo>
                  <a:lnTo>
                    <a:pt x="1562100" y="552450"/>
                  </a:lnTo>
                  <a:cubicBezTo>
                    <a:pt x="1601686" y="537606"/>
                    <a:pt x="1586636" y="538163"/>
                    <a:pt x="1604962" y="538163"/>
                  </a:cubicBezTo>
                  <a:lnTo>
                    <a:pt x="1700212" y="490538"/>
                  </a:lnTo>
                  <a:lnTo>
                    <a:pt x="1866900" y="419100"/>
                  </a:lnTo>
                  <a:lnTo>
                    <a:pt x="1962150" y="371475"/>
                  </a:lnTo>
                  <a:lnTo>
                    <a:pt x="2109787" y="323850"/>
                  </a:lnTo>
                  <a:lnTo>
                    <a:pt x="2243137" y="300038"/>
                  </a:lnTo>
                  <a:lnTo>
                    <a:pt x="2333625" y="280988"/>
                  </a:lnTo>
                  <a:lnTo>
                    <a:pt x="2543175" y="180975"/>
                  </a:lnTo>
                  <a:lnTo>
                    <a:pt x="2638425" y="128588"/>
                  </a:lnTo>
                  <a:lnTo>
                    <a:pt x="2738437" y="66675"/>
                  </a:lnTo>
                  <a:lnTo>
                    <a:pt x="2871787" y="9525"/>
                  </a:lnTo>
                  <a:lnTo>
                    <a:pt x="3100387" y="0"/>
                  </a:lnTo>
                  <a:lnTo>
                    <a:pt x="3267075" y="0"/>
                  </a:lnTo>
                  <a:lnTo>
                    <a:pt x="3409950" y="23813"/>
                  </a:lnTo>
                  <a:lnTo>
                    <a:pt x="3557587" y="90488"/>
                  </a:lnTo>
                  <a:lnTo>
                    <a:pt x="3719512" y="185738"/>
                  </a:lnTo>
                  <a:lnTo>
                    <a:pt x="3905250" y="247650"/>
                  </a:lnTo>
                  <a:lnTo>
                    <a:pt x="3948112" y="257175"/>
                  </a:lnTo>
                  <a:lnTo>
                    <a:pt x="4124325" y="295275"/>
                  </a:lnTo>
                  <a:lnTo>
                    <a:pt x="4295775" y="295275"/>
                  </a:lnTo>
                  <a:lnTo>
                    <a:pt x="4410075" y="295275"/>
                  </a:lnTo>
                  <a:lnTo>
                    <a:pt x="4733925" y="233363"/>
                  </a:lnTo>
                  <a:lnTo>
                    <a:pt x="4924425" y="23813"/>
                  </a:lnTo>
                </a:path>
              </a:pathLst>
            </a:cu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5103020" y="2924175"/>
              <a:ext cx="36000" cy="36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5110285" y="2628425"/>
              <a:ext cx="28800" cy="28800"/>
            </a:xfrm>
            <a:prstGeom prst="rect">
              <a:avLst/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130969" y="2193131"/>
              <a:ext cx="45719" cy="457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 flipH="1">
              <a:off x="175738" y="2166938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04788" y="1893093"/>
              <a:ext cx="25200" cy="45719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6" name="Rectangle 385"/>
            <p:cNvSpPr>
              <a:spLocks noChangeAspect="1"/>
            </p:cNvSpPr>
            <p:nvPr/>
          </p:nvSpPr>
          <p:spPr bwMode="auto">
            <a:xfrm>
              <a:off x="3307388" y="1573838"/>
              <a:ext cx="43200" cy="43200"/>
            </a:xfrm>
            <a:prstGeom prst="rect">
              <a:avLst/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 flipH="1">
              <a:off x="176055" y="4329273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 flipH="1">
              <a:off x="5137787" y="5658803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 flipH="1">
              <a:off x="5140168" y="6109653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 rot="5400000" flipH="1">
              <a:off x="692786" y="7328853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 rot="5400000" flipH="1">
              <a:off x="3752693" y="7328853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 rot="5400000" flipH="1">
              <a:off x="4136868" y="7328853"/>
              <a:ext cx="28800" cy="12620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3" name="Rectangle 392"/>
            <p:cNvSpPr>
              <a:spLocks noChangeAspect="1"/>
            </p:cNvSpPr>
            <p:nvPr/>
          </p:nvSpPr>
          <p:spPr bwMode="auto">
            <a:xfrm>
              <a:off x="3307388" y="1511925"/>
              <a:ext cx="43200" cy="43200"/>
            </a:xfrm>
            <a:prstGeom prst="rect">
              <a:avLst/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4" name="Rectangle 393"/>
            <p:cNvSpPr>
              <a:spLocks noChangeAspect="1"/>
            </p:cNvSpPr>
            <p:nvPr/>
          </p:nvSpPr>
          <p:spPr bwMode="auto">
            <a:xfrm>
              <a:off x="3062913" y="1573838"/>
              <a:ext cx="43200" cy="4320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5" name="Rectangle 394"/>
            <p:cNvSpPr>
              <a:spLocks noChangeAspect="1"/>
            </p:cNvSpPr>
            <p:nvPr/>
          </p:nvSpPr>
          <p:spPr bwMode="auto">
            <a:xfrm>
              <a:off x="3307388" y="1450013"/>
              <a:ext cx="43200" cy="43200"/>
            </a:xfrm>
            <a:prstGeom prst="rect">
              <a:avLst/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6" name="Rectangle 395"/>
            <p:cNvSpPr>
              <a:spLocks noChangeAspect="1"/>
            </p:cNvSpPr>
            <p:nvPr/>
          </p:nvSpPr>
          <p:spPr bwMode="auto">
            <a:xfrm>
              <a:off x="3062913" y="1511925"/>
              <a:ext cx="43200" cy="4320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7" name="Rectangle 396"/>
            <p:cNvSpPr>
              <a:spLocks noChangeAspect="1"/>
            </p:cNvSpPr>
            <p:nvPr/>
          </p:nvSpPr>
          <p:spPr bwMode="auto">
            <a:xfrm>
              <a:off x="3062913" y="1450013"/>
              <a:ext cx="43200" cy="4320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083" name="Groupe 1082"/>
          <p:cNvGrpSpPr/>
          <p:nvPr/>
        </p:nvGrpSpPr>
        <p:grpSpPr>
          <a:xfrm>
            <a:off x="222250" y="3288508"/>
            <a:ext cx="4929188" cy="4101758"/>
            <a:chOff x="222250" y="3288508"/>
            <a:chExt cx="4929188" cy="4101758"/>
          </a:xfrm>
        </p:grpSpPr>
        <p:grpSp>
          <p:nvGrpSpPr>
            <p:cNvPr id="469" name="Groupe 468"/>
            <p:cNvGrpSpPr/>
            <p:nvPr/>
          </p:nvGrpSpPr>
          <p:grpSpPr>
            <a:xfrm>
              <a:off x="511175" y="3288508"/>
              <a:ext cx="4640263" cy="4101758"/>
              <a:chOff x="498475" y="3288508"/>
              <a:chExt cx="4640263" cy="4101758"/>
            </a:xfrm>
          </p:grpSpPr>
          <p:cxnSp>
            <p:nvCxnSpPr>
              <p:cNvPr id="470" name="Connecteur droit 469"/>
              <p:cNvCxnSpPr/>
              <p:nvPr/>
            </p:nvCxnSpPr>
            <p:spPr>
              <a:xfrm>
                <a:off x="2608978" y="5104737"/>
                <a:ext cx="391397" cy="33959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Connecteur droit 470"/>
              <p:cNvCxnSpPr/>
              <p:nvPr/>
            </p:nvCxnSpPr>
            <p:spPr>
              <a:xfrm flipH="1">
                <a:off x="2936082" y="5428588"/>
                <a:ext cx="68184" cy="444369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Connecteur droit 471"/>
              <p:cNvCxnSpPr/>
              <p:nvPr/>
            </p:nvCxnSpPr>
            <p:spPr>
              <a:xfrm>
                <a:off x="2932828" y="5878644"/>
                <a:ext cx="443785" cy="13004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Connecteur droit 472"/>
              <p:cNvCxnSpPr/>
              <p:nvPr/>
            </p:nvCxnSpPr>
            <p:spPr>
              <a:xfrm flipV="1">
                <a:off x="3378122" y="5598319"/>
                <a:ext cx="186609" cy="404151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Connecteur droit 473"/>
              <p:cNvCxnSpPr/>
              <p:nvPr/>
            </p:nvCxnSpPr>
            <p:spPr>
              <a:xfrm>
                <a:off x="3571003" y="5600039"/>
                <a:ext cx="289003" cy="30149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Connecteur droit 474"/>
              <p:cNvCxnSpPr/>
              <p:nvPr/>
            </p:nvCxnSpPr>
            <p:spPr>
              <a:xfrm>
                <a:off x="3863897" y="5907222"/>
                <a:ext cx="148509" cy="267359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6" name="Connecteur droit 475"/>
              <p:cNvCxnSpPr/>
              <p:nvPr/>
            </p:nvCxnSpPr>
            <p:spPr>
              <a:xfrm flipV="1">
                <a:off x="4016297" y="5905501"/>
                <a:ext cx="353297" cy="27318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Connecteur droit 476"/>
              <p:cNvCxnSpPr/>
              <p:nvPr/>
            </p:nvCxnSpPr>
            <p:spPr>
              <a:xfrm flipV="1">
                <a:off x="4371104" y="5653088"/>
                <a:ext cx="24684" cy="24937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8" name="Connecteur droit 477"/>
              <p:cNvCxnSpPr/>
              <p:nvPr/>
            </p:nvCxnSpPr>
            <p:spPr>
              <a:xfrm flipH="1" flipV="1">
                <a:off x="4329113" y="5455444"/>
                <a:ext cx="72948" cy="18984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9" name="Connecteur droit 478"/>
              <p:cNvCxnSpPr/>
              <p:nvPr/>
            </p:nvCxnSpPr>
            <p:spPr>
              <a:xfrm flipH="1">
                <a:off x="2305049" y="5104739"/>
                <a:ext cx="313454" cy="34435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Connecteur droit 479"/>
              <p:cNvCxnSpPr/>
              <p:nvPr/>
            </p:nvCxnSpPr>
            <p:spPr>
              <a:xfrm>
                <a:off x="2299416" y="5457164"/>
                <a:ext cx="210422" cy="38721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Connecteur droit 480"/>
              <p:cNvCxnSpPr/>
              <p:nvPr/>
            </p:nvCxnSpPr>
            <p:spPr>
              <a:xfrm>
                <a:off x="2593975" y="5109369"/>
                <a:ext cx="577850" cy="13493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Connecteur droit 481"/>
              <p:cNvCxnSpPr/>
              <p:nvPr/>
            </p:nvCxnSpPr>
            <p:spPr>
              <a:xfrm flipV="1">
                <a:off x="3165475" y="4842669"/>
                <a:ext cx="327025" cy="39687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Connecteur droit 482"/>
              <p:cNvCxnSpPr/>
              <p:nvPr/>
            </p:nvCxnSpPr>
            <p:spPr>
              <a:xfrm>
                <a:off x="3492500" y="4839494"/>
                <a:ext cx="448469" cy="9525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Connecteur droit 483"/>
              <p:cNvCxnSpPr/>
              <p:nvPr/>
            </p:nvCxnSpPr>
            <p:spPr>
              <a:xfrm flipV="1">
                <a:off x="3936999" y="4653757"/>
                <a:ext cx="196851" cy="28098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Connecteur droit 484"/>
              <p:cNvCxnSpPr/>
              <p:nvPr/>
            </p:nvCxnSpPr>
            <p:spPr>
              <a:xfrm flipH="1" flipV="1">
                <a:off x="3955257" y="4370387"/>
                <a:ext cx="169861" cy="27146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Connecteur droit 485"/>
              <p:cNvCxnSpPr/>
              <p:nvPr/>
            </p:nvCxnSpPr>
            <p:spPr>
              <a:xfrm flipV="1">
                <a:off x="3948906" y="4356100"/>
                <a:ext cx="483394" cy="476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Connecteur droit 486"/>
              <p:cNvCxnSpPr/>
              <p:nvPr/>
            </p:nvCxnSpPr>
            <p:spPr>
              <a:xfrm flipH="1" flipV="1">
                <a:off x="4186238" y="3995738"/>
                <a:ext cx="242093" cy="362746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Connecteur droit 487"/>
              <p:cNvCxnSpPr/>
              <p:nvPr/>
            </p:nvCxnSpPr>
            <p:spPr>
              <a:xfrm flipV="1">
                <a:off x="2605881" y="4714081"/>
                <a:ext cx="327025" cy="39687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Connecteur droit 488"/>
              <p:cNvCxnSpPr/>
              <p:nvPr/>
            </p:nvCxnSpPr>
            <p:spPr>
              <a:xfrm flipH="1" flipV="1">
                <a:off x="2720975" y="4280694"/>
                <a:ext cx="210344" cy="43259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Connecteur droit 489"/>
              <p:cNvCxnSpPr/>
              <p:nvPr/>
            </p:nvCxnSpPr>
            <p:spPr>
              <a:xfrm flipV="1">
                <a:off x="2709863" y="4076700"/>
                <a:ext cx="347662" cy="19843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Connecteur droit 490"/>
              <p:cNvCxnSpPr/>
              <p:nvPr/>
            </p:nvCxnSpPr>
            <p:spPr>
              <a:xfrm flipH="1">
                <a:off x="2387600" y="4070350"/>
                <a:ext cx="663576" cy="7620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" name="Connecteur droit 491"/>
              <p:cNvCxnSpPr/>
              <p:nvPr/>
            </p:nvCxnSpPr>
            <p:spPr>
              <a:xfrm flipH="1">
                <a:off x="1514477" y="4595813"/>
                <a:ext cx="471486" cy="12461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Connecteur droit 492"/>
              <p:cNvCxnSpPr/>
              <p:nvPr/>
            </p:nvCxnSpPr>
            <p:spPr>
              <a:xfrm flipH="1" flipV="1">
                <a:off x="1471613" y="4448969"/>
                <a:ext cx="28578" cy="266699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Connecteur droit 493"/>
              <p:cNvCxnSpPr/>
              <p:nvPr/>
            </p:nvCxnSpPr>
            <p:spPr>
              <a:xfrm flipV="1">
                <a:off x="1476380" y="4260056"/>
                <a:ext cx="71433" cy="174626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Connecteur droit 494"/>
              <p:cNvCxnSpPr/>
              <p:nvPr/>
            </p:nvCxnSpPr>
            <p:spPr>
              <a:xfrm flipH="1" flipV="1">
                <a:off x="1145381" y="4248150"/>
                <a:ext cx="397673" cy="7941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Connecteur droit 495"/>
              <p:cNvCxnSpPr/>
              <p:nvPr/>
            </p:nvCxnSpPr>
            <p:spPr>
              <a:xfrm flipH="1">
                <a:off x="912019" y="4251328"/>
                <a:ext cx="230986" cy="20637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Connecteur droit 496"/>
              <p:cNvCxnSpPr/>
              <p:nvPr/>
            </p:nvCxnSpPr>
            <p:spPr>
              <a:xfrm>
                <a:off x="909643" y="4458498"/>
                <a:ext cx="73813" cy="31829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" name="Connecteur droit 497"/>
              <p:cNvCxnSpPr/>
              <p:nvPr/>
            </p:nvCxnSpPr>
            <p:spPr>
              <a:xfrm flipH="1">
                <a:off x="711994" y="4775204"/>
                <a:ext cx="273851" cy="9207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Connecteur droit 498"/>
              <p:cNvCxnSpPr/>
              <p:nvPr/>
            </p:nvCxnSpPr>
            <p:spPr>
              <a:xfrm flipH="1">
                <a:off x="2045494" y="5849144"/>
                <a:ext cx="459582" cy="132556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Connecteur droit 499"/>
              <p:cNvCxnSpPr/>
              <p:nvPr/>
            </p:nvCxnSpPr>
            <p:spPr>
              <a:xfrm flipH="1" flipV="1">
                <a:off x="2571750" y="4767263"/>
                <a:ext cx="31749" cy="336553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Connecteur droit 500"/>
              <p:cNvCxnSpPr/>
              <p:nvPr/>
            </p:nvCxnSpPr>
            <p:spPr>
              <a:xfrm flipH="1" flipV="1">
                <a:off x="1995488" y="4595813"/>
                <a:ext cx="334170" cy="241303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Connecteur droit 501"/>
              <p:cNvCxnSpPr/>
              <p:nvPr/>
            </p:nvCxnSpPr>
            <p:spPr>
              <a:xfrm flipH="1">
                <a:off x="1559719" y="4875216"/>
                <a:ext cx="407988" cy="25002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Connecteur droit 502"/>
              <p:cNvCxnSpPr/>
              <p:nvPr/>
            </p:nvCxnSpPr>
            <p:spPr>
              <a:xfrm>
                <a:off x="1545432" y="5122866"/>
                <a:ext cx="184943" cy="35162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Connecteur droit 503"/>
              <p:cNvCxnSpPr/>
              <p:nvPr/>
            </p:nvCxnSpPr>
            <p:spPr>
              <a:xfrm flipV="1">
                <a:off x="1729582" y="5328444"/>
                <a:ext cx="229393" cy="15002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Connecteur droit 504"/>
              <p:cNvCxnSpPr/>
              <p:nvPr/>
            </p:nvCxnSpPr>
            <p:spPr>
              <a:xfrm>
                <a:off x="1952625" y="5325269"/>
                <a:ext cx="158750" cy="15557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Connecteur droit 505"/>
              <p:cNvCxnSpPr/>
              <p:nvPr/>
            </p:nvCxnSpPr>
            <p:spPr>
              <a:xfrm flipH="1">
                <a:off x="2016125" y="5474494"/>
                <a:ext cx="95250" cy="32702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Connecteur droit 506"/>
              <p:cNvCxnSpPr/>
              <p:nvPr/>
            </p:nvCxnSpPr>
            <p:spPr>
              <a:xfrm flipH="1" flipV="1">
                <a:off x="1728788" y="5793581"/>
                <a:ext cx="284162" cy="793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Connecteur droit 507"/>
              <p:cNvCxnSpPr/>
              <p:nvPr/>
            </p:nvCxnSpPr>
            <p:spPr>
              <a:xfrm flipH="1">
                <a:off x="1221581" y="5795963"/>
                <a:ext cx="512763" cy="102393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Connecteur droit 508"/>
              <p:cNvCxnSpPr/>
              <p:nvPr/>
            </p:nvCxnSpPr>
            <p:spPr>
              <a:xfrm flipH="1" flipV="1">
                <a:off x="1078706" y="5522119"/>
                <a:ext cx="150019" cy="36195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Connecteur droit 509"/>
              <p:cNvCxnSpPr/>
              <p:nvPr/>
            </p:nvCxnSpPr>
            <p:spPr>
              <a:xfrm flipH="1">
                <a:off x="2319338" y="4767265"/>
                <a:ext cx="247652" cy="5238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Connecteur droit 510"/>
              <p:cNvCxnSpPr/>
              <p:nvPr/>
            </p:nvCxnSpPr>
            <p:spPr>
              <a:xfrm flipV="1">
                <a:off x="4341811" y="5279231"/>
                <a:ext cx="394495" cy="179389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Connecteur droit 511"/>
              <p:cNvCxnSpPr/>
              <p:nvPr/>
            </p:nvCxnSpPr>
            <p:spPr>
              <a:xfrm>
                <a:off x="1889125" y="6397625"/>
                <a:ext cx="384969" cy="148431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Connecteur droit 512"/>
              <p:cNvCxnSpPr/>
              <p:nvPr/>
            </p:nvCxnSpPr>
            <p:spPr>
              <a:xfrm flipH="1">
                <a:off x="1997868" y="6542087"/>
                <a:ext cx="276225" cy="29289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Connecteur droit 513"/>
              <p:cNvCxnSpPr/>
              <p:nvPr/>
            </p:nvCxnSpPr>
            <p:spPr>
              <a:xfrm>
                <a:off x="2002631" y="6838950"/>
                <a:ext cx="445294" cy="16668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Connecteur droit 514"/>
              <p:cNvCxnSpPr/>
              <p:nvPr/>
            </p:nvCxnSpPr>
            <p:spPr>
              <a:xfrm flipV="1">
                <a:off x="2445545" y="6824663"/>
                <a:ext cx="178593" cy="18097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Connecteur droit 515"/>
              <p:cNvCxnSpPr/>
              <p:nvPr/>
            </p:nvCxnSpPr>
            <p:spPr>
              <a:xfrm flipH="1" flipV="1">
                <a:off x="1964531" y="4883944"/>
                <a:ext cx="155576" cy="14367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Connecteur droit 516"/>
              <p:cNvCxnSpPr/>
              <p:nvPr/>
            </p:nvCxnSpPr>
            <p:spPr>
              <a:xfrm flipH="1" flipV="1">
                <a:off x="2116931" y="5036345"/>
                <a:ext cx="492919" cy="71436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Connecteur droit 517"/>
              <p:cNvCxnSpPr/>
              <p:nvPr/>
            </p:nvCxnSpPr>
            <p:spPr>
              <a:xfrm flipH="1">
                <a:off x="1898651" y="6143625"/>
                <a:ext cx="320674" cy="24923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Connecteur droit 518"/>
              <p:cNvCxnSpPr/>
              <p:nvPr/>
            </p:nvCxnSpPr>
            <p:spPr>
              <a:xfrm>
                <a:off x="2636045" y="6824663"/>
                <a:ext cx="35718" cy="565603"/>
              </a:xfrm>
              <a:prstGeom prst="line">
                <a:avLst/>
              </a:prstGeom>
              <a:ln w="34925">
                <a:solidFill>
                  <a:srgbClr val="0000FF"/>
                </a:solidFill>
                <a:prstDash val="soli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Connecteur droit 519"/>
              <p:cNvCxnSpPr/>
              <p:nvPr/>
            </p:nvCxnSpPr>
            <p:spPr>
              <a:xfrm>
                <a:off x="2040731" y="5979319"/>
                <a:ext cx="169069" cy="154781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Connecteur droit 520"/>
              <p:cNvCxnSpPr/>
              <p:nvPr/>
            </p:nvCxnSpPr>
            <p:spPr>
              <a:xfrm flipH="1" flipV="1">
                <a:off x="4341019" y="3474244"/>
                <a:ext cx="122235" cy="255592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onnecteur droit 521"/>
              <p:cNvCxnSpPr/>
              <p:nvPr/>
            </p:nvCxnSpPr>
            <p:spPr>
              <a:xfrm>
                <a:off x="4124326" y="3690941"/>
                <a:ext cx="330993" cy="38097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onnecteur droit 522"/>
              <p:cNvCxnSpPr/>
              <p:nvPr/>
            </p:nvCxnSpPr>
            <p:spPr>
              <a:xfrm flipH="1" flipV="1">
                <a:off x="4110038" y="3705225"/>
                <a:ext cx="83344" cy="287337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onnecteur droit 523"/>
              <p:cNvCxnSpPr/>
              <p:nvPr/>
            </p:nvCxnSpPr>
            <p:spPr>
              <a:xfrm>
                <a:off x="4340224" y="3471073"/>
                <a:ext cx="407989" cy="3650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" name="Connecteur droit 524"/>
              <p:cNvCxnSpPr/>
              <p:nvPr/>
            </p:nvCxnSpPr>
            <p:spPr>
              <a:xfrm flipH="1">
                <a:off x="2203450" y="4146550"/>
                <a:ext cx="171451" cy="22225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" name="Connecteur droit 525"/>
              <p:cNvCxnSpPr/>
              <p:nvPr/>
            </p:nvCxnSpPr>
            <p:spPr>
              <a:xfrm flipH="1" flipV="1">
                <a:off x="1774825" y="4083050"/>
                <a:ext cx="434977" cy="27940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Connecteur droit 526"/>
              <p:cNvCxnSpPr/>
              <p:nvPr/>
            </p:nvCxnSpPr>
            <p:spPr>
              <a:xfrm flipV="1">
                <a:off x="1778000" y="3762375"/>
                <a:ext cx="250825" cy="31115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" name="Connecteur droit 527"/>
              <p:cNvCxnSpPr/>
              <p:nvPr/>
            </p:nvCxnSpPr>
            <p:spPr>
              <a:xfrm flipV="1">
                <a:off x="2032000" y="3683000"/>
                <a:ext cx="304800" cy="76200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Connecteur droit 528"/>
              <p:cNvCxnSpPr/>
              <p:nvPr/>
            </p:nvCxnSpPr>
            <p:spPr>
              <a:xfrm flipH="1" flipV="1">
                <a:off x="2136775" y="3435350"/>
                <a:ext cx="203200" cy="238125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" name="Connecteur droit 529"/>
              <p:cNvCxnSpPr/>
              <p:nvPr/>
            </p:nvCxnSpPr>
            <p:spPr>
              <a:xfrm flipV="1">
                <a:off x="2130425" y="3290888"/>
                <a:ext cx="236538" cy="138113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Connecteur droit 530"/>
              <p:cNvCxnSpPr/>
              <p:nvPr/>
            </p:nvCxnSpPr>
            <p:spPr>
              <a:xfrm>
                <a:off x="2362200" y="3288508"/>
                <a:ext cx="195263" cy="26669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Connecteur droit 531"/>
              <p:cNvCxnSpPr/>
              <p:nvPr/>
            </p:nvCxnSpPr>
            <p:spPr>
              <a:xfrm flipV="1">
                <a:off x="2557463" y="3505200"/>
                <a:ext cx="352425" cy="49213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Connecteur droit 532"/>
              <p:cNvCxnSpPr/>
              <p:nvPr/>
            </p:nvCxnSpPr>
            <p:spPr>
              <a:xfrm>
                <a:off x="2915444" y="3514727"/>
                <a:ext cx="96837" cy="152398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Connecteur droit 533"/>
              <p:cNvCxnSpPr/>
              <p:nvPr/>
            </p:nvCxnSpPr>
            <p:spPr>
              <a:xfrm flipV="1">
                <a:off x="3016250" y="3529013"/>
                <a:ext cx="391319" cy="134937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" name="Connecteur droit 534"/>
              <p:cNvCxnSpPr/>
              <p:nvPr/>
            </p:nvCxnSpPr>
            <p:spPr>
              <a:xfrm flipH="1">
                <a:off x="619125" y="4862513"/>
                <a:ext cx="85725" cy="261937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" name="Connecteur droit 535"/>
              <p:cNvCxnSpPr/>
              <p:nvPr/>
            </p:nvCxnSpPr>
            <p:spPr>
              <a:xfrm flipV="1">
                <a:off x="4747418" y="3331369"/>
                <a:ext cx="391320" cy="170659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" name="Connecteur droit 536"/>
              <p:cNvCxnSpPr/>
              <p:nvPr/>
            </p:nvCxnSpPr>
            <p:spPr>
              <a:xfrm flipH="1">
                <a:off x="730250" y="5522121"/>
                <a:ext cx="349251" cy="3730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" name="Connecteur droit 537"/>
              <p:cNvCxnSpPr/>
              <p:nvPr/>
            </p:nvCxnSpPr>
            <p:spPr>
              <a:xfrm flipH="1">
                <a:off x="498475" y="5557046"/>
                <a:ext cx="225427" cy="342104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Connecteur droit 538"/>
              <p:cNvCxnSpPr/>
              <p:nvPr/>
            </p:nvCxnSpPr>
            <p:spPr>
              <a:xfrm>
                <a:off x="4748213" y="5283994"/>
                <a:ext cx="388143" cy="226219"/>
              </a:xfrm>
              <a:prstGeom prst="line">
                <a:avLst/>
              </a:prstGeom>
              <a:ln w="34925">
                <a:solidFill>
                  <a:srgbClr val="0000FF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2" name="Connecteur droit 661"/>
            <p:cNvCxnSpPr/>
            <p:nvPr/>
          </p:nvCxnSpPr>
          <p:spPr>
            <a:xfrm flipH="1">
              <a:off x="234950" y="5899946"/>
              <a:ext cx="273054" cy="119854"/>
            </a:xfrm>
            <a:prstGeom prst="line">
              <a:avLst/>
            </a:prstGeom>
            <a:ln w="34925">
              <a:solidFill>
                <a:srgbClr val="0000FF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Connecteur droit 664"/>
            <p:cNvCxnSpPr/>
            <p:nvPr/>
          </p:nvCxnSpPr>
          <p:spPr>
            <a:xfrm flipH="1" flipV="1">
              <a:off x="222250" y="4972050"/>
              <a:ext cx="393704" cy="159546"/>
            </a:xfrm>
            <a:prstGeom prst="line">
              <a:avLst/>
            </a:prstGeom>
            <a:ln w="34925">
              <a:solidFill>
                <a:srgbClr val="0000FF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7" name="Nuage 686"/>
          <p:cNvSpPr/>
          <p:nvPr/>
        </p:nvSpPr>
        <p:spPr bwMode="auto">
          <a:xfrm rot="177734">
            <a:off x="524645" y="3505939"/>
            <a:ext cx="4167236" cy="3238510"/>
          </a:xfrm>
          <a:prstGeom prst="cloud">
            <a:avLst/>
          </a:prstGeom>
          <a:solidFill>
            <a:schemeClr val="accent1">
              <a:alpha val="33000"/>
            </a:schemeClr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Conclusions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98" name="Groupe 397"/>
          <p:cNvGrpSpPr/>
          <p:nvPr/>
        </p:nvGrpSpPr>
        <p:grpSpPr>
          <a:xfrm>
            <a:off x="462763" y="2235203"/>
            <a:ext cx="4534687" cy="5155063"/>
            <a:chOff x="450063" y="2235203"/>
            <a:chExt cx="4534687" cy="5155063"/>
          </a:xfrm>
        </p:grpSpPr>
        <p:cxnSp>
          <p:nvCxnSpPr>
            <p:cNvPr id="399" name="Connecteur droit 398"/>
            <p:cNvCxnSpPr/>
            <p:nvPr/>
          </p:nvCxnSpPr>
          <p:spPr>
            <a:xfrm>
              <a:off x="2608978" y="5104737"/>
              <a:ext cx="391397" cy="33959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Connecteur droit 399"/>
            <p:cNvCxnSpPr/>
            <p:nvPr/>
          </p:nvCxnSpPr>
          <p:spPr>
            <a:xfrm flipH="1">
              <a:off x="2936082" y="5428588"/>
              <a:ext cx="68184" cy="44436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Connecteur droit 400"/>
            <p:cNvCxnSpPr/>
            <p:nvPr/>
          </p:nvCxnSpPr>
          <p:spPr>
            <a:xfrm>
              <a:off x="2932828" y="5878644"/>
              <a:ext cx="443785" cy="13004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Connecteur droit 401"/>
            <p:cNvCxnSpPr/>
            <p:nvPr/>
          </p:nvCxnSpPr>
          <p:spPr>
            <a:xfrm flipV="1">
              <a:off x="3378122" y="5837238"/>
              <a:ext cx="505697" cy="16523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Connecteur droit 402"/>
            <p:cNvCxnSpPr/>
            <p:nvPr/>
          </p:nvCxnSpPr>
          <p:spPr>
            <a:xfrm>
              <a:off x="3882947" y="5845308"/>
              <a:ext cx="289003" cy="30149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Connecteur droit 403"/>
            <p:cNvCxnSpPr/>
            <p:nvPr/>
          </p:nvCxnSpPr>
          <p:spPr>
            <a:xfrm flipH="1">
              <a:off x="4138613" y="6145346"/>
              <a:ext cx="39609" cy="39674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necteur droit 404"/>
            <p:cNvCxnSpPr/>
            <p:nvPr/>
          </p:nvCxnSpPr>
          <p:spPr>
            <a:xfrm flipV="1">
              <a:off x="4130598" y="6465888"/>
              <a:ext cx="341390" cy="8427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Connecteur droit 405"/>
            <p:cNvCxnSpPr/>
            <p:nvPr/>
          </p:nvCxnSpPr>
          <p:spPr>
            <a:xfrm>
              <a:off x="4475879" y="6469195"/>
              <a:ext cx="181846" cy="41817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Connecteur droit 406"/>
            <p:cNvCxnSpPr/>
            <p:nvPr/>
          </p:nvCxnSpPr>
          <p:spPr>
            <a:xfrm flipV="1">
              <a:off x="4656854" y="6711950"/>
              <a:ext cx="321546" cy="17396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necteur droit 407"/>
            <p:cNvCxnSpPr/>
            <p:nvPr/>
          </p:nvCxnSpPr>
          <p:spPr>
            <a:xfrm flipH="1">
              <a:off x="2305049" y="5104739"/>
              <a:ext cx="313454" cy="34435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necteur droit 408"/>
            <p:cNvCxnSpPr/>
            <p:nvPr/>
          </p:nvCxnSpPr>
          <p:spPr>
            <a:xfrm>
              <a:off x="2299416" y="5457164"/>
              <a:ext cx="210422" cy="38721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necteur droit 409"/>
            <p:cNvCxnSpPr/>
            <p:nvPr/>
          </p:nvCxnSpPr>
          <p:spPr>
            <a:xfrm>
              <a:off x="2593975" y="5109369"/>
              <a:ext cx="577850" cy="13493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Connecteur droit 410"/>
            <p:cNvCxnSpPr/>
            <p:nvPr/>
          </p:nvCxnSpPr>
          <p:spPr>
            <a:xfrm flipV="1">
              <a:off x="3165475" y="4842669"/>
              <a:ext cx="327025" cy="3968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Connecteur droit 411"/>
            <p:cNvCxnSpPr/>
            <p:nvPr/>
          </p:nvCxnSpPr>
          <p:spPr>
            <a:xfrm>
              <a:off x="3492500" y="4839494"/>
              <a:ext cx="448469" cy="952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Connecteur droit 412"/>
            <p:cNvCxnSpPr/>
            <p:nvPr/>
          </p:nvCxnSpPr>
          <p:spPr>
            <a:xfrm flipV="1">
              <a:off x="3936999" y="4653757"/>
              <a:ext cx="196851" cy="28098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onnecteur droit 413"/>
            <p:cNvCxnSpPr/>
            <p:nvPr/>
          </p:nvCxnSpPr>
          <p:spPr>
            <a:xfrm flipH="1" flipV="1">
              <a:off x="3955257" y="4370387"/>
              <a:ext cx="169861" cy="27146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Connecteur droit 414"/>
            <p:cNvCxnSpPr/>
            <p:nvPr/>
          </p:nvCxnSpPr>
          <p:spPr>
            <a:xfrm flipV="1">
              <a:off x="3948906" y="4132263"/>
              <a:ext cx="601663" cy="22860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Connecteur droit 415"/>
            <p:cNvCxnSpPr/>
            <p:nvPr/>
          </p:nvCxnSpPr>
          <p:spPr>
            <a:xfrm flipV="1">
              <a:off x="4552156" y="3715544"/>
              <a:ext cx="51594" cy="40719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onnecteur droit 416"/>
            <p:cNvCxnSpPr/>
            <p:nvPr/>
          </p:nvCxnSpPr>
          <p:spPr>
            <a:xfrm flipV="1">
              <a:off x="2605881" y="4714081"/>
              <a:ext cx="327025" cy="3968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Connecteur droit 417"/>
            <p:cNvCxnSpPr/>
            <p:nvPr/>
          </p:nvCxnSpPr>
          <p:spPr>
            <a:xfrm flipH="1" flipV="1">
              <a:off x="2720975" y="4280694"/>
              <a:ext cx="210344" cy="43259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Connecteur droit 418"/>
            <p:cNvCxnSpPr/>
            <p:nvPr/>
          </p:nvCxnSpPr>
          <p:spPr>
            <a:xfrm flipV="1">
              <a:off x="2709863" y="4076700"/>
              <a:ext cx="347662" cy="19843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necteur droit 419"/>
            <p:cNvCxnSpPr/>
            <p:nvPr/>
          </p:nvCxnSpPr>
          <p:spPr>
            <a:xfrm flipH="1">
              <a:off x="2387600" y="4070350"/>
              <a:ext cx="663576" cy="762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onnecteur droit 420"/>
            <p:cNvCxnSpPr/>
            <p:nvPr/>
          </p:nvCxnSpPr>
          <p:spPr>
            <a:xfrm flipH="1">
              <a:off x="1514477" y="4595813"/>
              <a:ext cx="471486" cy="12461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Connecteur droit 421"/>
            <p:cNvCxnSpPr/>
            <p:nvPr/>
          </p:nvCxnSpPr>
          <p:spPr>
            <a:xfrm flipH="1" flipV="1">
              <a:off x="1471613" y="4448969"/>
              <a:ext cx="28578" cy="26669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necteur droit 422"/>
            <p:cNvCxnSpPr/>
            <p:nvPr/>
          </p:nvCxnSpPr>
          <p:spPr>
            <a:xfrm flipH="1" flipV="1">
              <a:off x="1181100" y="4248944"/>
              <a:ext cx="280991" cy="19288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necteur droit 423"/>
            <p:cNvCxnSpPr/>
            <p:nvPr/>
          </p:nvCxnSpPr>
          <p:spPr>
            <a:xfrm flipV="1">
              <a:off x="1176342" y="3779044"/>
              <a:ext cx="247646" cy="47228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necteur droit 424"/>
            <p:cNvCxnSpPr/>
            <p:nvPr/>
          </p:nvCxnSpPr>
          <p:spPr>
            <a:xfrm flipH="1" flipV="1">
              <a:off x="1032673" y="3644319"/>
              <a:ext cx="388938" cy="13552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onnecteur droit 425"/>
            <p:cNvCxnSpPr/>
            <p:nvPr/>
          </p:nvCxnSpPr>
          <p:spPr>
            <a:xfrm flipH="1">
              <a:off x="623888" y="3644110"/>
              <a:ext cx="397673" cy="4762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eur droit 426"/>
            <p:cNvCxnSpPr/>
            <p:nvPr/>
          </p:nvCxnSpPr>
          <p:spPr>
            <a:xfrm flipH="1" flipV="1">
              <a:off x="457200" y="3415507"/>
              <a:ext cx="154787" cy="27622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onnecteur droit 427"/>
            <p:cNvCxnSpPr/>
            <p:nvPr/>
          </p:nvCxnSpPr>
          <p:spPr>
            <a:xfrm flipH="1">
              <a:off x="2045494" y="5849144"/>
              <a:ext cx="459582" cy="13255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onnecteur droit 428"/>
            <p:cNvCxnSpPr/>
            <p:nvPr/>
          </p:nvCxnSpPr>
          <p:spPr>
            <a:xfrm flipH="1" flipV="1">
              <a:off x="2571750" y="4767263"/>
              <a:ext cx="31749" cy="33655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onnecteur droit 429"/>
            <p:cNvCxnSpPr/>
            <p:nvPr/>
          </p:nvCxnSpPr>
          <p:spPr>
            <a:xfrm flipH="1" flipV="1">
              <a:off x="1995488" y="4595813"/>
              <a:ext cx="334170" cy="24130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necteur droit 430"/>
            <p:cNvCxnSpPr/>
            <p:nvPr/>
          </p:nvCxnSpPr>
          <p:spPr>
            <a:xfrm flipH="1">
              <a:off x="1559719" y="4875216"/>
              <a:ext cx="407988" cy="25002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Connecteur droit 431"/>
            <p:cNvCxnSpPr/>
            <p:nvPr/>
          </p:nvCxnSpPr>
          <p:spPr>
            <a:xfrm>
              <a:off x="1545432" y="5122866"/>
              <a:ext cx="184943" cy="35162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Connecteur droit 432"/>
            <p:cNvCxnSpPr/>
            <p:nvPr/>
          </p:nvCxnSpPr>
          <p:spPr>
            <a:xfrm flipV="1">
              <a:off x="1729582" y="5328444"/>
              <a:ext cx="229393" cy="15002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necteur droit 433"/>
            <p:cNvCxnSpPr/>
            <p:nvPr/>
          </p:nvCxnSpPr>
          <p:spPr>
            <a:xfrm>
              <a:off x="1952625" y="5325269"/>
              <a:ext cx="158750" cy="1555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necteur droit 434"/>
            <p:cNvCxnSpPr/>
            <p:nvPr/>
          </p:nvCxnSpPr>
          <p:spPr>
            <a:xfrm flipH="1">
              <a:off x="2016125" y="5474494"/>
              <a:ext cx="95250" cy="3270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necteur droit 435"/>
            <p:cNvCxnSpPr/>
            <p:nvPr/>
          </p:nvCxnSpPr>
          <p:spPr>
            <a:xfrm flipH="1" flipV="1">
              <a:off x="1728788" y="5793581"/>
              <a:ext cx="284162" cy="793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Connecteur droit 436"/>
            <p:cNvCxnSpPr/>
            <p:nvPr/>
          </p:nvCxnSpPr>
          <p:spPr>
            <a:xfrm flipH="1">
              <a:off x="1221581" y="5795963"/>
              <a:ext cx="512763" cy="10239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Connecteur droit 437"/>
            <p:cNvCxnSpPr/>
            <p:nvPr/>
          </p:nvCxnSpPr>
          <p:spPr>
            <a:xfrm flipH="1" flipV="1">
              <a:off x="1078706" y="5522119"/>
              <a:ext cx="150019" cy="36195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Connecteur droit 438"/>
            <p:cNvCxnSpPr/>
            <p:nvPr/>
          </p:nvCxnSpPr>
          <p:spPr>
            <a:xfrm flipH="1">
              <a:off x="2319338" y="4767265"/>
              <a:ext cx="247652" cy="5238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Connecteur droit 439"/>
            <p:cNvCxnSpPr/>
            <p:nvPr/>
          </p:nvCxnSpPr>
          <p:spPr>
            <a:xfrm flipH="1">
              <a:off x="4965700" y="6718300"/>
              <a:ext cx="19050" cy="4508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Connecteur droit 440"/>
            <p:cNvCxnSpPr/>
            <p:nvPr/>
          </p:nvCxnSpPr>
          <p:spPr>
            <a:xfrm>
              <a:off x="1889125" y="6397625"/>
              <a:ext cx="384969" cy="14843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Connecteur droit 441"/>
            <p:cNvCxnSpPr/>
            <p:nvPr/>
          </p:nvCxnSpPr>
          <p:spPr>
            <a:xfrm flipH="1">
              <a:off x="1997868" y="6542087"/>
              <a:ext cx="276225" cy="29289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Connecteur droit 442"/>
            <p:cNvCxnSpPr/>
            <p:nvPr/>
          </p:nvCxnSpPr>
          <p:spPr>
            <a:xfrm>
              <a:off x="2002631" y="6838950"/>
              <a:ext cx="445294" cy="16668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Connecteur droit 443"/>
            <p:cNvCxnSpPr/>
            <p:nvPr/>
          </p:nvCxnSpPr>
          <p:spPr>
            <a:xfrm flipV="1">
              <a:off x="2445545" y="6824663"/>
              <a:ext cx="178593" cy="18097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Connecteur droit 444"/>
            <p:cNvCxnSpPr/>
            <p:nvPr/>
          </p:nvCxnSpPr>
          <p:spPr>
            <a:xfrm flipH="1" flipV="1">
              <a:off x="1964531" y="4883944"/>
              <a:ext cx="155576" cy="14367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necteur droit 445"/>
            <p:cNvCxnSpPr/>
            <p:nvPr/>
          </p:nvCxnSpPr>
          <p:spPr>
            <a:xfrm flipH="1" flipV="1">
              <a:off x="2116931" y="5036345"/>
              <a:ext cx="492919" cy="7143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Connecteur droit 446"/>
            <p:cNvCxnSpPr/>
            <p:nvPr/>
          </p:nvCxnSpPr>
          <p:spPr>
            <a:xfrm flipH="1">
              <a:off x="1898651" y="6143625"/>
              <a:ext cx="320674" cy="24923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Connecteur droit 447"/>
            <p:cNvCxnSpPr/>
            <p:nvPr/>
          </p:nvCxnSpPr>
          <p:spPr>
            <a:xfrm>
              <a:off x="2636045" y="6824663"/>
              <a:ext cx="35718" cy="565603"/>
            </a:xfrm>
            <a:prstGeom prst="line">
              <a:avLst/>
            </a:prstGeom>
            <a:ln w="34925">
              <a:solidFill>
                <a:srgbClr val="0000FF"/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necteur droit 448"/>
            <p:cNvCxnSpPr/>
            <p:nvPr/>
          </p:nvCxnSpPr>
          <p:spPr>
            <a:xfrm>
              <a:off x="2040731" y="5979319"/>
              <a:ext cx="169069" cy="15478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necteur droit 449"/>
            <p:cNvCxnSpPr/>
            <p:nvPr/>
          </p:nvCxnSpPr>
          <p:spPr>
            <a:xfrm flipH="1" flipV="1">
              <a:off x="3838575" y="2641600"/>
              <a:ext cx="323056" cy="33179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necteur droit 450"/>
            <p:cNvCxnSpPr/>
            <p:nvPr/>
          </p:nvCxnSpPr>
          <p:spPr>
            <a:xfrm flipV="1">
              <a:off x="4104481" y="2985294"/>
              <a:ext cx="51594" cy="40719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Connecteur droit 451"/>
            <p:cNvCxnSpPr/>
            <p:nvPr/>
          </p:nvCxnSpPr>
          <p:spPr>
            <a:xfrm flipH="1" flipV="1">
              <a:off x="4105276" y="3387725"/>
              <a:ext cx="495299" cy="3238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Connecteur droit 452"/>
            <p:cNvCxnSpPr/>
            <p:nvPr/>
          </p:nvCxnSpPr>
          <p:spPr>
            <a:xfrm flipV="1">
              <a:off x="3837781" y="2241550"/>
              <a:ext cx="197644" cy="39846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Connecteur droit 453"/>
            <p:cNvCxnSpPr/>
            <p:nvPr/>
          </p:nvCxnSpPr>
          <p:spPr>
            <a:xfrm flipH="1">
              <a:off x="2203450" y="4146550"/>
              <a:ext cx="171451" cy="2222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Connecteur droit 454"/>
            <p:cNvCxnSpPr/>
            <p:nvPr/>
          </p:nvCxnSpPr>
          <p:spPr>
            <a:xfrm flipH="1" flipV="1">
              <a:off x="1774825" y="4083050"/>
              <a:ext cx="434977" cy="2794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Connecteur droit 455"/>
            <p:cNvCxnSpPr/>
            <p:nvPr/>
          </p:nvCxnSpPr>
          <p:spPr>
            <a:xfrm flipV="1">
              <a:off x="1778000" y="3762375"/>
              <a:ext cx="250825" cy="3111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Connecteur droit 456"/>
            <p:cNvCxnSpPr/>
            <p:nvPr/>
          </p:nvCxnSpPr>
          <p:spPr>
            <a:xfrm flipV="1">
              <a:off x="2032000" y="3683000"/>
              <a:ext cx="304800" cy="762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onnecteur droit 457"/>
            <p:cNvCxnSpPr/>
            <p:nvPr/>
          </p:nvCxnSpPr>
          <p:spPr>
            <a:xfrm flipH="1" flipV="1">
              <a:off x="2136775" y="3435350"/>
              <a:ext cx="203200" cy="2381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eur droit 458"/>
            <p:cNvCxnSpPr/>
            <p:nvPr/>
          </p:nvCxnSpPr>
          <p:spPr>
            <a:xfrm flipV="1">
              <a:off x="2130425" y="3238495"/>
              <a:ext cx="177007" cy="19050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Connecteur droit 459"/>
            <p:cNvCxnSpPr/>
            <p:nvPr/>
          </p:nvCxnSpPr>
          <p:spPr>
            <a:xfrm flipH="1" flipV="1">
              <a:off x="1898650" y="3057525"/>
              <a:ext cx="406400" cy="17145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necteur droit 460"/>
            <p:cNvCxnSpPr/>
            <p:nvPr/>
          </p:nvCxnSpPr>
          <p:spPr>
            <a:xfrm flipV="1">
              <a:off x="1905000" y="2895601"/>
              <a:ext cx="346075" cy="15874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onnecteur droit 461"/>
            <p:cNvCxnSpPr/>
            <p:nvPr/>
          </p:nvCxnSpPr>
          <p:spPr>
            <a:xfrm flipV="1">
              <a:off x="2241550" y="2673350"/>
              <a:ext cx="50800" cy="22225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Connecteur droit 462"/>
            <p:cNvCxnSpPr/>
            <p:nvPr/>
          </p:nvCxnSpPr>
          <p:spPr>
            <a:xfrm>
              <a:off x="2282825" y="2663825"/>
              <a:ext cx="368300" cy="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necteur droit 463"/>
            <p:cNvCxnSpPr/>
            <p:nvPr/>
          </p:nvCxnSpPr>
          <p:spPr>
            <a:xfrm flipV="1">
              <a:off x="450063" y="3178969"/>
              <a:ext cx="178587" cy="23892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necteur droit 464"/>
            <p:cNvCxnSpPr/>
            <p:nvPr/>
          </p:nvCxnSpPr>
          <p:spPr>
            <a:xfrm>
              <a:off x="607226" y="3175006"/>
              <a:ext cx="228593" cy="3968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necteur droit 465"/>
            <p:cNvCxnSpPr/>
            <p:nvPr/>
          </p:nvCxnSpPr>
          <p:spPr>
            <a:xfrm flipH="1">
              <a:off x="3590925" y="2235203"/>
              <a:ext cx="449262" cy="2222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Connecteur droit 466"/>
            <p:cNvCxnSpPr/>
            <p:nvPr/>
          </p:nvCxnSpPr>
          <p:spPr>
            <a:xfrm flipH="1">
              <a:off x="730250" y="5522121"/>
              <a:ext cx="349251" cy="3730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Connecteur droit 467"/>
            <p:cNvCxnSpPr/>
            <p:nvPr/>
          </p:nvCxnSpPr>
          <p:spPr>
            <a:xfrm flipH="1">
              <a:off x="498475" y="5557046"/>
              <a:ext cx="225427" cy="34210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0" name="Groupe 539"/>
          <p:cNvGrpSpPr/>
          <p:nvPr/>
        </p:nvGrpSpPr>
        <p:grpSpPr>
          <a:xfrm>
            <a:off x="765175" y="3760788"/>
            <a:ext cx="3524250" cy="2785269"/>
            <a:chOff x="752475" y="3760788"/>
            <a:chExt cx="3524250" cy="2785269"/>
          </a:xfrm>
        </p:grpSpPr>
        <p:cxnSp>
          <p:nvCxnSpPr>
            <p:cNvPr id="541" name="Connecteur droit 540"/>
            <p:cNvCxnSpPr/>
            <p:nvPr/>
          </p:nvCxnSpPr>
          <p:spPr>
            <a:xfrm>
              <a:off x="2608978" y="5104737"/>
              <a:ext cx="289003" cy="24593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Connecteur droit 541"/>
            <p:cNvCxnSpPr/>
            <p:nvPr/>
          </p:nvCxnSpPr>
          <p:spPr>
            <a:xfrm flipH="1">
              <a:off x="2826545" y="5360325"/>
              <a:ext cx="68184" cy="44436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necteur droit 542"/>
            <p:cNvCxnSpPr/>
            <p:nvPr/>
          </p:nvCxnSpPr>
          <p:spPr>
            <a:xfrm>
              <a:off x="2835196" y="5800062"/>
              <a:ext cx="279479" cy="13401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necteur droit 543"/>
            <p:cNvCxnSpPr/>
            <p:nvPr/>
          </p:nvCxnSpPr>
          <p:spPr>
            <a:xfrm flipV="1">
              <a:off x="3130472" y="5531644"/>
              <a:ext cx="67547" cy="40653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necteur droit 544"/>
            <p:cNvCxnSpPr/>
            <p:nvPr/>
          </p:nvCxnSpPr>
          <p:spPr>
            <a:xfrm>
              <a:off x="3209053" y="5526221"/>
              <a:ext cx="289003" cy="30149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Connecteur droit 545"/>
            <p:cNvCxnSpPr/>
            <p:nvPr/>
          </p:nvCxnSpPr>
          <p:spPr>
            <a:xfrm flipV="1">
              <a:off x="3577432" y="6022181"/>
              <a:ext cx="123031" cy="2635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Connecteur droit 546"/>
            <p:cNvCxnSpPr/>
            <p:nvPr/>
          </p:nvCxnSpPr>
          <p:spPr>
            <a:xfrm flipH="1">
              <a:off x="3457575" y="5825465"/>
              <a:ext cx="45959" cy="24196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Connecteur droit 547"/>
            <p:cNvCxnSpPr/>
            <p:nvPr/>
          </p:nvCxnSpPr>
          <p:spPr>
            <a:xfrm>
              <a:off x="3463054" y="6067557"/>
              <a:ext cx="108821" cy="22846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Connecteur droit 548"/>
            <p:cNvCxnSpPr/>
            <p:nvPr/>
          </p:nvCxnSpPr>
          <p:spPr>
            <a:xfrm flipV="1">
              <a:off x="3698082" y="5774532"/>
              <a:ext cx="180975" cy="2476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Connecteur droit 549"/>
            <p:cNvCxnSpPr/>
            <p:nvPr/>
          </p:nvCxnSpPr>
          <p:spPr>
            <a:xfrm flipH="1">
              <a:off x="2405063" y="5104739"/>
              <a:ext cx="213440" cy="23640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Connecteur droit 550"/>
            <p:cNvCxnSpPr/>
            <p:nvPr/>
          </p:nvCxnSpPr>
          <p:spPr>
            <a:xfrm>
              <a:off x="2395538" y="5331619"/>
              <a:ext cx="173832" cy="23177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Connecteur droit 551"/>
            <p:cNvCxnSpPr/>
            <p:nvPr/>
          </p:nvCxnSpPr>
          <p:spPr>
            <a:xfrm flipV="1">
              <a:off x="2593975" y="5105400"/>
              <a:ext cx="422275" cy="396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Connecteur droit 552"/>
            <p:cNvCxnSpPr/>
            <p:nvPr/>
          </p:nvCxnSpPr>
          <p:spPr>
            <a:xfrm flipV="1">
              <a:off x="3003550" y="4870450"/>
              <a:ext cx="114300" cy="23812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Connecteur droit 553"/>
            <p:cNvCxnSpPr/>
            <p:nvPr/>
          </p:nvCxnSpPr>
          <p:spPr>
            <a:xfrm>
              <a:off x="3121025" y="4874419"/>
              <a:ext cx="327025" cy="10715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Connecteur droit 554"/>
            <p:cNvCxnSpPr/>
            <p:nvPr/>
          </p:nvCxnSpPr>
          <p:spPr>
            <a:xfrm flipV="1">
              <a:off x="3444874" y="4704557"/>
              <a:ext cx="196851" cy="28098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Connecteur droit 555"/>
            <p:cNvCxnSpPr/>
            <p:nvPr/>
          </p:nvCxnSpPr>
          <p:spPr>
            <a:xfrm flipH="1" flipV="1">
              <a:off x="3472657" y="4437062"/>
              <a:ext cx="169861" cy="27146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Connecteur droit 556"/>
            <p:cNvCxnSpPr/>
            <p:nvPr/>
          </p:nvCxnSpPr>
          <p:spPr>
            <a:xfrm flipV="1">
              <a:off x="3459956" y="4425950"/>
              <a:ext cx="480219" cy="794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Connecteur droit 557"/>
            <p:cNvCxnSpPr/>
            <p:nvPr/>
          </p:nvCxnSpPr>
          <p:spPr>
            <a:xfrm flipH="1">
              <a:off x="3879850" y="4441034"/>
              <a:ext cx="72232" cy="22939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necteur droit 558"/>
            <p:cNvCxnSpPr/>
            <p:nvPr/>
          </p:nvCxnSpPr>
          <p:spPr>
            <a:xfrm flipV="1">
              <a:off x="2605881" y="4864100"/>
              <a:ext cx="270669" cy="24685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Connecteur droit 559"/>
            <p:cNvCxnSpPr/>
            <p:nvPr/>
          </p:nvCxnSpPr>
          <p:spPr>
            <a:xfrm flipH="1" flipV="1">
              <a:off x="2705100" y="4625975"/>
              <a:ext cx="181769" cy="24288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Connecteur droit 560"/>
            <p:cNvCxnSpPr/>
            <p:nvPr/>
          </p:nvCxnSpPr>
          <p:spPr>
            <a:xfrm flipV="1">
              <a:off x="2716213" y="4432300"/>
              <a:ext cx="227012" cy="18256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necteur droit 561"/>
            <p:cNvCxnSpPr/>
            <p:nvPr/>
          </p:nvCxnSpPr>
          <p:spPr>
            <a:xfrm flipH="1">
              <a:off x="2524125" y="4435475"/>
              <a:ext cx="428626" cy="254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necteur droit 562"/>
            <p:cNvCxnSpPr/>
            <p:nvPr/>
          </p:nvCxnSpPr>
          <p:spPr>
            <a:xfrm flipH="1">
              <a:off x="1631156" y="4595813"/>
              <a:ext cx="354807" cy="1905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necteur droit 563"/>
            <p:cNvCxnSpPr/>
            <p:nvPr/>
          </p:nvCxnSpPr>
          <p:spPr>
            <a:xfrm flipH="1" flipV="1">
              <a:off x="1595438" y="4508500"/>
              <a:ext cx="28578" cy="26669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Connecteur droit 564"/>
            <p:cNvCxnSpPr/>
            <p:nvPr/>
          </p:nvCxnSpPr>
          <p:spPr>
            <a:xfrm flipV="1">
              <a:off x="1600205" y="4319587"/>
              <a:ext cx="71433" cy="17462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Connecteur droit 565"/>
            <p:cNvCxnSpPr/>
            <p:nvPr/>
          </p:nvCxnSpPr>
          <p:spPr>
            <a:xfrm flipH="1" flipV="1">
              <a:off x="1269206" y="4307681"/>
              <a:ext cx="397673" cy="794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Connecteur droit 566"/>
            <p:cNvCxnSpPr/>
            <p:nvPr/>
          </p:nvCxnSpPr>
          <p:spPr>
            <a:xfrm flipH="1">
              <a:off x="1035844" y="4310859"/>
              <a:ext cx="230986" cy="20637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Connecteur droit 567"/>
            <p:cNvCxnSpPr/>
            <p:nvPr/>
          </p:nvCxnSpPr>
          <p:spPr>
            <a:xfrm>
              <a:off x="1033468" y="4518029"/>
              <a:ext cx="73813" cy="31829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9" name="Connecteur droit 568"/>
            <p:cNvCxnSpPr/>
            <p:nvPr/>
          </p:nvCxnSpPr>
          <p:spPr>
            <a:xfrm flipH="1">
              <a:off x="835819" y="4834735"/>
              <a:ext cx="273851" cy="9207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0" name="Connecteur droit 569"/>
            <p:cNvCxnSpPr/>
            <p:nvPr/>
          </p:nvCxnSpPr>
          <p:spPr>
            <a:xfrm flipH="1">
              <a:off x="2105026" y="5568157"/>
              <a:ext cx="459582" cy="13255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Connecteur droit 570"/>
            <p:cNvCxnSpPr/>
            <p:nvPr/>
          </p:nvCxnSpPr>
          <p:spPr>
            <a:xfrm flipH="1" flipV="1">
              <a:off x="2571750" y="4767263"/>
              <a:ext cx="31749" cy="33655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Connecteur droit 571"/>
            <p:cNvCxnSpPr/>
            <p:nvPr/>
          </p:nvCxnSpPr>
          <p:spPr>
            <a:xfrm flipH="1" flipV="1">
              <a:off x="1995488" y="4595813"/>
              <a:ext cx="334170" cy="24130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Connecteur droit 572"/>
            <p:cNvCxnSpPr/>
            <p:nvPr/>
          </p:nvCxnSpPr>
          <p:spPr>
            <a:xfrm flipH="1">
              <a:off x="1712119" y="4941892"/>
              <a:ext cx="338932" cy="20637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necteur droit 573"/>
            <p:cNvCxnSpPr/>
            <p:nvPr/>
          </p:nvCxnSpPr>
          <p:spPr>
            <a:xfrm>
              <a:off x="1712119" y="5150644"/>
              <a:ext cx="100012" cy="30718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Connecteur droit 574"/>
            <p:cNvCxnSpPr/>
            <p:nvPr/>
          </p:nvCxnSpPr>
          <p:spPr>
            <a:xfrm flipV="1">
              <a:off x="1815308" y="5316539"/>
              <a:ext cx="229393" cy="15002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Connecteur droit 575"/>
            <p:cNvCxnSpPr/>
            <p:nvPr/>
          </p:nvCxnSpPr>
          <p:spPr>
            <a:xfrm>
              <a:off x="2043112" y="5322889"/>
              <a:ext cx="158750" cy="1555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necteur droit 576"/>
            <p:cNvCxnSpPr/>
            <p:nvPr/>
          </p:nvCxnSpPr>
          <p:spPr>
            <a:xfrm flipH="1">
              <a:off x="2014538" y="5476875"/>
              <a:ext cx="182562" cy="22860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necteur droit 577"/>
            <p:cNvCxnSpPr/>
            <p:nvPr/>
          </p:nvCxnSpPr>
          <p:spPr>
            <a:xfrm flipH="1" flipV="1">
              <a:off x="1735931" y="5700712"/>
              <a:ext cx="284162" cy="793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necteur droit 578"/>
            <p:cNvCxnSpPr/>
            <p:nvPr/>
          </p:nvCxnSpPr>
          <p:spPr>
            <a:xfrm flipH="1" flipV="1">
              <a:off x="1428750" y="5576888"/>
              <a:ext cx="300832" cy="11906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Connecteur droit 579"/>
            <p:cNvCxnSpPr/>
            <p:nvPr/>
          </p:nvCxnSpPr>
          <p:spPr>
            <a:xfrm flipH="1" flipV="1">
              <a:off x="1278731" y="5226844"/>
              <a:ext cx="150019" cy="36195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Connecteur droit 580"/>
            <p:cNvCxnSpPr/>
            <p:nvPr/>
          </p:nvCxnSpPr>
          <p:spPr>
            <a:xfrm flipH="1">
              <a:off x="2319338" y="4767265"/>
              <a:ext cx="247652" cy="5238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Connecteur droit 581"/>
            <p:cNvCxnSpPr/>
            <p:nvPr/>
          </p:nvCxnSpPr>
          <p:spPr>
            <a:xfrm>
              <a:off x="3884611" y="5775328"/>
              <a:ext cx="101602" cy="16827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Connecteur droit 582"/>
            <p:cNvCxnSpPr/>
            <p:nvPr/>
          </p:nvCxnSpPr>
          <p:spPr>
            <a:xfrm flipH="1">
              <a:off x="2333626" y="6005513"/>
              <a:ext cx="100012" cy="25955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Connecteur droit 583"/>
            <p:cNvCxnSpPr/>
            <p:nvPr/>
          </p:nvCxnSpPr>
          <p:spPr>
            <a:xfrm flipH="1">
              <a:off x="2074070" y="6261100"/>
              <a:ext cx="259556" cy="11112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Connecteur droit 584"/>
            <p:cNvCxnSpPr/>
            <p:nvPr/>
          </p:nvCxnSpPr>
          <p:spPr>
            <a:xfrm>
              <a:off x="2074069" y="6379369"/>
              <a:ext cx="445294" cy="16668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Connecteur droit 585"/>
            <p:cNvCxnSpPr/>
            <p:nvPr/>
          </p:nvCxnSpPr>
          <p:spPr>
            <a:xfrm flipV="1">
              <a:off x="2536033" y="6350795"/>
              <a:ext cx="178593" cy="18097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Connecteur droit 586"/>
            <p:cNvCxnSpPr/>
            <p:nvPr/>
          </p:nvCxnSpPr>
          <p:spPr>
            <a:xfrm flipH="1" flipV="1">
              <a:off x="2047875" y="4950620"/>
              <a:ext cx="155576" cy="14367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Connecteur droit 587"/>
            <p:cNvCxnSpPr/>
            <p:nvPr/>
          </p:nvCxnSpPr>
          <p:spPr>
            <a:xfrm flipH="1" flipV="1">
              <a:off x="2205038" y="5100638"/>
              <a:ext cx="404813" cy="714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Connecteur droit 588"/>
            <p:cNvCxnSpPr/>
            <p:nvPr/>
          </p:nvCxnSpPr>
          <p:spPr>
            <a:xfrm>
              <a:off x="2278857" y="5862638"/>
              <a:ext cx="159544" cy="13573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0" name="Connecteur droit 589"/>
            <p:cNvCxnSpPr/>
            <p:nvPr/>
          </p:nvCxnSpPr>
          <p:spPr>
            <a:xfrm>
              <a:off x="2100263" y="5698332"/>
              <a:ext cx="169069" cy="15478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Connecteur droit 590"/>
            <p:cNvCxnSpPr/>
            <p:nvPr/>
          </p:nvCxnSpPr>
          <p:spPr>
            <a:xfrm>
              <a:off x="3987005" y="4961736"/>
              <a:ext cx="105570" cy="16588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Connecteur droit 591"/>
            <p:cNvCxnSpPr/>
            <p:nvPr/>
          </p:nvCxnSpPr>
          <p:spPr>
            <a:xfrm flipH="1">
              <a:off x="3984625" y="4741866"/>
              <a:ext cx="12701" cy="214309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Connecteur droit 592"/>
            <p:cNvCxnSpPr/>
            <p:nvPr/>
          </p:nvCxnSpPr>
          <p:spPr>
            <a:xfrm>
              <a:off x="3875882" y="4675188"/>
              <a:ext cx="121443" cy="68262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Connecteur droit 593"/>
            <p:cNvCxnSpPr/>
            <p:nvPr/>
          </p:nvCxnSpPr>
          <p:spPr>
            <a:xfrm flipV="1">
              <a:off x="4105274" y="4895850"/>
              <a:ext cx="171451" cy="23574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Connecteur droit 594"/>
            <p:cNvCxnSpPr/>
            <p:nvPr/>
          </p:nvCxnSpPr>
          <p:spPr>
            <a:xfrm flipH="1">
              <a:off x="2355850" y="4460875"/>
              <a:ext cx="171451" cy="2222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Connecteur droit 595"/>
            <p:cNvCxnSpPr/>
            <p:nvPr/>
          </p:nvCxnSpPr>
          <p:spPr>
            <a:xfrm flipH="1" flipV="1">
              <a:off x="2101850" y="4454525"/>
              <a:ext cx="247653" cy="231775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Connecteur droit 596"/>
            <p:cNvCxnSpPr/>
            <p:nvPr/>
          </p:nvCxnSpPr>
          <p:spPr>
            <a:xfrm flipV="1">
              <a:off x="2108200" y="4194175"/>
              <a:ext cx="273050" cy="2603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Connecteur droit 597"/>
            <p:cNvCxnSpPr/>
            <p:nvPr/>
          </p:nvCxnSpPr>
          <p:spPr>
            <a:xfrm flipH="1" flipV="1">
              <a:off x="2181225" y="4064000"/>
              <a:ext cx="212725" cy="120650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Connecteur droit 598"/>
            <p:cNvCxnSpPr/>
            <p:nvPr/>
          </p:nvCxnSpPr>
          <p:spPr>
            <a:xfrm flipV="1">
              <a:off x="2184400" y="3911600"/>
              <a:ext cx="152400" cy="15240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Connecteur droit 599"/>
            <p:cNvCxnSpPr/>
            <p:nvPr/>
          </p:nvCxnSpPr>
          <p:spPr>
            <a:xfrm flipV="1">
              <a:off x="2355850" y="3760788"/>
              <a:ext cx="236538" cy="13811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Connecteur droit 600"/>
            <p:cNvCxnSpPr/>
            <p:nvPr/>
          </p:nvCxnSpPr>
          <p:spPr>
            <a:xfrm>
              <a:off x="2603500" y="3767933"/>
              <a:ext cx="195263" cy="26669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Connecteur droit 601"/>
            <p:cNvCxnSpPr/>
            <p:nvPr/>
          </p:nvCxnSpPr>
          <p:spPr>
            <a:xfrm flipV="1">
              <a:off x="2801938" y="3987800"/>
              <a:ext cx="352425" cy="49213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Connecteur droit 602"/>
            <p:cNvCxnSpPr/>
            <p:nvPr/>
          </p:nvCxnSpPr>
          <p:spPr>
            <a:xfrm>
              <a:off x="3144044" y="3981452"/>
              <a:ext cx="96837" cy="152398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Connecteur droit 603"/>
            <p:cNvCxnSpPr/>
            <p:nvPr/>
          </p:nvCxnSpPr>
          <p:spPr>
            <a:xfrm>
              <a:off x="3244850" y="4143376"/>
              <a:ext cx="304800" cy="15874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Connecteur droit 604"/>
            <p:cNvCxnSpPr/>
            <p:nvPr/>
          </p:nvCxnSpPr>
          <p:spPr>
            <a:xfrm flipH="1">
              <a:off x="752475" y="4924425"/>
              <a:ext cx="85725" cy="261937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Connecteur droit 605"/>
            <p:cNvCxnSpPr/>
            <p:nvPr/>
          </p:nvCxnSpPr>
          <p:spPr>
            <a:xfrm flipH="1">
              <a:off x="940594" y="5224465"/>
              <a:ext cx="353220" cy="216691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Connecteur droit 606"/>
            <p:cNvCxnSpPr/>
            <p:nvPr/>
          </p:nvCxnSpPr>
          <p:spPr>
            <a:xfrm flipH="1">
              <a:off x="900113" y="5449890"/>
              <a:ext cx="30959" cy="372266"/>
            </a:xfrm>
            <a:prstGeom prst="line">
              <a:avLst/>
            </a:prstGeom>
            <a:ln w="34925">
              <a:solidFill>
                <a:srgbClr val="0000FF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7" name="Multiplier 656"/>
          <p:cNvSpPr>
            <a:spLocks noChangeAspect="1"/>
          </p:cNvSpPr>
          <p:nvPr/>
        </p:nvSpPr>
        <p:spPr bwMode="auto">
          <a:xfrm rot="20103739">
            <a:off x="1812942" y="3056227"/>
            <a:ext cx="993094" cy="331301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658" name="Multiplier 657"/>
          <p:cNvSpPr>
            <a:spLocks noChangeAspect="1"/>
          </p:cNvSpPr>
          <p:nvPr/>
        </p:nvSpPr>
        <p:spPr bwMode="auto">
          <a:xfrm rot="17866012">
            <a:off x="657243" y="3532479"/>
            <a:ext cx="993094" cy="331301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659" name="Multiplier 658"/>
          <p:cNvSpPr>
            <a:spLocks noChangeAspect="1"/>
          </p:cNvSpPr>
          <p:nvPr/>
        </p:nvSpPr>
        <p:spPr bwMode="auto">
          <a:xfrm rot="867652">
            <a:off x="3660792" y="2973678"/>
            <a:ext cx="993094" cy="331301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660" name="Multiplier 659"/>
          <p:cNvSpPr>
            <a:spLocks noChangeAspect="1"/>
          </p:cNvSpPr>
          <p:nvPr/>
        </p:nvSpPr>
        <p:spPr bwMode="auto">
          <a:xfrm rot="18987389">
            <a:off x="4022740" y="6358228"/>
            <a:ext cx="993094" cy="331301"/>
          </a:xfrm>
          <a:prstGeom prst="mathMultiply">
            <a:avLst>
              <a:gd name="adj1" fmla="val 1787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/>
          <a:lstStyle/>
          <a:p>
            <a:pPr defTabSz="1042988">
              <a:defRPr/>
            </a:pPr>
            <a:endParaRPr lang="fr-FR"/>
          </a:p>
        </p:txBody>
      </p:sp>
      <p:sp>
        <p:nvSpPr>
          <p:cNvPr id="290" name="Ellipse 289"/>
          <p:cNvSpPr/>
          <p:nvPr/>
        </p:nvSpPr>
        <p:spPr>
          <a:xfrm>
            <a:off x="2547611" y="5043975"/>
            <a:ext cx="148088" cy="14808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1" name="Groupe 290"/>
          <p:cNvGrpSpPr/>
          <p:nvPr/>
        </p:nvGrpSpPr>
        <p:grpSpPr>
          <a:xfrm>
            <a:off x="1527177" y="1903526"/>
            <a:ext cx="319086" cy="223838"/>
            <a:chOff x="8692357" y="1953419"/>
            <a:chExt cx="319086" cy="223838"/>
          </a:xfrm>
        </p:grpSpPr>
        <p:sp>
          <p:nvSpPr>
            <p:cNvPr id="292" name="Rectangle 291"/>
            <p:cNvSpPr/>
            <p:nvPr/>
          </p:nvSpPr>
          <p:spPr bwMode="auto">
            <a:xfrm>
              <a:off x="8692357" y="1953419"/>
              <a:ext cx="319086" cy="223838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93" name="Image 29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895" y="1981302"/>
              <a:ext cx="264009" cy="168071"/>
            </a:xfrm>
            <a:prstGeom prst="rect">
              <a:avLst/>
            </a:prstGeom>
          </p:spPr>
        </p:pic>
      </p:grpSp>
      <p:grpSp>
        <p:nvGrpSpPr>
          <p:cNvPr id="294" name="Groupe 293"/>
          <p:cNvGrpSpPr/>
          <p:nvPr/>
        </p:nvGrpSpPr>
        <p:grpSpPr>
          <a:xfrm>
            <a:off x="3065066" y="3129757"/>
            <a:ext cx="705643" cy="238920"/>
            <a:chOff x="6983016" y="3180557"/>
            <a:chExt cx="705643" cy="238920"/>
          </a:xfrm>
        </p:grpSpPr>
        <p:pic>
          <p:nvPicPr>
            <p:cNvPr id="295" name="Image 29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8258" y="3206059"/>
              <a:ext cx="600874" cy="168071"/>
            </a:xfrm>
            <a:prstGeom prst="rect">
              <a:avLst/>
            </a:prstGeom>
          </p:spPr>
        </p:pic>
        <p:sp>
          <p:nvSpPr>
            <p:cNvPr id="296" name="Rectangle 295"/>
            <p:cNvSpPr/>
            <p:nvPr/>
          </p:nvSpPr>
          <p:spPr bwMode="auto">
            <a:xfrm>
              <a:off x="6983016" y="3180557"/>
              <a:ext cx="705643" cy="238920"/>
            </a:xfrm>
            <a:prstGeom prst="rect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97" name="Groupe 296"/>
          <p:cNvGrpSpPr/>
          <p:nvPr/>
        </p:nvGrpSpPr>
        <p:grpSpPr>
          <a:xfrm>
            <a:off x="346077" y="2623434"/>
            <a:ext cx="319086" cy="223838"/>
            <a:chOff x="3561557" y="2848769"/>
            <a:chExt cx="319086" cy="223838"/>
          </a:xfrm>
        </p:grpSpPr>
        <p:pic>
          <p:nvPicPr>
            <p:cNvPr id="298" name="Image 29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997" y="2879033"/>
              <a:ext cx="240205" cy="168071"/>
            </a:xfrm>
            <a:prstGeom prst="rect">
              <a:avLst/>
            </a:prstGeom>
          </p:spPr>
        </p:pic>
        <p:sp>
          <p:nvSpPr>
            <p:cNvPr id="299" name="Rectangle 298"/>
            <p:cNvSpPr/>
            <p:nvPr/>
          </p:nvSpPr>
          <p:spPr bwMode="auto">
            <a:xfrm>
              <a:off x="3561557" y="2848769"/>
              <a:ext cx="319086" cy="223838"/>
            </a:xfrm>
            <a:prstGeom prst="rect">
              <a:avLst/>
            </a:prstGeom>
            <a:noFill/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00" name="Groupe 299"/>
          <p:cNvGrpSpPr/>
          <p:nvPr/>
        </p:nvGrpSpPr>
        <p:grpSpPr>
          <a:xfrm>
            <a:off x="4683127" y="1696063"/>
            <a:ext cx="319086" cy="223838"/>
            <a:chOff x="3409157" y="2696369"/>
            <a:chExt cx="319086" cy="223838"/>
          </a:xfrm>
        </p:grpSpPr>
        <p:sp>
          <p:nvSpPr>
            <p:cNvPr id="301" name="Rectangle 300"/>
            <p:cNvSpPr/>
            <p:nvPr/>
          </p:nvSpPr>
          <p:spPr bwMode="auto">
            <a:xfrm>
              <a:off x="3409157" y="2696369"/>
              <a:ext cx="319086" cy="2238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02" name="Image 30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6695" y="2724252"/>
              <a:ext cx="264009" cy="168071"/>
            </a:xfrm>
            <a:prstGeom prst="rect">
              <a:avLst/>
            </a:prstGeom>
          </p:spPr>
        </p:pic>
      </p:grpSp>
      <p:grpSp>
        <p:nvGrpSpPr>
          <p:cNvPr id="303" name="Groupe 302"/>
          <p:cNvGrpSpPr/>
          <p:nvPr/>
        </p:nvGrpSpPr>
        <p:grpSpPr>
          <a:xfrm>
            <a:off x="4577557" y="7115969"/>
            <a:ext cx="319086" cy="223838"/>
            <a:chOff x="10013157" y="5884069"/>
            <a:chExt cx="319086" cy="223838"/>
          </a:xfrm>
        </p:grpSpPr>
        <p:sp>
          <p:nvSpPr>
            <p:cNvPr id="304" name="Rectangle 303"/>
            <p:cNvSpPr/>
            <p:nvPr/>
          </p:nvSpPr>
          <p:spPr bwMode="auto">
            <a:xfrm>
              <a:off x="10013157" y="5884069"/>
              <a:ext cx="319086" cy="223838"/>
            </a:xfrm>
            <a:prstGeom prst="rect">
              <a:avLst/>
            </a:prstGeom>
            <a:noFill/>
            <a:ln w="28575" cap="flat" cmpd="sng" algn="ctr">
              <a:solidFill>
                <a:srgbClr val="99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05" name="Image 30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0695" y="5911952"/>
              <a:ext cx="264009" cy="168071"/>
            </a:xfrm>
            <a:prstGeom prst="rect">
              <a:avLst/>
            </a:prstGeom>
          </p:spPr>
        </p:pic>
      </p:grpSp>
      <p:grpSp>
        <p:nvGrpSpPr>
          <p:cNvPr id="306" name="Groupe 305"/>
          <p:cNvGrpSpPr/>
          <p:nvPr/>
        </p:nvGrpSpPr>
        <p:grpSpPr>
          <a:xfrm>
            <a:off x="6071408" y="787403"/>
            <a:ext cx="3669922" cy="2701946"/>
            <a:chOff x="6071408" y="787403"/>
            <a:chExt cx="3669922" cy="2701946"/>
          </a:xfrm>
        </p:grpSpPr>
        <p:sp>
          <p:nvSpPr>
            <p:cNvPr id="307" name="Rectangle 306"/>
            <p:cNvSpPr/>
            <p:nvPr/>
          </p:nvSpPr>
          <p:spPr bwMode="auto">
            <a:xfrm>
              <a:off x="6316455" y="787403"/>
              <a:ext cx="3424875" cy="2420086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08" name="Picture 57" descr="Ormand_fig_1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9" t="-1454" r="298" b="7787"/>
            <a:stretch>
              <a:fillRect/>
            </a:stretch>
          </p:blipFill>
          <p:spPr bwMode="auto">
            <a:xfrm>
              <a:off x="6361730" y="822494"/>
              <a:ext cx="3321180" cy="2342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" name="Image 30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7092" y="3228179"/>
              <a:ext cx="1105598" cy="261170"/>
            </a:xfrm>
            <a:prstGeom prst="rect">
              <a:avLst/>
            </a:prstGeom>
          </p:spPr>
        </p:pic>
        <p:sp>
          <p:nvSpPr>
            <p:cNvPr id="310" name="ZoneTexte 309"/>
            <p:cNvSpPr txBox="1"/>
            <p:nvPr/>
          </p:nvSpPr>
          <p:spPr>
            <a:xfrm>
              <a:off x="8427610" y="1007519"/>
              <a:ext cx="759600" cy="40011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aseline="30000" dirty="0" smtClean="0">
                  <a:solidFill>
                    <a:schemeClr val="bg1"/>
                  </a:solidFill>
                </a:rPr>
                <a:t>28</a:t>
              </a:r>
              <a:r>
                <a:rPr lang="fr-FR" sz="2000" dirty="0" smtClean="0">
                  <a:solidFill>
                    <a:schemeClr val="bg1"/>
                  </a:solidFill>
                </a:rPr>
                <a:t>Mg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311" name="Groupe 310"/>
            <p:cNvGrpSpPr/>
            <p:nvPr/>
          </p:nvGrpSpPr>
          <p:grpSpPr>
            <a:xfrm>
              <a:off x="8209487" y="2268356"/>
              <a:ext cx="1261873" cy="651255"/>
              <a:chOff x="2490788" y="5688172"/>
              <a:chExt cx="1371600" cy="707886"/>
            </a:xfrm>
          </p:grpSpPr>
          <p:cxnSp>
            <p:nvCxnSpPr>
              <p:cNvPr id="313" name="Connecteur droit 312"/>
              <p:cNvCxnSpPr/>
              <p:nvPr/>
            </p:nvCxnSpPr>
            <p:spPr>
              <a:xfrm>
                <a:off x="2490788" y="6222206"/>
                <a:ext cx="360000" cy="0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4" name="Ellipse 313"/>
              <p:cNvSpPr/>
              <p:nvPr/>
            </p:nvSpPr>
            <p:spPr>
              <a:xfrm>
                <a:off x="2599763" y="5827150"/>
                <a:ext cx="144000" cy="1440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5" name="Text Box 21"/>
              <p:cNvSpPr txBox="1">
                <a:spLocks noChangeArrowheads="1"/>
              </p:cNvSpPr>
              <p:nvPr/>
            </p:nvSpPr>
            <p:spPr bwMode="auto">
              <a:xfrm>
                <a:off x="2852738" y="5688172"/>
                <a:ext cx="1009650" cy="707886"/>
              </a:xfrm>
              <a:prstGeom prst="rect">
                <a:avLst/>
              </a:prstGeom>
              <a:solidFill>
                <a:schemeClr val="tx1"/>
              </a:solidFill>
              <a:ln w="28575">
                <a:noFill/>
                <a:round/>
                <a:headEnd/>
                <a:tailEnd/>
              </a:ln>
            </p:spPr>
            <p:txBody>
              <a:bodyPr wrap="square">
                <a:spAutoFit/>
              </a:bodyPr>
              <a:lstStyle>
                <a:lvl1pPr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42988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800" i="1" dirty="0" err="1" smtClean="0">
                    <a:solidFill>
                      <a:schemeClr val="bg2"/>
                    </a:solidFill>
                  </a:rPr>
                  <a:t>SMMC</a:t>
                </a:r>
                <a:endParaRPr lang="fr-FR" sz="1800" i="1" dirty="0">
                  <a:solidFill>
                    <a:srgbClr val="FF0000"/>
                  </a:solidFill>
                </a:endParaRPr>
              </a:p>
              <a:p>
                <a:pPr eaLnBrk="1" hangingPunct="1"/>
                <a:r>
                  <a:rPr lang="fr-FR" sz="1800" i="1" dirty="0" smtClean="0">
                    <a:solidFill>
                      <a:schemeClr val="bg1"/>
                    </a:solidFill>
                  </a:rPr>
                  <a:t>Exact</a:t>
                </a:r>
                <a:endParaRPr lang="fr-FR" sz="1800" i="1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312" name="Image 31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5400000">
              <a:off x="5568671" y="1861956"/>
              <a:ext cx="1226231" cy="220757"/>
            </a:xfrm>
            <a:prstGeom prst="rect">
              <a:avLst/>
            </a:prstGeom>
          </p:spPr>
        </p:pic>
      </p:grpSp>
      <p:grpSp>
        <p:nvGrpSpPr>
          <p:cNvPr id="316" name="Groupe 315"/>
          <p:cNvGrpSpPr/>
          <p:nvPr/>
        </p:nvGrpSpPr>
        <p:grpSpPr>
          <a:xfrm>
            <a:off x="8250235" y="1553290"/>
            <a:ext cx="2132015" cy="473868"/>
            <a:chOff x="8250235" y="1553290"/>
            <a:chExt cx="2132015" cy="473868"/>
          </a:xfrm>
        </p:grpSpPr>
        <p:sp>
          <p:nvSpPr>
            <p:cNvPr id="317" name="Rectangle 316"/>
            <p:cNvSpPr/>
            <p:nvPr/>
          </p:nvSpPr>
          <p:spPr bwMode="auto">
            <a:xfrm>
              <a:off x="8255793" y="1571150"/>
              <a:ext cx="2126457" cy="4357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8" name="Text Box 12"/>
            <p:cNvSpPr txBox="1">
              <a:spLocks noChangeArrowheads="1"/>
            </p:cNvSpPr>
            <p:nvPr/>
          </p:nvSpPr>
          <p:spPr bwMode="auto">
            <a:xfrm>
              <a:off x="8339530" y="1570665"/>
              <a:ext cx="1973660" cy="443879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>
              <a:outerShdw blurRad="25400" dir="2700000" algn="ctr" rotWithShape="0">
                <a:schemeClr val="tx1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200" i="1" dirty="0" smtClean="0"/>
                <a:t>Phase </a:t>
              </a:r>
              <a:r>
                <a:rPr lang="fr-FR" sz="2200" i="1" dirty="0" err="1" smtClean="0"/>
                <a:t>Problem</a:t>
              </a:r>
              <a:endParaRPr lang="fr-FR" sz="2200" i="1" dirty="0"/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8250235" y="1553290"/>
              <a:ext cx="2122489" cy="473868"/>
            </a:xfrm>
            <a:prstGeom prst="rect">
              <a:avLst/>
            </a:prstGeom>
            <a:noFill/>
            <a:ln w="76200" cap="sq" cmpd="tri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38100" dist="72390" dir="2700000" algn="ctr" rotWithShape="0">
                <a:schemeClr val="tx1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20" name="Text Box 21"/>
          <p:cNvSpPr txBox="1">
            <a:spLocks noChangeArrowheads="1"/>
          </p:cNvSpPr>
          <p:nvPr/>
        </p:nvSpPr>
        <p:spPr bwMode="auto">
          <a:xfrm>
            <a:off x="9462092" y="5059660"/>
            <a:ext cx="970365" cy="92333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rgbClr val="FF0000"/>
                </a:solidFill>
              </a:rPr>
              <a:t> </a:t>
            </a:r>
            <a:r>
              <a:rPr lang="fr-FR" sz="1800" i="1" dirty="0" err="1" smtClean="0">
                <a:solidFill>
                  <a:srgbClr val="FF0000"/>
                </a:solidFill>
              </a:rPr>
              <a:t>SEMF</a:t>
            </a:r>
            <a:endParaRPr lang="fr-FR" sz="1800" i="1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1800" i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QMC</a:t>
            </a:r>
            <a:endParaRPr lang="fr-FR" sz="1800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Tx/>
              <a:buChar char="•"/>
            </a:pPr>
            <a:r>
              <a:rPr lang="fr-FR" sz="1800" i="1" dirty="0">
                <a:solidFill>
                  <a:schemeClr val="bg1"/>
                </a:solidFill>
              </a:rPr>
              <a:t> Exact</a:t>
            </a:r>
            <a:endParaRPr lang="fr-FR" sz="1800" i="1" dirty="0">
              <a:solidFill>
                <a:srgbClr val="FF0000"/>
              </a:solidFill>
            </a:endParaRPr>
          </a:p>
        </p:txBody>
      </p:sp>
      <p:grpSp>
        <p:nvGrpSpPr>
          <p:cNvPr id="321" name="Groupe 320"/>
          <p:cNvGrpSpPr/>
          <p:nvPr/>
        </p:nvGrpSpPr>
        <p:grpSpPr>
          <a:xfrm>
            <a:off x="6584783" y="3570748"/>
            <a:ext cx="2593216" cy="3890181"/>
            <a:chOff x="6584783" y="3570748"/>
            <a:chExt cx="2593216" cy="3890181"/>
          </a:xfrm>
        </p:grpSpPr>
        <p:pic>
          <p:nvPicPr>
            <p:cNvPr id="322" name="Picture 2" descr="C:\Users\Jérémy\Desktop\Fig a faire\28Mg-Kmix.png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" t="6979" r="2208" b="13542"/>
            <a:stretch/>
          </p:blipFill>
          <p:spPr bwMode="auto">
            <a:xfrm rot="5400000">
              <a:off x="6074959" y="4357890"/>
              <a:ext cx="3890181" cy="2315898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25400" dist="762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3" name="ZoneTexte 322"/>
            <p:cNvSpPr txBox="1"/>
            <p:nvPr/>
          </p:nvSpPr>
          <p:spPr>
            <a:xfrm>
              <a:off x="7642384" y="3622085"/>
              <a:ext cx="758507" cy="40011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aseline="30000" dirty="0" smtClean="0">
                  <a:solidFill>
                    <a:schemeClr val="bg1"/>
                  </a:solidFill>
                </a:rPr>
                <a:t>28</a:t>
              </a:r>
              <a:r>
                <a:rPr lang="fr-FR" sz="2000" dirty="0" smtClean="0">
                  <a:solidFill>
                    <a:schemeClr val="bg1"/>
                  </a:solidFill>
                </a:rPr>
                <a:t>Mg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  <p:pic>
          <p:nvPicPr>
            <p:cNvPr id="324" name="Image 32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5400000">
              <a:off x="6038330" y="5399109"/>
              <a:ext cx="1332860" cy="239954"/>
            </a:xfrm>
            <a:prstGeom prst="rect">
              <a:avLst/>
            </a:prstGeom>
          </p:spPr>
        </p:pic>
      </p:grpSp>
      <p:sp>
        <p:nvSpPr>
          <p:cNvPr id="325" name="Text Box 13"/>
          <p:cNvSpPr txBox="1">
            <a:spLocks noChangeArrowheads="1"/>
          </p:cNvSpPr>
          <p:nvPr/>
        </p:nvSpPr>
        <p:spPr bwMode="auto">
          <a:xfrm>
            <a:off x="8732042" y="3463019"/>
            <a:ext cx="1721645" cy="714722"/>
          </a:xfrm>
          <a:prstGeom prst="rect">
            <a:avLst/>
          </a:prstGeom>
          <a:solidFill>
            <a:schemeClr val="accent1"/>
          </a:solidFill>
          <a:ln w="76200" cmpd="tri">
            <a:solidFill>
              <a:schemeClr val="tx1"/>
            </a:solidFill>
            <a:round/>
            <a:headEnd/>
            <a:tailEnd/>
          </a:ln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fr-FR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Constrained-Paths</a:t>
            </a:r>
            <a:r>
              <a:rPr lang="fr-FR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fr-FR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QMC</a:t>
            </a:r>
            <a:endParaRPr lang="en-US" i="1" u="sng" dirty="0"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26" name="Groupe 325"/>
          <p:cNvGrpSpPr/>
          <p:nvPr/>
        </p:nvGrpSpPr>
        <p:grpSpPr>
          <a:xfrm>
            <a:off x="5547600" y="2030400"/>
            <a:ext cx="4961238" cy="4304762"/>
            <a:chOff x="5547600" y="2030400"/>
            <a:chExt cx="4961238" cy="4304762"/>
          </a:xfrm>
        </p:grpSpPr>
        <p:pic>
          <p:nvPicPr>
            <p:cNvPr id="327" name="Picture 3" descr="C:\Users\Jérémy\Desktop\Res_SFSHF\Diapositive2.PN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7600" y="2030400"/>
              <a:ext cx="4961238" cy="4304762"/>
            </a:xfrm>
            <a:prstGeom prst="rect">
              <a:avLst/>
            </a:prstGeom>
            <a:noFill/>
            <a:ln w="28575" cap="rnd">
              <a:solidFill>
                <a:schemeClr val="accent1"/>
              </a:solidFill>
            </a:ln>
            <a:effectLst>
              <a:outerShdw blurRad="25400" dist="76200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8" name="Image 32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6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1564" y="2714434"/>
              <a:ext cx="1680147" cy="275204"/>
            </a:xfrm>
            <a:prstGeom prst="rect">
              <a:avLst/>
            </a:prstGeom>
          </p:spPr>
        </p:pic>
        <p:grpSp>
          <p:nvGrpSpPr>
            <p:cNvPr id="329" name="Groupe 328"/>
            <p:cNvGrpSpPr/>
            <p:nvPr/>
          </p:nvGrpSpPr>
          <p:grpSpPr>
            <a:xfrm>
              <a:off x="7489230" y="2282438"/>
              <a:ext cx="1064816" cy="343892"/>
              <a:chOff x="2602905" y="6124079"/>
              <a:chExt cx="1064816" cy="343892"/>
            </a:xfrm>
          </p:grpSpPr>
          <p:sp>
            <p:nvSpPr>
              <p:cNvPr id="332" name="Rectangle 331"/>
              <p:cNvSpPr/>
              <p:nvPr/>
            </p:nvSpPr>
            <p:spPr bwMode="auto">
              <a:xfrm>
                <a:off x="2602905" y="6124079"/>
                <a:ext cx="1064816" cy="343892"/>
              </a:xfrm>
              <a:prstGeom prst="rect">
                <a:avLst/>
              </a:prstGeom>
              <a:solidFill>
                <a:schemeClr val="tx1"/>
              </a:solidFill>
              <a:ln w="28575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25400" dist="50800" dir="2700000" algn="ctr" rotWithShape="0">
                  <a:schemeClr val="bg2"/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4298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pic>
            <p:nvPicPr>
              <p:cNvPr id="333" name="Image 332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7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47202" y="6177991"/>
                <a:ext cx="976221" cy="236067"/>
              </a:xfrm>
              <a:prstGeom prst="rect">
                <a:avLst/>
              </a:prstGeom>
            </p:spPr>
          </p:pic>
        </p:grpSp>
        <p:sp>
          <p:nvSpPr>
            <p:cNvPr id="330" name="Ellipse 329"/>
            <p:cNvSpPr/>
            <p:nvPr/>
          </p:nvSpPr>
          <p:spPr bwMode="auto">
            <a:xfrm>
              <a:off x="8482125" y="4778449"/>
              <a:ext cx="2026444" cy="652462"/>
            </a:xfrm>
            <a:prstGeom prst="ellipse">
              <a:avLst/>
            </a:prstGeom>
            <a:solidFill>
              <a:srgbClr val="FF0000">
                <a:alpha val="25000"/>
              </a:srgbClr>
            </a:solidFill>
            <a:ln w="76200" cap="flat" cmpd="tri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1" name="Text Box 21"/>
            <p:cNvSpPr txBox="1">
              <a:spLocks noChangeArrowheads="1"/>
            </p:cNvSpPr>
            <p:nvPr/>
          </p:nvSpPr>
          <p:spPr bwMode="auto">
            <a:xfrm>
              <a:off x="9115437" y="3651934"/>
              <a:ext cx="971538" cy="646331"/>
            </a:xfrm>
            <a:prstGeom prst="rect">
              <a:avLst/>
            </a:prstGeom>
            <a:solidFill>
              <a:schemeClr val="tx1"/>
            </a:solidFill>
            <a:ln w="28575" cap="rnd">
              <a:noFill/>
              <a:round/>
              <a:headEnd/>
              <a:tailEnd/>
            </a:ln>
            <a:effectLst/>
          </p:spPr>
          <p:txBody>
            <a:bodyPr wrap="square" numCol="1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fr-FR" sz="1800" i="1" dirty="0">
                  <a:solidFill>
                    <a:srgbClr val="FF0000"/>
                  </a:solidFill>
                </a:rPr>
                <a:t> </a:t>
              </a:r>
              <a:r>
                <a:rPr lang="fr-FR" sz="1800" i="1" dirty="0" err="1" smtClean="0">
                  <a:solidFill>
                    <a:srgbClr val="FF0000"/>
                  </a:solidFill>
                </a:rPr>
                <a:t>QMC</a:t>
              </a:r>
              <a:endParaRPr lang="fr-FR" sz="1800" i="1" dirty="0" smtClean="0">
                <a:solidFill>
                  <a:srgbClr val="FF0000"/>
                </a:solidFill>
              </a:endParaRPr>
            </a:p>
            <a:p>
              <a:pPr eaLnBrk="1" hangingPunct="1">
                <a:buFontTx/>
                <a:buChar char="•"/>
              </a:pPr>
              <a:r>
                <a:rPr lang="fr-FR" sz="1800" i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Exact</a:t>
              </a:r>
              <a:endParaRPr lang="fr-FR" sz="1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34" name="Groupe 333"/>
          <p:cNvGrpSpPr/>
          <p:nvPr/>
        </p:nvGrpSpPr>
        <p:grpSpPr>
          <a:xfrm>
            <a:off x="8805069" y="1586808"/>
            <a:ext cx="1502575" cy="792060"/>
            <a:chOff x="8627269" y="1307408"/>
            <a:chExt cx="1502575" cy="792060"/>
          </a:xfrm>
        </p:grpSpPr>
        <p:sp>
          <p:nvSpPr>
            <p:cNvPr id="335" name="Rectangle 334"/>
            <p:cNvSpPr/>
            <p:nvPr/>
          </p:nvSpPr>
          <p:spPr bwMode="auto">
            <a:xfrm>
              <a:off x="8634413" y="1329427"/>
              <a:ext cx="1483525" cy="75972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6" name="Text Box 12"/>
            <p:cNvSpPr txBox="1">
              <a:spLocks noChangeArrowheads="1"/>
            </p:cNvSpPr>
            <p:nvPr/>
          </p:nvSpPr>
          <p:spPr bwMode="auto">
            <a:xfrm>
              <a:off x="8667751" y="1307408"/>
              <a:ext cx="1435895" cy="782433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>
              <a:outerShdw blurRad="25400" dir="2700000" algn="ctr" rotWithShape="0">
                <a:schemeClr val="tx1"/>
              </a:outerShdw>
            </a:effectLst>
          </p:spPr>
          <p:txBody>
            <a:bodyPr wrap="square" lIns="104306" tIns="52153" rIns="104306" bIns="52153">
              <a:spAutoFit/>
            </a:bodyPr>
            <a:lstStyle>
              <a:lvl1pPr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042988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200" i="1" dirty="0" err="1" smtClean="0"/>
                <a:t>Systematic</a:t>
              </a:r>
              <a:r>
                <a:rPr lang="fr-FR" sz="2200" i="1" dirty="0" smtClean="0"/>
                <a:t> </a:t>
              </a:r>
              <a:r>
                <a:rPr lang="fr-FR" sz="2200" i="1" dirty="0" err="1" smtClean="0"/>
                <a:t>errors</a:t>
              </a:r>
              <a:endParaRPr lang="fr-FR" sz="2200" i="1" dirty="0"/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8627269" y="1311817"/>
              <a:ext cx="1502575" cy="787651"/>
            </a:xfrm>
            <a:prstGeom prst="rect">
              <a:avLst/>
            </a:prstGeom>
            <a:noFill/>
            <a:ln w="76200" cap="sq" cmpd="tri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38100" dist="72390" dir="2700000" algn="ctr" rotWithShape="0">
                <a:schemeClr val="tx1"/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38" name="Groupe 337"/>
          <p:cNvGrpSpPr/>
          <p:nvPr/>
        </p:nvGrpSpPr>
        <p:grpSpPr>
          <a:xfrm>
            <a:off x="5775388" y="1531711"/>
            <a:ext cx="4500473" cy="2044700"/>
            <a:chOff x="5775388" y="1531711"/>
            <a:chExt cx="4500473" cy="2044700"/>
          </a:xfrm>
        </p:grpSpPr>
        <p:pic>
          <p:nvPicPr>
            <p:cNvPr id="339" name="Image 33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1536" y="2880030"/>
              <a:ext cx="2340204" cy="696381"/>
            </a:xfrm>
            <a:prstGeom prst="rect">
              <a:avLst/>
            </a:prstGeom>
          </p:spPr>
        </p:pic>
        <p:grpSp>
          <p:nvGrpSpPr>
            <p:cNvPr id="340" name="Groupe 339"/>
            <p:cNvGrpSpPr/>
            <p:nvPr/>
          </p:nvGrpSpPr>
          <p:grpSpPr>
            <a:xfrm>
              <a:off x="5775388" y="1531711"/>
              <a:ext cx="4500473" cy="584775"/>
              <a:chOff x="5386389" y="2017486"/>
              <a:chExt cx="4500473" cy="584775"/>
            </a:xfrm>
          </p:grpSpPr>
          <p:sp>
            <p:nvSpPr>
              <p:cNvPr id="342" name="ZoneTexte 341"/>
              <p:cNvSpPr txBox="1"/>
              <p:nvPr/>
            </p:nvSpPr>
            <p:spPr>
              <a:xfrm>
                <a:off x="5386389" y="2017486"/>
                <a:ext cx="2968562" cy="584775"/>
              </a:xfrm>
              <a:prstGeom prst="rect">
                <a:avLst/>
              </a:prstGeom>
              <a:noFill/>
              <a:effectLst>
                <a:outerShdw blurRad="25400" dist="25400" dir="2700000" algn="ctr" rotWithShape="0">
                  <a:schemeClr val="bg2"/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Constant phase for</a:t>
                </a:r>
                <a:endParaRPr lang="fr-FR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endParaRPr>
              </a:p>
            </p:txBody>
          </p:sp>
          <p:pic>
            <p:nvPicPr>
              <p:cNvPr id="343" name="Image 34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9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43163" y="2034040"/>
                <a:ext cx="1543699" cy="546943"/>
              </a:xfrm>
              <a:prstGeom prst="rect">
                <a:avLst/>
              </a:prstGeom>
            </p:spPr>
          </p:pic>
        </p:grpSp>
        <p:pic>
          <p:nvPicPr>
            <p:cNvPr id="341" name="Image 34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0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5197" y="2130561"/>
              <a:ext cx="623358" cy="711645"/>
            </a:xfrm>
            <a:prstGeom prst="rect">
              <a:avLst/>
            </a:prstGeom>
          </p:spPr>
        </p:pic>
      </p:grpSp>
      <p:pic>
        <p:nvPicPr>
          <p:cNvPr id="344" name="Picture 5" descr="C:\Users\Jérémy\Desktop\QuestionMark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004" y="3975100"/>
            <a:ext cx="2669268" cy="266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28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20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2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" grpId="0" animBg="1"/>
      <p:bldP spid="657" grpId="0" animBg="1"/>
      <p:bldP spid="657" grpId="1" animBg="1"/>
      <p:bldP spid="658" grpId="0" animBg="1"/>
      <p:bldP spid="658" grpId="1" animBg="1"/>
      <p:bldP spid="659" grpId="0" animBg="1"/>
      <p:bldP spid="659" grpId="1" animBg="1"/>
      <p:bldP spid="660" grpId="0" animBg="1"/>
      <p:bldP spid="660" grpId="1" animBg="1"/>
      <p:bldP spid="320" grpId="0" animBg="1"/>
      <p:bldP spid="320" grpId="1" animBg="1"/>
      <p:bldP spid="325" grpId="0" animBg="1"/>
      <p:bldP spid="32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588"/>
            <a:ext cx="10693400" cy="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3000" i="1" dirty="0" smtClean="0">
                <a:effectLst>
                  <a:outerShdw blurRad="38100" dist="38100" dir="2700000" algn="tl">
                    <a:srgbClr val="010199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Perspectives</a:t>
            </a:r>
            <a:endParaRPr lang="fr-FR" sz="3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07988" y="4979191"/>
            <a:ext cx="2687637" cy="584775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Hubbard Model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476374" y="5807278"/>
            <a:ext cx="9217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 smtClean="0"/>
              <a:t>Investigating</a:t>
            </a:r>
            <a:r>
              <a:rPr lang="fr-FR" i="1" dirty="0" smtClean="0"/>
              <a:t> the influence of the </a:t>
            </a:r>
            <a:r>
              <a:rPr lang="fr-FR" i="1" dirty="0" err="1" smtClean="0"/>
              <a:t>choice</a:t>
            </a:r>
            <a:r>
              <a:rPr lang="fr-FR" i="1" dirty="0" smtClean="0"/>
              <a:t> for the trial state on the </a:t>
            </a:r>
            <a:r>
              <a:rPr lang="fr-FR" i="1" dirty="0" err="1" smtClean="0"/>
              <a:t>systematic</a:t>
            </a:r>
            <a:r>
              <a:rPr lang="fr-FR" i="1" dirty="0" smtClean="0"/>
              <a:t> </a:t>
            </a:r>
            <a:r>
              <a:rPr lang="fr-FR" i="1" dirty="0" err="1" smtClean="0"/>
              <a:t>errors</a:t>
            </a:r>
            <a:r>
              <a:rPr lang="fr-FR" i="1" dirty="0" smtClean="0"/>
              <a:t>: </a:t>
            </a:r>
            <a:r>
              <a:rPr lang="fr-FR" i="1" dirty="0" err="1" smtClean="0"/>
              <a:t>SEMF</a:t>
            </a:r>
            <a:r>
              <a:rPr lang="fr-FR" i="1" dirty="0" smtClean="0"/>
              <a:t> 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407989" y="1044121"/>
            <a:ext cx="3230562" cy="584775"/>
          </a:xfrm>
          <a:prstGeom prst="rect">
            <a:avLst/>
          </a:prstGeom>
          <a:noFill/>
          <a:effectLst>
            <a:outerShdw blurRad="25400" dist="508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  <a:buSzPct val="105000"/>
            </a:pPr>
            <a:r>
              <a:rPr lang="fr-FR" sz="32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Nuclear</a:t>
            </a:r>
            <a:r>
              <a:rPr lang="fr-F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Shell Model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476374" y="1864158"/>
            <a:ext cx="9217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Reconstruction of the </a:t>
            </a:r>
            <a:r>
              <a:rPr lang="fr-FR" i="1" dirty="0" err="1" smtClean="0"/>
              <a:t>complete</a:t>
            </a:r>
            <a:r>
              <a:rPr lang="fr-FR" i="1" dirty="0" smtClean="0"/>
              <a:t> </a:t>
            </a:r>
            <a:r>
              <a:rPr lang="fr-FR" i="1" dirty="0" err="1" smtClean="0"/>
              <a:t>spectroscopy</a:t>
            </a:r>
            <a:r>
              <a:rPr lang="fr-FR" i="1" dirty="0" smtClean="0"/>
              <a:t> of </a:t>
            </a:r>
            <a:r>
              <a:rPr lang="fr-FR" i="1" dirty="0" err="1" smtClean="0"/>
              <a:t>nuclei</a:t>
            </a:r>
            <a:r>
              <a:rPr lang="fr-FR" i="1" dirty="0" smtClean="0"/>
              <a:t> by </a:t>
            </a:r>
            <a:r>
              <a:rPr lang="fr-FR" i="1" dirty="0" err="1" smtClean="0"/>
              <a:t>determining</a:t>
            </a:r>
            <a:r>
              <a:rPr lang="fr-FR" i="1" dirty="0" smtClean="0"/>
              <a:t> </a:t>
            </a:r>
            <a:r>
              <a:rPr lang="fr-FR" i="1" dirty="0" err="1" smtClean="0"/>
              <a:t>SEMF</a:t>
            </a:r>
            <a:r>
              <a:rPr lang="fr-FR" i="1" dirty="0" smtClean="0"/>
              <a:t> solutions orthogonal to </a:t>
            </a:r>
            <a:r>
              <a:rPr lang="fr-FR" i="1" dirty="0" err="1" smtClean="0"/>
              <a:t>those</a:t>
            </a:r>
            <a:r>
              <a:rPr lang="fr-FR" i="1" dirty="0" smtClean="0"/>
              <a:t> </a:t>
            </a:r>
            <a:r>
              <a:rPr lang="fr-FR" i="1" dirty="0" err="1" smtClean="0"/>
              <a:t>already</a:t>
            </a:r>
            <a:r>
              <a:rPr lang="fr-FR" i="1" dirty="0" smtClean="0"/>
              <a:t> </a:t>
            </a:r>
            <a:r>
              <a:rPr lang="fr-FR" i="1" dirty="0" err="1" smtClean="0"/>
              <a:t>obtained</a:t>
            </a:r>
            <a:r>
              <a:rPr lang="fr-FR" i="1" dirty="0" smtClean="0"/>
              <a:t>  </a:t>
            </a:r>
            <a:r>
              <a:rPr lang="fr-FR" sz="2600" dirty="0" smtClean="0"/>
              <a:t>(</a:t>
            </a:r>
            <a:r>
              <a:rPr lang="fr-FR" dirty="0" smtClean="0"/>
              <a:t>            </a:t>
            </a:r>
            <a:r>
              <a:rPr lang="fr-FR" sz="2600" dirty="0" smtClean="0"/>
              <a:t>)</a:t>
            </a:r>
            <a:r>
              <a:rPr lang="fr-FR" dirty="0"/>
              <a:t>;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476374" y="3027795"/>
            <a:ext cx="9217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r-FR" i="1" dirty="0" smtClean="0"/>
              <a:t>The </a:t>
            </a:r>
            <a:r>
              <a:rPr lang="fr-FR" i="1" dirty="0" err="1" smtClean="0"/>
              <a:t>pairing</a:t>
            </a:r>
            <a:r>
              <a:rPr lang="fr-FR" i="1" dirty="0" smtClean="0"/>
              <a:t> </a:t>
            </a:r>
            <a:r>
              <a:rPr lang="fr-FR" i="1" dirty="0" err="1" smtClean="0"/>
              <a:t>correlation</a:t>
            </a:r>
            <a:r>
              <a:rPr lang="fr-FR" i="1" dirty="0" smtClean="0"/>
              <a:t> are </a:t>
            </a:r>
            <a:r>
              <a:rPr lang="fr-FR" i="1" dirty="0" err="1" smtClean="0"/>
              <a:t>contained</a:t>
            </a:r>
            <a:r>
              <a:rPr lang="fr-FR" i="1" dirty="0" smtClean="0"/>
              <a:t> </a:t>
            </a:r>
            <a:r>
              <a:rPr lang="fr-FR" i="1" dirty="0" err="1" smtClean="0"/>
              <a:t>within</a:t>
            </a:r>
            <a:r>
              <a:rPr lang="fr-FR" i="1" dirty="0" smtClean="0"/>
              <a:t> the </a:t>
            </a:r>
            <a:r>
              <a:rPr lang="fr-FR" i="1" dirty="0" err="1" smtClean="0"/>
              <a:t>Brownian</a:t>
            </a:r>
            <a:r>
              <a:rPr lang="fr-FR" i="1" dirty="0" smtClean="0"/>
              <a:t> motion of Slater </a:t>
            </a:r>
            <a:r>
              <a:rPr lang="fr-FR" i="1" dirty="0" err="1" smtClean="0"/>
              <a:t>determinants</a:t>
            </a:r>
            <a:r>
              <a:rPr lang="fr-FR" i="1" dirty="0" smtClean="0"/>
              <a:t>:</a:t>
            </a:r>
            <a:endParaRPr lang="fr-FR" i="1" dirty="0"/>
          </a:p>
        </p:txBody>
      </p:sp>
      <p:pic>
        <p:nvPicPr>
          <p:cNvPr id="3" name="Imag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509" y="2278664"/>
            <a:ext cx="851743" cy="425870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966750" y="2062125"/>
            <a:ext cx="162000" cy="162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966750" y="3227350"/>
            <a:ext cx="162000" cy="162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  <a:effectLst>
            <a:outerShdw blurRad="25400" dist="50800" dir="2700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243704" y="3785026"/>
            <a:ext cx="644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r-FR" i="1" dirty="0" err="1" smtClean="0"/>
              <a:t>Take</a:t>
            </a:r>
            <a:r>
              <a:rPr lang="fr-FR" i="1" dirty="0" smtClean="0"/>
              <a:t> </a:t>
            </a:r>
            <a:r>
              <a:rPr lang="fr-FR" i="1" dirty="0" err="1" smtClean="0"/>
              <a:t>them</a:t>
            </a:r>
            <a:r>
              <a:rPr lang="fr-FR" i="1" dirty="0" smtClean="0"/>
              <a:t> </a:t>
            </a:r>
            <a:r>
              <a:rPr lang="fr-FR" i="1" dirty="0" err="1" smtClean="0"/>
              <a:t>into</a:t>
            </a:r>
            <a:r>
              <a:rPr lang="fr-FR" i="1" dirty="0" smtClean="0"/>
              <a:t> </a:t>
            </a:r>
            <a:r>
              <a:rPr lang="fr-FR" i="1" dirty="0" err="1" smtClean="0"/>
              <a:t>account</a:t>
            </a:r>
            <a:r>
              <a:rPr lang="fr-FR" i="1" dirty="0" smtClean="0"/>
              <a:t> </a:t>
            </a:r>
            <a:r>
              <a:rPr lang="fr-FR" i="1" dirty="0" err="1" smtClean="0"/>
              <a:t>directly</a:t>
            </a:r>
            <a:r>
              <a:rPr lang="fr-FR" i="1" dirty="0" smtClean="0"/>
              <a:t> in the </a:t>
            </a:r>
            <a:r>
              <a:rPr lang="fr-FR" i="1" dirty="0" err="1" smtClean="0"/>
              <a:t>ansatz</a:t>
            </a:r>
            <a:r>
              <a:rPr lang="fr-FR" i="1" dirty="0" smtClean="0"/>
              <a:t> by </a:t>
            </a:r>
            <a:r>
              <a:rPr lang="fr-FR" i="1" dirty="0" err="1" smtClean="0"/>
              <a:t>propagating</a:t>
            </a:r>
            <a:r>
              <a:rPr lang="fr-FR" i="1" dirty="0" smtClean="0"/>
              <a:t> </a:t>
            </a:r>
            <a:r>
              <a:rPr lang="fr-FR" i="1" dirty="0" err="1" smtClean="0"/>
              <a:t>Bogoliubov</a:t>
            </a:r>
            <a:r>
              <a:rPr lang="fr-FR" i="1" dirty="0" smtClean="0"/>
              <a:t> </a:t>
            </a:r>
            <a:r>
              <a:rPr lang="fr-FR" i="1" dirty="0" err="1" smtClean="0"/>
              <a:t>quasiparticle</a:t>
            </a:r>
            <a:r>
              <a:rPr lang="fr-FR" i="1" dirty="0" smtClean="0"/>
              <a:t> </a:t>
            </a:r>
            <a:r>
              <a:rPr lang="fr-FR" i="1" dirty="0" err="1" smtClean="0"/>
              <a:t>vacua</a:t>
            </a:r>
            <a:r>
              <a:rPr lang="fr-FR" i="1" dirty="0" smtClean="0"/>
              <a:t>.</a:t>
            </a:r>
            <a:endParaRPr lang="fr-FR" i="1" dirty="0"/>
          </a:p>
        </p:txBody>
      </p:sp>
      <p:sp>
        <p:nvSpPr>
          <p:cNvPr id="5" name="Flèche à angle droit 4"/>
          <p:cNvSpPr/>
          <p:nvPr/>
        </p:nvSpPr>
        <p:spPr bwMode="auto">
          <a:xfrm rot="5400000">
            <a:off x="3683000" y="3822700"/>
            <a:ext cx="466725" cy="523875"/>
          </a:xfrm>
          <a:prstGeom prst="bentUpArrow">
            <a:avLst/>
          </a:prstGeom>
          <a:solidFill>
            <a:schemeClr val="tx1"/>
          </a:solidFill>
          <a:ln w="28575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50800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2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2206216"/>
            <a:ext cx="10693400" cy="923330"/>
          </a:xfrm>
          <a:prstGeom prst="rect">
            <a:avLst/>
          </a:prstGeom>
          <a:noFill/>
          <a:effectLst>
            <a:outerShdw blurRad="25400" dist="76200" dir="27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fr-FR" sz="5400" i="1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hank</a:t>
            </a:r>
            <a:r>
              <a:rPr lang="fr-FR" sz="54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5400" i="1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fr-FR" sz="54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fr-FR" sz="5400" i="1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fr-FR" sz="54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attention</a:t>
            </a:r>
            <a:endParaRPr lang="fr-FR" sz="5400" i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693400" cy="75723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0" y="5817809"/>
            <a:ext cx="10693400" cy="736267"/>
          </a:xfrm>
          <a:prstGeom prst="rect">
            <a:avLst/>
          </a:prstGeom>
          <a:noFill/>
          <a:ln>
            <a:noFill/>
          </a:ln>
          <a:effectLst>
            <a:outerShdw blurRad="25400" dist="762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>
            <a:spAutoFit/>
          </a:bodyPr>
          <a:lstStyle>
            <a:lvl1pPr marL="390525" indent="-390525"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912813" indent="-390525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433513" indent="-390525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955800" indent="-39052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476500" indent="-39052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9337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909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481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3053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ctr">
              <a:spcBef>
                <a:spcPts val="0"/>
              </a:spcBef>
              <a:defRPr/>
            </a:pPr>
            <a:r>
              <a:rPr lang="fr-F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Jérémy Bonnard</a:t>
            </a:r>
          </a:p>
          <a:p>
            <a:pPr marL="0" algn="ctr">
              <a:spcBef>
                <a:spcPts val="0"/>
              </a:spcBef>
              <a:defRPr/>
            </a:pPr>
            <a:endParaRPr lang="fr-FR" sz="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3748139" y="6787357"/>
            <a:ext cx="900000" cy="540000"/>
            <a:chOff x="4374413" y="6503863"/>
            <a:chExt cx="900000" cy="540000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374413" y="6503863"/>
              <a:ext cx="900000" cy="540000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9" name="Picture 15" descr="C:\Users\Jérémy\Desktop\jpg\IN2P3-Q_SignV copi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7640" y="6536767"/>
              <a:ext cx="853545" cy="474192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e 19"/>
          <p:cNvGrpSpPr/>
          <p:nvPr/>
        </p:nvGrpSpPr>
        <p:grpSpPr>
          <a:xfrm>
            <a:off x="6042081" y="6787356"/>
            <a:ext cx="900000" cy="540000"/>
            <a:chOff x="5434863" y="6503863"/>
            <a:chExt cx="900000" cy="5400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5434863" y="6503863"/>
              <a:ext cx="900000" cy="540000"/>
            </a:xfrm>
            <a:prstGeom prst="rect">
              <a:avLst/>
            </a:prstGeom>
            <a:solidFill>
              <a:schemeClr val="tx1"/>
            </a:solidFill>
            <a:ln w="28575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4" name="Picture 2" descr="C:\Users\Jérémy\Desktop\sans-titre.png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629" y="6536263"/>
              <a:ext cx="762468" cy="475200"/>
            </a:xfrm>
            <a:prstGeom prst="rect">
              <a:avLst/>
            </a:prstGeom>
            <a:noFill/>
            <a:ln w="28575" cap="rnd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3" descr="C:\Users\Jérémy\Desktop\Thèse\logo\logolpc_couleur_transp_titr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848" y="208758"/>
            <a:ext cx="2370904" cy="1352754"/>
          </a:xfrm>
          <a:prstGeom prst="rect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Jérémy\Desktop\unicaen_logo_rvb_rouge_V2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" y="225234"/>
            <a:ext cx="2059200" cy="1371792"/>
          </a:xfrm>
          <a:prstGeom prst="rect">
            <a:avLst/>
          </a:prstGeom>
          <a:solidFill>
            <a:schemeClr val="tx1">
              <a:alpha val="0"/>
            </a:schemeClr>
          </a:solidFill>
          <a:ln w="31750">
            <a:noFill/>
          </a:ln>
          <a:effectLst>
            <a:glow rad="228600">
              <a:schemeClr val="bg1">
                <a:alpha val="40000"/>
              </a:schemeClr>
            </a:glow>
          </a:effectLst>
          <a:extLst/>
        </p:spPr>
      </p:pic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0" y="3979186"/>
            <a:ext cx="10693400" cy="582378"/>
          </a:xfrm>
          <a:prstGeom prst="rect">
            <a:avLst/>
          </a:prstGeom>
          <a:noFill/>
          <a:ln>
            <a:noFill/>
          </a:ln>
          <a:effectLst>
            <a:outerShdw blurRad="25400" dist="508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>
            <a:spAutoFit/>
          </a:bodyPr>
          <a:lstStyle>
            <a:lvl1pPr marL="390525" indent="-390525"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912813" indent="-390525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433513" indent="-390525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955800" indent="-39052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476500" indent="-39052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9337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909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481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305300" indent="-39052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ctr">
              <a:spcBef>
                <a:spcPts val="0"/>
              </a:spcBef>
              <a:defRPr/>
            </a:pPr>
            <a:r>
              <a:rPr lang="fr-FR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March 1, 2013</a:t>
            </a:r>
          </a:p>
          <a:p>
            <a:pPr marL="0" algn="ctr">
              <a:spcBef>
                <a:spcPts val="0"/>
              </a:spcBef>
              <a:defRPr/>
            </a:pPr>
            <a:endParaRPr lang="fr-FR" sz="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0" y="4429125"/>
            <a:ext cx="10693400" cy="461963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42988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fr-FR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SPhN</a:t>
            </a:r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Orme des Merisiers, Gif-sur-Yvette</a:t>
            </a:r>
          </a:p>
        </p:txBody>
      </p:sp>
    </p:spTree>
    <p:extLst>
      <p:ext uri="{BB962C8B-B14F-4D97-AF65-F5344CB8AC3E}">
        <p14:creationId xmlns:p14="http://schemas.microsoft.com/office/powerpoint/2010/main" val="110492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POURRE@097WKJQTADGJCLCT" val="3798"/>
  <p:tag name="TEXPOINTINIT" val=""/>
  <p:tag name="USEAMSFONTS" val="Vrai"/>
  <p:tag name="EMBEDFONTS" val="Faux"/>
  <p:tag name="USEBOLDAMS" val="Faux"/>
  <p:tag name="DEFAULTDISPLAYSOURCE" val="\documentclass{article}\pagestyle{empty}&#10;\input{Preambule_soutenance}&#10;\begin{document}&#10;\pagecolor{Black}&#10;\color{Whyte}&#10;&#10;&#10;&#10;&#10;\end{document}&#10;"/>
  <p:tag name="TEX2PS" val="latex $(base).tex; dvips -D $(res) -E -o $(base).ps $(base).dvi"/>
  <p:tag name="EXTERNALEDITCOMMAND" val="notepad %"/>
  <p:tag name="GHOSTSCRIPTCOMMAND" val="gswin32c"/>
  <p:tag name="DEFAULTBITMAP" val="bmp256"/>
  <p:tag name="DEFAULTBLEND" val="Faux"/>
  <p:tag name="DEFAULTTRANSPARENT" val="Faux"/>
  <p:tag name="DEFAULTWORKAROUNDTRANSPARENCYBUG" val="Faux"/>
  <p:tag name="DEFAULTRESOLUTION" val="1200"/>
  <p:tag name="DEFAULTMAGNIFICATION" val="2"/>
  <p:tag name="DEFAULTFONTSIZE" val="10"/>
  <p:tag name="DEFAULTWIDTH" val="559"/>
  <p:tag name="DEFAULTHEIGHT" val="3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soutenance}&#10;\begin{document}&#10;\pagecolor{Black}&#10;\color{White}&#10;&#10;$$N=Z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30,00008"/>
  <p:tag name="PICTUREFILESIZE" val="26707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T=1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22345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T=0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22345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Z$$&#10;&#10;&#10;\end{document}&#10;"/>
  <p:tag name="EXTERNALNAME" val="txp_fig"/>
  <p:tag name="BLEND" val="Faux"/>
  <p:tag name="TRANSPARENT" val="Faux"/>
  <p:tag name="KEEPFILES" val="Faux"/>
  <p:tag name="DEBUGPAUSE" val="Faux"/>
  <p:tag name="RESOLUTION" val="12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7,98"/>
  <p:tag name="PICTUREFILESIZE" val="1916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soutenance}&#10;\begin{document}&#10;\pagecolor{Black}&#10;\color{White}&#10;&#10;$$N$$&#10;&#10;&#10;\end{document}&#10;"/>
  <p:tag name="EXTERNALNAME" val="txp_fig"/>
  <p:tag name="BLEND" val="Faux"/>
  <p:tag name="TRANSPARENT" val="Faux"/>
  <p:tag name="KEEPFILES" val="Faux"/>
  <p:tag name="DEBUGPAUSE" val="Faux"/>
  <p:tag name="RESOLUTION" val="12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9"/>
  <p:tag name="PICTUREFILESIZE" val="212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A\sim 15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30,99008"/>
  <p:tag name="PICTUREFILESIZE" val="27665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Z$$&#10;&#10;&#10;\end{document}&#10;"/>
  <p:tag name="EXTERNALNAME" val="txp_fig"/>
  <p:tag name="BLEND" val="Faux"/>
  <p:tag name="TRANSPARENT" val="Faux"/>
  <p:tag name="KEEPFILES" val="Faux"/>
  <p:tag name="DEBUGPAUSE" val="Faux"/>
  <p:tag name="RESOLUTION" val="12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7,98"/>
  <p:tag name="PICTUREFILESIZE" val="1916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soutenance}&#10;\begin{document}&#10;\pagecolor{Black}&#10;\color{White}&#10;&#10;$$N$$&#10;&#10;&#10;\end{document}&#10;"/>
  <p:tag name="EXTERNALNAME" val="txp_fig"/>
  <p:tag name="BLEND" val="Faux"/>
  <p:tag name="TRANSPARENT" val="Faux"/>
  <p:tag name="KEEPFILES" val="Faux"/>
  <p:tag name="DEBUGPAUSE" val="Faux"/>
  <p:tag name="RESOLUTION" val="12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9"/>
  <p:tag name="PICTUREFILESIZE" val="2129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p_{3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27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s_{1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00008"/>
  <p:tag name="PICTUREFILESIZE" val="47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p_{1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0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d_{5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13"/>
  <p:tag name="BOXHEIGHT" val="274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4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1s_{1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00008"/>
  <p:tag name="PICTUREFILESIZE" val="426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d_{3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5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1p_{3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488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f_{5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34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f_{7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24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1p_{1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465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g_{9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00008"/>
  <p:tag name="PICTUREFILESIZE" val="541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1/T \,(\mathrm{Mev}^{-1})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54,99008"/>
  <p:tag name="PICTUREFILESIZE" val="79606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\mathrm{Energy\,(MeV)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60,99016"/>
  <p:tag name="PICTUREFILESIZE" val="74625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,98"/>
  <p:tag name="PICTUREFILESIZE" val="2896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N=2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27,00008"/>
  <p:tag name="PICTUREFILESIZE" val="24047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sign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8"/>
  <p:tag name="PICTUREFILESIZE" val="18107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\color{RoyalBlue} w_x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2"/>
  <p:tag name="PICTUREFILESIZE" val="9427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I(\tau) = \dfrac{\displaystyle{\int}\!\! \ud x\, x^2 \e^{-x^2}\!\!\cos^N(\tau x)}{\displaystyle{\int}\!\!\ud x \e^{-x^2}\!\!\cos^N(\tau x)}&#10;=\dfrac{\moy{w_xx^2}}{\moy{w_x}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75,9804"/>
  <p:tag name="PICTUREFILESIZE" val="938987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,98"/>
  <p:tag name="PICTUREFILESIZE" val="2896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N=1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27,00008"/>
  <p:tag name="PICTUREFILESIZE" val="24047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sign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8"/>
  <p:tag name="PICTUREFILESIZE" val="18107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1/T \,(\mathrm{Mev}^{-1})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54,99008"/>
  <p:tag name="PICTUREFILESIZE" val="79606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\mathrm{Energy\,(MeV)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60,99016"/>
  <p:tag name="PICTUREFILESIZE" val="74625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\mathrm{Energy\,(MeV)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60,99016"/>
  <p:tag name="PICTUREFILESIZE" val="74625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6"/>
  <p:tag name="BOXHEIGHT" val="296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4"/>
  <p:tag name="BOXHEIGHT" val="294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{\cdots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21"/>
  <p:tag name="BOXHEIGHT" val="295"/>
  <p:tag name="BOXFONT" val="10"/>
  <p:tag name="BOXWRAP" val="Faux"/>
  <p:tag name="WORKAROUNDTRANSPARENCYBUG" val="Faux"/>
  <p:tag name="ALLOWFONTSUBSTITUTION" val="Faux"/>
  <p:tag name="BITMAPFORMAT" val="png256"/>
  <p:tag name="ORIGWIDTH" val="18,99"/>
  <p:tag name="PICTUREFILESIZE" val="177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=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16"/>
  <p:tag name="BOXHEIGHT" val="293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02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4"/>
  <p:tag name="BOXHEIGHT" val="294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4"/>
  <p:tag name="BOXHEIGHT" val="294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={\color{Red}C_1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00008"/>
  <p:tag name="PICTUREFILESIZE" val="296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{\color{Red}C_2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8,99"/>
  <p:tag name="PICTUREFILESIZE" val="335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{\color{Red}C_3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8,99"/>
  <p:tag name="PICTUREFILESIZE" val="335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{\color{Red}\cdots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8,99"/>
  <p:tag name="PICTUREFILESIZE" val="176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{\color{Red}C_4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8,99"/>
  <p:tag name="PICTUREFILESIZE" val="320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 \op{H}\ket{\Psi}=E\ket{\Ps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58,98016"/>
  <p:tag name="PICTUREFILESIZE" val="85322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 \ket{\Psi}=\int\!\!\mathfrak{D}\Phi\,P_\Psi(\Phi)\ket{\Ph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93,00016"/>
  <p:tag name="PICTUREFILESIZE" val="237567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phi_n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cal{N}_\Psi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7956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 \ket{\Psi}=\int\!\!\mathfrak{D}\Phi\,P_\Psi(\Phi)\ket{\Ph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93,00016"/>
  <p:tag name="PICTUREFILESIZE" val="237567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8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8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Psi}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19586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4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3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2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1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9,99"/>
  <p:tag name="PICTUREFILESIZE" val="7936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 \scalprod{\Psi}{\Phi^{(\alpha)}}\in\e^{\ic\alpha}\mathbb{R}_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76,98016"/>
  <p:tag name="PICTUREFILESIZE" val="111302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 \ket{\Psi}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e^{\ic\alpha} \ket{\Psi}=\mathbb{E}\bigl[\ket{\Phi^{(\alpha)}}\bigr]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78,99016"/>
  <p:tag name="PICTUREFILESIZE" val="122945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Psi}=\mathbb{E}\bigl[\ket{\Phi}\bigr]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54,00008"/>
  <p:tag name="PICTUREFILESIZE" val="78047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cal{N}_\Psi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7956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delta^2} &lt; \infty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6,98008"/>
  <p:tag name="PICTUREFILESIZE" val="73176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scalprod{\Psi}{\Phi}}\approx0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57,00008"/>
  <p:tag name="PICTUREFILESIZE" val="69647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Longrightarrow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0827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delta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,98"/>
  <p:tag name="PICTUREFILESIZE" val="4576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ket{\Psi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19586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4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3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2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1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9,99"/>
  <p:tag name="PICTUREFILESIZE" val="7936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8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8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Psi}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bb{E}\bigl[\ket{\Phi_\tau}\bigr]\underset{\tau\rightarrow\infty}{\propto}\ket{\Psi_G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79,98016"/>
  <p:tag name="PICTUREFILESIZE" val="133507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_0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exp\Bigl(-\tau\op{H}\Bigr) \ket{\Phi_0}\underset{\tau\rightarrow\infty}{\propto} \ket{\Psi_G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14,0002"/>
  <p:tag name="PICTUREFILESIZE" val="240647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_0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_ppt}&#10;\begin{document}&#10;$$&#10;{\color{RoyalBlue}\tau_1}&lt;{\color{ForestGreen}\tau_2}&lt;{\color{Magenta}\tau_3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53"/>
  <p:tag name="PICTUREFILESIZE" val="70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bb{E}\bigl[\ket{\Phi_\tau}\bigr]\underset{\tau\rightarrow\infty}{\propto}\ket{\Psi_G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79,98016"/>
  <p:tag name="PICTUREFILESIZE" val="133507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I(\tau) = \dfrac{\displaystyle{\int}\!\! \ud x\, x^2 \e^{-x^2}\!\!\cos^2(\tau x)}{\displaystyle{\int}\!\!\ud x \e^{-x^2}\!\!\cos^2(\tau x)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20,0002"/>
  <p:tag name="PICTUREFILESIZE" val="640107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25,000\,\mathrm{realizations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81,00016"/>
  <p:tag name="PICTUREFILESIZE" val="90017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I(\tau) =\dfrac{\moy{w_x x^2\cos^2(\tau x)}}{\moy{w_x\cos^2(\tau x)}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08,9902"/>
  <p:tag name="PICTUREFILESIZE" val="314985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\tau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,98"/>
  <p:tag name="PICTUREFILESIZE" val="2896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\tau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,98"/>
  <p:tag name="PICTUREFILESIZE" val="2896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I(\tau)=\dfrac{\moy{w_xx^2}}{\moy{w_x}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70,98016"/>
  <p:tag name="PICTUREFILESIZE" val="205176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&#10;\op{H}=\op{T}-\displaystyle{\sum}_s\omega_s\op{O}_s^2&#10;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81,99016"/>
  <p:tag name="PICTUREFILESIZE" val="154965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6"/>
  <p:tag name="BOXHEIGHT" val="296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4"/>
  <p:tag name="BOXHEIGHT" val="294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{\cdots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21"/>
  <p:tag name="BOXHEIGHT" val="295"/>
  <p:tag name="BOXFONT" val="10"/>
  <p:tag name="BOXWRAP" val="Faux"/>
  <p:tag name="WORKAROUNDTRANSPARENCYBUG" val="Faux"/>
  <p:tag name="ALLOWFONTSUBSTITUTION" val="Faux"/>
  <p:tag name="BITMAPFORMAT" val="png256"/>
  <p:tag name="ORIGWIDTH" val="18,99"/>
  <p:tag name="PICTUREFILESIZE" val="177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=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16"/>
  <p:tag name="BOXHEIGHT" val="293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02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4"/>
  <p:tag name="BOXHEIGHT" val="294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4"/>
  <p:tag name="BOXHEIGHT" val="294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22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;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10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qmoy{\op{A}}_{{\color{RoyalBlue}\Psi_T},\Phi}=\dfrac{\braket{{\color{RoyalBlue}\Psi_T}}{\op{A}}{\Phi}}{\scalprod{{\color{RoyalBlue}\Psi_T}}{\Phi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93,00016"/>
  <p:tag name="PICTUREFILESIZE" val="279107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si_G}\underset{\tau\rightarrow\infty}{\propto}\moy{\Pi_\tau &#10;\dfrac{\ket{\Phi_\tau}}{\scalprod{{\color{RoyalBlue}\Psi_T}}{\Phi_\tau}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12,9802"/>
  <p:tag name="PICTUREFILESIZE" val="313982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ud W_s\ud W_{s'} = \delta_{ss'}\ud\tau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81,00016"/>
  <p:tag name="PICTUREFILESIZE" val="90017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ud W_s} = 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51,00008"/>
  <p:tag name="PICTUREFILESIZE" val="62327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ud\ket{\phi_n} = \biggl[-\ud\tau \Bigl( T- \sum_s\omega_s\bigl[O_s^2+ 2\qmoy{\op{O}_s}_{{\color{RoyalBlue}\Psi_T},\!\Phi} O_s\bigr]\Bigr)&#10;   + \sum_s \sqrt{2\omega_s}\ud W_s O_s \biggr] \ket{\phi_n} 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313,9806"/>
  <p:tag name="PICTUREFILESIZE" val="942227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Pi_\tau = \scalprod{{\color{RoyalBlue}\Psi_T}}{\Phi_0} \exp\left[-\int_0^\tau\!\!\ud\tau'\qmoy{\op{H}}_{{\color{RoyalBlue}\Psi_T},\!\Phi_{\tau'}} \right]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71,0003"/>
  <p:tag name="PICTUREFILESIZE" val="474917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Longrightarrow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0827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Longrightarrow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0827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scalprod{\Psi_G}{{\color{Green}\Psi_\perp}}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57,99008"/>
  <p:tag name="PICTUREFILESIZE" val="70965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braket{\Psi_G}{\exp{\bigl(-\Delta\tau\H\bigr)}}{{\color{Green}\Psi_\perp}}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17,9902"/>
  <p:tag name="PICTUREFILESIZE" val="170536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Re}\scalprod{\Psi_G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00008"/>
  <p:tag name="PICTUREFILESIZE" val="58667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Im}\scalprod{\Psi_G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99008"/>
  <p:tag name="PICTUREFILESIZE" val="59985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G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7,98"/>
  <p:tag name="PICTUREFILESIZE" val="7236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=\tau^*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7,99008"/>
  <p:tag name="PICTUREFILESIZE" val="25005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Re}\scalprod{{\color{RoyalBlue}\Psi_T}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00008"/>
  <p:tag name="PICTUREFILESIZE" val="58667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&#10;$$&#10;\scalprod{\Psi_G}{\Phi} \!\!\underset{\tau\to\infty}{\propto} \moy{\Pi_\tau}&#10;=\scalprod{{\color{RoyalBlue}\Psi_T}}{\Phi} \moy{\exp\!\left(\!-\!\!\int_0^\tau\!\!\!\ud \tau' \qmoy{\hat{H}}_{{\color{RoyalBlue}\Psi_T}\!,\Phi_{\tau'}}\!\! \right)}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40,0005"/>
  <p:tag name="PICTUREFILESIZE" val="666507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color{RoyalBlue}&#10;&#10;$$&#10;\ud\theta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9896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=2\dt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34,98008"/>
  <p:tag name="PICTUREFILESIZE" val="31176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Re}\scalprod{{\color{RoyalBlue}\Psi_T}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00008"/>
  <p:tag name="PICTUREFILESIZE" val="586678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color{RoyalBlue}&#10;&#10;$$&#10;\ud\theta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9896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19586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=\dt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30,99008"/>
  <p:tag name="PICTUREFILESIZE" val="27665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Im}\scalprod{{\color{RoyalBlue}\Psi_T}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00008"/>
  <p:tag name="PICTUREFILESIZE" val="58667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scalprod{{\color{RoyalBlue}\Psi_T}}{\Ph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30,99008"/>
  <p:tag name="PICTUREFILESIZE" val="380254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{\color{RoyalBlue}\ud\theta}=\mathrm{arg}&#10;\dfrac{\scalprod{{\color{RoyalBlue}\Psi_T}}{\Phi_{\t+\ud\t}}}{\scalprod{{\color{RoyalBlue}\Psi_T}}{\Phi_\t}}&#10;$$&#10;\end{document}"/>
  <p:tag name="EXTERNALNAME" val="txp1_fig"/>
  <p:tag name="BLEND" val="Faux"/>
  <p:tag name="TRANSPARENT" val="Faux"/>
  <p:tag name="KEEPFILES" val="Vrai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91,98016"/>
  <p:tag name="PICTUREFILESIZE" val="255672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qmoy{\H}_{{\color{RoyalBlue}\Psi_T}\!,\Phi_{\t'}}\to{\color{RoyalBlue}\mathrm{Re}}\qmoy{\H}_{{\color{RoyalBlue}\Psi_T}\!,\Phi_{\t'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14,0002"/>
  <p:tag name="PICTUREFILESIZE" val="202647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Re}\scalprod{\Psi_G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00008"/>
  <p:tag name="PICTUREFILESIZE" val="58667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mathrm{Im}\scalprod{\Psi_G}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48,99008"/>
  <p:tag name="PICTUREFILESIZE" val="59985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G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7,98"/>
  <p:tag name="PICTUREFILESIZE" val="7236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tau=\tau^*+\Delta\tau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54,99008"/>
  <p:tag name="PICTUREFILESIZE" val="55187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{\color{RoyalBlue}\ud\theta}=\mathrm{arg}&#10;\dfrac{\scalprod{{\color{RoyalBlue}\Psi_T}}{\Phi_{\t+\ud\t}}}{\scalprod{{\color{RoyalBlue}\Psi_T}}{\Phi_\t}}&#10;$$&#10;\end{document}"/>
  <p:tag name="EXTERNALNAME" val="txp1_fig"/>
  <p:tag name="BLEND" val="Faux"/>
  <p:tag name="TRANSPARENT" val="Faux"/>
  <p:tag name="KEEPFILES" val="Vrai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91,98016"/>
  <p:tag name="PICTUREFILESIZE" val="25567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&#10;{\color{RoyalBlue}\widetilde{{\color{Black}\Psi}}}_G}&#10;\underset{\tau\rightarrow\infty}{\propto}\moy{{\color{RoyalBlue}\tP_\tau} &#10;\dfrac{\ket{\Phi_\tau}}{\scalprod{{\color{RoyalBlue}\Psi_T}}{\Phi_\tau}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12,9802"/>
  <p:tag name="PICTUREFILESIZE" val="313982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si_G}\underset{\tau\rightarrow\infty}{\propto}\moy{\Pi_\tau &#10;\dfrac{\ket{\Phi_\tau}}{\scalprod{{\color{RoyalBlue}\Psi_T}}{\Phi_\tau}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12,9802"/>
  <p:tag name="PICTUREFILESIZE" val="313982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dfrac{{\color{RoyalBlue}\tP_{\t+\dt}}}{{\color{RoyalBlue}\tP_\t}} =\exp\Bigl(-\dt{\color{RoyalBlue}\mathrm{Re}}\qmoy{\H}_{{\color{RoyalBlue}\Psi_T},\!\Phi_\t}\! \Bigr) \max\Bigl\lbrace&#10;0\,;\cos({\color{RoyalBlue}\ud\theta})\Bigr\rbrace 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14,9805"/>
  <p:tag name="PICTUREFILESIZE" val="668882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=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6,99"/>
  <p:tag name="PICTUREFILESIZE" val="102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: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08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 \ket{\:\;\;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12,99"/>
  <p:tag name="PICTUREFILESIZE" val="208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J,\, M,\, T,\, M_T,\, \varpi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69"/>
  <p:tag name="BOXHEIGHT" val="410"/>
  <p:tag name="BOXFONT" val="10"/>
  <p:tag name="BOXWRAP" val="Faux"/>
  <p:tag name="WORKAROUNDTRANSPARENCYBUG" val="Faux"/>
  <p:tag name="ALLOWFONTSUBSTITUTION" val="Faux"/>
  <p:tag name="BITMAPFORMAT" val="bmp256"/>
  <p:tag name="ORIGWIDTH" val="70,98016"/>
  <p:tag name="PICTUREFILESIZE" val="78962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{\color{RedViolet}\Psi}^{{\color{RoyalBlue}JM}}_{\color{RedViolet}\mathrm{SEMF}}}=&#10; \sum_{K=-{\color{RoyalBlue} J}}^{{\color{RoyalBlue} J}}&#10;\!\!\!{\color{Orange}C}_K^{{\color{RoyalBlue} J}}\!&#10;{\color{OliveGreen}\int\!\!\ud\Omega}&#10;\,W^{{\color{RoyalBlue} J}}_{{\color{RoyalBlue} M}K}&#10;{\color{OliveGreen}\op{R}_\Omega}&#10;\ket{{\color{Orange}\Phi}}&#10;$$&#10;\end{document}"/>
  <p:tag name="EXTERNALNAME" val="txp1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59,9903"/>
  <p:tag name="PICTUREFILESIZE" val="551316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{{\color{Orange}C}_K^{{\color{RoyalBlue} J}}\}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36306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ket{{\color{Orange}\Phi}}=\ket{{\color{Orange}\Phi}^{\color{RoyalBlue} n}}\ket{{\color{Orange}\Phi}^{\color{RoyalBlue} p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63,00016"/>
  <p:tag name="PICTUREFILESIZE" val="76967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{\color{RedViolet}h}^{\color{RoyalBlue}J}[{\color{Orange}\rho}]={\color{OliveGreen}\int\!\! \ud \Omega}\, X^{{\color{RoyalBlue}J}}_{{\color{OliveGreen}\Omega}}&#10;A^{-1}_{\color{OliveGreen}\Omega}\Bigl[ \bigl({\color{OliveGreen}R_\Omega}- \id \bigr)&#10;\bigl(\mathcal{E}[{\color{Orange}\R}_{\color{OliveGreen}\Omega}] - {\color{RedViolet}E}^{\color{RoyalBlue}J} \bigr) +&#10;h[{\color{Orange}\R}_{\color{OliveGreen}\Omega}]{\color{OliveGreen}R_\Omega} B^{-1}_{\color{OliveGreen}\Omega}\Bigr]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268,9806"/>
  <p:tag name="PICTUREFILESIZE" val="687056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delta {\color{RedViolet}E}^{\color{RoyalBlue}J} = 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36,99008"/>
  <p:tag name="PICTUREFILESIZE" val="41266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&#10;\displaystyle{\sum}_{K'} {\color{Orange}C}^{{\color{RoyalBlue}J}}_{K'}&#10;\braket{{\color{Orange}\Phi}}{\H{\color{OliveGreen}\op{P}}^{{\color{RoyalBlue}J}}_{KK'}}{{\color{Orange}\Phi}}&#10;= {\color{RedViolet}E}^{{\color{RoyalBlue}J}}\displaystyle{\sum}_{K'} {\color{Orange}C}^{{\color{RoyalBlue}J}}_{K'}&#10;\braket{{\color{Orange}\Phi}}{{\color{OliveGreen}\op{P}}^{{\color{RoyalBlue}J}}_{KK'}}{{\color{Orange}\Phi}}&#10;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26,9805"/>
  <p:tag name="PICTUREFILESIZE" val="428456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Bigl[{\color{RedViolet}h}^{\color{RoyalBlue}J}[{\color{Orange}\rho}],{\color{Orange}\rho}\Bigr]=0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57,00008"/>
  <p:tag name="PICTUREFILESIZE" val="1203778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(9/2^-)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8,98008"/>
  <p:tag name="PICTUREFILESIZE" val="35536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(3/2^-)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8,98008"/>
  <p:tag name="PICTUREFILESIZE" val="35536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(7/2^-)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8,98008"/>
  <p:tag name="PICTUREFILESIZE" val="35536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1p_{3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488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f_{5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34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f_{7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524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1p_{1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99008"/>
  <p:tag name="PICTUREFILESIZE" val="465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0g_{9/2}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21,00008"/>
  <p:tag name="PICTUREFILESIZE" val="541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N=4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33,00008"/>
  <p:tag name="PICTUREFILESIZE" val="29367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Z=28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30,99008"/>
  <p:tag name="PICTUREFILESIZE" val="27665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H = -t \sum_{\langle\vec{r},\vec{r}'\rangle,\sigma}\crec{\vec{r}\sigma}\annc{\vec{r}'\sigma}&#10;+ U \sum_{\vec{r}} \op{n}_{\vec{r}\su}\op{n}_{\vec{r}\sd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160,9803"/>
  <p:tag name="PICTUREFILESIZE" val="429547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-t 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-t 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U&gt;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25,98008"/>
  <p:tag name="PICTUREFILESIZE" val="26147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_0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{\color{RoyalBlue}\Psi_T}(\vec{R})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28,98008"/>
  <p:tag name="PICTUREFILESIZE" val="42022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si_G}\!\!\underset{\tau\rightarrow\infty}{\propto}\!\!\moy{\Pi_\tau &#10;\dfrac{\ket{\Phi_\tau}}{\scalprod{{\color{RoyalBlue}\Psi_T}}{\Phi_\tau}}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05,9902"/>
  <p:tag name="PICTUREFILESIZE" val="294656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_\tau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559"/>
  <p:tag name="BOXHEIGHT" val="376"/>
  <p:tag name="BOXFONT" val="10"/>
  <p:tag name="BOXWRAP" val="Faux"/>
  <p:tag name="WORKAROUNDTRANSPARENCYBUG" val="Faux"/>
  <p:tag name="ALLOWFONTSUBSTITUTION" val="Faux"/>
  <p:tag name="BITMAPFORMAT" val="bmp256"/>
  <p:tag name="ORIGWIDTH" val="16,98"/>
  <p:tag name="PICTUREFILESIZE" val="20896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19586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2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4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3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1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9,99"/>
  <p:tag name="PICTUREFILESIZE" val="7936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4\times 4\, ,\, U=4t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60,99016"/>
  <p:tag name="PICTUREFILESIZE" val="824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N=16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33,00008"/>
  <p:tag name="PICTUREFILESIZE" val="293678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N=10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33,00008"/>
  <p:tag name="PICTUREFILESIZE" val="29367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4\times 4\, ,\, U=4t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60,99016"/>
  <p:tag name="PICTUREFILESIZE" val="824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EuScript{N}=|\!|\Phi|\!|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36,00008"/>
  <p:tag name="PICTUREFILESIZE" val="44027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RoyalBlue}&#10;$$&#10;\nu&gt;2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22,98008"/>
  <p:tag name="PICTUREFILESIZE" val="20536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1/\EuScript{N}^{1+{\color{RoyalBlue}\nu}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31,98008"/>
  <p:tag name="PICTUREFILESIZE" val="46352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ket{\Phi}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2,99"/>
  <p:tag name="PICTUREFILESIZE" val="16065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ket{\Psi_G}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9,98008"/>
  <p:tag name="PICTUREFILESIZE" val="24556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\delta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,98"/>
  <p:tag name="PICTUREFILESIZE" val="4576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19586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delta^2} &lt; \infty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6,98008"/>
  <p:tag name="PICTUREFILESIZE" val="73176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Longrightarrow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0827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sigma_{ \mathcal{O} }\propto 1/\sqrt{\mathcal{P}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52,98008"/>
  <p:tag name="PICTUREFILESIZE" val="76662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dfrac{{\color{RoyalBlue}\nu}} {(\EuScript{N}_\mathrm{max}/\EuScript{N}_0)^{1+{\color{RoyalBlue}\nu}}}&#10;\exp\Bigl[(\EuScript{N}_\mathrm{max}/\EuScript{N}_0)^{-{\color{RoyalBlue}\nu}}\Bigr]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47,9903"/>
  <p:tag name="PICTUREFILESIZE" val="361916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delta^2}=\moy{|\!|\Phi|\!|^2} + |\!|\Psi_G|\!|^2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11,0002"/>
  <p:tag name="PICTUREFILESIZE" val="172527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delta^2} = \infty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6,98008"/>
  <p:tag name="PICTUREFILESIZE" val="73176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Longrightarrow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5,99"/>
  <p:tag name="PICTUREFILESIZE" val="10827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ket{\Psi_G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19,98008"/>
  <p:tag name="PICTUREFILESIZE" val="24556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scalprod{\Psi_G}{\Phi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30,99008"/>
  <p:tag name="PICTUREFILESIZE" val="38025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\chi^2_{\mathrm{Fr\acute{e}chet}} \approx 0.7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58,98016"/>
  <p:tag name="PICTUREFILESIZE" val="85322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\chi^2_{\mathrm{Fr\acute{e}chet}} \approx 0.52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63,00016"/>
  <p:tag name="PICTUREFILESIZE" val="91037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4\times 4, \, U=4t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58,98016"/>
  <p:tag name="PICTUREFILESIZE" val="65642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\nu \approx 3.94 \,{\color{RoyalBlue} &gt;}\, 2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52,98008"/>
  <p:tag name="PICTUREFILESIZE" val="531478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\nu \approx 1.3\, {\color{Red} &lt;}\, 2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46,98008"/>
  <p:tag name="PICTUREFILESIZE" val="41816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N=16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33,00008"/>
  <p:tag name="PICTUREFILESIZE" val="29367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N=10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33,00008"/>
  <p:tag name="PICTUREFILESIZE" val="29367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moy{\delta^2} &lt; \infty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46,98008"/>
  <p:tag name="PICTUREFILESIZE" val="73176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$$&#10;+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6,99"/>
  <p:tag name="PICTUREFILESIZE" val="6385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scalprod{\Psi_G}{\Phi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30,99008"/>
  <p:tag name="PICTUREFILESIZE" val="38025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4\times 4\, ,\, U=4t$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348"/>
  <p:tag name="BOXHEIGHT" val="200"/>
  <p:tag name="BOXFONT" val="10"/>
  <p:tag name="BOXWRAP" val="Faux"/>
  <p:tag name="WORKAROUNDTRANSPARENCYBUG" val="Faux"/>
  <p:tag name="ALLOWFONTSUBSTITUTION" val="Faux"/>
  <p:tag name="BITMAPFORMAT" val="png256"/>
  <p:tag name="ORIGWIDTH" val="60,99016"/>
  <p:tag name="PICTUREFILESIZE" val="824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&#10;$$&#10;N=16&#10;$$&#10;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669"/>
  <p:tag name="BOXHEIGHT" val="432"/>
  <p:tag name="BOXFONT" val="10"/>
  <p:tag name="BOXWRAP" val="Faux"/>
  <p:tag name="WORKAROUNDTRANSPARENCYBUG" val="Faux"/>
  <p:tag name="ALLOWFONTSUBSTITUTION" val="Faux"/>
  <p:tag name="BITMAPFORMAT" val="bmp256"/>
  <p:tag name="ORIGWIDTH" val="33,00008"/>
  <p:tag name="PICTUREFILESIZE" val="29367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\mathrm{Energy\,(MeV)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60,99016"/>
  <p:tag name="PICTUREFILESIZE" val="74625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1/T \,(\mathrm{Mev}^{-1})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54,99008"/>
  <p:tag name="PICTUREFILESIZE" val="79606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White}&#10;&#10;$$&#10;\mathrm{Energy\,(MeV)}&#10;$$&#10;&#10;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60,99016"/>
  <p:tag name="PICTUREFILESIZE" val="74625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4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3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1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9,99"/>
  <p:tag name="PICTUREFILESIZE" val="7936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=0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24,99008"/>
  <p:tag name="PICTUREFILESIZE" val="19586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$$&#10; \alpha_2&#10;$$&#10;\end{document}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71"/>
  <p:tag name="BOXHEIGHT" val="379"/>
  <p:tag name="BOXFONT" val="10"/>
  <p:tag name="BOXWRAP" val="Faux"/>
  <p:tag name="WORKAROUNDTRANSPARENCYBUG" val="Faux"/>
  <p:tag name="ALLOWFONTSUBSTITUTION" val="Faux"/>
  <p:tag name="BITMAPFORMAT" val="bmp256"/>
  <p:tag name="ORIGWIDTH" val="10,98"/>
  <p:tag name="PICTUREFILESIZE" val="8682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input{Preambule_Figure}&#10;\begin{document}&#10;\pagecolor{Black}&#10;\color{mywhite}&#10;$$&#10;\op{Q}\ket{\Psi_1}&#10;$$&#10;\end{document}&#10;"/>
  <p:tag name="EXTERNALNAME" val="txp_fig"/>
  <p:tag name="BLEND" val="Faux"/>
  <p:tag name="TRANSPARENT" val="Faux"/>
  <p:tag name="KEEPFILES" val="Faux"/>
  <p:tag name="DEBUGPAUSE" val="Faux"/>
  <p:tag name="RESOLUTION" val="2400"/>
  <p:tag name="TIMEOUT" val="(none)"/>
  <p:tag name="BOXWIDTH" val="434"/>
  <p:tag name="BOXHEIGHT" val="280"/>
  <p:tag name="BOXFONT" val="10"/>
  <p:tag name="BOXWRAP" val="Faux"/>
  <p:tag name="WORKAROUNDTRANSPARENCYBUG" val="Faux"/>
  <p:tag name="ALLOWFONTSUBSTITUTION" val="Faux"/>
  <p:tag name="BITMAPFORMAT" val="bmp256"/>
  <p:tag name="ORIGWIDTH" val="25,98008"/>
  <p:tag name="PICTUREFILESIZE" val="376922"/>
</p:tagLst>
</file>

<file path=ppt/theme/theme1.xml><?xml version="1.0" encoding="utf-8"?>
<a:theme xmlns:a="http://schemas.openxmlformats.org/drawingml/2006/main" name="Orbite">
  <a:themeElements>
    <a:clrScheme name="Orbite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76200">
          <a:noFill/>
          <a:miter lim="800000"/>
          <a:headEnd/>
          <a:tailEnd/>
        </a:ln>
        <a:effectLst>
          <a:outerShdw blurRad="25400" dist="76200" dir="2700000" algn="ctr" rotWithShape="0">
            <a:schemeClr val="bg2"/>
          </a:outerShdw>
        </a:effectLst>
        <a:extLst>
          <a:ext uri="{909E8E84-426E-40DD-AFC4-6F175D3DCCD1}">
            <a14:hiddenFill xmlns:a14="http://schemas.microsoft.com/office/drawing/2010/main">
              <a:gradFill rotWithShape="1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14:hiddenFill>
          </a:ext>
        </a:extLst>
      </a:spPr>
      <a:bodyPr wrap="square" lIns="104306" tIns="52153" rIns="104306" bIns="52153">
        <a:spAutoFit/>
      </a:bodyPr>
      <a:lstStyle>
        <a:defPPr algn="ctr">
          <a:spcBef>
            <a:spcPts val="600"/>
          </a:spcBef>
          <a:spcAft>
            <a:spcPts val="600"/>
          </a:spcAft>
          <a:defRPr sz="4400" i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itchFamily="66" charset="0"/>
          </a:defRPr>
        </a:defPPr>
      </a:lstStyle>
    </a:txDef>
  </a:objectDefaults>
  <a:extraClrSchemeLst>
    <a:extraClrScheme>
      <a:clrScheme name="Orbite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e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17496</TotalTime>
  <Words>1580</Words>
  <Application>Microsoft Office PowerPoint</Application>
  <PresentationFormat>Personnalisé</PresentationFormat>
  <Paragraphs>339</Paragraphs>
  <Slides>35</Slides>
  <Notes>35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2" baseType="lpstr">
      <vt:lpstr>Arial</vt:lpstr>
      <vt:lpstr>Monotype Corsiva</vt:lpstr>
      <vt:lpstr>Tahoma</vt:lpstr>
      <vt:lpstr>Stencil</vt:lpstr>
      <vt:lpstr>Wingdings</vt:lpstr>
      <vt:lpstr>Times New Roman</vt:lpstr>
      <vt:lpstr>Orbite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constrained-paths QMC approach for the nuclear shell model</dc:title>
  <dc:creator>Jérémy Bonnard</dc:creator>
  <cp:lastModifiedBy>Jérémy</cp:lastModifiedBy>
  <cp:revision>779</cp:revision>
  <dcterms:created xsi:type="dcterms:W3CDTF">2010-05-25T20:02:47Z</dcterms:created>
  <dcterms:modified xsi:type="dcterms:W3CDTF">2013-03-01T07:56:36Z</dcterms:modified>
</cp:coreProperties>
</file>