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</p:sldMasterIdLst>
  <p:notesMasterIdLst>
    <p:notesMasterId r:id="rId9"/>
  </p:notesMasterIdLst>
  <p:sldIdLst>
    <p:sldId id="256" r:id="rId2"/>
    <p:sldId id="267" r:id="rId3"/>
    <p:sldId id="261" r:id="rId4"/>
    <p:sldId id="263" r:id="rId5"/>
    <p:sldId id="264" r:id="rId6"/>
    <p:sldId id="266" r:id="rId7"/>
    <p:sldId id="260" r:id="rId8"/>
  </p:sldIdLst>
  <p:sldSz cx="9144000" cy="6858000" type="screen4x3"/>
  <p:notesSz cx="6858000" cy="9144000"/>
  <p:defaultTextStyle>
    <a:defPPr>
      <a:defRPr lang="fr-FR"/>
    </a:defPPr>
    <a:lvl1pPr marL="0" algn="l" defTabSz="9142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39" algn="l" defTabSz="9142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78" algn="l" defTabSz="9142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17" algn="l" defTabSz="9142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55" algn="l" defTabSz="9142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694" algn="l" defTabSz="9142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33" algn="l" defTabSz="9142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972" algn="l" defTabSz="9142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11" algn="l" defTabSz="9142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0A1B5D5-9B99-4C35-A422-299274C87663}" styleName="Style moyen 1 - Accentuation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80" d="100"/>
          <a:sy n="80" d="100"/>
        </p:scale>
        <p:origin x="-302" y="629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969188451826046"/>
          <c:y val="6.4636754855506545E-2"/>
          <c:w val="0.5443527850014781"/>
          <c:h val="0.76958917026672258"/>
        </c:manualLayout>
      </c:layout>
      <c:scatterChart>
        <c:scatterStyle val="smoothMarker"/>
        <c:varyColors val="0"/>
        <c:ser>
          <c:idx val="0"/>
          <c:order val="0"/>
          <c:tx>
            <c:v>Tests</c:v>
          </c:tx>
          <c:xVal>
            <c:numRef>
              <c:f>'[Graphique dans Microsoft PowerPoint]Feuil1'!$D$2:$D$11</c:f>
              <c:numCache>
                <c:formatCode>0.00</c:formatCode>
                <c:ptCount val="10"/>
                <c:pt idx="0">
                  <c:v>1.9512195121951219E-2</c:v>
                </c:pt>
                <c:pt idx="1">
                  <c:v>2.9268292682926828E-2</c:v>
                </c:pt>
                <c:pt idx="2">
                  <c:v>4.1463414634146344E-2</c:v>
                </c:pt>
                <c:pt idx="3">
                  <c:v>5.731707317073171E-2</c:v>
                </c:pt>
                <c:pt idx="4">
                  <c:v>7.5609756097560973E-2</c:v>
                </c:pt>
                <c:pt idx="5">
                  <c:v>0.10121951219512196</c:v>
                </c:pt>
                <c:pt idx="6">
                  <c:v>0.13902439024390245</c:v>
                </c:pt>
                <c:pt idx="7">
                  <c:v>0.19024390243902439</c:v>
                </c:pt>
                <c:pt idx="8">
                  <c:v>0.34146341463414637</c:v>
                </c:pt>
                <c:pt idx="9">
                  <c:v>0.5</c:v>
                </c:pt>
              </c:numCache>
            </c:numRef>
          </c:xVal>
          <c:yVal>
            <c:numRef>
              <c:f>'[Graphique dans Microsoft PowerPoint]Feuil1'!$F$2:$F$11</c:f>
              <c:numCache>
                <c:formatCode>0.00%</c:formatCode>
                <c:ptCount val="10"/>
                <c:pt idx="0">
                  <c:v>8.9445438282647588E-2</c:v>
                </c:pt>
                <c:pt idx="1">
                  <c:v>0.13416815742397137</c:v>
                </c:pt>
                <c:pt idx="2">
                  <c:v>0.17889087656529518</c:v>
                </c:pt>
                <c:pt idx="3">
                  <c:v>0.22361359570661896</c:v>
                </c:pt>
                <c:pt idx="4">
                  <c:v>0.26833631484794274</c:v>
                </c:pt>
                <c:pt idx="5">
                  <c:v>0.31305903398926654</c:v>
                </c:pt>
                <c:pt idx="6">
                  <c:v>0.35778175313059035</c:v>
                </c:pt>
                <c:pt idx="7">
                  <c:v>0.40250447227191416</c:v>
                </c:pt>
                <c:pt idx="8">
                  <c:v>0.44722719141323791</c:v>
                </c:pt>
                <c:pt idx="9">
                  <c:v>0.46511627906976744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'[Graphique dans Microsoft PowerPoint]Feuil1'!$N$1</c:f>
              <c:strCache>
                <c:ptCount val="1"/>
                <c:pt idx="0">
                  <c:v>Simulation Klys2D</c:v>
                </c:pt>
              </c:strCache>
            </c:strRef>
          </c:tx>
          <c:xVal>
            <c:numRef>
              <c:f>'[Graphique dans Microsoft PowerPoint]Feuil1'!$N$2:$N$20</c:f>
              <c:numCache>
                <c:formatCode>0.000E+00</c:formatCode>
                <c:ptCount val="19"/>
                <c:pt idx="0">
                  <c:v>5.0000000000000001E-3</c:v>
                </c:pt>
                <c:pt idx="1">
                  <c:v>0.01</c:v>
                </c:pt>
                <c:pt idx="2">
                  <c:v>1.4999999999999999E-2</c:v>
                </c:pt>
                <c:pt idx="3">
                  <c:v>0.02</c:v>
                </c:pt>
                <c:pt idx="4">
                  <c:v>2.5000000000000001E-2</c:v>
                </c:pt>
                <c:pt idx="5">
                  <c:v>0.03</c:v>
                </c:pt>
                <c:pt idx="6">
                  <c:v>3.5000000000000003E-2</c:v>
                </c:pt>
                <c:pt idx="7">
                  <c:v>0.04</c:v>
                </c:pt>
                <c:pt idx="8">
                  <c:v>0.05</c:v>
                </c:pt>
                <c:pt idx="9">
                  <c:v>0.05</c:v>
                </c:pt>
                <c:pt idx="10">
                  <c:v>0.1</c:v>
                </c:pt>
                <c:pt idx="11">
                  <c:v>0.15</c:v>
                </c:pt>
                <c:pt idx="12">
                  <c:v>0.2</c:v>
                </c:pt>
                <c:pt idx="13">
                  <c:v>0.25</c:v>
                </c:pt>
                <c:pt idx="14">
                  <c:v>0.3</c:v>
                </c:pt>
                <c:pt idx="15">
                  <c:v>0.35</c:v>
                </c:pt>
                <c:pt idx="16">
                  <c:v>0.4</c:v>
                </c:pt>
                <c:pt idx="17">
                  <c:v>0.45</c:v>
                </c:pt>
                <c:pt idx="18">
                  <c:v>0.5</c:v>
                </c:pt>
              </c:numCache>
            </c:numRef>
          </c:xVal>
          <c:yVal>
            <c:numRef>
              <c:f>'[Graphique dans Microsoft PowerPoint]Feuil1'!$R$2:$R$20</c:f>
              <c:numCache>
                <c:formatCode>0%</c:formatCode>
                <c:ptCount val="19"/>
                <c:pt idx="0">
                  <c:v>3.7499999999999999E-2</c:v>
                </c:pt>
                <c:pt idx="1">
                  <c:v>7.2069999999999995E-2</c:v>
                </c:pt>
                <c:pt idx="2">
                  <c:v>0.10390000000000001</c:v>
                </c:pt>
                <c:pt idx="3">
                  <c:v>0.1333</c:v>
                </c:pt>
                <c:pt idx="4">
                  <c:v>0.16039999999999999</c:v>
                </c:pt>
                <c:pt idx="5">
                  <c:v>0.1852</c:v>
                </c:pt>
                <c:pt idx="6">
                  <c:v>0.2082</c:v>
                </c:pt>
                <c:pt idx="7">
                  <c:v>0.2293</c:v>
                </c:pt>
                <c:pt idx="8">
                  <c:v>0.2487</c:v>
                </c:pt>
                <c:pt idx="9">
                  <c:v>0.2666</c:v>
                </c:pt>
                <c:pt idx="10">
                  <c:v>0.38369999999999999</c:v>
                </c:pt>
                <c:pt idx="11">
                  <c:v>0.43640000000000001</c:v>
                </c:pt>
                <c:pt idx="12">
                  <c:v>0.46229999999999999</c:v>
                </c:pt>
                <c:pt idx="13">
                  <c:v>0.4753</c:v>
                </c:pt>
                <c:pt idx="14">
                  <c:v>0.48180000000000001</c:v>
                </c:pt>
                <c:pt idx="15">
                  <c:v>0.48520000000000002</c:v>
                </c:pt>
                <c:pt idx="16">
                  <c:v>0.48729999999999996</c:v>
                </c:pt>
                <c:pt idx="17">
                  <c:v>0.48899999999999999</c:v>
                </c:pt>
                <c:pt idx="18">
                  <c:v>0.49070000000000003</c:v>
                </c:pt>
              </c:numCache>
            </c:numRef>
          </c:yVal>
          <c:smooth val="1"/>
        </c:ser>
        <c:ser>
          <c:idx val="4"/>
          <c:order val="2"/>
          <c:tx>
            <c:v>Simulation MAGIC2D</c:v>
          </c:tx>
          <c:xVal>
            <c:numRef>
              <c:f>'[Graphique dans Microsoft PowerPoint]Feuil1'!$U$3:$U$9</c:f>
              <c:numCache>
                <c:formatCode>General</c:formatCode>
                <c:ptCount val="7"/>
                <c:pt idx="0">
                  <c:v>0.01</c:v>
                </c:pt>
                <c:pt idx="1">
                  <c:v>0.05</c:v>
                </c:pt>
                <c:pt idx="2">
                  <c:v>0.2</c:v>
                </c:pt>
                <c:pt idx="3">
                  <c:v>0.3</c:v>
                </c:pt>
                <c:pt idx="4">
                  <c:v>0.4</c:v>
                </c:pt>
                <c:pt idx="5">
                  <c:v>0.5</c:v>
                </c:pt>
                <c:pt idx="6">
                  <c:v>0.6</c:v>
                </c:pt>
              </c:numCache>
            </c:numRef>
          </c:xVal>
          <c:yVal>
            <c:numRef>
              <c:f>'[Graphique dans Microsoft PowerPoint]Feuil1'!$X$3:$X$10</c:f>
              <c:numCache>
                <c:formatCode>0.00%</c:formatCode>
                <c:ptCount val="8"/>
                <c:pt idx="0">
                  <c:v>4.7021466905187832E-2</c:v>
                </c:pt>
                <c:pt idx="1">
                  <c:v>0.19561717352415028</c:v>
                </c:pt>
                <c:pt idx="2">
                  <c:v>0.44669051878354205</c:v>
                </c:pt>
                <c:pt idx="3">
                  <c:v>0.50250447227191419</c:v>
                </c:pt>
                <c:pt idx="4">
                  <c:v>0.52522361359570657</c:v>
                </c:pt>
                <c:pt idx="5">
                  <c:v>0.53309481216457966</c:v>
                </c:pt>
                <c:pt idx="6">
                  <c:v>0.53175313059033991</c:v>
                </c:pt>
                <c:pt idx="7">
                  <c:v>0.49856887298747765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1015808"/>
        <c:axId val="91022080"/>
        <c:extLst>
          <c:ext xmlns:c15="http://schemas.microsoft.com/office/drawing/2012/chart" uri="{02D57815-91ED-43cb-92C2-25804820EDAC}">
            <c15:filteredScatterSeries>
              <c15:ser>
                <c:idx val="2"/>
                <c:order val="0"/>
                <c:tx>
                  <c:strRef>
                    <c:extLst>
                      <c:ext uri="{02D57815-91ED-43cb-92C2-25804820EDAC}">
                        <c15:formulaRef>
                          <c15:sqref>'[Graphique dans Microsoft PowerPoint]Feuil1'!$A$13</c15:sqref>
                        </c15:formulaRef>
                      </c:ext>
                    </c:extLst>
                    <c:strCache>
                      <c:ptCount val="1"/>
                      <c:pt idx="0">
                        <c:v>Jul-06</c:v>
                      </c:pt>
                    </c:strCache>
                  </c:strRef>
                </c:tx>
                <c:xVal>
                  <c:numRef>
                    <c:extLst>
                      <c:ext uri="{02D57815-91ED-43cb-92C2-25804820EDAC}">
                        <c15:formulaRef>
                          <c15:sqref>'[Graphique dans Microsoft PowerPoint]Feuil1'!$D$13:$D$22</c15:sqref>
                        </c15:formulaRef>
                      </c:ext>
                    </c:extLst>
                    <c:numCache>
                      <c:formatCode>0.00</c:formatCode>
                      <c:ptCount val="10"/>
                      <c:pt idx="0">
                        <c:v>1.8571428571428572E-2</c:v>
                      </c:pt>
                      <c:pt idx="1">
                        <c:v>3.0178571428571433E-2</c:v>
                      </c:pt>
                      <c:pt idx="2">
                        <c:v>4.4107142857142852E-2</c:v>
                      </c:pt>
                      <c:pt idx="3">
                        <c:v>6.0357142857142866E-2</c:v>
                      </c:pt>
                      <c:pt idx="4">
                        <c:v>7.8928571428571431E-2</c:v>
                      </c:pt>
                      <c:pt idx="5">
                        <c:v>0.10214285714285716</c:v>
                      </c:pt>
                      <c:pt idx="6">
                        <c:v>0.12999999999999998</c:v>
                      </c:pt>
                      <c:pt idx="7">
                        <c:v>0.17410714285714285</c:v>
                      </c:pt>
                      <c:pt idx="8">
                        <c:v>0.24839285714285714</c:v>
                      </c:pt>
                      <c:pt idx="9">
                        <c:v>0.44107142857142856</c:v>
                      </c:pt>
                    </c:numCache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'[Graphique dans Microsoft PowerPoint]Feuil1'!$F$13:$F$22</c15:sqref>
                        </c15:formulaRef>
                      </c:ext>
                    </c:extLst>
                    <c:numCache>
                      <c:formatCode>0.00%</c:formatCode>
                      <c:ptCount val="10"/>
                      <c:pt idx="0">
                        <c:v>9.1199270405836766E-2</c:v>
                      </c:pt>
                      <c:pt idx="1">
                        <c:v>0.13679890560875513</c:v>
                      </c:pt>
                      <c:pt idx="2">
                        <c:v>0.18239854081167353</c:v>
                      </c:pt>
                      <c:pt idx="3">
                        <c:v>0.22799817601459191</c:v>
                      </c:pt>
                      <c:pt idx="4">
                        <c:v>0.27359781121751026</c:v>
                      </c:pt>
                      <c:pt idx="5">
                        <c:v>0.31919744642042869</c:v>
                      </c:pt>
                      <c:pt idx="6">
                        <c:v>0.36479708162334706</c:v>
                      </c:pt>
                      <c:pt idx="7">
                        <c:v>0.41039671682626544</c:v>
                      </c:pt>
                      <c:pt idx="8">
                        <c:v>0.45599635202918382</c:v>
                      </c:pt>
                      <c:pt idx="9">
                        <c:v>0.49255302160114367</c:v>
                      </c:pt>
                    </c:numCache>
                  </c:numRef>
                </c:yVal>
                <c:smooth val="1"/>
              </c15:ser>
            </c15:filteredScatterSeries>
          </c:ext>
        </c:extLst>
      </c:scatterChart>
      <c:valAx>
        <c:axId val="9101580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fr-FR" dirty="0" smtClean="0"/>
                  <a:t>Puissance d’entrée (en watt)</a:t>
                </a:r>
                <a:endParaRPr lang="fr-FR" dirty="0"/>
              </a:p>
            </c:rich>
          </c:tx>
          <c:layout/>
          <c:overlay val="0"/>
        </c:title>
        <c:numFmt formatCode="0.00" sourceLinked="1"/>
        <c:majorTickMark val="out"/>
        <c:minorTickMark val="none"/>
        <c:tickLblPos val="nextTo"/>
        <c:crossAx val="91022080"/>
        <c:crosses val="autoZero"/>
        <c:crossBetween val="midCat"/>
      </c:valAx>
      <c:valAx>
        <c:axId val="91022080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fr-FR" dirty="0" smtClean="0"/>
                  <a:t>Rendement (%)</a:t>
                </a:r>
                <a:endParaRPr lang="fr-FR" dirty="0"/>
              </a:p>
            </c:rich>
          </c:tx>
          <c:layout/>
          <c:overlay val="0"/>
        </c:title>
        <c:numFmt formatCode="0%" sourceLinked="0"/>
        <c:majorTickMark val="out"/>
        <c:minorTickMark val="none"/>
        <c:tickLblPos val="nextTo"/>
        <c:crossAx val="91015808"/>
        <c:crosses val="autoZero"/>
        <c:crossBetween val="midCat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9B05C5-4260-4566-86D7-0666C58B28A6}" type="datetimeFigureOut">
              <a:rPr lang="fr-FR" smtClean="0"/>
              <a:t>06/10/2015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C840CC-6FCA-44A1-B442-8C2D3ACC3DB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65788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9" algn="l" defTabSz="9142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78" algn="l" defTabSz="9142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17" algn="l" defTabSz="9142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55" algn="l" defTabSz="9142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94" algn="l" defTabSz="9142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33" algn="l" defTabSz="9142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72" algn="l" defTabSz="9142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111" algn="l" defTabSz="9142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mtClean="0"/>
              <a:t>The first</a:t>
            </a:r>
            <a:r>
              <a:rPr lang="fr-FR" baseline="0" smtClean="0"/>
              <a:t> </a:t>
            </a:r>
            <a:r>
              <a:rPr lang="fr-FR" baseline="0" err="1" smtClean="0"/>
              <a:t>step</a:t>
            </a:r>
            <a:r>
              <a:rPr lang="fr-FR" baseline="0" smtClean="0"/>
              <a:t> </a:t>
            </a:r>
            <a:r>
              <a:rPr lang="fr-FR" baseline="0" err="1" smtClean="0"/>
              <a:t>is</a:t>
            </a:r>
            <a:r>
              <a:rPr lang="fr-FR" baseline="0" smtClean="0"/>
              <a:t> to </a:t>
            </a:r>
            <a:r>
              <a:rPr lang="fr-FR" baseline="0" err="1" smtClean="0"/>
              <a:t>demonstrate</a:t>
            </a:r>
            <a:r>
              <a:rPr lang="fr-FR" baseline="0" smtClean="0"/>
              <a:t> on a  </a:t>
            </a:r>
            <a:r>
              <a:rPr lang="fr-FR" baseline="0" err="1" smtClean="0"/>
              <a:t>that</a:t>
            </a:r>
            <a:r>
              <a:rPr lang="fr-FR" baseline="0" smtClean="0"/>
              <a:t> an </a:t>
            </a:r>
            <a:r>
              <a:rPr lang="fr-FR" baseline="0" err="1" smtClean="0"/>
              <a:t>increase</a:t>
            </a:r>
            <a:r>
              <a:rPr lang="fr-FR" baseline="0" smtClean="0"/>
              <a:t> of the </a:t>
            </a:r>
            <a:r>
              <a:rPr lang="fr-FR" baseline="0" err="1" smtClean="0"/>
              <a:t>number</a:t>
            </a:r>
            <a:r>
              <a:rPr lang="fr-FR" baseline="0" smtClean="0"/>
              <a:t> of </a:t>
            </a:r>
            <a:r>
              <a:rPr lang="fr-FR" baseline="0" err="1" smtClean="0"/>
              <a:t>cavities</a:t>
            </a:r>
            <a:r>
              <a:rPr lang="fr-FR" baseline="0" smtClean="0"/>
              <a:t> </a:t>
            </a:r>
            <a:r>
              <a:rPr lang="fr-FR" baseline="0" err="1" smtClean="0"/>
              <a:t>means</a:t>
            </a:r>
            <a:r>
              <a:rPr lang="fr-FR" baseline="0" smtClean="0"/>
              <a:t> an </a:t>
            </a:r>
            <a:r>
              <a:rPr lang="fr-FR" baseline="0" err="1" smtClean="0"/>
              <a:t>increase</a:t>
            </a:r>
            <a:r>
              <a:rPr lang="fr-FR" baseline="0" smtClean="0"/>
              <a:t> of the </a:t>
            </a:r>
            <a:r>
              <a:rPr lang="fr-FR" baseline="0" err="1" smtClean="0"/>
              <a:t>efficiency</a:t>
            </a:r>
            <a:r>
              <a:rPr lang="fr-FR" baseline="0" smtClean="0"/>
              <a:t>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mtClean="0"/>
              <a:t>The </a:t>
            </a:r>
            <a:r>
              <a:rPr lang="fr-FR" err="1" smtClean="0"/>
              <a:t>lower</a:t>
            </a:r>
            <a:r>
              <a:rPr lang="fr-FR" smtClean="0"/>
              <a:t> </a:t>
            </a:r>
            <a:r>
              <a:rPr lang="fr-FR" err="1" smtClean="0"/>
              <a:t>is</a:t>
            </a:r>
            <a:r>
              <a:rPr lang="fr-FR" smtClean="0"/>
              <a:t> the R/Q,</a:t>
            </a:r>
            <a:r>
              <a:rPr lang="fr-FR" baseline="0" smtClean="0"/>
              <a:t> the </a:t>
            </a:r>
            <a:r>
              <a:rPr lang="fr-FR" baseline="0" err="1" smtClean="0"/>
              <a:t>lower</a:t>
            </a:r>
            <a:r>
              <a:rPr lang="fr-FR" baseline="0" smtClean="0"/>
              <a:t> are the interactions (</a:t>
            </a:r>
            <a:r>
              <a:rPr lang="fr-FR" baseline="0" err="1" smtClean="0"/>
              <a:t>coupling</a:t>
            </a:r>
            <a:r>
              <a:rPr lang="fr-FR" baseline="0" smtClean="0"/>
              <a:t>) </a:t>
            </a:r>
            <a:r>
              <a:rPr lang="fr-FR" baseline="0" err="1" smtClean="0"/>
              <a:t>between</a:t>
            </a:r>
            <a:r>
              <a:rPr lang="fr-FR" baseline="0" smtClean="0"/>
              <a:t> the </a:t>
            </a:r>
            <a:r>
              <a:rPr lang="fr-FR" baseline="0" err="1" smtClean="0"/>
              <a:t>cavities</a:t>
            </a:r>
            <a:r>
              <a:rPr lang="fr-FR" baseline="0" smtClean="0"/>
              <a:t> and the </a:t>
            </a:r>
            <a:r>
              <a:rPr lang="fr-FR" baseline="0" err="1" smtClean="0"/>
              <a:t>beam</a:t>
            </a:r>
            <a:endParaRPr lang="fr-FR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smtClean="0"/>
              <a:t>Adiabatic interactions </a:t>
            </a:r>
            <a:endParaRPr lang="en-US" smtClean="0"/>
          </a:p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E7E90B-FC1D-426B-902B-8FBC754D92FA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82002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E7E90B-FC1D-426B-902B-8FBC754D92FA}" type="slidenum">
              <a:rPr lang="fr-FR" smtClean="0"/>
              <a:t>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000558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A1B1EF-717F-47B1-B69D-1FA6F6A7CC3B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89358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9" descr="bandeau_titre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31029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ZoneTexte 5"/>
          <p:cNvSpPr txBox="1">
            <a:spLocks noChangeArrowheads="1"/>
          </p:cNvSpPr>
          <p:nvPr/>
        </p:nvSpPr>
        <p:spPr bwMode="auto">
          <a:xfrm>
            <a:off x="1109405" y="4581071"/>
            <a:ext cx="1302020" cy="1118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8" tIns="45714" rIns="91428" bIns="45714">
            <a:spAutoFit/>
          </a:bodyPr>
          <a:lstStyle/>
          <a:p>
            <a:pPr defTabSz="914098" eaLnBrk="1" hangingPunct="1">
              <a:defRPr/>
            </a:pPr>
            <a:r>
              <a:rPr lang="fr-FR" sz="6600" b="1">
                <a:solidFill>
                  <a:srgbClr val="FFFFFF"/>
                </a:solidFill>
                <a:latin typeface="Arial Narrow" pitchFamily="34" charset="0"/>
              </a:rPr>
              <a:t>Irfu</a:t>
            </a:r>
          </a:p>
        </p:txBody>
      </p:sp>
      <p:pic>
        <p:nvPicPr>
          <p:cNvPr id="7" name="Image 11" descr="irfulogoversion4.jpg"/>
          <p:cNvPicPr>
            <a:picLocks noChangeAspect="1"/>
          </p:cNvPicPr>
          <p:nvPr/>
        </p:nvPicPr>
        <p:blipFill>
          <a:blip r:embed="rId3" cstate="print"/>
          <a:srcRect r="1781" b="41484"/>
          <a:stretch>
            <a:fillRect/>
          </a:stretch>
        </p:blipFill>
        <p:spPr bwMode="auto">
          <a:xfrm>
            <a:off x="1240802" y="5589512"/>
            <a:ext cx="1058637" cy="1062869"/>
          </a:xfrm>
          <a:prstGeom prst="rect">
            <a:avLst/>
          </a:prstGeom>
          <a:solidFill>
            <a:srgbClr val="A80000"/>
          </a:solidFill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60000" y="1855288"/>
            <a:ext cx="4788464" cy="2653832"/>
          </a:xfrm>
        </p:spPr>
        <p:txBody>
          <a:bodyPr anchor="t"/>
          <a:lstStyle>
            <a:lvl1pPr>
              <a:lnSpc>
                <a:spcPts val="3800"/>
              </a:lnSpc>
              <a:defRPr sz="2800" b="0" cap="all" baseline="0">
                <a:solidFill>
                  <a:srgbClr val="666666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60000" y="5805264"/>
            <a:ext cx="4788464" cy="504056"/>
          </a:xfrm>
        </p:spPr>
        <p:txBody>
          <a:bodyPr anchor="b"/>
          <a:lstStyle>
            <a:lvl1pPr marL="0" indent="0" algn="l">
              <a:buNone/>
              <a:defRPr sz="1500" cap="all" baseline="0">
                <a:solidFill>
                  <a:srgbClr val="666666"/>
                </a:solidFill>
              </a:defRPr>
            </a:lvl1pPr>
            <a:lvl2pPr marL="4571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6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8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9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1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/>
          </p:nvPr>
        </p:nvSpPr>
        <p:spPr>
          <a:xfrm>
            <a:off x="3960000" y="4509121"/>
            <a:ext cx="4788464" cy="1224136"/>
          </a:xfrm>
        </p:spPr>
        <p:txBody>
          <a:bodyPr anchor="b"/>
          <a:lstStyle>
            <a:lvl1pPr marL="0" indent="0">
              <a:buFont typeface="Arial" pitchFamily="34" charset="0"/>
              <a:buNone/>
              <a:defRPr sz="900" b="0">
                <a:solidFill>
                  <a:srgbClr val="666666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8" name="Espace réservé de la date 10"/>
          <p:cNvSpPr>
            <a:spLocks noGrp="1"/>
          </p:cNvSpPr>
          <p:nvPr>
            <p:ph type="dt" sz="half" idx="14"/>
          </p:nvPr>
        </p:nvSpPr>
        <p:spPr>
          <a:xfrm>
            <a:off x="3959812" y="6304643"/>
            <a:ext cx="1451334" cy="365881"/>
          </a:xfrm>
        </p:spPr>
        <p:txBody>
          <a:bodyPr rtlCol="0"/>
          <a:lstStyle>
            <a:lvl1pPr defTabSz="864565" eaLnBrk="0" fontAlgn="base" hangingPunct="0">
              <a:spcBef>
                <a:spcPct val="0"/>
              </a:spcBef>
              <a:spcAft>
                <a:spcPct val="0"/>
              </a:spcAft>
              <a:defRPr cap="all"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fld id="{FFA5CB4F-5C20-48AB-B35D-E134ACEFD23F}" type="datetimeFigureOut">
              <a:rPr lang="fr-FR" smtClean="0"/>
              <a:t>06/10/2015</a:t>
            </a:fld>
            <a:endParaRPr lang="fr-FR"/>
          </a:p>
        </p:txBody>
      </p:sp>
      <p:sp>
        <p:nvSpPr>
          <p:cNvPr id="10" name="Espace réservé du numéro de diapositive 1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>
            <a:lvl1pPr defTabSz="86456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fld id="{F1368613-312C-4F4B-9CCB-01413B68B140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pied de page 12"/>
          <p:cNvSpPr>
            <a:spLocks noGrp="1"/>
          </p:cNvSpPr>
          <p:nvPr>
            <p:ph type="ftr" sz="quarter" idx="16"/>
          </p:nvPr>
        </p:nvSpPr>
        <p:spPr>
          <a:xfrm>
            <a:off x="5436530" y="6304643"/>
            <a:ext cx="2554765" cy="365881"/>
          </a:xfrm>
        </p:spPr>
        <p:txBody>
          <a:bodyPr rtlCol="0"/>
          <a:lstStyle>
            <a:lvl1pPr defTabSz="86456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re 1 visu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9" descr="bandeau_titre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31029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ZoneTexte 6"/>
          <p:cNvSpPr txBox="1">
            <a:spLocks noChangeArrowheads="1"/>
          </p:cNvSpPr>
          <p:nvPr/>
        </p:nvSpPr>
        <p:spPr bwMode="auto">
          <a:xfrm>
            <a:off x="1109405" y="4581071"/>
            <a:ext cx="1302020" cy="1118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8" tIns="45714" rIns="91428" bIns="45714">
            <a:spAutoFit/>
          </a:bodyPr>
          <a:lstStyle/>
          <a:p>
            <a:pPr defTabSz="914098" eaLnBrk="1" hangingPunct="1">
              <a:defRPr/>
            </a:pPr>
            <a:r>
              <a:rPr lang="fr-FR" sz="6600" b="1" dirty="0" err="1">
                <a:solidFill>
                  <a:srgbClr val="FFFFFF"/>
                </a:solidFill>
                <a:latin typeface="Arial Narrow" pitchFamily="34" charset="0"/>
              </a:rPr>
              <a:t>Irfu</a:t>
            </a:r>
            <a:endParaRPr lang="fr-FR" sz="6600" b="1" dirty="0">
              <a:solidFill>
                <a:srgbClr val="FFFFFF"/>
              </a:solidFill>
              <a:latin typeface="Arial Narrow" pitchFamily="34" charset="0"/>
            </a:endParaRPr>
          </a:p>
        </p:txBody>
      </p:sp>
      <p:pic>
        <p:nvPicPr>
          <p:cNvPr id="8" name="Image 11" descr="irfulogoversion4.jpg"/>
          <p:cNvPicPr>
            <a:picLocks noChangeAspect="1"/>
          </p:cNvPicPr>
          <p:nvPr/>
        </p:nvPicPr>
        <p:blipFill>
          <a:blip r:embed="rId3" cstate="print"/>
          <a:srcRect r="1781" b="41484"/>
          <a:stretch>
            <a:fillRect/>
          </a:stretch>
        </p:blipFill>
        <p:spPr bwMode="auto">
          <a:xfrm>
            <a:off x="1240802" y="5589512"/>
            <a:ext cx="1058637" cy="1062869"/>
          </a:xfrm>
          <a:prstGeom prst="rect">
            <a:avLst/>
          </a:prstGeom>
          <a:solidFill>
            <a:srgbClr val="A80000"/>
          </a:solidFill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60000" y="1855288"/>
            <a:ext cx="4788464" cy="1429696"/>
          </a:xfrm>
        </p:spPr>
        <p:txBody>
          <a:bodyPr anchor="t"/>
          <a:lstStyle>
            <a:lvl1pPr>
              <a:lnSpc>
                <a:spcPts val="3800"/>
              </a:lnSpc>
              <a:defRPr sz="2800" b="0" cap="all" baseline="0">
                <a:solidFill>
                  <a:srgbClr val="666666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60000" y="5805264"/>
            <a:ext cx="4788464" cy="504056"/>
          </a:xfrm>
        </p:spPr>
        <p:txBody>
          <a:bodyPr anchor="b"/>
          <a:lstStyle>
            <a:lvl1pPr marL="0" indent="0" algn="l">
              <a:buNone/>
              <a:defRPr sz="1500" cap="all" baseline="0">
                <a:solidFill>
                  <a:srgbClr val="666666"/>
                </a:solidFill>
              </a:defRPr>
            </a:lvl1pPr>
            <a:lvl2pPr marL="4571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6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8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9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1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/>
          </p:nvPr>
        </p:nvSpPr>
        <p:spPr>
          <a:xfrm>
            <a:off x="3960000" y="5445224"/>
            <a:ext cx="4788464" cy="288032"/>
          </a:xfrm>
        </p:spPr>
        <p:txBody>
          <a:bodyPr anchor="b"/>
          <a:lstStyle>
            <a:lvl1pPr marL="0" indent="0">
              <a:buFont typeface="Arial" pitchFamily="34" charset="0"/>
              <a:buNone/>
              <a:defRPr sz="900" b="0">
                <a:solidFill>
                  <a:srgbClr val="666666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2" name="Espace réservé pour une image  11"/>
          <p:cNvSpPr>
            <a:spLocks noGrp="1"/>
          </p:cNvSpPr>
          <p:nvPr>
            <p:ph type="pic" sz="quarter" idx="14"/>
          </p:nvPr>
        </p:nvSpPr>
        <p:spPr>
          <a:xfrm>
            <a:off x="3311999" y="3311999"/>
            <a:ext cx="5832000" cy="2124000"/>
          </a:xfrm>
          <a:solidFill>
            <a:srgbClr val="666666"/>
          </a:solidFill>
        </p:spPr>
        <p:txBody>
          <a:bodyPr rtlCol="0" anchor="ctr">
            <a:noAutofit/>
          </a:bodyPr>
          <a:lstStyle>
            <a:lvl1pPr marL="0" indent="0" algn="ct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noProof="0" smtClean="0"/>
              <a:t>Cliquez sur l'icône pour ajouter une image</a:t>
            </a:r>
            <a:endParaRPr lang="fr-FR" noProof="0" dirty="0"/>
          </a:p>
        </p:txBody>
      </p:sp>
      <p:sp>
        <p:nvSpPr>
          <p:cNvPr id="10" name="Espace réservé de la date 12"/>
          <p:cNvSpPr>
            <a:spLocks noGrp="1"/>
          </p:cNvSpPr>
          <p:nvPr>
            <p:ph type="dt" sz="half" idx="15"/>
          </p:nvPr>
        </p:nvSpPr>
        <p:spPr>
          <a:xfrm>
            <a:off x="3959812" y="6304643"/>
            <a:ext cx="1451334" cy="365881"/>
          </a:xfrm>
        </p:spPr>
        <p:txBody>
          <a:bodyPr rtlCol="0"/>
          <a:lstStyle>
            <a:lvl1pPr defTabSz="864565" eaLnBrk="0" fontAlgn="base" hangingPunct="0">
              <a:spcBef>
                <a:spcPct val="0"/>
              </a:spcBef>
              <a:spcAft>
                <a:spcPct val="0"/>
              </a:spcAft>
              <a:defRPr cap="all"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fld id="{FFA5CB4F-5C20-48AB-B35D-E134ACEFD23F}" type="datetimeFigureOut">
              <a:rPr lang="fr-FR" smtClean="0"/>
              <a:t>06/10/2015</a:t>
            </a:fld>
            <a:endParaRPr lang="fr-FR"/>
          </a:p>
        </p:txBody>
      </p:sp>
      <p:sp>
        <p:nvSpPr>
          <p:cNvPr id="11" name="Espace réservé du numéro de diapositive 13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>
            <a:lvl1pPr defTabSz="86456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fld id="{F1368613-312C-4F4B-9CCB-01413B68B140}" type="slidenum">
              <a:rPr lang="fr-FR" smtClean="0"/>
              <a:t>‹N°›</a:t>
            </a:fld>
            <a:endParaRPr lang="fr-FR"/>
          </a:p>
        </p:txBody>
      </p:sp>
      <p:sp>
        <p:nvSpPr>
          <p:cNvPr id="13" name="Espace réservé du pied de page 14"/>
          <p:cNvSpPr>
            <a:spLocks noGrp="1"/>
          </p:cNvSpPr>
          <p:nvPr>
            <p:ph type="ftr" sz="quarter" idx="17"/>
          </p:nvPr>
        </p:nvSpPr>
        <p:spPr>
          <a:xfrm>
            <a:off x="5436530" y="6304643"/>
            <a:ext cx="2554765" cy="365881"/>
          </a:xfrm>
        </p:spPr>
        <p:txBody>
          <a:bodyPr rtlCol="0"/>
          <a:lstStyle>
            <a:lvl1pPr defTabSz="86456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re 3 visu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9" descr="bandeau_titre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31029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ZoneTexte 9"/>
          <p:cNvSpPr txBox="1">
            <a:spLocks noChangeArrowheads="1"/>
          </p:cNvSpPr>
          <p:nvPr/>
        </p:nvSpPr>
        <p:spPr bwMode="auto">
          <a:xfrm>
            <a:off x="1109405" y="4581071"/>
            <a:ext cx="1302020" cy="1118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8" tIns="45714" rIns="91428" bIns="45714">
            <a:spAutoFit/>
          </a:bodyPr>
          <a:lstStyle/>
          <a:p>
            <a:pPr defTabSz="914098" eaLnBrk="1" hangingPunct="1">
              <a:defRPr/>
            </a:pPr>
            <a:r>
              <a:rPr lang="fr-FR" sz="6600" b="1">
                <a:solidFill>
                  <a:srgbClr val="FFFFFF"/>
                </a:solidFill>
                <a:latin typeface="Arial Narrow" pitchFamily="34" charset="0"/>
              </a:rPr>
              <a:t>Irfu</a:t>
            </a:r>
          </a:p>
        </p:txBody>
      </p:sp>
      <p:pic>
        <p:nvPicPr>
          <p:cNvPr id="11" name="Image 11" descr="irfulogoversion4.jpg"/>
          <p:cNvPicPr>
            <a:picLocks noChangeAspect="1"/>
          </p:cNvPicPr>
          <p:nvPr/>
        </p:nvPicPr>
        <p:blipFill>
          <a:blip r:embed="rId3" cstate="print"/>
          <a:srcRect r="1781" b="41484"/>
          <a:stretch>
            <a:fillRect/>
          </a:stretch>
        </p:blipFill>
        <p:spPr bwMode="auto">
          <a:xfrm>
            <a:off x="1240802" y="5589512"/>
            <a:ext cx="1058637" cy="1062869"/>
          </a:xfrm>
          <a:prstGeom prst="rect">
            <a:avLst/>
          </a:prstGeom>
          <a:solidFill>
            <a:srgbClr val="A80000"/>
          </a:solidFill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60000" y="1855288"/>
            <a:ext cx="4788464" cy="1429696"/>
          </a:xfrm>
        </p:spPr>
        <p:txBody>
          <a:bodyPr anchor="t"/>
          <a:lstStyle>
            <a:lvl1pPr>
              <a:lnSpc>
                <a:spcPts val="3800"/>
              </a:lnSpc>
              <a:defRPr sz="2800" b="0" cap="all" baseline="0">
                <a:solidFill>
                  <a:srgbClr val="666666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60000" y="5805264"/>
            <a:ext cx="4788464" cy="504056"/>
          </a:xfrm>
        </p:spPr>
        <p:txBody>
          <a:bodyPr anchor="b"/>
          <a:lstStyle>
            <a:lvl1pPr marL="0" indent="0" algn="l">
              <a:buNone/>
              <a:defRPr sz="1500" cap="all" baseline="0">
                <a:solidFill>
                  <a:srgbClr val="666666"/>
                </a:solidFill>
              </a:defRPr>
            </a:lvl1pPr>
            <a:lvl2pPr marL="4571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6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8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9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1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/>
          </p:nvPr>
        </p:nvSpPr>
        <p:spPr>
          <a:xfrm>
            <a:off x="3960000" y="5445224"/>
            <a:ext cx="4788464" cy="288032"/>
          </a:xfrm>
        </p:spPr>
        <p:txBody>
          <a:bodyPr anchor="b"/>
          <a:lstStyle>
            <a:lvl1pPr marL="0" indent="0">
              <a:buFont typeface="Arial" pitchFamily="34" charset="0"/>
              <a:buNone/>
              <a:defRPr sz="900" b="0">
                <a:solidFill>
                  <a:srgbClr val="666666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1" name="Espace réservé du contenu 20"/>
          <p:cNvSpPr>
            <a:spLocks noGrp="1"/>
          </p:cNvSpPr>
          <p:nvPr>
            <p:ph sz="quarter" idx="20"/>
          </p:nvPr>
        </p:nvSpPr>
        <p:spPr>
          <a:xfrm>
            <a:off x="3312000" y="3312000"/>
            <a:ext cx="1944000" cy="2124000"/>
          </a:xfrm>
          <a:solidFill>
            <a:srgbClr val="666666"/>
          </a:solidFill>
        </p:spPr>
        <p:txBody>
          <a:bodyPr anchor="ctr"/>
          <a:lstStyle>
            <a:lvl1pPr marL="0" indent="0" algn="ct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2" name="Espace réservé du contenu 20"/>
          <p:cNvSpPr>
            <a:spLocks noGrp="1"/>
          </p:cNvSpPr>
          <p:nvPr>
            <p:ph sz="quarter" idx="21"/>
          </p:nvPr>
        </p:nvSpPr>
        <p:spPr>
          <a:xfrm>
            <a:off x="5256000" y="3312000"/>
            <a:ext cx="1944000" cy="2124000"/>
          </a:xfrm>
          <a:solidFill>
            <a:srgbClr val="808080"/>
          </a:solidFill>
        </p:spPr>
        <p:txBody>
          <a:bodyPr anchor="ctr"/>
          <a:lstStyle>
            <a:lvl1pPr marL="0" indent="0" algn="ct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3" name="Espace réservé du contenu 20"/>
          <p:cNvSpPr>
            <a:spLocks noGrp="1"/>
          </p:cNvSpPr>
          <p:nvPr>
            <p:ph sz="quarter" idx="22"/>
          </p:nvPr>
        </p:nvSpPr>
        <p:spPr>
          <a:xfrm>
            <a:off x="7200000" y="3312000"/>
            <a:ext cx="1944000" cy="2124000"/>
          </a:xfrm>
          <a:solidFill>
            <a:srgbClr val="B2B2B2"/>
          </a:solidFill>
        </p:spPr>
        <p:txBody>
          <a:bodyPr anchor="ctr"/>
          <a:lstStyle>
            <a:lvl1pPr marL="0" indent="0" algn="ct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2" name="Espace réservé de la date 13"/>
          <p:cNvSpPr>
            <a:spLocks noGrp="1"/>
          </p:cNvSpPr>
          <p:nvPr>
            <p:ph type="dt" sz="half" idx="23"/>
          </p:nvPr>
        </p:nvSpPr>
        <p:spPr>
          <a:xfrm>
            <a:off x="3959812" y="6304643"/>
            <a:ext cx="1451334" cy="365881"/>
          </a:xfrm>
        </p:spPr>
        <p:txBody>
          <a:bodyPr rtlCol="0"/>
          <a:lstStyle>
            <a:lvl1pPr defTabSz="864565" eaLnBrk="0" fontAlgn="base" hangingPunct="0">
              <a:spcBef>
                <a:spcPct val="0"/>
              </a:spcBef>
              <a:spcAft>
                <a:spcPct val="0"/>
              </a:spcAft>
              <a:defRPr cap="all"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fld id="{FFA5CB4F-5C20-48AB-B35D-E134ACEFD23F}" type="datetimeFigureOut">
              <a:rPr lang="fr-FR" smtClean="0"/>
              <a:t>06/10/2015</a:t>
            </a:fld>
            <a:endParaRPr lang="fr-FR"/>
          </a:p>
        </p:txBody>
      </p:sp>
      <p:sp>
        <p:nvSpPr>
          <p:cNvPr id="13" name="Espace réservé du numéro de diapositive 14"/>
          <p:cNvSpPr>
            <a:spLocks noGrp="1"/>
          </p:cNvSpPr>
          <p:nvPr>
            <p:ph type="sldNum" sz="quarter" idx="24"/>
          </p:nvPr>
        </p:nvSpPr>
        <p:spPr/>
        <p:txBody>
          <a:bodyPr rtlCol="0"/>
          <a:lstStyle>
            <a:lvl1pPr defTabSz="86456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fld id="{F1368613-312C-4F4B-9CCB-01413B68B140}" type="slidenum">
              <a:rPr lang="fr-FR" smtClean="0"/>
              <a:t>‹N°›</a:t>
            </a:fld>
            <a:endParaRPr lang="fr-FR"/>
          </a:p>
        </p:txBody>
      </p:sp>
      <p:sp>
        <p:nvSpPr>
          <p:cNvPr id="14" name="Espace réservé du pied de page 15"/>
          <p:cNvSpPr>
            <a:spLocks noGrp="1"/>
          </p:cNvSpPr>
          <p:nvPr>
            <p:ph type="ftr" sz="quarter" idx="25"/>
          </p:nvPr>
        </p:nvSpPr>
        <p:spPr>
          <a:xfrm>
            <a:off x="5436530" y="6304643"/>
            <a:ext cx="2554765" cy="365881"/>
          </a:xfrm>
        </p:spPr>
        <p:txBody>
          <a:bodyPr rtlCol="0"/>
          <a:lstStyle>
            <a:lvl1pPr defTabSz="86456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rcalai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9" descr="bandeau_intercalaire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10296" y="0"/>
            <a:ext cx="583370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Groupe 10"/>
          <p:cNvGrpSpPr>
            <a:grpSpLocks/>
          </p:cNvGrpSpPr>
          <p:nvPr/>
        </p:nvGrpSpPr>
        <p:grpSpPr bwMode="auto">
          <a:xfrm>
            <a:off x="5724705" y="4626429"/>
            <a:ext cx="1302020" cy="2071310"/>
            <a:chOff x="1109801" y="4581128"/>
            <a:chExt cx="1301959" cy="2070750"/>
          </a:xfrm>
        </p:grpSpPr>
        <p:sp>
          <p:nvSpPr>
            <p:cNvPr id="6" name="ZoneTexte 5"/>
            <p:cNvSpPr txBox="1">
              <a:spLocks noChangeArrowheads="1"/>
            </p:cNvSpPr>
            <p:nvPr userDrawn="1"/>
          </p:nvSpPr>
          <p:spPr bwMode="auto">
            <a:xfrm>
              <a:off x="1109801" y="4581128"/>
              <a:ext cx="1301959" cy="11079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914098" eaLnBrk="1" hangingPunct="1">
                <a:defRPr/>
              </a:pPr>
              <a:r>
                <a:rPr lang="fr-FR" sz="6600" b="1">
                  <a:solidFill>
                    <a:srgbClr val="FFFFFF"/>
                  </a:solidFill>
                  <a:latin typeface="Arial Narrow" pitchFamily="34" charset="0"/>
                </a:rPr>
                <a:t>Irfu</a:t>
              </a:r>
            </a:p>
          </p:txBody>
        </p:sp>
        <p:pic>
          <p:nvPicPr>
            <p:cNvPr id="7" name="Image 12" descr="irfulogoversion4.jpg"/>
            <p:cNvPicPr>
              <a:picLocks noChangeAspect="1"/>
            </p:cNvPicPr>
            <p:nvPr userDrawn="1"/>
          </p:nvPicPr>
          <p:blipFill>
            <a:blip r:embed="rId3" cstate="print"/>
            <a:srcRect r="1781" b="41484"/>
            <a:stretch>
              <a:fillRect/>
            </a:stretch>
          </p:blipFill>
          <p:spPr bwMode="auto">
            <a:xfrm>
              <a:off x="1240853" y="5589240"/>
              <a:ext cx="1058094" cy="1062638"/>
            </a:xfrm>
            <a:prstGeom prst="rect">
              <a:avLst/>
            </a:prstGeom>
            <a:solidFill>
              <a:srgbClr val="A8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</p:grp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672000" y="1949599"/>
            <a:ext cx="5364496" cy="4719761"/>
          </a:xfrm>
        </p:spPr>
        <p:txBody>
          <a:bodyPr anchor="t"/>
          <a:lstStyle>
            <a:lvl1pPr algn="l">
              <a:lnSpc>
                <a:spcPts val="2800"/>
              </a:lnSpc>
              <a:defRPr sz="2200" b="1" cap="all"/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672000" y="260649"/>
            <a:ext cx="5292488" cy="1584176"/>
          </a:xfrm>
        </p:spPr>
        <p:txBody>
          <a:bodyPr/>
          <a:lstStyle>
            <a:lvl1pPr marL="0" indent="0">
              <a:lnSpc>
                <a:spcPts val="1200"/>
              </a:lnSpc>
              <a:spcAft>
                <a:spcPts val="0"/>
              </a:spcAft>
              <a:buNone/>
              <a:defRPr sz="900">
                <a:solidFill>
                  <a:schemeClr val="bg1"/>
                </a:solidFill>
              </a:defRPr>
            </a:lvl1pPr>
            <a:lvl2pPr marL="45713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1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55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6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83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97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11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8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defTabSz="864565" eaLnBrk="0" fontAlgn="base" hangingPunct="0">
              <a:spcBef>
                <a:spcPct val="0"/>
              </a:spcBef>
              <a:spcAft>
                <a:spcPct val="0"/>
              </a:spcAft>
              <a:defRPr cap="all"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fld id="{FFA5CB4F-5C20-48AB-B35D-E134ACEFD23F}" type="datetimeFigureOut">
              <a:rPr lang="fr-FR" smtClean="0"/>
              <a:t>06/10/2015</a:t>
            </a:fld>
            <a:endParaRPr lang="fr-FR"/>
          </a:p>
        </p:txBody>
      </p:sp>
      <p:sp>
        <p:nvSpPr>
          <p:cNvPr id="9" name="Espace réservé du numéro de diapositive 7"/>
          <p:cNvSpPr>
            <a:spLocks noGrp="1"/>
          </p:cNvSpPr>
          <p:nvPr>
            <p:ph type="sldNum" sz="quarter" idx="11"/>
          </p:nvPr>
        </p:nvSpPr>
        <p:spPr>
          <a:xfrm>
            <a:off x="576353" y="5876775"/>
            <a:ext cx="2699600" cy="365881"/>
          </a:xfrm>
        </p:spPr>
        <p:txBody>
          <a:bodyPr rtlCol="0"/>
          <a:lstStyle>
            <a:lvl1pPr defTabSz="86456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fld id="{F1368613-312C-4F4B-9CCB-01413B68B140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pied de page 8"/>
          <p:cNvSpPr>
            <a:spLocks noGrp="1"/>
          </p:cNvSpPr>
          <p:nvPr>
            <p:ph type="ftr" sz="quarter" idx="12"/>
          </p:nvPr>
        </p:nvSpPr>
        <p:spPr>
          <a:xfrm>
            <a:off x="576353" y="5445881"/>
            <a:ext cx="2699600" cy="364370"/>
          </a:xfrm>
        </p:spPr>
        <p:txBody>
          <a:bodyPr rtlCol="0"/>
          <a:lstStyle>
            <a:lvl1pPr algn="l" defTabSz="86456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2000"/>
              </a:spcBef>
              <a:spcAft>
                <a:spcPts val="1500"/>
              </a:spcAft>
              <a:defRPr/>
            </a:lvl1pPr>
            <a:lvl2pPr marL="361901" indent="0">
              <a:lnSpc>
                <a:spcPts val="2800"/>
              </a:lnSpc>
              <a:buFont typeface="Arial" pitchFamily="34" charset="0"/>
              <a:buNone/>
              <a:tabLst>
                <a:tab pos="8076120" algn="r"/>
              </a:tabLst>
              <a:defRPr sz="2200"/>
            </a:lvl2pPr>
            <a:lvl3pPr marL="361901" indent="0">
              <a:lnSpc>
                <a:spcPts val="2800"/>
              </a:lnSpc>
              <a:buFont typeface="Arial" pitchFamily="34" charset="0"/>
              <a:buNone/>
              <a:tabLst>
                <a:tab pos="8076120" algn="r"/>
              </a:tabLst>
              <a:defRPr sz="2200"/>
            </a:lvl3pPr>
            <a:lvl4pPr marL="361901" indent="0">
              <a:lnSpc>
                <a:spcPts val="2800"/>
              </a:lnSpc>
              <a:buFont typeface="Arial" pitchFamily="34" charset="0"/>
              <a:buNone/>
              <a:tabLst>
                <a:tab pos="8076120" algn="r"/>
              </a:tabLst>
              <a:defRPr sz="2200"/>
            </a:lvl4pPr>
            <a:lvl5pPr marL="361901" indent="0">
              <a:lnSpc>
                <a:spcPts val="2800"/>
              </a:lnSpc>
              <a:buNone/>
              <a:tabLst>
                <a:tab pos="8076120" algn="r"/>
              </a:tabLst>
              <a:defRPr sz="2200"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4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defTabSz="864565" eaLnBrk="0" fontAlgn="base" hangingPunct="0">
              <a:spcBef>
                <a:spcPct val="0"/>
              </a:spcBef>
              <a:spcAft>
                <a:spcPct val="0"/>
              </a:spcAft>
              <a:defRPr cap="all"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fld id="{FFA5CB4F-5C20-48AB-B35D-E134ACEFD23F}" type="datetimeFigureOut">
              <a:rPr lang="fr-FR" smtClean="0"/>
              <a:t>06/10/2015</a:t>
            </a:fld>
            <a:endParaRPr lang="fr-FR"/>
          </a:p>
        </p:txBody>
      </p:sp>
      <p:sp>
        <p:nvSpPr>
          <p:cNvPr id="5" name="Espace réservé du numéro de diapositive 10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 defTabSz="86456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fld id="{F1368613-312C-4F4B-9CCB-01413B68B140}" type="slidenum">
              <a:rPr lang="fr-FR" smtClean="0"/>
              <a:t>‹N°›</a:t>
            </a:fld>
            <a:endParaRPr lang="fr-FR"/>
          </a:p>
        </p:txBody>
      </p:sp>
      <p:sp>
        <p:nvSpPr>
          <p:cNvPr id="6" name="Espace réservé du pied de page 11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 defTabSz="86456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defTabSz="864565" eaLnBrk="0" fontAlgn="base" hangingPunct="0">
              <a:spcBef>
                <a:spcPct val="0"/>
              </a:spcBef>
              <a:spcAft>
                <a:spcPct val="0"/>
              </a:spcAft>
              <a:defRPr cap="all"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fld id="{FFA5CB4F-5C20-48AB-B35D-E134ACEFD23F}" type="datetimeFigureOut">
              <a:rPr lang="fr-FR" smtClean="0"/>
              <a:t>06/10/2015</a:t>
            </a:fld>
            <a:endParaRPr lang="fr-FR"/>
          </a:p>
        </p:txBody>
      </p:sp>
      <p:sp>
        <p:nvSpPr>
          <p:cNvPr id="5" name="Espace réservé du numéro de diapositive 10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 defTabSz="86456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fld id="{F1368613-312C-4F4B-9CCB-01413B68B140}" type="slidenum">
              <a:rPr lang="fr-FR" smtClean="0"/>
              <a:t>‹N°›</a:t>
            </a:fld>
            <a:endParaRPr lang="fr-FR"/>
          </a:p>
        </p:txBody>
      </p:sp>
      <p:sp>
        <p:nvSpPr>
          <p:cNvPr id="6" name="Espace réservé du pied de page 11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 defTabSz="86456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e 1 visu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99592" y="1268760"/>
            <a:ext cx="4104456" cy="4968552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11" name="Espace réservé du contenu 20"/>
          <p:cNvSpPr>
            <a:spLocks noGrp="1"/>
          </p:cNvSpPr>
          <p:nvPr>
            <p:ph sz="quarter" idx="20"/>
          </p:nvPr>
        </p:nvSpPr>
        <p:spPr>
          <a:xfrm>
            <a:off x="5148000" y="2016000"/>
            <a:ext cx="3492000" cy="3690000"/>
          </a:xfrm>
          <a:solidFill>
            <a:srgbClr val="666666"/>
          </a:solidFill>
        </p:spPr>
        <p:txBody>
          <a:bodyPr anchor="ctr"/>
          <a:lstStyle>
            <a:lvl1pPr marL="0" indent="0" algn="ct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11"/>
          <p:cNvSpPr>
            <a:spLocks noGrp="1"/>
          </p:cNvSpPr>
          <p:nvPr>
            <p:ph type="dt" sz="half" idx="21"/>
          </p:nvPr>
        </p:nvSpPr>
        <p:spPr/>
        <p:txBody>
          <a:bodyPr rtlCol="0"/>
          <a:lstStyle>
            <a:lvl1pPr defTabSz="864565" eaLnBrk="0" fontAlgn="base" hangingPunct="0">
              <a:spcBef>
                <a:spcPct val="0"/>
              </a:spcBef>
              <a:spcAft>
                <a:spcPct val="0"/>
              </a:spcAft>
              <a:defRPr cap="all"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fld id="{FFA5CB4F-5C20-48AB-B35D-E134ACEFD23F}" type="datetimeFigureOut">
              <a:rPr lang="fr-FR" smtClean="0"/>
              <a:t>06/10/2015</a:t>
            </a:fld>
            <a:endParaRPr lang="fr-FR"/>
          </a:p>
        </p:txBody>
      </p:sp>
      <p:sp>
        <p:nvSpPr>
          <p:cNvPr id="6" name="Espace réservé du numéro de diapositive 12"/>
          <p:cNvSpPr>
            <a:spLocks noGrp="1"/>
          </p:cNvSpPr>
          <p:nvPr>
            <p:ph type="sldNum" sz="quarter" idx="22"/>
          </p:nvPr>
        </p:nvSpPr>
        <p:spPr/>
        <p:txBody>
          <a:bodyPr rtlCol="0"/>
          <a:lstStyle>
            <a:lvl1pPr defTabSz="86456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fld id="{F1368613-312C-4F4B-9CCB-01413B68B140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Espace réservé du pied de page 13"/>
          <p:cNvSpPr>
            <a:spLocks noGrp="1"/>
          </p:cNvSpPr>
          <p:nvPr>
            <p:ph type="ftr" sz="quarter" idx="23"/>
          </p:nvPr>
        </p:nvSpPr>
        <p:spPr/>
        <p:txBody>
          <a:bodyPr rtlCol="0"/>
          <a:lstStyle>
            <a:lvl1pPr defTabSz="86456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e 3 visu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99592" y="1268760"/>
            <a:ext cx="4104456" cy="4968552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15" name="Espace réservé du contenu 20"/>
          <p:cNvSpPr>
            <a:spLocks noGrp="1"/>
          </p:cNvSpPr>
          <p:nvPr>
            <p:ph sz="quarter" idx="21"/>
          </p:nvPr>
        </p:nvSpPr>
        <p:spPr>
          <a:xfrm>
            <a:off x="5148000" y="2016000"/>
            <a:ext cx="3492000" cy="1980000"/>
          </a:xfrm>
          <a:solidFill>
            <a:srgbClr val="666666"/>
          </a:solidFill>
        </p:spPr>
        <p:txBody>
          <a:bodyPr anchor="ctr"/>
          <a:lstStyle>
            <a:lvl1pPr marL="0" indent="0" algn="ct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6" name="Espace réservé du contenu 20"/>
          <p:cNvSpPr>
            <a:spLocks noGrp="1"/>
          </p:cNvSpPr>
          <p:nvPr>
            <p:ph sz="quarter" idx="22"/>
          </p:nvPr>
        </p:nvSpPr>
        <p:spPr>
          <a:xfrm>
            <a:off x="5148000" y="3999600"/>
            <a:ext cx="1746000" cy="1695600"/>
          </a:xfrm>
          <a:solidFill>
            <a:srgbClr val="808080"/>
          </a:solidFill>
        </p:spPr>
        <p:txBody>
          <a:bodyPr anchor="ctr"/>
          <a:lstStyle>
            <a:lvl1pPr marL="0" indent="0" algn="ct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7" name="Espace réservé du contenu 20"/>
          <p:cNvSpPr>
            <a:spLocks noGrp="1"/>
          </p:cNvSpPr>
          <p:nvPr>
            <p:ph sz="quarter" idx="23"/>
          </p:nvPr>
        </p:nvSpPr>
        <p:spPr>
          <a:xfrm>
            <a:off x="6894000" y="3999600"/>
            <a:ext cx="1746000" cy="1695600"/>
          </a:xfrm>
          <a:solidFill>
            <a:srgbClr val="B2B2B2"/>
          </a:solidFill>
        </p:spPr>
        <p:txBody>
          <a:bodyPr anchor="ctr"/>
          <a:lstStyle>
            <a:lvl1pPr marL="0" indent="0" algn="ct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7" name="Espace réservé de la date 11"/>
          <p:cNvSpPr>
            <a:spLocks noGrp="1"/>
          </p:cNvSpPr>
          <p:nvPr>
            <p:ph type="dt" sz="half" idx="24"/>
          </p:nvPr>
        </p:nvSpPr>
        <p:spPr/>
        <p:txBody>
          <a:bodyPr rtlCol="0"/>
          <a:lstStyle>
            <a:lvl1pPr defTabSz="864565" eaLnBrk="0" fontAlgn="base" hangingPunct="0">
              <a:spcBef>
                <a:spcPct val="0"/>
              </a:spcBef>
              <a:spcAft>
                <a:spcPct val="0"/>
              </a:spcAft>
              <a:defRPr cap="all"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fld id="{FFA5CB4F-5C20-48AB-B35D-E134ACEFD23F}" type="datetimeFigureOut">
              <a:rPr lang="fr-FR" smtClean="0"/>
              <a:t>06/10/2015</a:t>
            </a:fld>
            <a:endParaRPr lang="fr-FR"/>
          </a:p>
        </p:txBody>
      </p:sp>
      <p:sp>
        <p:nvSpPr>
          <p:cNvPr id="8" name="Espace réservé du numéro de diapositive 12"/>
          <p:cNvSpPr>
            <a:spLocks noGrp="1"/>
          </p:cNvSpPr>
          <p:nvPr>
            <p:ph type="sldNum" sz="quarter" idx="25"/>
          </p:nvPr>
        </p:nvSpPr>
        <p:spPr/>
        <p:txBody>
          <a:bodyPr rtlCol="0"/>
          <a:lstStyle>
            <a:lvl1pPr defTabSz="86456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fld id="{F1368613-312C-4F4B-9CCB-01413B68B140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Espace réservé du pied de page 13"/>
          <p:cNvSpPr>
            <a:spLocks noGrp="1"/>
          </p:cNvSpPr>
          <p:nvPr>
            <p:ph type="ftr" sz="quarter" idx="26"/>
          </p:nvPr>
        </p:nvSpPr>
        <p:spPr/>
        <p:txBody>
          <a:bodyPr rtlCol="0"/>
          <a:lstStyle>
            <a:lvl1pPr defTabSz="86456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e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99592" y="3707507"/>
            <a:ext cx="8064896" cy="2529805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9" name="Espace réservé du contenu 20"/>
          <p:cNvSpPr>
            <a:spLocks noGrp="1"/>
          </p:cNvSpPr>
          <p:nvPr>
            <p:ph sz="quarter" idx="21"/>
          </p:nvPr>
        </p:nvSpPr>
        <p:spPr>
          <a:xfrm>
            <a:off x="900488" y="1458000"/>
            <a:ext cx="8064000" cy="1908000"/>
          </a:xfrm>
          <a:solidFill>
            <a:srgbClr val="666666"/>
          </a:solidFill>
        </p:spPr>
        <p:txBody>
          <a:bodyPr anchor="ctr"/>
          <a:lstStyle>
            <a:lvl1pPr marL="0" indent="0" algn="ct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9"/>
          <p:cNvSpPr>
            <a:spLocks noGrp="1"/>
          </p:cNvSpPr>
          <p:nvPr>
            <p:ph type="dt" sz="half" idx="22"/>
          </p:nvPr>
        </p:nvSpPr>
        <p:spPr/>
        <p:txBody>
          <a:bodyPr rtlCol="0"/>
          <a:lstStyle>
            <a:lvl1pPr defTabSz="864565" eaLnBrk="0" fontAlgn="base" hangingPunct="0">
              <a:spcBef>
                <a:spcPct val="0"/>
              </a:spcBef>
              <a:spcAft>
                <a:spcPct val="0"/>
              </a:spcAft>
              <a:defRPr cap="all"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fld id="{FFA5CB4F-5C20-48AB-B35D-E134ACEFD23F}" type="datetimeFigureOut">
              <a:rPr lang="fr-FR" smtClean="0"/>
              <a:t>06/10/2015</a:t>
            </a:fld>
            <a:endParaRPr lang="fr-FR"/>
          </a:p>
        </p:txBody>
      </p:sp>
      <p:sp>
        <p:nvSpPr>
          <p:cNvPr id="6" name="Espace réservé du numéro de diapositive 10"/>
          <p:cNvSpPr>
            <a:spLocks noGrp="1"/>
          </p:cNvSpPr>
          <p:nvPr>
            <p:ph type="sldNum" sz="quarter" idx="23"/>
          </p:nvPr>
        </p:nvSpPr>
        <p:spPr/>
        <p:txBody>
          <a:bodyPr rtlCol="0"/>
          <a:lstStyle>
            <a:lvl1pPr defTabSz="86456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fld id="{F1368613-312C-4F4B-9CCB-01413B68B140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Espace réservé du pied de page 11"/>
          <p:cNvSpPr>
            <a:spLocks noGrp="1"/>
          </p:cNvSpPr>
          <p:nvPr>
            <p:ph type="ftr" sz="quarter" idx="24"/>
          </p:nvPr>
        </p:nvSpPr>
        <p:spPr/>
        <p:txBody>
          <a:bodyPr rtlCol="0"/>
          <a:lstStyle>
            <a:lvl1pPr defTabSz="86456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age 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9" descr="bandeau_page_carte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250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Espace réservé du contenu 15"/>
          <p:cNvSpPr>
            <a:spLocks noGrp="1"/>
          </p:cNvSpPr>
          <p:nvPr>
            <p:ph sz="quarter" idx="15"/>
          </p:nvPr>
        </p:nvSpPr>
        <p:spPr>
          <a:xfrm>
            <a:off x="378000" y="836613"/>
            <a:ext cx="8460000" cy="5184775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5"/>
          <p:cNvSpPr>
            <a:spLocks noGrp="1"/>
          </p:cNvSpPr>
          <p:nvPr>
            <p:ph type="dt" sz="half" idx="16"/>
          </p:nvPr>
        </p:nvSpPr>
        <p:spPr/>
        <p:txBody>
          <a:bodyPr rtlCol="0"/>
          <a:lstStyle>
            <a:lvl1pPr defTabSz="864565" eaLnBrk="0" fontAlgn="base" hangingPunct="0">
              <a:spcBef>
                <a:spcPct val="0"/>
              </a:spcBef>
              <a:spcAft>
                <a:spcPct val="0"/>
              </a:spcAft>
              <a:defRPr cap="all"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fld id="{FFA5CB4F-5C20-48AB-B35D-E134ACEFD23F}" type="datetimeFigureOut">
              <a:rPr lang="fr-FR" smtClean="0"/>
              <a:t>06/10/2015</a:t>
            </a:fld>
            <a:endParaRPr lang="fr-FR"/>
          </a:p>
        </p:txBody>
      </p:sp>
      <p:sp>
        <p:nvSpPr>
          <p:cNvPr id="5" name="Espace réservé du numéro de diapositive 6"/>
          <p:cNvSpPr>
            <a:spLocks noGrp="1"/>
          </p:cNvSpPr>
          <p:nvPr>
            <p:ph type="sldNum" sz="quarter" idx="17"/>
          </p:nvPr>
        </p:nvSpPr>
        <p:spPr/>
        <p:txBody>
          <a:bodyPr rtlCol="0"/>
          <a:lstStyle>
            <a:lvl1pPr defTabSz="86456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fld id="{F1368613-312C-4F4B-9CCB-01413B68B140}" type="slidenum">
              <a:rPr lang="fr-FR" smtClean="0"/>
              <a:t>‹N°›</a:t>
            </a:fld>
            <a:endParaRPr lang="fr-FR"/>
          </a:p>
        </p:txBody>
      </p:sp>
      <p:sp>
        <p:nvSpPr>
          <p:cNvPr id="6" name="Espace réservé du pied de page 7"/>
          <p:cNvSpPr>
            <a:spLocks noGrp="1"/>
          </p:cNvSpPr>
          <p:nvPr>
            <p:ph type="ftr" sz="quarter" idx="18"/>
          </p:nvPr>
        </p:nvSpPr>
        <p:spPr/>
        <p:txBody>
          <a:bodyPr rtlCol="0"/>
          <a:lstStyle>
            <a:lvl1pPr defTabSz="86456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9" descr="carte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72" y="846666"/>
            <a:ext cx="8460141" cy="4156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Image 10" descr="bandeau_page_carte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9144000" cy="250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Espace réservé du graphique 32"/>
          <p:cNvSpPr>
            <a:spLocks noGrp="1"/>
          </p:cNvSpPr>
          <p:nvPr>
            <p:ph type="chart" sz="quarter" idx="13"/>
          </p:nvPr>
        </p:nvSpPr>
        <p:spPr>
          <a:xfrm>
            <a:off x="899592" y="5157788"/>
            <a:ext cx="3240360" cy="863600"/>
          </a:xfrm>
        </p:spPr>
        <p:txBody>
          <a:bodyPr rtlCol="0" anchor="ctr">
            <a:noAutofit/>
          </a:bodyPr>
          <a:lstStyle>
            <a:lvl1pPr marL="0" indent="0" algn="ctr">
              <a:defRPr sz="1200"/>
            </a:lvl1pPr>
          </a:lstStyle>
          <a:p>
            <a:pPr lvl="0"/>
            <a:r>
              <a:rPr lang="fr-FR" noProof="0" smtClean="0"/>
              <a:t>Cliquez sur l'icône pour ajouter un graphique</a:t>
            </a:r>
            <a:endParaRPr lang="fr-FR" noProof="0" dirty="0"/>
          </a:p>
        </p:txBody>
      </p:sp>
      <p:sp>
        <p:nvSpPr>
          <p:cNvPr id="5" name="Espace réservé de la date 5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>
            <a:lvl1pPr defTabSz="864565" eaLnBrk="0" fontAlgn="base" hangingPunct="0">
              <a:spcBef>
                <a:spcPct val="0"/>
              </a:spcBef>
              <a:spcAft>
                <a:spcPct val="0"/>
              </a:spcAft>
              <a:defRPr cap="all"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fld id="{FFA5CB4F-5C20-48AB-B35D-E134ACEFD23F}" type="datetimeFigureOut">
              <a:rPr lang="fr-FR" smtClean="0"/>
              <a:t>06/10/2015</a:t>
            </a:fld>
            <a:endParaRPr lang="fr-FR"/>
          </a:p>
        </p:txBody>
      </p:sp>
      <p:sp>
        <p:nvSpPr>
          <p:cNvPr id="6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>
            <a:lvl1pPr defTabSz="86456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fld id="{F1368613-312C-4F4B-9CCB-01413B68B140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Espace réservé du pied de page 7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>
            <a:lvl1pPr defTabSz="86456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9" descr="bandeau_intercalaire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10296" y="0"/>
            <a:ext cx="583370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mage 10" descr="bandeau_dernière.png"/>
          <p:cNvPicPr>
            <a:picLocks noChangeAspect="1"/>
          </p:cNvPicPr>
          <p:nvPr/>
        </p:nvPicPr>
        <p:blipFill>
          <a:blip r:embed="rId3" cstate="print"/>
          <a:srcRect b="15350"/>
          <a:stretch>
            <a:fillRect/>
          </a:stretch>
        </p:blipFill>
        <p:spPr bwMode="auto">
          <a:xfrm>
            <a:off x="3310296" y="0"/>
            <a:ext cx="5833704" cy="5805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mage 11" descr="irfulogoversion4.jpg"/>
          <p:cNvPicPr>
            <a:picLocks noChangeAspect="1"/>
          </p:cNvPicPr>
          <p:nvPr/>
        </p:nvPicPr>
        <p:blipFill>
          <a:blip r:embed="rId4" cstate="print"/>
          <a:srcRect b="41484"/>
          <a:stretch>
            <a:fillRect/>
          </a:stretch>
        </p:blipFill>
        <p:spPr bwMode="auto">
          <a:xfrm>
            <a:off x="8245129" y="116418"/>
            <a:ext cx="719694" cy="71059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7" name="ZoneTexte 6"/>
          <p:cNvSpPr txBox="1">
            <a:spLocks noChangeArrowheads="1"/>
          </p:cNvSpPr>
          <p:nvPr/>
        </p:nvSpPr>
        <p:spPr bwMode="auto">
          <a:xfrm>
            <a:off x="7249204" y="77108"/>
            <a:ext cx="995925" cy="840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8" tIns="45714" rIns="91428" bIns="45714">
            <a:spAutoFit/>
          </a:bodyPr>
          <a:lstStyle/>
          <a:p>
            <a:pPr algn="r" defTabSz="914098" eaLnBrk="1" hangingPunct="1">
              <a:defRPr/>
            </a:pPr>
            <a:r>
              <a:rPr lang="fr-FR" sz="4800" b="1">
                <a:solidFill>
                  <a:srgbClr val="FFFFFF"/>
                </a:solidFill>
                <a:latin typeface="Arial Narrow" pitchFamily="34" charset="0"/>
              </a:rPr>
              <a:t>Irfu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38800" y="5799600"/>
            <a:ext cx="1897200" cy="943200"/>
          </a:xfrm>
        </p:spPr>
        <p:txBody>
          <a:bodyPr anchor="t"/>
          <a:lstStyle>
            <a:lvl1pPr>
              <a:lnSpc>
                <a:spcPts val="1200"/>
              </a:lnSpc>
              <a:defRPr sz="900" b="0" cap="none" baseline="0">
                <a:solidFill>
                  <a:schemeClr val="bg2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39506" y="5799600"/>
            <a:ext cx="3552775" cy="943200"/>
          </a:xfrm>
        </p:spPr>
        <p:txBody>
          <a:bodyPr/>
          <a:lstStyle>
            <a:lvl1pPr marL="0" indent="0">
              <a:lnSpc>
                <a:spcPts val="1200"/>
              </a:lnSpc>
              <a:spcAft>
                <a:spcPts val="0"/>
              </a:spcAft>
              <a:buFont typeface="Arial" pitchFamily="34" charset="0"/>
              <a:buNone/>
              <a:defRPr sz="800">
                <a:solidFill>
                  <a:schemeClr val="bg1"/>
                </a:solidFill>
              </a:defRPr>
            </a:lvl1pPr>
            <a:lvl2pPr marL="0" indent="0">
              <a:lnSpc>
                <a:spcPts val="1200"/>
              </a:lnSpc>
              <a:spcBef>
                <a:spcPts val="800"/>
              </a:spcBef>
              <a:buFont typeface="Arial" pitchFamily="34" charset="0"/>
              <a:buNone/>
              <a:defRPr sz="700">
                <a:solidFill>
                  <a:schemeClr val="bg1"/>
                </a:solidFill>
              </a:defRPr>
            </a:lvl2pPr>
            <a:lvl3pPr marL="0" indent="0">
              <a:lnSpc>
                <a:spcPts val="1200"/>
              </a:lnSpc>
              <a:buFont typeface="Arial" pitchFamily="34" charset="0"/>
              <a:buNone/>
              <a:defRPr sz="700">
                <a:solidFill>
                  <a:schemeClr val="bg1"/>
                </a:solidFill>
              </a:defRPr>
            </a:lvl3pPr>
            <a:lvl4pPr marL="0" indent="0">
              <a:lnSpc>
                <a:spcPts val="1200"/>
              </a:lnSpc>
              <a:buFont typeface="Arial" pitchFamily="34" charset="0"/>
              <a:buNone/>
              <a:defRPr sz="700">
                <a:solidFill>
                  <a:schemeClr val="bg1"/>
                </a:solidFill>
              </a:defRPr>
            </a:lvl4pPr>
            <a:lvl5pPr marL="0" indent="0">
              <a:lnSpc>
                <a:spcPts val="1200"/>
              </a:lnSpc>
              <a:buFont typeface="Arial" pitchFamily="34" charset="0"/>
              <a:buNone/>
              <a:defRPr sz="7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8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defTabSz="864565" eaLnBrk="0" fontAlgn="base" hangingPunct="0">
              <a:spcBef>
                <a:spcPct val="0"/>
              </a:spcBef>
              <a:spcAft>
                <a:spcPct val="0"/>
              </a:spcAft>
              <a:defRPr cap="all"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fld id="{FFA5CB4F-5C20-48AB-B35D-E134ACEFD23F}" type="datetimeFigureOut">
              <a:rPr lang="fr-FR" smtClean="0"/>
              <a:t>06/10/2015</a:t>
            </a:fld>
            <a:endParaRPr lang="fr-FR"/>
          </a:p>
        </p:txBody>
      </p:sp>
      <p:sp>
        <p:nvSpPr>
          <p:cNvPr id="9" name="Espace réservé du numéro de diapositive 10"/>
          <p:cNvSpPr>
            <a:spLocks noGrp="1"/>
          </p:cNvSpPr>
          <p:nvPr>
            <p:ph type="sldNum" sz="quarter" idx="11"/>
          </p:nvPr>
        </p:nvSpPr>
        <p:spPr>
          <a:xfrm>
            <a:off x="576353" y="5445881"/>
            <a:ext cx="1118364" cy="364370"/>
          </a:xfrm>
        </p:spPr>
        <p:txBody>
          <a:bodyPr rtlCol="0"/>
          <a:lstStyle>
            <a:lvl1pPr algn="l" defTabSz="86456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fld id="{F1368613-312C-4F4B-9CCB-01413B68B140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pied de page 11"/>
          <p:cNvSpPr>
            <a:spLocks noGrp="1"/>
          </p:cNvSpPr>
          <p:nvPr>
            <p:ph type="ftr" sz="quarter" idx="12"/>
          </p:nvPr>
        </p:nvSpPr>
        <p:spPr>
          <a:xfrm>
            <a:off x="576353" y="5876775"/>
            <a:ext cx="2663765" cy="365881"/>
          </a:xfrm>
        </p:spPr>
        <p:txBody>
          <a:bodyPr rtlCol="0"/>
          <a:lstStyle>
            <a:lvl1pPr algn="l" defTabSz="86456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Image 7" descr="bandeau_texte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955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512554" y="52918"/>
            <a:ext cx="5579870" cy="908654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/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1028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898871" y="1268489"/>
            <a:ext cx="7849447" cy="49681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98871" y="6304643"/>
            <a:ext cx="1451334" cy="365881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solidFill>
                  <a:srgbClr val="FFFFFF"/>
                </a:solidFill>
                <a:latin typeface="Arial" charset="0"/>
              </a:defRPr>
            </a:lvl1pPr>
          </a:lstStyle>
          <a:p>
            <a:fld id="{FFA5CB4F-5C20-48AB-B35D-E134ACEFD23F}" type="datetimeFigureOut">
              <a:rPr lang="fr-FR" smtClean="0"/>
              <a:t>06/10/2015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411425" y="6304643"/>
            <a:ext cx="5579870" cy="365881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666666"/>
                </a:solidFill>
                <a:latin typeface="Arial" charset="0"/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025638" y="6303132"/>
            <a:ext cx="1118363" cy="365881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solidFill>
                  <a:srgbClr val="666666"/>
                </a:solidFill>
                <a:latin typeface="Arial" charset="0"/>
              </a:defRPr>
            </a:lvl1pPr>
          </a:lstStyle>
          <a:p>
            <a:fld id="{F1368613-312C-4F4B-9CCB-01413B68B140}" type="slidenum">
              <a:rPr lang="fr-FR" smtClean="0"/>
              <a:t>‹N°›</a:t>
            </a:fld>
            <a:endParaRPr lang="fr-FR"/>
          </a:p>
        </p:txBody>
      </p:sp>
      <p:pic>
        <p:nvPicPr>
          <p:cNvPr id="1032" name="Image 8" descr="irfulogoversion4.jpg"/>
          <p:cNvPicPr>
            <a:picLocks noChangeAspect="1"/>
          </p:cNvPicPr>
          <p:nvPr/>
        </p:nvPicPr>
        <p:blipFill>
          <a:blip r:embed="rId15" cstate="print"/>
          <a:srcRect b="41484"/>
          <a:stretch>
            <a:fillRect/>
          </a:stretch>
        </p:blipFill>
        <p:spPr bwMode="auto">
          <a:xfrm>
            <a:off x="8245129" y="116418"/>
            <a:ext cx="719694" cy="71059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033" name="ZoneTexte 20"/>
          <p:cNvSpPr txBox="1">
            <a:spLocks noChangeArrowheads="1"/>
          </p:cNvSpPr>
          <p:nvPr/>
        </p:nvSpPr>
        <p:spPr bwMode="auto">
          <a:xfrm>
            <a:off x="7249204" y="77108"/>
            <a:ext cx="995925" cy="840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8" tIns="45714" rIns="91428" bIns="45714">
            <a:spAutoFit/>
          </a:bodyPr>
          <a:lstStyle/>
          <a:p>
            <a:pPr algn="r" defTabSz="914098" eaLnBrk="1" hangingPunct="1">
              <a:defRPr/>
            </a:pPr>
            <a:r>
              <a:rPr lang="fr-FR" sz="4800" b="1">
                <a:solidFill>
                  <a:srgbClr val="FFFFFF"/>
                </a:solidFill>
                <a:latin typeface="Arial Narrow" pitchFamily="34" charset="0"/>
              </a:rPr>
              <a:t>Irfu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iming>
    <p:tnLst>
      <p:par>
        <p:cTn id="1" dur="indefinite" restart="never" nodeType="tmRoot"/>
      </p:par>
    </p:tnLst>
  </p:timing>
  <p:txStyles>
    <p:titleStyle>
      <a:lvl1pPr algn="l" defTabSz="914098" rtl="0" eaLnBrk="1" fontAlgn="base" hangingPunct="1">
        <a:spcBef>
          <a:spcPct val="0"/>
        </a:spcBef>
        <a:spcAft>
          <a:spcPct val="0"/>
        </a:spcAft>
        <a:defRPr sz="2200" b="1" kern="1200" cap="all">
          <a:solidFill>
            <a:srgbClr val="FFFF00"/>
          </a:solidFill>
          <a:latin typeface="+mj-lt"/>
          <a:ea typeface="+mj-ea"/>
          <a:cs typeface="+mj-cs"/>
        </a:defRPr>
      </a:lvl1pPr>
      <a:lvl2pPr algn="l" defTabSz="914098" rtl="0" eaLnBrk="1" fontAlgn="base" hangingPunct="1">
        <a:spcBef>
          <a:spcPct val="0"/>
        </a:spcBef>
        <a:spcAft>
          <a:spcPct val="0"/>
        </a:spcAft>
        <a:defRPr sz="2200" b="1">
          <a:solidFill>
            <a:srgbClr val="FFFF00"/>
          </a:solidFill>
          <a:latin typeface="Arial" charset="0"/>
        </a:defRPr>
      </a:lvl2pPr>
      <a:lvl3pPr algn="l" defTabSz="914098" rtl="0" eaLnBrk="1" fontAlgn="base" hangingPunct="1">
        <a:spcBef>
          <a:spcPct val="0"/>
        </a:spcBef>
        <a:spcAft>
          <a:spcPct val="0"/>
        </a:spcAft>
        <a:defRPr sz="2200" b="1">
          <a:solidFill>
            <a:srgbClr val="FFFF00"/>
          </a:solidFill>
          <a:latin typeface="Arial" charset="0"/>
        </a:defRPr>
      </a:lvl3pPr>
      <a:lvl4pPr algn="l" defTabSz="914098" rtl="0" eaLnBrk="1" fontAlgn="base" hangingPunct="1">
        <a:spcBef>
          <a:spcPct val="0"/>
        </a:spcBef>
        <a:spcAft>
          <a:spcPct val="0"/>
        </a:spcAft>
        <a:defRPr sz="2200" b="1">
          <a:solidFill>
            <a:srgbClr val="FFFF00"/>
          </a:solidFill>
          <a:latin typeface="Arial" charset="0"/>
        </a:defRPr>
      </a:lvl4pPr>
      <a:lvl5pPr algn="l" defTabSz="914098" rtl="0" eaLnBrk="1" fontAlgn="base" hangingPunct="1">
        <a:spcBef>
          <a:spcPct val="0"/>
        </a:spcBef>
        <a:spcAft>
          <a:spcPct val="0"/>
        </a:spcAft>
        <a:defRPr sz="2200" b="1">
          <a:solidFill>
            <a:srgbClr val="FFFF00"/>
          </a:solidFill>
          <a:latin typeface="Arial" charset="0"/>
        </a:defRPr>
      </a:lvl5pPr>
      <a:lvl6pPr marL="432283" algn="l" defTabSz="914098" rtl="0" eaLnBrk="1" fontAlgn="base" hangingPunct="1">
        <a:spcBef>
          <a:spcPct val="0"/>
        </a:spcBef>
        <a:spcAft>
          <a:spcPct val="0"/>
        </a:spcAft>
        <a:defRPr sz="2200" b="1">
          <a:solidFill>
            <a:srgbClr val="FFFF00"/>
          </a:solidFill>
          <a:latin typeface="Arial" charset="0"/>
        </a:defRPr>
      </a:lvl6pPr>
      <a:lvl7pPr marL="864565" algn="l" defTabSz="914098" rtl="0" eaLnBrk="1" fontAlgn="base" hangingPunct="1">
        <a:spcBef>
          <a:spcPct val="0"/>
        </a:spcBef>
        <a:spcAft>
          <a:spcPct val="0"/>
        </a:spcAft>
        <a:defRPr sz="2200" b="1">
          <a:solidFill>
            <a:srgbClr val="FFFF00"/>
          </a:solidFill>
          <a:latin typeface="Arial" charset="0"/>
        </a:defRPr>
      </a:lvl7pPr>
      <a:lvl8pPr marL="1296848" algn="l" defTabSz="914098" rtl="0" eaLnBrk="1" fontAlgn="base" hangingPunct="1">
        <a:spcBef>
          <a:spcPct val="0"/>
        </a:spcBef>
        <a:spcAft>
          <a:spcPct val="0"/>
        </a:spcAft>
        <a:defRPr sz="2200" b="1">
          <a:solidFill>
            <a:srgbClr val="FFFF00"/>
          </a:solidFill>
          <a:latin typeface="Arial" charset="0"/>
        </a:defRPr>
      </a:lvl8pPr>
      <a:lvl9pPr marL="1729130" algn="l" defTabSz="914098" rtl="0" eaLnBrk="1" fontAlgn="base" hangingPunct="1">
        <a:spcBef>
          <a:spcPct val="0"/>
        </a:spcBef>
        <a:spcAft>
          <a:spcPct val="0"/>
        </a:spcAft>
        <a:defRPr sz="2200" b="1">
          <a:solidFill>
            <a:srgbClr val="FFFF00"/>
          </a:solidFill>
          <a:latin typeface="Arial" charset="0"/>
        </a:defRPr>
      </a:lvl9pPr>
    </p:titleStyle>
    <p:bodyStyle>
      <a:lvl1pPr marL="923104" algn="l" defTabSz="914098" rtl="0" eaLnBrk="1" fontAlgn="base" hangingPunct="1">
        <a:spcBef>
          <a:spcPct val="0"/>
        </a:spcBef>
        <a:spcAft>
          <a:spcPts val="402"/>
        </a:spcAft>
        <a:buFont typeface="Arial" charset="0"/>
        <a:defRPr sz="2200" kern="1200">
          <a:solidFill>
            <a:schemeClr val="tx2"/>
          </a:solidFill>
          <a:latin typeface="+mn-lt"/>
          <a:ea typeface="+mn-ea"/>
          <a:cs typeface="+mn-cs"/>
        </a:defRPr>
      </a:lvl1pPr>
      <a:lvl2pPr marL="360236" indent="-360236" algn="l" defTabSz="914098" rtl="0" eaLnBrk="1" fontAlgn="base" hangingPunct="1">
        <a:lnSpc>
          <a:spcPts val="1998"/>
        </a:lnSpc>
        <a:spcBef>
          <a:spcPct val="0"/>
        </a:spcBef>
        <a:spcAft>
          <a:spcPct val="0"/>
        </a:spcAft>
        <a:buSzPct val="90000"/>
        <a:buBlip>
          <a:blip r:embed="rId16"/>
        </a:buBlip>
        <a:defRPr sz="1600" kern="1200">
          <a:solidFill>
            <a:srgbClr val="666666"/>
          </a:solidFill>
          <a:latin typeface="+mn-lt"/>
          <a:ea typeface="+mn-ea"/>
          <a:cs typeface="+mn-cs"/>
        </a:defRPr>
      </a:lvl2pPr>
      <a:lvl3pPr marL="361737" algn="l" defTabSz="914098" rtl="0" eaLnBrk="1" fontAlgn="base" hangingPunct="1">
        <a:lnSpc>
          <a:spcPts val="1998"/>
        </a:lnSpc>
        <a:spcBef>
          <a:spcPct val="0"/>
        </a:spcBef>
        <a:spcAft>
          <a:spcPct val="0"/>
        </a:spcAft>
        <a:buSzPct val="36000"/>
        <a:buFont typeface="Arial" charset="0"/>
        <a:defRPr sz="1600" kern="1200">
          <a:solidFill>
            <a:srgbClr val="666666"/>
          </a:solidFill>
          <a:latin typeface="+mn-lt"/>
          <a:ea typeface="+mn-ea"/>
          <a:cs typeface="+mn-cs"/>
        </a:defRPr>
      </a:lvl3pPr>
      <a:lvl4pPr marL="1008659" indent="-237155" algn="l" defTabSz="914098" rtl="0" eaLnBrk="1" fontAlgn="base" hangingPunct="1">
        <a:lnSpc>
          <a:spcPts val="1998"/>
        </a:lnSpc>
        <a:spcBef>
          <a:spcPct val="0"/>
        </a:spcBef>
        <a:spcAft>
          <a:spcPct val="0"/>
        </a:spcAft>
        <a:buClr>
          <a:srgbClr val="666666"/>
        </a:buClr>
        <a:buSzPct val="36000"/>
        <a:buBlip>
          <a:blip r:embed="rId17"/>
        </a:buBlip>
        <a:defRPr sz="1600" kern="1200">
          <a:solidFill>
            <a:srgbClr val="666666"/>
          </a:solidFill>
          <a:latin typeface="+mn-lt"/>
          <a:ea typeface="+mn-ea"/>
          <a:cs typeface="+mn-cs"/>
        </a:defRPr>
      </a:lvl4pPr>
      <a:lvl5pPr marL="1133241" indent="-114075" algn="l" defTabSz="914098" rtl="0" eaLnBrk="1" fontAlgn="base" hangingPunct="1">
        <a:lnSpc>
          <a:spcPts val="1998"/>
        </a:lnSpc>
        <a:spcBef>
          <a:spcPct val="0"/>
        </a:spcBef>
        <a:spcAft>
          <a:spcPct val="0"/>
        </a:spcAft>
        <a:buClr>
          <a:srgbClr val="666666"/>
        </a:buClr>
        <a:buFont typeface="Arial" charset="0"/>
        <a:buChar char="-"/>
        <a:defRPr sz="1600" kern="1200">
          <a:solidFill>
            <a:srgbClr val="666666"/>
          </a:solidFill>
          <a:latin typeface="+mn-lt"/>
          <a:ea typeface="+mn-ea"/>
          <a:cs typeface="+mn-cs"/>
        </a:defRPr>
      </a:lvl5pPr>
      <a:lvl6pPr marL="2514264" indent="-228570" algn="l" defTabSz="9142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03" indent="-228570" algn="l" defTabSz="9142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542" indent="-228570" algn="l" defTabSz="9142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681" indent="-228570" algn="l" defTabSz="9142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2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9" algn="l" defTabSz="9142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78" algn="l" defTabSz="9142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17" algn="l" defTabSz="9142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55" algn="l" defTabSz="9142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94" algn="l" defTabSz="9142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33" algn="l" defTabSz="9142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72" algn="l" defTabSz="9142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11" algn="l" defTabSz="9142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mailto:antoine.mollard@cea.fr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www.google.com/url?sa=i&amp;rct=j&amp;q=&amp;esrc=s&amp;source=images&amp;cd=&amp;cad=rja&amp;uact=8&amp;docid=baNEcd6O-HkOJM&amp;tbnid=lbqvO55ZdTPQ6M:&amp;ved=0CAUQjRw&amp;url=http://wandida.com/fr/archives/409&amp;ei=-sFwU4D4DeHb0QWW3oH4CA&amp;bvm=bv.66330100,d.d2k&amp;psig=AFQjCNEUA_bMAkmclGQEI8pMSFD-NVlFEQ&amp;ust=1399984975578988" TargetMode="External"/><Relationship Id="rId5" Type="http://schemas.openxmlformats.org/officeDocument/2006/relationships/image" Target="../media/image210.png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gi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chart" Target="../charts/chart1.xml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Le développement d’une source RF haut-rendement pour le projet CLIC du </a:t>
            </a:r>
            <a:r>
              <a:rPr lang="fr-FR" dirty="0" err="1" smtClean="0"/>
              <a:t>Cern</a:t>
            </a:r>
            <a:endParaRPr lang="fr-FR" dirty="0"/>
          </a:p>
        </p:txBody>
      </p:sp>
      <p:sp>
        <p:nvSpPr>
          <p:cNvPr id="5" name="Sous-titr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b="1" dirty="0" smtClean="0"/>
              <a:t>Forum Industrie-Recherche</a:t>
            </a:r>
            <a:r>
              <a:rPr lang="fr-FR" dirty="0" smtClean="0"/>
              <a:t> | </a:t>
            </a:r>
            <a:r>
              <a:rPr lang="fr-FR" i="1" dirty="0" smtClean="0"/>
              <a:t>Antoine Mollard</a:t>
            </a:r>
            <a:r>
              <a:rPr lang="fr-FR" dirty="0" smtClean="0"/>
              <a:t> </a:t>
            </a:r>
            <a:r>
              <a:rPr lang="fr-FR" dirty="0" smtClean="0">
                <a:hlinkClick r:id="rId2"/>
              </a:rPr>
              <a:t>antoine.mollard@cea.fr</a:t>
            </a:r>
            <a:endParaRPr lang="fr-FR" dirty="0"/>
          </a:p>
        </p:txBody>
      </p:sp>
      <p:pic>
        <p:nvPicPr>
          <p:cNvPr id="7" name="Picture 9" descr="http://www.carrieres-juridiques.com/uploads/employeurs/logos/501_20130916_thales_log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242" y="188641"/>
            <a:ext cx="2569936" cy="633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7559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chemeClr val="bg1"/>
                </a:solidFill>
              </a:rPr>
              <a:t>Pourquoi un klystron ?</a:t>
            </a:r>
            <a:endParaRPr lang="fr-FR" dirty="0">
              <a:solidFill>
                <a:schemeClr val="bg1"/>
              </a:solidFill>
            </a:endParaRPr>
          </a:p>
        </p:txBody>
      </p:sp>
      <p:pic>
        <p:nvPicPr>
          <p:cNvPr id="1026" name="Picture 2" descr="http://irfu.cea.fr/Images/astImg/2404_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149" y="1948779"/>
            <a:ext cx="3252851" cy="3300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914400" y="971550"/>
            <a:ext cx="67913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/>
              <a:t>Le klystron est une source hyperfréquence de forte puissance.</a:t>
            </a:r>
            <a:endParaRPr lang="fr-FR" sz="2400" dirty="0"/>
          </a:p>
        </p:txBody>
      </p:sp>
      <p:sp>
        <p:nvSpPr>
          <p:cNvPr id="3" name="ZoneTexte 2"/>
          <p:cNvSpPr txBox="1"/>
          <p:nvPr/>
        </p:nvSpPr>
        <p:spPr>
          <a:xfrm>
            <a:off x="914400" y="5391150"/>
            <a:ext cx="3314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Source RF pour l’accélération de particules</a:t>
            </a: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762000" y="3845865"/>
            <a:ext cx="914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>
                <a:solidFill>
                  <a:schemeClr val="bg1"/>
                </a:solidFill>
              </a:rPr>
              <a:t>Klystrons</a:t>
            </a:r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3048000" y="3458169"/>
            <a:ext cx="108667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b="1" dirty="0" smtClean="0">
                <a:solidFill>
                  <a:schemeClr val="bg1"/>
                </a:solidFill>
              </a:rPr>
              <a:t>Cavités accélératrices</a:t>
            </a:r>
            <a:endParaRPr lang="fr-FR" sz="1050" b="1" dirty="0">
              <a:solidFill>
                <a:schemeClr val="bg1"/>
              </a:solidFill>
            </a:endParaRPr>
          </a:p>
        </p:txBody>
      </p:sp>
      <p:pic>
        <p:nvPicPr>
          <p:cNvPr id="5" name="Picture 2" descr="SPS-49 Air Search Radar antenn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7400" y="1583452"/>
            <a:ext cx="2734223" cy="1793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ZoneTexte 8"/>
          <p:cNvSpPr txBox="1"/>
          <p:nvPr/>
        </p:nvSpPr>
        <p:spPr>
          <a:xfrm>
            <a:off x="5487160" y="3443365"/>
            <a:ext cx="3314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Amplificateur pour les radars</a:t>
            </a:r>
            <a:endParaRPr lang="fr-FR" dirty="0"/>
          </a:p>
        </p:txBody>
      </p:sp>
      <p:pic>
        <p:nvPicPr>
          <p:cNvPr id="1028" name="Picture 4" descr="http://iter.rma.ac.be/en/img/Heating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2917" y="3919570"/>
            <a:ext cx="3543189" cy="2500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ZoneTexte 10"/>
          <p:cNvSpPr txBox="1"/>
          <p:nvPr/>
        </p:nvSpPr>
        <p:spPr>
          <a:xfrm>
            <a:off x="5653575" y="6138768"/>
            <a:ext cx="3314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Chauffage du plasma dans les tokamaks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03386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SNAG-0002.avi">
            <a:hlinkClick r:id="" action="ppaction://media"/>
          </p:cNvPr>
          <p:cNvPicPr>
            <a:picLocks noRot="1"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363" y="5221041"/>
            <a:ext cx="4957762" cy="1389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512553" y="52918"/>
            <a:ext cx="5767035" cy="908654"/>
          </a:xfrm>
        </p:spPr>
        <p:txBody>
          <a:bodyPr/>
          <a:lstStyle/>
          <a:p>
            <a:r>
              <a:rPr lang="fr-FR" dirty="0">
                <a:solidFill>
                  <a:schemeClr val="bg1"/>
                </a:solidFill>
              </a:rPr>
              <a:t>Le PRINCIPE DU klystron</a:t>
            </a:r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-902525" y="1119625"/>
            <a:ext cx="6258296" cy="2661462"/>
          </a:xfrm>
        </p:spPr>
        <p:txBody>
          <a:bodyPr anchor="b" anchorCtr="0">
            <a:normAutofit lnSpcReduction="10000"/>
          </a:bodyPr>
          <a:lstStyle/>
          <a:p>
            <a:pPr marL="1209513" indent="-285712" algn="just">
              <a:buFont typeface="Arial" panose="020B0604020202020204" pitchFamily="34" charset="0"/>
              <a:buChar char="•"/>
            </a:pPr>
            <a:r>
              <a:rPr lang="fr-FR" sz="1700" dirty="0">
                <a:solidFill>
                  <a:schemeClr val="tx1"/>
                </a:solidFill>
              </a:rPr>
              <a:t>Un klystron est tube électronique permettant l’amplification des ondes électromagnétiques (HF).</a:t>
            </a:r>
          </a:p>
          <a:p>
            <a:pPr marL="1209513" indent="-285712" algn="just">
              <a:buFont typeface="Arial" panose="020B0604020202020204" pitchFamily="34" charset="0"/>
              <a:buChar char="•"/>
            </a:pPr>
            <a:r>
              <a:rPr lang="fr-FR" sz="1700" dirty="0">
                <a:solidFill>
                  <a:schemeClr val="tx1"/>
                </a:solidFill>
              </a:rPr>
              <a:t>Cette amplification est obtenue au moyen d’un faisceau d’électrons focalisés par un champ magnétique. </a:t>
            </a:r>
          </a:p>
          <a:p>
            <a:pPr marL="1209513" indent="-285712" algn="just">
              <a:buFont typeface="Arial" panose="020B0604020202020204" pitchFamily="34" charset="0"/>
              <a:buChar char="•"/>
            </a:pPr>
            <a:r>
              <a:rPr lang="fr-FR" sz="1700" dirty="0">
                <a:solidFill>
                  <a:schemeClr val="tx1"/>
                </a:solidFill>
              </a:rPr>
              <a:t>Des paquets d’électrons sont formés grâce à des cavités résonantes.</a:t>
            </a:r>
          </a:p>
          <a:p>
            <a:pPr marL="1209513" indent="-285712" algn="just">
              <a:buFont typeface="Arial" panose="020B0604020202020204" pitchFamily="34" charset="0"/>
              <a:buChar char="•"/>
            </a:pPr>
            <a:r>
              <a:rPr lang="fr-FR" sz="1700" dirty="0">
                <a:solidFill>
                  <a:schemeClr val="tx1"/>
                </a:solidFill>
              </a:rPr>
              <a:t>A la fin de la ligne d’interaction, les paquets d’électrons transmettent une partie de leur énergie cinétique à l’antenne de sortie.   </a:t>
            </a:r>
          </a:p>
        </p:txBody>
      </p:sp>
      <p:pic>
        <p:nvPicPr>
          <p:cNvPr id="8" name="Espace réservé du contenu 1"/>
          <p:cNvPicPr>
            <a:picLocks noGrp="1" noChangeAspect="1"/>
          </p:cNvPicPr>
          <p:nvPr>
            <p:ph sz="quarter" idx="2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6406" y="1248979"/>
            <a:ext cx="2885704" cy="2878825"/>
          </a:xfrm>
          <a:noFill/>
        </p:spPr>
      </p:pic>
      <p:sp>
        <p:nvSpPr>
          <p:cNvPr id="30" name="Espace réservé du numéro de diapositive 5"/>
          <p:cNvSpPr>
            <a:spLocks noGrp="1"/>
          </p:cNvSpPr>
          <p:nvPr>
            <p:ph type="sldNum" sz="quarter" idx="22"/>
          </p:nvPr>
        </p:nvSpPr>
        <p:spPr>
          <a:xfrm>
            <a:off x="8153154" y="6355355"/>
            <a:ext cx="750206" cy="365125"/>
          </a:xfrm>
          <a:prstGeom prst="rect">
            <a:avLst/>
          </a:prstGeom>
        </p:spPr>
        <p:txBody>
          <a:bodyPr/>
          <a:lstStyle/>
          <a:p>
            <a:fld id="{AEFB9B6D-867A-40B8-ACB0-35CC9F272C9C}" type="slidenum">
              <a:rPr lang="fr-FR" smtClean="0"/>
              <a:pPr/>
              <a:t>3</a:t>
            </a:fld>
            <a:endParaRPr lang="fr-FR" dirty="0"/>
          </a:p>
        </p:txBody>
      </p:sp>
      <p:grpSp>
        <p:nvGrpSpPr>
          <p:cNvPr id="9" name="Groupe 8"/>
          <p:cNvGrpSpPr/>
          <p:nvPr/>
        </p:nvGrpSpPr>
        <p:grpSpPr>
          <a:xfrm>
            <a:off x="258683" y="5091859"/>
            <a:ext cx="2913142" cy="1358137"/>
            <a:chOff x="5830808" y="4606084"/>
            <a:chExt cx="2913142" cy="1358137"/>
          </a:xfrm>
        </p:grpSpPr>
        <p:grpSp>
          <p:nvGrpSpPr>
            <p:cNvPr id="10" name="Groupe 9"/>
            <p:cNvGrpSpPr/>
            <p:nvPr/>
          </p:nvGrpSpPr>
          <p:grpSpPr>
            <a:xfrm>
              <a:off x="5850177" y="4606084"/>
              <a:ext cx="2876240" cy="1082664"/>
              <a:chOff x="5850177" y="4606084"/>
              <a:chExt cx="2876240" cy="1082664"/>
            </a:xfrm>
          </p:grpSpPr>
          <p:grpSp>
            <p:nvGrpSpPr>
              <p:cNvPr id="12" name="Group 22"/>
              <p:cNvGrpSpPr>
                <a:grpSpLocks/>
              </p:cNvGrpSpPr>
              <p:nvPr/>
            </p:nvGrpSpPr>
            <p:grpSpPr bwMode="auto">
              <a:xfrm>
                <a:off x="5850177" y="4606084"/>
                <a:ext cx="1440252" cy="1081263"/>
                <a:chOff x="97835528" y="117555517"/>
                <a:chExt cx="4637111" cy="2376069"/>
              </a:xfrm>
            </p:grpSpPr>
            <p:cxnSp>
              <p:nvCxnSpPr>
                <p:cNvPr id="19" name="AutoShape 23"/>
                <p:cNvCxnSpPr>
                  <a:cxnSpLocks noChangeShapeType="1"/>
                </p:cNvCxnSpPr>
                <p:nvPr/>
              </p:nvCxnSpPr>
              <p:spPr bwMode="auto">
                <a:xfrm>
                  <a:off x="97835528" y="119931585"/>
                  <a:ext cx="3829050" cy="1"/>
                </a:xfrm>
                <a:prstGeom prst="straightConnector1">
                  <a:avLst/>
                </a:prstGeom>
                <a:noFill/>
                <a:ln w="12700" algn="ctr">
                  <a:solidFill>
                    <a:srgbClr val="7992B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EEECE1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0" name="AutoShape 24"/>
                <p:cNvCxnSpPr>
                  <a:cxnSpLocks noChangeShapeType="1"/>
                </p:cNvCxnSpPr>
                <p:nvPr/>
              </p:nvCxnSpPr>
              <p:spPr bwMode="auto">
                <a:xfrm flipV="1">
                  <a:off x="101663054" y="119362371"/>
                  <a:ext cx="1" cy="563270"/>
                </a:xfrm>
                <a:prstGeom prst="straightConnector1">
                  <a:avLst/>
                </a:prstGeom>
                <a:noFill/>
                <a:ln w="12700" algn="ctr">
                  <a:solidFill>
                    <a:srgbClr val="7992B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EEECE1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1" name="AutoShape 25"/>
                <p:cNvCxnSpPr>
                  <a:cxnSpLocks noChangeShapeType="1"/>
                </p:cNvCxnSpPr>
                <p:nvPr/>
              </p:nvCxnSpPr>
              <p:spPr bwMode="auto">
                <a:xfrm flipH="1" flipV="1">
                  <a:off x="100352658" y="118601591"/>
                  <a:ext cx="1309633" cy="751087"/>
                </a:xfrm>
                <a:prstGeom prst="straightConnector1">
                  <a:avLst/>
                </a:prstGeom>
                <a:noFill/>
                <a:ln w="12700" algn="ctr">
                  <a:solidFill>
                    <a:srgbClr val="7992B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EEECE1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2" name="AutoShape 26"/>
                <p:cNvCxnSpPr>
                  <a:cxnSpLocks noChangeShapeType="1"/>
                </p:cNvCxnSpPr>
                <p:nvPr/>
              </p:nvCxnSpPr>
              <p:spPr bwMode="auto">
                <a:xfrm flipV="1">
                  <a:off x="100353633" y="117555517"/>
                  <a:ext cx="1" cy="1046074"/>
                </a:xfrm>
                <a:prstGeom prst="straightConnector1">
                  <a:avLst/>
                </a:prstGeom>
                <a:noFill/>
                <a:ln w="12700" algn="ctr">
                  <a:solidFill>
                    <a:srgbClr val="7992B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EEECE1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3" name="AutoShape 27"/>
                <p:cNvCxnSpPr>
                  <a:cxnSpLocks noChangeShapeType="1"/>
                </p:cNvCxnSpPr>
                <p:nvPr/>
              </p:nvCxnSpPr>
              <p:spPr bwMode="auto">
                <a:xfrm>
                  <a:off x="100343589" y="117559548"/>
                  <a:ext cx="2129050" cy="0"/>
                </a:xfrm>
                <a:prstGeom prst="straightConnector1">
                  <a:avLst/>
                </a:prstGeom>
                <a:noFill/>
                <a:ln w="12700" algn="ctr">
                  <a:solidFill>
                    <a:srgbClr val="7992B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EEECE1"/>
                        </a:outerShdw>
                      </a:effectLst>
                    </a14:hiddenEffects>
                  </a:ext>
                </a:extLst>
              </p:spPr>
            </p:cxnSp>
          </p:grpSp>
          <p:grpSp>
            <p:nvGrpSpPr>
              <p:cNvPr id="13" name="Group 28"/>
              <p:cNvGrpSpPr>
                <a:grpSpLocks/>
              </p:cNvGrpSpPr>
              <p:nvPr/>
            </p:nvGrpSpPr>
            <p:grpSpPr bwMode="auto">
              <a:xfrm flipH="1">
                <a:off x="7286165" y="4606938"/>
                <a:ext cx="1440252" cy="1081810"/>
                <a:chOff x="100471666" y="117642351"/>
                <a:chExt cx="4637111" cy="2377271"/>
              </a:xfrm>
            </p:grpSpPr>
            <p:cxnSp>
              <p:nvCxnSpPr>
                <p:cNvPr id="14" name="AutoShape 29"/>
                <p:cNvCxnSpPr>
                  <a:cxnSpLocks noChangeShapeType="1"/>
                </p:cNvCxnSpPr>
                <p:nvPr/>
              </p:nvCxnSpPr>
              <p:spPr bwMode="auto">
                <a:xfrm>
                  <a:off x="100471666" y="120019621"/>
                  <a:ext cx="3829050" cy="1"/>
                </a:xfrm>
                <a:prstGeom prst="straightConnector1">
                  <a:avLst/>
                </a:prstGeom>
                <a:noFill/>
                <a:ln w="12700" algn="ctr">
                  <a:solidFill>
                    <a:srgbClr val="7992B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EEECE1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5" name="AutoShape 30"/>
                <p:cNvCxnSpPr>
                  <a:cxnSpLocks noChangeShapeType="1"/>
                </p:cNvCxnSpPr>
                <p:nvPr/>
              </p:nvCxnSpPr>
              <p:spPr bwMode="auto">
                <a:xfrm flipV="1">
                  <a:off x="104299192" y="119450406"/>
                  <a:ext cx="1" cy="563270"/>
                </a:xfrm>
                <a:prstGeom prst="straightConnector1">
                  <a:avLst/>
                </a:prstGeom>
                <a:noFill/>
                <a:ln w="12700" algn="ctr">
                  <a:solidFill>
                    <a:srgbClr val="7992B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EEECE1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6" name="AutoShape 31"/>
                <p:cNvCxnSpPr>
                  <a:cxnSpLocks noChangeShapeType="1"/>
                </p:cNvCxnSpPr>
                <p:nvPr/>
              </p:nvCxnSpPr>
              <p:spPr bwMode="auto">
                <a:xfrm flipH="1" flipV="1">
                  <a:off x="102988796" y="118689626"/>
                  <a:ext cx="1309634" cy="751087"/>
                </a:xfrm>
                <a:prstGeom prst="straightConnector1">
                  <a:avLst/>
                </a:prstGeom>
                <a:noFill/>
                <a:ln w="12700" algn="ctr">
                  <a:solidFill>
                    <a:srgbClr val="7992B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EEECE1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7" name="AutoShape 32"/>
                <p:cNvCxnSpPr>
                  <a:cxnSpLocks noChangeShapeType="1"/>
                </p:cNvCxnSpPr>
                <p:nvPr/>
              </p:nvCxnSpPr>
              <p:spPr bwMode="auto">
                <a:xfrm flipV="1">
                  <a:off x="102989771" y="117643552"/>
                  <a:ext cx="1" cy="1046074"/>
                </a:xfrm>
                <a:prstGeom prst="straightConnector1">
                  <a:avLst/>
                </a:prstGeom>
                <a:noFill/>
                <a:ln w="12700" algn="ctr">
                  <a:solidFill>
                    <a:srgbClr val="7992B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EEECE1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8" name="AutoShape 33"/>
                <p:cNvCxnSpPr>
                  <a:cxnSpLocks noChangeShapeType="1"/>
                </p:cNvCxnSpPr>
                <p:nvPr/>
              </p:nvCxnSpPr>
              <p:spPr bwMode="auto">
                <a:xfrm>
                  <a:off x="102979727" y="117642351"/>
                  <a:ext cx="2129050" cy="1"/>
                </a:xfrm>
                <a:prstGeom prst="straightConnector1">
                  <a:avLst/>
                </a:prstGeom>
                <a:noFill/>
                <a:ln w="12700" algn="ctr">
                  <a:solidFill>
                    <a:srgbClr val="7992B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EEECE1"/>
                        </a:outerShdw>
                      </a:effectLst>
                    </a14:hiddenEffects>
                  </a:ext>
                </a:extLst>
              </p:spPr>
            </p:cxnSp>
          </p:grpSp>
        </p:grpSp>
        <p:cxnSp>
          <p:nvCxnSpPr>
            <p:cNvPr id="11" name="AutoShape 34"/>
            <p:cNvCxnSpPr>
              <a:cxnSpLocks noChangeShapeType="1"/>
            </p:cNvCxnSpPr>
            <p:nvPr/>
          </p:nvCxnSpPr>
          <p:spPr bwMode="auto">
            <a:xfrm flipV="1">
              <a:off x="5830808" y="5958011"/>
              <a:ext cx="2913142" cy="6210"/>
            </a:xfrm>
            <a:prstGeom prst="straightConnector1">
              <a:avLst/>
            </a:prstGeom>
            <a:noFill/>
            <a:ln w="12700" algn="ctr">
              <a:solidFill>
                <a:srgbClr val="7992B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</p:cxnSp>
      </p:grpSp>
      <p:grpSp>
        <p:nvGrpSpPr>
          <p:cNvPr id="24" name="Groupe 23"/>
          <p:cNvGrpSpPr/>
          <p:nvPr/>
        </p:nvGrpSpPr>
        <p:grpSpPr>
          <a:xfrm>
            <a:off x="1444769" y="5751242"/>
            <a:ext cx="539762" cy="585979"/>
            <a:chOff x="7016894" y="5265466"/>
            <a:chExt cx="539762" cy="585979"/>
          </a:xfrm>
        </p:grpSpPr>
        <p:pic>
          <p:nvPicPr>
            <p:cNvPr id="25" name="Picture 3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16894" y="5265466"/>
              <a:ext cx="539762" cy="5859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</p:pic>
        <p:pic>
          <p:nvPicPr>
            <p:cNvPr id="26" name="Picture 36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4201" y="5528076"/>
              <a:ext cx="364658" cy="3068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</p:pic>
      </p:grpSp>
      <p:sp>
        <p:nvSpPr>
          <p:cNvPr id="27" name="Oval 37"/>
          <p:cNvSpPr>
            <a:spLocks noChangeArrowheads="1"/>
          </p:cNvSpPr>
          <p:nvPr/>
        </p:nvSpPr>
        <p:spPr bwMode="auto">
          <a:xfrm>
            <a:off x="316669" y="6382835"/>
            <a:ext cx="138828" cy="138845"/>
          </a:xfrm>
          <a:prstGeom prst="ellipse">
            <a:avLst/>
          </a:prstGeom>
          <a:solidFill>
            <a:srgbClr val="DA9694"/>
          </a:solidFill>
          <a:ln w="28575" algn="in">
            <a:solidFill>
              <a:srgbClr val="C0504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  <p:txBody>
          <a:bodyPr vert="horz" wrap="square" lIns="36571" tIns="36571" rIns="36571" bIns="36571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8" name="Oval 37"/>
          <p:cNvSpPr>
            <a:spLocks noChangeArrowheads="1"/>
          </p:cNvSpPr>
          <p:nvPr/>
        </p:nvSpPr>
        <p:spPr bwMode="auto">
          <a:xfrm>
            <a:off x="613566" y="6382836"/>
            <a:ext cx="138828" cy="138845"/>
          </a:xfrm>
          <a:prstGeom prst="ellipse">
            <a:avLst/>
          </a:prstGeom>
          <a:solidFill>
            <a:srgbClr val="DA9694"/>
          </a:solidFill>
          <a:ln w="28575" algn="in">
            <a:solidFill>
              <a:srgbClr val="C0504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  <p:txBody>
          <a:bodyPr vert="horz" wrap="square" lIns="36571" tIns="36571" rIns="36571" bIns="36571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9" name="Oval 37"/>
          <p:cNvSpPr>
            <a:spLocks noChangeArrowheads="1"/>
          </p:cNvSpPr>
          <p:nvPr/>
        </p:nvSpPr>
        <p:spPr bwMode="auto">
          <a:xfrm>
            <a:off x="910781" y="6382836"/>
            <a:ext cx="138828" cy="138845"/>
          </a:xfrm>
          <a:prstGeom prst="ellipse">
            <a:avLst/>
          </a:prstGeom>
          <a:solidFill>
            <a:srgbClr val="DA9694"/>
          </a:solidFill>
          <a:ln w="28575" algn="in">
            <a:solidFill>
              <a:srgbClr val="C0504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  <p:txBody>
          <a:bodyPr vert="horz" wrap="square" lIns="36571" tIns="36571" rIns="36571" bIns="36571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2" name="Text Box 8"/>
          <p:cNvSpPr txBox="1">
            <a:spLocks noChangeArrowheads="1"/>
          </p:cNvSpPr>
          <p:nvPr/>
        </p:nvSpPr>
        <p:spPr bwMode="auto">
          <a:xfrm>
            <a:off x="4137953" y="4586814"/>
            <a:ext cx="1085995" cy="3128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7BB4C1"/>
                    </a:gs>
                    <a:gs pos="100000">
                      <a:srgbClr val="7BB4C1">
                        <a:gamma/>
                        <a:tint val="51373"/>
                        <a:invGamma/>
                      </a:srgbClr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A7C1DD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8" tIns="45714" rIns="91428" bIns="45714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3366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3366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3366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3366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3366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rgbClr val="003366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rgbClr val="003366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rgbClr val="003366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rgbClr val="003366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l"/>
            <a:r>
              <a:rPr lang="fr-FR" altLang="fr-FR" sz="1400" dirty="0">
                <a:solidFill>
                  <a:srgbClr val="336699"/>
                </a:solidFill>
              </a:rPr>
              <a:t>Entrée RF</a:t>
            </a:r>
          </a:p>
        </p:txBody>
      </p:sp>
      <p:sp>
        <p:nvSpPr>
          <p:cNvPr id="33" name="Line 10"/>
          <p:cNvSpPr>
            <a:spLocks noChangeShapeType="1"/>
          </p:cNvSpPr>
          <p:nvPr/>
        </p:nvSpPr>
        <p:spPr bwMode="auto">
          <a:xfrm>
            <a:off x="4552440" y="5070829"/>
            <a:ext cx="2039" cy="273087"/>
          </a:xfrm>
          <a:prstGeom prst="line">
            <a:avLst/>
          </a:prstGeom>
          <a:noFill/>
          <a:ln w="25400">
            <a:solidFill>
              <a:srgbClr val="A5002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8" tIns="45714" rIns="91428" bIns="45714" anchor="ctr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3366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3366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3366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3366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3366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rgbClr val="003366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rgbClr val="003366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rgbClr val="003366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rgbClr val="003366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endParaRPr lang="fr-FR"/>
          </a:p>
        </p:txBody>
      </p:sp>
      <p:sp>
        <p:nvSpPr>
          <p:cNvPr id="34" name="Text Box 12"/>
          <p:cNvSpPr txBox="1">
            <a:spLocks noChangeArrowheads="1"/>
          </p:cNvSpPr>
          <p:nvPr/>
        </p:nvSpPr>
        <p:spPr bwMode="auto">
          <a:xfrm rot="16200000">
            <a:off x="3054844" y="5646418"/>
            <a:ext cx="1589606" cy="415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7BB4C1"/>
                    </a:gs>
                    <a:gs pos="100000">
                      <a:srgbClr val="7BB4C1">
                        <a:gamma/>
                        <a:tint val="51373"/>
                        <a:invGamma/>
                      </a:srgbClr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A7C1DD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8" tIns="45714" rIns="91428" bIns="45714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3366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3366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3366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3366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3366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rgbClr val="003366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rgbClr val="003366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rgbClr val="003366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rgbClr val="003366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fr-FR" altLang="fr-FR" sz="1000" dirty="0">
                <a:solidFill>
                  <a:schemeClr val="tx1"/>
                </a:solidFill>
              </a:rPr>
              <a:t>Vitesse axiale du faisceau</a:t>
            </a:r>
          </a:p>
        </p:txBody>
      </p:sp>
      <p:sp>
        <p:nvSpPr>
          <p:cNvPr id="35" name="Text Box 9"/>
          <p:cNvSpPr txBox="1">
            <a:spLocks noChangeArrowheads="1"/>
          </p:cNvSpPr>
          <p:nvPr/>
        </p:nvSpPr>
        <p:spPr bwMode="auto">
          <a:xfrm>
            <a:off x="8121934" y="4582824"/>
            <a:ext cx="948094" cy="3128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7BB4C1"/>
                    </a:gs>
                    <a:gs pos="100000">
                      <a:srgbClr val="7BB4C1">
                        <a:gamma/>
                        <a:tint val="51373"/>
                        <a:invGamma/>
                      </a:srgbClr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A7C1DD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8" tIns="45714" rIns="91428" bIns="45714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3366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3366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3366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3366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3366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rgbClr val="003366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rgbClr val="003366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rgbClr val="003366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rgbClr val="003366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l"/>
            <a:r>
              <a:rPr lang="fr-FR" altLang="fr-FR" sz="1400" dirty="0">
                <a:solidFill>
                  <a:srgbClr val="336699"/>
                </a:solidFill>
              </a:rPr>
              <a:t>Sortie RF</a:t>
            </a:r>
          </a:p>
        </p:txBody>
      </p:sp>
      <p:sp>
        <p:nvSpPr>
          <p:cNvPr id="36" name="Line 11"/>
          <p:cNvSpPr>
            <a:spLocks noChangeShapeType="1"/>
          </p:cNvSpPr>
          <p:nvPr/>
        </p:nvSpPr>
        <p:spPr bwMode="auto">
          <a:xfrm flipV="1">
            <a:off x="8461717" y="4901628"/>
            <a:ext cx="3175" cy="552450"/>
          </a:xfrm>
          <a:prstGeom prst="line">
            <a:avLst/>
          </a:prstGeom>
          <a:noFill/>
          <a:ln w="25400">
            <a:solidFill>
              <a:srgbClr val="A5002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28" tIns="45714" rIns="91428" bIns="45714" anchor="ctr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3366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3366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3366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3366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3366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rgbClr val="003366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rgbClr val="003366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rgbClr val="003366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rgbClr val="003366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endParaRPr lang="fr-FR"/>
          </a:p>
        </p:txBody>
      </p:sp>
      <p:grpSp>
        <p:nvGrpSpPr>
          <p:cNvPr id="38" name="Groupe 37"/>
          <p:cNvGrpSpPr/>
          <p:nvPr/>
        </p:nvGrpSpPr>
        <p:grpSpPr>
          <a:xfrm>
            <a:off x="4220593" y="4897773"/>
            <a:ext cx="635956" cy="329970"/>
            <a:chOff x="5830808" y="4606084"/>
            <a:chExt cx="2913142" cy="1358137"/>
          </a:xfrm>
        </p:grpSpPr>
        <p:grpSp>
          <p:nvGrpSpPr>
            <p:cNvPr id="39" name="Groupe 38"/>
            <p:cNvGrpSpPr/>
            <p:nvPr/>
          </p:nvGrpSpPr>
          <p:grpSpPr>
            <a:xfrm>
              <a:off x="5850177" y="4606084"/>
              <a:ext cx="2876240" cy="1082664"/>
              <a:chOff x="5850177" y="4606084"/>
              <a:chExt cx="2876240" cy="1082664"/>
            </a:xfrm>
          </p:grpSpPr>
          <p:grpSp>
            <p:nvGrpSpPr>
              <p:cNvPr id="41" name="Group 22"/>
              <p:cNvGrpSpPr>
                <a:grpSpLocks/>
              </p:cNvGrpSpPr>
              <p:nvPr/>
            </p:nvGrpSpPr>
            <p:grpSpPr bwMode="auto">
              <a:xfrm>
                <a:off x="5850177" y="4606084"/>
                <a:ext cx="1440252" cy="1081263"/>
                <a:chOff x="97835528" y="117555517"/>
                <a:chExt cx="4637111" cy="2376069"/>
              </a:xfrm>
            </p:grpSpPr>
            <p:cxnSp>
              <p:nvCxnSpPr>
                <p:cNvPr id="48" name="AutoShape 23"/>
                <p:cNvCxnSpPr>
                  <a:cxnSpLocks noChangeShapeType="1"/>
                </p:cNvCxnSpPr>
                <p:nvPr/>
              </p:nvCxnSpPr>
              <p:spPr bwMode="auto">
                <a:xfrm>
                  <a:off x="97835528" y="119931585"/>
                  <a:ext cx="3829050" cy="1"/>
                </a:xfrm>
                <a:prstGeom prst="straightConnector1">
                  <a:avLst/>
                </a:prstGeom>
                <a:noFill/>
                <a:ln w="12700" algn="ctr">
                  <a:solidFill>
                    <a:srgbClr val="7992B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EEECE1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49" name="AutoShape 24"/>
                <p:cNvCxnSpPr>
                  <a:cxnSpLocks noChangeShapeType="1"/>
                </p:cNvCxnSpPr>
                <p:nvPr/>
              </p:nvCxnSpPr>
              <p:spPr bwMode="auto">
                <a:xfrm flipV="1">
                  <a:off x="101663054" y="119362371"/>
                  <a:ext cx="1" cy="563270"/>
                </a:xfrm>
                <a:prstGeom prst="straightConnector1">
                  <a:avLst/>
                </a:prstGeom>
                <a:noFill/>
                <a:ln w="12700" algn="ctr">
                  <a:solidFill>
                    <a:srgbClr val="7992B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EEECE1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50" name="AutoShape 25"/>
                <p:cNvCxnSpPr>
                  <a:cxnSpLocks noChangeShapeType="1"/>
                </p:cNvCxnSpPr>
                <p:nvPr/>
              </p:nvCxnSpPr>
              <p:spPr bwMode="auto">
                <a:xfrm flipH="1" flipV="1">
                  <a:off x="100352658" y="118601591"/>
                  <a:ext cx="1309633" cy="751087"/>
                </a:xfrm>
                <a:prstGeom prst="straightConnector1">
                  <a:avLst/>
                </a:prstGeom>
                <a:noFill/>
                <a:ln w="12700" algn="ctr">
                  <a:solidFill>
                    <a:srgbClr val="7992B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EEECE1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51" name="AutoShape 26"/>
                <p:cNvCxnSpPr>
                  <a:cxnSpLocks noChangeShapeType="1"/>
                </p:cNvCxnSpPr>
                <p:nvPr/>
              </p:nvCxnSpPr>
              <p:spPr bwMode="auto">
                <a:xfrm flipV="1">
                  <a:off x="100353633" y="117555517"/>
                  <a:ext cx="1" cy="1046074"/>
                </a:xfrm>
                <a:prstGeom prst="straightConnector1">
                  <a:avLst/>
                </a:prstGeom>
                <a:noFill/>
                <a:ln w="12700" algn="ctr">
                  <a:solidFill>
                    <a:srgbClr val="7992B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EEECE1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52" name="AutoShape 27"/>
                <p:cNvCxnSpPr>
                  <a:cxnSpLocks noChangeShapeType="1"/>
                </p:cNvCxnSpPr>
                <p:nvPr/>
              </p:nvCxnSpPr>
              <p:spPr bwMode="auto">
                <a:xfrm>
                  <a:off x="100343589" y="117559548"/>
                  <a:ext cx="2129050" cy="0"/>
                </a:xfrm>
                <a:prstGeom prst="straightConnector1">
                  <a:avLst/>
                </a:prstGeom>
                <a:noFill/>
                <a:ln w="12700" algn="ctr">
                  <a:solidFill>
                    <a:srgbClr val="7992B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EEECE1"/>
                        </a:outerShdw>
                      </a:effectLst>
                    </a14:hiddenEffects>
                  </a:ext>
                </a:extLst>
              </p:spPr>
            </p:cxnSp>
          </p:grpSp>
          <p:grpSp>
            <p:nvGrpSpPr>
              <p:cNvPr id="42" name="Group 28"/>
              <p:cNvGrpSpPr>
                <a:grpSpLocks/>
              </p:cNvGrpSpPr>
              <p:nvPr/>
            </p:nvGrpSpPr>
            <p:grpSpPr bwMode="auto">
              <a:xfrm flipH="1">
                <a:off x="7286165" y="4606938"/>
                <a:ext cx="1440252" cy="1081810"/>
                <a:chOff x="100471666" y="117642351"/>
                <a:chExt cx="4637111" cy="2377271"/>
              </a:xfrm>
            </p:grpSpPr>
            <p:cxnSp>
              <p:nvCxnSpPr>
                <p:cNvPr id="43" name="AutoShape 29"/>
                <p:cNvCxnSpPr>
                  <a:cxnSpLocks noChangeShapeType="1"/>
                </p:cNvCxnSpPr>
                <p:nvPr/>
              </p:nvCxnSpPr>
              <p:spPr bwMode="auto">
                <a:xfrm>
                  <a:off x="100471666" y="120019621"/>
                  <a:ext cx="3829050" cy="1"/>
                </a:xfrm>
                <a:prstGeom prst="straightConnector1">
                  <a:avLst/>
                </a:prstGeom>
                <a:noFill/>
                <a:ln w="12700" algn="ctr">
                  <a:solidFill>
                    <a:srgbClr val="7992B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EEECE1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44" name="AutoShape 30"/>
                <p:cNvCxnSpPr>
                  <a:cxnSpLocks noChangeShapeType="1"/>
                </p:cNvCxnSpPr>
                <p:nvPr/>
              </p:nvCxnSpPr>
              <p:spPr bwMode="auto">
                <a:xfrm flipV="1">
                  <a:off x="104299192" y="119450406"/>
                  <a:ext cx="1" cy="563270"/>
                </a:xfrm>
                <a:prstGeom prst="straightConnector1">
                  <a:avLst/>
                </a:prstGeom>
                <a:noFill/>
                <a:ln w="12700" algn="ctr">
                  <a:solidFill>
                    <a:srgbClr val="7992B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EEECE1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45" name="AutoShape 31"/>
                <p:cNvCxnSpPr>
                  <a:cxnSpLocks noChangeShapeType="1"/>
                </p:cNvCxnSpPr>
                <p:nvPr/>
              </p:nvCxnSpPr>
              <p:spPr bwMode="auto">
                <a:xfrm flipH="1" flipV="1">
                  <a:off x="102988796" y="118689626"/>
                  <a:ext cx="1309634" cy="751087"/>
                </a:xfrm>
                <a:prstGeom prst="straightConnector1">
                  <a:avLst/>
                </a:prstGeom>
                <a:noFill/>
                <a:ln w="12700" algn="ctr">
                  <a:solidFill>
                    <a:srgbClr val="7992B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EEECE1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46" name="AutoShape 32"/>
                <p:cNvCxnSpPr>
                  <a:cxnSpLocks noChangeShapeType="1"/>
                </p:cNvCxnSpPr>
                <p:nvPr/>
              </p:nvCxnSpPr>
              <p:spPr bwMode="auto">
                <a:xfrm flipV="1">
                  <a:off x="102989771" y="117643552"/>
                  <a:ext cx="1" cy="1046074"/>
                </a:xfrm>
                <a:prstGeom prst="straightConnector1">
                  <a:avLst/>
                </a:prstGeom>
                <a:noFill/>
                <a:ln w="12700" algn="ctr">
                  <a:solidFill>
                    <a:srgbClr val="7992B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EEECE1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47" name="AutoShape 33"/>
                <p:cNvCxnSpPr>
                  <a:cxnSpLocks noChangeShapeType="1"/>
                </p:cNvCxnSpPr>
                <p:nvPr/>
              </p:nvCxnSpPr>
              <p:spPr bwMode="auto">
                <a:xfrm>
                  <a:off x="102979727" y="117642351"/>
                  <a:ext cx="2129050" cy="1"/>
                </a:xfrm>
                <a:prstGeom prst="straightConnector1">
                  <a:avLst/>
                </a:prstGeom>
                <a:noFill/>
                <a:ln w="12700" algn="ctr">
                  <a:solidFill>
                    <a:srgbClr val="7992B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EEECE1"/>
                        </a:outerShdw>
                      </a:effectLst>
                    </a14:hiddenEffects>
                  </a:ext>
                </a:extLst>
              </p:spPr>
            </p:cxnSp>
          </p:grpSp>
        </p:grpSp>
        <p:cxnSp>
          <p:nvCxnSpPr>
            <p:cNvPr id="40" name="AutoShape 34"/>
            <p:cNvCxnSpPr>
              <a:cxnSpLocks noChangeShapeType="1"/>
            </p:cNvCxnSpPr>
            <p:nvPr/>
          </p:nvCxnSpPr>
          <p:spPr bwMode="auto">
            <a:xfrm flipV="1">
              <a:off x="5830808" y="5958011"/>
              <a:ext cx="2913142" cy="6210"/>
            </a:xfrm>
            <a:prstGeom prst="straightConnector1">
              <a:avLst/>
            </a:prstGeom>
            <a:noFill/>
            <a:ln w="12700" algn="ctr">
              <a:solidFill>
                <a:srgbClr val="7992B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</p:cxnSp>
      </p:grpSp>
      <p:grpSp>
        <p:nvGrpSpPr>
          <p:cNvPr id="53" name="Groupe 52"/>
          <p:cNvGrpSpPr/>
          <p:nvPr/>
        </p:nvGrpSpPr>
        <p:grpSpPr>
          <a:xfrm>
            <a:off x="4959848" y="4900047"/>
            <a:ext cx="635956" cy="329970"/>
            <a:chOff x="5830808" y="4606084"/>
            <a:chExt cx="2913142" cy="1358137"/>
          </a:xfrm>
        </p:grpSpPr>
        <p:grpSp>
          <p:nvGrpSpPr>
            <p:cNvPr id="54" name="Groupe 53"/>
            <p:cNvGrpSpPr/>
            <p:nvPr/>
          </p:nvGrpSpPr>
          <p:grpSpPr>
            <a:xfrm>
              <a:off x="5850177" y="4606084"/>
              <a:ext cx="2876240" cy="1082664"/>
              <a:chOff x="5850177" y="4606084"/>
              <a:chExt cx="2876240" cy="1082664"/>
            </a:xfrm>
          </p:grpSpPr>
          <p:grpSp>
            <p:nvGrpSpPr>
              <p:cNvPr id="56" name="Group 22"/>
              <p:cNvGrpSpPr>
                <a:grpSpLocks/>
              </p:cNvGrpSpPr>
              <p:nvPr/>
            </p:nvGrpSpPr>
            <p:grpSpPr bwMode="auto">
              <a:xfrm>
                <a:off x="5850177" y="4606084"/>
                <a:ext cx="1440252" cy="1081263"/>
                <a:chOff x="97835528" y="117555517"/>
                <a:chExt cx="4637111" cy="2376069"/>
              </a:xfrm>
            </p:grpSpPr>
            <p:cxnSp>
              <p:nvCxnSpPr>
                <p:cNvPr id="63" name="AutoShape 23"/>
                <p:cNvCxnSpPr>
                  <a:cxnSpLocks noChangeShapeType="1"/>
                </p:cNvCxnSpPr>
                <p:nvPr/>
              </p:nvCxnSpPr>
              <p:spPr bwMode="auto">
                <a:xfrm>
                  <a:off x="97835528" y="119931585"/>
                  <a:ext cx="3829050" cy="1"/>
                </a:xfrm>
                <a:prstGeom prst="straightConnector1">
                  <a:avLst/>
                </a:prstGeom>
                <a:noFill/>
                <a:ln w="12700" algn="ctr">
                  <a:solidFill>
                    <a:srgbClr val="7992B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EEECE1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64" name="AutoShape 24"/>
                <p:cNvCxnSpPr>
                  <a:cxnSpLocks noChangeShapeType="1"/>
                </p:cNvCxnSpPr>
                <p:nvPr/>
              </p:nvCxnSpPr>
              <p:spPr bwMode="auto">
                <a:xfrm flipV="1">
                  <a:off x="101663054" y="119362371"/>
                  <a:ext cx="1" cy="563270"/>
                </a:xfrm>
                <a:prstGeom prst="straightConnector1">
                  <a:avLst/>
                </a:prstGeom>
                <a:noFill/>
                <a:ln w="12700" algn="ctr">
                  <a:solidFill>
                    <a:srgbClr val="7992B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EEECE1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65" name="AutoShape 25"/>
                <p:cNvCxnSpPr>
                  <a:cxnSpLocks noChangeShapeType="1"/>
                </p:cNvCxnSpPr>
                <p:nvPr/>
              </p:nvCxnSpPr>
              <p:spPr bwMode="auto">
                <a:xfrm flipH="1" flipV="1">
                  <a:off x="100352658" y="118601591"/>
                  <a:ext cx="1309633" cy="751087"/>
                </a:xfrm>
                <a:prstGeom prst="straightConnector1">
                  <a:avLst/>
                </a:prstGeom>
                <a:noFill/>
                <a:ln w="12700" algn="ctr">
                  <a:solidFill>
                    <a:srgbClr val="7992B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EEECE1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66" name="AutoShape 26"/>
                <p:cNvCxnSpPr>
                  <a:cxnSpLocks noChangeShapeType="1"/>
                </p:cNvCxnSpPr>
                <p:nvPr/>
              </p:nvCxnSpPr>
              <p:spPr bwMode="auto">
                <a:xfrm flipV="1">
                  <a:off x="100353633" y="117555517"/>
                  <a:ext cx="1" cy="1046074"/>
                </a:xfrm>
                <a:prstGeom prst="straightConnector1">
                  <a:avLst/>
                </a:prstGeom>
                <a:noFill/>
                <a:ln w="12700" algn="ctr">
                  <a:solidFill>
                    <a:srgbClr val="7992B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EEECE1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67" name="AutoShape 27"/>
                <p:cNvCxnSpPr>
                  <a:cxnSpLocks noChangeShapeType="1"/>
                </p:cNvCxnSpPr>
                <p:nvPr/>
              </p:nvCxnSpPr>
              <p:spPr bwMode="auto">
                <a:xfrm>
                  <a:off x="100343589" y="117559548"/>
                  <a:ext cx="2129050" cy="0"/>
                </a:xfrm>
                <a:prstGeom prst="straightConnector1">
                  <a:avLst/>
                </a:prstGeom>
                <a:noFill/>
                <a:ln w="12700" algn="ctr">
                  <a:solidFill>
                    <a:srgbClr val="7992B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EEECE1"/>
                        </a:outerShdw>
                      </a:effectLst>
                    </a14:hiddenEffects>
                  </a:ext>
                </a:extLst>
              </p:spPr>
            </p:cxnSp>
          </p:grpSp>
          <p:grpSp>
            <p:nvGrpSpPr>
              <p:cNvPr id="57" name="Group 28"/>
              <p:cNvGrpSpPr>
                <a:grpSpLocks/>
              </p:cNvGrpSpPr>
              <p:nvPr/>
            </p:nvGrpSpPr>
            <p:grpSpPr bwMode="auto">
              <a:xfrm flipH="1">
                <a:off x="7286165" y="4606938"/>
                <a:ext cx="1440252" cy="1081810"/>
                <a:chOff x="100471666" y="117642351"/>
                <a:chExt cx="4637111" cy="2377271"/>
              </a:xfrm>
            </p:grpSpPr>
            <p:cxnSp>
              <p:nvCxnSpPr>
                <p:cNvPr id="58" name="AutoShape 29"/>
                <p:cNvCxnSpPr>
                  <a:cxnSpLocks noChangeShapeType="1"/>
                </p:cNvCxnSpPr>
                <p:nvPr/>
              </p:nvCxnSpPr>
              <p:spPr bwMode="auto">
                <a:xfrm>
                  <a:off x="100471666" y="120019621"/>
                  <a:ext cx="3829050" cy="1"/>
                </a:xfrm>
                <a:prstGeom prst="straightConnector1">
                  <a:avLst/>
                </a:prstGeom>
                <a:noFill/>
                <a:ln w="12700" algn="ctr">
                  <a:solidFill>
                    <a:srgbClr val="7992B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EEECE1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59" name="AutoShape 30"/>
                <p:cNvCxnSpPr>
                  <a:cxnSpLocks noChangeShapeType="1"/>
                </p:cNvCxnSpPr>
                <p:nvPr/>
              </p:nvCxnSpPr>
              <p:spPr bwMode="auto">
                <a:xfrm flipV="1">
                  <a:off x="104299192" y="119450406"/>
                  <a:ext cx="1" cy="563270"/>
                </a:xfrm>
                <a:prstGeom prst="straightConnector1">
                  <a:avLst/>
                </a:prstGeom>
                <a:noFill/>
                <a:ln w="12700" algn="ctr">
                  <a:solidFill>
                    <a:srgbClr val="7992B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EEECE1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60" name="AutoShape 31"/>
                <p:cNvCxnSpPr>
                  <a:cxnSpLocks noChangeShapeType="1"/>
                </p:cNvCxnSpPr>
                <p:nvPr/>
              </p:nvCxnSpPr>
              <p:spPr bwMode="auto">
                <a:xfrm flipH="1" flipV="1">
                  <a:off x="102988796" y="118689626"/>
                  <a:ext cx="1309634" cy="751087"/>
                </a:xfrm>
                <a:prstGeom prst="straightConnector1">
                  <a:avLst/>
                </a:prstGeom>
                <a:noFill/>
                <a:ln w="12700" algn="ctr">
                  <a:solidFill>
                    <a:srgbClr val="7992B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EEECE1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61" name="AutoShape 32"/>
                <p:cNvCxnSpPr>
                  <a:cxnSpLocks noChangeShapeType="1"/>
                </p:cNvCxnSpPr>
                <p:nvPr/>
              </p:nvCxnSpPr>
              <p:spPr bwMode="auto">
                <a:xfrm flipV="1">
                  <a:off x="102989771" y="117643552"/>
                  <a:ext cx="1" cy="1046074"/>
                </a:xfrm>
                <a:prstGeom prst="straightConnector1">
                  <a:avLst/>
                </a:prstGeom>
                <a:noFill/>
                <a:ln w="12700" algn="ctr">
                  <a:solidFill>
                    <a:srgbClr val="7992B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EEECE1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62" name="AutoShape 33"/>
                <p:cNvCxnSpPr>
                  <a:cxnSpLocks noChangeShapeType="1"/>
                </p:cNvCxnSpPr>
                <p:nvPr/>
              </p:nvCxnSpPr>
              <p:spPr bwMode="auto">
                <a:xfrm>
                  <a:off x="102979727" y="117642351"/>
                  <a:ext cx="2129050" cy="1"/>
                </a:xfrm>
                <a:prstGeom prst="straightConnector1">
                  <a:avLst/>
                </a:prstGeom>
                <a:noFill/>
                <a:ln w="12700" algn="ctr">
                  <a:solidFill>
                    <a:srgbClr val="7992B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EEECE1"/>
                        </a:outerShdw>
                      </a:effectLst>
                    </a14:hiddenEffects>
                  </a:ext>
                </a:extLst>
              </p:spPr>
            </p:cxnSp>
          </p:grpSp>
        </p:grpSp>
        <p:cxnSp>
          <p:nvCxnSpPr>
            <p:cNvPr id="55" name="AutoShape 34"/>
            <p:cNvCxnSpPr>
              <a:cxnSpLocks noChangeShapeType="1"/>
            </p:cNvCxnSpPr>
            <p:nvPr/>
          </p:nvCxnSpPr>
          <p:spPr bwMode="auto">
            <a:xfrm flipV="1">
              <a:off x="5830808" y="5958011"/>
              <a:ext cx="2913142" cy="6210"/>
            </a:xfrm>
            <a:prstGeom prst="straightConnector1">
              <a:avLst/>
            </a:prstGeom>
            <a:noFill/>
            <a:ln w="12700" algn="ctr">
              <a:solidFill>
                <a:srgbClr val="7992B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</p:cxnSp>
      </p:grpSp>
      <p:grpSp>
        <p:nvGrpSpPr>
          <p:cNvPr id="68" name="Groupe 67"/>
          <p:cNvGrpSpPr/>
          <p:nvPr/>
        </p:nvGrpSpPr>
        <p:grpSpPr>
          <a:xfrm>
            <a:off x="6354194" y="4902323"/>
            <a:ext cx="635956" cy="329970"/>
            <a:chOff x="5830808" y="4606084"/>
            <a:chExt cx="2913142" cy="1358137"/>
          </a:xfrm>
        </p:grpSpPr>
        <p:grpSp>
          <p:nvGrpSpPr>
            <p:cNvPr id="69" name="Groupe 68"/>
            <p:cNvGrpSpPr/>
            <p:nvPr/>
          </p:nvGrpSpPr>
          <p:grpSpPr>
            <a:xfrm>
              <a:off x="5850177" y="4606084"/>
              <a:ext cx="2876240" cy="1082664"/>
              <a:chOff x="5850177" y="4606084"/>
              <a:chExt cx="2876240" cy="1082664"/>
            </a:xfrm>
          </p:grpSpPr>
          <p:grpSp>
            <p:nvGrpSpPr>
              <p:cNvPr id="71" name="Group 22"/>
              <p:cNvGrpSpPr>
                <a:grpSpLocks/>
              </p:cNvGrpSpPr>
              <p:nvPr/>
            </p:nvGrpSpPr>
            <p:grpSpPr bwMode="auto">
              <a:xfrm>
                <a:off x="5850177" y="4606084"/>
                <a:ext cx="1440252" cy="1081263"/>
                <a:chOff x="97835528" y="117555517"/>
                <a:chExt cx="4637111" cy="2376069"/>
              </a:xfrm>
            </p:grpSpPr>
            <p:cxnSp>
              <p:nvCxnSpPr>
                <p:cNvPr id="78" name="AutoShape 23"/>
                <p:cNvCxnSpPr>
                  <a:cxnSpLocks noChangeShapeType="1"/>
                </p:cNvCxnSpPr>
                <p:nvPr/>
              </p:nvCxnSpPr>
              <p:spPr bwMode="auto">
                <a:xfrm>
                  <a:off x="97835528" y="119931585"/>
                  <a:ext cx="3829050" cy="1"/>
                </a:xfrm>
                <a:prstGeom prst="straightConnector1">
                  <a:avLst/>
                </a:prstGeom>
                <a:noFill/>
                <a:ln w="12700" algn="ctr">
                  <a:solidFill>
                    <a:srgbClr val="7992B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EEECE1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79" name="AutoShape 24"/>
                <p:cNvCxnSpPr>
                  <a:cxnSpLocks noChangeShapeType="1"/>
                </p:cNvCxnSpPr>
                <p:nvPr/>
              </p:nvCxnSpPr>
              <p:spPr bwMode="auto">
                <a:xfrm flipV="1">
                  <a:off x="101663054" y="119362371"/>
                  <a:ext cx="1" cy="563270"/>
                </a:xfrm>
                <a:prstGeom prst="straightConnector1">
                  <a:avLst/>
                </a:prstGeom>
                <a:noFill/>
                <a:ln w="12700" algn="ctr">
                  <a:solidFill>
                    <a:srgbClr val="7992B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EEECE1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80" name="AutoShape 25"/>
                <p:cNvCxnSpPr>
                  <a:cxnSpLocks noChangeShapeType="1"/>
                </p:cNvCxnSpPr>
                <p:nvPr/>
              </p:nvCxnSpPr>
              <p:spPr bwMode="auto">
                <a:xfrm flipH="1" flipV="1">
                  <a:off x="100352658" y="118601591"/>
                  <a:ext cx="1309633" cy="751087"/>
                </a:xfrm>
                <a:prstGeom prst="straightConnector1">
                  <a:avLst/>
                </a:prstGeom>
                <a:noFill/>
                <a:ln w="12700" algn="ctr">
                  <a:solidFill>
                    <a:srgbClr val="7992B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EEECE1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81" name="AutoShape 26"/>
                <p:cNvCxnSpPr>
                  <a:cxnSpLocks noChangeShapeType="1"/>
                </p:cNvCxnSpPr>
                <p:nvPr/>
              </p:nvCxnSpPr>
              <p:spPr bwMode="auto">
                <a:xfrm flipV="1">
                  <a:off x="100353633" y="117555517"/>
                  <a:ext cx="1" cy="1046074"/>
                </a:xfrm>
                <a:prstGeom prst="straightConnector1">
                  <a:avLst/>
                </a:prstGeom>
                <a:noFill/>
                <a:ln w="12700" algn="ctr">
                  <a:solidFill>
                    <a:srgbClr val="7992B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EEECE1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82" name="AutoShape 27"/>
                <p:cNvCxnSpPr>
                  <a:cxnSpLocks noChangeShapeType="1"/>
                </p:cNvCxnSpPr>
                <p:nvPr/>
              </p:nvCxnSpPr>
              <p:spPr bwMode="auto">
                <a:xfrm>
                  <a:off x="100343589" y="117559548"/>
                  <a:ext cx="2129050" cy="0"/>
                </a:xfrm>
                <a:prstGeom prst="straightConnector1">
                  <a:avLst/>
                </a:prstGeom>
                <a:noFill/>
                <a:ln w="12700" algn="ctr">
                  <a:solidFill>
                    <a:srgbClr val="7992B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EEECE1"/>
                        </a:outerShdw>
                      </a:effectLst>
                    </a14:hiddenEffects>
                  </a:ext>
                </a:extLst>
              </p:spPr>
            </p:cxnSp>
          </p:grpSp>
          <p:grpSp>
            <p:nvGrpSpPr>
              <p:cNvPr id="72" name="Group 28"/>
              <p:cNvGrpSpPr>
                <a:grpSpLocks/>
              </p:cNvGrpSpPr>
              <p:nvPr/>
            </p:nvGrpSpPr>
            <p:grpSpPr bwMode="auto">
              <a:xfrm flipH="1">
                <a:off x="7286165" y="4606938"/>
                <a:ext cx="1440252" cy="1081810"/>
                <a:chOff x="100471666" y="117642351"/>
                <a:chExt cx="4637111" cy="2377271"/>
              </a:xfrm>
            </p:grpSpPr>
            <p:cxnSp>
              <p:nvCxnSpPr>
                <p:cNvPr id="73" name="AutoShape 29"/>
                <p:cNvCxnSpPr>
                  <a:cxnSpLocks noChangeShapeType="1"/>
                </p:cNvCxnSpPr>
                <p:nvPr/>
              </p:nvCxnSpPr>
              <p:spPr bwMode="auto">
                <a:xfrm>
                  <a:off x="100471666" y="120019621"/>
                  <a:ext cx="3829050" cy="1"/>
                </a:xfrm>
                <a:prstGeom prst="straightConnector1">
                  <a:avLst/>
                </a:prstGeom>
                <a:noFill/>
                <a:ln w="12700" algn="ctr">
                  <a:solidFill>
                    <a:srgbClr val="7992B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EEECE1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74" name="AutoShape 30"/>
                <p:cNvCxnSpPr>
                  <a:cxnSpLocks noChangeShapeType="1"/>
                </p:cNvCxnSpPr>
                <p:nvPr/>
              </p:nvCxnSpPr>
              <p:spPr bwMode="auto">
                <a:xfrm flipV="1">
                  <a:off x="104299192" y="119450406"/>
                  <a:ext cx="1" cy="563270"/>
                </a:xfrm>
                <a:prstGeom prst="straightConnector1">
                  <a:avLst/>
                </a:prstGeom>
                <a:noFill/>
                <a:ln w="12700" algn="ctr">
                  <a:solidFill>
                    <a:srgbClr val="7992B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EEECE1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75" name="AutoShape 31"/>
                <p:cNvCxnSpPr>
                  <a:cxnSpLocks noChangeShapeType="1"/>
                </p:cNvCxnSpPr>
                <p:nvPr/>
              </p:nvCxnSpPr>
              <p:spPr bwMode="auto">
                <a:xfrm flipH="1" flipV="1">
                  <a:off x="102988796" y="118689626"/>
                  <a:ext cx="1309634" cy="751087"/>
                </a:xfrm>
                <a:prstGeom prst="straightConnector1">
                  <a:avLst/>
                </a:prstGeom>
                <a:noFill/>
                <a:ln w="12700" algn="ctr">
                  <a:solidFill>
                    <a:srgbClr val="7992B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EEECE1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76" name="AutoShape 32"/>
                <p:cNvCxnSpPr>
                  <a:cxnSpLocks noChangeShapeType="1"/>
                </p:cNvCxnSpPr>
                <p:nvPr/>
              </p:nvCxnSpPr>
              <p:spPr bwMode="auto">
                <a:xfrm flipV="1">
                  <a:off x="102989771" y="117643552"/>
                  <a:ext cx="1" cy="1046074"/>
                </a:xfrm>
                <a:prstGeom prst="straightConnector1">
                  <a:avLst/>
                </a:prstGeom>
                <a:noFill/>
                <a:ln w="12700" algn="ctr">
                  <a:solidFill>
                    <a:srgbClr val="7992B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EEECE1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77" name="AutoShape 33"/>
                <p:cNvCxnSpPr>
                  <a:cxnSpLocks noChangeShapeType="1"/>
                </p:cNvCxnSpPr>
                <p:nvPr/>
              </p:nvCxnSpPr>
              <p:spPr bwMode="auto">
                <a:xfrm>
                  <a:off x="102979727" y="117642351"/>
                  <a:ext cx="2129050" cy="1"/>
                </a:xfrm>
                <a:prstGeom prst="straightConnector1">
                  <a:avLst/>
                </a:prstGeom>
                <a:noFill/>
                <a:ln w="12700" algn="ctr">
                  <a:solidFill>
                    <a:srgbClr val="7992B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EEECE1"/>
                        </a:outerShdw>
                      </a:effectLst>
                    </a14:hiddenEffects>
                  </a:ext>
                </a:extLst>
              </p:spPr>
            </p:cxnSp>
          </p:grpSp>
        </p:grpSp>
        <p:cxnSp>
          <p:nvCxnSpPr>
            <p:cNvPr id="70" name="AutoShape 34"/>
            <p:cNvCxnSpPr>
              <a:cxnSpLocks noChangeShapeType="1"/>
            </p:cNvCxnSpPr>
            <p:nvPr/>
          </p:nvCxnSpPr>
          <p:spPr bwMode="auto">
            <a:xfrm flipV="1">
              <a:off x="5830808" y="5958011"/>
              <a:ext cx="2913142" cy="6210"/>
            </a:xfrm>
            <a:prstGeom prst="straightConnector1">
              <a:avLst/>
            </a:prstGeom>
            <a:noFill/>
            <a:ln w="12700" algn="ctr">
              <a:solidFill>
                <a:srgbClr val="7992B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</p:cxnSp>
      </p:grpSp>
      <p:grpSp>
        <p:nvGrpSpPr>
          <p:cNvPr id="83" name="Groupe 82"/>
          <p:cNvGrpSpPr/>
          <p:nvPr/>
        </p:nvGrpSpPr>
        <p:grpSpPr>
          <a:xfrm>
            <a:off x="6777274" y="4902323"/>
            <a:ext cx="635956" cy="329970"/>
            <a:chOff x="5830808" y="4606084"/>
            <a:chExt cx="2913142" cy="1358137"/>
          </a:xfrm>
        </p:grpSpPr>
        <p:grpSp>
          <p:nvGrpSpPr>
            <p:cNvPr id="84" name="Groupe 83"/>
            <p:cNvGrpSpPr/>
            <p:nvPr/>
          </p:nvGrpSpPr>
          <p:grpSpPr>
            <a:xfrm>
              <a:off x="5850177" y="4606084"/>
              <a:ext cx="2876240" cy="1082664"/>
              <a:chOff x="5850177" y="4606084"/>
              <a:chExt cx="2876240" cy="1082664"/>
            </a:xfrm>
          </p:grpSpPr>
          <p:grpSp>
            <p:nvGrpSpPr>
              <p:cNvPr id="86" name="Group 22"/>
              <p:cNvGrpSpPr>
                <a:grpSpLocks/>
              </p:cNvGrpSpPr>
              <p:nvPr/>
            </p:nvGrpSpPr>
            <p:grpSpPr bwMode="auto">
              <a:xfrm>
                <a:off x="5850177" y="4606084"/>
                <a:ext cx="1440252" cy="1081263"/>
                <a:chOff x="97835528" y="117555517"/>
                <a:chExt cx="4637111" cy="2376069"/>
              </a:xfrm>
            </p:grpSpPr>
            <p:cxnSp>
              <p:nvCxnSpPr>
                <p:cNvPr id="93" name="AutoShape 23"/>
                <p:cNvCxnSpPr>
                  <a:cxnSpLocks noChangeShapeType="1"/>
                </p:cNvCxnSpPr>
                <p:nvPr/>
              </p:nvCxnSpPr>
              <p:spPr bwMode="auto">
                <a:xfrm>
                  <a:off x="97835528" y="119931585"/>
                  <a:ext cx="3829050" cy="1"/>
                </a:xfrm>
                <a:prstGeom prst="straightConnector1">
                  <a:avLst/>
                </a:prstGeom>
                <a:noFill/>
                <a:ln w="12700" algn="ctr">
                  <a:solidFill>
                    <a:srgbClr val="7992B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EEECE1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94" name="AutoShape 24"/>
                <p:cNvCxnSpPr>
                  <a:cxnSpLocks noChangeShapeType="1"/>
                </p:cNvCxnSpPr>
                <p:nvPr/>
              </p:nvCxnSpPr>
              <p:spPr bwMode="auto">
                <a:xfrm flipV="1">
                  <a:off x="101663054" y="119362371"/>
                  <a:ext cx="1" cy="563270"/>
                </a:xfrm>
                <a:prstGeom prst="straightConnector1">
                  <a:avLst/>
                </a:prstGeom>
                <a:noFill/>
                <a:ln w="12700" algn="ctr">
                  <a:solidFill>
                    <a:srgbClr val="7992B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EEECE1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95" name="AutoShape 25"/>
                <p:cNvCxnSpPr>
                  <a:cxnSpLocks noChangeShapeType="1"/>
                </p:cNvCxnSpPr>
                <p:nvPr/>
              </p:nvCxnSpPr>
              <p:spPr bwMode="auto">
                <a:xfrm flipH="1" flipV="1">
                  <a:off x="100352658" y="118601591"/>
                  <a:ext cx="1309633" cy="751087"/>
                </a:xfrm>
                <a:prstGeom prst="straightConnector1">
                  <a:avLst/>
                </a:prstGeom>
                <a:noFill/>
                <a:ln w="12700" algn="ctr">
                  <a:solidFill>
                    <a:srgbClr val="7992B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EEECE1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96" name="AutoShape 26"/>
                <p:cNvCxnSpPr>
                  <a:cxnSpLocks noChangeShapeType="1"/>
                </p:cNvCxnSpPr>
                <p:nvPr/>
              </p:nvCxnSpPr>
              <p:spPr bwMode="auto">
                <a:xfrm flipV="1">
                  <a:off x="100353633" y="117555517"/>
                  <a:ext cx="1" cy="1046074"/>
                </a:xfrm>
                <a:prstGeom prst="straightConnector1">
                  <a:avLst/>
                </a:prstGeom>
                <a:noFill/>
                <a:ln w="12700" algn="ctr">
                  <a:solidFill>
                    <a:srgbClr val="7992B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EEECE1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97" name="AutoShape 27"/>
                <p:cNvCxnSpPr>
                  <a:cxnSpLocks noChangeShapeType="1"/>
                </p:cNvCxnSpPr>
                <p:nvPr/>
              </p:nvCxnSpPr>
              <p:spPr bwMode="auto">
                <a:xfrm>
                  <a:off x="100343589" y="117559548"/>
                  <a:ext cx="2129050" cy="0"/>
                </a:xfrm>
                <a:prstGeom prst="straightConnector1">
                  <a:avLst/>
                </a:prstGeom>
                <a:noFill/>
                <a:ln w="12700" algn="ctr">
                  <a:solidFill>
                    <a:srgbClr val="7992B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EEECE1"/>
                        </a:outerShdw>
                      </a:effectLst>
                    </a14:hiddenEffects>
                  </a:ext>
                </a:extLst>
              </p:spPr>
            </p:cxnSp>
          </p:grpSp>
          <p:grpSp>
            <p:nvGrpSpPr>
              <p:cNvPr id="87" name="Group 28"/>
              <p:cNvGrpSpPr>
                <a:grpSpLocks/>
              </p:cNvGrpSpPr>
              <p:nvPr/>
            </p:nvGrpSpPr>
            <p:grpSpPr bwMode="auto">
              <a:xfrm flipH="1">
                <a:off x="7286165" y="4606938"/>
                <a:ext cx="1440252" cy="1081810"/>
                <a:chOff x="100471666" y="117642351"/>
                <a:chExt cx="4637111" cy="2377271"/>
              </a:xfrm>
            </p:grpSpPr>
            <p:cxnSp>
              <p:nvCxnSpPr>
                <p:cNvPr id="88" name="AutoShape 29"/>
                <p:cNvCxnSpPr>
                  <a:cxnSpLocks noChangeShapeType="1"/>
                </p:cNvCxnSpPr>
                <p:nvPr/>
              </p:nvCxnSpPr>
              <p:spPr bwMode="auto">
                <a:xfrm>
                  <a:off x="100471666" y="120019621"/>
                  <a:ext cx="3829050" cy="1"/>
                </a:xfrm>
                <a:prstGeom prst="straightConnector1">
                  <a:avLst/>
                </a:prstGeom>
                <a:noFill/>
                <a:ln w="12700" algn="ctr">
                  <a:solidFill>
                    <a:srgbClr val="7992B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EEECE1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89" name="AutoShape 30"/>
                <p:cNvCxnSpPr>
                  <a:cxnSpLocks noChangeShapeType="1"/>
                </p:cNvCxnSpPr>
                <p:nvPr/>
              </p:nvCxnSpPr>
              <p:spPr bwMode="auto">
                <a:xfrm flipV="1">
                  <a:off x="104299192" y="119450406"/>
                  <a:ext cx="1" cy="563270"/>
                </a:xfrm>
                <a:prstGeom prst="straightConnector1">
                  <a:avLst/>
                </a:prstGeom>
                <a:noFill/>
                <a:ln w="12700" algn="ctr">
                  <a:solidFill>
                    <a:srgbClr val="7992B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EEECE1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90" name="AutoShape 31"/>
                <p:cNvCxnSpPr>
                  <a:cxnSpLocks noChangeShapeType="1"/>
                </p:cNvCxnSpPr>
                <p:nvPr/>
              </p:nvCxnSpPr>
              <p:spPr bwMode="auto">
                <a:xfrm flipH="1" flipV="1">
                  <a:off x="102988796" y="118689626"/>
                  <a:ext cx="1309634" cy="751087"/>
                </a:xfrm>
                <a:prstGeom prst="straightConnector1">
                  <a:avLst/>
                </a:prstGeom>
                <a:noFill/>
                <a:ln w="12700" algn="ctr">
                  <a:solidFill>
                    <a:srgbClr val="7992B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EEECE1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91" name="AutoShape 32"/>
                <p:cNvCxnSpPr>
                  <a:cxnSpLocks noChangeShapeType="1"/>
                </p:cNvCxnSpPr>
                <p:nvPr/>
              </p:nvCxnSpPr>
              <p:spPr bwMode="auto">
                <a:xfrm flipV="1">
                  <a:off x="102989771" y="117643552"/>
                  <a:ext cx="1" cy="1046074"/>
                </a:xfrm>
                <a:prstGeom prst="straightConnector1">
                  <a:avLst/>
                </a:prstGeom>
                <a:noFill/>
                <a:ln w="12700" algn="ctr">
                  <a:solidFill>
                    <a:srgbClr val="7992B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EEECE1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92" name="AutoShape 33"/>
                <p:cNvCxnSpPr>
                  <a:cxnSpLocks noChangeShapeType="1"/>
                </p:cNvCxnSpPr>
                <p:nvPr/>
              </p:nvCxnSpPr>
              <p:spPr bwMode="auto">
                <a:xfrm>
                  <a:off x="102979727" y="117642351"/>
                  <a:ext cx="2129050" cy="1"/>
                </a:xfrm>
                <a:prstGeom prst="straightConnector1">
                  <a:avLst/>
                </a:prstGeom>
                <a:noFill/>
                <a:ln w="12700" algn="ctr">
                  <a:solidFill>
                    <a:srgbClr val="7992B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EEECE1"/>
                        </a:outerShdw>
                      </a:effectLst>
                    </a14:hiddenEffects>
                  </a:ext>
                </a:extLst>
              </p:spPr>
            </p:cxnSp>
          </p:grpSp>
        </p:grpSp>
        <p:cxnSp>
          <p:nvCxnSpPr>
            <p:cNvPr id="85" name="AutoShape 34"/>
            <p:cNvCxnSpPr>
              <a:cxnSpLocks noChangeShapeType="1"/>
            </p:cNvCxnSpPr>
            <p:nvPr/>
          </p:nvCxnSpPr>
          <p:spPr bwMode="auto">
            <a:xfrm flipV="1">
              <a:off x="5830808" y="5958011"/>
              <a:ext cx="2913142" cy="6210"/>
            </a:xfrm>
            <a:prstGeom prst="straightConnector1">
              <a:avLst/>
            </a:prstGeom>
            <a:noFill/>
            <a:ln w="12700" algn="ctr">
              <a:solidFill>
                <a:srgbClr val="7992B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</p:cxnSp>
      </p:grpSp>
      <p:grpSp>
        <p:nvGrpSpPr>
          <p:cNvPr id="98" name="Groupe 97"/>
          <p:cNvGrpSpPr/>
          <p:nvPr/>
        </p:nvGrpSpPr>
        <p:grpSpPr>
          <a:xfrm>
            <a:off x="7459662" y="4902323"/>
            <a:ext cx="635956" cy="329970"/>
            <a:chOff x="5830808" y="4606084"/>
            <a:chExt cx="2913142" cy="1358137"/>
          </a:xfrm>
        </p:grpSpPr>
        <p:grpSp>
          <p:nvGrpSpPr>
            <p:cNvPr id="99" name="Groupe 98"/>
            <p:cNvGrpSpPr/>
            <p:nvPr/>
          </p:nvGrpSpPr>
          <p:grpSpPr>
            <a:xfrm>
              <a:off x="5850177" y="4606084"/>
              <a:ext cx="2876240" cy="1082664"/>
              <a:chOff x="5850177" y="4606084"/>
              <a:chExt cx="2876240" cy="1082664"/>
            </a:xfrm>
          </p:grpSpPr>
          <p:grpSp>
            <p:nvGrpSpPr>
              <p:cNvPr id="101" name="Group 22"/>
              <p:cNvGrpSpPr>
                <a:grpSpLocks/>
              </p:cNvGrpSpPr>
              <p:nvPr/>
            </p:nvGrpSpPr>
            <p:grpSpPr bwMode="auto">
              <a:xfrm>
                <a:off x="5850177" y="4606084"/>
                <a:ext cx="1440252" cy="1081263"/>
                <a:chOff x="97835528" y="117555517"/>
                <a:chExt cx="4637111" cy="2376069"/>
              </a:xfrm>
            </p:grpSpPr>
            <p:cxnSp>
              <p:nvCxnSpPr>
                <p:cNvPr id="108" name="AutoShape 23"/>
                <p:cNvCxnSpPr>
                  <a:cxnSpLocks noChangeShapeType="1"/>
                </p:cNvCxnSpPr>
                <p:nvPr/>
              </p:nvCxnSpPr>
              <p:spPr bwMode="auto">
                <a:xfrm>
                  <a:off x="97835528" y="119931585"/>
                  <a:ext cx="3829050" cy="1"/>
                </a:xfrm>
                <a:prstGeom prst="straightConnector1">
                  <a:avLst/>
                </a:prstGeom>
                <a:noFill/>
                <a:ln w="12700" algn="ctr">
                  <a:solidFill>
                    <a:srgbClr val="7992B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EEECE1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09" name="AutoShape 24"/>
                <p:cNvCxnSpPr>
                  <a:cxnSpLocks noChangeShapeType="1"/>
                </p:cNvCxnSpPr>
                <p:nvPr/>
              </p:nvCxnSpPr>
              <p:spPr bwMode="auto">
                <a:xfrm flipV="1">
                  <a:off x="101663054" y="119362371"/>
                  <a:ext cx="1" cy="563270"/>
                </a:xfrm>
                <a:prstGeom prst="straightConnector1">
                  <a:avLst/>
                </a:prstGeom>
                <a:noFill/>
                <a:ln w="12700" algn="ctr">
                  <a:solidFill>
                    <a:srgbClr val="7992B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EEECE1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10" name="AutoShape 25"/>
                <p:cNvCxnSpPr>
                  <a:cxnSpLocks noChangeShapeType="1"/>
                </p:cNvCxnSpPr>
                <p:nvPr/>
              </p:nvCxnSpPr>
              <p:spPr bwMode="auto">
                <a:xfrm flipH="1" flipV="1">
                  <a:off x="100352658" y="118601591"/>
                  <a:ext cx="1309633" cy="751087"/>
                </a:xfrm>
                <a:prstGeom prst="straightConnector1">
                  <a:avLst/>
                </a:prstGeom>
                <a:noFill/>
                <a:ln w="12700" algn="ctr">
                  <a:solidFill>
                    <a:srgbClr val="7992B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EEECE1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11" name="AutoShape 26"/>
                <p:cNvCxnSpPr>
                  <a:cxnSpLocks noChangeShapeType="1"/>
                </p:cNvCxnSpPr>
                <p:nvPr/>
              </p:nvCxnSpPr>
              <p:spPr bwMode="auto">
                <a:xfrm flipV="1">
                  <a:off x="100353633" y="117555517"/>
                  <a:ext cx="1" cy="1046074"/>
                </a:xfrm>
                <a:prstGeom prst="straightConnector1">
                  <a:avLst/>
                </a:prstGeom>
                <a:noFill/>
                <a:ln w="12700" algn="ctr">
                  <a:solidFill>
                    <a:srgbClr val="7992B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EEECE1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12" name="AutoShape 27"/>
                <p:cNvCxnSpPr>
                  <a:cxnSpLocks noChangeShapeType="1"/>
                </p:cNvCxnSpPr>
                <p:nvPr/>
              </p:nvCxnSpPr>
              <p:spPr bwMode="auto">
                <a:xfrm>
                  <a:off x="100343589" y="117559548"/>
                  <a:ext cx="2129050" cy="0"/>
                </a:xfrm>
                <a:prstGeom prst="straightConnector1">
                  <a:avLst/>
                </a:prstGeom>
                <a:noFill/>
                <a:ln w="12700" algn="ctr">
                  <a:solidFill>
                    <a:srgbClr val="7992B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EEECE1"/>
                        </a:outerShdw>
                      </a:effectLst>
                    </a14:hiddenEffects>
                  </a:ext>
                </a:extLst>
              </p:spPr>
            </p:cxnSp>
          </p:grpSp>
          <p:grpSp>
            <p:nvGrpSpPr>
              <p:cNvPr id="102" name="Group 28"/>
              <p:cNvGrpSpPr>
                <a:grpSpLocks/>
              </p:cNvGrpSpPr>
              <p:nvPr/>
            </p:nvGrpSpPr>
            <p:grpSpPr bwMode="auto">
              <a:xfrm flipH="1">
                <a:off x="7286165" y="4606938"/>
                <a:ext cx="1440252" cy="1081810"/>
                <a:chOff x="100471666" y="117642351"/>
                <a:chExt cx="4637111" cy="2377271"/>
              </a:xfrm>
            </p:grpSpPr>
            <p:cxnSp>
              <p:nvCxnSpPr>
                <p:cNvPr id="103" name="AutoShape 29"/>
                <p:cNvCxnSpPr>
                  <a:cxnSpLocks noChangeShapeType="1"/>
                </p:cNvCxnSpPr>
                <p:nvPr/>
              </p:nvCxnSpPr>
              <p:spPr bwMode="auto">
                <a:xfrm>
                  <a:off x="100471666" y="120019621"/>
                  <a:ext cx="3829050" cy="1"/>
                </a:xfrm>
                <a:prstGeom prst="straightConnector1">
                  <a:avLst/>
                </a:prstGeom>
                <a:noFill/>
                <a:ln w="12700" algn="ctr">
                  <a:solidFill>
                    <a:srgbClr val="7992B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EEECE1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04" name="AutoShape 30"/>
                <p:cNvCxnSpPr>
                  <a:cxnSpLocks noChangeShapeType="1"/>
                </p:cNvCxnSpPr>
                <p:nvPr/>
              </p:nvCxnSpPr>
              <p:spPr bwMode="auto">
                <a:xfrm flipV="1">
                  <a:off x="104299192" y="119450406"/>
                  <a:ext cx="1" cy="563270"/>
                </a:xfrm>
                <a:prstGeom prst="straightConnector1">
                  <a:avLst/>
                </a:prstGeom>
                <a:noFill/>
                <a:ln w="12700" algn="ctr">
                  <a:solidFill>
                    <a:srgbClr val="7992B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EEECE1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05" name="AutoShape 31"/>
                <p:cNvCxnSpPr>
                  <a:cxnSpLocks noChangeShapeType="1"/>
                </p:cNvCxnSpPr>
                <p:nvPr/>
              </p:nvCxnSpPr>
              <p:spPr bwMode="auto">
                <a:xfrm flipH="1" flipV="1">
                  <a:off x="102988796" y="118689626"/>
                  <a:ext cx="1309634" cy="751087"/>
                </a:xfrm>
                <a:prstGeom prst="straightConnector1">
                  <a:avLst/>
                </a:prstGeom>
                <a:noFill/>
                <a:ln w="12700" algn="ctr">
                  <a:solidFill>
                    <a:srgbClr val="7992B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EEECE1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06" name="AutoShape 32"/>
                <p:cNvCxnSpPr>
                  <a:cxnSpLocks noChangeShapeType="1"/>
                </p:cNvCxnSpPr>
                <p:nvPr/>
              </p:nvCxnSpPr>
              <p:spPr bwMode="auto">
                <a:xfrm flipV="1">
                  <a:off x="102989771" y="117643552"/>
                  <a:ext cx="1" cy="1046074"/>
                </a:xfrm>
                <a:prstGeom prst="straightConnector1">
                  <a:avLst/>
                </a:prstGeom>
                <a:noFill/>
                <a:ln w="12700" algn="ctr">
                  <a:solidFill>
                    <a:srgbClr val="7992B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EEECE1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07" name="AutoShape 33"/>
                <p:cNvCxnSpPr>
                  <a:cxnSpLocks noChangeShapeType="1"/>
                </p:cNvCxnSpPr>
                <p:nvPr/>
              </p:nvCxnSpPr>
              <p:spPr bwMode="auto">
                <a:xfrm>
                  <a:off x="102979727" y="117642351"/>
                  <a:ext cx="2129050" cy="1"/>
                </a:xfrm>
                <a:prstGeom prst="straightConnector1">
                  <a:avLst/>
                </a:prstGeom>
                <a:noFill/>
                <a:ln w="12700" algn="ctr">
                  <a:solidFill>
                    <a:srgbClr val="7992B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EEECE1"/>
                        </a:outerShdw>
                      </a:effectLst>
                    </a14:hiddenEffects>
                  </a:ext>
                </a:extLst>
              </p:spPr>
            </p:cxnSp>
          </p:grpSp>
        </p:grpSp>
        <p:cxnSp>
          <p:nvCxnSpPr>
            <p:cNvPr id="100" name="AutoShape 34"/>
            <p:cNvCxnSpPr>
              <a:cxnSpLocks noChangeShapeType="1"/>
            </p:cNvCxnSpPr>
            <p:nvPr/>
          </p:nvCxnSpPr>
          <p:spPr bwMode="auto">
            <a:xfrm flipV="1">
              <a:off x="5830808" y="5958011"/>
              <a:ext cx="2913142" cy="6210"/>
            </a:xfrm>
            <a:prstGeom prst="straightConnector1">
              <a:avLst/>
            </a:prstGeom>
            <a:noFill/>
            <a:ln w="12700" algn="ctr">
              <a:solidFill>
                <a:srgbClr val="7992B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</p:cxnSp>
      </p:grpSp>
      <p:grpSp>
        <p:nvGrpSpPr>
          <p:cNvPr id="113" name="Groupe 112"/>
          <p:cNvGrpSpPr/>
          <p:nvPr/>
        </p:nvGrpSpPr>
        <p:grpSpPr>
          <a:xfrm>
            <a:off x="8142051" y="4902323"/>
            <a:ext cx="635956" cy="329970"/>
            <a:chOff x="5830808" y="4606084"/>
            <a:chExt cx="2913142" cy="1358137"/>
          </a:xfrm>
        </p:grpSpPr>
        <p:grpSp>
          <p:nvGrpSpPr>
            <p:cNvPr id="114" name="Groupe 113"/>
            <p:cNvGrpSpPr/>
            <p:nvPr/>
          </p:nvGrpSpPr>
          <p:grpSpPr>
            <a:xfrm>
              <a:off x="5850177" y="4606084"/>
              <a:ext cx="2876240" cy="1082664"/>
              <a:chOff x="5850177" y="4606084"/>
              <a:chExt cx="2876240" cy="1082664"/>
            </a:xfrm>
          </p:grpSpPr>
          <p:grpSp>
            <p:nvGrpSpPr>
              <p:cNvPr id="116" name="Group 22"/>
              <p:cNvGrpSpPr>
                <a:grpSpLocks/>
              </p:cNvGrpSpPr>
              <p:nvPr/>
            </p:nvGrpSpPr>
            <p:grpSpPr bwMode="auto">
              <a:xfrm>
                <a:off x="5850177" y="4606084"/>
                <a:ext cx="1440252" cy="1081263"/>
                <a:chOff x="97835528" y="117555517"/>
                <a:chExt cx="4637111" cy="2376069"/>
              </a:xfrm>
            </p:grpSpPr>
            <p:cxnSp>
              <p:nvCxnSpPr>
                <p:cNvPr id="123" name="AutoShape 23"/>
                <p:cNvCxnSpPr>
                  <a:cxnSpLocks noChangeShapeType="1"/>
                </p:cNvCxnSpPr>
                <p:nvPr/>
              </p:nvCxnSpPr>
              <p:spPr bwMode="auto">
                <a:xfrm>
                  <a:off x="97835528" y="119931585"/>
                  <a:ext cx="3829050" cy="1"/>
                </a:xfrm>
                <a:prstGeom prst="straightConnector1">
                  <a:avLst/>
                </a:prstGeom>
                <a:noFill/>
                <a:ln w="12700" algn="ctr">
                  <a:solidFill>
                    <a:srgbClr val="7992B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EEECE1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24" name="AutoShape 24"/>
                <p:cNvCxnSpPr>
                  <a:cxnSpLocks noChangeShapeType="1"/>
                </p:cNvCxnSpPr>
                <p:nvPr/>
              </p:nvCxnSpPr>
              <p:spPr bwMode="auto">
                <a:xfrm flipV="1">
                  <a:off x="101663054" y="119362371"/>
                  <a:ext cx="1" cy="563270"/>
                </a:xfrm>
                <a:prstGeom prst="straightConnector1">
                  <a:avLst/>
                </a:prstGeom>
                <a:noFill/>
                <a:ln w="12700" algn="ctr">
                  <a:solidFill>
                    <a:srgbClr val="7992B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EEECE1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25" name="AutoShape 25"/>
                <p:cNvCxnSpPr>
                  <a:cxnSpLocks noChangeShapeType="1"/>
                </p:cNvCxnSpPr>
                <p:nvPr/>
              </p:nvCxnSpPr>
              <p:spPr bwMode="auto">
                <a:xfrm flipH="1" flipV="1">
                  <a:off x="100352658" y="118601591"/>
                  <a:ext cx="1309633" cy="751087"/>
                </a:xfrm>
                <a:prstGeom prst="straightConnector1">
                  <a:avLst/>
                </a:prstGeom>
                <a:noFill/>
                <a:ln w="12700" algn="ctr">
                  <a:solidFill>
                    <a:srgbClr val="7992B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EEECE1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26" name="AutoShape 26"/>
                <p:cNvCxnSpPr>
                  <a:cxnSpLocks noChangeShapeType="1"/>
                </p:cNvCxnSpPr>
                <p:nvPr/>
              </p:nvCxnSpPr>
              <p:spPr bwMode="auto">
                <a:xfrm flipV="1">
                  <a:off x="100353633" y="117555517"/>
                  <a:ext cx="1" cy="1046074"/>
                </a:xfrm>
                <a:prstGeom prst="straightConnector1">
                  <a:avLst/>
                </a:prstGeom>
                <a:noFill/>
                <a:ln w="12700" algn="ctr">
                  <a:solidFill>
                    <a:srgbClr val="7992B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EEECE1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27" name="AutoShape 27"/>
                <p:cNvCxnSpPr>
                  <a:cxnSpLocks noChangeShapeType="1"/>
                </p:cNvCxnSpPr>
                <p:nvPr/>
              </p:nvCxnSpPr>
              <p:spPr bwMode="auto">
                <a:xfrm>
                  <a:off x="100343589" y="117559548"/>
                  <a:ext cx="2129050" cy="0"/>
                </a:xfrm>
                <a:prstGeom prst="straightConnector1">
                  <a:avLst/>
                </a:prstGeom>
                <a:noFill/>
                <a:ln w="12700" algn="ctr">
                  <a:solidFill>
                    <a:srgbClr val="7992B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EEECE1"/>
                        </a:outerShdw>
                      </a:effectLst>
                    </a14:hiddenEffects>
                  </a:ext>
                </a:extLst>
              </p:spPr>
            </p:cxnSp>
          </p:grpSp>
          <p:grpSp>
            <p:nvGrpSpPr>
              <p:cNvPr id="117" name="Group 28"/>
              <p:cNvGrpSpPr>
                <a:grpSpLocks/>
              </p:cNvGrpSpPr>
              <p:nvPr/>
            </p:nvGrpSpPr>
            <p:grpSpPr bwMode="auto">
              <a:xfrm flipH="1">
                <a:off x="7286165" y="4606938"/>
                <a:ext cx="1440252" cy="1081810"/>
                <a:chOff x="100471666" y="117642351"/>
                <a:chExt cx="4637111" cy="2377271"/>
              </a:xfrm>
            </p:grpSpPr>
            <p:cxnSp>
              <p:nvCxnSpPr>
                <p:cNvPr id="118" name="AutoShape 29"/>
                <p:cNvCxnSpPr>
                  <a:cxnSpLocks noChangeShapeType="1"/>
                </p:cNvCxnSpPr>
                <p:nvPr/>
              </p:nvCxnSpPr>
              <p:spPr bwMode="auto">
                <a:xfrm>
                  <a:off x="100471666" y="120019621"/>
                  <a:ext cx="3829050" cy="1"/>
                </a:xfrm>
                <a:prstGeom prst="straightConnector1">
                  <a:avLst/>
                </a:prstGeom>
                <a:noFill/>
                <a:ln w="12700" algn="ctr">
                  <a:solidFill>
                    <a:srgbClr val="7992B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EEECE1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19" name="AutoShape 30"/>
                <p:cNvCxnSpPr>
                  <a:cxnSpLocks noChangeShapeType="1"/>
                </p:cNvCxnSpPr>
                <p:nvPr/>
              </p:nvCxnSpPr>
              <p:spPr bwMode="auto">
                <a:xfrm flipV="1">
                  <a:off x="104299192" y="119450406"/>
                  <a:ext cx="1" cy="563270"/>
                </a:xfrm>
                <a:prstGeom prst="straightConnector1">
                  <a:avLst/>
                </a:prstGeom>
                <a:noFill/>
                <a:ln w="12700" algn="ctr">
                  <a:solidFill>
                    <a:srgbClr val="7992B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EEECE1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20" name="AutoShape 31"/>
                <p:cNvCxnSpPr>
                  <a:cxnSpLocks noChangeShapeType="1"/>
                </p:cNvCxnSpPr>
                <p:nvPr/>
              </p:nvCxnSpPr>
              <p:spPr bwMode="auto">
                <a:xfrm flipH="1" flipV="1">
                  <a:off x="102988796" y="118689626"/>
                  <a:ext cx="1309634" cy="751087"/>
                </a:xfrm>
                <a:prstGeom prst="straightConnector1">
                  <a:avLst/>
                </a:prstGeom>
                <a:noFill/>
                <a:ln w="12700" algn="ctr">
                  <a:solidFill>
                    <a:srgbClr val="7992B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EEECE1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21" name="AutoShape 32"/>
                <p:cNvCxnSpPr>
                  <a:cxnSpLocks noChangeShapeType="1"/>
                </p:cNvCxnSpPr>
                <p:nvPr/>
              </p:nvCxnSpPr>
              <p:spPr bwMode="auto">
                <a:xfrm flipV="1">
                  <a:off x="102989771" y="117643552"/>
                  <a:ext cx="1" cy="1046074"/>
                </a:xfrm>
                <a:prstGeom prst="straightConnector1">
                  <a:avLst/>
                </a:prstGeom>
                <a:noFill/>
                <a:ln w="12700" algn="ctr">
                  <a:solidFill>
                    <a:srgbClr val="7992B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EEECE1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22" name="AutoShape 33"/>
                <p:cNvCxnSpPr>
                  <a:cxnSpLocks noChangeShapeType="1"/>
                </p:cNvCxnSpPr>
                <p:nvPr/>
              </p:nvCxnSpPr>
              <p:spPr bwMode="auto">
                <a:xfrm>
                  <a:off x="102979727" y="117642351"/>
                  <a:ext cx="2129050" cy="1"/>
                </a:xfrm>
                <a:prstGeom prst="straightConnector1">
                  <a:avLst/>
                </a:prstGeom>
                <a:noFill/>
                <a:ln w="12700" algn="ctr">
                  <a:solidFill>
                    <a:srgbClr val="7992B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EEECE1"/>
                        </a:outerShdw>
                      </a:effectLst>
                    </a14:hiddenEffects>
                  </a:ext>
                </a:extLst>
              </p:spPr>
            </p:cxnSp>
          </p:grpSp>
        </p:grpSp>
        <p:cxnSp>
          <p:nvCxnSpPr>
            <p:cNvPr id="115" name="AutoShape 34"/>
            <p:cNvCxnSpPr>
              <a:cxnSpLocks noChangeShapeType="1"/>
            </p:cNvCxnSpPr>
            <p:nvPr/>
          </p:nvCxnSpPr>
          <p:spPr bwMode="auto">
            <a:xfrm flipV="1">
              <a:off x="5830808" y="5958011"/>
              <a:ext cx="2913142" cy="6210"/>
            </a:xfrm>
            <a:prstGeom prst="straightConnector1">
              <a:avLst/>
            </a:prstGeom>
            <a:noFill/>
            <a:ln w="12700" algn="ctr">
              <a:solidFill>
                <a:srgbClr val="7992B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</p:cxnSp>
      </p:grpSp>
      <p:sp>
        <p:nvSpPr>
          <p:cNvPr id="128" name="Text Box 8"/>
          <p:cNvSpPr txBox="1">
            <a:spLocks noChangeArrowheads="1"/>
          </p:cNvSpPr>
          <p:nvPr/>
        </p:nvSpPr>
        <p:spPr bwMode="auto">
          <a:xfrm>
            <a:off x="5696072" y="4605211"/>
            <a:ext cx="2135688" cy="2835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7BB4C1"/>
                    </a:gs>
                    <a:gs pos="100000">
                      <a:srgbClr val="7BB4C1">
                        <a:gamma/>
                        <a:tint val="51373"/>
                        <a:invGamma/>
                      </a:srgbClr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A7C1DD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8" tIns="45714" rIns="91428" bIns="45714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3366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3366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3366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3366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3366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rgbClr val="003366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rgbClr val="003366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rgbClr val="003366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rgbClr val="003366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l"/>
            <a:r>
              <a:rPr lang="fr-FR" altLang="fr-FR" sz="1200" dirty="0">
                <a:solidFill>
                  <a:srgbClr val="336699"/>
                </a:solidFill>
              </a:rPr>
              <a:t>Cavités intermédiaires</a:t>
            </a:r>
          </a:p>
        </p:txBody>
      </p:sp>
      <p:sp>
        <p:nvSpPr>
          <p:cNvPr id="3" name="Accolade fermante 2"/>
          <p:cNvSpPr/>
          <p:nvPr/>
        </p:nvSpPr>
        <p:spPr>
          <a:xfrm rot="16200000">
            <a:off x="6432204" y="3428469"/>
            <a:ext cx="168380" cy="2882951"/>
          </a:xfrm>
          <a:prstGeom prst="rightBrac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428" tIns="45714" rIns="91428" bIns="45714" rtlCol="0" anchor="ctr"/>
          <a:lstStyle/>
          <a:p>
            <a:pPr algn="ctr"/>
            <a:endParaRPr lang="fr-FR"/>
          </a:p>
        </p:txBody>
      </p:sp>
      <p:sp>
        <p:nvSpPr>
          <p:cNvPr id="129" name="Text Box 18"/>
          <p:cNvSpPr txBox="1">
            <a:spLocks noChangeArrowheads="1"/>
          </p:cNvSpPr>
          <p:nvPr/>
        </p:nvSpPr>
        <p:spPr bwMode="auto">
          <a:xfrm>
            <a:off x="5536130" y="905725"/>
            <a:ext cx="3321123" cy="339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8" tIns="45714" rIns="91428" bIns="45714"/>
          <a:lstStyle/>
          <a:p>
            <a:pPr algn="ctr">
              <a:spcAft>
                <a:spcPct val="30000"/>
              </a:spcAft>
              <a:tabLst>
                <a:tab pos="806342" algn="l"/>
              </a:tabLst>
              <a:defRPr/>
            </a:pPr>
            <a:r>
              <a:rPr lang="en-US" b="1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Schéma</a:t>
            </a:r>
            <a:r>
              <a:rPr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de </a:t>
            </a:r>
            <a:r>
              <a:rPr lang="en-US" b="1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principe</a:t>
            </a:r>
            <a:r>
              <a:rPr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du klystron</a:t>
            </a:r>
          </a:p>
        </p:txBody>
      </p:sp>
      <p:sp>
        <p:nvSpPr>
          <p:cNvPr id="130" name="Text Box 18"/>
          <p:cNvSpPr txBox="1">
            <a:spLocks noChangeArrowheads="1"/>
          </p:cNvSpPr>
          <p:nvPr/>
        </p:nvSpPr>
        <p:spPr bwMode="auto">
          <a:xfrm>
            <a:off x="-83126" y="4239969"/>
            <a:ext cx="3829050" cy="406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8" tIns="45714" rIns="91428" bIns="45714"/>
          <a:lstStyle/>
          <a:p>
            <a:pPr algn="ctr">
              <a:spcAft>
                <a:spcPct val="30000"/>
              </a:spcAft>
              <a:tabLst>
                <a:tab pos="806342" algn="l"/>
              </a:tabLst>
              <a:defRPr/>
            </a:pPr>
            <a:r>
              <a:rPr lang="en-US" sz="1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Principe de la </a:t>
            </a:r>
            <a:r>
              <a:rPr lang="en-US" sz="14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mise</a:t>
            </a:r>
            <a:r>
              <a:rPr lang="en-US" sz="1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en </a:t>
            </a:r>
            <a:r>
              <a:rPr lang="en-US" sz="14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paquet</a:t>
            </a:r>
            <a:r>
              <a:rPr lang="en-US" sz="1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d’un </a:t>
            </a:r>
            <a:r>
              <a:rPr lang="en-US" sz="14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faisceau</a:t>
            </a:r>
            <a:r>
              <a:rPr lang="en-US" sz="1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</a:t>
            </a:r>
            <a:r>
              <a:rPr lang="en-US" sz="14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d’électron</a:t>
            </a:r>
            <a:r>
              <a:rPr lang="en-US" sz="1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par </a:t>
            </a:r>
            <a:r>
              <a:rPr lang="en-US" sz="14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une</a:t>
            </a:r>
            <a:r>
              <a:rPr lang="en-US" sz="1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</a:t>
            </a:r>
            <a:r>
              <a:rPr lang="en-US" sz="14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cavité</a:t>
            </a:r>
            <a:r>
              <a:rPr lang="en-US" sz="1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</a:t>
            </a:r>
            <a:r>
              <a:rPr lang="en-US" sz="14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résonante</a:t>
            </a:r>
            <a:endParaRPr lang="en-US" sz="1400" b="1" dirty="0"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  <p:sp>
        <p:nvSpPr>
          <p:cNvPr id="4" name="Rectangle à coins arrondis 3"/>
          <p:cNvSpPr/>
          <p:nvPr/>
        </p:nvSpPr>
        <p:spPr>
          <a:xfrm>
            <a:off x="5474525" y="973776"/>
            <a:ext cx="3420093" cy="3111335"/>
          </a:xfrm>
          <a:prstGeom prst="roundRect">
            <a:avLst>
              <a:gd name="adj" fmla="val 9113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45714" rtlCol="0" anchor="ctr"/>
          <a:lstStyle/>
          <a:p>
            <a:pPr algn="ctr"/>
            <a:endParaRPr lang="fr-FR"/>
          </a:p>
        </p:txBody>
      </p:sp>
      <p:sp>
        <p:nvSpPr>
          <p:cNvPr id="131" name="Rectangle à coins arrondis 130"/>
          <p:cNvSpPr/>
          <p:nvPr/>
        </p:nvSpPr>
        <p:spPr>
          <a:xfrm>
            <a:off x="83128" y="4203866"/>
            <a:ext cx="3503221" cy="2491839"/>
          </a:xfrm>
          <a:prstGeom prst="roundRect">
            <a:avLst>
              <a:gd name="adj" fmla="val 9113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45714" rtlCol="0" anchor="ctr"/>
          <a:lstStyle/>
          <a:p>
            <a:pPr algn="ctr"/>
            <a:endParaRPr lang="fr-FR"/>
          </a:p>
        </p:txBody>
      </p:sp>
      <p:sp>
        <p:nvSpPr>
          <p:cNvPr id="132" name="Rectangle à coins arrondis 131"/>
          <p:cNvSpPr/>
          <p:nvPr/>
        </p:nvSpPr>
        <p:spPr>
          <a:xfrm>
            <a:off x="3703123" y="4203866"/>
            <a:ext cx="5334001" cy="2576945"/>
          </a:xfrm>
          <a:prstGeom prst="roundRect">
            <a:avLst>
              <a:gd name="adj" fmla="val 9113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45714" rtlCol="0" anchor="ctr"/>
          <a:lstStyle/>
          <a:p>
            <a:pPr algn="ctr"/>
            <a:endParaRPr lang="fr-FR"/>
          </a:p>
        </p:txBody>
      </p:sp>
      <p:sp>
        <p:nvSpPr>
          <p:cNvPr id="133" name="Text Box 18"/>
          <p:cNvSpPr txBox="1">
            <a:spLocks noChangeArrowheads="1"/>
          </p:cNvSpPr>
          <p:nvPr/>
        </p:nvSpPr>
        <p:spPr bwMode="auto">
          <a:xfrm>
            <a:off x="3859482" y="4142987"/>
            <a:ext cx="5058887" cy="406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8" tIns="45714" rIns="91428" bIns="45714"/>
          <a:lstStyle/>
          <a:p>
            <a:pPr algn="ctr">
              <a:spcAft>
                <a:spcPct val="30000"/>
              </a:spcAft>
              <a:tabLst>
                <a:tab pos="806342" algn="l"/>
              </a:tabLst>
              <a:defRPr/>
            </a:pPr>
            <a:r>
              <a:rPr lang="en-US" sz="1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Simulation de </a:t>
            </a:r>
            <a:r>
              <a:rPr lang="en-US" sz="14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dynamique</a:t>
            </a:r>
            <a:r>
              <a:rPr lang="en-US" sz="1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</a:t>
            </a:r>
            <a:r>
              <a:rPr lang="en-US" sz="14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faisceau</a:t>
            </a:r>
            <a:r>
              <a:rPr lang="en-US" sz="1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</a:t>
            </a:r>
            <a:r>
              <a:rPr lang="en-US" sz="14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d’une</a:t>
            </a:r>
            <a:r>
              <a:rPr lang="en-US" sz="1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</a:t>
            </a:r>
            <a:r>
              <a:rPr lang="en-US" sz="14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mise</a:t>
            </a:r>
            <a:r>
              <a:rPr lang="en-US" sz="1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en </a:t>
            </a:r>
            <a:r>
              <a:rPr lang="en-US" sz="14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paquet</a:t>
            </a:r>
            <a:r>
              <a:rPr lang="en-US" sz="1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d’un </a:t>
            </a:r>
            <a:r>
              <a:rPr lang="en-US" sz="14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faisceau</a:t>
            </a:r>
            <a:r>
              <a:rPr lang="en-US" sz="1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</a:t>
            </a:r>
            <a:r>
              <a:rPr lang="en-US" sz="14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d’électrons</a:t>
            </a:r>
            <a:endParaRPr lang="en-US" sz="1400" b="1" dirty="0"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9262754" y="1710047"/>
            <a:ext cx="1246909" cy="369332"/>
          </a:xfrm>
          <a:prstGeom prst="rect">
            <a:avLst/>
          </a:prstGeom>
          <a:noFill/>
        </p:spPr>
        <p:txBody>
          <a:bodyPr wrap="square" lIns="91428" tIns="45714" rIns="91428" bIns="45714" rtlCol="0">
            <a:spAutoFit/>
          </a:bodyPr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62551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indefinite" accel="75000" decel="25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0.00093 L 0.26077 0.00093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038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repeatCount="indefinite" accel="75000" decel="25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87 1.11022E-16 L 0.24496 0.00093 " pathEditMode="relative" rAng="0" ptsTypes="AA">
                                      <p:cBhvr>
                                        <p:cTn id="8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92" y="46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3" presetClass="path" presetSubtype="0" repeatCount="indefinite" accel="75000" decel="25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11022E-16 L 0.22917 1.11022E-16 " pathEditMode="relative" rAng="0" ptsTypes="AA">
                                      <p:cBhvr>
                                        <p:cTn id="10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45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/>
          <p:cNvGrpSpPr/>
          <p:nvPr/>
        </p:nvGrpSpPr>
        <p:grpSpPr>
          <a:xfrm>
            <a:off x="117131" y="1123608"/>
            <a:ext cx="4790383" cy="1780208"/>
            <a:chOff x="35496" y="1165123"/>
            <a:chExt cx="4790383" cy="1780208"/>
          </a:xfrm>
        </p:grpSpPr>
        <p:pic>
          <p:nvPicPr>
            <p:cNvPr id="21511" name="Picture 7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8039"/>
            <a:stretch/>
          </p:blipFill>
          <p:spPr bwMode="auto">
            <a:xfrm>
              <a:off x="35496" y="1165123"/>
              <a:ext cx="4790383" cy="17802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" name="Rectangle 5"/>
            <p:cNvSpPr/>
            <p:nvPr/>
          </p:nvSpPr>
          <p:spPr>
            <a:xfrm>
              <a:off x="1610046" y="1212783"/>
              <a:ext cx="1224136" cy="435268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610046" y="2420888"/>
              <a:ext cx="1224136" cy="435268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e 9"/>
          <p:cNvGrpSpPr/>
          <p:nvPr/>
        </p:nvGrpSpPr>
        <p:grpSpPr>
          <a:xfrm>
            <a:off x="244069" y="4244052"/>
            <a:ext cx="4536504" cy="1756276"/>
            <a:chOff x="117130" y="2988253"/>
            <a:chExt cx="4536504" cy="1756276"/>
          </a:xfrm>
        </p:grpSpPr>
        <p:pic>
          <p:nvPicPr>
            <p:cNvPr id="21507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130" y="2988253"/>
              <a:ext cx="4536504" cy="17562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2" name="Rectangle 11"/>
            <p:cNvSpPr/>
            <p:nvPr/>
          </p:nvSpPr>
          <p:spPr>
            <a:xfrm>
              <a:off x="1612950" y="3018181"/>
              <a:ext cx="1224136" cy="435268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611345" y="4258236"/>
              <a:ext cx="1224136" cy="435268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1330036" y="71252"/>
            <a:ext cx="7944592" cy="908720"/>
          </a:xfrm>
        </p:spPr>
        <p:txBody>
          <a:bodyPr/>
          <a:lstStyle/>
          <a:p>
            <a:r>
              <a:rPr lang="fr-FR" dirty="0">
                <a:solidFill>
                  <a:schemeClr val="bg1"/>
                </a:solidFill>
              </a:rPr>
              <a:t>Un</a:t>
            </a:r>
            <a:r>
              <a:rPr lang="fr-FR" sz="2000" dirty="0"/>
              <a:t> </a:t>
            </a:r>
            <a:r>
              <a:rPr lang="fr-FR" dirty="0">
                <a:solidFill>
                  <a:schemeClr val="bg1"/>
                </a:solidFill>
              </a:rPr>
              <a:t>nouveau</a:t>
            </a:r>
            <a:r>
              <a:rPr lang="fr-FR" sz="2000" dirty="0"/>
              <a:t> </a:t>
            </a:r>
            <a:r>
              <a:rPr lang="fr-FR" dirty="0">
                <a:solidFill>
                  <a:schemeClr val="bg1"/>
                </a:solidFill>
              </a:rPr>
              <a:t>concept</a:t>
            </a:r>
            <a:r>
              <a:rPr lang="fr-FR" sz="2000" dirty="0"/>
              <a:t> </a:t>
            </a:r>
            <a:r>
              <a:rPr lang="fr-FR" dirty="0">
                <a:solidFill>
                  <a:schemeClr val="bg1"/>
                </a:solidFill>
              </a:rPr>
              <a:t>de</a:t>
            </a:r>
            <a:r>
              <a:rPr lang="fr-FR" sz="2000" dirty="0"/>
              <a:t> </a:t>
            </a:r>
            <a:r>
              <a:rPr lang="fr-FR" dirty="0">
                <a:solidFill>
                  <a:schemeClr val="bg1"/>
                </a:solidFill>
              </a:rPr>
              <a:t>Klystron</a:t>
            </a:r>
            <a:r>
              <a:rPr lang="fr-FR" sz="2000" dirty="0"/>
              <a:t> </a:t>
            </a:r>
            <a:r>
              <a:rPr lang="fr-FR" sz="2000" dirty="0">
                <a:solidFill>
                  <a:schemeClr val="bg1"/>
                </a:solidFill>
              </a:rPr>
              <a:t>:</a:t>
            </a:r>
            <a:r>
              <a:rPr lang="fr-FR" sz="2000" dirty="0"/>
              <a:t/>
            </a:r>
            <a:br>
              <a:rPr lang="fr-FR" sz="2000" dirty="0"/>
            </a:br>
            <a:r>
              <a:rPr lang="fr-FR" dirty="0">
                <a:solidFill>
                  <a:schemeClr val="bg1"/>
                </a:solidFill>
              </a:rPr>
              <a:t>Le </a:t>
            </a:r>
            <a:r>
              <a:rPr lang="fr-FR" u="sng" dirty="0" err="1" smtClean="0">
                <a:solidFill>
                  <a:schemeClr val="bg1"/>
                </a:solidFill>
              </a:rPr>
              <a:t>kladistron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9" name="Espace réservé du numéro de diapositive 1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F5526D9-4F5E-491D-9673-DD1C20B2378B}" type="slidenum">
              <a:rPr lang="fr-FR" smtClean="0"/>
              <a:t>4</a:t>
            </a:fld>
            <a:endParaRPr lang="fr-FR"/>
          </a:p>
        </p:txBody>
      </p:sp>
      <p:sp>
        <p:nvSpPr>
          <p:cNvPr id="20" name="Flèche vers le bas 19"/>
          <p:cNvSpPr/>
          <p:nvPr/>
        </p:nvSpPr>
        <p:spPr>
          <a:xfrm>
            <a:off x="457201" y="3020073"/>
            <a:ext cx="452927" cy="914400"/>
          </a:xfrm>
          <a:prstGeom prst="downArrow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45714" rtlCol="0" anchor="ctr"/>
          <a:lstStyle/>
          <a:p>
            <a:pPr algn="ctr"/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ZoneTexte 20"/>
              <p:cNvSpPr txBox="1"/>
              <p:nvPr/>
            </p:nvSpPr>
            <p:spPr>
              <a:xfrm>
                <a:off x="1143000" y="3261990"/>
                <a:ext cx="6324600" cy="430567"/>
              </a:xfrm>
              <a:prstGeom prst="rect">
                <a:avLst/>
              </a:prstGeom>
              <a:noFill/>
            </p:spPr>
            <p:txBody>
              <a:bodyPr wrap="square" lIns="91428" tIns="45714" rIns="91428" bIns="45714" rtlCol="0" anchor="ctr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FR" sz="2000" b="1" i="1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fr-FR" sz="2000" b="1">
                            <a:solidFill>
                              <a:schemeClr val="tx2"/>
                            </a:solidFill>
                          </a:rPr>
                          <m:t>N</m:t>
                        </m:r>
                      </m:e>
                      <m:sub>
                        <m:r>
                          <m:rPr>
                            <m:nor/>
                          </m:rPr>
                          <a:rPr lang="fr-FR" sz="2000" b="1">
                            <a:solidFill>
                              <a:schemeClr val="tx2"/>
                            </a:solidFill>
                          </a:rPr>
                          <m:t>cavit</m:t>
                        </m:r>
                        <m:r>
                          <m:rPr>
                            <m:nor/>
                          </m:rPr>
                          <a:rPr lang="fr-FR" sz="2000" b="1">
                            <a:solidFill>
                              <a:schemeClr val="tx2"/>
                            </a:solidFill>
                          </a:rPr>
                          <m:t>é</m:t>
                        </m:r>
                        <m:r>
                          <m:rPr>
                            <m:nor/>
                          </m:rPr>
                          <a:rPr lang="fr-FR" sz="2000" b="1">
                            <a:solidFill>
                              <a:schemeClr val="tx2"/>
                            </a:solidFill>
                          </a:rPr>
                          <m:t>s</m:t>
                        </m:r>
                      </m:sub>
                    </m:sSub>
                    <m:r>
                      <m:rPr>
                        <m:nor/>
                      </m:rPr>
                      <a:rPr lang="fr-FR" sz="2000" b="1">
                        <a:solidFill>
                          <a:schemeClr val="tx2"/>
                        </a:solidFill>
                      </a:rPr>
                      <m:t>↗</m:t>
                    </m:r>
                  </m:oMath>
                </a14:m>
                <a:r>
                  <a:rPr lang="fr-FR" sz="2000" b="1" dirty="0">
                    <a:solidFill>
                      <a:schemeClr val="tx2"/>
                    </a:solidFill>
                  </a:rPr>
                  <a:t> </a:t>
                </a:r>
                <a:r>
                  <a:rPr lang="el-GR" sz="2000" b="1" dirty="0">
                    <a:solidFill>
                      <a:schemeClr val="tx2"/>
                    </a:solidFill>
                  </a:rPr>
                  <a:t>=&gt;</a:t>
                </a:r>
                <a:r>
                  <a:rPr lang="fr-FR" sz="2000" b="1" dirty="0">
                    <a:solidFill>
                      <a:schemeClr val="tx2"/>
                    </a:solidFill>
                  </a:rPr>
                  <a:t>  </a:t>
                </a:r>
                <a:r>
                  <a:rPr lang="en-US" sz="2000" b="1" dirty="0" err="1">
                    <a:solidFill>
                      <a:schemeClr val="tx2"/>
                    </a:solidFill>
                  </a:rPr>
                  <a:t>Rendement</a:t>
                </a:r>
                <a:r>
                  <a:rPr lang="fr-FR" sz="2000" b="1" dirty="0">
                    <a:solidFill>
                      <a:schemeClr val="tx2"/>
                    </a:solidFill>
                  </a:rPr>
                  <a:t> (</a:t>
                </a:r>
                <a:r>
                  <a:rPr lang="el-GR" sz="2000" b="1" dirty="0">
                    <a:solidFill>
                      <a:schemeClr val="tx2"/>
                    </a:solidFill>
                  </a:rPr>
                  <a:t>η</a:t>
                </a:r>
                <a:r>
                  <a:rPr lang="fr-FR" sz="2000" b="1" dirty="0">
                    <a:solidFill>
                      <a:schemeClr val="tx2"/>
                    </a:solidFill>
                  </a:rPr>
                  <a:t>)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fr-FR" sz="2000" b="1">
                        <a:solidFill>
                          <a:schemeClr val="tx2"/>
                        </a:solidFill>
                      </a:rPr>
                      <m:t>↗</m:t>
                    </m:r>
                  </m:oMath>
                </a14:m>
                <a:endParaRPr lang="fr-FR" sz="2000" b="1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21" name="ZoneTexte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3000" y="3261989"/>
                <a:ext cx="6324600" cy="430567"/>
              </a:xfrm>
              <a:prstGeom prst="rect">
                <a:avLst/>
              </a:prstGeom>
              <a:blipFill rotWithShape="1">
                <a:blip r:embed="rId5"/>
                <a:stretch>
                  <a:fillRect l="-96" t="-7042" b="-1690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ZoneTexte 15"/>
          <p:cNvSpPr txBox="1"/>
          <p:nvPr/>
        </p:nvSpPr>
        <p:spPr>
          <a:xfrm>
            <a:off x="5120244" y="1095898"/>
            <a:ext cx="4023756" cy="3293197"/>
          </a:xfrm>
          <a:prstGeom prst="rect">
            <a:avLst/>
          </a:prstGeom>
          <a:noFill/>
        </p:spPr>
        <p:txBody>
          <a:bodyPr wrap="square" lIns="91428" tIns="45714" rIns="91428" bIns="45714" rtlCol="0">
            <a:spAutoFit/>
          </a:bodyPr>
          <a:lstStyle/>
          <a:p>
            <a:r>
              <a:rPr lang="fr-FR" sz="1600" dirty="0"/>
              <a:t>Un Kladistron (Kl-</a:t>
            </a:r>
            <a:r>
              <a:rPr lang="fr-FR" sz="1600" dirty="0" err="1"/>
              <a:t>adi</a:t>
            </a:r>
            <a:r>
              <a:rPr lang="fr-FR" sz="1600" dirty="0"/>
              <a:t>(adiabatique)-</a:t>
            </a:r>
            <a:r>
              <a:rPr lang="fr-FR" sz="1600" dirty="0" err="1"/>
              <a:t>stron</a:t>
            </a:r>
            <a:r>
              <a:rPr lang="fr-FR" sz="1600" dirty="0"/>
              <a:t>) est un nouveau concept de klystron haut-rendement pourvu d’un nombre important de cavités (au moins deux fois plus que dans un klystron conventionnel).</a:t>
            </a:r>
          </a:p>
          <a:p>
            <a:endParaRPr lang="fr-FR" sz="1600" dirty="0"/>
          </a:p>
          <a:p>
            <a:r>
              <a:rPr lang="fr-FR" sz="1600" dirty="0"/>
              <a:t>L’idée est ici de moduler de façon progressive le faisceau d’électrons et de limiter sa dispersion en énergie.</a:t>
            </a:r>
          </a:p>
          <a:p>
            <a:endParaRPr lang="fr-FR" sz="1600" dirty="0"/>
          </a:p>
          <a:p>
            <a:r>
              <a:rPr lang="fr-FR" sz="1600" dirty="0"/>
              <a:t>On peut parler de </a:t>
            </a:r>
            <a:r>
              <a:rPr lang="fr-FR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processus adiabatique </a:t>
            </a:r>
            <a:r>
              <a:rPr lang="fr-FR" sz="1600" dirty="0"/>
              <a:t>(sans échange d’énergie avec l’extérieur) par analogie avec la thermodynamique. </a:t>
            </a:r>
          </a:p>
        </p:txBody>
      </p:sp>
      <p:pic>
        <p:nvPicPr>
          <p:cNvPr id="15" name="Picture 2" descr="http://wandida.com/wp-content/uploads/2014/02/machine-thermique-detente-isothe-1024x576.jp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8269" y="4702032"/>
            <a:ext cx="3538846" cy="1989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98374" y="3050463"/>
            <a:ext cx="8994770" cy="923330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txBody>
          <a:bodyPr wrap="none" lIns="91428" tIns="45714" rIns="91428" bIns="45714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fr-FR" sz="54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Concept révolutionnaire ?!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3776353" y="486888"/>
            <a:ext cx="2683823" cy="369332"/>
          </a:xfrm>
          <a:prstGeom prst="rect">
            <a:avLst/>
          </a:prstGeom>
          <a:noFill/>
        </p:spPr>
        <p:txBody>
          <a:bodyPr wrap="square" lIns="91428" tIns="45714" rIns="91428" bIns="45714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(une invention CEA)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22" name="Text Box 18"/>
          <p:cNvSpPr txBox="1">
            <a:spLocks noChangeArrowheads="1"/>
          </p:cNvSpPr>
          <p:nvPr/>
        </p:nvSpPr>
        <p:spPr bwMode="auto">
          <a:xfrm>
            <a:off x="5106389" y="4334972"/>
            <a:ext cx="3829050" cy="406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8" tIns="45714" rIns="91428" bIns="45714"/>
          <a:lstStyle/>
          <a:p>
            <a:pPr algn="ctr">
              <a:spcAft>
                <a:spcPct val="30000"/>
              </a:spcAft>
              <a:tabLst>
                <a:tab pos="806342" algn="l"/>
              </a:tabLst>
              <a:defRPr/>
            </a:pPr>
            <a:r>
              <a:rPr lang="en-US" sz="14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Cas</a:t>
            </a:r>
            <a:r>
              <a:rPr lang="en-US" sz="1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du piston </a:t>
            </a:r>
            <a:r>
              <a:rPr lang="en-US" sz="14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comprimant</a:t>
            </a:r>
            <a:r>
              <a:rPr lang="en-US" sz="1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</a:t>
            </a:r>
            <a:r>
              <a:rPr lang="en-US" sz="14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lentement</a:t>
            </a:r>
            <a:r>
              <a:rPr lang="en-US" sz="1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un </a:t>
            </a:r>
            <a:r>
              <a:rPr lang="en-US" sz="14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gaz</a:t>
            </a:r>
            <a:endParaRPr lang="en-US" sz="1400" b="1" dirty="0"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  <p:sp>
        <p:nvSpPr>
          <p:cNvPr id="23" name="Rectangle à coins arrondis 22"/>
          <p:cNvSpPr/>
          <p:nvPr/>
        </p:nvSpPr>
        <p:spPr>
          <a:xfrm>
            <a:off x="5058888" y="4322618"/>
            <a:ext cx="3906982" cy="2351314"/>
          </a:xfrm>
          <a:prstGeom prst="roundRect">
            <a:avLst>
              <a:gd name="adj" fmla="val 9113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45714"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6283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16281" y="44624"/>
            <a:ext cx="5999744" cy="936104"/>
          </a:xfrm>
        </p:spPr>
        <p:txBody>
          <a:bodyPr>
            <a:normAutofit/>
          </a:bodyPr>
          <a:lstStyle/>
          <a:p>
            <a:r>
              <a:rPr lang="fr-FR" sz="2000" dirty="0" smtClean="0">
                <a:solidFill>
                  <a:schemeClr val="bg1"/>
                </a:solidFill>
              </a:rPr>
              <a:t>Vérification</a:t>
            </a:r>
            <a:r>
              <a:rPr lang="fr-FR" sz="1800" dirty="0" smtClean="0"/>
              <a:t> </a:t>
            </a:r>
            <a:r>
              <a:rPr lang="fr-FR" sz="2000" dirty="0">
                <a:solidFill>
                  <a:schemeClr val="bg1"/>
                </a:solidFill>
              </a:rPr>
              <a:t>expérimentale</a:t>
            </a:r>
            <a:r>
              <a:rPr lang="fr-FR" sz="1800" dirty="0" smtClean="0"/>
              <a:t> </a:t>
            </a:r>
            <a:r>
              <a:rPr lang="fr-FR" sz="2000" dirty="0">
                <a:solidFill>
                  <a:schemeClr val="bg1"/>
                </a:solidFill>
              </a:rPr>
              <a:t>sur</a:t>
            </a:r>
            <a:r>
              <a:rPr lang="fr-FR" sz="1800" dirty="0" smtClean="0"/>
              <a:t> </a:t>
            </a:r>
            <a:r>
              <a:rPr lang="fr-FR" sz="2000" dirty="0">
                <a:solidFill>
                  <a:schemeClr val="bg1"/>
                </a:solidFill>
              </a:rPr>
              <a:t>un</a:t>
            </a:r>
            <a:r>
              <a:rPr lang="fr-FR" sz="1800" dirty="0" smtClean="0"/>
              <a:t> </a:t>
            </a:r>
            <a:r>
              <a:rPr lang="fr-FR" sz="2000" dirty="0">
                <a:solidFill>
                  <a:schemeClr val="bg1"/>
                </a:solidFill>
              </a:rPr>
              <a:t>klystron existant (</a:t>
            </a:r>
            <a:r>
              <a:rPr lang="fr-FR" sz="2000" dirty="0" err="1">
                <a:solidFill>
                  <a:schemeClr val="bg1"/>
                </a:solidFill>
              </a:rPr>
              <a:t>ref</a:t>
            </a:r>
            <a:r>
              <a:rPr lang="fr-FR" sz="2000" dirty="0">
                <a:solidFill>
                  <a:schemeClr val="bg1"/>
                </a:solidFill>
              </a:rPr>
              <a:t>. TH2166) de Thales</a:t>
            </a:r>
          </a:p>
        </p:txBody>
      </p:sp>
      <p:graphicFrame>
        <p:nvGraphicFramePr>
          <p:cNvPr id="6" name="Espace réservé du contenu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6689191"/>
              </p:ext>
            </p:extLst>
          </p:nvPr>
        </p:nvGraphicFramePr>
        <p:xfrm>
          <a:off x="231682" y="2275638"/>
          <a:ext cx="4747256" cy="254580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162010"/>
                <a:gridCol w="1124137"/>
                <a:gridCol w="1461109"/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1800" dirty="0" smtClean="0"/>
                        <a:t>Caractéristiques</a:t>
                      </a:r>
                      <a:endParaRPr lang="fr-FR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dirty="0" smtClean="0"/>
                        <a:t>TH2166</a:t>
                      </a:r>
                      <a:endParaRPr lang="fr-FR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dirty="0" err="1" smtClean="0"/>
                        <a:t>Kladistron</a:t>
                      </a:r>
                      <a:endParaRPr lang="fr-FR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800" b="1" dirty="0" smtClean="0"/>
                        <a:t>Fréquence</a:t>
                      </a:r>
                      <a:endParaRPr lang="fr-FR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dirty="0" smtClean="0"/>
                        <a:t>4,9 GHz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dirty="0" smtClean="0"/>
                        <a:t>4,9 GHz</a:t>
                      </a:r>
                      <a:endParaRPr lang="fr-FR" sz="1800" dirty="0"/>
                    </a:p>
                  </a:txBody>
                  <a:tcPr/>
                </a:tc>
              </a:tr>
              <a:tr h="518160">
                <a:tc>
                  <a:txBody>
                    <a:bodyPr/>
                    <a:lstStyle/>
                    <a:p>
                      <a:r>
                        <a:rPr lang="fr-FR" sz="1800" b="1" dirty="0" smtClean="0"/>
                        <a:t>Rendement</a:t>
                      </a:r>
                      <a:endParaRPr lang="fr-FR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dirty="0" smtClean="0"/>
                        <a:t>50%</a:t>
                      </a:r>
                      <a:endParaRPr lang="fr-FR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b="1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&gt;60%</a:t>
                      </a:r>
                      <a:endParaRPr lang="fr-FR" sz="2800" b="1" dirty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642983">
                <a:tc>
                  <a:txBody>
                    <a:bodyPr/>
                    <a:lstStyle/>
                    <a:p>
                      <a:r>
                        <a:rPr lang="fr-FR" sz="1800" b="1" dirty="0" smtClean="0"/>
                        <a:t>Nombre</a:t>
                      </a:r>
                      <a:r>
                        <a:rPr lang="fr-FR" sz="1800" b="1" baseline="0" dirty="0" smtClean="0"/>
                        <a:t> de cavités</a:t>
                      </a:r>
                      <a:endParaRPr lang="fr-FR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dirty="0" smtClean="0"/>
                        <a:t>6</a:t>
                      </a:r>
                      <a:endParaRPr lang="fr-FR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3200" b="1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16</a:t>
                      </a:r>
                      <a:endParaRPr lang="fr-FR" sz="3200" b="1" dirty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642983">
                <a:tc>
                  <a:txBody>
                    <a:bodyPr/>
                    <a:lstStyle/>
                    <a:p>
                      <a:r>
                        <a:rPr lang="fr-FR" sz="1800" b="1" dirty="0" smtClean="0"/>
                        <a:t>Longueur</a:t>
                      </a:r>
                      <a:r>
                        <a:rPr lang="fr-FR" sz="1800" b="1" baseline="0" dirty="0" smtClean="0"/>
                        <a:t> de la ligne d’interaction</a:t>
                      </a:r>
                      <a:endParaRPr lang="fr-FR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dirty="0" smtClean="0"/>
                        <a:t>243mm</a:t>
                      </a:r>
                      <a:endParaRPr lang="fr-FR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dirty="0" smtClean="0"/>
                        <a:t>243mm</a:t>
                      </a:r>
                      <a:endParaRPr lang="fr-FR" sz="18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1" name="Espace réservé du contenu 10"/>
          <p:cNvPicPr>
            <a:picLocks noGrp="1" noChangeAspect="1"/>
          </p:cNvPicPr>
          <p:nvPr>
            <p:ph sz="quarter" idx="20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90" r="25527" b="30612"/>
          <a:stretch/>
        </p:blipFill>
        <p:spPr>
          <a:xfrm>
            <a:off x="5937662" y="990600"/>
            <a:ext cx="2088311" cy="3640777"/>
          </a:xfrm>
        </p:spPr>
      </p:pic>
      <p:sp>
        <p:nvSpPr>
          <p:cNvPr id="3" name="Espace réservé du numéro de diapositive 2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FF5526D9-4F5E-491D-9673-DD1C20B2378B}" type="slidenum">
              <a:rPr lang="fr-FR" smtClean="0"/>
              <a:t>5</a:t>
            </a:fld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1302649" y="1150893"/>
            <a:ext cx="3429000" cy="923330"/>
          </a:xfrm>
          <a:prstGeom prst="rect">
            <a:avLst/>
          </a:prstGeom>
          <a:noFill/>
        </p:spPr>
        <p:txBody>
          <a:bodyPr wrap="square" lIns="91428" tIns="45714" rIns="91428" bIns="45714" rtlCol="0">
            <a:spAutoFit/>
          </a:bodyPr>
          <a:lstStyle/>
          <a:p>
            <a:r>
              <a:rPr lang="en-US" dirty="0"/>
              <a:t>Le klystron TH2166 a </a:t>
            </a:r>
            <a:r>
              <a:rPr lang="fr-FR" dirty="0"/>
              <a:t>été</a:t>
            </a:r>
            <a:r>
              <a:rPr lang="en-US" dirty="0"/>
              <a:t> </a:t>
            </a:r>
            <a:r>
              <a:rPr lang="en-US" dirty="0" err="1" smtClean="0"/>
              <a:t>conçu</a:t>
            </a:r>
            <a:r>
              <a:rPr lang="en-US" dirty="0" smtClean="0"/>
              <a:t> et </a:t>
            </a:r>
            <a:r>
              <a:rPr lang="en-US" dirty="0" err="1" smtClean="0"/>
              <a:t>assemblé</a:t>
            </a:r>
            <a:r>
              <a:rPr lang="en-US" dirty="0" smtClean="0"/>
              <a:t> par </a:t>
            </a:r>
            <a:r>
              <a:rPr lang="en-US" dirty="0"/>
              <a:t>Thales pour le </a:t>
            </a:r>
            <a:r>
              <a:rPr lang="en-US" dirty="0" err="1"/>
              <a:t>microtron</a:t>
            </a:r>
            <a:r>
              <a:rPr lang="en-US" dirty="0"/>
              <a:t> de </a:t>
            </a:r>
            <a:r>
              <a:rPr lang="en-US" dirty="0" err="1"/>
              <a:t>Mayence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1026" name="Picture 2" descr="http://www.kph.uni-mainz.de/Bilder_allgemein/mamilogo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68" y="995740"/>
            <a:ext cx="1149354" cy="1137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ZoneTexte 8"/>
          <p:cNvSpPr txBox="1"/>
          <p:nvPr/>
        </p:nvSpPr>
        <p:spPr>
          <a:xfrm>
            <a:off x="145275" y="5020691"/>
            <a:ext cx="4402973" cy="1546365"/>
          </a:xfrm>
          <a:prstGeom prst="rect">
            <a:avLst/>
          </a:prstGeom>
          <a:noFill/>
        </p:spPr>
        <p:txBody>
          <a:bodyPr wrap="square" lIns="91428" tIns="45714" rIns="91428" bIns="45714" rtlCol="0">
            <a:normAutofit fontScale="92500" lnSpcReduction="10000"/>
          </a:bodyPr>
          <a:lstStyle/>
          <a:p>
            <a:r>
              <a:rPr lang="fr-FR" dirty="0"/>
              <a:t>Afin de démontrer expérimentalement le principe du </a:t>
            </a:r>
            <a:r>
              <a:rPr lang="fr-FR" dirty="0" err="1"/>
              <a:t>kladistron</a:t>
            </a:r>
            <a:r>
              <a:rPr lang="fr-FR" dirty="0"/>
              <a:t>, nous nous proposons de modifier les cavités du modèle TH2166 de Thalès</a:t>
            </a:r>
            <a:r>
              <a:rPr lang="fr-FR" dirty="0" smtClean="0"/>
              <a:t>. </a:t>
            </a:r>
          </a:p>
          <a:p>
            <a:r>
              <a:rPr lang="fr-FR" dirty="0" smtClean="0"/>
              <a:t>Il convient donc de </a:t>
            </a:r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concevoir, d’usiner et de braser des cavités en cuivre</a:t>
            </a:r>
            <a:r>
              <a:rPr lang="fr-FR" dirty="0" smtClean="0"/>
              <a:t>.</a:t>
            </a:r>
          </a:p>
        </p:txBody>
      </p:sp>
      <p:cxnSp>
        <p:nvCxnSpPr>
          <p:cNvPr id="7" name="Connecteur droit avec flèche 6"/>
          <p:cNvCxnSpPr/>
          <p:nvPr/>
        </p:nvCxnSpPr>
        <p:spPr>
          <a:xfrm flipH="1">
            <a:off x="6519554" y="3075711"/>
            <a:ext cx="11875" cy="866899"/>
          </a:xfrm>
          <a:prstGeom prst="straightConnector1">
            <a:avLst/>
          </a:prstGeom>
          <a:ln w="2222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oneTexte 9"/>
          <p:cNvSpPr txBox="1"/>
          <p:nvPr/>
        </p:nvSpPr>
        <p:spPr>
          <a:xfrm>
            <a:off x="5664530" y="3313216"/>
            <a:ext cx="1092530" cy="342145"/>
          </a:xfrm>
          <a:prstGeom prst="rect">
            <a:avLst/>
          </a:prstGeom>
          <a:noFill/>
        </p:spPr>
        <p:txBody>
          <a:bodyPr wrap="square" lIns="91428" tIns="45714" rIns="91428" bIns="45714" rtlCol="0">
            <a:spAutoFit/>
          </a:bodyPr>
          <a:lstStyle/>
          <a:p>
            <a:r>
              <a:rPr lang="fr-FR" sz="1600" dirty="0"/>
              <a:t>243 mm</a:t>
            </a: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8004" y="5248894"/>
            <a:ext cx="1915885" cy="14369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 descr="G:\Departments\EN\Groups\MME\MM\Metallurgy\MEB-Sigma\MAichele\EDMS--1096980--TD18_post-mortem_SEM_observation\Thales Bonding test\DSC0003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95698" y="5220056"/>
            <a:ext cx="1946422" cy="1459816"/>
          </a:xfrm>
          <a:prstGeom prst="rect">
            <a:avLst/>
          </a:prstGeom>
          <a:noFill/>
        </p:spPr>
      </p:pic>
      <p:sp>
        <p:nvSpPr>
          <p:cNvPr id="15" name="Rectangle à coins arrondis 14"/>
          <p:cNvSpPr/>
          <p:nvPr/>
        </p:nvSpPr>
        <p:spPr>
          <a:xfrm>
            <a:off x="5605154" y="997527"/>
            <a:ext cx="2707574" cy="3705102"/>
          </a:xfrm>
          <a:prstGeom prst="roundRect">
            <a:avLst>
              <a:gd name="adj" fmla="val 9113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45714" rtlCol="0" anchor="ctr"/>
          <a:lstStyle/>
          <a:p>
            <a:pPr algn="ctr"/>
            <a:endParaRPr lang="fr-FR"/>
          </a:p>
        </p:txBody>
      </p:sp>
      <p:sp>
        <p:nvSpPr>
          <p:cNvPr id="16" name="Text Box 18"/>
          <p:cNvSpPr txBox="1">
            <a:spLocks noChangeArrowheads="1"/>
          </p:cNvSpPr>
          <p:nvPr/>
        </p:nvSpPr>
        <p:spPr bwMode="auto">
          <a:xfrm>
            <a:off x="5735783" y="974255"/>
            <a:ext cx="2503929" cy="417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8" tIns="45714" rIns="91428" bIns="45714"/>
          <a:lstStyle/>
          <a:p>
            <a:pPr algn="ctr">
              <a:spcAft>
                <a:spcPct val="30000"/>
              </a:spcAft>
              <a:tabLst>
                <a:tab pos="806342" algn="l"/>
              </a:tabLst>
              <a:defRPr/>
            </a:pPr>
            <a:r>
              <a:rPr lang="en-US" sz="14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Vue</a:t>
            </a:r>
            <a:r>
              <a:rPr lang="en-US" sz="1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de face du klystron TH2166</a:t>
            </a:r>
          </a:p>
        </p:txBody>
      </p:sp>
      <p:sp>
        <p:nvSpPr>
          <p:cNvPr id="18" name="Text Box 18"/>
          <p:cNvSpPr txBox="1">
            <a:spLocks noChangeArrowheads="1"/>
          </p:cNvSpPr>
          <p:nvPr/>
        </p:nvSpPr>
        <p:spPr bwMode="auto">
          <a:xfrm>
            <a:off x="4676900" y="4726386"/>
            <a:ext cx="4467100" cy="653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8" tIns="45714" rIns="91428" bIns="45714"/>
          <a:lstStyle/>
          <a:p>
            <a:pPr algn="ctr">
              <a:spcAft>
                <a:spcPct val="30000"/>
              </a:spcAft>
              <a:tabLst>
                <a:tab pos="806342" algn="l"/>
              </a:tabLst>
              <a:defRPr/>
            </a:pPr>
            <a:r>
              <a:rPr lang="en-US" sz="14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Exemple</a:t>
            </a:r>
            <a:r>
              <a:rPr lang="en-US" sz="1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</a:t>
            </a:r>
            <a:r>
              <a:rPr lang="en-US" sz="14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d’usinage</a:t>
            </a:r>
            <a:r>
              <a:rPr lang="en-US" sz="1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de </a:t>
            </a:r>
            <a:r>
              <a:rPr lang="en-US" sz="14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précision</a:t>
            </a:r>
            <a:r>
              <a:rPr lang="en-US" sz="1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(à gauche) et de </a:t>
            </a:r>
            <a:r>
              <a:rPr lang="en-US" sz="14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brasage</a:t>
            </a:r>
            <a:r>
              <a:rPr lang="en-US" sz="1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haute </a:t>
            </a:r>
            <a:r>
              <a:rPr lang="en-US" sz="14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température</a:t>
            </a:r>
            <a:r>
              <a:rPr lang="en-US" sz="1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(à </a:t>
            </a:r>
            <a:r>
              <a:rPr lang="en-US" sz="14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droite</a:t>
            </a:r>
            <a:r>
              <a:rPr lang="en-US" sz="1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) de </a:t>
            </a:r>
            <a:r>
              <a:rPr lang="en-US" sz="14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cavités</a:t>
            </a:r>
            <a:r>
              <a:rPr lang="en-US" sz="1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en </a:t>
            </a:r>
            <a:r>
              <a:rPr lang="en-US" sz="14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cuivre</a:t>
            </a:r>
            <a:endParaRPr lang="en-US" sz="1400" b="1" dirty="0"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  <p:sp>
        <p:nvSpPr>
          <p:cNvPr id="19" name="Rectangle à coins arrondis 18"/>
          <p:cNvSpPr/>
          <p:nvPr/>
        </p:nvSpPr>
        <p:spPr>
          <a:xfrm flipV="1">
            <a:off x="4678878" y="4750129"/>
            <a:ext cx="4358244" cy="2066303"/>
          </a:xfrm>
          <a:prstGeom prst="roundRect">
            <a:avLst>
              <a:gd name="adj" fmla="val 9113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45714"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0198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  <p:bldP spid="18" grpId="0"/>
      <p:bldP spid="1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Espace réservé du contenu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23452213"/>
              </p:ext>
            </p:extLst>
          </p:nvPr>
        </p:nvGraphicFramePr>
        <p:xfrm>
          <a:off x="273249" y="1535265"/>
          <a:ext cx="4108863" cy="20753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5" name="Rectangle à coins arrondis 24"/>
          <p:cNvSpPr/>
          <p:nvPr/>
        </p:nvSpPr>
        <p:spPr>
          <a:xfrm flipV="1">
            <a:off x="109840" y="1056899"/>
            <a:ext cx="4465370" cy="2612574"/>
          </a:xfrm>
          <a:prstGeom prst="roundRect">
            <a:avLst>
              <a:gd name="adj" fmla="val 9113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45714"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46909" y="52752"/>
            <a:ext cx="6115792" cy="908720"/>
          </a:xfrm>
        </p:spPr>
        <p:txBody>
          <a:bodyPr/>
          <a:lstStyle/>
          <a:p>
            <a:r>
              <a:rPr lang="fr-FR" sz="2800" dirty="0">
                <a:solidFill>
                  <a:schemeClr val="bg1"/>
                </a:solidFill>
              </a:rPr>
              <a:t>Les</a:t>
            </a:r>
            <a:r>
              <a:rPr lang="fr-FR" sz="2800" dirty="0" smtClean="0"/>
              <a:t> </a:t>
            </a:r>
            <a:r>
              <a:rPr lang="fr-FR" sz="2800" dirty="0">
                <a:solidFill>
                  <a:schemeClr val="bg1"/>
                </a:solidFill>
              </a:rPr>
              <a:t>Activités</a:t>
            </a:r>
            <a:r>
              <a:rPr lang="fr-FR" sz="2800" dirty="0" smtClean="0"/>
              <a:t> </a:t>
            </a:r>
            <a:r>
              <a:rPr lang="fr-FR" sz="2800" dirty="0">
                <a:solidFill>
                  <a:schemeClr val="bg1"/>
                </a:solidFill>
              </a:rPr>
              <a:t>de</a:t>
            </a:r>
            <a:r>
              <a:rPr lang="fr-FR" sz="2800" dirty="0" smtClean="0"/>
              <a:t> </a:t>
            </a:r>
            <a:r>
              <a:rPr lang="fr-FR" sz="2800" dirty="0">
                <a:solidFill>
                  <a:schemeClr val="bg1"/>
                </a:solidFill>
              </a:rPr>
              <a:t>développement</a:t>
            </a:r>
            <a:r>
              <a:rPr lang="fr-FR" sz="2800" dirty="0" smtClean="0"/>
              <a:t>  </a:t>
            </a:r>
            <a:r>
              <a:rPr lang="fr-FR" sz="2800" dirty="0">
                <a:solidFill>
                  <a:schemeClr val="bg1"/>
                </a:solidFill>
              </a:rPr>
              <a:t>en</a:t>
            </a:r>
            <a:r>
              <a:rPr lang="fr-FR" sz="2800" dirty="0" smtClean="0"/>
              <a:t> </a:t>
            </a:r>
            <a:r>
              <a:rPr lang="fr-FR" sz="2800" dirty="0">
                <a:solidFill>
                  <a:schemeClr val="bg1"/>
                </a:solidFill>
              </a:rPr>
              <a:t>cours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22"/>
          </p:nvPr>
        </p:nvSpPr>
        <p:spPr>
          <a:xfrm>
            <a:off x="8025305" y="6580438"/>
            <a:ext cx="1118696" cy="365125"/>
          </a:xfrm>
        </p:spPr>
        <p:txBody>
          <a:bodyPr/>
          <a:lstStyle/>
          <a:p>
            <a:fld id="{296A5B4F-8806-49AF-ADC2-F53C548500B7}" type="slidenum">
              <a:rPr lang="fr-FR" smtClean="0"/>
              <a:t>6</a:t>
            </a:fld>
            <a:endParaRPr lang="fr-F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1488" y="1544834"/>
            <a:ext cx="3126781" cy="20493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0" name="Text Box 18"/>
          <p:cNvSpPr txBox="1">
            <a:spLocks noChangeArrowheads="1"/>
          </p:cNvSpPr>
          <p:nvPr/>
        </p:nvSpPr>
        <p:spPr bwMode="auto">
          <a:xfrm>
            <a:off x="4653024" y="1050213"/>
            <a:ext cx="4509662" cy="841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8" tIns="45714" rIns="91428" bIns="45714"/>
          <a:lstStyle/>
          <a:p>
            <a:pPr algn="ctr">
              <a:spcAft>
                <a:spcPct val="30000"/>
              </a:spcAft>
              <a:tabLst>
                <a:tab pos="806342" algn="l"/>
              </a:tabLst>
              <a:defRPr/>
            </a:pPr>
            <a:r>
              <a:rPr lang="en-US" sz="12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Calcul</a:t>
            </a:r>
            <a:r>
              <a:rPr lang="en-US" sz="1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des </a:t>
            </a:r>
            <a:r>
              <a:rPr lang="en-US" sz="12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profils</a:t>
            </a:r>
            <a:r>
              <a:rPr lang="en-US" sz="1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de gain de </a:t>
            </a:r>
            <a:r>
              <a:rPr lang="en-US" sz="12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l’amplificateur</a:t>
            </a:r>
            <a:r>
              <a:rPr lang="en-US" sz="1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pour </a:t>
            </a:r>
            <a:r>
              <a:rPr lang="en-US" sz="12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éviter</a:t>
            </a:r>
            <a:r>
              <a:rPr lang="en-US" sz="1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les </a:t>
            </a:r>
            <a:r>
              <a:rPr lang="en-US" sz="12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risques</a:t>
            </a:r>
            <a:r>
              <a:rPr lang="en-US" sz="1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</a:t>
            </a:r>
            <a:r>
              <a:rPr lang="en-US" sz="1200" b="1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d’oscillations</a:t>
            </a:r>
            <a:r>
              <a:rPr lang="en-US" sz="12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</a:t>
            </a:r>
            <a:r>
              <a:rPr lang="en-US" sz="1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parasites</a:t>
            </a:r>
          </a:p>
        </p:txBody>
      </p:sp>
      <p:sp>
        <p:nvSpPr>
          <p:cNvPr id="41" name="Rectangle à coins arrondis 40"/>
          <p:cNvSpPr/>
          <p:nvPr/>
        </p:nvSpPr>
        <p:spPr>
          <a:xfrm flipV="1">
            <a:off x="4671710" y="1056899"/>
            <a:ext cx="4367765" cy="2612574"/>
          </a:xfrm>
          <a:prstGeom prst="roundRect">
            <a:avLst>
              <a:gd name="adj" fmla="val 9113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45714" rtlCol="0" anchor="ctr"/>
          <a:lstStyle/>
          <a:p>
            <a:pPr algn="ctr"/>
            <a:endParaRPr lang="fr-FR"/>
          </a:p>
        </p:txBody>
      </p:sp>
      <p:pic>
        <p:nvPicPr>
          <p:cNvPr id="44" name="Image 4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333"/>
          <a:stretch/>
        </p:blipFill>
        <p:spPr>
          <a:xfrm>
            <a:off x="109840" y="4329056"/>
            <a:ext cx="4407726" cy="1883584"/>
          </a:xfrm>
          <a:prstGeom prst="rect">
            <a:avLst/>
          </a:prstGeom>
        </p:spPr>
      </p:pic>
      <p:sp>
        <p:nvSpPr>
          <p:cNvPr id="24" name="Text Box 18"/>
          <p:cNvSpPr txBox="1">
            <a:spLocks noChangeArrowheads="1"/>
          </p:cNvSpPr>
          <p:nvPr/>
        </p:nvSpPr>
        <p:spPr bwMode="auto">
          <a:xfrm>
            <a:off x="272392" y="1049637"/>
            <a:ext cx="4228472" cy="574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8" tIns="45714" rIns="91428" bIns="45714"/>
          <a:lstStyle/>
          <a:p>
            <a:pPr algn="ctr">
              <a:spcAft>
                <a:spcPct val="30000"/>
              </a:spcAft>
              <a:tabLst>
                <a:tab pos="806342" algn="l"/>
              </a:tabLst>
              <a:defRPr/>
            </a:pPr>
            <a:r>
              <a:rPr lang="en-US" sz="12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Calcul</a:t>
            </a:r>
            <a:r>
              <a:rPr lang="en-US" sz="1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des </a:t>
            </a:r>
            <a:r>
              <a:rPr lang="en-US" sz="12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perfomances</a:t>
            </a:r>
            <a:r>
              <a:rPr lang="en-US" sz="1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de </a:t>
            </a:r>
            <a:r>
              <a:rPr lang="en-US" sz="12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l’amplificateur</a:t>
            </a:r>
            <a:r>
              <a:rPr lang="en-US" sz="1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à saturation </a:t>
            </a:r>
          </a:p>
          <a:p>
            <a:pPr algn="ctr">
              <a:spcAft>
                <a:spcPct val="30000"/>
              </a:spcAft>
              <a:tabLst>
                <a:tab pos="806342" algn="l"/>
              </a:tabLst>
              <a:defRPr/>
            </a:pPr>
            <a:r>
              <a:rPr lang="en-US" sz="1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(et </a:t>
            </a:r>
            <a:r>
              <a:rPr lang="en-US" sz="12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comparaison</a:t>
            </a:r>
            <a:r>
              <a:rPr lang="en-US" sz="1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avec les </a:t>
            </a:r>
            <a:r>
              <a:rPr lang="en-US" sz="12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mesures</a:t>
            </a:r>
            <a:r>
              <a:rPr lang="en-US" sz="1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</a:t>
            </a:r>
            <a:r>
              <a:rPr lang="en-US" sz="12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expérimentales</a:t>
            </a:r>
            <a:r>
              <a:rPr lang="en-US" sz="1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)</a:t>
            </a:r>
          </a:p>
        </p:txBody>
      </p:sp>
      <p:sp>
        <p:nvSpPr>
          <p:cNvPr id="26" name="Étoile à 5 branches 25"/>
          <p:cNvSpPr/>
          <p:nvPr/>
        </p:nvSpPr>
        <p:spPr>
          <a:xfrm>
            <a:off x="2066422" y="1547141"/>
            <a:ext cx="243869" cy="237506"/>
          </a:xfrm>
          <a:prstGeom prst="star5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45714" rtlCol="0" anchor="ctr"/>
          <a:lstStyle/>
          <a:p>
            <a:pPr algn="ctr"/>
            <a:endParaRPr lang="fr-FR"/>
          </a:p>
        </p:txBody>
      </p:sp>
      <p:sp>
        <p:nvSpPr>
          <p:cNvPr id="31" name="ZoneTexte 30"/>
          <p:cNvSpPr txBox="1"/>
          <p:nvPr/>
        </p:nvSpPr>
        <p:spPr>
          <a:xfrm>
            <a:off x="2310980" y="1518814"/>
            <a:ext cx="2078183" cy="503362"/>
          </a:xfrm>
          <a:prstGeom prst="rect">
            <a:avLst/>
          </a:prstGeom>
          <a:noFill/>
        </p:spPr>
        <p:txBody>
          <a:bodyPr wrap="square" lIns="91428" tIns="45714" rIns="91428" bIns="45714" rtlCol="0">
            <a:spAutoFit/>
          </a:bodyPr>
          <a:lstStyle/>
          <a:p>
            <a:r>
              <a:rPr lang="fr-FR" sz="1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60% </a:t>
            </a:r>
            <a:r>
              <a:rPr lang="fr-FR" sz="12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→ </a:t>
            </a:r>
            <a:r>
              <a:rPr lang="fr-FR" sz="12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Kladistron</a:t>
            </a:r>
            <a:r>
              <a:rPr lang="fr-FR" sz="12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TH2166 </a:t>
            </a:r>
          </a:p>
          <a:p>
            <a:r>
              <a:rPr lang="fr-FR" sz="12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(calculs préliminaires)</a:t>
            </a:r>
          </a:p>
        </p:txBody>
      </p:sp>
      <p:sp>
        <p:nvSpPr>
          <p:cNvPr id="34" name="Rectangle à coins arrondis 33"/>
          <p:cNvSpPr/>
          <p:nvPr/>
        </p:nvSpPr>
        <p:spPr>
          <a:xfrm flipV="1">
            <a:off x="109840" y="3801443"/>
            <a:ext cx="4465370" cy="2757053"/>
          </a:xfrm>
          <a:prstGeom prst="roundRect">
            <a:avLst>
              <a:gd name="adj" fmla="val 9113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45714" rtlCol="0" anchor="ctr"/>
          <a:lstStyle/>
          <a:p>
            <a:pPr algn="ctr"/>
            <a:endParaRPr lang="fr-FR"/>
          </a:p>
        </p:txBody>
      </p:sp>
      <p:sp>
        <p:nvSpPr>
          <p:cNvPr id="37" name="Text Box 18"/>
          <p:cNvSpPr txBox="1">
            <a:spLocks noChangeArrowheads="1"/>
          </p:cNvSpPr>
          <p:nvPr/>
        </p:nvSpPr>
        <p:spPr bwMode="auto">
          <a:xfrm>
            <a:off x="328914" y="3858594"/>
            <a:ext cx="3973293" cy="841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8" tIns="45714" rIns="91428" bIns="45714"/>
          <a:lstStyle/>
          <a:p>
            <a:pPr algn="ctr">
              <a:spcAft>
                <a:spcPct val="30000"/>
              </a:spcAft>
              <a:tabLst>
                <a:tab pos="806342" algn="l"/>
              </a:tabLst>
              <a:defRPr/>
            </a:pPr>
            <a:r>
              <a:rPr lang="en-US" sz="1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Simulation de </a:t>
            </a:r>
            <a:r>
              <a:rPr lang="en-US" sz="14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l’intéraction</a:t>
            </a:r>
            <a:r>
              <a:rPr lang="en-US" sz="1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</a:t>
            </a:r>
            <a:r>
              <a:rPr lang="en-US" sz="14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faisceau</a:t>
            </a:r>
            <a:r>
              <a:rPr lang="en-US" sz="1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/ </a:t>
            </a:r>
            <a:r>
              <a:rPr lang="en-US" sz="14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particules</a:t>
            </a:r>
            <a:r>
              <a:rPr lang="en-US" sz="1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par un code “Particle In Cell”  </a:t>
            </a:r>
            <a:r>
              <a:rPr lang="en-US" sz="14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sophistiqué</a:t>
            </a:r>
            <a:endParaRPr lang="en-US" sz="1400" b="1" dirty="0"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  <p:pic>
        <p:nvPicPr>
          <p:cNvPr id="53" name="Image 52"/>
          <p:cNvPicPr>
            <a:picLocks noChangeAspect="1"/>
          </p:cNvPicPr>
          <p:nvPr/>
        </p:nvPicPr>
        <p:blipFill rotWithShape="1">
          <a:blip r:embed="rId6"/>
          <a:srcRect t="12130" r="9873" b="18954"/>
          <a:stretch/>
        </p:blipFill>
        <p:spPr>
          <a:xfrm rot="16200000">
            <a:off x="7432889" y="4227432"/>
            <a:ext cx="1034991" cy="782143"/>
          </a:xfrm>
          <a:prstGeom prst="rect">
            <a:avLst/>
          </a:prstGeom>
        </p:spPr>
      </p:pic>
      <p:pic>
        <p:nvPicPr>
          <p:cNvPr id="54" name="Image 53"/>
          <p:cNvPicPr>
            <a:picLocks noChangeAspect="1"/>
          </p:cNvPicPr>
          <p:nvPr/>
        </p:nvPicPr>
        <p:blipFill rotWithShape="1">
          <a:blip r:embed="rId7"/>
          <a:srcRect l="38124" t="34948" r="34450" b="24839"/>
          <a:stretch/>
        </p:blipFill>
        <p:spPr>
          <a:xfrm rot="16200000">
            <a:off x="7429754" y="5587917"/>
            <a:ext cx="1052687" cy="770717"/>
          </a:xfrm>
          <a:prstGeom prst="rect">
            <a:avLst/>
          </a:prstGeom>
        </p:spPr>
      </p:pic>
      <p:pic>
        <p:nvPicPr>
          <p:cNvPr id="55" name="Image 54"/>
          <p:cNvPicPr>
            <a:picLocks noChangeAspect="1"/>
          </p:cNvPicPr>
          <p:nvPr/>
        </p:nvPicPr>
        <p:blipFill rotWithShape="1">
          <a:blip r:embed="rId8"/>
          <a:srcRect r="18883"/>
          <a:stretch/>
        </p:blipFill>
        <p:spPr>
          <a:xfrm rot="16200000">
            <a:off x="5650284" y="4889164"/>
            <a:ext cx="825924" cy="1345383"/>
          </a:xfrm>
          <a:prstGeom prst="rect">
            <a:avLst/>
          </a:prstGeom>
        </p:spPr>
      </p:pic>
      <p:cxnSp>
        <p:nvCxnSpPr>
          <p:cNvPr id="56" name="Connecteur droit avec flèche 55"/>
          <p:cNvCxnSpPr/>
          <p:nvPr/>
        </p:nvCxnSpPr>
        <p:spPr>
          <a:xfrm>
            <a:off x="6927053" y="5709611"/>
            <a:ext cx="598174" cy="39024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necteur droit avec flèche 56"/>
          <p:cNvCxnSpPr/>
          <p:nvPr/>
        </p:nvCxnSpPr>
        <p:spPr>
          <a:xfrm flipV="1">
            <a:off x="6927053" y="4618502"/>
            <a:ext cx="472440" cy="65542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 Box 18"/>
          <p:cNvSpPr txBox="1">
            <a:spLocks noChangeArrowheads="1"/>
          </p:cNvSpPr>
          <p:nvPr/>
        </p:nvSpPr>
        <p:spPr bwMode="auto">
          <a:xfrm>
            <a:off x="4728731" y="4028208"/>
            <a:ext cx="2671949" cy="818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8" tIns="45714" rIns="91428" bIns="45714"/>
          <a:lstStyle/>
          <a:p>
            <a:pPr algn="ctr">
              <a:spcAft>
                <a:spcPct val="30000"/>
              </a:spcAft>
              <a:tabLst>
                <a:tab pos="806342" algn="l"/>
              </a:tabLst>
              <a:defRPr/>
            </a:pPr>
            <a:r>
              <a:rPr lang="en-US" sz="1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Nouveau design de </a:t>
            </a:r>
            <a:r>
              <a:rPr lang="en-US" sz="14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cavités</a:t>
            </a:r>
            <a:r>
              <a:rPr lang="en-US" sz="1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</a:t>
            </a:r>
            <a:r>
              <a:rPr lang="en-US" sz="14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résonantes</a:t>
            </a:r>
            <a:endParaRPr lang="en-US" sz="1400" b="1" dirty="0"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  <p:sp>
        <p:nvSpPr>
          <p:cNvPr id="59" name="Rectangle à coins arrondis 58"/>
          <p:cNvSpPr/>
          <p:nvPr/>
        </p:nvSpPr>
        <p:spPr>
          <a:xfrm flipV="1">
            <a:off x="4671710" y="3801442"/>
            <a:ext cx="4367765" cy="2757055"/>
          </a:xfrm>
          <a:prstGeom prst="roundRect">
            <a:avLst>
              <a:gd name="adj" fmla="val 9113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45714"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8608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3" grpId="0">
        <p:bldAsOne/>
      </p:bldGraphic>
      <p:bldP spid="25" grpId="0" animBg="1"/>
      <p:bldP spid="40" grpId="0"/>
      <p:bldP spid="41" grpId="0" animBg="1"/>
      <p:bldP spid="24" grpId="0"/>
      <p:bldP spid="26" grpId="0" animBg="1"/>
      <p:bldP spid="31" grpId="0"/>
      <p:bldP spid="34" grpId="0" animBg="1"/>
      <p:bldP spid="37" grpId="0"/>
      <p:bldP spid="58" grpId="0"/>
      <p:bldP spid="5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sz="quarter" idx="15"/>
          </p:nvPr>
        </p:nvSpPr>
        <p:spPr/>
        <p:txBody>
          <a:bodyPr anchor="ctr"/>
          <a:lstStyle/>
          <a:p>
            <a:pPr algn="ctr"/>
            <a:r>
              <a:rPr lang="fr-FR" sz="3600" b="1" dirty="0"/>
              <a:t>Merci de votre attention</a:t>
            </a:r>
          </a:p>
        </p:txBody>
      </p:sp>
    </p:spTree>
    <p:extLst>
      <p:ext uri="{BB962C8B-B14F-4D97-AF65-F5344CB8AC3E}">
        <p14:creationId xmlns:p14="http://schemas.microsoft.com/office/powerpoint/2010/main" val="1453482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ea">
  <a:themeElements>
    <a:clrScheme name="CEA">
      <a:dk1>
        <a:sysClr val="windowText" lastClr="000000"/>
      </a:dk1>
      <a:lt1>
        <a:sysClr val="window" lastClr="FFFFFF"/>
      </a:lt1>
      <a:dk2>
        <a:srgbClr val="DC0528"/>
      </a:dk2>
      <a:lt2>
        <a:srgbClr val="96C31E"/>
      </a:lt2>
      <a:accent1>
        <a:srgbClr val="781469"/>
      </a:accent1>
      <a:accent2>
        <a:srgbClr val="F08728"/>
      </a:accent2>
      <a:accent3>
        <a:srgbClr val="FAB45F"/>
      </a:accent3>
      <a:accent4>
        <a:srgbClr val="0091C3"/>
      </a:accent4>
      <a:accent5>
        <a:srgbClr val="006937"/>
      </a:accent5>
      <a:accent6>
        <a:srgbClr val="87000A"/>
      </a:accent6>
      <a:hlink>
        <a:srgbClr val="0000FF"/>
      </a:hlink>
      <a:folHlink>
        <a:srgbClr val="800080"/>
      </a:folHlink>
    </a:clrScheme>
    <a:fontScheme name="CE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Modele PPT CEA IRFU</Template>
  <TotalTime>667</TotalTime>
  <Words>508</Words>
  <Application>Microsoft Office PowerPoint</Application>
  <PresentationFormat>Affichage à l'écran (4:3)</PresentationFormat>
  <Paragraphs>74</Paragraphs>
  <Slides>7</Slides>
  <Notes>3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8" baseType="lpstr">
      <vt:lpstr>cea</vt:lpstr>
      <vt:lpstr>Le développement d’une source RF haut-rendement pour le projet CLIC du Cern</vt:lpstr>
      <vt:lpstr>Pourquoi un klystron ?</vt:lpstr>
      <vt:lpstr>Le PRINCIPE DU klystron</vt:lpstr>
      <vt:lpstr>Un nouveau concept de Klystron : Le kladistron</vt:lpstr>
      <vt:lpstr>Vérification expérimentale sur un klystron existant (ref. TH2166) de Thales</vt:lpstr>
      <vt:lpstr>Les Activités de développement  en cours</vt:lpstr>
      <vt:lpstr>Présentation PowerPoint</vt:lpstr>
    </vt:vector>
  </TitlesOfParts>
  <Company>CEA Saclay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MOLLARD Antoine</dc:creator>
  <cp:lastModifiedBy>PORCHERAY Christine</cp:lastModifiedBy>
  <cp:revision>55</cp:revision>
  <dcterms:created xsi:type="dcterms:W3CDTF">2015-10-02T08:23:38Z</dcterms:created>
  <dcterms:modified xsi:type="dcterms:W3CDTF">2015-10-06T08:23:34Z</dcterms:modified>
</cp:coreProperties>
</file>