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 bookmarkIdSeed="2">
  <p:sldMasterIdLst>
    <p:sldMasterId id="2147483660" r:id="rId1"/>
  </p:sldMasterIdLst>
  <p:notesMasterIdLst>
    <p:notesMasterId r:id="rId57"/>
  </p:notesMasterIdLst>
  <p:handoutMasterIdLst>
    <p:handoutMasterId r:id="rId58"/>
  </p:handoutMasterIdLst>
  <p:sldIdLst>
    <p:sldId id="500" r:id="rId2"/>
    <p:sldId id="435" r:id="rId3"/>
    <p:sldId id="436" r:id="rId4"/>
    <p:sldId id="511" r:id="rId5"/>
    <p:sldId id="379" r:id="rId6"/>
    <p:sldId id="493" r:id="rId7"/>
    <p:sldId id="403" r:id="rId8"/>
    <p:sldId id="495" r:id="rId9"/>
    <p:sldId id="402" r:id="rId10"/>
    <p:sldId id="414" r:id="rId11"/>
    <p:sldId id="416" r:id="rId12"/>
    <p:sldId id="437" r:id="rId13"/>
    <p:sldId id="404" r:id="rId14"/>
    <p:sldId id="428" r:id="rId15"/>
    <p:sldId id="429" r:id="rId16"/>
    <p:sldId id="452" r:id="rId17"/>
    <p:sldId id="431" r:id="rId18"/>
    <p:sldId id="432" r:id="rId19"/>
    <p:sldId id="405" r:id="rId20"/>
    <p:sldId id="407" r:id="rId21"/>
    <p:sldId id="406" r:id="rId22"/>
    <p:sldId id="501" r:id="rId23"/>
    <p:sldId id="399" r:id="rId24"/>
    <p:sldId id="499" r:id="rId25"/>
    <p:sldId id="408" r:id="rId26"/>
    <p:sldId id="410" r:id="rId27"/>
    <p:sldId id="411" r:id="rId28"/>
    <p:sldId id="516" r:id="rId29"/>
    <p:sldId id="412" r:id="rId30"/>
    <p:sldId id="438" r:id="rId31"/>
    <p:sldId id="396" r:id="rId32"/>
    <p:sldId id="395" r:id="rId33"/>
    <p:sldId id="413" r:id="rId34"/>
    <p:sldId id="397" r:id="rId35"/>
    <p:sldId id="454" r:id="rId36"/>
    <p:sldId id="439" r:id="rId37"/>
    <p:sldId id="514" r:id="rId38"/>
    <p:sldId id="515" r:id="rId39"/>
    <p:sldId id="507" r:id="rId40"/>
    <p:sldId id="520" r:id="rId41"/>
    <p:sldId id="522" r:id="rId42"/>
    <p:sldId id="512" r:id="rId43"/>
    <p:sldId id="505" r:id="rId44"/>
    <p:sldId id="440" r:id="rId45"/>
    <p:sldId id="389" r:id="rId46"/>
    <p:sldId id="427" r:id="rId47"/>
    <p:sldId id="517" r:id="rId48"/>
    <p:sldId id="481" r:id="rId49"/>
    <p:sldId id="392" r:id="rId50"/>
    <p:sldId id="479" r:id="rId51"/>
    <p:sldId id="518" r:id="rId52"/>
    <p:sldId id="480" r:id="rId53"/>
    <p:sldId id="519" r:id="rId54"/>
    <p:sldId id="421" r:id="rId55"/>
    <p:sldId id="442" r:id="rId56"/>
  </p:sldIdLst>
  <p:sldSz cx="9144000" cy="6858000" type="screen4x3"/>
  <p:notesSz cx="6662738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3399FF"/>
    <a:srgbClr val="FF3300"/>
    <a:srgbClr val="FFCCFF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44" autoAdjust="0"/>
    <p:restoredTop sz="87143" autoAdjust="0"/>
  </p:normalViewPr>
  <p:slideViewPr>
    <p:cSldViewPr snapToGrid="0" snapToObjects="1" showGuides="1">
      <p:cViewPr varScale="1">
        <p:scale>
          <a:sx n="140" d="100"/>
          <a:sy n="140" d="100"/>
        </p:scale>
        <p:origin x="-104" y="-216"/>
      </p:cViewPr>
      <p:guideLst>
        <p:guide orient="horz" pos="799"/>
        <p:guide pos="3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-2936" y="-120"/>
      </p:cViewPr>
      <p:guideLst>
        <p:guide orient="horz" pos="3120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handoutMaster" Target="handoutMasters/handout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Relationship Id="rId2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1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D029F-6BCD-C547-8DCE-6FC2F466EFE1}" type="datetimeFigureOut">
              <a:rPr lang="en-US" smtClean="0"/>
              <a:pPr/>
              <a:t>10/5/12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2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1" y="9408982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328B9-C310-8946-A516-6BDAEFC85C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382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86B0B-AEBF-3C43-A255-39452EB85F4B}" type="datetimeFigureOut">
              <a:rPr lang="en-US" smtClean="0"/>
              <a:pPr/>
              <a:t>10/5/12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05350"/>
            <a:ext cx="533019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2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1" y="9408982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5E0D6-D7DE-E042-9F2C-D87766267D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60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 for the invitation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5E0D6-D7DE-E042-9F2C-D87766267D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2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5E0D6-D7DE-E042-9F2C-D87766267D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9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5E0D6-D7DE-E042-9F2C-D87766267D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78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624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4A2D7A-A4D0-4ACC-8AC6-B008A1C3F1B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  <p:sp>
        <p:nvSpPr>
          <p:cNvPr id="62469" name="Segnaposto piè di pagina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/>
              <a:t>Nicola Colonna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Quantitativamente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studi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senbilitita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forniscono</a:t>
            </a:r>
            <a:r>
              <a:rPr lang="en-US" baseline="0" dirty="0" smtClean="0"/>
              <a:t> le </a:t>
            </a:r>
            <a:r>
              <a:rPr lang="en-US" baseline="0" dirty="0" err="1" smtClean="0"/>
              <a:t>incertezze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dati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nucleari</a:t>
            </a:r>
            <a:r>
              <a:rPr lang="en-US" baseline="0" dirty="0" smtClean="0"/>
              <a:t> per </a:t>
            </a:r>
            <a:r>
              <a:rPr lang="en-US" baseline="0" dirty="0" err="1" smtClean="0"/>
              <a:t>certe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reazioni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isotopi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intervalli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energetici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devono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raggiungere</a:t>
            </a:r>
            <a:r>
              <a:rPr lang="en-US" baseline="0" dirty="0" smtClean="0"/>
              <a:t> per </a:t>
            </a:r>
            <a:r>
              <a:rPr lang="en-US" baseline="0" dirty="0" err="1" smtClean="0"/>
              <a:t>ottenere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accuratezza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predeterminata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parametri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integrali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reattore</a:t>
            </a:r>
            <a:r>
              <a:rPr lang="en-US" baseline="0" dirty="0" smtClean="0"/>
              <a:t> come ad </a:t>
            </a:r>
            <a:r>
              <a:rPr lang="en-US" baseline="0" dirty="0" err="1" smtClean="0"/>
              <a:t>esempio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coefficiente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moltiplicazione</a:t>
            </a:r>
            <a:r>
              <a:rPr lang="en-US" baseline="0" dirty="0" smtClean="0"/>
              <a:t>. E’ </a:t>
            </a:r>
            <a:r>
              <a:rPr lang="en-US" baseline="0" dirty="0" err="1" smtClean="0"/>
              <a:t>evidente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caso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della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maggior</a:t>
            </a:r>
            <a:r>
              <a:rPr lang="en-US" baseline="0" dirty="0" smtClean="0"/>
              <a:t> parte </a:t>
            </a:r>
            <a:r>
              <a:rPr lang="en-US" baseline="0" dirty="0" err="1" smtClean="0"/>
              <a:t>degli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isotopi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attinidi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minori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richiesta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accuratezza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dell’ordine</a:t>
            </a:r>
            <a:r>
              <a:rPr lang="en-US" baseline="0" dirty="0" smtClean="0"/>
              <a:t> del 3-4%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E909B-B4A7-6B47-9164-8D779FBEA66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9BE61-5EA2-4B6D-A9C4-FD121D24240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dirty="0" smtClean="0"/>
              <a:t>Motivazioni </a:t>
            </a:r>
            <a:r>
              <a:rPr lang="it-IT" dirty="0" err="1" smtClean="0"/>
              <a:t>Zr</a:t>
            </a:r>
            <a:r>
              <a:rPr lang="it-IT" dirty="0" smtClean="0"/>
              <a:t>, Mg</a:t>
            </a:r>
            <a:r>
              <a:rPr lang="it-IT" baseline="0" dirty="0" smtClean="0"/>
              <a:t> / Misure precedenti </a:t>
            </a:r>
            <a:r>
              <a:rPr lang="it-IT" baseline="0" dirty="0" err="1" smtClean="0"/>
              <a:t>Os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orela</a:t>
            </a:r>
            <a:r>
              <a:rPr lang="it-IT" baseline="0" dirty="0" smtClean="0"/>
              <a:t> ’80) / Proprietà nucleari (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level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spacing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radiative </a:t>
            </a:r>
            <a:r>
              <a:rPr lang="it-IT" baseline="0" dirty="0" err="1" smtClean="0"/>
              <a:t>width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neutron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strength</a:t>
            </a:r>
            <a:r>
              <a:rPr lang="it-IT" baseline="0" dirty="0" smtClean="0"/>
              <a:t>) / ISO 2919</a:t>
            </a:r>
            <a:endParaRPr lang="it-IT" dirty="0" smtClean="0"/>
          </a:p>
        </p:txBody>
      </p:sp>
      <p:sp>
        <p:nvSpPr>
          <p:cNvPr id="5120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E80775-FC6D-485A-8258-8A5A8F886ED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dirty="0" smtClean="0"/>
              <a:t>Motivazioni </a:t>
            </a:r>
            <a:r>
              <a:rPr lang="it-IT" dirty="0" err="1" smtClean="0"/>
              <a:t>Zr</a:t>
            </a:r>
            <a:r>
              <a:rPr lang="it-IT" dirty="0" smtClean="0"/>
              <a:t>, Mg</a:t>
            </a:r>
            <a:r>
              <a:rPr lang="it-IT" baseline="0" dirty="0" smtClean="0"/>
              <a:t> / Misure precedenti </a:t>
            </a:r>
            <a:r>
              <a:rPr lang="it-IT" baseline="0" dirty="0" err="1" smtClean="0"/>
              <a:t>Os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orela</a:t>
            </a:r>
            <a:r>
              <a:rPr lang="it-IT" baseline="0" dirty="0" smtClean="0"/>
              <a:t> ’80) / Proprietà nucleari (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level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spacing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radiative </a:t>
            </a:r>
            <a:r>
              <a:rPr lang="it-IT" baseline="0" dirty="0" err="1" smtClean="0"/>
              <a:t>width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neutron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strength</a:t>
            </a:r>
            <a:r>
              <a:rPr lang="it-IT" baseline="0" dirty="0" smtClean="0"/>
              <a:t>) / ISO 2919</a:t>
            </a:r>
            <a:endParaRPr lang="it-IT" dirty="0" smtClean="0"/>
          </a:p>
        </p:txBody>
      </p:sp>
      <p:sp>
        <p:nvSpPr>
          <p:cNvPr id="5120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E80775-FC6D-485A-8258-8A5A8F886ED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460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ABC2F6-BE33-4A6D-8ADA-67D64E901876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it-IT" smtClean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Nicola Colonna</a:t>
            </a:r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FEB9F1-AE87-D34F-93F2-D8C53570B7E0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2ABEF6-3249-4505-9EA6-6ED25F57DF91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fr-FR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968" y="4704852"/>
            <a:ext cx="4886803" cy="445746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5" name="Segnaposto piè di pagina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/>
              <a:t>Nicola Colonna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1065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49103A-9C14-47CE-9D5A-58A725675A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1065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49103A-9C14-47CE-9D5A-58A725675A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9" y="258763"/>
            <a:ext cx="4111967" cy="1025526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470739"/>
            <a:ext cx="8229600" cy="4746187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432206"/>
            <a:ext cx="2289048" cy="289903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200">
                <a:solidFill>
                  <a:srgbClr val="638CAE"/>
                </a:solidFill>
              </a:defRPr>
            </a:lvl1pPr>
          </a:lstStyle>
          <a:p>
            <a:r>
              <a:rPr lang="en-US" smtClean="0"/>
              <a:t>8th October 2012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93848" y="6432206"/>
            <a:ext cx="3810000" cy="289903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200">
                <a:solidFill>
                  <a:srgbClr val="638CAE"/>
                </a:solidFill>
              </a:defRPr>
            </a:lvl1pPr>
          </a:lstStyle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2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8th October 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5A7C3C-8634-654E-BC3C-DADF4F015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1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81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81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81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dUniv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6248400"/>
            <a:ext cx="533400" cy="533400"/>
          </a:xfrm>
          <a:prstGeom prst="rect">
            <a:avLst/>
          </a:prstGeom>
        </p:spPr>
      </p:pic>
      <p:pic>
        <p:nvPicPr>
          <p:cNvPr id="7" name="Picture 6" descr="infn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7545" y="6239731"/>
            <a:ext cx="627855" cy="618269"/>
          </a:xfrm>
          <a:prstGeom prst="rect">
            <a:avLst/>
          </a:prstGeom>
        </p:spPr>
      </p:pic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981200" cy="36512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smtClean="0"/>
              <a:t>8th October 2012</a:t>
            </a:r>
            <a:endParaRPr lang="en-US" dirty="0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3962400" cy="365125"/>
          </a:xfrm>
        </p:spPr>
        <p:txBody>
          <a:bodyPr/>
          <a:lstStyle>
            <a:lvl1pPr>
              <a:defRPr sz="1600" b="1"/>
            </a:lvl1pPr>
          </a:lstStyle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1371600" cy="365125"/>
          </a:xfrm>
        </p:spPr>
        <p:txBody>
          <a:bodyPr/>
          <a:lstStyle>
            <a:lvl1pPr>
              <a:defRPr sz="1600"/>
            </a:lvl1pPr>
          </a:lstStyle>
          <a:p>
            <a:fld id="{E85AB9F0-854D-B14B-8B55-EFD970F132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2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8th October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198DB-A54B-CB40-9BEE-F798E7834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2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9" y="265701"/>
            <a:ext cx="4111967" cy="1013627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8th October 2012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DF759-02D9-49C2-8B22-368D372BCB04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81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069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Relationship Id="rId14" Type="http://schemas.openxmlformats.org/officeDocument/2006/relationships/image" Target="../media/image3.jpeg"/><Relationship Id="rId1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479661"/>
            <a:ext cx="8229600" cy="47314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noProof="0" smtClean="0"/>
              <a:t>Click to edit Master text styles</a:t>
            </a:r>
          </a:p>
          <a:p>
            <a:pPr lvl="1" eaLnBrk="1" latinLnBrk="0" hangingPunct="1"/>
            <a:r>
              <a:rPr kumimoji="0" lang="en-US" noProof="0" smtClean="0"/>
              <a:t>Second level</a:t>
            </a:r>
          </a:p>
          <a:p>
            <a:pPr lvl="2" eaLnBrk="1" latinLnBrk="0" hangingPunct="1"/>
            <a:r>
              <a:rPr kumimoji="0" lang="en-US" noProof="0" smtClean="0"/>
              <a:t>Third level</a:t>
            </a:r>
          </a:p>
          <a:p>
            <a:pPr lvl="3" eaLnBrk="1" latinLnBrk="0" hangingPunct="1"/>
            <a:r>
              <a:rPr kumimoji="0" lang="en-US" noProof="0" smtClean="0"/>
              <a:t>Fourth level</a:t>
            </a:r>
          </a:p>
          <a:p>
            <a:pPr lvl="4" eaLnBrk="1" latinLnBrk="0" hangingPunct="1"/>
            <a:r>
              <a:rPr kumimoji="0" lang="en-US" noProof="0" smtClean="0"/>
              <a:t>Fifth level</a:t>
            </a:r>
            <a:endParaRPr kumimoji="0" lang="it-IT" noProof="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432206"/>
            <a:ext cx="2289048" cy="289903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200">
                <a:solidFill>
                  <a:srgbClr val="638CAE"/>
                </a:solidFill>
              </a:defRPr>
            </a:lvl1pPr>
          </a:lstStyle>
          <a:p>
            <a:r>
              <a:rPr lang="en-US" smtClean="0"/>
              <a:t>8th October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93848" y="6432206"/>
            <a:ext cx="3810000" cy="289903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200">
                <a:solidFill>
                  <a:srgbClr val="638CAE"/>
                </a:solidFill>
              </a:defRPr>
            </a:lvl1pPr>
          </a:lstStyle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432206"/>
            <a:ext cx="1981200" cy="289903"/>
          </a:xfrm>
          <a:prstGeom prst="rect">
            <a:avLst/>
          </a:prstGeom>
        </p:spPr>
        <p:txBody>
          <a:bodyPr vert="horz" anchor="ctr"/>
          <a:lstStyle>
            <a:lvl1pPr algn="l" eaLnBrk="1" latinLnBrk="0" hangingPunct="1">
              <a:defRPr kumimoji="0" sz="1200">
                <a:solidFill>
                  <a:srgbClr val="638CAE"/>
                </a:solidFill>
              </a:defRPr>
            </a:lvl1pPr>
          </a:lstStyle>
          <a:p>
            <a:fld id="{9BBCADDF-C6D9-C14C-883B-1CD09994D6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574682" y="6345186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4367" y="864805"/>
            <a:ext cx="411763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53650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1" name="Picture 1" descr="C:\Documents and Settings\marco\Desktop\fission2009\images-1.jpe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0266" y="22551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EN-STI-LOGO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96182" y="265701"/>
            <a:ext cx="475057" cy="421912"/>
          </a:xfrm>
          <a:prstGeom prst="rect">
            <a:avLst/>
          </a:prstGeom>
        </p:spPr>
      </p:pic>
      <p:pic>
        <p:nvPicPr>
          <p:cNvPr id="16" name="Picture 15"/>
          <p:cNvPicPr/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43800" y="199785"/>
            <a:ext cx="826655" cy="70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82" r:id="rId5"/>
    <p:sldLayoutId id="2147483683" r:id="rId6"/>
    <p:sldLayoutId id="2147483684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latinLnBrk="0" hangingPunct="1">
        <a:spcBef>
          <a:spcPct val="0"/>
        </a:spcBef>
        <a:buNone/>
        <a:defRPr kumimoji="0"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hyperlink" Target="http://www.cern.ch/nTOF" TargetMode="External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9" Type="http://schemas.openxmlformats.org/officeDocument/2006/relationships/image" Target="../media/image11.jpeg"/><Relationship Id="rId10" Type="http://schemas.openxmlformats.org/officeDocument/2006/relationships/image" Target="../media/image3.jpeg"/><Relationship Id="rId11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4" Type="http://schemas.openxmlformats.org/officeDocument/2006/relationships/image" Target="../media/image22.wmf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jpe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2.wmf"/><Relationship Id="rId7" Type="http://schemas.openxmlformats.org/officeDocument/2006/relationships/image" Target="../media/image3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Relationship Id="rId3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Relationship Id="rId3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6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22.wmf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hyperlink" Target="http://cdsweb.cern.ch/record/1411635/files/INTC-O-015.pdf?subformat=pdfa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24835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b="1" dirty="0" smtClean="0"/>
          </a:p>
        </p:txBody>
      </p:sp>
      <p:pic>
        <p:nvPicPr>
          <p:cNvPr id="17" name="Picture 13" descr="detst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352" y="5245925"/>
            <a:ext cx="1632348" cy="131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199785"/>
            <a:ext cx="826655" cy="70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286000" y="5728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CC"/>
                </a:solidFill>
              </a:rPr>
              <a:t> </a:t>
            </a:r>
            <a:r>
              <a:rPr lang="en-US" i="1" dirty="0" smtClean="0"/>
              <a:t>The </a:t>
            </a:r>
            <a:r>
              <a:rPr lang="en-US" i="1" dirty="0" err="1" smtClean="0"/>
              <a:t>n_TOF</a:t>
            </a:r>
            <a:r>
              <a:rPr lang="en-US" i="1" dirty="0" smtClean="0"/>
              <a:t> Collaboration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66CC"/>
                </a:solidFill>
                <a:hlinkClick r:id="rId5"/>
              </a:rPr>
              <a:t>www.cern.ch/nTOF</a:t>
            </a:r>
            <a:endParaRPr lang="en-US" b="1" dirty="0" smtClean="0">
              <a:solidFill>
                <a:srgbClr val="0066CC"/>
              </a:solidFill>
            </a:endParaRPr>
          </a:p>
          <a:p>
            <a:endParaRPr lang="en-US" dirty="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304800" y="2133600"/>
            <a:ext cx="83820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The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F0000"/>
                </a:solidFill>
              </a:rPr>
              <a:t>n</a:t>
            </a:r>
            <a:r>
              <a:rPr lang="en-US" sz="2800" dirty="0" err="1">
                <a:solidFill>
                  <a:srgbClr val="0000FF"/>
                </a:solidFill>
              </a:rPr>
              <a:t>_TOF</a:t>
            </a:r>
            <a:r>
              <a:rPr lang="en-US" sz="2800" dirty="0">
                <a:solidFill>
                  <a:srgbClr val="0000FF"/>
                </a:solidFill>
              </a:rPr>
              <a:t> facility at 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>
                <a:solidFill>
                  <a:srgbClr val="0000FF"/>
                </a:solidFill>
              </a:rPr>
              <a:t>ERN: a bright future for </a:t>
            </a:r>
            <a:r>
              <a:rPr lang="en-US" sz="2800" dirty="0" smtClean="0">
                <a:solidFill>
                  <a:srgbClr val="0000FF"/>
                </a:solidFill>
              </a:rPr>
              <a:t>neutrons</a:t>
            </a:r>
            <a:endParaRPr lang="en-GB" sz="2800" b="1" dirty="0" smtClean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3429000"/>
            <a:ext cx="76962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_tradnl" sz="2400" i="1" dirty="0" smtClean="0"/>
              <a:t>Enrico Chiaveri</a:t>
            </a:r>
          </a:p>
          <a:p>
            <a:pPr algn="ctr">
              <a:spcBef>
                <a:spcPts val="600"/>
              </a:spcBef>
            </a:pPr>
            <a:r>
              <a:rPr lang="es-ES_tradnl" sz="2400" i="1" dirty="0" err="1" smtClean="0"/>
              <a:t>Spokesperson</a:t>
            </a:r>
            <a:r>
              <a:rPr lang="es-ES_tradnl" sz="2400" i="1" dirty="0" smtClean="0"/>
              <a:t> of n_TOF </a:t>
            </a:r>
            <a:r>
              <a:rPr lang="es-ES_tradnl" sz="2400" i="1" dirty="0" err="1" smtClean="0"/>
              <a:t>Collaboration</a:t>
            </a:r>
            <a:endParaRPr lang="es-ES_tradnl" sz="2400" i="1" dirty="0"/>
          </a:p>
        </p:txBody>
      </p:sp>
      <p:pic>
        <p:nvPicPr>
          <p:cNvPr id="14" name="Picture 13" descr="IMG_219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21463" y="5264732"/>
            <a:ext cx="1860137" cy="128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20" descr="DSCN1293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77618" y="5263805"/>
            <a:ext cx="1831997" cy="128939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53" y="5267558"/>
            <a:ext cx="1470875" cy="127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Content Placeholder 3" descr="HPIM148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2800" y="5257800"/>
            <a:ext cx="1833384" cy="1290370"/>
          </a:xfrm>
          <a:prstGeom prst="rect">
            <a:avLst/>
          </a:prstGeom>
        </p:spPr>
      </p:pic>
      <p:pic>
        <p:nvPicPr>
          <p:cNvPr id="20" name="Picture 19" descr="EN-STI-LOG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71239" y="458823"/>
            <a:ext cx="475057" cy="421912"/>
          </a:xfrm>
          <a:prstGeom prst="rect">
            <a:avLst/>
          </a:prstGeom>
        </p:spPr>
      </p:pic>
      <p:pic>
        <p:nvPicPr>
          <p:cNvPr id="21" name="Picture 1" descr="C:\Documents and Settings\marco\Desktop\fission2009\images-1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3232" y="44991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198DB-A54B-CB40-9BEE-F798E78345BC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6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6734" y="489663"/>
            <a:ext cx="4111967" cy="1025526"/>
          </a:xfrm>
        </p:spPr>
        <p:txBody>
          <a:bodyPr/>
          <a:lstStyle/>
          <a:p>
            <a:r>
              <a:rPr lang="en-GB" b="1" dirty="0" smtClean="0"/>
              <a:t>Outline of the talk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2371249"/>
            <a:ext cx="8229600" cy="4746187"/>
          </a:xfrm>
        </p:spPr>
        <p:txBody>
          <a:bodyPr/>
          <a:lstStyle/>
          <a:p>
            <a:r>
              <a:rPr lang="en-GB" dirty="0" smtClean="0"/>
              <a:t>Scientific motivations</a:t>
            </a:r>
          </a:p>
          <a:p>
            <a:r>
              <a:rPr lang="en-GB" dirty="0" smtClean="0"/>
              <a:t>The n_TOF facility and experimental setup</a:t>
            </a:r>
          </a:p>
          <a:p>
            <a:r>
              <a:rPr lang="en-GB" dirty="0" smtClean="0"/>
              <a:t>Status, upgrades and future perspectives</a:t>
            </a:r>
          </a:p>
          <a:p>
            <a:r>
              <a:rPr lang="en-GB" dirty="0" smtClean="0"/>
              <a:t>Selected experimental results</a:t>
            </a:r>
          </a:p>
          <a:p>
            <a:r>
              <a:rPr lang="en-GB" dirty="0" smtClean="0"/>
              <a:t>n_TOF Experimental Area 2 Project</a:t>
            </a:r>
            <a:endParaRPr lang="en-US" dirty="0"/>
          </a:p>
        </p:txBody>
      </p:sp>
      <p:pic>
        <p:nvPicPr>
          <p:cNvPr id="9" name="Picture 1" descr="C:\Documents and Settings\marco\Desktop\fission2009\images-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66" y="22551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199785"/>
            <a:ext cx="826655" cy="70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7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Scientific motivations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The n_TOF facility and experimental setup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Status, upgrades and future perspectives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Experimental results and 2012 experimental program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n_TOF Experimental Area 2 Project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78340" y="181440"/>
            <a:ext cx="4656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Outline of the talk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769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286000" y="1249363"/>
            <a:ext cx="4365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Figura Nucleosintesi (frecce che si muovono)</a:t>
            </a:r>
          </a:p>
          <a:p>
            <a:endParaRPr lang="it-IT">
              <a:latin typeface="Calibri" pitchFamily="34" charset="0"/>
            </a:endParaRPr>
          </a:p>
          <a:p>
            <a:endParaRPr lang="it-IT">
              <a:latin typeface="Calibri" pitchFamily="34" charset="0"/>
            </a:endParaRPr>
          </a:p>
          <a:p>
            <a:r>
              <a:rPr lang="it-IT">
                <a:latin typeface="Calibri" pitchFamily="34" charset="0"/>
              </a:rPr>
              <a:t>Foto FIC</a:t>
            </a:r>
          </a:p>
        </p:txBody>
      </p:sp>
      <p:sp>
        <p:nvSpPr>
          <p:cNvPr id="15363" name="AutoShape 7"/>
          <p:cNvSpPr>
            <a:spLocks noChangeArrowheads="1"/>
          </p:cNvSpPr>
          <p:nvPr/>
        </p:nvSpPr>
        <p:spPr bwMode="auto">
          <a:xfrm>
            <a:off x="2133600" y="4854575"/>
            <a:ext cx="3276600" cy="9906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5364" name="AutoShape 8"/>
          <p:cNvSpPr>
            <a:spLocks noChangeArrowheads="1"/>
          </p:cNvSpPr>
          <p:nvPr/>
        </p:nvSpPr>
        <p:spPr bwMode="auto">
          <a:xfrm>
            <a:off x="2286000" y="5006975"/>
            <a:ext cx="3276600" cy="9906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15365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36000"/>
            <a:ext cx="7199313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3"/>
          <p:cNvSpPr txBox="1">
            <a:spLocks noChangeAspect="1" noChangeArrowheads="1"/>
          </p:cNvSpPr>
          <p:nvPr/>
        </p:nvSpPr>
        <p:spPr bwMode="auto">
          <a:xfrm>
            <a:off x="3000375" y="2357438"/>
            <a:ext cx="714375" cy="71755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7424738" y="2463800"/>
            <a:ext cx="1576387" cy="5905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aseline="30000" dirty="0"/>
              <a:t>239</a:t>
            </a:r>
            <a:r>
              <a:rPr lang="it-IT" sz="1600" dirty="0"/>
              <a:t>Pu: 125 Kg/</a:t>
            </a:r>
            <a:r>
              <a:rPr lang="it-IT" sz="1600" dirty="0" err="1"/>
              <a:t>yr</a:t>
            </a:r>
            <a:endParaRPr lang="en-US" sz="1600" dirty="0"/>
          </a:p>
        </p:txBody>
      </p:sp>
      <p:sp>
        <p:nvSpPr>
          <p:cNvPr id="15368" name="Text Box 8"/>
          <p:cNvSpPr txBox="1">
            <a:spLocks noChangeAspect="1" noChangeArrowheads="1"/>
          </p:cNvSpPr>
          <p:nvPr/>
        </p:nvSpPr>
        <p:spPr bwMode="auto">
          <a:xfrm>
            <a:off x="3714750" y="3821113"/>
            <a:ext cx="725488" cy="728662"/>
          </a:xfrm>
          <a:prstGeom prst="rect">
            <a:avLst/>
          </a:prstGeom>
          <a:noFill/>
          <a:ln w="50800">
            <a:solidFill>
              <a:srgbClr val="3117EF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424738" y="3178175"/>
            <a:ext cx="1576387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aseline="30000" dirty="0"/>
              <a:t>237</a:t>
            </a:r>
            <a:r>
              <a:rPr lang="it-IT" sz="1600" dirty="0"/>
              <a:t>Np: 16 Kg/</a:t>
            </a:r>
            <a:r>
              <a:rPr lang="it-IT" sz="1600" dirty="0" err="1"/>
              <a:t>yr</a:t>
            </a:r>
            <a:r>
              <a:rPr lang="it-IT" sz="1600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370" name="Text Box 11"/>
          <p:cNvSpPr txBox="1">
            <a:spLocks noChangeAspect="1" noChangeArrowheads="1"/>
          </p:cNvSpPr>
          <p:nvPr/>
        </p:nvSpPr>
        <p:spPr bwMode="auto">
          <a:xfrm>
            <a:off x="1571625" y="3821113"/>
            <a:ext cx="725488" cy="728662"/>
          </a:xfrm>
          <a:prstGeom prst="rect">
            <a:avLst/>
          </a:prstGeom>
          <a:noFill/>
          <a:ln w="50800">
            <a:solidFill>
              <a:srgbClr val="3117EF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1" name="Text Box 14"/>
          <p:cNvSpPr txBox="1">
            <a:spLocks noChangeAspect="1" noChangeArrowheads="1"/>
          </p:cNvSpPr>
          <p:nvPr/>
        </p:nvSpPr>
        <p:spPr bwMode="auto">
          <a:xfrm>
            <a:off x="2286000" y="3082925"/>
            <a:ext cx="714375" cy="68103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 flipV="1">
            <a:off x="2571750" y="3330575"/>
            <a:ext cx="762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3714750" y="1674813"/>
            <a:ext cx="720725" cy="68421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4" name="Text Box 17"/>
          <p:cNvSpPr txBox="1">
            <a:spLocks noChangeAspect="1" noChangeArrowheads="1"/>
          </p:cNvSpPr>
          <p:nvPr/>
        </p:nvSpPr>
        <p:spPr bwMode="auto">
          <a:xfrm>
            <a:off x="5214938" y="1674813"/>
            <a:ext cx="714375" cy="71755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5" name="Text Box 18"/>
          <p:cNvSpPr txBox="1">
            <a:spLocks noChangeAspect="1" noChangeArrowheads="1"/>
          </p:cNvSpPr>
          <p:nvPr/>
        </p:nvSpPr>
        <p:spPr bwMode="auto">
          <a:xfrm>
            <a:off x="5214938" y="960438"/>
            <a:ext cx="714375" cy="71755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7429500" y="1706563"/>
            <a:ext cx="1571625" cy="6143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aseline="30000" dirty="0"/>
              <a:t>241</a:t>
            </a:r>
            <a:r>
              <a:rPr lang="it-IT" sz="1600" dirty="0"/>
              <a:t>Am:11.6 Kg/</a:t>
            </a:r>
            <a:r>
              <a:rPr lang="it-IT" sz="1600" dirty="0" err="1"/>
              <a:t>yr</a:t>
            </a:r>
            <a:r>
              <a:rPr lang="it-IT" sz="1600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aseline="30000" dirty="0"/>
              <a:t>243</a:t>
            </a:r>
            <a:r>
              <a:rPr lang="it-IT" sz="1600" dirty="0"/>
              <a:t>Am:  4.8 Kg/</a:t>
            </a:r>
            <a:r>
              <a:rPr lang="it-IT" sz="1600" dirty="0" err="1"/>
              <a:t>yr</a:t>
            </a:r>
            <a:endParaRPr lang="en-US" sz="16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24738" y="963613"/>
            <a:ext cx="1576387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aseline="30000" dirty="0"/>
              <a:t>244, 245</a:t>
            </a:r>
            <a:r>
              <a:rPr lang="it-IT" sz="1600" dirty="0"/>
              <a:t>Cm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   1.5 Kg/</a:t>
            </a:r>
            <a:r>
              <a:rPr lang="it-IT" sz="1600" dirty="0" err="1"/>
              <a:t>yr</a:t>
            </a:r>
            <a:endParaRPr lang="en-US" sz="1600" dirty="0"/>
          </a:p>
        </p:txBody>
      </p:sp>
      <p:sp>
        <p:nvSpPr>
          <p:cNvPr id="38" name="Text Box 21"/>
          <p:cNvSpPr txBox="1">
            <a:spLocks noChangeAspect="1" noChangeArrowheads="1"/>
          </p:cNvSpPr>
          <p:nvPr/>
        </p:nvSpPr>
        <p:spPr bwMode="auto">
          <a:xfrm>
            <a:off x="5929313" y="963613"/>
            <a:ext cx="711200" cy="7143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 flipH="1">
            <a:off x="1928813" y="4143375"/>
            <a:ext cx="714375" cy="19288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0" name="Line 23"/>
          <p:cNvSpPr>
            <a:spLocks noChangeShapeType="1"/>
          </p:cNvSpPr>
          <p:nvPr/>
        </p:nvSpPr>
        <p:spPr bwMode="auto">
          <a:xfrm flipH="1">
            <a:off x="2428875" y="4071938"/>
            <a:ext cx="214313" cy="207168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1785938" y="6000750"/>
            <a:ext cx="912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Calibri" pitchFamily="34" charset="0"/>
              </a:rPr>
              <a:t>LLFP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42" name="Text Box 25"/>
          <p:cNvSpPr txBox="1">
            <a:spLocks noChangeArrowheads="1"/>
          </p:cNvSpPr>
          <p:nvPr/>
        </p:nvSpPr>
        <p:spPr bwMode="auto">
          <a:xfrm>
            <a:off x="7429500" y="5421313"/>
            <a:ext cx="1571625" cy="6143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LLFP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   76.2 Kg/</a:t>
            </a:r>
            <a:r>
              <a:rPr lang="it-IT" sz="1600" dirty="0" err="1"/>
              <a:t>yr</a:t>
            </a:r>
            <a:endParaRPr lang="en-US" sz="1600" dirty="0"/>
          </a:p>
        </p:txBody>
      </p:sp>
      <p:sp>
        <p:nvSpPr>
          <p:cNvPr id="44" name="Line 27"/>
          <p:cNvSpPr>
            <a:spLocks noChangeShapeType="1"/>
          </p:cNvSpPr>
          <p:nvPr/>
        </p:nvSpPr>
        <p:spPr bwMode="auto">
          <a:xfrm flipH="1" flipV="1">
            <a:off x="4071938" y="3392488"/>
            <a:ext cx="684212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5" name="Line 28"/>
          <p:cNvSpPr>
            <a:spLocks noChangeShapeType="1"/>
          </p:cNvSpPr>
          <p:nvPr/>
        </p:nvSpPr>
        <p:spPr bwMode="auto">
          <a:xfrm rot="60000">
            <a:off x="4143375" y="413772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1" name="Line 9"/>
          <p:cNvSpPr>
            <a:spLocks noChangeShapeType="1"/>
          </p:cNvSpPr>
          <p:nvPr/>
        </p:nvSpPr>
        <p:spPr bwMode="auto">
          <a:xfrm rot="300000" flipV="1">
            <a:off x="2714625" y="4060825"/>
            <a:ext cx="649288" cy="46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 flipH="1" flipV="1">
            <a:off x="4102100" y="1963738"/>
            <a:ext cx="684213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>
            <a:off x="4138613" y="196373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7" name="Line 28"/>
          <p:cNvSpPr>
            <a:spLocks noChangeShapeType="1"/>
          </p:cNvSpPr>
          <p:nvPr/>
        </p:nvSpPr>
        <p:spPr bwMode="auto">
          <a:xfrm>
            <a:off x="4852988" y="196373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8" name="Line 28"/>
          <p:cNvSpPr>
            <a:spLocks noChangeShapeType="1"/>
          </p:cNvSpPr>
          <p:nvPr/>
        </p:nvSpPr>
        <p:spPr bwMode="auto">
          <a:xfrm>
            <a:off x="5572125" y="196373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9" name="Line 27"/>
          <p:cNvSpPr>
            <a:spLocks noChangeShapeType="1"/>
          </p:cNvSpPr>
          <p:nvPr/>
        </p:nvSpPr>
        <p:spPr bwMode="auto">
          <a:xfrm flipH="1" flipV="1">
            <a:off x="5572125" y="1243013"/>
            <a:ext cx="684213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60" name="Line 28"/>
          <p:cNvSpPr>
            <a:spLocks noChangeShapeType="1"/>
          </p:cNvSpPr>
          <p:nvPr/>
        </p:nvSpPr>
        <p:spPr bwMode="auto">
          <a:xfrm>
            <a:off x="5638800" y="1249363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46" name="Connettore 1 45"/>
          <p:cNvCxnSpPr/>
          <p:nvPr/>
        </p:nvCxnSpPr>
        <p:spPr>
          <a:xfrm>
            <a:off x="142875" y="857250"/>
            <a:ext cx="8786813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Line 9"/>
          <p:cNvSpPr>
            <a:spLocks noChangeShapeType="1"/>
          </p:cNvSpPr>
          <p:nvPr/>
        </p:nvSpPr>
        <p:spPr bwMode="auto">
          <a:xfrm rot="240000" flipV="1">
            <a:off x="2000250" y="4068763"/>
            <a:ext cx="649288" cy="44450"/>
          </a:xfrm>
          <a:prstGeom prst="line">
            <a:avLst/>
          </a:prstGeom>
          <a:noFill/>
          <a:ln w="381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3714750" y="2370138"/>
            <a:ext cx="720725" cy="7016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t-IT" sz="1200">
              <a:latin typeface="Calibri" pitchFamily="34" charset="0"/>
            </a:endParaRPr>
          </a:p>
        </p:txBody>
      </p:sp>
      <p:sp>
        <p:nvSpPr>
          <p:cNvPr id="54" name="Line 28"/>
          <p:cNvSpPr>
            <a:spLocks noChangeShapeType="1"/>
          </p:cNvSpPr>
          <p:nvPr/>
        </p:nvSpPr>
        <p:spPr bwMode="auto">
          <a:xfrm>
            <a:off x="4143375" y="2678113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3" name="Line 28"/>
          <p:cNvSpPr>
            <a:spLocks noChangeShapeType="1"/>
          </p:cNvSpPr>
          <p:nvPr/>
        </p:nvSpPr>
        <p:spPr bwMode="auto">
          <a:xfrm>
            <a:off x="3424238" y="2678113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3357563" y="2671763"/>
            <a:ext cx="684212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47" name="Connettore 1 46"/>
          <p:cNvCxnSpPr/>
          <p:nvPr/>
        </p:nvCxnSpPr>
        <p:spPr>
          <a:xfrm>
            <a:off x="881063" y="6429375"/>
            <a:ext cx="7691437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29" name="Segnaposto numero diapositiva 19"/>
          <p:cNvSpPr>
            <a:spLocks noGrp="1"/>
          </p:cNvSpPr>
          <p:nvPr>
            <p:ph type="sldNum" sz="quarter" idx="12"/>
          </p:nvPr>
        </p:nvSpPr>
        <p:spPr bwMode="auto">
          <a:xfrm>
            <a:off x="6572250" y="6429375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BB1088-7DC7-4109-974D-FA34F8930DCF}" type="slidenum">
              <a:rPr lang="it-IT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>
              <a:solidFill>
                <a:schemeClr val="tx1"/>
              </a:solidFill>
            </a:endParaRPr>
          </a:p>
        </p:txBody>
      </p:sp>
      <p:sp>
        <p:nvSpPr>
          <p:cNvPr id="43" name="TextBox 4"/>
          <p:cNvSpPr txBox="1"/>
          <p:nvPr/>
        </p:nvSpPr>
        <p:spPr>
          <a:xfrm>
            <a:off x="1571604" y="214290"/>
            <a:ext cx="6072230" cy="510778"/>
          </a:xfrm>
          <a:prstGeom prst="roundRect">
            <a:avLst/>
          </a:prstGeom>
          <a:solidFill>
            <a:srgbClr val="EAEAE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The nuclear waste problem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9" name="Rettangolo 48"/>
          <p:cNvSpPr/>
          <p:nvPr/>
        </p:nvSpPr>
        <p:spPr>
          <a:xfrm>
            <a:off x="3000364" y="6072206"/>
            <a:ext cx="4388702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tx1"/>
                </a:solidFill>
              </a:rPr>
              <a:t>Quantities refer to yearly production in 1 </a:t>
            </a:r>
            <a:r>
              <a:rPr lang="en-US" sz="1400" b="1" i="1" dirty="0" err="1" smtClean="0">
                <a:solidFill>
                  <a:schemeClr val="tx1"/>
                </a:solidFill>
              </a:rPr>
              <a:t>GW</a:t>
            </a:r>
            <a:r>
              <a:rPr lang="en-US" sz="1400" b="1" i="1" baseline="-25000" dirty="0" err="1" smtClean="0">
                <a:solidFill>
                  <a:schemeClr val="tx1"/>
                </a:solidFill>
              </a:rPr>
              <a:t>e</a:t>
            </a:r>
            <a:r>
              <a:rPr lang="en-US" sz="1400" b="1" i="1" dirty="0" smtClean="0">
                <a:solidFill>
                  <a:schemeClr val="tx1"/>
                </a:solidFill>
              </a:rPr>
              <a:t> LW reactor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2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500"/>
                            </p:stCondLst>
                            <p:childTnLst>
                              <p:par>
                                <p:cTn id="1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000"/>
                            </p:stCondLst>
                            <p:childTnLst>
                              <p:par>
                                <p:cTn id="1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500"/>
                            </p:stCondLst>
                            <p:childTnLst>
                              <p:par>
                                <p:cTn id="1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 autoUpdateAnimBg="0"/>
      <p:bldP spid="23" grpId="0" animBg="1" autoUpdateAnimBg="0"/>
      <p:bldP spid="27" grpId="0" animBg="1" autoUpdateAnimBg="0"/>
      <p:bldP spid="31" grpId="0" animBg="1" autoUpdateAnimBg="0"/>
      <p:bldP spid="32" grpId="0" animBg="1"/>
      <p:bldP spid="33" grpId="0" animBg="1" autoUpdateAnimBg="0"/>
      <p:bldP spid="34" grpId="0" animBg="1" autoUpdateAnimBg="0"/>
      <p:bldP spid="35" grpId="0" animBg="1" autoUpdateAnimBg="0"/>
      <p:bldP spid="36" grpId="0" animBg="1" autoUpdateAnimBg="0"/>
      <p:bldP spid="37" grpId="0" animBg="1" autoUpdateAnimBg="0"/>
      <p:bldP spid="38" grpId="0" animBg="1" autoUpdateAnimBg="0"/>
      <p:bldP spid="39" grpId="0" animBg="1"/>
      <p:bldP spid="40" grpId="0" animBg="1"/>
      <p:bldP spid="41" grpId="0" autoUpdateAnimBg="0"/>
      <p:bldP spid="42" grpId="0" animBg="1" autoUpdateAnimBg="0"/>
      <p:bldP spid="44" grpId="0" animBg="1"/>
      <p:bldP spid="45" grpId="0" animBg="1"/>
      <p:bldP spid="51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 autoUpdateAnimBg="0"/>
      <p:bldP spid="54" grpId="0" animBg="1"/>
      <p:bldP spid="53" grpId="0" animBg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79" y="127000"/>
            <a:ext cx="7309628" cy="1157289"/>
          </a:xfrm>
        </p:spPr>
        <p:txBody>
          <a:bodyPr>
            <a:normAutofit/>
          </a:bodyPr>
          <a:lstStyle/>
          <a:p>
            <a:r>
              <a:rPr lang="en-GB" b="1" dirty="0" smtClean="0"/>
              <a:t>Main waste problem of current nuclear reactors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56993"/>
            <a:ext cx="8229600" cy="940815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Existing reactors have a relatively </a:t>
            </a:r>
            <a:r>
              <a:rPr lang="en-GB" dirty="0" smtClean="0">
                <a:solidFill>
                  <a:srgbClr val="0070C0"/>
                </a:solidFill>
              </a:rPr>
              <a:t>low burn-up efficiency </a:t>
            </a:r>
            <a:r>
              <a:rPr lang="en-GB" dirty="0" smtClean="0"/>
              <a:t>and produce </a:t>
            </a:r>
            <a:r>
              <a:rPr lang="en-GB" dirty="0" smtClean="0">
                <a:solidFill>
                  <a:srgbClr val="0070C0"/>
                </a:solidFill>
              </a:rPr>
              <a:t>large amount of radioactive waste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7" name="Gruppo 8"/>
          <p:cNvGrpSpPr>
            <a:grpSpLocks noChangeAspect="1"/>
          </p:cNvGrpSpPr>
          <p:nvPr/>
        </p:nvGrpSpPr>
        <p:grpSpPr>
          <a:xfrm>
            <a:off x="502041" y="1796344"/>
            <a:ext cx="5798151" cy="3859747"/>
            <a:chOff x="1500188" y="493713"/>
            <a:chExt cx="7891806" cy="5253465"/>
          </a:xfrm>
        </p:grpSpPr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1500188" y="493713"/>
              <a:ext cx="531812" cy="42227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" name="Freccia a destra 10"/>
            <p:cNvSpPr/>
            <p:nvPr/>
          </p:nvSpPr>
          <p:spPr bwMode="auto">
            <a:xfrm>
              <a:off x="3214688" y="3000375"/>
              <a:ext cx="716339" cy="516194"/>
            </a:xfrm>
            <a:prstGeom prst="rightArrow">
              <a:avLst/>
            </a:prstGeom>
            <a:solidFill>
              <a:srgbClr val="FFDE81"/>
            </a:solidFill>
            <a:ln>
              <a:solidFill>
                <a:srgbClr val="FFDE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grpSp>
          <p:nvGrpSpPr>
            <p:cNvPr id="10" name="Gruppo 58"/>
            <p:cNvGrpSpPr>
              <a:grpSpLocks/>
            </p:cNvGrpSpPr>
            <p:nvPr/>
          </p:nvGrpSpPr>
          <p:grpSpPr bwMode="auto">
            <a:xfrm>
              <a:off x="1571625" y="1500188"/>
              <a:ext cx="1559599" cy="4235878"/>
              <a:chOff x="1571625" y="1500169"/>
              <a:chExt cx="1559599" cy="4235878"/>
            </a:xfrm>
          </p:grpSpPr>
          <p:grpSp>
            <p:nvGrpSpPr>
              <p:cNvPr id="33" name="Gruppo 39"/>
              <p:cNvGrpSpPr>
                <a:grpSpLocks/>
              </p:cNvGrpSpPr>
              <p:nvPr/>
            </p:nvGrpSpPr>
            <p:grpSpPr bwMode="auto">
              <a:xfrm>
                <a:off x="1571625" y="1500169"/>
                <a:ext cx="1357313" cy="3643312"/>
                <a:chOff x="1571625" y="1500169"/>
                <a:chExt cx="1357313" cy="3643312"/>
              </a:xfrm>
            </p:grpSpPr>
            <p:grpSp>
              <p:nvGrpSpPr>
                <p:cNvPr id="35" name="Gruppo 37"/>
                <p:cNvGrpSpPr>
                  <a:grpSpLocks/>
                </p:cNvGrpSpPr>
                <p:nvPr/>
              </p:nvGrpSpPr>
              <p:grpSpPr bwMode="auto">
                <a:xfrm>
                  <a:off x="1571625" y="1500169"/>
                  <a:ext cx="1357313" cy="3643312"/>
                  <a:chOff x="1571625" y="1500169"/>
                  <a:chExt cx="1357313" cy="3643312"/>
                </a:xfrm>
              </p:grpSpPr>
              <p:sp>
                <p:nvSpPr>
                  <p:cNvPr id="37" name="Cilindro 23"/>
                  <p:cNvSpPr/>
                  <p:nvPr/>
                </p:nvSpPr>
                <p:spPr bwMode="auto">
                  <a:xfrm>
                    <a:off x="1571625" y="1500169"/>
                    <a:ext cx="1357313" cy="3643312"/>
                  </a:xfrm>
                  <a:prstGeom prst="can">
                    <a:avLst>
                      <a:gd name="adj" fmla="val 32986"/>
                    </a:avLst>
                  </a:prstGeom>
                  <a:gradFill flip="none" rotWithShape="1">
                    <a:gsLst>
                      <a:gs pos="4000">
                        <a:srgbClr val="9966FF"/>
                      </a:gs>
                      <a:gs pos="74000">
                        <a:schemeClr val="bg1">
                          <a:lumMod val="95000"/>
                        </a:schemeClr>
                      </a:gs>
                      <a:gs pos="50000">
                        <a:srgbClr val="9966FF">
                          <a:tint val="44500"/>
                          <a:satMod val="160000"/>
                        </a:srgbClr>
                      </a:gs>
                      <a:gs pos="100000">
                        <a:srgbClr val="9966FF">
                          <a:tint val="23500"/>
                          <a:satMod val="160000"/>
                        </a:srgbClr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it-IT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8" name="CasellaDiTesto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26767" y="3000606"/>
                    <a:ext cx="737895" cy="7959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it-IT" sz="1600" b="1" dirty="0"/>
                      <a:t>97%</a:t>
                    </a:r>
                  </a:p>
                  <a:p>
                    <a:pPr algn="ctr"/>
                    <a:r>
                      <a:rPr lang="it-IT" sz="1600" b="1" baseline="30000" dirty="0" smtClean="0"/>
                      <a:t>238</a:t>
                    </a:r>
                    <a:r>
                      <a:rPr lang="it-IT" sz="1600" b="1" dirty="0" smtClean="0"/>
                      <a:t>U</a:t>
                    </a:r>
                    <a:endParaRPr lang="it-IT" sz="1600" b="1" dirty="0"/>
                  </a:p>
                </p:txBody>
              </p:sp>
            </p:grpSp>
            <p:sp>
              <p:nvSpPr>
                <p:cNvPr id="36" name="Ovale 44"/>
                <p:cNvSpPr/>
                <p:nvPr/>
              </p:nvSpPr>
              <p:spPr bwMode="auto">
                <a:xfrm>
                  <a:off x="1571625" y="1500169"/>
                  <a:ext cx="1357313" cy="500062"/>
                </a:xfrm>
                <a:prstGeom prst="ellipse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</p:grpSp>
          <p:sp>
            <p:nvSpPr>
              <p:cNvPr id="34" name="CasellaDiTesto 42"/>
              <p:cNvSpPr txBox="1"/>
              <p:nvPr/>
            </p:nvSpPr>
            <p:spPr bwMode="auto">
              <a:xfrm>
                <a:off x="1643041" y="5275244"/>
                <a:ext cx="1488183" cy="46080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it-IT" sz="1600" b="1" dirty="0" smtClean="0"/>
                  <a:t>Fuel (LWR)</a:t>
                </a:r>
                <a:endParaRPr lang="it-IT" sz="1600" b="1" dirty="0">
                  <a:latin typeface="+mn-lt"/>
                </a:endParaRPr>
              </a:p>
            </p:txBody>
          </p:sp>
        </p:grpSp>
        <p:grpSp>
          <p:nvGrpSpPr>
            <p:cNvPr id="11" name="Gruppo 59"/>
            <p:cNvGrpSpPr>
              <a:grpSpLocks/>
            </p:cNvGrpSpPr>
            <p:nvPr/>
          </p:nvGrpSpPr>
          <p:grpSpPr bwMode="auto">
            <a:xfrm>
              <a:off x="4214813" y="1571625"/>
              <a:ext cx="1571974" cy="4175553"/>
              <a:chOff x="4214813" y="1571607"/>
              <a:chExt cx="1571974" cy="4175552"/>
            </a:xfrm>
          </p:grpSpPr>
          <p:grpSp>
            <p:nvGrpSpPr>
              <p:cNvPr id="28" name="Gruppo 41"/>
              <p:cNvGrpSpPr>
                <a:grpSpLocks/>
              </p:cNvGrpSpPr>
              <p:nvPr/>
            </p:nvGrpSpPr>
            <p:grpSpPr bwMode="auto">
              <a:xfrm>
                <a:off x="4214813" y="1571607"/>
                <a:ext cx="1357312" cy="3643312"/>
                <a:chOff x="4214813" y="1571607"/>
                <a:chExt cx="1357312" cy="3643312"/>
              </a:xfrm>
            </p:grpSpPr>
            <p:sp>
              <p:nvSpPr>
                <p:cNvPr id="30" name="Cilindro 38"/>
                <p:cNvSpPr/>
                <p:nvPr/>
              </p:nvSpPr>
              <p:spPr bwMode="auto">
                <a:xfrm>
                  <a:off x="4214813" y="1571607"/>
                  <a:ext cx="1357312" cy="3643312"/>
                </a:xfrm>
                <a:prstGeom prst="can">
                  <a:avLst>
                    <a:gd name="adj" fmla="val 32986"/>
                  </a:avLst>
                </a:prstGeom>
                <a:gradFill flip="none" rotWithShape="1">
                  <a:gsLst>
                    <a:gs pos="4000">
                      <a:srgbClr val="9966FF"/>
                    </a:gs>
                    <a:gs pos="74000">
                      <a:schemeClr val="bg1">
                        <a:lumMod val="95000"/>
                      </a:schemeClr>
                    </a:gs>
                    <a:gs pos="50000">
                      <a:srgbClr val="9966FF">
                        <a:tint val="44500"/>
                        <a:satMod val="160000"/>
                      </a:srgbClr>
                    </a:gs>
                    <a:gs pos="100000">
                      <a:srgbClr val="9966FF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  <p:sp>
              <p:nvSpPr>
                <p:cNvPr id="31" name="Ovale 39"/>
                <p:cNvSpPr/>
                <p:nvPr/>
              </p:nvSpPr>
              <p:spPr bwMode="auto">
                <a:xfrm>
                  <a:off x="4214813" y="1571607"/>
                  <a:ext cx="1357312" cy="500063"/>
                </a:xfrm>
                <a:prstGeom prst="ellipse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  <p:sp>
              <p:nvSpPr>
                <p:cNvPr id="32" name="CasellaDiTesto 32"/>
                <p:cNvSpPr txBox="1">
                  <a:spLocks noChangeArrowheads="1"/>
                </p:cNvSpPr>
                <p:nvPr/>
              </p:nvSpPr>
              <p:spPr bwMode="auto">
                <a:xfrm>
                  <a:off x="4514309" y="3072053"/>
                  <a:ext cx="737896" cy="7959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it-IT" sz="1600" b="1" dirty="0"/>
                    <a:t>94%</a:t>
                  </a:r>
                </a:p>
                <a:p>
                  <a:pPr algn="ctr"/>
                  <a:r>
                    <a:rPr lang="it-IT" sz="1600" b="1" baseline="30000" dirty="0" smtClean="0"/>
                    <a:t>238</a:t>
                  </a:r>
                  <a:r>
                    <a:rPr lang="it-IT" sz="1600" b="1" dirty="0" smtClean="0"/>
                    <a:t>U</a:t>
                  </a:r>
                  <a:endParaRPr lang="it-IT" sz="1600" b="1" dirty="0"/>
                </a:p>
              </p:txBody>
            </p:sp>
          </p:grpSp>
          <p:sp>
            <p:nvSpPr>
              <p:cNvPr id="29" name="CasellaDiTesto 37"/>
              <p:cNvSpPr txBox="1"/>
              <p:nvPr/>
            </p:nvSpPr>
            <p:spPr bwMode="auto">
              <a:xfrm>
                <a:off x="4357687" y="5286356"/>
                <a:ext cx="1429100" cy="46080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it-IT" sz="1600" b="1" dirty="0" smtClean="0"/>
                  <a:t>Spent fuel</a:t>
                </a:r>
                <a:endParaRPr lang="it-IT" sz="1600" b="1" dirty="0">
                  <a:latin typeface="+mn-lt"/>
                </a:endParaRPr>
              </a:p>
            </p:txBody>
          </p:sp>
        </p:grpSp>
        <p:grpSp>
          <p:nvGrpSpPr>
            <p:cNvPr id="12" name="Gruppo 54"/>
            <p:cNvGrpSpPr>
              <a:grpSpLocks/>
            </p:cNvGrpSpPr>
            <p:nvPr/>
          </p:nvGrpSpPr>
          <p:grpSpPr bwMode="auto">
            <a:xfrm>
              <a:off x="4357688" y="1285875"/>
              <a:ext cx="2632237" cy="2319037"/>
              <a:chOff x="4357423" y="1285907"/>
              <a:chExt cx="2632465" cy="2318990"/>
            </a:xfrm>
          </p:grpSpPr>
          <p:sp>
            <p:nvSpPr>
              <p:cNvPr id="25" name="Ovale 33"/>
              <p:cNvSpPr/>
              <p:nvPr/>
            </p:nvSpPr>
            <p:spPr bwMode="auto">
              <a:xfrm>
                <a:off x="4357423" y="1285907"/>
                <a:ext cx="1357420" cy="785904"/>
              </a:xfrm>
              <a:prstGeom prst="ellipse">
                <a:avLst/>
              </a:prstGeom>
              <a:solidFill>
                <a:srgbClr val="1D5F05"/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  <a:effectLst/>
              <a:scene3d>
                <a:camera prst="orthographicFront">
                  <a:rot lat="18600000" lon="0" rev="0"/>
                </a:camera>
                <a:lightRig rig="threePt" dir="t"/>
              </a:scene3d>
              <a:sp3d>
                <a:bevelT w="0" h="0"/>
                <a:bevelB w="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cxnSp>
            <p:nvCxnSpPr>
              <p:cNvPr id="26" name="Connettore 1 34"/>
              <p:cNvCxnSpPr/>
              <p:nvPr/>
            </p:nvCxnSpPr>
            <p:spPr bwMode="auto">
              <a:xfrm rot="16200000" flipH="1">
                <a:off x="4576595" y="1862087"/>
                <a:ext cx="1347757" cy="1214551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CasellaDiTesto 35"/>
              <p:cNvSpPr txBox="1"/>
              <p:nvPr/>
            </p:nvSpPr>
            <p:spPr bwMode="auto">
              <a:xfrm>
                <a:off x="5857749" y="3143242"/>
                <a:ext cx="1132139" cy="46165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it-IT" sz="1600" b="1" dirty="0">
                    <a:latin typeface="+mn-lt"/>
                  </a:rPr>
                  <a:t>1%</a:t>
                </a:r>
                <a:r>
                  <a:rPr lang="it-IT" sz="1600" dirty="0">
                    <a:latin typeface="+mn-lt"/>
                  </a:rPr>
                  <a:t> </a:t>
                </a:r>
                <a:r>
                  <a:rPr lang="it-IT" sz="1600" baseline="30000" dirty="0" smtClean="0">
                    <a:latin typeface="+mn-lt"/>
                  </a:rPr>
                  <a:t>235</a:t>
                </a:r>
                <a:r>
                  <a:rPr lang="it-IT" sz="1600" dirty="0" smtClean="0">
                    <a:latin typeface="+mn-lt"/>
                  </a:rPr>
                  <a:t>U</a:t>
                </a:r>
                <a:endParaRPr lang="it-IT" sz="1600" dirty="0">
                  <a:latin typeface="+mn-lt"/>
                </a:endParaRPr>
              </a:p>
            </p:txBody>
          </p:sp>
        </p:grpSp>
        <p:grpSp>
          <p:nvGrpSpPr>
            <p:cNvPr id="13" name="Gruppo 55"/>
            <p:cNvGrpSpPr>
              <a:grpSpLocks/>
            </p:cNvGrpSpPr>
            <p:nvPr/>
          </p:nvGrpSpPr>
          <p:grpSpPr bwMode="auto">
            <a:xfrm>
              <a:off x="4500561" y="1143000"/>
              <a:ext cx="3319777" cy="1740988"/>
              <a:chOff x="4500309" y="1143015"/>
              <a:chExt cx="3320061" cy="1740957"/>
            </a:xfrm>
          </p:grpSpPr>
          <p:sp>
            <p:nvSpPr>
              <p:cNvPr id="22" name="Ovale 28"/>
              <p:cNvSpPr/>
              <p:nvPr/>
            </p:nvSpPr>
            <p:spPr bwMode="auto">
              <a:xfrm>
                <a:off x="4500309" y="1143015"/>
                <a:ext cx="1357420" cy="785904"/>
              </a:xfrm>
              <a:prstGeom prst="ellipse">
                <a:avLst/>
              </a:prstGeom>
              <a:solidFill>
                <a:srgbClr val="F76E37"/>
              </a:solidFill>
              <a:ln w="12700">
                <a:solidFill>
                  <a:srgbClr val="F6A476"/>
                </a:solidFill>
              </a:ln>
              <a:effectLst/>
              <a:scene3d>
                <a:camera prst="orthographicFront">
                  <a:rot lat="18600000" lon="0" rev="0"/>
                </a:camera>
                <a:lightRig rig="threePt" dir="t"/>
              </a:scene3d>
              <a:sp3d>
                <a:bevelT w="0" h="0"/>
                <a:bevelB w="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cxnSp>
            <p:nvCxnSpPr>
              <p:cNvPr id="23" name="Connettore 1 29"/>
              <p:cNvCxnSpPr/>
              <p:nvPr/>
            </p:nvCxnSpPr>
            <p:spPr bwMode="auto">
              <a:xfrm>
                <a:off x="4786084" y="1643069"/>
                <a:ext cx="1000218" cy="500044"/>
              </a:xfrm>
              <a:prstGeom prst="line">
                <a:avLst/>
              </a:prstGeom>
              <a:ln w="19050" cap="rnd">
                <a:solidFill>
                  <a:schemeClr val="tx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CasellaDiTesto 31"/>
              <p:cNvSpPr txBox="1"/>
              <p:nvPr/>
            </p:nvSpPr>
            <p:spPr bwMode="auto">
              <a:xfrm>
                <a:off x="5786295" y="2088054"/>
                <a:ext cx="2034075" cy="7959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it-IT" sz="1600" b="1" dirty="0">
                    <a:latin typeface="+mn-lt"/>
                  </a:rPr>
                  <a:t>1%</a:t>
                </a:r>
                <a:r>
                  <a:rPr lang="it-IT" sz="1600" dirty="0">
                    <a:latin typeface="+mn-lt"/>
                  </a:rPr>
                  <a:t>  </a:t>
                </a:r>
                <a:r>
                  <a:rPr lang="it-IT" sz="1600" dirty="0" smtClean="0">
                    <a:latin typeface="+mn-lt"/>
                  </a:rPr>
                  <a:t>Pu </a:t>
                </a:r>
                <a:r>
                  <a:rPr lang="it-IT" sz="1600" dirty="0" smtClean="0"/>
                  <a:t>and</a:t>
                </a:r>
                <a:r>
                  <a:rPr lang="it-IT" sz="1600" dirty="0" smtClean="0">
                    <a:latin typeface="+mn-lt"/>
                  </a:rPr>
                  <a:t> Minor Actinides</a:t>
                </a:r>
                <a:endParaRPr lang="it-IT" sz="1600" dirty="0">
                  <a:latin typeface="+mn-lt"/>
                </a:endParaRPr>
              </a:p>
            </p:txBody>
          </p:sp>
        </p:grpSp>
        <p:sp>
          <p:nvSpPr>
            <p:cNvPr id="14" name="Parentesi quadra chiusa 16"/>
            <p:cNvSpPr/>
            <p:nvPr/>
          </p:nvSpPr>
          <p:spPr bwMode="auto">
            <a:xfrm>
              <a:off x="6580136" y="1714500"/>
              <a:ext cx="1143000" cy="3428999"/>
            </a:xfrm>
            <a:prstGeom prst="rightBracket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grpSp>
          <p:nvGrpSpPr>
            <p:cNvPr id="15" name="Gruppo 56"/>
            <p:cNvGrpSpPr>
              <a:grpSpLocks/>
            </p:cNvGrpSpPr>
            <p:nvPr/>
          </p:nvGrpSpPr>
          <p:grpSpPr bwMode="auto">
            <a:xfrm>
              <a:off x="4714874" y="928685"/>
              <a:ext cx="4369531" cy="785811"/>
              <a:chOff x="4714638" y="928678"/>
              <a:chExt cx="4369901" cy="785904"/>
            </a:xfrm>
          </p:grpSpPr>
          <p:sp>
            <p:nvSpPr>
              <p:cNvPr id="20" name="Ovale 24"/>
              <p:cNvSpPr/>
              <p:nvPr/>
            </p:nvSpPr>
            <p:spPr bwMode="auto">
              <a:xfrm>
                <a:off x="4714638" y="928678"/>
                <a:ext cx="1357420" cy="785904"/>
              </a:xfrm>
              <a:prstGeom prst="ellipse">
                <a:avLst/>
              </a:prstGeom>
              <a:solidFill>
                <a:srgbClr val="83A9D7"/>
              </a:solidFill>
              <a:ln>
                <a:noFill/>
              </a:ln>
              <a:effectLst/>
              <a:scene3d>
                <a:camera prst="orthographicFront">
                  <a:rot lat="18600000" lon="0" rev="0"/>
                </a:camera>
                <a:lightRig rig="threePt" dir="t"/>
              </a:scene3d>
              <a:sp3d>
                <a:bevelT w="0" h="69850"/>
                <a:bevelB w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21" name="CasellaDiTesto 25"/>
              <p:cNvSpPr txBox="1"/>
              <p:nvPr/>
            </p:nvSpPr>
            <p:spPr bwMode="auto">
              <a:xfrm>
                <a:off x="6488768" y="1111109"/>
                <a:ext cx="2595771" cy="460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it-IT" sz="1600" b="1" dirty="0" smtClean="0"/>
                  <a:t>4%</a:t>
                </a:r>
                <a:r>
                  <a:rPr lang="it-IT" sz="1600" dirty="0" smtClean="0"/>
                  <a:t> Fission products</a:t>
                </a:r>
                <a:endParaRPr lang="it-IT" sz="1600" dirty="0">
                  <a:latin typeface="+mn-lt"/>
                </a:endParaRPr>
              </a:p>
            </p:txBody>
          </p:sp>
        </p:grpSp>
        <p:grpSp>
          <p:nvGrpSpPr>
            <p:cNvPr id="16" name="Gruppo 38"/>
            <p:cNvGrpSpPr>
              <a:grpSpLocks/>
            </p:cNvGrpSpPr>
            <p:nvPr/>
          </p:nvGrpSpPr>
          <p:grpSpPr bwMode="auto">
            <a:xfrm>
              <a:off x="1714501" y="1071563"/>
              <a:ext cx="1357121" cy="785812"/>
              <a:chOff x="1714027" y="1071569"/>
              <a:chExt cx="1357420" cy="785904"/>
            </a:xfrm>
          </p:grpSpPr>
          <p:sp>
            <p:nvSpPr>
              <p:cNvPr id="18" name="Ovale 22"/>
              <p:cNvSpPr/>
              <p:nvPr/>
            </p:nvSpPr>
            <p:spPr bwMode="auto">
              <a:xfrm>
                <a:off x="1714027" y="1071569"/>
                <a:ext cx="1357420" cy="785904"/>
              </a:xfrm>
              <a:prstGeom prst="ellipse">
                <a:avLst/>
              </a:prstGeom>
              <a:solidFill>
                <a:srgbClr val="F76E37"/>
              </a:solidFill>
              <a:ln>
                <a:noFill/>
              </a:ln>
              <a:effectLst/>
              <a:scene3d>
                <a:camera prst="orthographicFront">
                  <a:rot lat="18600000" lon="0" rev="0"/>
                </a:camera>
                <a:lightRig rig="threePt" dir="t"/>
              </a:scene3d>
              <a:sp3d>
                <a:bevelT w="0" h="69850"/>
                <a:bevelB w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9" name="CasellaDiTesto 23"/>
              <p:cNvSpPr txBox="1"/>
              <p:nvPr/>
            </p:nvSpPr>
            <p:spPr bwMode="auto">
              <a:xfrm>
                <a:off x="1868101" y="1181120"/>
                <a:ext cx="1187615" cy="4608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it-IT" sz="1600" b="1" dirty="0">
                    <a:latin typeface="+mn-lt"/>
                  </a:rPr>
                  <a:t>3</a:t>
                </a:r>
                <a:r>
                  <a:rPr lang="it-IT" sz="1600" b="1" dirty="0" smtClean="0">
                    <a:latin typeface="+mn-lt"/>
                  </a:rPr>
                  <a:t>%  </a:t>
                </a:r>
                <a:r>
                  <a:rPr lang="it-IT" sz="1600" b="1" baseline="30000" dirty="0" smtClean="0">
                    <a:latin typeface="+mn-lt"/>
                  </a:rPr>
                  <a:t>235</a:t>
                </a:r>
                <a:r>
                  <a:rPr lang="it-IT" sz="1600" b="1" dirty="0" smtClean="0">
                    <a:latin typeface="+mn-lt"/>
                  </a:rPr>
                  <a:t>U</a:t>
                </a:r>
                <a:endParaRPr lang="it-IT" sz="1600" b="1" dirty="0">
                  <a:latin typeface="+mn-lt"/>
                </a:endParaRPr>
              </a:p>
            </p:txBody>
          </p:sp>
        </p:grpSp>
        <p:sp>
          <p:nvSpPr>
            <p:cNvPr id="17" name="CasellaDiTesto 21"/>
            <p:cNvSpPr txBox="1"/>
            <p:nvPr/>
          </p:nvSpPr>
          <p:spPr bwMode="auto">
            <a:xfrm>
              <a:off x="7820369" y="2928934"/>
              <a:ext cx="1571625" cy="11310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it-IT" sz="1600" b="1" dirty="0">
                  <a:latin typeface="+mn-lt"/>
                </a:rPr>
                <a:t>96%</a:t>
              </a:r>
              <a:endParaRPr lang="it-IT" sz="1600" dirty="0">
                <a:latin typeface="+mn-lt"/>
              </a:endParaRPr>
            </a:p>
            <a:p>
              <a:pPr>
                <a:defRPr/>
              </a:pPr>
              <a:r>
                <a:rPr lang="it-IT" sz="1600" dirty="0" err="1" smtClean="0"/>
                <a:t>potential</a:t>
              </a:r>
              <a:endParaRPr lang="it-IT" sz="1600" dirty="0" smtClean="0"/>
            </a:p>
            <a:p>
              <a:pPr>
                <a:defRPr/>
              </a:pPr>
              <a:r>
                <a:rPr lang="it-IT" sz="1600" dirty="0" smtClean="0"/>
                <a:t>fuel</a:t>
              </a:r>
            </a:p>
          </p:txBody>
        </p:sp>
      </p:grpSp>
      <p:sp>
        <p:nvSpPr>
          <p:cNvPr id="42" name="Content Placeholder 3"/>
          <p:cNvSpPr txBox="1">
            <a:spLocks/>
          </p:cNvSpPr>
          <p:nvPr/>
        </p:nvSpPr>
        <p:spPr>
          <a:xfrm>
            <a:off x="6150227" y="2620776"/>
            <a:ext cx="2816355" cy="343883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Current reactors use only few % of U resources </a:t>
            </a:r>
          </a:p>
          <a:p>
            <a:r>
              <a:rPr lang="en-GB" dirty="0" smtClean="0"/>
              <a:t>Availability of U resources at current price may become a problem in the medium term (~100 y)</a:t>
            </a:r>
            <a:endParaRPr lang="en-US" dirty="0"/>
          </a:p>
        </p:txBody>
      </p:sp>
      <p:sp>
        <p:nvSpPr>
          <p:cNvPr id="43" name="Content Placeholder 3"/>
          <p:cNvSpPr txBox="1">
            <a:spLocks/>
          </p:cNvSpPr>
          <p:nvPr/>
        </p:nvSpPr>
        <p:spPr>
          <a:xfrm>
            <a:off x="119505" y="5656090"/>
            <a:ext cx="6180687" cy="63552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smtClean="0"/>
              <a:t>A closed cycle would make uranium resources sufficient for thousand of years</a:t>
            </a:r>
            <a:endParaRPr lang="en-US" dirty="0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2" grpId="0" uiExpand="1" build="p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radiotoxicity_graph_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34267" y="583427"/>
            <a:ext cx="4809066" cy="64008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136010" y="102751"/>
            <a:ext cx="8229600" cy="1143000"/>
          </a:xfrm>
        </p:spPr>
        <p:txBody>
          <a:bodyPr/>
          <a:lstStyle/>
          <a:p>
            <a:r>
              <a:rPr lang="en-US" b="1" dirty="0" smtClean="0"/>
              <a:t>Nuclear waste composition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81800" y="6356350"/>
            <a:ext cx="1371600" cy="365125"/>
          </a:xfrm>
          <a:prstGeom prst="rect">
            <a:avLst/>
          </a:prstGeom>
        </p:spPr>
        <p:txBody>
          <a:bodyPr/>
          <a:lstStyle/>
          <a:p>
            <a:fld id="{E85AB9F0-854D-B14B-8B55-EFD970F1321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94435" y="5986046"/>
            <a:ext cx="3374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Source: CEA – Clefs N. 46, Spring 2002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7635" y="1314271"/>
            <a:ext cx="18397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FF </a:t>
            </a:r>
            <a:r>
              <a:rPr lang="en-US" dirty="0" smtClean="0"/>
              <a:t>decay after some </a:t>
            </a:r>
            <a:r>
              <a:rPr lang="en-US" dirty="0" smtClean="0">
                <a:solidFill>
                  <a:srgbClr val="FF0000"/>
                </a:solidFill>
              </a:rPr>
              <a:t>hundreds of years </a:t>
            </a:r>
            <a:r>
              <a:rPr lang="en-US" dirty="0" smtClean="0"/>
              <a:t>(with some exceptions)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7635" y="2762071"/>
            <a:ext cx="1839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Actinides </a:t>
            </a:r>
            <a:r>
              <a:rPr lang="en-US" dirty="0" smtClean="0"/>
              <a:t>last for </a:t>
            </a:r>
            <a:r>
              <a:rPr lang="en-US" dirty="0" smtClean="0">
                <a:solidFill>
                  <a:srgbClr val="FF0000"/>
                </a:solidFill>
              </a:rPr>
              <a:t>millions of years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7635" y="4419600"/>
            <a:ext cx="1839765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Constitute the main problem in the nuclear waste management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895600" y="1600201"/>
            <a:ext cx="1981200" cy="182880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70635" y="2514601"/>
            <a:ext cx="3298529" cy="2133600"/>
          </a:xfrm>
          <a:prstGeom prst="rect">
            <a:avLst/>
          </a:prstGeom>
          <a:solidFill>
            <a:srgbClr val="00FF0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990600" y="3657600"/>
            <a:ext cx="152400" cy="436602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1000" y="817629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 The long term </a:t>
            </a:r>
            <a:r>
              <a:rPr lang="en-US" dirty="0" err="1" smtClean="0">
                <a:solidFill>
                  <a:srgbClr val="FF0000"/>
                </a:solidFill>
              </a:rPr>
              <a:t>radiotoxicity</a:t>
            </a:r>
            <a:r>
              <a:rPr lang="en-US" dirty="0" smtClean="0">
                <a:solidFill>
                  <a:srgbClr val="FF0000"/>
                </a:solidFill>
              </a:rPr>
              <a:t> of nuclear waste is governed by actinides </a:t>
            </a:r>
            <a:r>
              <a:rPr lang="en-US" dirty="0" smtClean="0"/>
              <a:t>such as </a:t>
            </a:r>
            <a:r>
              <a:rPr lang="en-US" dirty="0" err="1" smtClean="0"/>
              <a:t>Pu</a:t>
            </a:r>
            <a:r>
              <a:rPr lang="en-US" dirty="0" smtClean="0"/>
              <a:t>, </a:t>
            </a:r>
            <a:r>
              <a:rPr lang="en-US" baseline="30000" dirty="0" smtClean="0"/>
              <a:t>237</a:t>
            </a:r>
            <a:r>
              <a:rPr lang="en-US" dirty="0" smtClean="0"/>
              <a:t>Np, </a:t>
            </a:r>
            <a:r>
              <a:rPr lang="en-US" baseline="30000" dirty="0" smtClean="0"/>
              <a:t>241,243</a:t>
            </a:r>
            <a:r>
              <a:rPr lang="en-US" dirty="0" smtClean="0"/>
              <a:t>Am and </a:t>
            </a:r>
            <a:r>
              <a:rPr lang="en-US" baseline="30000" dirty="0" smtClean="0"/>
              <a:t>245</a:t>
            </a:r>
            <a:r>
              <a:rPr lang="en-US" dirty="0" smtClean="0"/>
              <a:t>Cm</a:t>
            </a:r>
          </a:p>
        </p:txBody>
      </p:sp>
      <p:cxnSp>
        <p:nvCxnSpPr>
          <p:cNvPr id="16" name="Straight Arrow Connector 15"/>
          <p:cNvCxnSpPr>
            <a:endCxn id="20" idx="1"/>
          </p:cNvCxnSpPr>
          <p:nvPr/>
        </p:nvCxnSpPr>
        <p:spPr>
          <a:xfrm>
            <a:off x="2057402" y="2438402"/>
            <a:ext cx="838198" cy="76199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57400" y="3154234"/>
            <a:ext cx="3037035" cy="274767"/>
          </a:xfrm>
          <a:prstGeom prst="straightConnector1">
            <a:avLst/>
          </a:prstGeom>
          <a:ln>
            <a:solidFill>
              <a:srgbClr val="00FF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940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20" grpId="0" animBg="1"/>
      <p:bldP spid="21" grpId="0" animBg="1"/>
      <p:bldP spid="2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84" y="258763"/>
            <a:ext cx="5865090" cy="814964"/>
          </a:xfrm>
        </p:spPr>
        <p:txBody>
          <a:bodyPr/>
          <a:lstStyle/>
          <a:p>
            <a:r>
              <a:rPr lang="en-GB" b="1" dirty="0" smtClean="0"/>
              <a:t>Data needs for nuclear energy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66133" y="1811934"/>
            <a:ext cx="3446060" cy="25689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 smtClean="0">
                <a:solidFill>
                  <a:srgbClr val="0070C0"/>
                </a:solidFill>
              </a:rPr>
              <a:t>Data on a large number of isotopes are needed </a:t>
            </a:r>
            <a:r>
              <a:rPr lang="en-GB" dirty="0" smtClean="0"/>
              <a:t>for design of advanced systems and for improving safety of current reactors</a:t>
            </a:r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903261" y="1610436"/>
            <a:ext cx="5092889" cy="31935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Nuclear fuel (U/</a:t>
            </a:r>
            <a:r>
              <a:rPr lang="en-GB" dirty="0" err="1" smtClean="0"/>
              <a:t>Pu</a:t>
            </a:r>
            <a:r>
              <a:rPr lang="en-GB" dirty="0" smtClean="0"/>
              <a:t> and </a:t>
            </a:r>
            <a:r>
              <a:rPr lang="en-GB" dirty="0" err="1" smtClean="0"/>
              <a:t>Th</a:t>
            </a:r>
            <a:r>
              <a:rPr lang="en-GB" dirty="0" smtClean="0"/>
              <a:t>/U)</a:t>
            </a:r>
          </a:p>
          <a:p>
            <a:pPr lvl="1"/>
            <a:r>
              <a:rPr lang="en-GB" dirty="0" err="1" smtClean="0"/>
              <a:t>Th</a:t>
            </a:r>
            <a:r>
              <a:rPr lang="en-GB" dirty="0" smtClean="0"/>
              <a:t>, U, </a:t>
            </a:r>
            <a:r>
              <a:rPr lang="en-GB" dirty="0" err="1" smtClean="0"/>
              <a:t>Pu</a:t>
            </a:r>
            <a:r>
              <a:rPr lang="en-GB" dirty="0" smtClean="0"/>
              <a:t>, </a:t>
            </a:r>
            <a:r>
              <a:rPr lang="en-GB" dirty="0" err="1" smtClean="0"/>
              <a:t>Np</a:t>
            </a:r>
            <a:r>
              <a:rPr lang="en-GB" dirty="0" smtClean="0"/>
              <a:t>, Am, Cm </a:t>
            </a:r>
            <a:r>
              <a:rPr lang="en-GB" dirty="0" smtClean="0">
                <a:sym typeface="Wingdings" pitchFamily="2" charset="2"/>
              </a:rPr>
              <a:t></a:t>
            </a:r>
            <a:r>
              <a:rPr lang="en-GB" dirty="0" smtClean="0"/>
              <a:t>(</a:t>
            </a:r>
            <a:r>
              <a:rPr lang="en-GB" dirty="0" err="1" smtClean="0"/>
              <a:t>n,f</a:t>
            </a:r>
            <a:r>
              <a:rPr lang="en-GB" dirty="0" smtClean="0"/>
              <a:t>) + (</a:t>
            </a:r>
            <a:r>
              <a:rPr lang="en-GB" dirty="0" err="1" smtClean="0"/>
              <a:t>n,</a:t>
            </a:r>
            <a:r>
              <a:rPr lang="en-GB" dirty="0" err="1" smtClean="0">
                <a:latin typeface="Symbol" pitchFamily="18" charset="2"/>
              </a:rPr>
              <a:t>g</a:t>
            </a:r>
            <a:r>
              <a:rPr lang="en-GB" dirty="0" smtClean="0"/>
              <a:t>)</a:t>
            </a:r>
          </a:p>
          <a:p>
            <a:r>
              <a:rPr lang="en-GB" dirty="0" smtClean="0"/>
              <a:t>Long-lived fission products</a:t>
            </a:r>
          </a:p>
          <a:p>
            <a:pPr lvl="1"/>
            <a:r>
              <a:rPr lang="en-GB" baseline="30000" dirty="0" smtClean="0"/>
              <a:t>99</a:t>
            </a:r>
            <a:r>
              <a:rPr lang="en-GB" dirty="0" smtClean="0"/>
              <a:t>Tc, </a:t>
            </a:r>
            <a:r>
              <a:rPr lang="en-GB" baseline="30000" dirty="0" smtClean="0"/>
              <a:t>103</a:t>
            </a:r>
            <a:r>
              <a:rPr lang="en-GB" dirty="0" smtClean="0"/>
              <a:t>Rh, </a:t>
            </a:r>
            <a:r>
              <a:rPr lang="en-GB" baseline="30000" dirty="0" smtClean="0"/>
              <a:t>135</a:t>
            </a:r>
            <a:r>
              <a:rPr lang="en-GB" dirty="0" smtClean="0"/>
              <a:t>Xe, </a:t>
            </a:r>
            <a:r>
              <a:rPr lang="en-GB" baseline="30000" dirty="0" smtClean="0"/>
              <a:t>135</a:t>
            </a:r>
            <a:r>
              <a:rPr lang="en-GB" dirty="0" smtClean="0"/>
              <a:t>Cs, </a:t>
            </a:r>
            <a:r>
              <a:rPr lang="en-GB" baseline="30000" dirty="0" smtClean="0"/>
              <a:t>149</a:t>
            </a:r>
            <a:r>
              <a:rPr lang="en-GB" dirty="0" smtClean="0"/>
              <a:t>Sm </a:t>
            </a:r>
            <a:r>
              <a:rPr lang="en-GB" dirty="0" smtClean="0">
                <a:sym typeface="Wingdings" pitchFamily="2" charset="2"/>
              </a:rPr>
              <a:t> (</a:t>
            </a:r>
            <a:r>
              <a:rPr lang="en-GB" dirty="0" err="1" smtClean="0">
                <a:sym typeface="Wingdings" pitchFamily="2" charset="2"/>
              </a:rPr>
              <a:t>n,</a:t>
            </a:r>
            <a:r>
              <a:rPr lang="en-GB" dirty="0" err="1" smtClean="0">
                <a:latin typeface="Symbol" pitchFamily="18" charset="2"/>
                <a:sym typeface="Wingdings" pitchFamily="2" charset="2"/>
              </a:rPr>
              <a:t>g</a:t>
            </a:r>
            <a:r>
              <a:rPr lang="en-GB" dirty="0" smtClean="0">
                <a:sym typeface="Wingdings" pitchFamily="2" charset="2"/>
              </a:rPr>
              <a:t>)</a:t>
            </a:r>
          </a:p>
          <a:p>
            <a:r>
              <a:rPr lang="en-GB" dirty="0" smtClean="0">
                <a:sym typeface="Wingdings" pitchFamily="2" charset="2"/>
              </a:rPr>
              <a:t>Structural and cooling material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Fe, Cr, Ni, </a:t>
            </a:r>
            <a:r>
              <a:rPr lang="en-GB" dirty="0" err="1" smtClean="0">
                <a:sym typeface="Wingdings" pitchFamily="2" charset="2"/>
              </a:rPr>
              <a:t>Zr</a:t>
            </a:r>
            <a:r>
              <a:rPr lang="en-GB" dirty="0" smtClean="0">
                <a:sym typeface="Wingdings" pitchFamily="2" charset="2"/>
              </a:rPr>
              <a:t>, </a:t>
            </a:r>
            <a:r>
              <a:rPr lang="en-GB" dirty="0" err="1" smtClean="0">
                <a:sym typeface="Wingdings" pitchFamily="2" charset="2"/>
              </a:rPr>
              <a:t>Pb</a:t>
            </a:r>
            <a:r>
              <a:rPr lang="en-GB" dirty="0" smtClean="0">
                <a:sym typeface="Wingdings" pitchFamily="2" charset="2"/>
              </a:rPr>
              <a:t>, Na,  …  (n,*)</a:t>
            </a:r>
          </a:p>
          <a:p>
            <a:pPr lvl="1"/>
            <a:endParaRPr lang="en-US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191178" y="4900675"/>
            <a:ext cx="8761641" cy="136250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The overall list if relatively long: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Capture</a:t>
            </a:r>
            <a:r>
              <a:rPr lang="en-GB" dirty="0" smtClean="0"/>
              <a:t> cross section of </a:t>
            </a:r>
            <a:r>
              <a:rPr lang="en-GB" baseline="30000" dirty="0" smtClean="0"/>
              <a:t>235,238</a:t>
            </a:r>
            <a:r>
              <a:rPr lang="en-GB" dirty="0" smtClean="0"/>
              <a:t>U, </a:t>
            </a:r>
            <a:r>
              <a:rPr lang="en-GB" baseline="30000" dirty="0" smtClean="0"/>
              <a:t>237</a:t>
            </a:r>
            <a:r>
              <a:rPr lang="en-GB" dirty="0" smtClean="0"/>
              <a:t>Np, </a:t>
            </a:r>
            <a:r>
              <a:rPr lang="en-GB" baseline="30000" dirty="0" smtClean="0"/>
              <a:t>238-242</a:t>
            </a:r>
            <a:r>
              <a:rPr lang="en-GB" dirty="0" smtClean="0"/>
              <a:t>Pu, </a:t>
            </a:r>
            <a:r>
              <a:rPr lang="en-GB" baseline="30000" dirty="0" smtClean="0"/>
              <a:t>241-243</a:t>
            </a:r>
            <a:r>
              <a:rPr lang="en-GB" dirty="0" smtClean="0"/>
              <a:t>Am, </a:t>
            </a:r>
            <a:r>
              <a:rPr lang="en-GB" baseline="30000" dirty="0" smtClean="0"/>
              <a:t>244</a:t>
            </a:r>
            <a:r>
              <a:rPr lang="en-GB" dirty="0" smtClean="0"/>
              <a:t>Cm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Fission</a:t>
            </a:r>
            <a:r>
              <a:rPr lang="en-GB" dirty="0" smtClean="0"/>
              <a:t> cross-section of </a:t>
            </a:r>
            <a:r>
              <a:rPr lang="en-GB" baseline="30000" dirty="0" smtClean="0"/>
              <a:t>234</a:t>
            </a:r>
            <a:r>
              <a:rPr lang="en-GB" dirty="0" smtClean="0"/>
              <a:t>U, </a:t>
            </a:r>
            <a:r>
              <a:rPr lang="en-GB" baseline="30000" dirty="0" smtClean="0"/>
              <a:t>237</a:t>
            </a:r>
            <a:r>
              <a:rPr lang="en-GB" dirty="0" smtClean="0"/>
              <a:t>Np, </a:t>
            </a:r>
            <a:r>
              <a:rPr lang="en-GB" baseline="30000" dirty="0" smtClean="0"/>
              <a:t>238,240,242</a:t>
            </a:r>
            <a:r>
              <a:rPr lang="en-GB" dirty="0" smtClean="0"/>
              <a:t>Pu, </a:t>
            </a:r>
            <a:r>
              <a:rPr lang="en-GB" baseline="30000" dirty="0" smtClean="0"/>
              <a:t>241-243</a:t>
            </a:r>
            <a:r>
              <a:rPr lang="en-GB" dirty="0" smtClean="0"/>
              <a:t>Am, </a:t>
            </a:r>
            <a:r>
              <a:rPr lang="en-GB" baseline="30000" dirty="0" smtClean="0"/>
              <a:t>242-246</a:t>
            </a:r>
            <a:r>
              <a:rPr lang="en-GB" dirty="0" smtClean="0"/>
              <a:t>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6024" y="4900675"/>
            <a:ext cx="3916795" cy="33855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/>
              <a:t>NEA/WPEC-26 (ISBN 978-92-64-99053-1)</a:t>
            </a:r>
            <a:endParaRPr lang="en-US" sz="16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B9F0-854D-B14B-8B55-EFD970F1321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252989"/>
              </p:ext>
            </p:extLst>
          </p:nvPr>
        </p:nvGraphicFramePr>
        <p:xfrm>
          <a:off x="500063" y="221670"/>
          <a:ext cx="5824537" cy="6004559"/>
        </p:xfrm>
        <a:graphic>
          <a:graphicData uri="http://schemas.openxmlformats.org/drawingml/2006/table">
            <a:tbl>
              <a:tblPr/>
              <a:tblGrid>
                <a:gridCol w="1219200"/>
                <a:gridCol w="557212"/>
                <a:gridCol w="1670050"/>
                <a:gridCol w="1235075"/>
                <a:gridCol w="1143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Energy Range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Current Accuracy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Target Accuracy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U238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0.5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6.1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10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  ÷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2.04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24.8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keV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9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1.5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Pu241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454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eV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8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Pu239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capt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2.04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498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keV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7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4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7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Pu240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Pu242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2.23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19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Pu238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0.183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Am242m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67.4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keV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4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Am241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2.23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6.07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9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Am243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6.07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Cm244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Cm245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Fiss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67.4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183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keV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7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Fe56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2.23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16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Na23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4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10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Pb206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1.35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2.23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Pb207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0.498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1.35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Si28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inel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1.35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6.07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14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3 ÷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capt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6.07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÷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 19.6 </a:t>
                      </a: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MeV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</a:rPr>
                        <a:t>6</a:t>
                      </a:r>
                      <a:endParaRPr kumimoji="0" lang="it-I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-65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77000" y="1150850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Uncertainty reduction requirements for Gen IV fast reactors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477000" y="3294362"/>
            <a:ext cx="2514599" cy="17543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An accuracy better than </a:t>
            </a:r>
            <a:r>
              <a:rPr lang="en-US" b="1" dirty="0" smtClean="0">
                <a:solidFill>
                  <a:srgbClr val="FF0000"/>
                </a:solidFill>
              </a:rPr>
              <a:t>3-4%</a:t>
            </a:r>
            <a:r>
              <a:rPr lang="en-US" dirty="0" smtClean="0"/>
              <a:t> is required for most </a:t>
            </a:r>
            <a:r>
              <a:rPr lang="en-US" dirty="0" err="1" smtClean="0"/>
              <a:t>Pu</a:t>
            </a:r>
            <a:r>
              <a:rPr lang="en-US" dirty="0" smtClean="0"/>
              <a:t> isotopes and Minor Actinides, from </a:t>
            </a:r>
            <a:r>
              <a:rPr lang="en-US" b="1" dirty="0" smtClean="0">
                <a:solidFill>
                  <a:schemeClr val="accent1"/>
                </a:solidFill>
              </a:rPr>
              <a:t>few </a:t>
            </a:r>
            <a:r>
              <a:rPr lang="en-US" b="1" dirty="0" err="1" smtClean="0">
                <a:solidFill>
                  <a:schemeClr val="accent1"/>
                </a:solidFill>
              </a:rPr>
              <a:t>keV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to </a:t>
            </a:r>
            <a:r>
              <a:rPr lang="en-US" b="1" dirty="0" smtClean="0">
                <a:solidFill>
                  <a:srgbClr val="4F81BD"/>
                </a:solidFill>
              </a:rPr>
              <a:t>several </a:t>
            </a:r>
            <a:r>
              <a:rPr lang="en-US" b="1" dirty="0" err="1" smtClean="0">
                <a:solidFill>
                  <a:srgbClr val="4F81BD"/>
                </a:solidFill>
              </a:rPr>
              <a:t>MeV</a:t>
            </a:r>
            <a:endParaRPr lang="en-US" b="1" dirty="0">
              <a:solidFill>
                <a:srgbClr val="4F81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5029200"/>
            <a:ext cx="2514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Aliberti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Palmiotti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Salvatores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– Validation of simulation codes for future systems, NEMEA-4 Workshop, October 2007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2289533"/>
            <a:ext cx="251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(in order to meet integral parameters target accuracies)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233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092" y="103909"/>
            <a:ext cx="5578300" cy="1180380"/>
          </a:xfrm>
        </p:spPr>
        <p:txBody>
          <a:bodyPr/>
          <a:lstStyle/>
          <a:p>
            <a:r>
              <a:rPr lang="en-GB" b="1" dirty="0" smtClean="0"/>
              <a:t>New generation reactors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91319" y="2565779"/>
            <a:ext cx="8441141" cy="2361064"/>
          </a:xfrm>
        </p:spPr>
        <p:txBody>
          <a:bodyPr>
            <a:normAutofit/>
          </a:bodyPr>
          <a:lstStyle/>
          <a:p>
            <a:r>
              <a:rPr lang="en-GB" dirty="0" smtClean="0"/>
              <a:t>Generation IV (especially fast) reactors would be in principle able to recycle part of spent fuel</a:t>
            </a:r>
          </a:p>
          <a:p>
            <a:r>
              <a:rPr lang="en-GB" dirty="0" smtClean="0"/>
              <a:t>Other options considered:</a:t>
            </a:r>
          </a:p>
          <a:p>
            <a:pPr lvl="1"/>
            <a:r>
              <a:rPr lang="en-GB" dirty="0" smtClean="0"/>
              <a:t>Accelerator Driven Systems (nuclear waste incineration)</a:t>
            </a:r>
          </a:p>
          <a:p>
            <a:pPr lvl="1"/>
            <a:r>
              <a:rPr lang="en-GB" dirty="0" smtClean="0"/>
              <a:t>Use </a:t>
            </a:r>
            <a:r>
              <a:rPr lang="en-GB" dirty="0" err="1" smtClean="0"/>
              <a:t>Th</a:t>
            </a:r>
            <a:r>
              <a:rPr lang="en-GB" dirty="0" smtClean="0"/>
              <a:t>/U fuel cycle (current being developed, e.g. India)</a:t>
            </a:r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774001" y="1130403"/>
            <a:ext cx="5240975" cy="1312547"/>
            <a:chOff x="1774001" y="1130403"/>
            <a:chExt cx="5240975" cy="1312547"/>
          </a:xfrm>
        </p:grpSpPr>
        <p:grpSp>
          <p:nvGrpSpPr>
            <p:cNvPr id="8" name="Gruppo 13"/>
            <p:cNvGrpSpPr>
              <a:grpSpLocks/>
            </p:cNvGrpSpPr>
            <p:nvPr/>
          </p:nvGrpSpPr>
          <p:grpSpPr bwMode="auto">
            <a:xfrm>
              <a:off x="1774001" y="1232240"/>
              <a:ext cx="5240975" cy="1210710"/>
              <a:chOff x="142844" y="2643188"/>
              <a:chExt cx="6343650" cy="1557332"/>
            </a:xfrm>
          </p:grpSpPr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2844" y="2714620"/>
                <a:ext cx="6343650" cy="1485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86063" y="2643188"/>
                <a:ext cx="1257300" cy="80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4899120" y="1130403"/>
              <a:ext cx="2086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Recycling and reuse!</a:t>
              </a:r>
              <a:endParaRPr lang="en-US" dirty="0"/>
            </a:p>
          </p:txBody>
        </p:sp>
      </p:grpSp>
      <p:sp>
        <p:nvSpPr>
          <p:cNvPr id="13" name="Content Placeholder 3"/>
          <p:cNvSpPr txBox="1">
            <a:spLocks/>
          </p:cNvSpPr>
          <p:nvPr/>
        </p:nvSpPr>
        <p:spPr>
          <a:xfrm>
            <a:off x="259073" y="4926843"/>
            <a:ext cx="8761641" cy="136250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The development of Gen-IV fast breeder reactor requires </a:t>
            </a:r>
            <a:r>
              <a:rPr lang="en-GB" dirty="0" smtClean="0">
                <a:solidFill>
                  <a:srgbClr val="0070C0"/>
                </a:solidFill>
              </a:rPr>
              <a:t>accurate neutron data</a:t>
            </a:r>
            <a:r>
              <a:rPr lang="en-GB" dirty="0" smtClean="0"/>
              <a:t> to minimize design uncertainties and optimize safety parameters (reduced </a:t>
            </a:r>
            <a:r>
              <a:rPr lang="en-GB" dirty="0" smtClean="0">
                <a:latin typeface="Symbol" pitchFamily="18" charset="2"/>
              </a:rPr>
              <a:t>b</a:t>
            </a:r>
            <a:r>
              <a:rPr lang="en-GB" dirty="0" smtClean="0"/>
              <a:t>-delayed fraction compensation)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22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309" y="258763"/>
            <a:ext cx="4111967" cy="1025526"/>
          </a:xfrm>
        </p:spPr>
        <p:txBody>
          <a:bodyPr/>
          <a:lstStyle/>
          <a:p>
            <a:r>
              <a:rPr lang="en-GB" b="1" dirty="0" smtClean="0"/>
              <a:t>Stellar Nucleosynthesis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58139" y="4642939"/>
            <a:ext cx="3797745" cy="1633362"/>
          </a:xfrm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s-process (slow process)</a:t>
            </a:r>
          </a:p>
          <a:p>
            <a:pPr lvl="1"/>
            <a:r>
              <a:rPr lang="en-GB" dirty="0" smtClean="0"/>
              <a:t>Capture times long relative to decay time</a:t>
            </a:r>
          </a:p>
          <a:p>
            <a:pPr lvl="1"/>
            <a:r>
              <a:rPr lang="en-GB" dirty="0" smtClean="0"/>
              <a:t>Involves mostly stable isotopes</a:t>
            </a:r>
          </a:p>
          <a:p>
            <a:pPr lvl="1"/>
            <a:r>
              <a:rPr lang="en-GB" dirty="0" err="1" smtClean="0"/>
              <a:t>N</a:t>
            </a:r>
            <a:r>
              <a:rPr lang="en-GB" baseline="-25000" dirty="0" err="1" smtClean="0"/>
              <a:t>n</a:t>
            </a:r>
            <a:r>
              <a:rPr lang="en-GB" dirty="0" smtClean="0"/>
              <a:t>=10</a:t>
            </a:r>
            <a:r>
              <a:rPr lang="en-GB" baseline="30000" dirty="0" smtClean="0"/>
              <a:t>8</a:t>
            </a:r>
            <a:r>
              <a:rPr lang="en-GB" dirty="0" smtClean="0"/>
              <a:t> n/cm</a:t>
            </a:r>
            <a:r>
              <a:rPr lang="en-GB" baseline="30000" dirty="0" smtClean="0"/>
              <a:t>3</a:t>
            </a:r>
            <a:r>
              <a:rPr lang="en-GB" dirty="0" smtClean="0"/>
              <a:t>, </a:t>
            </a:r>
            <a:r>
              <a:rPr lang="en-GB" dirty="0" err="1" smtClean="0"/>
              <a:t>kT</a:t>
            </a:r>
            <a:r>
              <a:rPr lang="en-GB" dirty="0" smtClean="0"/>
              <a:t>=0.3-300 </a:t>
            </a:r>
            <a:r>
              <a:rPr lang="en-GB" dirty="0" err="1" smtClean="0"/>
              <a:t>keV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434" y="1201164"/>
            <a:ext cx="4898650" cy="32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Content Placeholder 3"/>
          <p:cNvSpPr txBox="1">
            <a:spLocks/>
          </p:cNvSpPr>
          <p:nvPr/>
        </p:nvSpPr>
        <p:spPr>
          <a:xfrm>
            <a:off x="4735903" y="4642939"/>
            <a:ext cx="4253718" cy="1645237"/>
          </a:xfrm>
          <a:prstGeom prst="rect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r-process (rapid process)</a:t>
            </a:r>
          </a:p>
          <a:p>
            <a:pPr lvl="1"/>
            <a:r>
              <a:rPr lang="en-GB" dirty="0" smtClean="0"/>
              <a:t>Capture times short relative to decay time</a:t>
            </a:r>
          </a:p>
          <a:p>
            <a:pPr lvl="1"/>
            <a:r>
              <a:rPr lang="en-GB" dirty="0" smtClean="0"/>
              <a:t>Produces unstable isotopes (neutron –rich)</a:t>
            </a:r>
          </a:p>
          <a:p>
            <a:pPr lvl="1"/>
            <a:r>
              <a:rPr lang="en-GB" dirty="0" err="1" smtClean="0"/>
              <a:t>N</a:t>
            </a:r>
            <a:r>
              <a:rPr lang="en-GB" baseline="-25000" dirty="0" err="1" smtClean="0"/>
              <a:t>n</a:t>
            </a:r>
            <a:r>
              <a:rPr lang="en-GB" dirty="0" smtClean="0"/>
              <a:t>=10</a:t>
            </a:r>
            <a:r>
              <a:rPr lang="en-GB" baseline="30000" dirty="0" smtClean="0"/>
              <a:t>20-30</a:t>
            </a:r>
            <a:r>
              <a:rPr lang="en-GB" dirty="0" smtClean="0"/>
              <a:t> n/cm</a:t>
            </a:r>
            <a:r>
              <a:rPr lang="en-GB" baseline="30000" dirty="0" smtClean="0"/>
              <a:t>3</a:t>
            </a:r>
            <a:endParaRPr lang="en-GB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25954" y="1406105"/>
            <a:ext cx="1871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Neutron beams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94325" y="2481530"/>
            <a:ext cx="2195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Radioactive beam facilities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3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32" grpId="0" animBg="1"/>
      <p:bldP spid="31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5" y="127001"/>
            <a:ext cx="5645717" cy="1050636"/>
          </a:xfrm>
        </p:spPr>
        <p:txBody>
          <a:bodyPr>
            <a:normAutofit/>
          </a:bodyPr>
          <a:lstStyle/>
          <a:p>
            <a:r>
              <a:rPr lang="en-GB" sz="2000" b="1" dirty="0" smtClean="0"/>
              <a:t>Status of neutron capture cross-section for astrophysics</a:t>
            </a:r>
            <a:endParaRPr lang="en-GB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10552" y="1279912"/>
            <a:ext cx="4261448" cy="233455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Huge amount of data </a:t>
            </a:r>
            <a:r>
              <a:rPr lang="en-GB" dirty="0" smtClean="0"/>
              <a:t>collected on many isotopes, mostly </a:t>
            </a:r>
            <a:r>
              <a:rPr lang="en-GB" dirty="0" smtClean="0">
                <a:solidFill>
                  <a:srgbClr val="0070C0"/>
                </a:solidFill>
              </a:rPr>
              <a:t>stable</a:t>
            </a:r>
          </a:p>
          <a:p>
            <a:r>
              <a:rPr lang="en-GB" dirty="0" smtClean="0"/>
              <a:t>Cross-section </a:t>
            </a:r>
            <a:r>
              <a:rPr lang="en-GB" dirty="0" smtClean="0">
                <a:solidFill>
                  <a:srgbClr val="0070C0"/>
                </a:solidFill>
              </a:rPr>
              <a:t>uncertainties</a:t>
            </a:r>
            <a:r>
              <a:rPr lang="en-GB" dirty="0" smtClean="0"/>
              <a:t> remain </a:t>
            </a:r>
            <a:r>
              <a:rPr lang="en-GB" dirty="0" smtClean="0">
                <a:solidFill>
                  <a:srgbClr val="0070C0"/>
                </a:solidFill>
              </a:rPr>
              <a:t>high</a:t>
            </a:r>
            <a:r>
              <a:rPr lang="en-GB" dirty="0" smtClean="0"/>
              <a:t>, in particular compared with progresses in:</a:t>
            </a:r>
          </a:p>
          <a:p>
            <a:pPr lvl="1"/>
            <a:r>
              <a:rPr lang="en-GB" dirty="0" smtClean="0"/>
              <a:t>Observation of abundances</a:t>
            </a:r>
          </a:p>
          <a:p>
            <a:pPr lvl="1"/>
            <a:r>
              <a:rPr lang="en-GB" dirty="0" smtClean="0"/>
              <a:t>Models of stellar evolution</a:t>
            </a:r>
            <a:endParaRPr lang="en-GB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3909" y="3808199"/>
            <a:ext cx="8647376" cy="2475454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For three classes of nuclei data are lacking or need improvements: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GB" dirty="0" smtClean="0"/>
              <a:t>Nuclei with </a:t>
            </a:r>
            <a:r>
              <a:rPr lang="en-GB" dirty="0" smtClean="0">
                <a:solidFill>
                  <a:srgbClr val="0070C0"/>
                </a:solidFill>
              </a:rPr>
              <a:t>low cross-section</a:t>
            </a:r>
            <a:r>
              <a:rPr lang="en-GB" dirty="0" smtClean="0"/>
              <a:t>, i.e. neutron magic nuclei (s-process bottlenecks) (</a:t>
            </a:r>
            <a:r>
              <a:rPr lang="en-GB" dirty="0" smtClean="0">
                <a:solidFill>
                  <a:srgbClr val="0070C0"/>
                </a:solidFill>
              </a:rPr>
              <a:t>N=50,82</a:t>
            </a:r>
            <a:r>
              <a:rPr lang="en-GB" dirty="0" smtClean="0"/>
              <a:t>, e.g. </a:t>
            </a:r>
            <a:r>
              <a:rPr lang="en-GB" baseline="30000" dirty="0" smtClean="0"/>
              <a:t>88</a:t>
            </a:r>
            <a:r>
              <a:rPr lang="en-GB" dirty="0" smtClean="0"/>
              <a:t>Sr, </a:t>
            </a:r>
            <a:r>
              <a:rPr lang="en-GB" baseline="30000" dirty="0" smtClean="0"/>
              <a:t>90</a:t>
            </a:r>
            <a:r>
              <a:rPr lang="en-GB" dirty="0" smtClean="0"/>
              <a:t>Zr, </a:t>
            </a:r>
            <a:r>
              <a:rPr lang="en-GB" baseline="30000" dirty="0" smtClean="0"/>
              <a:t>139</a:t>
            </a:r>
            <a:r>
              <a:rPr lang="en-GB" dirty="0" smtClean="0"/>
              <a:t>La, etc.)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GB" dirty="0" smtClean="0"/>
              <a:t>Isotopes unavailable in large amount </a:t>
            </a:r>
            <a:r>
              <a:rPr lang="en-GB" dirty="0"/>
              <a:t>(</a:t>
            </a:r>
            <a:r>
              <a:rPr lang="en-GB" dirty="0" smtClean="0"/>
              <a:t>rare or expensive, </a:t>
            </a:r>
            <a:r>
              <a:rPr lang="en-GB" baseline="30000" dirty="0" smtClean="0">
                <a:solidFill>
                  <a:srgbClr val="0070C0"/>
                </a:solidFill>
              </a:rPr>
              <a:t>186,187</a:t>
            </a:r>
            <a:r>
              <a:rPr lang="en-GB" dirty="0" smtClean="0">
                <a:solidFill>
                  <a:srgbClr val="0070C0"/>
                </a:solidFill>
              </a:rPr>
              <a:t>Os</a:t>
            </a:r>
            <a:r>
              <a:rPr lang="en-GB" dirty="0" smtClean="0"/>
              <a:t>, </a:t>
            </a:r>
            <a:r>
              <a:rPr lang="en-GB" baseline="30000" dirty="0" smtClean="0">
                <a:solidFill>
                  <a:srgbClr val="0070C0"/>
                </a:solidFill>
              </a:rPr>
              <a:t>180</a:t>
            </a:r>
            <a:r>
              <a:rPr lang="en-GB" dirty="0" smtClean="0">
                <a:solidFill>
                  <a:srgbClr val="0070C0"/>
                </a:solidFill>
              </a:rPr>
              <a:t>W</a:t>
            </a:r>
            <a:r>
              <a:rPr lang="en-GB" dirty="0" smtClean="0"/>
              <a:t>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GB" dirty="0" smtClean="0"/>
              <a:t>Radioactive </a:t>
            </a:r>
            <a:r>
              <a:rPr lang="en-GB" dirty="0" smtClean="0">
                <a:solidFill>
                  <a:srgbClr val="0070C0"/>
                </a:solidFill>
              </a:rPr>
              <a:t>branching</a:t>
            </a:r>
            <a:r>
              <a:rPr lang="en-GB" dirty="0" smtClean="0"/>
              <a:t> isotopes (“stellar thermometers”)</a:t>
            </a:r>
          </a:p>
          <a:p>
            <a:pPr lvl="2"/>
            <a:r>
              <a:rPr lang="en-GB" baseline="30000" dirty="0" smtClean="0"/>
              <a:t>79</a:t>
            </a:r>
            <a:r>
              <a:rPr lang="en-GB" dirty="0" smtClean="0"/>
              <a:t>Se, </a:t>
            </a:r>
            <a:r>
              <a:rPr lang="en-GB" baseline="30000" dirty="0" smtClean="0"/>
              <a:t>85</a:t>
            </a:r>
            <a:r>
              <a:rPr lang="en-GB" dirty="0" smtClean="0"/>
              <a:t>Kr, </a:t>
            </a:r>
            <a:r>
              <a:rPr lang="en-GB" baseline="30000" dirty="0" smtClean="0"/>
              <a:t>151</a:t>
            </a:r>
            <a:r>
              <a:rPr lang="en-GB" dirty="0" smtClean="0"/>
              <a:t>Sm, </a:t>
            </a:r>
            <a:r>
              <a:rPr lang="en-GB" baseline="30000" dirty="0" smtClean="0"/>
              <a:t>204</a:t>
            </a:r>
            <a:r>
              <a:rPr lang="en-GB" dirty="0" smtClean="0"/>
              <a:t>Tl, </a:t>
            </a:r>
            <a:r>
              <a:rPr lang="en-GB" baseline="30000" dirty="0" smtClean="0"/>
              <a:t>205</a:t>
            </a:r>
            <a:r>
              <a:rPr lang="en-GB" dirty="0" smtClean="0"/>
              <a:t>Pb, etc. </a:t>
            </a:r>
            <a:endParaRPr lang="en-GB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11516" t="11365" r="5251" b="57661"/>
          <a:stretch>
            <a:fillRect/>
          </a:stretch>
        </p:blipFill>
        <p:spPr bwMode="auto">
          <a:xfrm>
            <a:off x="4587815" y="1336045"/>
            <a:ext cx="4223181" cy="24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383507" y="1535506"/>
            <a:ext cx="2309607" cy="307777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0070C0"/>
                </a:solidFill>
              </a:rPr>
              <a:t>Bao et al., ADNDT 76 (2000)</a:t>
            </a:r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2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Scientific motivations</a:t>
            </a:r>
          </a:p>
          <a:p>
            <a:r>
              <a:rPr lang="en-GB" dirty="0" smtClean="0"/>
              <a:t>The n_TOF Collaboration, facility and experimental setup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Status, upgrades and future perspectives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Experimental results and 2012 experimental program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n_TOF Experimental Area 2 Project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78340" y="181440"/>
            <a:ext cx="4656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Outline of the talk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204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18" y="138545"/>
            <a:ext cx="6211456" cy="1072883"/>
          </a:xfrm>
        </p:spPr>
        <p:txBody>
          <a:bodyPr/>
          <a:lstStyle/>
          <a:p>
            <a:r>
              <a:rPr lang="en-GB" b="1" dirty="0"/>
              <a:t>n_TOF Collaboration Institutions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91069" y="1211428"/>
            <a:ext cx="8843749" cy="2405230"/>
          </a:xfrm>
        </p:spPr>
        <p:txBody>
          <a:bodyPr>
            <a:normAutofit/>
          </a:bodyPr>
          <a:lstStyle/>
          <a:p>
            <a:r>
              <a:rPr lang="en-GB" dirty="0" smtClean="0"/>
              <a:t>n_TOF Collaboration is an International endeavour since 2001</a:t>
            </a:r>
          </a:p>
          <a:p>
            <a:r>
              <a:rPr lang="en-GB" dirty="0" smtClean="0"/>
              <a:t> Members as of 2012 (not necessarily CERN member states):</a:t>
            </a:r>
          </a:p>
          <a:p>
            <a:pPr lvl="1"/>
            <a:r>
              <a:rPr lang="en-GB" dirty="0" smtClean="0"/>
              <a:t>30 Institutions (EU, USA, India) + collaboration with JP and RUS</a:t>
            </a:r>
          </a:p>
          <a:p>
            <a:pPr lvl="1"/>
            <a:r>
              <a:rPr lang="en-GB" dirty="0" smtClean="0"/>
              <a:t>100 scientists</a:t>
            </a:r>
          </a:p>
          <a:p>
            <a:pPr lvl="1"/>
            <a:r>
              <a:rPr lang="en-GB" dirty="0" smtClean="0"/>
              <a:t>16 PhD students</a:t>
            </a:r>
          </a:p>
          <a:p>
            <a:pPr lvl="1"/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86603" y="3521122"/>
            <a:ext cx="6612340" cy="279779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Newcomers since 2009:</a:t>
            </a:r>
          </a:p>
          <a:p>
            <a:pPr lvl="1"/>
            <a:r>
              <a:rPr lang="en-GB" dirty="0" smtClean="0"/>
              <a:t>Joint Research Center IRMM (Belgium)</a:t>
            </a:r>
          </a:p>
          <a:p>
            <a:pPr lvl="1"/>
            <a:r>
              <a:rPr lang="en-GB" dirty="0" smtClean="0"/>
              <a:t>University of Zagreb (Croatia)</a:t>
            </a:r>
          </a:p>
          <a:p>
            <a:pPr lvl="1"/>
            <a:r>
              <a:rPr lang="en-GB" dirty="0" smtClean="0"/>
              <a:t>University of Manchester (United Kingdom)</a:t>
            </a:r>
          </a:p>
          <a:p>
            <a:pPr lvl="1"/>
            <a:r>
              <a:rPr lang="en-GB" dirty="0" smtClean="0"/>
              <a:t>University of York (United Kingdom)</a:t>
            </a:r>
          </a:p>
          <a:p>
            <a:pPr lvl="1"/>
            <a:r>
              <a:rPr lang="en-GB" dirty="0" smtClean="0"/>
              <a:t>University of Frankfurt (Germany)</a:t>
            </a:r>
          </a:p>
          <a:p>
            <a:pPr lvl="1"/>
            <a:r>
              <a:rPr lang="en-GB" dirty="0" smtClean="0"/>
              <a:t>PSI – Paul </a:t>
            </a:r>
            <a:r>
              <a:rPr lang="en-GB" dirty="0" err="1" smtClean="0"/>
              <a:t>Scherrer</a:t>
            </a:r>
            <a:r>
              <a:rPr lang="en-GB" dirty="0" smtClean="0"/>
              <a:t> Institute (Switzerland)</a:t>
            </a:r>
          </a:p>
          <a:p>
            <a:pPr lvl="1"/>
            <a:r>
              <a:rPr lang="en-GB" dirty="0" smtClean="0"/>
              <a:t>University of Thessaloniki (Greece)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5784" y="258763"/>
            <a:ext cx="4111967" cy="1025526"/>
          </a:xfrm>
        </p:spPr>
        <p:txBody>
          <a:bodyPr/>
          <a:lstStyle/>
          <a:p>
            <a:r>
              <a:rPr lang="en-GB" b="1" dirty="0" smtClean="0"/>
              <a:t>n_TOF facility at CERN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 descr="aerial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8000"/>
          </a:blip>
          <a:srcRect/>
          <a:stretch>
            <a:fillRect/>
          </a:stretch>
        </p:blipFill>
        <p:spPr bwMode="auto">
          <a:xfrm>
            <a:off x="1074854" y="1470026"/>
            <a:ext cx="6994291" cy="339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63790" y="1470025"/>
            <a:ext cx="6905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n_TOF (*) is a spallation neutron source based on 20 GeV/c protons from the PS of CERN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22385" y="5105400"/>
            <a:ext cx="81358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76238" indent="-376238" defTabSz="1001713"/>
            <a:r>
              <a:rPr lang="en-US" sz="1600" b="1" dirty="0"/>
              <a:t>(*) </a:t>
            </a:r>
            <a:r>
              <a:rPr lang="en-US" sz="1600" b="1" dirty="0">
                <a:solidFill>
                  <a:srgbClr val="0070C0"/>
                </a:solidFill>
              </a:rPr>
              <a:t>C Rubbia </a:t>
            </a:r>
            <a:r>
              <a:rPr lang="en-US" sz="1600" b="1" dirty="0"/>
              <a:t>et al., A High Resolution Spallation Driven Facility at the CERN-PS </a:t>
            </a:r>
            <a:r>
              <a:rPr lang="en-US" sz="1600" b="1" dirty="0" smtClean="0"/>
              <a:t>to measure </a:t>
            </a:r>
            <a:r>
              <a:rPr lang="en-US" sz="1600" b="1" dirty="0"/>
              <a:t>Neutron </a:t>
            </a:r>
            <a:r>
              <a:rPr lang="en-US" sz="1600" b="1" dirty="0" smtClean="0"/>
              <a:t>Cross Sections </a:t>
            </a:r>
            <a:r>
              <a:rPr lang="en-US" sz="1600" b="1" dirty="0"/>
              <a:t>in the Interval from 1 eV to 250 MeV, CERN/LHC/98-02(EET) 1998.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571999" y="2301022"/>
            <a:ext cx="1064526" cy="1929784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11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8144" y="258763"/>
            <a:ext cx="4111967" cy="1025526"/>
          </a:xfrm>
        </p:spPr>
        <p:txBody>
          <a:bodyPr/>
          <a:lstStyle/>
          <a:p>
            <a:r>
              <a:rPr lang="en-GB" b="1" dirty="0" smtClean="0"/>
              <a:t>CERN Accelerator complex (2012)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18" y="1232902"/>
            <a:ext cx="7521702" cy="507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81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528638" y="3357567"/>
            <a:ext cx="8188324" cy="3054361"/>
            <a:chOff x="528638" y="3160717"/>
            <a:chExt cx="8188324" cy="3054361"/>
          </a:xfrm>
        </p:grpSpPr>
        <p:grpSp>
          <p:nvGrpSpPr>
            <p:cNvPr id="3" name="Group 52"/>
            <p:cNvGrpSpPr>
              <a:grpSpLocks/>
            </p:cNvGrpSpPr>
            <p:nvPr/>
          </p:nvGrpSpPr>
          <p:grpSpPr bwMode="auto">
            <a:xfrm>
              <a:off x="528638" y="3313114"/>
              <a:ext cx="1481137" cy="2901964"/>
              <a:chOff x="661610" y="3789520"/>
              <a:chExt cx="1481562" cy="2902557"/>
            </a:xfrm>
          </p:grpSpPr>
          <p:sp>
            <p:nvSpPr>
              <p:cNvPr id="16" name="TextBox 14"/>
              <p:cNvSpPr txBox="1">
                <a:spLocks noChangeArrowheads="1"/>
              </p:cNvSpPr>
              <p:nvPr/>
            </p:nvSpPr>
            <p:spPr bwMode="auto">
              <a:xfrm>
                <a:off x="857288" y="5612517"/>
                <a:ext cx="1285884" cy="95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Concept</a:t>
                </a:r>
                <a:b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</a:br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by C.Rubbia</a:t>
                </a:r>
              </a:p>
              <a:p>
                <a:r>
                  <a:rPr lang="en-US" sz="1200">
                    <a:solidFill>
                      <a:schemeClr val="tx2"/>
                    </a:solidFill>
                    <a:latin typeface="Calibri" pitchFamily="34" charset="0"/>
                  </a:rPr>
                  <a:t>CERN/ET/Int. Note 97-19</a:t>
                </a:r>
                <a:endParaRPr lang="en-US" sz="160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17" name="Straight Connector 15"/>
              <p:cNvCxnSpPr>
                <a:cxnSpLocks noChangeShapeType="1"/>
                <a:stCxn id="67" idx="3"/>
              </p:cNvCxnSpPr>
              <p:nvPr/>
            </p:nvCxnSpPr>
            <p:spPr bwMode="auto">
              <a:xfrm>
                <a:off x="928726" y="3789520"/>
                <a:ext cx="0" cy="2902557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18" name="TextBox 16"/>
              <p:cNvSpPr txBox="1">
                <a:spLocks noChangeArrowheads="1"/>
              </p:cNvSpPr>
              <p:nvPr/>
            </p:nvSpPr>
            <p:spPr bwMode="auto">
              <a:xfrm rot="-5400000">
                <a:off x="530163" y="6096623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1997</a:t>
                </a:r>
              </a:p>
            </p:txBody>
          </p:sp>
        </p:grpSp>
        <p:grpSp>
          <p:nvGrpSpPr>
            <p:cNvPr id="4" name="Group 53"/>
            <p:cNvGrpSpPr>
              <a:grpSpLocks/>
            </p:cNvGrpSpPr>
            <p:nvPr/>
          </p:nvGrpSpPr>
          <p:grpSpPr bwMode="auto">
            <a:xfrm>
              <a:off x="1189037" y="3303590"/>
              <a:ext cx="1512886" cy="1728788"/>
              <a:chOff x="1233114" y="3780542"/>
              <a:chExt cx="1513236" cy="1727783"/>
            </a:xfrm>
          </p:grpSpPr>
          <p:sp>
            <p:nvSpPr>
              <p:cNvPr id="24" name="TextBox 22"/>
              <p:cNvSpPr txBox="1">
                <a:spLocks noChangeArrowheads="1"/>
              </p:cNvSpPr>
              <p:nvPr/>
            </p:nvSpPr>
            <p:spPr bwMode="auto">
              <a:xfrm>
                <a:off x="1460466" y="4923550"/>
                <a:ext cx="128588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Proposal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submitted</a:t>
                </a:r>
              </a:p>
            </p:txBody>
          </p:sp>
          <p:cxnSp>
            <p:nvCxnSpPr>
              <p:cNvPr id="25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678696" y="4602078"/>
                <a:ext cx="1643072" cy="0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26" name="TextBox 24"/>
              <p:cNvSpPr txBox="1">
                <a:spLocks noChangeArrowheads="1"/>
              </p:cNvSpPr>
              <p:nvPr/>
            </p:nvSpPr>
            <p:spPr bwMode="auto">
              <a:xfrm rot="-5400000">
                <a:off x="911711" y="4816325"/>
                <a:ext cx="98135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Aug</a:t>
                </a:r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 1998</a:t>
                </a:r>
              </a:p>
            </p:txBody>
          </p:sp>
        </p:grpSp>
        <p:grpSp>
          <p:nvGrpSpPr>
            <p:cNvPr id="5" name="Group 59"/>
            <p:cNvGrpSpPr>
              <a:grpSpLocks/>
            </p:cNvGrpSpPr>
            <p:nvPr/>
          </p:nvGrpSpPr>
          <p:grpSpPr bwMode="auto">
            <a:xfrm>
              <a:off x="6172198" y="3290887"/>
              <a:ext cx="1514480" cy="1357313"/>
              <a:chOff x="6572328" y="3780542"/>
              <a:chExt cx="1514490" cy="1357321"/>
            </a:xfrm>
          </p:grpSpPr>
          <p:sp>
            <p:nvSpPr>
              <p:cNvPr id="28" name="TextBox 26"/>
              <p:cNvSpPr txBox="1">
                <a:spLocks noChangeArrowheads="1"/>
              </p:cNvSpPr>
              <p:nvPr/>
            </p:nvSpPr>
            <p:spPr bwMode="auto">
              <a:xfrm>
                <a:off x="6800934" y="4727872"/>
                <a:ext cx="128588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solidFill>
                      <a:schemeClr val="tx2"/>
                    </a:solidFill>
                    <a:latin typeface="Calibri" pitchFamily="34" charset="0"/>
                  </a:rPr>
                  <a:t>Phase </a:t>
                </a:r>
                <a:r>
                  <a:rPr lang="en-US" sz="1600" b="1" dirty="0" smtClean="0">
                    <a:solidFill>
                      <a:schemeClr val="tx2"/>
                    </a:solidFill>
                    <a:latin typeface="Calibri" pitchFamily="34" charset="0"/>
                  </a:rPr>
                  <a:t>II</a:t>
                </a:r>
                <a:endParaRPr lang="en-US" sz="1600" dirty="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29" name="Straight Connector 27"/>
              <p:cNvCxnSpPr>
                <a:cxnSpLocks noChangeShapeType="1"/>
              </p:cNvCxnSpPr>
              <p:nvPr/>
            </p:nvCxnSpPr>
            <p:spPr bwMode="auto">
              <a:xfrm rot="5400000">
                <a:off x="6211477" y="4408511"/>
                <a:ext cx="1255938" cy="0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30" name="TextBox 28"/>
              <p:cNvSpPr txBox="1">
                <a:spLocks noChangeArrowheads="1"/>
              </p:cNvSpPr>
              <p:nvPr/>
            </p:nvSpPr>
            <p:spPr bwMode="auto">
              <a:xfrm rot="-5400000">
                <a:off x="6440881" y="4667863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2009</a:t>
                </a:r>
              </a:p>
            </p:txBody>
          </p:sp>
        </p:grpSp>
        <p:grpSp>
          <p:nvGrpSpPr>
            <p:cNvPr id="6" name="Group 60"/>
            <p:cNvGrpSpPr>
              <a:grpSpLocks/>
            </p:cNvGrpSpPr>
            <p:nvPr/>
          </p:nvGrpSpPr>
          <p:grpSpPr bwMode="auto">
            <a:xfrm>
              <a:off x="6934200" y="3303588"/>
              <a:ext cx="1500188" cy="2792412"/>
              <a:chOff x="7572461" y="3780544"/>
              <a:chExt cx="1500133" cy="2791728"/>
            </a:xfrm>
          </p:grpSpPr>
          <p:sp>
            <p:nvSpPr>
              <p:cNvPr id="32" name="TextBox 30"/>
              <p:cNvSpPr txBox="1">
                <a:spLocks noChangeArrowheads="1"/>
              </p:cNvSpPr>
              <p:nvPr/>
            </p:nvSpPr>
            <p:spPr bwMode="auto">
              <a:xfrm>
                <a:off x="7786774" y="5495054"/>
                <a:ext cx="1285820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solidFill>
                      <a:schemeClr val="tx2"/>
                    </a:solidFill>
                    <a:latin typeface="Calibri" pitchFamily="34" charset="0"/>
                  </a:rPr>
                  <a:t>Upgrades:</a:t>
                </a:r>
              </a:p>
              <a:p>
                <a:r>
                  <a:rPr lang="en-US" sz="1600" dirty="0">
                    <a:solidFill>
                      <a:schemeClr val="tx2"/>
                    </a:solidFill>
                    <a:latin typeface="Calibri" pitchFamily="34" charset="0"/>
                  </a:rPr>
                  <a:t>Borated-H</a:t>
                </a:r>
                <a:r>
                  <a:rPr lang="en-US" sz="1600" baseline="-25000" dirty="0">
                    <a:solidFill>
                      <a:schemeClr val="tx2"/>
                    </a:solidFill>
                    <a:latin typeface="Calibri" pitchFamily="34" charset="0"/>
                  </a:rPr>
                  <a:t>2</a:t>
                </a:r>
                <a:r>
                  <a:rPr lang="en-US" sz="1600" dirty="0">
                    <a:solidFill>
                      <a:schemeClr val="tx2"/>
                    </a:solidFill>
                    <a:latin typeface="Calibri" pitchFamily="34" charset="0"/>
                  </a:rPr>
                  <a:t>O</a:t>
                </a:r>
              </a:p>
              <a:p>
                <a:r>
                  <a:rPr lang="en-US" sz="1600" dirty="0">
                    <a:solidFill>
                      <a:schemeClr val="tx2"/>
                    </a:solidFill>
                    <a:latin typeface="Calibri" pitchFamily="34" charset="0"/>
                  </a:rPr>
                  <a:t>Second Line</a:t>
                </a:r>
              </a:p>
              <a:p>
                <a:r>
                  <a:rPr lang="en-US" sz="1600" dirty="0">
                    <a:solidFill>
                      <a:schemeClr val="tx2"/>
                    </a:solidFill>
                    <a:latin typeface="Calibri" pitchFamily="34" charset="0"/>
                  </a:rPr>
                  <a:t>Class-A</a:t>
                </a:r>
              </a:p>
            </p:txBody>
          </p:sp>
          <p:cxnSp>
            <p:nvCxnSpPr>
              <p:cNvPr id="33" name="Straight Connector 31"/>
              <p:cNvCxnSpPr>
                <a:cxnSpLocks noChangeShapeType="1"/>
              </p:cNvCxnSpPr>
              <p:nvPr/>
            </p:nvCxnSpPr>
            <p:spPr bwMode="auto">
              <a:xfrm rot="5400000">
                <a:off x="6507357" y="5112768"/>
                <a:ext cx="2684697" cy="20249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34" name="TextBox 32"/>
              <p:cNvSpPr txBox="1">
                <a:spLocks noChangeArrowheads="1"/>
              </p:cNvSpPr>
              <p:nvPr/>
            </p:nvSpPr>
            <p:spPr bwMode="auto">
              <a:xfrm rot="-5400000">
                <a:off x="7441014" y="6096623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2010</a:t>
                </a:r>
              </a:p>
            </p:txBody>
          </p:sp>
        </p:grpSp>
        <p:grpSp>
          <p:nvGrpSpPr>
            <p:cNvPr id="7" name="Group 54"/>
            <p:cNvGrpSpPr>
              <a:grpSpLocks/>
            </p:cNvGrpSpPr>
            <p:nvPr/>
          </p:nvGrpSpPr>
          <p:grpSpPr bwMode="auto">
            <a:xfrm>
              <a:off x="1736725" y="3160717"/>
              <a:ext cx="1481138" cy="1911352"/>
              <a:chOff x="2000297" y="3637666"/>
              <a:chExt cx="1481562" cy="1910276"/>
            </a:xfrm>
          </p:grpSpPr>
          <p:sp>
            <p:nvSpPr>
              <p:cNvPr id="41" name="TextBox 39"/>
              <p:cNvSpPr txBox="1">
                <a:spLocks noChangeArrowheads="1"/>
              </p:cNvSpPr>
              <p:nvPr/>
            </p:nvSpPr>
            <p:spPr bwMode="auto">
              <a:xfrm>
                <a:off x="2195975" y="3951641"/>
                <a:ext cx="128588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Construction</a:t>
                </a:r>
                <a:endParaRPr lang="en-US" sz="1600">
                  <a:solidFill>
                    <a:schemeClr val="tx2"/>
                  </a:solidFill>
                  <a:latin typeface="Calibri" pitchFamily="34" charset="0"/>
                </a:endParaRP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started</a:t>
                </a:r>
              </a:p>
            </p:txBody>
          </p:sp>
          <p:cxnSp>
            <p:nvCxnSpPr>
              <p:cNvPr id="42" name="Straight Connector 40"/>
              <p:cNvCxnSpPr>
                <a:cxnSpLocks noChangeShapeType="1"/>
              </p:cNvCxnSpPr>
              <p:nvPr/>
            </p:nvCxnSpPr>
            <p:spPr bwMode="auto">
              <a:xfrm rot="5400000">
                <a:off x="1853760" y="4051321"/>
                <a:ext cx="827310" cy="0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43" name="TextBox 41"/>
              <p:cNvSpPr txBox="1">
                <a:spLocks noChangeArrowheads="1"/>
              </p:cNvSpPr>
              <p:nvPr/>
            </p:nvSpPr>
            <p:spPr bwMode="auto">
              <a:xfrm rot="-5400000">
                <a:off x="1868850" y="4096359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1999</a:t>
                </a:r>
              </a:p>
            </p:txBody>
          </p:sp>
          <p:pic>
            <p:nvPicPr>
              <p:cNvPr id="44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9143" t="7635" b="8070"/>
              <a:stretch>
                <a:fillRect/>
              </a:stretch>
            </p:blipFill>
            <p:spPr bwMode="auto">
              <a:xfrm>
                <a:off x="2781362" y="4451364"/>
                <a:ext cx="642942" cy="1096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" name="Group 62"/>
            <p:cNvGrpSpPr>
              <a:grpSpLocks/>
            </p:cNvGrpSpPr>
            <p:nvPr/>
          </p:nvGrpSpPr>
          <p:grpSpPr bwMode="auto">
            <a:xfrm>
              <a:off x="4938713" y="3303586"/>
              <a:ext cx="1500187" cy="2285998"/>
              <a:chOff x="5072131" y="3780542"/>
              <a:chExt cx="1500197" cy="2286019"/>
            </a:xfrm>
          </p:grpSpPr>
          <p:sp>
            <p:nvSpPr>
              <p:cNvPr id="51" name="TextBox 49"/>
              <p:cNvSpPr txBox="1">
                <a:spLocks noChangeArrowheads="1"/>
              </p:cNvSpPr>
              <p:nvPr/>
            </p:nvSpPr>
            <p:spPr bwMode="auto">
              <a:xfrm>
                <a:off x="5286444" y="4566360"/>
                <a:ext cx="128588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Problem</a:t>
                </a:r>
                <a:b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</a:br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Investigation</a:t>
                </a:r>
              </a:p>
            </p:txBody>
          </p:sp>
          <p:cxnSp>
            <p:nvCxnSpPr>
              <p:cNvPr id="52" name="Straight Connector 50"/>
              <p:cNvCxnSpPr>
                <a:cxnSpLocks noChangeShapeType="1"/>
              </p:cNvCxnSpPr>
              <p:nvPr/>
            </p:nvCxnSpPr>
            <p:spPr bwMode="auto">
              <a:xfrm rot="5400000">
                <a:off x="4711279" y="4408511"/>
                <a:ext cx="1255938" cy="0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53" name="TextBox 51"/>
              <p:cNvSpPr txBox="1">
                <a:spLocks noChangeArrowheads="1"/>
              </p:cNvSpPr>
              <p:nvPr/>
            </p:nvSpPr>
            <p:spPr bwMode="auto">
              <a:xfrm rot="-5400000">
                <a:off x="4701035" y="4499652"/>
                <a:ext cx="108074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2004-</a:t>
                </a:r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2007</a:t>
                </a:r>
              </a:p>
            </p:txBody>
          </p:sp>
          <p:pic>
            <p:nvPicPr>
              <p:cNvPr id="54" name="Picture 1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143568" y="5137864"/>
                <a:ext cx="1348595" cy="9286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" name="Group 68"/>
            <p:cNvGrpSpPr>
              <a:grpSpLocks/>
            </p:cNvGrpSpPr>
            <p:nvPr/>
          </p:nvGrpSpPr>
          <p:grpSpPr bwMode="auto">
            <a:xfrm>
              <a:off x="3152771" y="3232149"/>
              <a:ext cx="1677986" cy="2857499"/>
              <a:chOff x="3286182" y="3709105"/>
              <a:chExt cx="1678278" cy="2857518"/>
            </a:xfrm>
          </p:grpSpPr>
          <p:sp>
            <p:nvSpPr>
              <p:cNvPr id="56" name="TextBox 54"/>
              <p:cNvSpPr txBox="1">
                <a:spLocks noChangeArrowheads="1"/>
              </p:cNvSpPr>
              <p:nvPr/>
            </p:nvSpPr>
            <p:spPr bwMode="auto">
              <a:xfrm rot="-5400000">
                <a:off x="2915086" y="5856974"/>
                <a:ext cx="108074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2001-</a:t>
                </a:r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2004</a:t>
                </a:r>
              </a:p>
            </p:txBody>
          </p:sp>
          <p:sp>
            <p:nvSpPr>
              <p:cNvPr id="57" name="TextBox 55"/>
              <p:cNvSpPr txBox="1">
                <a:spLocks noChangeArrowheads="1"/>
              </p:cNvSpPr>
              <p:nvPr/>
            </p:nvSpPr>
            <p:spPr bwMode="auto">
              <a:xfrm>
                <a:off x="3500494" y="4727872"/>
                <a:ext cx="1285884" cy="18158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Phase I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Isotopes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Capture: 25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Fission: 11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Papers: 21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Proc.: 51</a:t>
                </a:r>
                <a:b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</a:br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Doc: 150</a:t>
                </a:r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 </a:t>
                </a:r>
                <a:endParaRPr lang="en-US" sz="160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58" name="Straight Connector 56"/>
              <p:cNvCxnSpPr>
                <a:cxnSpLocks noChangeShapeType="1"/>
              </p:cNvCxnSpPr>
              <p:nvPr/>
            </p:nvCxnSpPr>
            <p:spPr bwMode="auto">
              <a:xfrm rot="5400000">
                <a:off x="2214611" y="5066427"/>
                <a:ext cx="2714645" cy="1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pic>
            <p:nvPicPr>
              <p:cNvPr id="59" name="Picture 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451" t="9453" r="4813" b="5922"/>
              <a:stretch>
                <a:fillRect/>
              </a:stretch>
            </p:blipFill>
            <p:spPr bwMode="auto">
              <a:xfrm>
                <a:off x="3571932" y="3851980"/>
                <a:ext cx="1392528" cy="976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9" name="TextBox 67"/>
            <p:cNvSpPr txBox="1">
              <a:spLocks noChangeArrowheads="1"/>
            </p:cNvSpPr>
            <p:nvPr/>
          </p:nvSpPr>
          <p:spPr bwMode="auto">
            <a:xfrm>
              <a:off x="7600950" y="3290886"/>
              <a:ext cx="11160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Tw Cen MT" pitchFamily="34" charset="0"/>
                </a:rPr>
                <a:t>V. </a:t>
              </a:r>
              <a:r>
                <a:rPr lang="en-US" sz="1400" i="1" dirty="0" err="1">
                  <a:latin typeface="Tw Cen MT" pitchFamily="34" charset="0"/>
                </a:rPr>
                <a:t>Vlachoudis</a:t>
              </a:r>
              <a:endParaRPr lang="en-US" sz="1400" i="1" dirty="0">
                <a:latin typeface="Tw Cen MT" pitchFamily="34" charset="0"/>
              </a:endParaRPr>
            </a:p>
          </p:txBody>
        </p:sp>
      </p:grpSp>
      <p:grpSp>
        <p:nvGrpSpPr>
          <p:cNvPr id="10" name="Group 3"/>
          <p:cNvGrpSpPr/>
          <p:nvPr/>
        </p:nvGrpSpPr>
        <p:grpSpPr>
          <a:xfrm>
            <a:off x="366713" y="606709"/>
            <a:ext cx="8624888" cy="2847690"/>
            <a:chOff x="366713" y="409859"/>
            <a:chExt cx="8624888" cy="2847690"/>
          </a:xfrm>
        </p:grpSpPr>
        <p:grpSp>
          <p:nvGrpSpPr>
            <p:cNvPr id="15" name="Group 2"/>
            <p:cNvGrpSpPr/>
            <p:nvPr/>
          </p:nvGrpSpPr>
          <p:grpSpPr>
            <a:xfrm>
              <a:off x="7315200" y="457200"/>
              <a:ext cx="1676401" cy="2714626"/>
              <a:chOff x="7315199" y="457200"/>
              <a:chExt cx="1676401" cy="2714626"/>
            </a:xfrm>
          </p:grpSpPr>
          <p:sp>
            <p:nvSpPr>
              <p:cNvPr id="71" name="TextBox 44"/>
              <p:cNvSpPr txBox="1">
                <a:spLocks noChangeArrowheads="1"/>
              </p:cNvSpPr>
              <p:nvPr/>
            </p:nvSpPr>
            <p:spPr bwMode="auto">
              <a:xfrm>
                <a:off x="7600949" y="1243013"/>
                <a:ext cx="1285876" cy="584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2"/>
                    </a:solidFill>
                    <a:latin typeface="Calibri" pitchFamily="34" charset="0"/>
                  </a:rPr>
                  <a:t>EAR2</a:t>
                </a:r>
                <a:endParaRPr lang="en-US" sz="1600" b="1" dirty="0">
                  <a:solidFill>
                    <a:schemeClr val="tx2"/>
                  </a:solidFill>
                  <a:latin typeface="Calibri" pitchFamily="34" charset="0"/>
                </a:endParaRPr>
              </a:p>
              <a:p>
                <a:r>
                  <a:rPr lang="en-US" sz="1600" dirty="0" smtClean="0">
                    <a:solidFill>
                      <a:schemeClr val="tx2"/>
                    </a:solidFill>
                    <a:latin typeface="Calibri" pitchFamily="34" charset="0"/>
                  </a:rPr>
                  <a:t>design</a:t>
                </a:r>
                <a:endParaRPr lang="en-US" sz="1600" dirty="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73" name="Straight Connector 45"/>
              <p:cNvCxnSpPr>
                <a:cxnSpLocks noChangeShapeType="1"/>
              </p:cNvCxnSpPr>
              <p:nvPr/>
            </p:nvCxnSpPr>
            <p:spPr bwMode="auto">
              <a:xfrm rot="5400000">
                <a:off x="6672262" y="2243137"/>
                <a:ext cx="1857376" cy="2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74" name="TextBox 46"/>
              <p:cNvSpPr txBox="1">
                <a:spLocks noChangeArrowheads="1"/>
              </p:cNvSpPr>
              <p:nvPr/>
            </p:nvSpPr>
            <p:spPr bwMode="auto">
              <a:xfrm rot="16200000">
                <a:off x="7184153" y="1415950"/>
                <a:ext cx="60064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2011</a:t>
                </a:r>
                <a:endParaRPr lang="en-US" sz="1600" b="1" dirty="0">
                  <a:solidFill>
                    <a:srgbClr val="800000"/>
                  </a:solidFill>
                  <a:latin typeface="Calibri" pitchFamily="34" charset="0"/>
                  <a:cs typeface="Tahoma" pitchFamily="34" charset="0"/>
                </a:endParaRPr>
              </a:p>
            </p:txBody>
          </p:sp>
          <p:pic>
            <p:nvPicPr>
              <p:cNvPr id="78" name="Picture 77" descr="draft_proposal_2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557795" y="457200"/>
                <a:ext cx="1433805" cy="813485"/>
              </a:xfrm>
              <a:prstGeom prst="rect">
                <a:avLst/>
              </a:prstGeom>
            </p:spPr>
          </p:pic>
        </p:grpSp>
        <p:grpSp>
          <p:nvGrpSpPr>
            <p:cNvPr id="19" name="Group 50"/>
            <p:cNvGrpSpPr>
              <a:grpSpLocks/>
            </p:cNvGrpSpPr>
            <p:nvPr/>
          </p:nvGrpSpPr>
          <p:grpSpPr bwMode="auto">
            <a:xfrm>
              <a:off x="366713" y="409859"/>
              <a:ext cx="1500187" cy="2707991"/>
              <a:chOff x="500098" y="858663"/>
              <a:chExt cx="1500198" cy="2707567"/>
            </a:xfrm>
          </p:grpSpPr>
          <p:pic>
            <p:nvPicPr>
              <p:cNvPr id="11" name="Picture 9" descr="lead.png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00098" y="858663"/>
                <a:ext cx="1214446" cy="1040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2" name="Straight Connector 10"/>
              <p:cNvCxnSpPr>
                <a:cxnSpLocks noChangeShapeType="1"/>
              </p:cNvCxnSpPr>
              <p:nvPr/>
            </p:nvCxnSpPr>
            <p:spPr bwMode="auto">
              <a:xfrm rot="5400000">
                <a:off x="-71405" y="2708973"/>
                <a:ext cx="1714513" cy="1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13" name="TextBox 11"/>
              <p:cNvSpPr txBox="1">
                <a:spLocks noChangeArrowheads="1"/>
              </p:cNvSpPr>
              <p:nvPr/>
            </p:nvSpPr>
            <p:spPr bwMode="auto">
              <a:xfrm rot="-5400000">
                <a:off x="129003" y="2142198"/>
                <a:ext cx="108074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1995-</a:t>
                </a:r>
                <a:r>
                  <a:rPr lang="en-US" sz="1600" b="1" dirty="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1997</a:t>
                </a:r>
              </a:p>
            </p:txBody>
          </p:sp>
          <p:sp>
            <p:nvSpPr>
              <p:cNvPr id="14" name="TextBox 12"/>
              <p:cNvSpPr txBox="1">
                <a:spLocks noChangeArrowheads="1"/>
              </p:cNvSpPr>
              <p:nvPr/>
            </p:nvSpPr>
            <p:spPr bwMode="auto">
              <a:xfrm>
                <a:off x="714412" y="1780278"/>
                <a:ext cx="128588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solidFill>
                      <a:schemeClr val="tx2"/>
                    </a:solidFill>
                    <a:latin typeface="Calibri" pitchFamily="34" charset="0"/>
                  </a:rPr>
                  <a:t>TARC </a:t>
                </a:r>
                <a:r>
                  <a:rPr lang="en-US" sz="1600" dirty="0">
                    <a:solidFill>
                      <a:schemeClr val="tx2"/>
                    </a:solidFill>
                    <a:latin typeface="Calibri" pitchFamily="34" charset="0"/>
                  </a:rPr>
                  <a:t>experiment</a:t>
                </a:r>
              </a:p>
            </p:txBody>
          </p:sp>
        </p:grpSp>
        <p:grpSp>
          <p:nvGrpSpPr>
            <p:cNvPr id="23" name="Group 63"/>
            <p:cNvGrpSpPr>
              <a:grpSpLocks/>
            </p:cNvGrpSpPr>
            <p:nvPr/>
          </p:nvGrpSpPr>
          <p:grpSpPr bwMode="auto">
            <a:xfrm>
              <a:off x="957304" y="1924054"/>
              <a:ext cx="1552634" cy="1236664"/>
              <a:chOff x="1090237" y="2400828"/>
              <a:chExt cx="1553001" cy="1236839"/>
            </a:xfrm>
          </p:grpSpPr>
          <p:cxnSp>
            <p:nvCxnSpPr>
              <p:cNvPr id="20" name="Straight Connector 18"/>
              <p:cNvCxnSpPr>
                <a:cxnSpLocks noChangeShapeType="1"/>
              </p:cNvCxnSpPr>
              <p:nvPr/>
            </p:nvCxnSpPr>
            <p:spPr bwMode="auto">
              <a:xfrm rot="5400000">
                <a:off x="833853" y="3095529"/>
                <a:ext cx="1071571" cy="12706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21" name="TextBox 19"/>
              <p:cNvSpPr txBox="1">
                <a:spLocks noChangeArrowheads="1"/>
              </p:cNvSpPr>
              <p:nvPr/>
            </p:nvSpPr>
            <p:spPr bwMode="auto">
              <a:xfrm>
                <a:off x="1357354" y="2423220"/>
                <a:ext cx="1285884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solidFill>
                      <a:schemeClr val="tx2"/>
                    </a:solidFill>
                    <a:latin typeface="Calibri" pitchFamily="34" charset="0"/>
                  </a:rPr>
                  <a:t>Feasibility</a:t>
                </a:r>
                <a:endParaRPr lang="en-US" sz="1600" dirty="0">
                  <a:solidFill>
                    <a:schemeClr val="tx2"/>
                  </a:solidFill>
                  <a:latin typeface="Calibri" pitchFamily="34" charset="0"/>
                </a:endParaRPr>
              </a:p>
              <a:p>
                <a:r>
                  <a:rPr lang="en-US" sz="1400" dirty="0">
                    <a:solidFill>
                      <a:schemeClr val="tx2"/>
                    </a:solidFill>
                    <a:latin typeface="Calibri" pitchFamily="34" charset="0"/>
                  </a:rPr>
                  <a:t>CERN/LHC/98-02+Add</a:t>
                </a:r>
                <a:endParaRPr lang="en-US" sz="1600" dirty="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sp>
            <p:nvSpPr>
              <p:cNvPr id="22" name="TextBox 20"/>
              <p:cNvSpPr txBox="1">
                <a:spLocks noChangeArrowheads="1"/>
              </p:cNvSpPr>
              <p:nvPr/>
            </p:nvSpPr>
            <p:spPr bwMode="auto">
              <a:xfrm rot="-5400000">
                <a:off x="748252" y="2742813"/>
                <a:ext cx="102252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May</a:t>
                </a:r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 1998</a:t>
                </a:r>
              </a:p>
            </p:txBody>
          </p:sp>
        </p:grpSp>
        <p:grpSp>
          <p:nvGrpSpPr>
            <p:cNvPr id="27" name="Group 64"/>
            <p:cNvGrpSpPr>
              <a:grpSpLocks/>
            </p:cNvGrpSpPr>
            <p:nvPr/>
          </p:nvGrpSpPr>
          <p:grpSpPr bwMode="auto">
            <a:xfrm>
              <a:off x="2438398" y="798513"/>
              <a:ext cx="1766887" cy="2459036"/>
              <a:chOff x="2571801" y="1107392"/>
              <a:chExt cx="1767315" cy="2458836"/>
            </a:xfrm>
          </p:grpSpPr>
          <p:sp>
            <p:nvSpPr>
              <p:cNvPr id="36" name="TextBox 34"/>
              <p:cNvSpPr txBox="1">
                <a:spLocks noChangeArrowheads="1"/>
              </p:cNvSpPr>
              <p:nvPr/>
            </p:nvSpPr>
            <p:spPr bwMode="auto">
              <a:xfrm rot="-5400000">
                <a:off x="2440354" y="1238839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2000</a:t>
                </a:r>
              </a:p>
            </p:txBody>
          </p:sp>
          <p:sp>
            <p:nvSpPr>
              <p:cNvPr id="37" name="TextBox 35"/>
              <p:cNvSpPr txBox="1">
                <a:spLocks noChangeArrowheads="1"/>
              </p:cNvSpPr>
              <p:nvPr/>
            </p:nvSpPr>
            <p:spPr bwMode="auto">
              <a:xfrm>
                <a:off x="2838918" y="1155972"/>
                <a:ext cx="150019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Commissioning</a:t>
                </a:r>
                <a:endParaRPr lang="en-US" sz="160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38" name="Straight Connector 36"/>
              <p:cNvCxnSpPr>
                <a:cxnSpLocks noChangeShapeType="1"/>
              </p:cNvCxnSpPr>
              <p:nvPr/>
            </p:nvCxnSpPr>
            <p:spPr bwMode="auto">
              <a:xfrm rot="5400000">
                <a:off x="1678827" y="2387501"/>
                <a:ext cx="2357452" cy="2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pic>
            <p:nvPicPr>
              <p:cNvPr id="39" name="Picture 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990911" y="1470937"/>
                <a:ext cx="1152525" cy="10237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" name="Group 57"/>
            <p:cNvGrpSpPr>
              <a:grpSpLocks/>
            </p:cNvGrpSpPr>
            <p:nvPr/>
          </p:nvGrpSpPr>
          <p:grpSpPr bwMode="auto">
            <a:xfrm>
              <a:off x="5257800" y="446087"/>
              <a:ext cx="1571625" cy="2714626"/>
              <a:chOff x="5715073" y="923022"/>
              <a:chExt cx="1571635" cy="2714644"/>
            </a:xfrm>
          </p:grpSpPr>
          <p:sp>
            <p:nvSpPr>
              <p:cNvPr id="46" name="TextBox 44"/>
              <p:cNvSpPr txBox="1">
                <a:spLocks noChangeArrowheads="1"/>
              </p:cNvSpPr>
              <p:nvPr/>
            </p:nvSpPr>
            <p:spPr bwMode="auto">
              <a:xfrm>
                <a:off x="6000824" y="1708840"/>
                <a:ext cx="128588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New Target</a:t>
                </a:r>
              </a:p>
              <a:p>
                <a:r>
                  <a:rPr lang="en-US" sz="1600">
                    <a:solidFill>
                      <a:schemeClr val="tx2"/>
                    </a:solidFill>
                    <a:latin typeface="Calibri" pitchFamily="34" charset="0"/>
                  </a:rPr>
                  <a:t>construction</a:t>
                </a:r>
              </a:p>
            </p:txBody>
          </p:sp>
          <p:cxnSp>
            <p:nvCxnSpPr>
              <p:cNvPr id="47" name="Straight Connector 45"/>
              <p:cNvCxnSpPr>
                <a:cxnSpLocks noChangeShapeType="1"/>
              </p:cNvCxnSpPr>
              <p:nvPr/>
            </p:nvCxnSpPr>
            <p:spPr bwMode="auto">
              <a:xfrm rot="5400000">
                <a:off x="5072131" y="2708971"/>
                <a:ext cx="1857388" cy="2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48" name="TextBox 46"/>
              <p:cNvSpPr txBox="1">
                <a:spLocks noChangeArrowheads="1"/>
              </p:cNvSpPr>
              <p:nvPr/>
            </p:nvSpPr>
            <p:spPr bwMode="auto">
              <a:xfrm rot="-5400000">
                <a:off x="5583626" y="1881779"/>
                <a:ext cx="60144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2008</a:t>
                </a:r>
              </a:p>
            </p:txBody>
          </p:sp>
          <p:pic>
            <p:nvPicPr>
              <p:cNvPr id="49" name="Picture 6" descr="P1010732.JPG"/>
              <p:cNvPicPr>
                <a:picLocks noChangeAspect="1"/>
              </p:cNvPicPr>
              <p:nvPr/>
            </p:nvPicPr>
            <p:blipFill>
              <a:blip r:embed="rId8" cstate="print"/>
              <a:srcRect l="9644" r="11784" b="2698"/>
              <a:stretch>
                <a:fillRect/>
              </a:stretch>
            </p:blipFill>
            <p:spPr bwMode="auto">
              <a:xfrm>
                <a:off x="5929386" y="923022"/>
                <a:ext cx="928694" cy="862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" name="Group 67"/>
            <p:cNvGrpSpPr>
              <a:grpSpLocks/>
            </p:cNvGrpSpPr>
            <p:nvPr/>
          </p:nvGrpSpPr>
          <p:grpSpPr bwMode="auto">
            <a:xfrm>
              <a:off x="5847925" y="1663700"/>
              <a:ext cx="1695875" cy="1425575"/>
              <a:chOff x="6519527" y="2140026"/>
              <a:chExt cx="1695875" cy="1426202"/>
            </a:xfrm>
          </p:grpSpPr>
          <p:cxnSp>
            <p:nvCxnSpPr>
              <p:cNvPr id="61" name="Straight Connector 59"/>
              <p:cNvCxnSpPr>
                <a:cxnSpLocks noChangeShapeType="1"/>
              </p:cNvCxnSpPr>
              <p:nvPr/>
            </p:nvCxnSpPr>
            <p:spPr bwMode="auto">
              <a:xfrm rot="16200000" flipH="1">
                <a:off x="6107982" y="2887567"/>
                <a:ext cx="1357321" cy="1"/>
              </a:xfrm>
              <a:prstGeom prst="line">
                <a:avLst/>
              </a:prstGeom>
              <a:noFill/>
              <a:ln w="12700" algn="ctr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62" name="TextBox 60"/>
              <p:cNvSpPr txBox="1">
                <a:spLocks noChangeArrowheads="1"/>
              </p:cNvSpPr>
              <p:nvPr/>
            </p:nvSpPr>
            <p:spPr bwMode="auto">
              <a:xfrm>
                <a:off x="6715204" y="2208906"/>
                <a:ext cx="150019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chemeClr val="tx2"/>
                    </a:solidFill>
                    <a:latin typeface="Calibri" pitchFamily="34" charset="0"/>
                  </a:rPr>
                  <a:t>Commissioning</a:t>
                </a:r>
                <a:endParaRPr lang="en-US" sz="1600">
                  <a:solidFill>
                    <a:schemeClr val="tx2"/>
                  </a:solidFill>
                  <a:latin typeface="Calibri" pitchFamily="34" charset="0"/>
                </a:endParaRPr>
              </a:p>
            </p:txBody>
          </p:sp>
          <p:sp>
            <p:nvSpPr>
              <p:cNvPr id="63" name="TextBox 61"/>
              <p:cNvSpPr txBox="1">
                <a:spLocks noChangeArrowheads="1"/>
              </p:cNvSpPr>
              <p:nvPr/>
            </p:nvSpPr>
            <p:spPr bwMode="auto">
              <a:xfrm rot="-5400000">
                <a:off x="6154298" y="2505255"/>
                <a:ext cx="1069011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 May </a:t>
                </a:r>
                <a:r>
                  <a:rPr lang="en-US" sz="1600" b="1" dirty="0">
                    <a:solidFill>
                      <a:srgbClr val="800000"/>
                    </a:solidFill>
                    <a:latin typeface="Calibri" pitchFamily="34" charset="0"/>
                    <a:cs typeface="Tahoma" pitchFamily="34" charset="0"/>
                  </a:rPr>
                  <a:t>2009</a:t>
                </a:r>
              </a:p>
            </p:txBody>
          </p:sp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6858080" y="2494658"/>
                <a:ext cx="1237821" cy="866764"/>
              </a:xfrm>
              <a:prstGeom prst="rect">
                <a:avLst/>
              </a:prstGeom>
              <a:noFill/>
              <a:ln w="6350">
                <a:noFill/>
                <a:miter lim="800000"/>
                <a:headEnd type="none" w="sm" len="sm"/>
                <a:tailEnd/>
              </a:ln>
            </p:spPr>
          </p:pic>
        </p:grpSp>
      </p:grpSp>
      <p:grpSp>
        <p:nvGrpSpPr>
          <p:cNvPr id="40" name="Group 49"/>
          <p:cNvGrpSpPr>
            <a:grpSpLocks/>
          </p:cNvGrpSpPr>
          <p:nvPr/>
        </p:nvGrpSpPr>
        <p:grpSpPr bwMode="auto">
          <a:xfrm>
            <a:off x="152400" y="3143250"/>
            <a:ext cx="8572500" cy="357188"/>
            <a:chOff x="285784" y="3423352"/>
            <a:chExt cx="8572496" cy="357190"/>
          </a:xfrm>
        </p:grpSpPr>
        <p:sp>
          <p:nvSpPr>
            <p:cNvPr id="66" name="Rounded Rectangle 65"/>
            <p:cNvSpPr/>
            <p:nvPr/>
          </p:nvSpPr>
          <p:spPr bwMode="auto">
            <a:xfrm>
              <a:off x="285784" y="3423352"/>
              <a:ext cx="8572496" cy="357190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50000"/>
                    <a:lumOff val="50000"/>
                  </a:schemeClr>
                </a:gs>
                <a:gs pos="100000">
                  <a:schemeClr val="tx2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dirty="0">
                <a:cs typeface="Times New Roman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8807" y="3423352"/>
              <a:ext cx="63991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</a:rPr>
                <a:t>1996</a:t>
              </a:r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759482" y="3423352"/>
              <a:ext cx="600645" cy="3385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</a:rPr>
                <a:t>2012</a:t>
              </a:r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76" name="Title 1"/>
          <p:cNvSpPr txBox="1">
            <a:spLocks/>
          </p:cNvSpPr>
          <p:nvPr/>
        </p:nvSpPr>
        <p:spPr>
          <a:xfrm>
            <a:off x="304800" y="155724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n_TOF Facility Timeline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>
          <a:xfrm>
            <a:off x="6553200" y="6480175"/>
            <a:ext cx="2133600" cy="365125"/>
          </a:xfrm>
        </p:spPr>
        <p:txBody>
          <a:bodyPr/>
          <a:lstStyle/>
          <a:p>
            <a:fld id="{CD5A7C3C-8634-654E-BC3C-DADF4F0156D0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72" name="Straight Connector 45"/>
          <p:cNvCxnSpPr>
            <a:cxnSpLocks noChangeShapeType="1"/>
          </p:cNvCxnSpPr>
          <p:nvPr/>
        </p:nvCxnSpPr>
        <p:spPr bwMode="auto">
          <a:xfrm>
            <a:off x="8292138" y="1647826"/>
            <a:ext cx="0" cy="1495888"/>
          </a:xfrm>
          <a:prstGeom prst="line">
            <a:avLst/>
          </a:prstGeom>
          <a:noFill/>
          <a:ln w="28575" algn="ctr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5" name="TextBox 44"/>
          <p:cNvSpPr txBox="1">
            <a:spLocks noChangeArrowheads="1"/>
          </p:cNvSpPr>
          <p:nvPr/>
        </p:nvSpPr>
        <p:spPr bwMode="auto">
          <a:xfrm rot="16200000">
            <a:off x="8182889" y="2228802"/>
            <a:ext cx="6228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EAR2</a:t>
            </a:r>
            <a:endParaRPr lang="en-US" sz="16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7" name="TextBox 46"/>
          <p:cNvSpPr txBox="1">
            <a:spLocks noChangeArrowheads="1"/>
          </p:cNvSpPr>
          <p:nvPr/>
        </p:nvSpPr>
        <p:spPr bwMode="auto">
          <a:xfrm rot="16200000">
            <a:off x="7805653" y="2490696"/>
            <a:ext cx="6006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800000"/>
                </a:solidFill>
                <a:latin typeface="Calibri" pitchFamily="34" charset="0"/>
                <a:cs typeface="Tahoma" pitchFamily="34" charset="0"/>
              </a:rPr>
              <a:t>2014</a:t>
            </a:r>
            <a:endParaRPr lang="en-US" sz="1600" b="1" dirty="0">
              <a:solidFill>
                <a:srgbClr val="800000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7880953" y="2153240"/>
            <a:ext cx="1610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Commissioning</a:t>
            </a:r>
          </a:p>
        </p:txBody>
      </p:sp>
    </p:spTree>
    <p:extLst>
      <p:ext uri="{BB962C8B-B14F-4D97-AF65-F5344CB8AC3E}">
        <p14:creationId xmlns:p14="http://schemas.microsoft.com/office/powerpoint/2010/main" val="4055700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524" y="258763"/>
            <a:ext cx="4111967" cy="1025526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Accelerator complex for the n_TOF facility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1" y="1469298"/>
            <a:ext cx="4536374" cy="472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323" y="1526387"/>
            <a:ext cx="5525676" cy="465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64581" y="3800102"/>
            <a:ext cx="1223160" cy="338554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PS 20 GeV/c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0081" y="3345821"/>
            <a:ext cx="857000" cy="584775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PSB 1.4 GeV/c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9529" y="1621920"/>
            <a:ext cx="2291938" cy="338554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n_TOF 185m flight path</a:t>
            </a:r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305797" y="3467762"/>
            <a:ext cx="700642" cy="1543629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094517" y="1960476"/>
            <a:ext cx="843145" cy="106773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425039" y="5308269"/>
            <a:ext cx="902526" cy="688769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/>
          <p:cNvCxnSpPr>
            <a:stCxn id="18" idx="1"/>
          </p:cNvCxnSpPr>
          <p:nvPr/>
        </p:nvCxnSpPr>
        <p:spPr>
          <a:xfrm flipV="1">
            <a:off x="1557211" y="1526387"/>
            <a:ext cx="1744112" cy="3882750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76302" y="5997038"/>
            <a:ext cx="1425021" cy="196138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064161" y="3146960"/>
            <a:ext cx="241636" cy="16625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/>
          <p:cNvCxnSpPr>
            <a:stCxn id="10" idx="2"/>
          </p:cNvCxnSpPr>
          <p:nvPr/>
        </p:nvCxnSpPr>
        <p:spPr>
          <a:xfrm flipH="1">
            <a:off x="7006439" y="3930596"/>
            <a:ext cx="82142" cy="4038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2" name="Straight Arrow Connector 3071"/>
          <p:cNvCxnSpPr>
            <a:stCxn id="7" idx="2"/>
          </p:cNvCxnSpPr>
          <p:nvPr/>
        </p:nvCxnSpPr>
        <p:spPr>
          <a:xfrm flipH="1">
            <a:off x="8027719" y="4138656"/>
            <a:ext cx="148442" cy="3264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84372" y="2639129"/>
            <a:ext cx="1591789" cy="338554"/>
          </a:xfrm>
          <a:prstGeom prst="rect">
            <a:avLst/>
          </a:prstGeom>
          <a:solidFill>
            <a:schemeClr val="bg1">
              <a:alpha val="75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n_TOF target</a:t>
            </a:r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>
            <a:stCxn id="25" idx="2"/>
          </p:cNvCxnSpPr>
          <p:nvPr/>
        </p:nvCxnSpPr>
        <p:spPr>
          <a:xfrm flipH="1">
            <a:off x="6305797" y="2977683"/>
            <a:ext cx="1074470" cy="2524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80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8" grpId="0" animBg="1"/>
      <p:bldP spid="23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456" y="103909"/>
            <a:ext cx="5755244" cy="750455"/>
          </a:xfrm>
        </p:spPr>
        <p:txBody>
          <a:bodyPr/>
          <a:lstStyle/>
          <a:p>
            <a:r>
              <a:rPr lang="en-GB" b="1" dirty="0" smtClean="0"/>
              <a:t>n_TOF experimental setup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3705726"/>
            <a:ext cx="8229600" cy="270370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Spallation target </a:t>
            </a:r>
            <a:r>
              <a:rPr lang="en-GB" dirty="0" smtClean="0">
                <a:sym typeface="Wingdings" pitchFamily="2" charset="2"/>
              </a:rPr>
              <a:t> neutrons</a:t>
            </a:r>
          </a:p>
          <a:p>
            <a:r>
              <a:rPr lang="en-GB" dirty="0" smtClean="0">
                <a:sym typeface="Wingdings" pitchFamily="2" charset="2"/>
              </a:rPr>
              <a:t>1</a:t>
            </a:r>
            <a:r>
              <a:rPr lang="en-GB" baseline="30000" dirty="0" smtClean="0">
                <a:sym typeface="Wingdings" pitchFamily="2" charset="2"/>
              </a:rPr>
              <a:t>st</a:t>
            </a:r>
            <a:r>
              <a:rPr lang="en-GB" dirty="0" smtClean="0">
                <a:sym typeface="Wingdings" pitchFamily="2" charset="2"/>
              </a:rPr>
              <a:t> collimator (Ø=11 cm)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Halo cleaning, first shaping of the beam + filter station</a:t>
            </a:r>
          </a:p>
          <a:p>
            <a:r>
              <a:rPr lang="en-GB" dirty="0" smtClean="0">
                <a:sym typeface="Wingdings" pitchFamily="2" charset="2"/>
              </a:rPr>
              <a:t>Sweeping magnet</a:t>
            </a:r>
          </a:p>
          <a:p>
            <a:r>
              <a:rPr lang="en-GB" dirty="0" smtClean="0">
                <a:sym typeface="Wingdings" pitchFamily="2" charset="2"/>
              </a:rPr>
              <a:t>2</a:t>
            </a:r>
            <a:r>
              <a:rPr lang="en-GB" baseline="30000" dirty="0" smtClean="0">
                <a:sym typeface="Wingdings" pitchFamily="2" charset="2"/>
              </a:rPr>
              <a:t>nd</a:t>
            </a:r>
            <a:r>
              <a:rPr lang="en-GB" dirty="0" smtClean="0">
                <a:sym typeface="Wingdings" pitchFamily="2" charset="2"/>
              </a:rPr>
              <a:t> collimator (Ø=1.8/8 cm) – beam shaping for EAR</a:t>
            </a:r>
          </a:p>
          <a:p>
            <a:r>
              <a:rPr lang="en-GB" dirty="0" smtClean="0">
                <a:sym typeface="Wingdings" pitchFamily="2" charset="2"/>
              </a:rPr>
              <a:t>Experimental Area 1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186 m from spallation target, location of samples and detector</a:t>
            </a:r>
            <a:endParaRPr lang="en-GB" dirty="0"/>
          </a:p>
        </p:txBody>
      </p:sp>
      <p:pic>
        <p:nvPicPr>
          <p:cNvPr id="7" name="Picture 6" descr="TOFschem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00" y="1301332"/>
            <a:ext cx="8991600" cy="233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225632" y="2113808"/>
            <a:ext cx="156754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3025" y="2173183"/>
            <a:ext cx="607619" cy="355183"/>
          </a:xfrm>
          <a:prstGeom prst="rect">
            <a:avLst/>
          </a:prstGeom>
          <a:solidFill>
            <a:srgbClr val="0070C0">
              <a:alpha val="2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37264" y="1909230"/>
            <a:ext cx="1328450" cy="774592"/>
          </a:xfrm>
          <a:prstGeom prst="rect">
            <a:avLst/>
          </a:prstGeom>
          <a:solidFill>
            <a:srgbClr val="0070C0">
              <a:alpha val="2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85755" y="1793174"/>
            <a:ext cx="1114693" cy="735192"/>
          </a:xfrm>
          <a:prstGeom prst="rect">
            <a:avLst/>
          </a:prstGeom>
          <a:solidFill>
            <a:srgbClr val="0070C0">
              <a:alpha val="2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256316" y="1413164"/>
            <a:ext cx="1011383" cy="1638793"/>
          </a:xfrm>
          <a:prstGeom prst="rect">
            <a:avLst/>
          </a:prstGeom>
          <a:solidFill>
            <a:srgbClr val="0070C0">
              <a:alpha val="2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338984" y="1805586"/>
            <a:ext cx="751754" cy="878235"/>
          </a:xfrm>
          <a:prstGeom prst="rect">
            <a:avLst/>
          </a:prstGeom>
          <a:solidFill>
            <a:srgbClr val="0070C0">
              <a:alpha val="2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1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uiExpand="1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076" y="69591"/>
            <a:ext cx="5914788" cy="1061267"/>
          </a:xfrm>
        </p:spPr>
        <p:txBody>
          <a:bodyPr/>
          <a:lstStyle/>
          <a:p>
            <a:r>
              <a:rPr lang="en-GB" b="1" dirty="0" smtClean="0"/>
              <a:t>Time-of-flight method at n_TOF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98174" y="1216049"/>
            <a:ext cx="8391674" cy="91226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Determination of the neutron kinetic energy via the time difference between </a:t>
            </a:r>
            <a:r>
              <a:rPr lang="en-GB" b="1" dirty="0" smtClean="0">
                <a:solidFill>
                  <a:srgbClr val="0070C0"/>
                </a:solidFill>
              </a:rPr>
              <a:t>neutron production </a:t>
            </a:r>
            <a:r>
              <a:rPr lang="en-GB" dirty="0" smtClean="0"/>
              <a:t>and the </a:t>
            </a:r>
            <a:r>
              <a:rPr lang="en-GB" b="1" dirty="0" smtClean="0">
                <a:solidFill>
                  <a:srgbClr val="0070C0"/>
                </a:solidFill>
              </a:rPr>
              <a:t>detection of reaction products</a:t>
            </a:r>
            <a:r>
              <a:rPr lang="en-GB" dirty="0" smtClean="0"/>
              <a:t> (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 or FFs)</a:t>
            </a:r>
            <a:endParaRPr lang="en-GB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624243"/>
              </p:ext>
            </p:extLst>
          </p:nvPr>
        </p:nvGraphicFramePr>
        <p:xfrm>
          <a:off x="713096" y="2083902"/>
          <a:ext cx="4953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8" name="Equation" r:id="rId3" imgW="2692400" imgH="558800" progId="Equation.3">
                  <p:embed/>
                </p:oleObj>
              </mc:Choice>
              <mc:Fallback>
                <p:oleObj name="Equation" r:id="rId3" imgW="2692400" imgH="558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096" y="2083902"/>
                        <a:ext cx="49530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577144"/>
              </p:ext>
            </p:extLst>
          </p:nvPr>
        </p:nvGraphicFramePr>
        <p:xfrm>
          <a:off x="6172200" y="2187398"/>
          <a:ext cx="21145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9" name="Equation" r:id="rId5" imgW="1091726" imgH="393529" progId="Equation.3">
                  <p:embed/>
                </p:oleObj>
              </mc:Choice>
              <mc:Fallback>
                <p:oleObj name="Equation" r:id="rId5" imgW="1091726" imgH="39352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187398"/>
                        <a:ext cx="21145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453834" y="3223590"/>
            <a:ext cx="7928166" cy="3048000"/>
            <a:chOff x="453834" y="3223590"/>
            <a:chExt cx="7928166" cy="3048000"/>
          </a:xfrm>
        </p:grpSpPr>
        <p:pic>
          <p:nvPicPr>
            <p:cNvPr id="9" name="Picture 8" descr="time_signals.pd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3834" y="3243808"/>
              <a:ext cx="7928166" cy="302778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990600" y="3223590"/>
              <a:ext cx="2438400" cy="381000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90800" y="3680790"/>
              <a:ext cx="1524000" cy="381000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78017" y="3680790"/>
              <a:ext cx="1524000" cy="381000"/>
            </a:xfrm>
            <a:prstGeom prst="rect">
              <a:avLst/>
            </a:prstGeom>
            <a:noFill/>
            <a:ln w="31750">
              <a:solidFill>
                <a:srgbClr val="0070C0">
                  <a:alpha val="9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38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091" y="150091"/>
            <a:ext cx="5564909" cy="1048689"/>
          </a:xfrm>
        </p:spPr>
        <p:txBody>
          <a:bodyPr/>
          <a:lstStyle/>
          <a:p>
            <a:r>
              <a:rPr lang="en-GB" b="1" dirty="0" smtClean="0"/>
              <a:t>The n_TOF facility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770782" y="1284290"/>
            <a:ext cx="4065105" cy="306905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Main feature of n_TOF is the </a:t>
            </a:r>
            <a:r>
              <a:rPr lang="en-GB" dirty="0" smtClean="0">
                <a:solidFill>
                  <a:srgbClr val="0070C0"/>
                </a:solidFill>
              </a:rPr>
              <a:t>extremely high instantaneous neutron flux </a:t>
            </a:r>
            <a:r>
              <a:rPr lang="en-GB" dirty="0" smtClean="0"/>
              <a:t>(10</a:t>
            </a:r>
            <a:r>
              <a:rPr lang="en-GB" baseline="30000" dirty="0" smtClean="0"/>
              <a:t>5</a:t>
            </a:r>
            <a:r>
              <a:rPr lang="en-GB" dirty="0" smtClean="0"/>
              <a:t> n/cm</a:t>
            </a:r>
            <a:r>
              <a:rPr lang="en-GB" baseline="30000" dirty="0" smtClean="0"/>
              <a:t>2</a:t>
            </a:r>
            <a:r>
              <a:rPr lang="en-GB" dirty="0" smtClean="0"/>
              <a:t>/pulse)</a:t>
            </a:r>
          </a:p>
          <a:p>
            <a:r>
              <a:rPr lang="en-GB" dirty="0" smtClean="0"/>
              <a:t>Unique facility for measurements </a:t>
            </a:r>
            <a:r>
              <a:rPr lang="en-GB" dirty="0" smtClean="0">
                <a:solidFill>
                  <a:srgbClr val="0070C0"/>
                </a:solidFill>
              </a:rPr>
              <a:t>of radioactive isotopes</a:t>
            </a:r>
            <a:r>
              <a:rPr lang="en-GB" dirty="0" smtClean="0"/>
              <a:t> (maximize S/N)</a:t>
            </a:r>
          </a:p>
          <a:p>
            <a:pPr lvl="1"/>
            <a:r>
              <a:rPr lang="en-GB" dirty="0" smtClean="0"/>
              <a:t>Branch point isotopes (astrophysics)</a:t>
            </a:r>
          </a:p>
          <a:p>
            <a:pPr lvl="1"/>
            <a:r>
              <a:rPr lang="en-GB" dirty="0" smtClean="0"/>
              <a:t>Actinides (nuclear technology)</a:t>
            </a:r>
            <a:endParaRPr lang="en-GB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52" y="1198780"/>
            <a:ext cx="4370377" cy="307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238539" y="4611757"/>
            <a:ext cx="8766313" cy="1605169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Other features of the neutron beam:</a:t>
            </a:r>
          </a:p>
          <a:p>
            <a:pPr lvl="1"/>
            <a:r>
              <a:rPr lang="en-GB" dirty="0" smtClean="0"/>
              <a:t>High </a:t>
            </a:r>
            <a:r>
              <a:rPr lang="en-GB" dirty="0" smtClean="0">
                <a:solidFill>
                  <a:srgbClr val="0070C0"/>
                </a:solidFill>
              </a:rPr>
              <a:t>resolution in energy </a:t>
            </a:r>
            <a:r>
              <a:rPr lang="en-GB" dirty="0" smtClean="0"/>
              <a:t>(</a:t>
            </a:r>
            <a:r>
              <a:rPr lang="en-GB" dirty="0" smtClean="0">
                <a:latin typeface="Symbol" pitchFamily="18" charset="2"/>
              </a:rPr>
              <a:t>D</a:t>
            </a:r>
            <a:r>
              <a:rPr lang="en-GB" dirty="0" smtClean="0"/>
              <a:t>E/E=10</a:t>
            </a:r>
            <a:r>
              <a:rPr lang="en-GB" baseline="30000" dirty="0" smtClean="0"/>
              <a:t>-4</a:t>
            </a:r>
            <a:r>
              <a:rPr lang="en-GB" dirty="0" smtClean="0"/>
              <a:t>) </a:t>
            </a:r>
            <a:r>
              <a:rPr lang="en-GB" dirty="0" smtClean="0">
                <a:sym typeface="Wingdings" pitchFamily="2" charset="2"/>
              </a:rPr>
              <a:t> study resonances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Large </a:t>
            </a:r>
            <a:r>
              <a:rPr lang="en-GB" dirty="0" smtClean="0">
                <a:solidFill>
                  <a:srgbClr val="0070C0"/>
                </a:solidFill>
                <a:sym typeface="Wingdings" pitchFamily="2" charset="2"/>
              </a:rPr>
              <a:t>energy range </a:t>
            </a:r>
            <a:r>
              <a:rPr lang="en-GB" dirty="0" smtClean="0">
                <a:sym typeface="Wingdings" pitchFamily="2" charset="2"/>
              </a:rPr>
              <a:t>(25 </a:t>
            </a:r>
            <a:r>
              <a:rPr lang="en-GB" dirty="0" err="1" smtClean="0">
                <a:sym typeface="Wingdings" pitchFamily="2" charset="2"/>
              </a:rPr>
              <a:t>meV</a:t>
            </a:r>
            <a:r>
              <a:rPr lang="en-GB" dirty="0" smtClean="0">
                <a:sym typeface="Wingdings" pitchFamily="2" charset="2"/>
              </a:rPr>
              <a:t>&lt;E</a:t>
            </a:r>
            <a:r>
              <a:rPr lang="en-GB" baseline="-25000" dirty="0" smtClean="0">
                <a:sym typeface="Wingdings" pitchFamily="2" charset="2"/>
              </a:rPr>
              <a:t>n</a:t>
            </a:r>
            <a:r>
              <a:rPr lang="en-GB" dirty="0" smtClean="0">
                <a:sym typeface="Wingdings" pitchFamily="2" charset="2"/>
              </a:rPr>
              <a:t>&lt;1 GeV)  measure fission up to 1 GeV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Low </a:t>
            </a:r>
            <a:r>
              <a:rPr lang="en-GB" dirty="0" smtClean="0">
                <a:solidFill>
                  <a:srgbClr val="0070C0"/>
                </a:solidFill>
                <a:sym typeface="Wingdings" pitchFamily="2" charset="2"/>
              </a:rPr>
              <a:t>repetition</a:t>
            </a:r>
            <a:r>
              <a:rPr lang="en-GB" dirty="0" smtClean="0">
                <a:sym typeface="Wingdings" pitchFamily="2" charset="2"/>
              </a:rPr>
              <a:t> rate (&lt;0.8 Hz)  no wrap-around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8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01" y="138545"/>
            <a:ext cx="5738090" cy="865910"/>
          </a:xfrm>
        </p:spPr>
        <p:txBody>
          <a:bodyPr/>
          <a:lstStyle/>
          <a:p>
            <a:r>
              <a:rPr lang="en-GB" b="1" dirty="0" smtClean="0"/>
              <a:t>n_TOF basic characteristics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27383" y="4583114"/>
            <a:ext cx="3916017" cy="644869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n_TOF average flux comparable to GELINA (with 30 m flight path)</a:t>
            </a:r>
            <a:endParaRPr lang="en-GB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43" y="1590263"/>
            <a:ext cx="4584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4342" y="1530629"/>
            <a:ext cx="4618038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81534" y="1192695"/>
            <a:ext cx="2035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Average flux (n/sec)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648737" y="1194836"/>
            <a:ext cx="274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Instantaneous flux (n/pulse)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730893" y="2859159"/>
            <a:ext cx="2270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3 orders of magnitude!</a:t>
            </a:r>
            <a:endParaRPr lang="en-US" sz="1400" b="1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333053" y="3087118"/>
            <a:ext cx="457505" cy="1588"/>
          </a:xfrm>
          <a:prstGeom prst="straightConnector1">
            <a:avLst/>
          </a:prstGeom>
          <a:ln w="34925">
            <a:solidFill>
              <a:srgbClr val="0070C0"/>
            </a:solidFill>
            <a:prstDash val="solid"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3"/>
          <p:cNvSpPr txBox="1">
            <a:spLocks/>
          </p:cNvSpPr>
          <p:nvPr/>
        </p:nvSpPr>
        <p:spPr>
          <a:xfrm>
            <a:off x="4644550" y="4532248"/>
            <a:ext cx="4442791" cy="934273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Very high instantaneous neutron flux</a:t>
            </a:r>
          </a:p>
          <a:p>
            <a:pPr lvl="1"/>
            <a:r>
              <a:rPr lang="en-GB" dirty="0" smtClean="0"/>
              <a:t>High proton intensity per pulse</a:t>
            </a:r>
          </a:p>
          <a:p>
            <a:pPr lvl="1"/>
            <a:r>
              <a:rPr lang="en-GB" dirty="0" smtClean="0"/>
              <a:t>Spallation process</a:t>
            </a: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466539" y="5555973"/>
            <a:ext cx="8229600" cy="755375"/>
          </a:xfrm>
          <a:prstGeom prst="rect">
            <a:avLst/>
          </a:prstGeom>
          <a:ln w="412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Great advantage in measuring radioactive samples (improved S/N ratio)</a:t>
            </a:r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5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0" grpId="0"/>
      <p:bldP spid="11" grpId="0"/>
      <p:bldP spid="14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546" y="173183"/>
            <a:ext cx="5789868" cy="889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Complementarity with  NFS (Neutron for Science)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198DB-A54B-CB40-9BEE-F798E78345BC}" type="slidenum">
              <a:rPr lang="en-US" smtClean="0"/>
              <a:t>22</a:t>
            </a:fld>
            <a:endParaRPr lang="en-US"/>
          </a:p>
        </p:txBody>
      </p:sp>
      <p:pic>
        <p:nvPicPr>
          <p:cNvPr id="10" name="Picture 9" descr="ntof inst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831" y="1821503"/>
            <a:ext cx="4387969" cy="34250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3130" y="1538210"/>
            <a:ext cx="205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Average flux (n/sec)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3651" y="1563866"/>
            <a:ext cx="2819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Instantaneous flux (n/pulse)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08" y="1933198"/>
            <a:ext cx="3719098" cy="3091805"/>
          </a:xfrm>
          <a:prstGeom prst="rect">
            <a:avLst/>
          </a:prstGeom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938290" y="2077924"/>
            <a:ext cx="1229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water-moderated</a:t>
            </a:r>
            <a:b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 neutrons</a:t>
            </a:r>
            <a:endParaRPr lang="en-US" sz="800" b="1" dirty="0">
              <a:solidFill>
                <a:srgbClr val="0000FF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2027992" y="2056228"/>
            <a:ext cx="128194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neutrons in stellar </a:t>
            </a:r>
            <a:r>
              <a:rPr lang="en-US" sz="900" b="1" dirty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/>
            </a:r>
            <a:br>
              <a:rPr lang="en-US" sz="900" b="1" dirty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environments</a:t>
            </a:r>
          </a:p>
          <a:p>
            <a:pPr algn="ctr"/>
            <a:r>
              <a:rPr lang="en-US" sz="900" b="1" dirty="0" err="1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kT</a:t>
            </a:r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 = 5-100 </a:t>
            </a:r>
            <a:r>
              <a:rPr lang="en-US" sz="900" b="1" dirty="0" err="1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keV</a:t>
            </a:r>
            <a:endParaRPr lang="en-US" sz="900" b="1" dirty="0">
              <a:solidFill>
                <a:srgbClr val="FF66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  <a:p>
            <a:pPr algn="ctr"/>
            <a:endParaRPr lang="en-US" sz="12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3325438" y="2094712"/>
            <a:ext cx="9156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neutrons from</a:t>
            </a:r>
            <a:b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thermal fission</a:t>
            </a:r>
            <a:endParaRPr lang="en-US" sz="8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  <a:p>
            <a:pPr algn="ctr"/>
            <a:endParaRPr lang="en-US" sz="12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4759784" y="2050732"/>
            <a:ext cx="1229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water-moderated</a:t>
            </a:r>
            <a:b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800" b="1" dirty="0" smtClean="0">
                <a:solidFill>
                  <a:srgbClr val="0000FF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 neutrons</a:t>
            </a:r>
            <a:endParaRPr lang="en-US" sz="800" b="1" dirty="0">
              <a:solidFill>
                <a:srgbClr val="0000FF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6043469" y="2056228"/>
            <a:ext cx="1281944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neutrons in stellar </a:t>
            </a:r>
            <a:r>
              <a:rPr lang="en-US" sz="900" b="1" dirty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/>
            </a:r>
            <a:br>
              <a:rPr lang="en-US" sz="900" b="1" dirty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environments</a:t>
            </a:r>
          </a:p>
          <a:p>
            <a:pPr algn="ctr"/>
            <a:r>
              <a:rPr lang="en-US" sz="900" b="1" dirty="0" err="1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kT</a:t>
            </a:r>
            <a:r>
              <a:rPr lang="en-US" sz="900" b="1" dirty="0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 = 5-100 </a:t>
            </a:r>
            <a:r>
              <a:rPr lang="en-US" sz="900" b="1" dirty="0" err="1" smtClean="0">
                <a:solidFill>
                  <a:srgbClr val="FF66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keV</a:t>
            </a:r>
            <a:endParaRPr lang="en-US" sz="900" b="1" dirty="0">
              <a:solidFill>
                <a:srgbClr val="FF66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  <a:p>
            <a:pPr algn="ctr"/>
            <a:endParaRPr lang="en-US" sz="12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7352196" y="2067520"/>
            <a:ext cx="9156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neutrons from</a:t>
            </a:r>
            <a:b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</a:br>
            <a:r>
              <a:rPr lang="en-US" sz="800" b="1" dirty="0" smtClean="0">
                <a:solidFill>
                  <a:srgbClr val="FF0000"/>
                </a:solidFill>
                <a:latin typeface="Arial" pitchFamily="-111" charset="0"/>
                <a:ea typeface="Arial" pitchFamily="-111" charset="0"/>
                <a:cs typeface="Arial" pitchFamily="-111" charset="0"/>
              </a:rPr>
              <a:t>thermal fission</a:t>
            </a:r>
            <a:endParaRPr lang="en-US" sz="8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  <a:p>
            <a:pPr algn="ctr"/>
            <a:endParaRPr lang="en-US" sz="1200" b="1" dirty="0">
              <a:solidFill>
                <a:srgbClr val="FF0000"/>
              </a:solidFill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56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138545"/>
            <a:ext cx="6234545" cy="87278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Detectors for capture (</a:t>
            </a:r>
            <a:r>
              <a:rPr lang="en-GB" b="1" dirty="0" err="1" smtClean="0"/>
              <a:t>n,</a:t>
            </a:r>
            <a:r>
              <a:rPr lang="en-GB" b="1" dirty="0" err="1" smtClean="0">
                <a:latin typeface="Symbol" pitchFamily="18" charset="2"/>
              </a:rPr>
              <a:t>g</a:t>
            </a:r>
            <a:r>
              <a:rPr lang="en-GB" b="1" dirty="0" smtClean="0"/>
              <a:t>) reactions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660710" y="1282883"/>
            <a:ext cx="4442346" cy="109182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Neutron capture reaction are studied by detecting 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-rays emitted in the de-excitation of the CN</a:t>
            </a:r>
            <a:endParaRPr lang="en-GB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072404"/>
              </p:ext>
            </p:extLst>
          </p:nvPr>
        </p:nvGraphicFramePr>
        <p:xfrm>
          <a:off x="142875" y="1011329"/>
          <a:ext cx="4429125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6" r:id="rId3" imgW="6811326" imgH="2219635" progId="">
                  <p:embed/>
                </p:oleObj>
              </mc:Choice>
              <mc:Fallback>
                <p:oleObj r:id="rId3" imgW="6811326" imgH="221963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1011329"/>
                        <a:ext cx="4429125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3"/>
          <p:cNvSpPr txBox="1">
            <a:spLocks/>
          </p:cNvSpPr>
          <p:nvPr/>
        </p:nvSpPr>
        <p:spPr>
          <a:xfrm>
            <a:off x="214661" y="2343554"/>
            <a:ext cx="8546973" cy="1372879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Two types of </a:t>
            </a:r>
            <a:r>
              <a:rPr lang="en-GB" b="1" dirty="0" smtClean="0">
                <a:solidFill>
                  <a:srgbClr val="0070C0"/>
                </a:solidFill>
              </a:rPr>
              <a:t>background</a:t>
            </a:r>
            <a:r>
              <a:rPr lang="en-GB" dirty="0" smtClean="0"/>
              <a:t> (source of </a:t>
            </a:r>
            <a:r>
              <a:rPr lang="en-GB" b="1" dirty="0" smtClean="0">
                <a:solidFill>
                  <a:srgbClr val="0070C0"/>
                </a:solidFill>
              </a:rPr>
              <a:t>systematic errors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-rays from </a:t>
            </a:r>
            <a:r>
              <a:rPr lang="en-GB" dirty="0" smtClean="0">
                <a:solidFill>
                  <a:srgbClr val="0070C0"/>
                </a:solidFill>
              </a:rPr>
              <a:t>neutron scattered </a:t>
            </a:r>
            <a:r>
              <a:rPr lang="en-GB" dirty="0" smtClean="0"/>
              <a:t>by the sample and captured in the setup (“neutron sensitivity”)</a:t>
            </a:r>
          </a:p>
          <a:p>
            <a:pPr lvl="1"/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-rays from background, </a:t>
            </a:r>
            <a:r>
              <a:rPr lang="en-GB" dirty="0" smtClean="0">
                <a:solidFill>
                  <a:srgbClr val="0070C0"/>
                </a:solidFill>
              </a:rPr>
              <a:t>radioactivity</a:t>
            </a:r>
            <a:r>
              <a:rPr lang="en-GB" dirty="0" smtClean="0"/>
              <a:t> of the sample or competing reactions</a:t>
            </a:r>
            <a:endParaRPr lang="en-GB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518609" y="5603537"/>
            <a:ext cx="7918327" cy="676702"/>
          </a:xfrm>
          <a:prstGeom prst="rect">
            <a:avLst/>
          </a:prstGeom>
          <a:ln w="41275">
            <a:solidFill>
              <a:srgbClr val="0070C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smtClean="0"/>
              <a:t>A unique solution does not exists. At n_TOF </a:t>
            </a:r>
            <a:r>
              <a:rPr lang="en-GB" b="1" dirty="0" smtClean="0">
                <a:solidFill>
                  <a:srgbClr val="0070C0"/>
                </a:solidFill>
              </a:rPr>
              <a:t>two different detectors</a:t>
            </a:r>
            <a:r>
              <a:rPr lang="en-GB" dirty="0" smtClean="0"/>
              <a:t> built to minimize the two background types</a:t>
            </a:r>
            <a:endParaRPr lang="en-GB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35401" y="3839068"/>
            <a:ext cx="5135893" cy="139065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>
                <a:solidFill>
                  <a:srgbClr val="0070C0"/>
                </a:solidFill>
              </a:rPr>
              <a:t>Neutron sensitivity</a:t>
            </a:r>
            <a:r>
              <a:rPr lang="en-GB" dirty="0" smtClean="0"/>
              <a:t>: big problem for isotopes with low capture cross-section (e.g. astrophysics)</a:t>
            </a:r>
          </a:p>
        </p:txBody>
      </p:sp>
      <p:pic>
        <p:nvPicPr>
          <p:cNvPr id="13" name="Picture 22" descr="cs_ng_209b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4409" y="3622519"/>
            <a:ext cx="28670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402912" y="3790942"/>
            <a:ext cx="768384" cy="3434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68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 dirty="0">
                <a:solidFill>
                  <a:srgbClr val="FF0000"/>
                </a:solidFill>
              </a:rPr>
              <a:t>(n,n)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8389264" y="4426581"/>
            <a:ext cx="768384" cy="3434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68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 dirty="0">
                <a:solidFill>
                  <a:srgbClr val="00FF00"/>
                </a:solidFill>
              </a:rPr>
              <a:t>(n,</a:t>
            </a:r>
            <a:r>
              <a:rPr lang="es-ES" sz="2400" dirty="0">
                <a:solidFill>
                  <a:srgbClr val="00FF00"/>
                </a:solidFill>
                <a:latin typeface="Symbol" pitchFamily="18" charset="2"/>
              </a:rPr>
              <a:t>g</a:t>
            </a:r>
            <a:r>
              <a:rPr lang="es-ES" sz="2400" dirty="0">
                <a:solidFill>
                  <a:srgbClr val="00FF00"/>
                </a:solidFill>
              </a:rPr>
              <a:t>)</a:t>
            </a:r>
          </a:p>
        </p:txBody>
      </p:sp>
      <p:pic>
        <p:nvPicPr>
          <p:cNvPr id="12" name="Picture 23" descr="cs_ng_nn_209b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5600" y="3625200"/>
            <a:ext cx="2869446" cy="19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2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9" grpId="0" animBg="1"/>
      <p:bldP spid="10" grpId="0" uiExpand="1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3" descr="detst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172122"/>
            <a:ext cx="2232248" cy="179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23528" y="288115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Parallel Plate Avalanche Counter </a:t>
            </a:r>
          </a:p>
          <a:p>
            <a:pPr algn="ctr"/>
            <a:r>
              <a:rPr lang="en-US" sz="1400" dirty="0" smtClean="0"/>
              <a:t>(PPAC)</a:t>
            </a:r>
            <a:endParaRPr lang="en-GB" sz="1400" dirty="0"/>
          </a:p>
        </p:txBody>
      </p:sp>
      <p:pic>
        <p:nvPicPr>
          <p:cNvPr id="27" name="Image 8" descr="n_TOF_monit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9277" y="1187315"/>
            <a:ext cx="2515306" cy="1780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3109276" y="2900314"/>
            <a:ext cx="2515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MicroMegas (MGAS)</a:t>
            </a:r>
            <a:endParaRPr lang="en-GB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852" y="1172122"/>
            <a:ext cx="2394564" cy="179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012160" y="2900314"/>
            <a:ext cx="2515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sCVD</a:t>
            </a:r>
            <a:r>
              <a:rPr lang="en-US" sz="1400" dirty="0" smtClean="0"/>
              <a:t> diamond (3x3 array)</a:t>
            </a:r>
            <a:endParaRPr lang="en-GB" sz="1400" dirty="0"/>
          </a:p>
        </p:txBody>
      </p:sp>
      <p:sp>
        <p:nvSpPr>
          <p:cNvPr id="2" name="Rectangle 1"/>
          <p:cNvSpPr/>
          <p:nvPr/>
        </p:nvSpPr>
        <p:spPr>
          <a:xfrm>
            <a:off x="269776" y="1122876"/>
            <a:ext cx="8352928" cy="24883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IMG_21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1076" y="3878166"/>
            <a:ext cx="2902911" cy="201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20" descr="DSCN1293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439" y="3886897"/>
            <a:ext cx="2837405" cy="199702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823192" y="5838600"/>
            <a:ext cx="3312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BaF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Total Absorption Calorimeter (TAC)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76439" y="5818855"/>
            <a:ext cx="2837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Low neutron sensitivity C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D</a:t>
            </a:r>
            <a:r>
              <a:rPr lang="en-US" sz="1400" baseline="-25000" dirty="0" smtClean="0"/>
              <a:t>6</a:t>
            </a:r>
            <a:endParaRPr lang="en-GB" sz="1400" baseline="-25000" dirty="0"/>
          </a:p>
        </p:txBody>
      </p:sp>
      <p:sp>
        <p:nvSpPr>
          <p:cNvPr id="15" name="Rectangle 14"/>
          <p:cNvSpPr/>
          <p:nvPr/>
        </p:nvSpPr>
        <p:spPr>
          <a:xfrm>
            <a:off x="280996" y="3750368"/>
            <a:ext cx="8352928" cy="24883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 rot="16200000">
            <a:off x="-832257" y="2136212"/>
            <a:ext cx="24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n,chp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) reactions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772466" y="4757629"/>
            <a:ext cx="24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n,xn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Symbol" pitchFamily="18" charset="2"/>
              </a:rPr>
              <a:t>g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) reactions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457200" y="9387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err="1" smtClean="0"/>
              <a:t>n_TOF</a:t>
            </a:r>
            <a:r>
              <a:rPr lang="fr-FR" sz="3200" dirty="0" smtClean="0"/>
              <a:t> Detectors</a:t>
            </a:r>
            <a:endParaRPr lang="fr-FR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198DB-A54B-CB40-9BEE-F798E78345BC}" type="slidenum">
              <a:rPr lang="en-US" smtClean="0"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76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274" y="258763"/>
            <a:ext cx="5795818" cy="778087"/>
          </a:xfrm>
        </p:spPr>
        <p:txBody>
          <a:bodyPr/>
          <a:lstStyle/>
          <a:p>
            <a:r>
              <a:rPr lang="en-GB" b="1" dirty="0" smtClean="0"/>
              <a:t>Detectors with low neutron sensitivity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4159920"/>
            <a:ext cx="6285109" cy="205700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At n_TOF neutron sensitivity enormously reduced relative to past detectors</a:t>
            </a:r>
          </a:p>
          <a:p>
            <a:r>
              <a:rPr lang="en-GB" dirty="0" smtClean="0"/>
              <a:t>Very small amount of material and extensive used of carbon </a:t>
            </a:r>
            <a:r>
              <a:rPr lang="en-GB" dirty="0" err="1" smtClean="0"/>
              <a:t>fibers</a:t>
            </a:r>
            <a:endParaRPr lang="en-GB" dirty="0" smtClean="0"/>
          </a:p>
          <a:p>
            <a:r>
              <a:rPr lang="en-GB" dirty="0" smtClean="0"/>
              <a:t>However: </a:t>
            </a:r>
            <a:r>
              <a:rPr lang="en-GB" dirty="0" smtClean="0">
                <a:solidFill>
                  <a:srgbClr val="0070C0"/>
                </a:solidFill>
              </a:rPr>
              <a:t>low efficiency </a:t>
            </a:r>
            <a:r>
              <a:rPr lang="en-GB" dirty="0" smtClean="0"/>
              <a:t>and </a:t>
            </a:r>
            <a:r>
              <a:rPr lang="en-GB" dirty="0" smtClean="0">
                <a:solidFill>
                  <a:srgbClr val="0070C0"/>
                </a:solidFill>
              </a:rPr>
              <a:t>selectivity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648" y="1036850"/>
            <a:ext cx="3600400" cy="297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9" name="Immagine 17" descr="DSCN129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0904" y="1332946"/>
            <a:ext cx="3571900" cy="267892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0" name="Picture 7" descr="c6d6_mount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7726" y="3398564"/>
            <a:ext cx="1785938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1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59" y="258763"/>
            <a:ext cx="6526164" cy="784094"/>
          </a:xfrm>
        </p:spPr>
        <p:txBody>
          <a:bodyPr/>
          <a:lstStyle/>
          <a:p>
            <a:r>
              <a:rPr lang="en-GB" b="1" dirty="0" smtClean="0"/>
              <a:t>The n_TOF calorimeter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5574" y="1042857"/>
            <a:ext cx="5122103" cy="195876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n_TOF TAC:</a:t>
            </a:r>
          </a:p>
          <a:p>
            <a:pPr lvl="1"/>
            <a:r>
              <a:rPr lang="en-GB" dirty="0" smtClean="0"/>
              <a:t>4</a:t>
            </a:r>
            <a:r>
              <a:rPr lang="en-GB" dirty="0" smtClean="0">
                <a:latin typeface="Symbol" pitchFamily="18" charset="2"/>
              </a:rPr>
              <a:t>p</a:t>
            </a:r>
            <a:r>
              <a:rPr lang="en-GB" dirty="0" smtClean="0"/>
              <a:t> array of 40 BaF</a:t>
            </a:r>
            <a:r>
              <a:rPr lang="en-GB" baseline="-25000" dirty="0" smtClean="0"/>
              <a:t>2</a:t>
            </a:r>
            <a:r>
              <a:rPr lang="en-GB" dirty="0" smtClean="0"/>
              <a:t> scintillators (15 cm thick)</a:t>
            </a:r>
          </a:p>
          <a:p>
            <a:pPr lvl="1"/>
            <a:r>
              <a:rPr lang="en-GB" dirty="0" smtClean="0"/>
              <a:t>High efficiency allows to reconstruct the entire de-excitation cascade</a:t>
            </a:r>
            <a:endParaRPr lang="en-GB" dirty="0"/>
          </a:p>
        </p:txBody>
      </p:sp>
      <p:sp>
        <p:nvSpPr>
          <p:cNvPr id="7" name="AutoShape 2" descr="IMG_92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669" y="1284289"/>
            <a:ext cx="2800263" cy="287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36" y="3081129"/>
            <a:ext cx="3238912" cy="289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3935896" y="4275119"/>
            <a:ext cx="4969565" cy="2010821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High </a:t>
            </a:r>
            <a:r>
              <a:rPr lang="en-GB" dirty="0" smtClean="0">
                <a:solidFill>
                  <a:srgbClr val="0070C0"/>
                </a:solidFill>
              </a:rPr>
              <a:t>neutron sensitivity</a:t>
            </a:r>
            <a:r>
              <a:rPr lang="en-GB" dirty="0" smtClean="0"/>
              <a:t> (detectors and heavy support structure)</a:t>
            </a:r>
          </a:p>
          <a:p>
            <a:pPr lvl="1"/>
            <a:r>
              <a:rPr lang="en-GB" dirty="0" smtClean="0"/>
              <a:t>Minimize neutron sensitivity with </a:t>
            </a:r>
            <a:r>
              <a:rPr lang="en-GB" dirty="0" smtClean="0">
                <a:solidFill>
                  <a:srgbClr val="0070C0"/>
                </a:solidFill>
              </a:rPr>
              <a:t>inner sphere </a:t>
            </a:r>
            <a:r>
              <a:rPr lang="en-GB" dirty="0" smtClean="0"/>
              <a:t>of absorbing material and capsules in carbon fibre with </a:t>
            </a:r>
            <a:r>
              <a:rPr lang="en-GB" baseline="30000" dirty="0" smtClean="0">
                <a:solidFill>
                  <a:srgbClr val="0070C0"/>
                </a:solidFill>
              </a:rPr>
              <a:t>10</a:t>
            </a:r>
            <a:r>
              <a:rPr lang="en-GB" dirty="0" smtClean="0">
                <a:solidFill>
                  <a:srgbClr val="0070C0"/>
                </a:solidFill>
              </a:rPr>
              <a:t>B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7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7919" y="258763"/>
            <a:ext cx="4111967" cy="1025526"/>
          </a:xfrm>
        </p:spPr>
        <p:txBody>
          <a:bodyPr/>
          <a:lstStyle/>
          <a:p>
            <a:r>
              <a:rPr lang="en-GB" b="1" dirty="0" smtClean="0"/>
              <a:t>The fission setups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62878"/>
            <a:ext cx="7039155" cy="506539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 main problem in fission measurements is the </a:t>
            </a:r>
            <a:r>
              <a:rPr lang="en-GB" b="1" dirty="0" smtClean="0">
                <a:solidFill>
                  <a:srgbClr val="0070C0"/>
                </a:solidFill>
              </a:rPr>
              <a:t>background due to </a:t>
            </a:r>
            <a:r>
              <a:rPr lang="en-GB" b="1" dirty="0" smtClean="0">
                <a:solidFill>
                  <a:srgbClr val="0070C0"/>
                </a:solidFill>
                <a:latin typeface="Symbol" pitchFamily="18" charset="2"/>
              </a:rPr>
              <a:t>a</a:t>
            </a:r>
            <a:r>
              <a:rPr lang="en-GB" b="1" dirty="0" smtClean="0">
                <a:solidFill>
                  <a:srgbClr val="0070C0"/>
                </a:solidFill>
              </a:rPr>
              <a:t>-decay</a:t>
            </a:r>
          </a:p>
          <a:p>
            <a:r>
              <a:rPr lang="en-GB" dirty="0" smtClean="0"/>
              <a:t>At n_TOF minimized by the </a:t>
            </a:r>
            <a:r>
              <a:rPr lang="en-GB" dirty="0" smtClean="0">
                <a:solidFill>
                  <a:srgbClr val="0070C0"/>
                </a:solidFill>
              </a:rPr>
              <a:t>very high instantaneous neutron flux</a:t>
            </a:r>
          </a:p>
          <a:p>
            <a:r>
              <a:rPr lang="en-GB" dirty="0" smtClean="0"/>
              <a:t>Three different detectors employed: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Fission Ionization Chamber (FIC) </a:t>
            </a:r>
            <a:r>
              <a:rPr lang="en-GB" dirty="0" smtClean="0"/>
              <a:t>[2002-2005]</a:t>
            </a:r>
          </a:p>
          <a:p>
            <a:pPr lvl="2"/>
            <a:r>
              <a:rPr lang="en-GB" dirty="0" smtClean="0"/>
              <a:t>Standard detector, with fast gas (Ar+CF</a:t>
            </a:r>
            <a:r>
              <a:rPr lang="en-GB" baseline="-25000" dirty="0" smtClean="0"/>
              <a:t>4</a:t>
            </a:r>
            <a:r>
              <a:rPr lang="en-GB" dirty="0" smtClean="0"/>
              <a:t>) and electronics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Parallel Plate Avalanche Counters </a:t>
            </a:r>
            <a:r>
              <a:rPr lang="en-GB" dirty="0" smtClean="0"/>
              <a:t>(PPAC) [2001-20xx]</a:t>
            </a:r>
          </a:p>
          <a:p>
            <a:pPr lvl="2"/>
            <a:r>
              <a:rPr lang="en-GB" dirty="0" smtClean="0"/>
              <a:t>Fission fragments detected in coincidence</a:t>
            </a:r>
          </a:p>
          <a:p>
            <a:pPr lvl="2"/>
            <a:r>
              <a:rPr lang="en-GB" dirty="0" smtClean="0"/>
              <a:t>Very good rejection of </a:t>
            </a:r>
            <a:r>
              <a:rPr lang="en-GB" dirty="0" smtClean="0">
                <a:latin typeface="Symbol" pitchFamily="18" charset="2"/>
              </a:rPr>
              <a:t>a</a:t>
            </a:r>
            <a:r>
              <a:rPr lang="en-GB" dirty="0" smtClean="0"/>
              <a:t>-background</a:t>
            </a:r>
          </a:p>
          <a:p>
            <a:pPr lvl="1"/>
            <a:r>
              <a:rPr lang="en-GB" dirty="0" err="1" smtClean="0">
                <a:solidFill>
                  <a:srgbClr val="0070C0"/>
                </a:solidFill>
              </a:rPr>
              <a:t>MicroMegas</a:t>
            </a:r>
            <a:r>
              <a:rPr lang="en-GB" dirty="0" smtClean="0">
                <a:solidFill>
                  <a:srgbClr val="0070C0"/>
                </a:solidFill>
              </a:rPr>
              <a:t> detector (MGAS)</a:t>
            </a:r>
            <a:r>
              <a:rPr lang="en-GB" dirty="0" smtClean="0"/>
              <a:t> [2010-20xx]</a:t>
            </a:r>
          </a:p>
          <a:p>
            <a:pPr lvl="2"/>
            <a:r>
              <a:rPr lang="en-GB" dirty="0" smtClean="0"/>
              <a:t>Innovative detector based on the micro-mesh concept </a:t>
            </a:r>
          </a:p>
          <a:p>
            <a:pPr lvl="2"/>
            <a:r>
              <a:rPr lang="en-GB" dirty="0"/>
              <a:t>I</a:t>
            </a:r>
            <a:r>
              <a:rPr lang="en-GB" dirty="0" smtClean="0"/>
              <a:t>n beam monitoring, no sensitivity to 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-rays, fast response, compact device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9115" y="2387274"/>
            <a:ext cx="1564331" cy="127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3" descr="detst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8754" y="3730924"/>
            <a:ext cx="1584693" cy="119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2856" y="4980318"/>
            <a:ext cx="1766011" cy="1247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57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124201"/>
            <a:ext cx="4333613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124200"/>
            <a:ext cx="4546545" cy="2743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799" y="1312711"/>
            <a:ext cx="86113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 smtClean="0"/>
              <a:t>n_TOF</a:t>
            </a:r>
            <a:r>
              <a:rPr lang="es-ES" dirty="0" smtClean="0"/>
              <a:t> Ph-2 set-up:</a:t>
            </a:r>
          </a:p>
          <a:p>
            <a:pPr>
              <a:buFontTx/>
              <a:buChar char="•"/>
            </a:pPr>
            <a:r>
              <a:rPr lang="es-ES" dirty="0" smtClean="0"/>
              <a:t> </a:t>
            </a:r>
            <a:r>
              <a:rPr lang="es-ES" dirty="0" err="1" smtClean="0"/>
              <a:t>Samples</a:t>
            </a:r>
            <a:r>
              <a:rPr lang="es-ES" dirty="0" smtClean="0"/>
              <a:t> </a:t>
            </a:r>
            <a:r>
              <a:rPr lang="es-ES" dirty="0" err="1" smtClean="0"/>
              <a:t>tilted</a:t>
            </a:r>
            <a:r>
              <a:rPr lang="es-ES" dirty="0" smtClean="0"/>
              <a:t> 45degrees </a:t>
            </a:r>
            <a:r>
              <a:rPr lang="es-ES" dirty="0" err="1" smtClean="0"/>
              <a:t>wrt</a:t>
            </a:r>
            <a:r>
              <a:rPr lang="es-ES" dirty="0" smtClean="0"/>
              <a:t>. </a:t>
            </a:r>
            <a:r>
              <a:rPr lang="es-ES" dirty="0" err="1" smtClean="0"/>
              <a:t>neutron</a:t>
            </a:r>
            <a:r>
              <a:rPr lang="es-ES" dirty="0" smtClean="0"/>
              <a:t> </a:t>
            </a:r>
            <a:r>
              <a:rPr lang="es-ES" dirty="0" err="1" smtClean="0"/>
              <a:t>beam</a:t>
            </a:r>
            <a:endParaRPr lang="es-ES" dirty="0" smtClean="0"/>
          </a:p>
          <a:p>
            <a:pPr>
              <a:buFontTx/>
              <a:buChar char="•"/>
            </a:pPr>
            <a:r>
              <a:rPr lang="es-ES" dirty="0" smtClean="0"/>
              <a:t>10 PPAC </a:t>
            </a:r>
            <a:r>
              <a:rPr lang="es-ES" dirty="0" err="1" smtClean="0"/>
              <a:t>detectors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9 targets in </a:t>
            </a:r>
            <a:r>
              <a:rPr lang="es-ES" dirty="0" err="1" smtClean="0"/>
              <a:t>between</a:t>
            </a:r>
            <a:r>
              <a:rPr lang="es-ES" dirty="0" smtClean="0"/>
              <a:t> (</a:t>
            </a:r>
            <a:r>
              <a:rPr lang="es-ES" baseline="30000" dirty="0" smtClean="0"/>
              <a:t>235</a:t>
            </a:r>
            <a:r>
              <a:rPr lang="es-ES" dirty="0" smtClean="0"/>
              <a:t>U, </a:t>
            </a:r>
            <a:r>
              <a:rPr lang="es-ES" baseline="30000" dirty="0" smtClean="0"/>
              <a:t>238</a:t>
            </a:r>
            <a:r>
              <a:rPr lang="es-ES" dirty="0" smtClean="0"/>
              <a:t>U, </a:t>
            </a:r>
            <a:r>
              <a:rPr lang="es-ES" baseline="30000" dirty="0" smtClean="0"/>
              <a:t>237</a:t>
            </a:r>
            <a:r>
              <a:rPr lang="es-ES" dirty="0" smtClean="0"/>
              <a:t>Np, 6x</a:t>
            </a:r>
            <a:r>
              <a:rPr lang="es-ES" baseline="30000" dirty="0" smtClean="0"/>
              <a:t>232</a:t>
            </a:r>
            <a:r>
              <a:rPr lang="es-ES" dirty="0" smtClean="0"/>
              <a:t>Th)</a:t>
            </a:r>
          </a:p>
          <a:p>
            <a:pPr>
              <a:buFontTx/>
              <a:buChar char="•"/>
            </a:pPr>
            <a:r>
              <a:rPr lang="es-ES" dirty="0" err="1" smtClean="0"/>
              <a:t>Segmented</a:t>
            </a:r>
            <a:r>
              <a:rPr lang="es-ES" dirty="0" smtClean="0"/>
              <a:t> </a:t>
            </a:r>
            <a:r>
              <a:rPr lang="es-ES" dirty="0" err="1" smtClean="0"/>
              <a:t>cathodes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study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ang</a:t>
            </a:r>
            <a:r>
              <a:rPr lang="es-ES" dirty="0" smtClean="0"/>
              <a:t>. </a:t>
            </a:r>
            <a:r>
              <a:rPr lang="es-ES" dirty="0" err="1" smtClean="0"/>
              <a:t>distributions</a:t>
            </a:r>
            <a:r>
              <a:rPr lang="es-ES" dirty="0" smtClean="0"/>
              <a:t> of FF, in </a:t>
            </a:r>
            <a:r>
              <a:rPr lang="es-ES" dirty="0" err="1" smtClean="0"/>
              <a:t>addition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>
                <a:latin typeface="Symbol" pitchFamily="18" charset="2"/>
              </a:rPr>
              <a:t>s</a:t>
            </a:r>
            <a:r>
              <a:rPr lang="es-ES" baseline="-25000" dirty="0" err="1" smtClean="0"/>
              <a:t>n,f</a:t>
            </a:r>
            <a:r>
              <a:rPr lang="es-ES" dirty="0" smtClean="0"/>
              <a:t>(E</a:t>
            </a:r>
            <a:r>
              <a:rPr lang="es-ES" baseline="-25000" dirty="0" smtClean="0"/>
              <a:t>n</a:t>
            </a:r>
            <a:r>
              <a:rPr lang="es-ES" dirty="0" smtClean="0"/>
              <a:t>).</a:t>
            </a:r>
            <a:endParaRPr lang="es-E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67000" y="1293812"/>
            <a:ext cx="68580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95574" y="432000"/>
            <a:ext cx="425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Parallel Plate Avalanche Counter        PPAC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0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35" y="258763"/>
            <a:ext cx="6998491" cy="1025526"/>
          </a:xfrm>
        </p:spPr>
        <p:txBody>
          <a:bodyPr/>
          <a:lstStyle/>
          <a:p>
            <a:r>
              <a:rPr lang="en-GB" b="1" dirty="0" smtClean="0"/>
              <a:t>n_TOF Data Acquisition System 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41445"/>
            <a:ext cx="8229600" cy="1360639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High instantaneous neutron flux 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Several events for each neutron pulse expected + pile-up between </a:t>
            </a:r>
          </a:p>
          <a:p>
            <a:r>
              <a:rPr lang="en-GB" dirty="0" smtClean="0">
                <a:sym typeface="Wingdings" pitchFamily="2" charset="2"/>
              </a:rPr>
              <a:t>Standard DAQ methods are largely </a:t>
            </a:r>
            <a:r>
              <a:rPr lang="en-GB" dirty="0" smtClean="0">
                <a:solidFill>
                  <a:srgbClr val="0070C0"/>
                </a:solidFill>
                <a:sym typeface="Wingdings" pitchFamily="2" charset="2"/>
              </a:rPr>
              <a:t>inadequate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3224463" y="2725133"/>
            <a:ext cx="5651180" cy="3555224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n_TOF DAQ based on </a:t>
            </a:r>
            <a:r>
              <a:rPr lang="en-GB" b="1" dirty="0" smtClean="0">
                <a:solidFill>
                  <a:srgbClr val="0070C0"/>
                </a:solidFill>
              </a:rPr>
              <a:t>flash-ADC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~56 </a:t>
            </a:r>
            <a:r>
              <a:rPr lang="en-GB" dirty="0" err="1" smtClean="0"/>
              <a:t>fADC</a:t>
            </a:r>
            <a:r>
              <a:rPr lang="en-GB" dirty="0" smtClean="0"/>
              <a:t> channels, up to 1 GS/s</a:t>
            </a:r>
          </a:p>
          <a:p>
            <a:pPr lvl="1"/>
            <a:r>
              <a:rPr lang="en-GB" dirty="0" smtClean="0"/>
              <a:t>Full history of every detector digitized during time window of up to 80 </a:t>
            </a:r>
            <a:r>
              <a:rPr lang="en-GB" dirty="0" err="1" smtClean="0"/>
              <a:t>ms</a:t>
            </a:r>
            <a:endParaRPr lang="en-GB" dirty="0" smtClean="0"/>
          </a:p>
          <a:p>
            <a:pPr lvl="1"/>
            <a:r>
              <a:rPr lang="en-GB" dirty="0" smtClean="0"/>
              <a:t>Nearly zero dead time</a:t>
            </a:r>
          </a:p>
          <a:p>
            <a:r>
              <a:rPr lang="en-GB" dirty="0" smtClean="0"/>
              <a:t>Offline signal reconstruction for time and charge</a:t>
            </a:r>
          </a:p>
          <a:p>
            <a:pPr lvl="1"/>
            <a:r>
              <a:rPr lang="en-GB" dirty="0" smtClean="0"/>
              <a:t>Pulse-shape fitting analysis (pile-up)</a:t>
            </a:r>
          </a:p>
          <a:p>
            <a:pPr marL="274320" lvl="1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44" y="2682295"/>
            <a:ext cx="2290763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2" name="Group 13"/>
          <p:cNvGrpSpPr>
            <a:grpSpLocks/>
          </p:cNvGrpSpPr>
          <p:nvPr/>
        </p:nvGrpSpPr>
        <p:grpSpPr bwMode="auto">
          <a:xfrm>
            <a:off x="612648" y="4550542"/>
            <a:ext cx="2363859" cy="1729815"/>
            <a:chOff x="3774" y="2928"/>
            <a:chExt cx="1554" cy="1138"/>
          </a:xfrm>
        </p:grpSpPr>
        <p:pic>
          <p:nvPicPr>
            <p:cNvPr id="13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74" y="2928"/>
              <a:ext cx="1554" cy="1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089" y="3297"/>
              <a:ext cx="477" cy="3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06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Scientific motivations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The n_TOF Collaboration, facility and experimental setup</a:t>
            </a:r>
          </a:p>
          <a:p>
            <a:r>
              <a:rPr lang="en-GB" dirty="0" smtClean="0"/>
              <a:t>Status, upgrades and future perspectives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Experimental results and 2012 experimental program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n_TOF Experimental Area 2 Project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78340" y="181440"/>
            <a:ext cx="4656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Outline of the talk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157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555" y="152771"/>
            <a:ext cx="6426224" cy="1131518"/>
          </a:xfrm>
        </p:spPr>
        <p:txBody>
          <a:bodyPr>
            <a:normAutofit/>
          </a:bodyPr>
          <a:lstStyle/>
          <a:p>
            <a:r>
              <a:rPr lang="en-GB" sz="2000" b="1" dirty="0" smtClean="0"/>
              <a:t>n_TOF facility improvements 2009/2014</a:t>
            </a:r>
            <a:endParaRPr lang="en-GB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77672" y="1407121"/>
            <a:ext cx="8454788" cy="4746187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New lead spallation target [2008/9]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Extended operation of n_TOF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Improved cooling and ventilation system [2009]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Optimization of heat dissipation and water chemistry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Separated moderator system: </a:t>
            </a:r>
            <a:r>
              <a:rPr lang="en-GB" baseline="30000" dirty="0" smtClean="0"/>
              <a:t>10</a:t>
            </a:r>
            <a:r>
              <a:rPr lang="en-GB" dirty="0" smtClean="0"/>
              <a:t>B water as moderator [2010]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Reduction of the in-beam 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-rays by factor of 10x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Transformation of the EAR1 in a type-A laboratory [2010]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No need for certified sealing for radioactive samples</a:t>
            </a:r>
          </a:p>
          <a:p>
            <a:pPr marL="514350" indent="-514350">
              <a:buFont typeface="+mj-lt"/>
              <a:buAutoNum type="arabicPeriod"/>
            </a:pPr>
            <a:r>
              <a:rPr lang="en-GB" i="1" dirty="0" smtClean="0"/>
              <a:t>Extended memory of flash-ADC digitizers [2011]</a:t>
            </a:r>
          </a:p>
          <a:p>
            <a:pPr lvl="1">
              <a:buFont typeface="Wingdings" pitchFamily="2" charset="2"/>
              <a:buChar char="Ø"/>
            </a:pPr>
            <a:r>
              <a:rPr lang="en-GB" i="1" dirty="0" err="1" smtClean="0"/>
              <a:t>n,</a:t>
            </a:r>
            <a:r>
              <a:rPr lang="en-GB" i="1" dirty="0" err="1" smtClean="0">
                <a:latin typeface="Symbol" pitchFamily="18" charset="2"/>
              </a:rPr>
              <a:t>g</a:t>
            </a:r>
            <a:r>
              <a:rPr lang="en-GB" i="1" dirty="0" smtClean="0"/>
              <a:t> measurement with C</a:t>
            </a:r>
            <a:r>
              <a:rPr lang="en-GB" i="1" baseline="-25000" dirty="0" smtClean="0"/>
              <a:t>6</a:t>
            </a:r>
            <a:r>
              <a:rPr lang="en-GB" i="1" dirty="0" smtClean="0"/>
              <a:t>D</a:t>
            </a:r>
            <a:r>
              <a:rPr lang="en-GB" i="1" baseline="-25000" dirty="0" smtClean="0"/>
              <a:t>6 </a:t>
            </a:r>
            <a:r>
              <a:rPr lang="en-GB" i="1" dirty="0" smtClean="0"/>
              <a:t>down to thermal energies (25.3 </a:t>
            </a:r>
            <a:r>
              <a:rPr lang="en-GB" i="1" dirty="0" err="1" smtClean="0"/>
              <a:t>meV</a:t>
            </a:r>
            <a:r>
              <a:rPr lang="en-GB" i="1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Experimental Area 2 Project [2012-2014]</a:t>
            </a:r>
          </a:p>
          <a:p>
            <a:pPr marL="788670" lvl="1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75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cern.ch\dfs\Services\MechanicalCAD\Catia\CERN\TOF\TOFLCT__\Images\TOFLCT__0007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097" y="3433582"/>
            <a:ext cx="4495800" cy="3132567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 rot="467738">
            <a:off x="2950061" y="3735977"/>
            <a:ext cx="2140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Neutron window, </a:t>
            </a:r>
            <a:r>
              <a:rPr lang="en-US" sz="1200" dirty="0" smtClean="0">
                <a:cs typeface="Arial"/>
              </a:rPr>
              <a:t>Ø= </a:t>
            </a:r>
            <a:r>
              <a:rPr lang="en-US" sz="1200" dirty="0" smtClean="0"/>
              <a:t>600 mm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 rot="446596">
            <a:off x="2501873" y="5956175"/>
            <a:ext cx="20308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Proton window, </a:t>
            </a:r>
            <a:r>
              <a:rPr lang="en-US" sz="1200" dirty="0" smtClean="0">
                <a:cs typeface="Arial"/>
              </a:rPr>
              <a:t>Ø= </a:t>
            </a:r>
            <a:r>
              <a:rPr lang="en-US" sz="1200" dirty="0" smtClean="0"/>
              <a:t>200 mm</a:t>
            </a: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95" y="258763"/>
            <a:ext cx="6834571" cy="1025526"/>
          </a:xfrm>
        </p:spPr>
        <p:txBody>
          <a:bodyPr/>
          <a:lstStyle/>
          <a:p>
            <a:r>
              <a:rPr lang="en-GB" b="1" dirty="0" smtClean="0"/>
              <a:t>n_TOF new spallation target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68298" y="1034083"/>
            <a:ext cx="6358133" cy="276914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Spallation target is now enclosed in a new </a:t>
            </a:r>
            <a:r>
              <a:rPr lang="en-GB" dirty="0" smtClean="0">
                <a:solidFill>
                  <a:srgbClr val="0070C0"/>
                </a:solidFill>
              </a:rPr>
              <a:t>pressurized vessel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Pure lead 99.99% </a:t>
            </a:r>
            <a:r>
              <a:rPr lang="en-GB" dirty="0" smtClean="0"/>
              <a:t>monolithic</a:t>
            </a:r>
          </a:p>
          <a:p>
            <a:r>
              <a:rPr lang="en-GB" dirty="0" smtClean="0"/>
              <a:t>Support and anti-creep structure in AW5083 H111</a:t>
            </a:r>
          </a:p>
          <a:p>
            <a:r>
              <a:rPr lang="en-GB" dirty="0" smtClean="0"/>
              <a:t>Uncladded design </a:t>
            </a:r>
          </a:p>
          <a:p>
            <a:r>
              <a:rPr lang="en-GB" dirty="0" smtClean="0"/>
              <a:t>Water </a:t>
            </a:r>
            <a:r>
              <a:rPr lang="en-GB" dirty="0" smtClean="0">
                <a:solidFill>
                  <a:srgbClr val="0070C0"/>
                </a:solidFill>
              </a:rPr>
              <a:t>chemistry continuously monitored</a:t>
            </a:r>
          </a:p>
          <a:p>
            <a:r>
              <a:rPr lang="en-GB" dirty="0" smtClean="0"/>
              <a:t>Water jet flow on the proton entrance surface to maintain </a:t>
            </a:r>
            <a:r>
              <a:rPr lang="en-GB" dirty="0" smtClean="0">
                <a:solidFill>
                  <a:srgbClr val="0070C0"/>
                </a:solidFill>
              </a:rPr>
              <a:t>local temperature less than boiling point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7" name="Picture 2" descr="\\cern.ch\dfs\Services\MechanicalCAD\Catia\CERN\TOF\TOFLCT__\Image pour Physiciens et D Grenier\Target Bottom 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1423" y="1507517"/>
            <a:ext cx="2362200" cy="4503523"/>
          </a:xfrm>
          <a:prstGeom prst="rect">
            <a:avLst/>
          </a:prstGeom>
          <a:noFill/>
        </p:spPr>
      </p:pic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8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781" y="154313"/>
            <a:ext cx="5578685" cy="997095"/>
          </a:xfrm>
        </p:spPr>
        <p:txBody>
          <a:bodyPr/>
          <a:lstStyle/>
          <a:p>
            <a:r>
              <a:rPr lang="en-GB" b="1" dirty="0" smtClean="0"/>
              <a:t>Borated water system moderator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2" descr="H:\DCIM\102_PANA\P10204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 contrast="12000"/>
          </a:blip>
          <a:srcRect/>
          <a:stretch>
            <a:fillRect/>
          </a:stretch>
        </p:blipFill>
        <p:spPr bwMode="auto">
          <a:xfrm>
            <a:off x="4126504" y="3525731"/>
            <a:ext cx="4548591" cy="2558001"/>
          </a:xfrm>
          <a:prstGeom prst="rect">
            <a:avLst/>
          </a:prstGeom>
          <a:noFill/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405432" y="1241158"/>
            <a:ext cx="8491440" cy="196786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Main goal is to </a:t>
            </a:r>
            <a:r>
              <a:rPr lang="en-GB" dirty="0" smtClean="0">
                <a:solidFill>
                  <a:srgbClr val="0070C0"/>
                </a:solidFill>
              </a:rPr>
              <a:t>reduce the in-beam </a:t>
            </a:r>
            <a:r>
              <a:rPr lang="en-GB" dirty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lang="en-GB" dirty="0">
                <a:solidFill>
                  <a:srgbClr val="0070C0"/>
                </a:solidFill>
              </a:rPr>
              <a:t>-ray background </a:t>
            </a:r>
            <a:r>
              <a:rPr lang="en-GB" dirty="0" smtClean="0"/>
              <a:t>from </a:t>
            </a:r>
            <a:r>
              <a:rPr lang="en-GB" baseline="30000" dirty="0" smtClean="0"/>
              <a:t>1</a:t>
            </a:r>
            <a:r>
              <a:rPr lang="en-GB" dirty="0" smtClean="0"/>
              <a:t>H(</a:t>
            </a:r>
            <a:r>
              <a:rPr lang="en-GB" dirty="0" err="1" smtClean="0"/>
              <a:t>n,</a:t>
            </a:r>
            <a:r>
              <a:rPr lang="en-GB" dirty="0" err="1" smtClean="0">
                <a:latin typeface="Symbol" pitchFamily="18" charset="2"/>
              </a:rPr>
              <a:t>g</a:t>
            </a:r>
            <a:r>
              <a:rPr lang="en-GB" dirty="0" smtClean="0"/>
              <a:t>) </a:t>
            </a:r>
            <a:r>
              <a:rPr lang="en-GB" dirty="0" smtClean="0">
                <a:sym typeface="Wingdings" pitchFamily="2" charset="2"/>
              </a:rPr>
              <a:t> 2.2 MeV</a:t>
            </a:r>
            <a:endParaRPr lang="en-GB" dirty="0" smtClean="0"/>
          </a:p>
          <a:p>
            <a:r>
              <a:rPr lang="en-GB" dirty="0" smtClean="0">
                <a:solidFill>
                  <a:srgbClr val="0070C0"/>
                </a:solidFill>
              </a:rPr>
              <a:t>Increased capture in </a:t>
            </a:r>
            <a:r>
              <a:rPr lang="en-GB" baseline="30000" dirty="0" smtClean="0">
                <a:solidFill>
                  <a:srgbClr val="0070C0"/>
                </a:solidFill>
              </a:rPr>
              <a:t>10</a:t>
            </a:r>
            <a:r>
              <a:rPr lang="en-GB" dirty="0" smtClean="0">
                <a:solidFill>
                  <a:srgbClr val="0070C0"/>
                </a:solidFill>
              </a:rPr>
              <a:t>B rather than </a:t>
            </a:r>
            <a:r>
              <a:rPr lang="en-GB" baseline="30000" dirty="0" smtClean="0">
                <a:solidFill>
                  <a:srgbClr val="0070C0"/>
                </a:solidFill>
              </a:rPr>
              <a:t>1</a:t>
            </a:r>
            <a:r>
              <a:rPr lang="en-GB" dirty="0" smtClean="0">
                <a:solidFill>
                  <a:srgbClr val="0070C0"/>
                </a:solidFill>
              </a:rPr>
              <a:t>H</a:t>
            </a:r>
            <a:r>
              <a:rPr lang="en-GB" dirty="0" smtClean="0"/>
              <a:t>, by operating in saturated conditions (1.3% in H</a:t>
            </a:r>
            <a:r>
              <a:rPr lang="en-GB" baseline="-25000" dirty="0" smtClean="0"/>
              <a:t>3</a:t>
            </a:r>
            <a:r>
              <a:rPr lang="en-GB" dirty="0" smtClean="0"/>
              <a:t>BO</a:t>
            </a:r>
            <a:r>
              <a:rPr lang="en-GB" baseline="-25000" dirty="0" smtClean="0"/>
              <a:t>3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Improvement of neutron-induced capture reaction with C</a:t>
            </a:r>
            <a:r>
              <a:rPr lang="en-GB" baseline="-25000" dirty="0" smtClean="0"/>
              <a:t>6</a:t>
            </a:r>
            <a:r>
              <a:rPr lang="en-GB" dirty="0" smtClean="0"/>
              <a:t>D</a:t>
            </a:r>
            <a:r>
              <a:rPr lang="en-GB" baseline="-25000" dirty="0" smtClean="0"/>
              <a:t>6</a:t>
            </a:r>
            <a:r>
              <a:rPr lang="en-GB" dirty="0" smtClean="0"/>
              <a:t> liquid scintillator</a:t>
            </a:r>
            <a:endParaRPr lang="en-GB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465" y="3252157"/>
            <a:ext cx="2880981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732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17" y="258763"/>
            <a:ext cx="7200273" cy="1025526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Performances with the borated water circuit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470739"/>
            <a:ext cx="8229600" cy="1065427"/>
          </a:xfrm>
        </p:spPr>
        <p:txBody>
          <a:bodyPr/>
          <a:lstStyle/>
          <a:p>
            <a:r>
              <a:rPr lang="en-GB" dirty="0" smtClean="0"/>
              <a:t>Expected reduction of the neutron fluence &lt;1 </a:t>
            </a:r>
            <a:r>
              <a:rPr lang="en-GB" dirty="0" err="1" smtClean="0"/>
              <a:t>keV</a:t>
            </a:r>
            <a:endParaRPr lang="en-GB" dirty="0" smtClean="0"/>
          </a:p>
          <a:p>
            <a:r>
              <a:rPr lang="en-GB" dirty="0" smtClean="0"/>
              <a:t>Reduction of the 2.2 MeV 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-ray (~10x) </a:t>
            </a:r>
            <a:endParaRPr lang="en-GB" dirty="0"/>
          </a:p>
        </p:txBody>
      </p:sp>
      <p:pic>
        <p:nvPicPr>
          <p:cNvPr id="7" name="Picture 6" descr="ThickIron_2009-2010_re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755" y="2842401"/>
            <a:ext cx="4258245" cy="306061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10" y="2859653"/>
            <a:ext cx="4447286" cy="295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71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207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537" y="711200"/>
            <a:ext cx="3672633" cy="27873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38528" y="1951620"/>
            <a:ext cx="336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Entrance of </a:t>
            </a:r>
            <a:r>
              <a:rPr lang="en-US" b="1" dirty="0" err="1" smtClean="0">
                <a:solidFill>
                  <a:srgbClr val="FF0000"/>
                </a:solidFill>
              </a:rPr>
              <a:t>n_TOF</a:t>
            </a:r>
            <a:r>
              <a:rPr lang="en-US" b="1" dirty="0" smtClean="0">
                <a:solidFill>
                  <a:srgbClr val="FF0000"/>
                </a:solidFill>
              </a:rPr>
              <a:t> beam line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7C3C-8634-654E-BC3C-DADF4F0156D0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P10207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5455" y="698500"/>
            <a:ext cx="4220245" cy="2814962"/>
          </a:xfrm>
          <a:prstGeom prst="rect">
            <a:avLst/>
          </a:prstGeom>
        </p:spPr>
      </p:pic>
      <p:pic>
        <p:nvPicPr>
          <p:cNvPr id="6" name="Picture 5" descr="P10207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0337" y="3640462"/>
            <a:ext cx="3831815" cy="2555874"/>
          </a:xfrm>
          <a:prstGeom prst="rect">
            <a:avLst/>
          </a:prstGeom>
        </p:spPr>
      </p:pic>
      <p:pic>
        <p:nvPicPr>
          <p:cNvPr id="4" name="Picture 3" descr="1010249_08-A5-at-72-dpi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385" y="3644901"/>
            <a:ext cx="3985416" cy="2649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4600" y="4749800"/>
            <a:ext cx="122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Escape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6300" y="4013200"/>
            <a:ext cx="743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EAR-1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5000" y="165100"/>
            <a:ext cx="2768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N_TOF Beam Line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8246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Scientific motivations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The n_TOF Collaboration, facility and experimental setup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Status, upgrades and future perspectives</a:t>
            </a:r>
          </a:p>
          <a:p>
            <a:r>
              <a:rPr lang="en-GB" dirty="0" smtClean="0"/>
              <a:t>Selected experimental results </a:t>
            </a:r>
          </a:p>
          <a:p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n_TOF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Experimental Area 2 Project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78340" y="181440"/>
            <a:ext cx="4656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Outline of the talk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157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2471766" y="1012813"/>
            <a:ext cx="6172200" cy="701675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00302" tIns="50151" rIns="100302" bIns="50151"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rgbClr val="FF0000"/>
                </a:solidFill>
              </a:rPr>
              <a:t>n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_TOF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Phase </a:t>
            </a:r>
            <a:r>
              <a:rPr lang="en-US" sz="3200" dirty="0" smtClean="0">
                <a:solidFill>
                  <a:srgbClr val="FF0000"/>
                </a:solidFill>
              </a:rPr>
              <a:t>1 (2001-2004)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71438" y="1004905"/>
            <a:ext cx="2071670" cy="4924425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2400" b="1" u="sng" dirty="0" err="1" smtClean="0">
                <a:solidFill>
                  <a:srgbClr val="ED181E"/>
                </a:solidFill>
                <a:sym typeface="Symbol" pitchFamily="18" charset="2"/>
              </a:rPr>
              <a:t>C</a:t>
            </a:r>
            <a:r>
              <a:rPr lang="it-IT" sz="2400" b="1" u="sng" dirty="0" err="1" smtClean="0">
                <a:solidFill>
                  <a:schemeClr val="tx2"/>
                </a:solidFill>
                <a:sym typeface="Symbol" pitchFamily="18" charset="2"/>
              </a:rPr>
              <a:t>apture</a:t>
            </a:r>
            <a:endParaRPr lang="it-IT" sz="2400" b="1" u="sng" dirty="0">
              <a:solidFill>
                <a:schemeClr val="tx2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151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Sm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0000FF"/>
                </a:solidFill>
                <a:sym typeface="Symbol" pitchFamily="18" charset="2"/>
              </a:rPr>
              <a:t>204,206,207,208</a:t>
            </a:r>
            <a:r>
              <a:rPr lang="it-IT" sz="1600" b="1" dirty="0">
                <a:solidFill>
                  <a:srgbClr val="0000FF"/>
                </a:solidFill>
                <a:sym typeface="Symbol" pitchFamily="18" charset="2"/>
              </a:rPr>
              <a:t>Pb, </a:t>
            </a:r>
            <a:r>
              <a:rPr lang="it-IT" sz="1600" b="1" baseline="30000" dirty="0">
                <a:solidFill>
                  <a:srgbClr val="0000FF"/>
                </a:solidFill>
                <a:sym typeface="Symbol" pitchFamily="18" charset="2"/>
              </a:rPr>
              <a:t>209</a:t>
            </a:r>
            <a:r>
              <a:rPr lang="it-IT" sz="1600" b="1" dirty="0">
                <a:solidFill>
                  <a:srgbClr val="0000FF"/>
                </a:solidFill>
                <a:sym typeface="Symbol" pitchFamily="18" charset="2"/>
              </a:rPr>
              <a:t>Bi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24,25,26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Mg</a:t>
            </a:r>
            <a:endParaRPr lang="it-IT" sz="1600" b="1" dirty="0">
              <a:solidFill>
                <a:srgbClr val="0000FF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0000FF"/>
                </a:solidFill>
                <a:sym typeface="Symbol" pitchFamily="18" charset="2"/>
              </a:rPr>
              <a:t>90,91,92,94,96</a:t>
            </a:r>
            <a:r>
              <a:rPr lang="it-IT" sz="1600" b="1" dirty="0">
                <a:solidFill>
                  <a:srgbClr val="0000FF"/>
                </a:solidFill>
                <a:sym typeface="Symbol" pitchFamily="18" charset="2"/>
              </a:rPr>
              <a:t>Zr, </a:t>
            </a: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93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Zr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186,187,188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Os, </a:t>
            </a: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139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La</a:t>
            </a:r>
            <a:endParaRPr lang="it-IT" sz="1600" b="1" dirty="0">
              <a:solidFill>
                <a:srgbClr val="0000FF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232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Th, </a:t>
            </a: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233,234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U</a:t>
            </a:r>
            <a:endParaRPr lang="it-IT" sz="1600" b="1" dirty="0">
              <a:solidFill>
                <a:srgbClr val="FF0000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237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Np,</a:t>
            </a: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240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Pu,</a:t>
            </a: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243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Am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defRPr/>
            </a:pPr>
            <a:r>
              <a:rPr lang="it-IT" sz="2400" b="1" u="sng" dirty="0" err="1" smtClean="0">
                <a:solidFill>
                  <a:srgbClr val="ED181E"/>
                </a:solidFill>
                <a:sym typeface="Symbol" pitchFamily="18" charset="2"/>
              </a:rPr>
              <a:t>F</a:t>
            </a:r>
            <a:r>
              <a:rPr lang="it-IT" sz="2400" b="1" u="sng" dirty="0" err="1" smtClean="0">
                <a:solidFill>
                  <a:schemeClr val="tx2"/>
                </a:solidFill>
                <a:sym typeface="Symbol" pitchFamily="18" charset="2"/>
              </a:rPr>
              <a:t>ission</a:t>
            </a:r>
            <a:endParaRPr lang="it-IT" sz="2400" b="1" u="sng" dirty="0">
              <a:solidFill>
                <a:schemeClr val="tx2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233,234,235,236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U</a:t>
            </a:r>
            <a:endParaRPr lang="it-IT" sz="1600" b="1" dirty="0">
              <a:solidFill>
                <a:srgbClr val="FF0000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232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Th, </a:t>
            </a: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209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Bi</a:t>
            </a:r>
            <a:endParaRPr lang="it-IT" sz="1600" b="1" dirty="0">
              <a:solidFill>
                <a:srgbClr val="0000FF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237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Np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241,243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Am, </a:t>
            </a:r>
            <a:r>
              <a:rPr lang="it-IT" sz="1600" b="1" baseline="30000" dirty="0">
                <a:solidFill>
                  <a:srgbClr val="FF0000"/>
                </a:solidFill>
                <a:sym typeface="Symbol" pitchFamily="18" charset="2"/>
              </a:rPr>
              <a:t>245</a:t>
            </a:r>
            <a:r>
              <a:rPr lang="it-IT" sz="1600" b="1" dirty="0">
                <a:solidFill>
                  <a:srgbClr val="FF0000"/>
                </a:solidFill>
                <a:sym typeface="Symbol" pitchFamily="18" charset="2"/>
              </a:rPr>
              <a:t>Cm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1736396" y="214290"/>
            <a:ext cx="5715040" cy="510778"/>
          </a:xfrm>
          <a:prstGeom prst="roundRect">
            <a:avLst/>
          </a:prstGeom>
          <a:solidFill>
            <a:srgbClr val="EAEA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The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n_TOF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 activity</a:t>
            </a:r>
            <a:endParaRPr lang="en-US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142844" y="857232"/>
            <a:ext cx="8786842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881058" y="6429396"/>
            <a:ext cx="7691470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gnaposto numero diapositiva 19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96"/>
            <a:ext cx="2133600" cy="365125"/>
          </a:xfrm>
        </p:spPr>
        <p:txBody>
          <a:bodyPr/>
          <a:lstStyle/>
          <a:p>
            <a:fld id="{AF979A30-F12D-44C9-A012-427D5C4D6178}" type="slidenum">
              <a:rPr lang="it-IT" smtClean="0">
                <a:solidFill>
                  <a:schemeClr val="tx1"/>
                </a:solidFill>
              </a:rPr>
              <a:pPr/>
              <a:t>37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2483768" y="2024144"/>
            <a:ext cx="6172200" cy="2412968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lvl="1" indent="-3556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Calibri" pitchFamily="34" charset="0"/>
              <a:buChar char="–"/>
              <a:defRPr/>
            </a:pPr>
            <a:r>
              <a:rPr lang="en-US" b="1" dirty="0" err="1" smtClean="0">
                <a:solidFill>
                  <a:srgbClr val="FF0000"/>
                </a:solidFill>
              </a:rPr>
              <a:t>M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isurements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 capture reactions:</a:t>
            </a:r>
          </a:p>
          <a:p>
            <a:pPr marL="812800" lvl="2" indent="-355600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25 Isotopes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(8 of which radioactive)</a:t>
            </a:r>
          </a:p>
          <a:p>
            <a:pPr marL="812800" lvl="2" indent="-355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Astrophysics </a:t>
            </a:r>
            <a:r>
              <a:rPr lang="en-US" sz="1600" dirty="0">
                <a:solidFill>
                  <a:srgbClr val="FF0000"/>
                </a:solidFill>
                <a:latin typeface="+mn-lt"/>
              </a:rPr>
              <a:t>and </a:t>
            </a:r>
            <a:r>
              <a:rPr lang="en-US" sz="1600" dirty="0" smtClean="0">
                <a:solidFill>
                  <a:srgbClr val="FF0000"/>
                </a:solidFill>
              </a:rPr>
              <a:t>Nuclear Technology</a:t>
            </a: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 (transmutation)</a:t>
            </a:r>
            <a:endParaRPr lang="en-US" dirty="0">
              <a:latin typeface="+mn-lt"/>
            </a:endParaRPr>
          </a:p>
          <a:p>
            <a:pPr marL="355600" lvl="1" indent="-355600"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Tx/>
              <a:buChar char="–"/>
              <a:defRPr/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easurements of fission cross-sections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marL="812800" lvl="3" indent="-355600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b="1" dirty="0">
                <a:solidFill>
                  <a:srgbClr val="FF0000"/>
                </a:solidFill>
                <a:latin typeface="+mn-lt"/>
              </a:rPr>
              <a:t>11 </a:t>
            </a:r>
            <a:r>
              <a:rPr lang="it-IT" sz="1600" b="1" dirty="0" err="1">
                <a:solidFill>
                  <a:srgbClr val="FF0000"/>
                </a:solidFill>
                <a:latin typeface="+mn-lt"/>
              </a:rPr>
              <a:t>isotopes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(10 </a:t>
            </a:r>
            <a:r>
              <a:rPr lang="it-IT" sz="1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radioactive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  <a:p>
            <a:pPr marL="812800" lvl="3" indent="-355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Mainly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for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Nuclear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Technology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(ADS,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Gen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IV, </a:t>
            </a:r>
            <a:r>
              <a:rPr lang="it-IT" sz="1600" b="1" dirty="0" err="1" smtClean="0">
                <a:solidFill>
                  <a:srgbClr val="FF0000"/>
                </a:solidFill>
                <a:latin typeface="+mn-lt"/>
              </a:rPr>
              <a:t>Th</a:t>
            </a:r>
            <a:r>
              <a:rPr lang="it-IT" sz="1600" b="1" dirty="0" smtClean="0">
                <a:solidFill>
                  <a:srgbClr val="FF0000"/>
                </a:solidFill>
                <a:latin typeface="+mn-lt"/>
              </a:rPr>
              <a:t>/U </a:t>
            </a:r>
            <a:r>
              <a:rPr lang="it-IT" sz="1600" b="1" dirty="0" err="1" smtClean="0">
                <a:solidFill>
                  <a:srgbClr val="FF0000"/>
                </a:solidFill>
                <a:latin typeface="+mn-lt"/>
              </a:rPr>
              <a:t>cycle</a:t>
            </a:r>
            <a:r>
              <a:rPr lang="it-IT" sz="1600" b="1" dirty="0" smtClean="0">
                <a:solidFill>
                  <a:srgbClr val="FF0000"/>
                </a:solidFill>
                <a:latin typeface="+mn-lt"/>
              </a:rPr>
              <a:t>)</a:t>
            </a:r>
            <a:endParaRPr lang="it-IT" sz="1600" b="1" dirty="0">
              <a:solidFill>
                <a:srgbClr val="FF0000"/>
              </a:solidFill>
              <a:latin typeface="+mn-lt"/>
            </a:endParaRPr>
          </a:p>
          <a:p>
            <a:pPr marL="812800" lvl="3" indent="-355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b="1" dirty="0">
                <a:solidFill>
                  <a:srgbClr val="FF0000"/>
                </a:solidFill>
                <a:latin typeface="+mn-lt"/>
              </a:rPr>
              <a:t>strong interest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by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International </a:t>
            </a:r>
            <a:r>
              <a:rPr lang="it-IT" sz="1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Nuclear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Agencies</a:t>
            </a:r>
            <a:endParaRPr lang="it-IT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6" name="Text Box 9"/>
          <p:cNvSpPr txBox="1">
            <a:spLocks noChangeArrowheads="1"/>
          </p:cNvSpPr>
          <p:nvPr/>
        </p:nvSpPr>
        <p:spPr bwMode="auto">
          <a:xfrm>
            <a:off x="2483768" y="4725144"/>
            <a:ext cx="6192688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dirty="0" err="1" smtClean="0">
                <a:solidFill>
                  <a:srgbClr val="FF0000"/>
                </a:solidFill>
                <a:latin typeface="Calibri" pitchFamily="34" charset="0"/>
              </a:rPr>
              <a:t>P</a:t>
            </a:r>
            <a:r>
              <a:rPr lang="it-IT" dirty="0" err="1" smtClean="0">
                <a:solidFill>
                  <a:schemeClr val="tx1"/>
                </a:solidFill>
                <a:latin typeface="Calibri" pitchFamily="34" charset="0"/>
              </a:rPr>
              <a:t>apers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:</a:t>
            </a:r>
            <a:r>
              <a:rPr lang="it-IT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</a:rPr>
              <a:t>&gt;50</a:t>
            </a:r>
          </a:p>
          <a:p>
            <a:pPr>
              <a:spcAft>
                <a:spcPts val="600"/>
              </a:spcAft>
            </a:pPr>
            <a:r>
              <a:rPr lang="it-IT" dirty="0" err="1" smtClean="0">
                <a:solidFill>
                  <a:srgbClr val="FF0000"/>
                </a:solidFill>
                <a:latin typeface="Calibri" pitchFamily="34" charset="0"/>
              </a:rPr>
              <a:t>O</a:t>
            </a:r>
            <a:r>
              <a:rPr lang="it-IT" dirty="0" err="1" smtClean="0">
                <a:solidFill>
                  <a:schemeClr val="tx1"/>
                </a:solidFill>
                <a:latin typeface="Calibri" pitchFamily="34" charset="0"/>
              </a:rPr>
              <a:t>ther</a:t>
            </a: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Calibri" pitchFamily="34" charset="0"/>
              </a:rPr>
              <a:t>pubblications</a:t>
            </a: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: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</a:rPr>
              <a:t> &gt;150</a:t>
            </a:r>
          </a:p>
          <a:p>
            <a:pPr>
              <a:spcAft>
                <a:spcPts val="600"/>
              </a:spcAft>
            </a:pP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ata</a:t>
            </a: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are </a:t>
            </a:r>
            <a:r>
              <a:rPr lang="it-IT" dirty="0" err="1" smtClean="0">
                <a:solidFill>
                  <a:schemeClr val="tx1"/>
                </a:solidFill>
                <a:latin typeface="Calibri" pitchFamily="34" charset="0"/>
              </a:rPr>
              <a:t>becoming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Calibri" pitchFamily="34" charset="0"/>
              </a:rPr>
              <a:t>available</a:t>
            </a: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on</a:t>
            </a:r>
            <a:r>
              <a:rPr lang="it-IT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</a:rPr>
              <a:t>EXFOR</a:t>
            </a:r>
          </a:p>
        </p:txBody>
      </p:sp>
      <p:sp>
        <p:nvSpPr>
          <p:cNvPr id="13" name="Ovale 12"/>
          <p:cNvSpPr/>
          <p:nvPr/>
        </p:nvSpPr>
        <p:spPr>
          <a:xfrm>
            <a:off x="0" y="3140968"/>
            <a:ext cx="1835696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>
            <a:off x="0" y="5157192"/>
            <a:ext cx="16916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3049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3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2471766" y="1012813"/>
            <a:ext cx="6172200" cy="701675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00302" tIns="50151" rIns="100302" bIns="50151"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rgbClr val="FF0000"/>
                </a:solidFill>
              </a:rPr>
              <a:t>n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_TOF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Phase </a:t>
            </a:r>
            <a:r>
              <a:rPr lang="en-US" sz="3200" dirty="0" smtClean="0">
                <a:solidFill>
                  <a:srgbClr val="FF0000"/>
                </a:solidFill>
              </a:rPr>
              <a:t>2 (2008-2012)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24066" y="1174446"/>
            <a:ext cx="2071670" cy="470282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2400" b="1" u="sng" dirty="0" err="1" smtClean="0">
                <a:sym typeface="Symbol" pitchFamily="18" charset="2"/>
              </a:rPr>
              <a:t>Capture</a:t>
            </a:r>
            <a:endParaRPr lang="it-IT" sz="2400" b="1" u="sng" dirty="0"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25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Mg,  </a:t>
            </a: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54, 56,57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Fe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58,60,62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Ni, </a:t>
            </a: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63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Ni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,</a:t>
            </a:r>
            <a:r>
              <a:rPr lang="it-IT" sz="1600" b="1" baseline="30000" dirty="0" smtClean="0">
                <a:solidFill>
                  <a:srgbClr val="0000FF"/>
                </a:solidFill>
                <a:sym typeface="Symbol" pitchFamily="18" charset="2"/>
              </a:rPr>
              <a:t>88</a:t>
            </a:r>
            <a:r>
              <a:rPr lang="it-IT" sz="1600" b="1" dirty="0" smtClean="0">
                <a:solidFill>
                  <a:srgbClr val="0000FF"/>
                </a:solidFill>
                <a:sym typeface="Symbol" pitchFamily="18" charset="2"/>
              </a:rPr>
              <a:t>Sr 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236,238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U</a:t>
            </a:r>
            <a:endParaRPr lang="it-IT" sz="1600" b="1" baseline="30000" dirty="0" smtClean="0">
              <a:solidFill>
                <a:srgbClr val="0000FF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241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Am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defRPr/>
            </a:pPr>
            <a:r>
              <a:rPr lang="it-IT" sz="2400" b="1" u="sng" dirty="0" err="1" smtClean="0">
                <a:sym typeface="Symbol" pitchFamily="18" charset="2"/>
              </a:rPr>
              <a:t>Fission</a:t>
            </a:r>
            <a:endParaRPr lang="it-IT" sz="2400" b="1" u="sng" dirty="0"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240,242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Pu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235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U(n,</a:t>
            </a:r>
            <a:r>
              <a:rPr lang="it-IT" sz="1600" b="1" dirty="0" smtClean="0">
                <a:solidFill>
                  <a:srgbClr val="FF0000"/>
                </a:solidFill>
                <a:latin typeface="Symbol" pitchFamily="18" charset="2"/>
                <a:sym typeface="Symbol" pitchFamily="18" charset="2"/>
              </a:rPr>
              <a:t>g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/f)</a:t>
            </a:r>
            <a:endParaRPr lang="it-IT" sz="1600" b="1" dirty="0">
              <a:solidFill>
                <a:srgbClr val="FF0000"/>
              </a:solidFill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232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Th , </a:t>
            </a: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234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U, </a:t>
            </a:r>
            <a:r>
              <a:rPr lang="it-IT" sz="1600" b="1" baseline="30000" dirty="0" smtClean="0">
                <a:solidFill>
                  <a:srgbClr val="FF0000"/>
                </a:solidFill>
                <a:sym typeface="Symbol" pitchFamily="18" charset="2"/>
              </a:rPr>
              <a:t>237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Np ang. </a:t>
            </a:r>
            <a:r>
              <a:rPr lang="it-IT" sz="1600" b="1" dirty="0" err="1" smtClean="0">
                <a:solidFill>
                  <a:srgbClr val="FF0000"/>
                </a:solidFill>
                <a:sym typeface="Symbol" pitchFamily="18" charset="2"/>
              </a:rPr>
              <a:t>distr</a:t>
            </a:r>
            <a:r>
              <a:rPr lang="it-IT" sz="1600" b="1" dirty="0" smtClean="0">
                <a:solidFill>
                  <a:srgbClr val="FF0000"/>
                </a:solidFill>
                <a:sym typeface="Symbol" pitchFamily="18" charset="2"/>
              </a:rPr>
              <a:t>.</a:t>
            </a:r>
            <a:endParaRPr lang="it-IT" sz="1600" b="1" dirty="0">
              <a:solidFill>
                <a:srgbClr val="FF0000"/>
              </a:solidFill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2400" b="1" u="sng" dirty="0" smtClean="0">
                <a:sym typeface="Symbol" pitchFamily="18" charset="2"/>
              </a:rPr>
              <a:t>(n,</a:t>
            </a:r>
            <a:r>
              <a:rPr lang="it-IT" sz="2400" b="1" u="sng" dirty="0" smtClean="0">
                <a:latin typeface="Symbol" pitchFamily="18" charset="2"/>
                <a:sym typeface="Symbol" pitchFamily="18" charset="2"/>
              </a:rPr>
              <a:t>a</a:t>
            </a:r>
            <a:r>
              <a:rPr lang="it-IT" sz="2400" b="1" u="sng" dirty="0" smtClean="0">
                <a:sym typeface="Symbol" pitchFamily="18" charset="2"/>
              </a:rPr>
              <a:t>)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1600" b="1" baseline="30000" dirty="0" smtClean="0">
                <a:solidFill>
                  <a:srgbClr val="0000CC"/>
                </a:solidFill>
                <a:sym typeface="Symbol" pitchFamily="18" charset="2"/>
              </a:rPr>
              <a:t>33</a:t>
            </a:r>
            <a:r>
              <a:rPr lang="it-IT" sz="1600" b="1" dirty="0" smtClean="0">
                <a:solidFill>
                  <a:srgbClr val="0000CC"/>
                </a:solidFill>
                <a:sym typeface="Symbol" pitchFamily="18" charset="2"/>
              </a:rPr>
              <a:t>S, </a:t>
            </a:r>
            <a:r>
              <a:rPr lang="it-IT" sz="1600" b="1" baseline="30000" dirty="0" smtClean="0">
                <a:solidFill>
                  <a:srgbClr val="0000CC"/>
                </a:solidFill>
                <a:sym typeface="Symbol" pitchFamily="18" charset="2"/>
              </a:rPr>
              <a:t>59</a:t>
            </a:r>
            <a:r>
              <a:rPr lang="it-IT" sz="1600" b="1" dirty="0" smtClean="0">
                <a:solidFill>
                  <a:srgbClr val="0000CC"/>
                </a:solidFill>
                <a:sym typeface="Symbol" pitchFamily="18" charset="2"/>
              </a:rPr>
              <a:t>Ni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1857356" y="214290"/>
            <a:ext cx="5715040" cy="510778"/>
          </a:xfrm>
          <a:prstGeom prst="roundRect">
            <a:avLst/>
          </a:prstGeom>
          <a:solidFill>
            <a:srgbClr val="EAEA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The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n_TOF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 activity</a:t>
            </a:r>
            <a:endParaRPr lang="en-US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142844" y="857232"/>
            <a:ext cx="8786842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881058" y="6429396"/>
            <a:ext cx="7691470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gnaposto numero diapositiva 19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96"/>
            <a:ext cx="2133600" cy="365125"/>
          </a:xfrm>
        </p:spPr>
        <p:txBody>
          <a:bodyPr/>
          <a:lstStyle/>
          <a:p>
            <a:fld id="{AF979A30-F12D-44C9-A012-427D5C4D6178}" type="slidenum">
              <a:rPr lang="it-IT" smtClean="0">
                <a:solidFill>
                  <a:schemeClr val="tx1"/>
                </a:solidFill>
              </a:rPr>
              <a:pPr/>
              <a:t>38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auto">
          <a:xfrm>
            <a:off x="2483768" y="1916832"/>
            <a:ext cx="6172200" cy="362253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lvl="1" indent="-355600" fontAlgn="auto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Calibri" pitchFamily="34" charset="0"/>
              <a:buChar char="–"/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marL="355600" lvl="1" indent="-355600" fontAlgn="auto">
              <a:spcAft>
                <a:spcPts val="0"/>
              </a:spcAft>
              <a:buClr>
                <a:schemeClr val="tx1"/>
              </a:buClr>
              <a:buFont typeface="Calibri" pitchFamily="34" charset="0"/>
              <a:buChar char="–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M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ea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surements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 capture reactions:</a:t>
            </a:r>
          </a:p>
          <a:p>
            <a:pPr marL="812800" lvl="2" indent="-355600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600" b="1" dirty="0" smtClean="0">
                <a:solidFill>
                  <a:srgbClr val="FF0000"/>
                </a:solidFill>
              </a:rPr>
              <a:t>12</a:t>
            </a: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+mn-lt"/>
              </a:rPr>
              <a:t>Isotopes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(4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 which radioactive)</a:t>
            </a:r>
          </a:p>
          <a:p>
            <a:pPr marL="812800" lvl="2" indent="-355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Astrophysics and Nuclear Technology (transmutation)</a:t>
            </a:r>
          </a:p>
          <a:p>
            <a:pPr marL="355600" lvl="1" indent="-355600"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Tx/>
              <a:buChar char="–"/>
              <a:defRPr/>
            </a:pPr>
            <a:r>
              <a:rPr lang="en-US" b="1" dirty="0" smtClean="0">
                <a:solidFill>
                  <a:srgbClr val="FF0000"/>
                </a:solidFill>
                <a:latin typeface="+mn-lt"/>
              </a:rPr>
              <a:t>M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easurements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 fission cross-sections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marL="812800" lvl="3" indent="-355600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b="1" dirty="0" smtClean="0">
                <a:solidFill>
                  <a:srgbClr val="FF0000"/>
                </a:solidFill>
              </a:rPr>
              <a:t>6</a:t>
            </a:r>
            <a:r>
              <a:rPr lang="it-IT" sz="16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1600" b="1" dirty="0" err="1">
                <a:solidFill>
                  <a:srgbClr val="FF0000"/>
                </a:solidFill>
                <a:latin typeface="+mn-lt"/>
              </a:rPr>
              <a:t>isotopes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it-IT" sz="1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radioactive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  <a:p>
            <a:pPr marL="812800" lvl="3" indent="-355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Mainly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for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Nuclear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Technology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(ADS,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Gen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IV, </a:t>
            </a:r>
            <a:r>
              <a:rPr lang="it-IT" sz="1600" dirty="0" err="1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/U </a:t>
            </a:r>
            <a:r>
              <a:rPr lang="it-IT" sz="1600" dirty="0" err="1" smtClean="0">
                <a:solidFill>
                  <a:schemeClr val="tx2">
                    <a:lumMod val="75000"/>
                  </a:schemeClr>
                </a:solidFill>
              </a:rPr>
              <a:t>cycle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355600" lvl="1" indent="-355600"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Tx/>
              <a:buChar char="–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ther me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asurements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12800" lvl="3" indent="-355600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dirty="0" err="1" smtClean="0">
                <a:solidFill>
                  <a:schemeClr val="tx2">
                    <a:lumMod val="75000"/>
                  </a:schemeClr>
                </a:solidFill>
              </a:rPr>
              <a:t>Simultaneous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tx2">
                    <a:lumMod val="75000"/>
                  </a:schemeClr>
                </a:solidFill>
              </a:rPr>
              <a:t>capture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it-IT" sz="1600" dirty="0" err="1" smtClean="0">
                <a:solidFill>
                  <a:schemeClr val="tx2">
                    <a:lumMod val="75000"/>
                  </a:schemeClr>
                </a:solidFill>
              </a:rPr>
              <a:t>fission</a:t>
            </a:r>
            <a:endParaRPr lang="it-IT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812800" lvl="3" indent="-355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(n,a)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reactions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using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diamond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1600" dirty="0" err="1" smtClean="0">
                <a:solidFill>
                  <a:schemeClr val="accent1">
                    <a:lumMod val="50000"/>
                  </a:schemeClr>
                </a:solidFill>
              </a:rPr>
              <a:t>detectors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it-IT" sz="1600" b="1" dirty="0" smtClean="0">
              <a:solidFill>
                <a:srgbClr val="FF0000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72008" y="2348880"/>
            <a:ext cx="97160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/>
          <p:cNvSpPr/>
          <p:nvPr/>
        </p:nvSpPr>
        <p:spPr>
          <a:xfrm>
            <a:off x="72008" y="5013176"/>
            <a:ext cx="971600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65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14382">
            <a:off x="-121736" y="3553182"/>
            <a:ext cx="5431168" cy="416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21299999"/>
            </a:camera>
            <a:lightRig rig="threePt" dir="t"/>
          </a:scene3d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/>
          <a:srcRect l="2451" t="9453" r="4813" b="5922"/>
          <a:stretch>
            <a:fillRect/>
          </a:stretch>
        </p:blipFill>
        <p:spPr bwMode="auto">
          <a:xfrm>
            <a:off x="4716016" y="1052736"/>
            <a:ext cx="4005629" cy="2808312"/>
          </a:xfrm>
          <a:prstGeom prst="rect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711912" y="62782"/>
            <a:ext cx="5715000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Data </a:t>
            </a:r>
            <a:r>
              <a:rPr lang="it-IT" sz="2400" b="1" dirty="0" err="1" smtClean="0">
                <a:solidFill>
                  <a:srgbClr val="FF0000"/>
                </a:solidFill>
              </a:rPr>
              <a:t>for</a:t>
            </a:r>
            <a:r>
              <a:rPr lang="it-IT" sz="2400" b="1" dirty="0" smtClean="0">
                <a:solidFill>
                  <a:srgbClr val="FF0000"/>
                </a:solidFill>
              </a:rPr>
              <a:t> the </a:t>
            </a:r>
            <a:r>
              <a:rPr lang="it-IT" sz="2400" b="1" dirty="0" err="1" smtClean="0">
                <a:solidFill>
                  <a:srgbClr val="FF0000"/>
                </a:solidFill>
              </a:rPr>
              <a:t>Th</a:t>
            </a:r>
            <a:r>
              <a:rPr lang="it-IT" sz="2400" b="1" dirty="0" smtClean="0">
                <a:solidFill>
                  <a:srgbClr val="FF0000"/>
                </a:solidFill>
              </a:rPr>
              <a:t>/U </a:t>
            </a:r>
            <a:r>
              <a:rPr lang="it-IT" sz="2400" b="1" dirty="0" err="1" smtClean="0">
                <a:solidFill>
                  <a:srgbClr val="FF0000"/>
                </a:solidFill>
              </a:rPr>
              <a:t>fuel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cycle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Segnaposto numero diapositiva 19"/>
          <p:cNvSpPr>
            <a:spLocks noGrp="1"/>
          </p:cNvSpPr>
          <p:nvPr>
            <p:ph type="sldNum" sz="quarter" idx="12"/>
          </p:nvPr>
        </p:nvSpPr>
        <p:spPr bwMode="auto">
          <a:xfrm>
            <a:off x="6572250" y="6429375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459526-2811-4827-9B02-600C2EC19BEC}" type="slidenum">
              <a:rPr lang="it-IT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it-IT" dirty="0" smtClean="0">
              <a:solidFill>
                <a:schemeClr val="tx1"/>
              </a:solidFill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755576" y="1165740"/>
            <a:ext cx="3528392" cy="14711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763" indent="63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At </a:t>
            </a:r>
            <a:r>
              <a:rPr lang="en-US" sz="1600" dirty="0" err="1" smtClean="0">
                <a:solidFill>
                  <a:schemeClr val="tx1"/>
                </a:solidFill>
              </a:rPr>
              <a:t>n_TOF</a:t>
            </a:r>
            <a:r>
              <a:rPr lang="en-US" sz="1600" dirty="0" smtClean="0">
                <a:solidFill>
                  <a:schemeClr val="tx1"/>
                </a:solidFill>
              </a:rPr>
              <a:t> we have measured the two main reactions of the cycle: the </a:t>
            </a:r>
            <a:r>
              <a:rPr lang="en-US" sz="1600" b="1" baseline="30000" dirty="0" smtClean="0">
                <a:solidFill>
                  <a:srgbClr val="FF0000"/>
                </a:solidFill>
              </a:rPr>
              <a:t>232</a:t>
            </a:r>
            <a:r>
              <a:rPr lang="en-US" sz="1600" b="1" dirty="0" smtClean="0">
                <a:solidFill>
                  <a:srgbClr val="FF0000"/>
                </a:solidFill>
              </a:rPr>
              <a:t>Th(</a:t>
            </a:r>
            <a:r>
              <a:rPr lang="en-US" sz="1600" b="1" dirty="0" err="1" smtClean="0">
                <a:solidFill>
                  <a:srgbClr val="FF0000"/>
                </a:solidFill>
              </a:rPr>
              <a:t>n,</a:t>
            </a:r>
            <a:r>
              <a:rPr lang="en-US" sz="1600" b="1" dirty="0" err="1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sz="1600" b="1" dirty="0" smtClean="0">
                <a:solidFill>
                  <a:srgbClr val="FF0000"/>
                </a:solidFill>
              </a:rPr>
              <a:t>)</a:t>
            </a:r>
            <a:r>
              <a:rPr lang="en-US" sz="1600" dirty="0" smtClean="0">
                <a:solidFill>
                  <a:schemeClr val="tx1"/>
                </a:solidFill>
              </a:rPr>
              <a:t> and </a:t>
            </a:r>
            <a:r>
              <a:rPr lang="en-US" sz="1600" b="1" baseline="30000" dirty="0" smtClean="0">
                <a:solidFill>
                  <a:srgbClr val="FF0000"/>
                </a:solidFill>
              </a:rPr>
              <a:t>233</a:t>
            </a:r>
            <a:r>
              <a:rPr lang="en-US" sz="1600" b="1" dirty="0" smtClean="0">
                <a:solidFill>
                  <a:srgbClr val="FF0000"/>
                </a:solidFill>
              </a:rPr>
              <a:t>U(</a:t>
            </a:r>
            <a:r>
              <a:rPr lang="en-US" sz="1600" b="1" dirty="0" err="1" smtClean="0">
                <a:solidFill>
                  <a:srgbClr val="FF0000"/>
                </a:solidFill>
              </a:rPr>
              <a:t>n,F</a:t>
            </a:r>
            <a:r>
              <a:rPr lang="en-US" sz="1600" b="1" dirty="0" smtClean="0">
                <a:solidFill>
                  <a:srgbClr val="FF0000"/>
                </a:solidFill>
              </a:rPr>
              <a:t>)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</a:p>
          <a:p>
            <a:pPr marL="4763" indent="63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Results with </a:t>
            </a:r>
            <a:r>
              <a:rPr lang="en-US" sz="1600" b="1" dirty="0" smtClean="0">
                <a:solidFill>
                  <a:srgbClr val="FF0000"/>
                </a:solidFill>
              </a:rPr>
              <a:t>high resolution</a:t>
            </a:r>
            <a:r>
              <a:rPr lang="en-US" sz="1600" dirty="0" smtClean="0">
                <a:solidFill>
                  <a:schemeClr val="tx1"/>
                </a:solidFill>
              </a:rPr>
              <a:t>, </a:t>
            </a:r>
            <a:r>
              <a:rPr lang="en-US" sz="1600" b="1" dirty="0" smtClean="0">
                <a:solidFill>
                  <a:srgbClr val="FF0000"/>
                </a:solidFill>
              </a:rPr>
              <a:t>high accuracy</a:t>
            </a:r>
            <a:r>
              <a:rPr lang="en-US" sz="1600" dirty="0" smtClean="0">
                <a:solidFill>
                  <a:schemeClr val="tx1"/>
                </a:solidFill>
              </a:rPr>
              <a:t> (3 - 5 %) and </a:t>
            </a:r>
            <a:r>
              <a:rPr lang="en-US" sz="1600" b="1" dirty="0" smtClean="0">
                <a:solidFill>
                  <a:srgbClr val="FF0000"/>
                </a:solidFill>
              </a:rPr>
              <a:t>wide energy range</a:t>
            </a:r>
            <a:r>
              <a:rPr lang="en-US" sz="1600" dirty="0" smtClean="0">
                <a:solidFill>
                  <a:schemeClr val="tx1"/>
                </a:solidFill>
              </a:rPr>
              <a:t> (from thermal to several </a:t>
            </a:r>
            <a:r>
              <a:rPr lang="en-US" sz="1600" dirty="0" err="1" smtClean="0">
                <a:solidFill>
                  <a:schemeClr val="tx1"/>
                </a:solidFill>
              </a:rPr>
              <a:t>MeV</a:t>
            </a:r>
            <a:r>
              <a:rPr lang="en-US" sz="1600" dirty="0" smtClean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425501" y="1218238"/>
            <a:ext cx="979755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b="1" baseline="30000" dirty="0" smtClean="0">
                <a:solidFill>
                  <a:schemeClr val="tx1"/>
                </a:solidFill>
              </a:rPr>
              <a:t>232</a:t>
            </a:r>
            <a:r>
              <a:rPr lang="it-IT" sz="1600" b="1" dirty="0" smtClean="0">
                <a:solidFill>
                  <a:schemeClr val="tx1"/>
                </a:solidFill>
              </a:rPr>
              <a:t>Th(n,</a:t>
            </a:r>
            <a:r>
              <a:rPr lang="it-IT" sz="1600" b="1" dirty="0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it-IT" sz="1600" b="1" dirty="0" smtClean="0">
                <a:solidFill>
                  <a:schemeClr val="tx1"/>
                </a:solidFill>
              </a:rPr>
              <a:t>)</a:t>
            </a:r>
            <a:endParaRPr lang="it-IT" sz="1600" b="1" dirty="0">
              <a:solidFill>
                <a:schemeClr val="tx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47755" y="2776412"/>
            <a:ext cx="4254682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dirty="0" err="1" smtClean="0"/>
              <a:t>Important</a:t>
            </a:r>
            <a:r>
              <a:rPr lang="it-IT" b="1" dirty="0" smtClean="0"/>
              <a:t> data for the </a:t>
            </a:r>
            <a:r>
              <a:rPr lang="it-IT" b="1" dirty="0" err="1" smtClean="0"/>
              <a:t>development</a:t>
            </a:r>
            <a:r>
              <a:rPr lang="it-IT" b="1" dirty="0" smtClean="0"/>
              <a:t> of the </a:t>
            </a:r>
            <a:r>
              <a:rPr lang="it-IT" b="1" dirty="0" err="1" smtClean="0"/>
              <a:t>Th</a:t>
            </a:r>
            <a:r>
              <a:rPr lang="it-IT" b="1" dirty="0" smtClean="0"/>
              <a:t>/U </a:t>
            </a:r>
            <a:r>
              <a:rPr lang="it-IT" b="1" dirty="0" err="1" smtClean="0"/>
              <a:t>fuel</a:t>
            </a:r>
            <a:r>
              <a:rPr lang="it-IT" b="1" dirty="0" smtClean="0"/>
              <a:t> </a:t>
            </a:r>
            <a:r>
              <a:rPr lang="it-IT" b="1" dirty="0" err="1" smtClean="0"/>
              <a:t>cycle</a:t>
            </a:r>
            <a:endParaRPr lang="it-IT" b="1" dirty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70420">
            <a:off x="1315713" y="4665067"/>
            <a:ext cx="5028608" cy="221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792127">
            <a:off x="4263344" y="5027463"/>
            <a:ext cx="5066351" cy="37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8514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683" y="105031"/>
            <a:ext cx="5872402" cy="1162884"/>
          </a:xfrm>
        </p:spPr>
        <p:txBody>
          <a:bodyPr>
            <a:normAutofit/>
          </a:bodyPr>
          <a:lstStyle/>
          <a:p>
            <a:r>
              <a:rPr lang="en-GB" b="1" dirty="0" smtClean="0"/>
              <a:t>Results from </a:t>
            </a:r>
            <a:r>
              <a:rPr lang="en-GB" b="1" baseline="30000" dirty="0" smtClean="0"/>
              <a:t>245</a:t>
            </a:r>
            <a:r>
              <a:rPr lang="en-GB" b="1" dirty="0" smtClean="0"/>
              <a:t>Cm(</a:t>
            </a:r>
            <a:r>
              <a:rPr lang="en-GB" b="1" dirty="0" err="1" smtClean="0"/>
              <a:t>n,f</a:t>
            </a:r>
            <a:r>
              <a:rPr lang="en-GB" b="1" dirty="0" smtClean="0"/>
              <a:t>) reaction (FIC)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133755" y="1267914"/>
            <a:ext cx="4887415" cy="2212265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Significant </a:t>
            </a:r>
            <a:r>
              <a:rPr lang="en-GB" dirty="0" smtClean="0">
                <a:solidFill>
                  <a:srgbClr val="0070C0"/>
                </a:solidFill>
                <a:latin typeface="Symbol" pitchFamily="18" charset="2"/>
              </a:rPr>
              <a:t>a</a:t>
            </a:r>
            <a:r>
              <a:rPr lang="en-GB" dirty="0" smtClean="0">
                <a:solidFill>
                  <a:srgbClr val="0070C0"/>
                </a:solidFill>
              </a:rPr>
              <a:t>-particle</a:t>
            </a:r>
            <a:r>
              <a:rPr lang="en-GB" dirty="0" smtClean="0"/>
              <a:t> contribution due to t</a:t>
            </a:r>
            <a:r>
              <a:rPr lang="en-GB" baseline="-25000" dirty="0" smtClean="0"/>
              <a:t>1/2</a:t>
            </a:r>
            <a:r>
              <a:rPr lang="en-GB" dirty="0" smtClean="0"/>
              <a:t>=8500 y and of </a:t>
            </a:r>
            <a:r>
              <a:rPr lang="en-GB" baseline="30000" dirty="0" smtClean="0"/>
              <a:t>244</a:t>
            </a:r>
            <a:r>
              <a:rPr lang="en-GB" dirty="0" smtClean="0"/>
              <a:t>Cm contamination (t</a:t>
            </a:r>
            <a:r>
              <a:rPr lang="en-GB" baseline="-25000" dirty="0" smtClean="0"/>
              <a:t>1/2</a:t>
            </a:r>
            <a:r>
              <a:rPr lang="en-GB" dirty="0" smtClean="0"/>
              <a:t>=18 y)</a:t>
            </a:r>
          </a:p>
          <a:p>
            <a:r>
              <a:rPr lang="en-GB" dirty="0" smtClean="0"/>
              <a:t>High amplitude threshold + spontaneous fission subtraction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70" y="903489"/>
            <a:ext cx="3961093" cy="318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75" y="3260348"/>
            <a:ext cx="3845333" cy="31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0" y="4004252"/>
            <a:ext cx="5268036" cy="1940659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Data </a:t>
            </a:r>
            <a:r>
              <a:rPr lang="en-GB" dirty="0" smtClean="0">
                <a:solidFill>
                  <a:srgbClr val="0070C0"/>
                </a:solidFill>
              </a:rPr>
              <a:t>normalized at thermal energies </a:t>
            </a:r>
            <a:r>
              <a:rPr lang="en-GB" dirty="0" smtClean="0"/>
              <a:t>with a weighted average of two recent measurement</a:t>
            </a:r>
          </a:p>
          <a:p>
            <a:r>
              <a:rPr lang="en-GB" dirty="0" smtClean="0"/>
              <a:t>From thermal up to 1 </a:t>
            </a:r>
            <a:r>
              <a:rPr lang="en-GB" dirty="0" err="1" smtClean="0"/>
              <a:t>eV</a:t>
            </a:r>
            <a:r>
              <a:rPr lang="en-GB" dirty="0" smtClean="0"/>
              <a:t> n_TOF data intermediate between Browne </a:t>
            </a:r>
            <a:r>
              <a:rPr lang="en-GB" i="1" dirty="0" smtClean="0"/>
              <a:t>et al.</a:t>
            </a:r>
            <a:r>
              <a:rPr lang="en-GB" dirty="0" smtClean="0"/>
              <a:t> and White </a:t>
            </a:r>
            <a:r>
              <a:rPr lang="en-GB" i="1" dirty="0" smtClean="0"/>
              <a:t>et al.</a:t>
            </a:r>
            <a:endParaRPr lang="en-US" i="1" dirty="0"/>
          </a:p>
        </p:txBody>
      </p:sp>
      <p:sp>
        <p:nvSpPr>
          <p:cNvPr id="14" name="Rectangle 13"/>
          <p:cNvSpPr/>
          <p:nvPr/>
        </p:nvSpPr>
        <p:spPr>
          <a:xfrm>
            <a:off x="186309" y="5744579"/>
            <a:ext cx="5177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 smtClean="0">
                <a:solidFill>
                  <a:schemeClr val="bg1">
                    <a:lumMod val="50000"/>
                  </a:schemeClr>
                </a:solidFill>
              </a:rPr>
              <a:t>M. Calviani et al. (n_TOF Coll.), accepted for publication in Phys. Rev.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C </a:t>
            </a:r>
            <a:r>
              <a:rPr lang="en-GB" sz="1600" i="1" dirty="0" smtClean="0">
                <a:solidFill>
                  <a:schemeClr val="bg1">
                    <a:lumMod val="50000"/>
                  </a:schemeClr>
                </a:solidFill>
              </a:rPr>
              <a:t>(2012)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03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 build="p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7C3C-8634-654E-BC3C-DADF4F0156D0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05" y="993012"/>
            <a:ext cx="3794369" cy="31890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814" y="993013"/>
            <a:ext cx="4457447" cy="30172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625" y="5824407"/>
            <a:ext cx="56050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/>
              <a:t>M. </a:t>
            </a:r>
            <a:r>
              <a:rPr lang="it-IT" sz="1400" dirty="0" err="1"/>
              <a:t>Calviani</a:t>
            </a:r>
            <a:r>
              <a:rPr lang="it-IT" sz="1400" dirty="0"/>
              <a:t> et al., </a:t>
            </a:r>
            <a:r>
              <a:rPr lang="it-IT" sz="1400" dirty="0" err="1"/>
              <a:t>Phys</a:t>
            </a:r>
            <a:r>
              <a:rPr lang="it-IT" sz="1400" dirty="0"/>
              <a:t>. Rev. C 85, 034616 (2012)</a:t>
            </a:r>
            <a:endParaRPr lang="en-US" sz="14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555776" y="180975"/>
            <a:ext cx="3960440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baseline="30000" dirty="0">
                <a:solidFill>
                  <a:srgbClr val="FF0000"/>
                </a:solidFill>
              </a:rPr>
              <a:t>245</a:t>
            </a:r>
            <a:r>
              <a:rPr lang="en-GB" sz="2400" b="1" dirty="0">
                <a:solidFill>
                  <a:srgbClr val="FF0000"/>
                </a:solidFill>
              </a:rPr>
              <a:t>Cm(</a:t>
            </a:r>
            <a:r>
              <a:rPr lang="en-GB" sz="2400" b="1" dirty="0" err="1">
                <a:solidFill>
                  <a:srgbClr val="FF0000"/>
                </a:solidFill>
              </a:rPr>
              <a:t>n,f</a:t>
            </a:r>
            <a:r>
              <a:rPr lang="en-GB" sz="2400" b="1" dirty="0">
                <a:solidFill>
                  <a:srgbClr val="FF0000"/>
                </a:solidFill>
              </a:rPr>
              <a:t>)</a:t>
            </a:r>
            <a:endParaRPr lang="it-IT" sz="24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1756" y="4287146"/>
            <a:ext cx="3504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245 Cm(</a:t>
            </a:r>
            <a:r>
              <a:rPr lang="en-US" sz="1200" dirty="0" err="1"/>
              <a:t>n,f</a:t>
            </a:r>
            <a:r>
              <a:rPr lang="en-US" sz="1200" dirty="0"/>
              <a:t>) cross section </a:t>
            </a:r>
            <a:r>
              <a:rPr lang="en-US" sz="1200" dirty="0" smtClean="0"/>
              <a:t>between </a:t>
            </a:r>
            <a:r>
              <a:rPr lang="en-US" sz="1200" dirty="0"/>
              <a:t>10 and 17 </a:t>
            </a:r>
            <a:r>
              <a:rPr lang="en-US" sz="1200" dirty="0" err="1"/>
              <a:t>eV</a:t>
            </a:r>
            <a:r>
              <a:rPr lang="en-US" sz="1200" dirty="0"/>
              <a:t> neutron energy, compared with two previous data sets and with evaluations.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3439" y="4183999"/>
            <a:ext cx="337437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245Cm(</a:t>
            </a:r>
            <a:r>
              <a:rPr lang="en-US" sz="1200" dirty="0" err="1"/>
              <a:t>n,f</a:t>
            </a:r>
            <a:r>
              <a:rPr lang="en-US" sz="1200" dirty="0"/>
              <a:t>) cross section in the un- resolved resonance region from 1 </a:t>
            </a:r>
            <a:r>
              <a:rPr lang="en-US" sz="1200" dirty="0" err="1"/>
              <a:t>keV</a:t>
            </a:r>
            <a:r>
              <a:rPr lang="en-US" sz="1200" dirty="0"/>
              <a:t> to 1 MeV neutron energy, compared with the data </a:t>
            </a:r>
            <a:r>
              <a:rPr lang="en-US" sz="1200" dirty="0" smtClean="0"/>
              <a:t>and </a:t>
            </a:r>
            <a:r>
              <a:rPr lang="en-US" sz="1200" dirty="0"/>
              <a:t>with the evaluated data sets of ENDF/B-VII.0 and JENDL/AC-2008.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24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76338" y="617538"/>
            <a:ext cx="5878512" cy="547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304800" y="914400"/>
            <a:ext cx="6329361" cy="92333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latin typeface="Calibri" charset="0"/>
              </a:rPr>
              <a:t>The sample (disk-shaped with 12.2 mm diameter) consists on 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32.2 mg of </a:t>
            </a:r>
            <a:r>
              <a:rPr lang="en-US" baseline="30000" dirty="0">
                <a:solidFill>
                  <a:srgbClr val="C00000"/>
                </a:solidFill>
                <a:latin typeface="Calibri" charset="0"/>
              </a:rPr>
              <a:t>241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Am oxide </a:t>
            </a:r>
            <a:r>
              <a:rPr lang="en-US" dirty="0">
                <a:latin typeface="Calibri" charset="0"/>
              </a:rPr>
              <a:t>embedded in a 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305 mg  Al</a:t>
            </a:r>
            <a:r>
              <a:rPr lang="en-US" baseline="-25000" dirty="0">
                <a:solidFill>
                  <a:srgbClr val="C00000"/>
                </a:solidFill>
                <a:latin typeface="Calibri" charset="0"/>
              </a:rPr>
              <a:t>2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O</a:t>
            </a:r>
            <a:r>
              <a:rPr lang="en-US" baseline="-25000" dirty="0">
                <a:solidFill>
                  <a:srgbClr val="C00000"/>
                </a:solidFill>
                <a:latin typeface="Calibri" charset="0"/>
              </a:rPr>
              <a:t>3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 matrix </a:t>
            </a:r>
            <a:r>
              <a:rPr lang="en-US" dirty="0">
                <a:latin typeface="Calibri" charset="0"/>
              </a:rPr>
              <a:t>and encapsulated in a 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0.5 mm thick aluminum canning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pic>
        <p:nvPicPr>
          <p:cNvPr id="18" name="Picture 3" descr="IMG_48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4052" y="995280"/>
            <a:ext cx="1900176" cy="142513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087939" y="2002466"/>
            <a:ext cx="1077539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Calibri" charset="0"/>
              </a:rPr>
              <a:t>(3.8 </a:t>
            </a:r>
            <a:r>
              <a:rPr lang="en-US" b="1" dirty="0" err="1" smtClean="0">
                <a:solidFill>
                  <a:srgbClr val="FF0000"/>
                </a:solidFill>
                <a:latin typeface="Calibri" charset="0"/>
              </a:rPr>
              <a:t>GBq</a:t>
            </a:r>
            <a:r>
              <a:rPr lang="en-US" b="1" dirty="0" smtClean="0">
                <a:solidFill>
                  <a:srgbClr val="FF0000"/>
                </a:solidFill>
                <a:latin typeface="Calibri" charset="0"/>
              </a:rPr>
              <a:t>)</a:t>
            </a:r>
            <a:endParaRPr lang="en-US" b="1" dirty="0">
              <a:solidFill>
                <a:srgbClr val="FF0000"/>
              </a:solidFill>
              <a:latin typeface="Calibri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960" y="2187132"/>
            <a:ext cx="6747755" cy="403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6488385" y="3383988"/>
            <a:ext cx="2433071" cy="23146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First time that complete region is covered </a:t>
            </a:r>
            <a:r>
              <a:rPr lang="en-GB" sz="1800" b="1" dirty="0" smtClean="0">
                <a:solidFill>
                  <a:srgbClr val="FF0000"/>
                </a:solidFill>
              </a:rPr>
              <a:t>from thermal to MeV </a:t>
            </a:r>
            <a:r>
              <a:rPr lang="en-GB" sz="1800" dirty="0" smtClean="0"/>
              <a:t>in a single measurement</a:t>
            </a:r>
          </a:p>
          <a:p>
            <a:r>
              <a:rPr lang="en-GB" sz="1800" b="1" dirty="0" smtClean="0">
                <a:solidFill>
                  <a:srgbClr val="FF0000"/>
                </a:solidFill>
              </a:rPr>
              <a:t>Combined C</a:t>
            </a:r>
            <a:r>
              <a:rPr lang="en-GB" sz="1800" b="1" baseline="-25000" dirty="0" smtClean="0">
                <a:solidFill>
                  <a:srgbClr val="FF0000"/>
                </a:solidFill>
              </a:rPr>
              <a:t>6</a:t>
            </a:r>
            <a:r>
              <a:rPr lang="en-GB" sz="1800" b="1" dirty="0" smtClean="0">
                <a:solidFill>
                  <a:srgbClr val="FF0000"/>
                </a:solidFill>
              </a:rPr>
              <a:t>D</a:t>
            </a:r>
            <a:r>
              <a:rPr lang="en-GB" sz="1800" b="1" baseline="-25000" dirty="0" smtClean="0">
                <a:solidFill>
                  <a:srgbClr val="FF0000"/>
                </a:solidFill>
              </a:rPr>
              <a:t>6</a:t>
            </a:r>
            <a:r>
              <a:rPr lang="en-GB" sz="1800" b="1" dirty="0" smtClean="0">
                <a:solidFill>
                  <a:srgbClr val="FF0000"/>
                </a:solidFill>
              </a:rPr>
              <a:t>/TAC</a:t>
            </a:r>
            <a:r>
              <a:rPr lang="en-GB" sz="1800" dirty="0" smtClean="0"/>
              <a:t> measurement for improved accuracy</a:t>
            </a:r>
          </a:p>
          <a:p>
            <a:r>
              <a:rPr lang="en-GB" sz="1800" dirty="0" smtClean="0"/>
              <a:t>Unprecedented resolution and statistics, to</a:t>
            </a:r>
            <a:r>
              <a:rPr lang="en-GB" sz="1800" dirty="0" smtClean="0">
                <a:sym typeface="Wingdings" pitchFamily="2" charset="2"/>
              </a:rPr>
              <a:t> </a:t>
            </a:r>
            <a:r>
              <a:rPr lang="en-GB" sz="1800" b="1" dirty="0" smtClean="0">
                <a:solidFill>
                  <a:srgbClr val="FF0000"/>
                </a:solidFill>
                <a:sym typeface="Wingdings" pitchFamily="2" charset="2"/>
              </a:rPr>
              <a:t>extend RRR </a:t>
            </a:r>
            <a:r>
              <a:rPr lang="en-GB" sz="1800" dirty="0" smtClean="0">
                <a:sym typeface="Wingdings" pitchFamily="2" charset="2"/>
              </a:rPr>
              <a:t>beyond 150 eV</a:t>
            </a:r>
            <a:endParaRPr lang="en-GB" sz="1800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555776" y="180975"/>
            <a:ext cx="3960440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baseline="30000" dirty="0" smtClean="0">
                <a:solidFill>
                  <a:srgbClr val="FF0000"/>
                </a:solidFill>
              </a:rPr>
              <a:t>241</a:t>
            </a:r>
            <a:r>
              <a:rPr lang="it-IT" sz="2400" b="1" dirty="0" smtClean="0">
                <a:solidFill>
                  <a:srgbClr val="FF0000"/>
                </a:solidFill>
              </a:rPr>
              <a:t>Am(n,</a:t>
            </a:r>
            <a:r>
              <a:rPr lang="it-IT" sz="2400" b="1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it-IT" sz="24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97372" y="2191736"/>
            <a:ext cx="171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solidFill>
                  <a:srgbClr val="FF0000"/>
                </a:solidFill>
              </a:rPr>
              <a:t>PRELIMINARY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57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ttore 1 15"/>
          <p:cNvCxnSpPr/>
          <p:nvPr/>
        </p:nvCxnSpPr>
        <p:spPr>
          <a:xfrm>
            <a:off x="142875" y="857250"/>
            <a:ext cx="8786813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881063" y="6429375"/>
            <a:ext cx="7691437" cy="1588"/>
          </a:xfrm>
          <a:prstGeom prst="line">
            <a:avLst/>
          </a:prstGeom>
          <a:ln w="28575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43" name="Segnaposto numero diapositiva 19"/>
          <p:cNvSpPr>
            <a:spLocks noGrp="1"/>
          </p:cNvSpPr>
          <p:nvPr>
            <p:ph type="sldNum" sz="quarter" idx="12"/>
          </p:nvPr>
        </p:nvSpPr>
        <p:spPr bwMode="auto">
          <a:xfrm>
            <a:off x="6572250" y="6429375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9C8A7D-E60E-48C3-B55B-C77B8AF32674}" type="slidenum">
              <a:rPr lang="it-IT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it-IT" smtClean="0">
              <a:solidFill>
                <a:schemeClr val="tx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79512" y="1008000"/>
            <a:ext cx="2160240" cy="25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2339751" y="180975"/>
            <a:ext cx="4232499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baseline="30000" dirty="0" smtClean="0">
                <a:solidFill>
                  <a:srgbClr val="FF0000"/>
                </a:solidFill>
              </a:rPr>
              <a:t>63</a:t>
            </a:r>
            <a:r>
              <a:rPr lang="it-IT" sz="2400" b="1" dirty="0" smtClean="0">
                <a:solidFill>
                  <a:srgbClr val="FF0000"/>
                </a:solidFill>
              </a:rPr>
              <a:t>Ni(n,</a:t>
            </a:r>
            <a:r>
              <a:rPr lang="it-IT" sz="2400" b="1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it-IT" sz="24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"/>
          </p:nvPr>
        </p:nvSpPr>
        <p:spPr>
          <a:xfrm>
            <a:off x="806701" y="5301208"/>
            <a:ext cx="7797747" cy="74820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en-GB" sz="1800" b="1" u="sng" dirty="0" smtClean="0">
                <a:solidFill>
                  <a:srgbClr val="FF0000"/>
                </a:solidFill>
              </a:rPr>
              <a:t>First</a:t>
            </a:r>
            <a:r>
              <a:rPr lang="en-GB" sz="1800" b="1" dirty="0" smtClean="0">
                <a:solidFill>
                  <a:srgbClr val="FF0000"/>
                </a:solidFill>
              </a:rPr>
              <a:t> high-resolution </a:t>
            </a:r>
            <a:r>
              <a:rPr lang="en-GB" sz="1800" dirty="0" smtClean="0"/>
              <a:t>measurement of </a:t>
            </a:r>
            <a:r>
              <a:rPr lang="en-GB" sz="1800" baseline="30000" dirty="0" smtClean="0"/>
              <a:t>63</a:t>
            </a:r>
            <a:r>
              <a:rPr lang="en-GB" sz="1800" dirty="0" smtClean="0"/>
              <a:t>Ni(</a:t>
            </a:r>
            <a:r>
              <a:rPr lang="en-GB" sz="1800" dirty="0" err="1" smtClean="0"/>
              <a:t>n,</a:t>
            </a:r>
            <a:r>
              <a:rPr lang="en-GB" sz="1800" dirty="0" err="1" smtClean="0">
                <a:latin typeface="Symbol" pitchFamily="18" charset="2"/>
              </a:rPr>
              <a:t>g</a:t>
            </a:r>
            <a:r>
              <a:rPr lang="en-GB" sz="1800" dirty="0" smtClean="0"/>
              <a:t>) in the astrophysical energy range</a:t>
            </a:r>
          </a:p>
          <a:p>
            <a:pPr>
              <a:buNone/>
            </a:pPr>
            <a:r>
              <a:rPr lang="en-GB" sz="1800" b="1" u="sng" dirty="0" smtClean="0">
                <a:solidFill>
                  <a:srgbClr val="FF0000"/>
                </a:solidFill>
              </a:rPr>
              <a:t>First</a:t>
            </a:r>
            <a:r>
              <a:rPr lang="en-GB" sz="1800" b="1" dirty="0" smtClean="0">
                <a:solidFill>
                  <a:srgbClr val="FF0000"/>
                </a:solidFill>
              </a:rPr>
              <a:t> experimental observation </a:t>
            </a:r>
            <a:r>
              <a:rPr lang="en-GB" sz="1800" dirty="0" smtClean="0"/>
              <a:t>of resonances in the </a:t>
            </a:r>
            <a:r>
              <a:rPr lang="en-GB" sz="1800" dirty="0" err="1" smtClean="0"/>
              <a:t>keV</a:t>
            </a:r>
            <a:r>
              <a:rPr lang="en-GB" sz="1800" dirty="0" smtClean="0"/>
              <a:t> region.</a:t>
            </a:r>
            <a:endParaRPr lang="en-GB" sz="1800" dirty="0"/>
          </a:p>
        </p:txBody>
      </p:sp>
      <p:grpSp>
        <p:nvGrpSpPr>
          <p:cNvPr id="2" name="Group 6"/>
          <p:cNvGrpSpPr/>
          <p:nvPr/>
        </p:nvGrpSpPr>
        <p:grpSpPr>
          <a:xfrm>
            <a:off x="3995936" y="1988840"/>
            <a:ext cx="5039866" cy="3096344"/>
            <a:chOff x="602051" y="1892754"/>
            <a:chExt cx="6953250" cy="4041321"/>
          </a:xfrm>
        </p:grpSpPr>
        <p:pic>
          <p:nvPicPr>
            <p:cNvPr id="11" name="Picture 7" descr="Ni62Ni6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2051" y="1892754"/>
              <a:ext cx="6953250" cy="40413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281327" y="4159412"/>
              <a:ext cx="2209799" cy="10953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b="1" baseline="30000" dirty="0">
                  <a:latin typeface="Arial" charset="0"/>
                </a:rPr>
                <a:t>63</a:t>
              </a:r>
              <a:r>
                <a:rPr lang="de-DE" b="1" dirty="0">
                  <a:latin typeface="Arial" charset="0"/>
                </a:rPr>
                <a:t>Ni-sample</a:t>
              </a:r>
            </a:p>
            <a:p>
              <a:pPr>
                <a:spcBef>
                  <a:spcPct val="50000"/>
                </a:spcBef>
              </a:pPr>
              <a:r>
                <a:rPr lang="de-DE" b="1" baseline="30000" dirty="0" smtClean="0">
                  <a:solidFill>
                    <a:srgbClr val="FF0000"/>
                  </a:solidFill>
                  <a:latin typeface="Arial" charset="0"/>
                </a:rPr>
                <a:t>62</a:t>
              </a:r>
              <a:r>
                <a:rPr lang="de-DE" b="1" dirty="0" smtClean="0">
                  <a:solidFill>
                    <a:srgbClr val="FF0000"/>
                  </a:solidFill>
                  <a:latin typeface="Arial" charset="0"/>
                </a:rPr>
                <a:t>Ni-contam.</a:t>
              </a:r>
              <a:endParaRPr lang="de-DE" b="1" dirty="0">
                <a:solidFill>
                  <a:srgbClr val="FF0000"/>
                </a:solidFill>
                <a:latin typeface="Arial" charset="0"/>
              </a:endParaRPr>
            </a:p>
          </p:txBody>
        </p:sp>
      </p:grpSp>
      <p:sp>
        <p:nvSpPr>
          <p:cNvPr id="13" name="Content Placeholder 3"/>
          <p:cNvSpPr txBox="1">
            <a:spLocks/>
          </p:cNvSpPr>
          <p:nvPr/>
        </p:nvSpPr>
        <p:spPr>
          <a:xfrm>
            <a:off x="323528" y="1052736"/>
            <a:ext cx="8712968" cy="720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baseline="30000" dirty="0" smtClean="0"/>
              <a:t>63</a:t>
            </a:r>
            <a:r>
              <a:rPr lang="en-GB" sz="1800" dirty="0" smtClean="0"/>
              <a:t>Ni (t</a:t>
            </a:r>
            <a:r>
              <a:rPr lang="en-GB" sz="1800" baseline="-25000" dirty="0" smtClean="0"/>
              <a:t>1/2</a:t>
            </a:r>
            <a:r>
              <a:rPr lang="en-GB" sz="1800" dirty="0" smtClean="0"/>
              <a:t>=100 y) represents the </a:t>
            </a:r>
            <a:r>
              <a:rPr lang="en-GB" sz="1800" b="1" dirty="0" smtClean="0">
                <a:solidFill>
                  <a:srgbClr val="FF0000"/>
                </a:solidFill>
              </a:rPr>
              <a:t>first branching point</a:t>
            </a:r>
            <a:r>
              <a:rPr lang="en-GB" sz="1800" dirty="0" smtClean="0"/>
              <a:t> in the s-process reaction path:</a:t>
            </a:r>
          </a:p>
          <a:p>
            <a:pPr lvl="1"/>
            <a:r>
              <a:rPr lang="en-GB" sz="1600" dirty="0" smtClean="0">
                <a:solidFill>
                  <a:schemeClr val="tx1"/>
                </a:solidFill>
              </a:rPr>
              <a:t>Highest uncertainty in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63,65</a:t>
            </a:r>
            <a:r>
              <a:rPr lang="en-GB" sz="1600" b="1" dirty="0" smtClean="0">
                <a:solidFill>
                  <a:srgbClr val="FF0000"/>
                </a:solidFill>
              </a:rPr>
              <a:t>Cu abundances</a:t>
            </a:r>
            <a:r>
              <a:rPr lang="en-GB" sz="1600" dirty="0" smtClean="0"/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comes from the </a:t>
            </a:r>
            <a:r>
              <a:rPr lang="en-GB" sz="1600" baseline="30000" dirty="0" smtClean="0">
                <a:solidFill>
                  <a:schemeClr val="tx1"/>
                </a:solidFill>
              </a:rPr>
              <a:t>63</a:t>
            </a:r>
            <a:r>
              <a:rPr lang="en-GB" sz="1600" dirty="0" smtClean="0">
                <a:solidFill>
                  <a:schemeClr val="tx1"/>
                </a:solidFill>
              </a:rPr>
              <a:t>Ni(</a:t>
            </a:r>
            <a:r>
              <a:rPr lang="en-GB" sz="1600" dirty="0" err="1" smtClean="0">
                <a:solidFill>
                  <a:schemeClr val="tx1"/>
                </a:solidFill>
              </a:rPr>
              <a:t>n,</a:t>
            </a:r>
            <a:r>
              <a:rPr lang="en-GB" sz="1600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GB" sz="1600" dirty="0" smtClean="0">
                <a:solidFill>
                  <a:schemeClr val="tx1"/>
                </a:solidFill>
              </a:rPr>
              <a:t>) unknown cross section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48264" y="2420888"/>
            <a:ext cx="1678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solidFill>
                  <a:schemeClr val="bg1">
                    <a:lumMod val="50000"/>
                  </a:schemeClr>
                </a:solidFill>
              </a:rPr>
              <a:t>PRELIMINARY</a:t>
            </a:r>
            <a:endParaRPr 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23528" y="2034714"/>
            <a:ext cx="3528392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3050" indent="-190500" defTabSz="449263" eaLnBrk="0" hangingPunct="0">
              <a:spcBef>
                <a:spcPct val="25000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de-DE" sz="1600" b="1" baseline="30000" dirty="0" smtClean="0">
                <a:solidFill>
                  <a:srgbClr val="FF0000"/>
                </a:solidFill>
                <a:latin typeface="Arial" charset="0"/>
              </a:rPr>
              <a:t>62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</a:rPr>
              <a:t>Ni 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</a:rPr>
              <a:t>sample </a:t>
            </a:r>
            <a:r>
              <a:rPr lang="de-DE" sz="1600" dirty="0" err="1">
                <a:latin typeface="Arial" charset="0"/>
              </a:rPr>
              <a:t>irradiated</a:t>
            </a:r>
            <a:r>
              <a:rPr lang="de-DE" sz="1600" dirty="0">
                <a:latin typeface="Arial" charset="0"/>
              </a:rPr>
              <a:t> 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</a:rPr>
              <a:t>in 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</a:rPr>
              <a:t>thermal </a:t>
            </a:r>
            <a:r>
              <a:rPr lang="de-DE" sz="1600" b="1" dirty="0" err="1" smtClean="0">
                <a:solidFill>
                  <a:srgbClr val="FF0000"/>
                </a:solidFill>
                <a:latin typeface="Arial" charset="0"/>
              </a:rPr>
              <a:t>reactor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>
                <a:latin typeface="Arial" charset="0"/>
              </a:rPr>
              <a:t>(in 1984 </a:t>
            </a:r>
            <a:r>
              <a:rPr lang="de-DE" sz="1600" dirty="0" err="1">
                <a:latin typeface="Arial" charset="0"/>
              </a:rPr>
              <a:t>and</a:t>
            </a:r>
            <a:r>
              <a:rPr lang="de-DE" sz="1600" dirty="0">
                <a:latin typeface="Arial" charset="0"/>
              </a:rPr>
              <a:t> 1992)</a:t>
            </a:r>
          </a:p>
          <a:p>
            <a:pPr marL="273050" indent="-190500" defTabSz="449263" eaLnBrk="0" hangingPunct="0">
              <a:spcBef>
                <a:spcPct val="25000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de-DE" sz="1600" dirty="0" smtClean="0">
                <a:latin typeface="Arial" charset="0"/>
              </a:rPr>
              <a:t>total </a:t>
            </a:r>
            <a:r>
              <a:rPr lang="de-DE" sz="1600" dirty="0" err="1" smtClean="0">
                <a:latin typeface="Arial" charset="0"/>
              </a:rPr>
              <a:t>mass</a:t>
            </a:r>
            <a:r>
              <a:rPr lang="de-DE" sz="1600" dirty="0" smtClean="0">
                <a:latin typeface="Arial" charset="0"/>
              </a:rPr>
              <a:t> of 1002 </a:t>
            </a:r>
            <a:r>
              <a:rPr lang="de-DE" sz="1600" dirty="0">
                <a:latin typeface="Arial" charset="0"/>
              </a:rPr>
              <a:t>mg</a:t>
            </a:r>
          </a:p>
          <a:p>
            <a:pPr marL="273050" indent="-190500" defTabSz="449263" eaLnBrk="0" hangingPunct="0">
              <a:spcBef>
                <a:spcPct val="25000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de-DE" sz="1600" dirty="0" err="1" smtClean="0">
                <a:latin typeface="Arial" charset="0"/>
              </a:rPr>
              <a:t>enrichment</a:t>
            </a:r>
            <a:r>
              <a:rPr lang="de-DE" sz="1600" dirty="0" smtClean="0">
                <a:latin typeface="Arial" charset="0"/>
              </a:rPr>
              <a:t> </a:t>
            </a:r>
            <a:r>
              <a:rPr lang="de-DE" sz="1600" dirty="0">
                <a:latin typeface="Arial" charset="0"/>
              </a:rPr>
              <a:t>in </a:t>
            </a:r>
            <a:r>
              <a:rPr lang="de-DE" sz="1600" b="1" baseline="30000" dirty="0">
                <a:solidFill>
                  <a:srgbClr val="FF0000"/>
                </a:solidFill>
                <a:latin typeface="Arial" charset="0"/>
              </a:rPr>
              <a:t>63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</a:rPr>
              <a:t>Ni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</a:rPr>
              <a:t>: 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</a:rPr>
              <a:t>~13 % </a:t>
            </a:r>
            <a:r>
              <a:rPr lang="de-DE" sz="1600" dirty="0" smtClean="0">
                <a:latin typeface="Arial" charset="0"/>
              </a:rPr>
              <a:t>(131.8 </a:t>
            </a:r>
            <a:r>
              <a:rPr lang="de-DE" sz="1600" dirty="0">
                <a:latin typeface="Arial" charset="0"/>
              </a:rPr>
              <a:t>mg)</a:t>
            </a:r>
          </a:p>
          <a:p>
            <a:pPr marL="273050" indent="-190500" defTabSz="449263" eaLnBrk="0" hangingPunct="0">
              <a:spcBef>
                <a:spcPct val="25000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de-DE" sz="1600" dirty="0" err="1" smtClean="0">
                <a:latin typeface="Arial" charset="0"/>
              </a:rPr>
              <a:t>contaminants</a:t>
            </a:r>
            <a:r>
              <a:rPr lang="de-DE" sz="1600" dirty="0" smtClean="0">
                <a:latin typeface="Arial" charset="0"/>
              </a:rPr>
              <a:t>: ~15.4 </a:t>
            </a:r>
            <a:r>
              <a:rPr lang="de-DE" sz="1600" dirty="0">
                <a:latin typeface="Arial" charset="0"/>
              </a:rPr>
              <a:t>mg </a:t>
            </a:r>
            <a:r>
              <a:rPr lang="de-DE" sz="1600" baseline="30000" dirty="0">
                <a:latin typeface="Arial" charset="0"/>
              </a:rPr>
              <a:t>63</a:t>
            </a:r>
            <a:r>
              <a:rPr lang="de-DE" sz="1600" dirty="0">
                <a:latin typeface="Arial" charset="0"/>
              </a:rPr>
              <a:t>Cu </a:t>
            </a:r>
            <a:endParaRPr lang="de-DE" sz="1600" dirty="0">
              <a:latin typeface="Arial" charset="0"/>
              <a:sym typeface="Wingdings" pitchFamily="2" charset="2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323528" y="3933056"/>
            <a:ext cx="3528392" cy="10772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600" dirty="0">
                <a:latin typeface="Arial" charset="0"/>
                <a:sym typeface="Wingdings" pitchFamily="2" charset="2"/>
              </a:rPr>
              <a:t>After </a:t>
            </a:r>
            <a:r>
              <a:rPr lang="de-DE" sz="1600" b="1" dirty="0" err="1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chemical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</a:t>
            </a:r>
            <a:r>
              <a:rPr lang="de-DE" sz="1600" b="1" dirty="0" err="1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separation</a:t>
            </a:r>
            <a:r>
              <a:rPr lang="de-DE" sz="1600" dirty="0">
                <a:latin typeface="Arial" charset="0"/>
                <a:sym typeface="Wingdings" pitchFamily="2" charset="2"/>
              </a:rPr>
              <a:t> </a:t>
            </a:r>
            <a:r>
              <a:rPr lang="de-DE" sz="1600" dirty="0" err="1" smtClean="0">
                <a:latin typeface="Arial" charset="0"/>
                <a:sym typeface="Wingdings" pitchFamily="2" charset="2"/>
              </a:rPr>
              <a:t>at</a:t>
            </a:r>
            <a:r>
              <a:rPr lang="de-DE" sz="1600" dirty="0" smtClean="0">
                <a:latin typeface="Arial" charset="0"/>
                <a:sym typeface="Wingdings" pitchFamily="2" charset="2"/>
              </a:rPr>
              <a:t> 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PSI</a:t>
            </a:r>
            <a:r>
              <a:rPr lang="de-DE" sz="1600" dirty="0" smtClean="0">
                <a:latin typeface="Arial" charset="0"/>
                <a:sym typeface="Wingdings" pitchFamily="2" charset="2"/>
              </a:rPr>
              <a:t>:</a:t>
            </a:r>
            <a:endParaRPr lang="de-DE" sz="1600" dirty="0">
              <a:latin typeface="Arial" charset="0"/>
              <a:sym typeface="Wingdings" pitchFamily="2" charset="2"/>
            </a:endParaRPr>
          </a:p>
          <a:p>
            <a:pPr marL="273050" indent="-190500" eaLnBrk="0" hangingPunct="0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de-DE" sz="1600" dirty="0">
                <a:latin typeface="Arial" charset="0"/>
                <a:sym typeface="Wingdings" pitchFamily="2" charset="2"/>
              </a:rPr>
              <a:t> </a:t>
            </a:r>
            <a:r>
              <a:rPr lang="de-DE" sz="1600" dirty="0" err="1">
                <a:latin typeface="Arial" charset="0"/>
                <a:sym typeface="Wingdings" pitchFamily="2" charset="2"/>
              </a:rPr>
              <a:t>NiO</a:t>
            </a:r>
            <a:r>
              <a:rPr lang="de-DE" sz="1600" dirty="0">
                <a:latin typeface="Arial" charset="0"/>
                <a:sym typeface="Wingdings" pitchFamily="2" charset="2"/>
              </a:rPr>
              <a:t> </a:t>
            </a:r>
            <a:r>
              <a:rPr lang="de-DE" sz="1600" dirty="0" err="1">
                <a:latin typeface="Arial" charset="0"/>
                <a:sym typeface="Wingdings" pitchFamily="2" charset="2"/>
              </a:rPr>
              <a:t>powder</a:t>
            </a:r>
            <a:r>
              <a:rPr lang="de-DE" sz="1600" dirty="0">
                <a:latin typeface="Arial" charset="0"/>
                <a:sym typeface="Wingdings" pitchFamily="2" charset="2"/>
              </a:rPr>
              <a:t>, </a:t>
            </a:r>
            <a:r>
              <a:rPr lang="de-DE" sz="1600" dirty="0" smtClean="0">
                <a:latin typeface="Arial" charset="0"/>
                <a:sym typeface="Wingdings" pitchFamily="2" charset="2"/>
              </a:rPr>
              <a:t>(919 </a:t>
            </a:r>
            <a:r>
              <a:rPr lang="de-DE" sz="1600" dirty="0">
                <a:latin typeface="Arial" charset="0"/>
                <a:sym typeface="Wingdings" pitchFamily="2" charset="2"/>
              </a:rPr>
              <a:t>mg </a:t>
            </a:r>
            <a:r>
              <a:rPr lang="de-DE" sz="1600" dirty="0" err="1">
                <a:latin typeface="Arial" charset="0"/>
                <a:sym typeface="Wingdings" pitchFamily="2" charset="2"/>
              </a:rPr>
              <a:t>Ni</a:t>
            </a:r>
            <a:r>
              <a:rPr lang="de-DE" sz="1600" dirty="0" smtClean="0">
                <a:latin typeface="Arial" charset="0"/>
                <a:sym typeface="Wingdings" pitchFamily="2" charset="2"/>
              </a:rPr>
              <a:t>)</a:t>
            </a:r>
          </a:p>
          <a:p>
            <a:pPr marL="273050" indent="-190500" eaLnBrk="0" hangingPunct="0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de-DE" sz="1600" dirty="0" smtClean="0">
                <a:latin typeface="Arial" charset="0"/>
                <a:sym typeface="Wingdings" pitchFamily="2" charset="2"/>
              </a:rPr>
              <a:t>&lt;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0.01 mg </a:t>
            </a:r>
            <a:r>
              <a:rPr lang="de-DE" sz="1600" b="1" baseline="30000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63</a:t>
            </a:r>
            <a:r>
              <a:rPr lang="de-DE" sz="1600" b="1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Cu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it-IT"/>
          </a:p>
        </p:txBody>
      </p:sp>
      <p:sp>
        <p:nvSpPr>
          <p:cNvPr id="3" name="TextBox 2"/>
          <p:cNvSpPr txBox="1"/>
          <p:nvPr/>
        </p:nvSpPr>
        <p:spPr>
          <a:xfrm>
            <a:off x="429688" y="6120401"/>
            <a:ext cx="8345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C.Lederer</a:t>
            </a:r>
            <a:r>
              <a:rPr lang="en-US" sz="1200" dirty="0" smtClean="0"/>
              <a:t> et al </a:t>
            </a:r>
            <a:r>
              <a:rPr lang="en-US" sz="1200" dirty="0"/>
              <a:t>Neutron capture cross section of unstable 63Ni: implications for stellar </a:t>
            </a:r>
            <a:r>
              <a:rPr lang="en-US" sz="1200" dirty="0" err="1" smtClean="0"/>
              <a:t>nucleosynthesis</a:t>
            </a:r>
            <a:r>
              <a:rPr lang="en-US" sz="1200" dirty="0" smtClean="0"/>
              <a:t> to be published in </a:t>
            </a:r>
            <a:r>
              <a:rPr lang="en-US" sz="1200" dirty="0" err="1" smtClean="0"/>
              <a:t>Phys.Rev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937977" y="6290875"/>
            <a:ext cx="5360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992679" y="637783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078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4" grpId="0"/>
      <p:bldP spid="17" grpId="0" animBg="1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Scientific motivations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The n_TOF Collaboration, facility and experimental setup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Status, upgrades and future perspectives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Experimental results and 2012 experimental program</a:t>
            </a:r>
          </a:p>
          <a:p>
            <a:r>
              <a:rPr lang="en-GB" dirty="0" smtClean="0"/>
              <a:t>n_TOF Experimental Area 2 Project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78340" y="181440"/>
            <a:ext cx="4656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Outline of the talk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157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42" y="2264777"/>
            <a:ext cx="6993574" cy="40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303" y="258763"/>
            <a:ext cx="5982249" cy="795608"/>
          </a:xfrm>
        </p:spPr>
        <p:txBody>
          <a:bodyPr/>
          <a:lstStyle/>
          <a:p>
            <a:r>
              <a:rPr lang="en-US" sz="2400" b="1" dirty="0" smtClean="0"/>
              <a:t>n_TOF Experimental Area 2 Project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04702" y="1054371"/>
            <a:ext cx="5207330" cy="29001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Experimental Area:</a:t>
            </a:r>
          </a:p>
          <a:p>
            <a:pPr lvl="1"/>
            <a:r>
              <a:rPr lang="en-GB" dirty="0" smtClean="0"/>
              <a:t>Flight path located at ~19 m at 90˚ vertically with respect to the proton beam</a:t>
            </a:r>
          </a:p>
          <a:p>
            <a:pPr lvl="1"/>
            <a:r>
              <a:rPr lang="en-GB" dirty="0" smtClean="0"/>
              <a:t>Experimental area at ground </a:t>
            </a:r>
            <a:r>
              <a:rPr lang="en-GB" dirty="0" smtClean="0"/>
              <a:t>level</a:t>
            </a:r>
          </a:p>
          <a:p>
            <a:pPr lvl="1"/>
            <a:r>
              <a:rPr lang="en-GB" dirty="0" smtClean="0">
                <a:hlinkClick r:id="rId3"/>
              </a:rPr>
              <a:t>INTC-O-015</a:t>
            </a:r>
            <a:endParaRPr lang="en-GB" dirty="0" smtClean="0"/>
          </a:p>
          <a:p>
            <a:r>
              <a:rPr lang="en-GB" b="1" dirty="0" smtClean="0"/>
              <a:t>Operative </a:t>
            </a:r>
            <a:r>
              <a:rPr lang="en-GB" b="1" dirty="0" smtClean="0"/>
              <a:t>by mid-2014</a:t>
            </a:r>
            <a:endParaRPr lang="en-US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1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961" y="106832"/>
            <a:ext cx="5958511" cy="949615"/>
          </a:xfrm>
        </p:spPr>
        <p:txBody>
          <a:bodyPr/>
          <a:lstStyle/>
          <a:p>
            <a:r>
              <a:rPr lang="en-US" b="1" dirty="0" smtClean="0"/>
              <a:t>n_TOF EAR2 advantages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325234"/>
            <a:ext cx="8229600" cy="2572998"/>
          </a:xfrm>
          <a:ln w="508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GB" dirty="0"/>
              <a:t>Main advantages of Experimental Area 2:</a:t>
            </a:r>
          </a:p>
          <a:p>
            <a:pPr lvl="1"/>
            <a:r>
              <a:rPr lang="en-GB" dirty="0"/>
              <a:t>Neutron fluence is on </a:t>
            </a:r>
            <a:r>
              <a:rPr lang="en-GB" dirty="0">
                <a:solidFill>
                  <a:srgbClr val="0070C0"/>
                </a:solidFill>
              </a:rPr>
              <a:t>average increased by a factor of 25</a:t>
            </a:r>
          </a:p>
          <a:p>
            <a:pPr lvl="1"/>
            <a:r>
              <a:rPr lang="en-GB" dirty="0"/>
              <a:t>Very </a:t>
            </a:r>
            <a:r>
              <a:rPr lang="en-GB" dirty="0">
                <a:solidFill>
                  <a:srgbClr val="0070C0"/>
                </a:solidFill>
              </a:rPr>
              <a:t>small mass samples </a:t>
            </a:r>
            <a:r>
              <a:rPr lang="en-GB" dirty="0"/>
              <a:t>(&lt;1 mg) could be measured</a:t>
            </a:r>
          </a:p>
          <a:p>
            <a:pPr lvl="1"/>
            <a:r>
              <a:rPr lang="en-GB" dirty="0"/>
              <a:t>Very </a:t>
            </a:r>
            <a:r>
              <a:rPr lang="en-GB" dirty="0">
                <a:solidFill>
                  <a:srgbClr val="0070C0"/>
                </a:solidFill>
              </a:rPr>
              <a:t>small cross-section</a:t>
            </a:r>
          </a:p>
          <a:p>
            <a:pPr lvl="1"/>
            <a:r>
              <a:rPr lang="en-GB" dirty="0"/>
              <a:t>Much shorter time scale measurement </a:t>
            </a:r>
            <a:endParaRPr lang="en-GB" dirty="0" smtClean="0"/>
          </a:p>
          <a:p>
            <a:pPr lvl="1"/>
            <a:r>
              <a:rPr lang="en-GB" dirty="0" smtClean="0"/>
              <a:t>Running in parallel with Experimental Area 1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27546" y="4363453"/>
            <a:ext cx="8584442" cy="1948223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Example of EAR2 possible measurements:</a:t>
            </a:r>
          </a:p>
          <a:p>
            <a:pPr lvl="1"/>
            <a:r>
              <a:rPr lang="en-GB" dirty="0" smtClean="0"/>
              <a:t>Measurement of the </a:t>
            </a:r>
            <a:r>
              <a:rPr lang="en-GB" baseline="30000" dirty="0" smtClean="0"/>
              <a:t>25</a:t>
            </a:r>
            <a:r>
              <a:rPr lang="en-GB" dirty="0" smtClean="0"/>
              <a:t>Mg(</a:t>
            </a:r>
            <a:r>
              <a:rPr lang="en-GB" dirty="0" err="1" smtClean="0"/>
              <a:t>n,</a:t>
            </a:r>
            <a:r>
              <a:rPr lang="en-GB" dirty="0" err="1" smtClean="0">
                <a:latin typeface="Symbol" pitchFamily="18" charset="2"/>
              </a:rPr>
              <a:t>a</a:t>
            </a:r>
            <a:r>
              <a:rPr lang="en-GB" dirty="0" smtClean="0"/>
              <a:t>)</a:t>
            </a:r>
            <a:r>
              <a:rPr lang="en-GB" baseline="30000" dirty="0" smtClean="0"/>
              <a:t>22</a:t>
            </a:r>
            <a:r>
              <a:rPr lang="en-GB" dirty="0" smtClean="0"/>
              <a:t>Ne cross section</a:t>
            </a:r>
            <a:endParaRPr lang="en-US" dirty="0" smtClean="0"/>
          </a:p>
          <a:p>
            <a:pPr lvl="1"/>
            <a:r>
              <a:rPr lang="en-US" dirty="0" smtClean="0"/>
              <a:t>Measurement of </a:t>
            </a:r>
            <a:r>
              <a:rPr lang="en-US" baseline="30000" dirty="0" smtClean="0"/>
              <a:t>7</a:t>
            </a:r>
            <a:r>
              <a:rPr lang="en-US" dirty="0" smtClean="0"/>
              <a:t>Be(</a:t>
            </a:r>
            <a:r>
              <a:rPr lang="en-US" dirty="0" err="1" smtClean="0"/>
              <a:t>n,p</a:t>
            </a:r>
            <a:r>
              <a:rPr lang="en-US" dirty="0" smtClean="0"/>
              <a:t>)</a:t>
            </a:r>
            <a:r>
              <a:rPr lang="en-US" baseline="30000" dirty="0" smtClean="0"/>
              <a:t>7</a:t>
            </a:r>
            <a:r>
              <a:rPr lang="en-US" dirty="0" smtClean="0"/>
              <a:t>Li and </a:t>
            </a:r>
            <a:r>
              <a:rPr lang="en-US" baseline="30000" dirty="0" smtClean="0"/>
              <a:t>7</a:t>
            </a:r>
            <a:r>
              <a:rPr lang="en-US" dirty="0" smtClean="0"/>
              <a:t>Be(</a:t>
            </a:r>
            <a:r>
              <a:rPr lang="en-US" dirty="0" err="1" smtClean="0"/>
              <a:t>n,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dirty="0" smtClean="0"/>
              <a:t>)</a:t>
            </a:r>
            <a:r>
              <a:rPr lang="en-US" baseline="30000" dirty="0" smtClean="0"/>
              <a:t>4</a:t>
            </a:r>
            <a:r>
              <a:rPr lang="en-US" dirty="0" smtClean="0"/>
              <a:t>He cross sections</a:t>
            </a:r>
          </a:p>
          <a:p>
            <a:pPr lvl="1"/>
            <a:r>
              <a:rPr lang="en-GB" dirty="0" smtClean="0"/>
              <a:t>Capture (and fission) cross sections of the fissile </a:t>
            </a:r>
            <a:r>
              <a:rPr lang="en-GB" baseline="30000" dirty="0" smtClean="0"/>
              <a:t>245</a:t>
            </a:r>
            <a:r>
              <a:rPr lang="en-GB" dirty="0" smtClean="0"/>
              <a:t>Cm</a:t>
            </a:r>
          </a:p>
          <a:p>
            <a:pPr lvl="1"/>
            <a:r>
              <a:rPr lang="en-GB" dirty="0" smtClean="0"/>
              <a:t>Cross section and angular distribution of fragments from </a:t>
            </a:r>
            <a:r>
              <a:rPr lang="en-GB" baseline="30000" dirty="0" smtClean="0"/>
              <a:t>232</a:t>
            </a:r>
            <a:r>
              <a:rPr lang="en-GB" dirty="0" smtClean="0"/>
              <a:t>U(</a:t>
            </a:r>
            <a:r>
              <a:rPr lang="en-GB" dirty="0" err="1" smtClean="0"/>
              <a:t>n,f</a:t>
            </a:r>
            <a:r>
              <a:rPr lang="en-GB" dirty="0" smtClean="0"/>
              <a:t>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67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5"/>
          <p:cNvSpPr>
            <a:spLocks noChangeArrowheads="1"/>
          </p:cNvSpPr>
          <p:nvPr/>
        </p:nvSpPr>
        <p:spPr bwMode="auto">
          <a:xfrm>
            <a:off x="1500188" y="493713"/>
            <a:ext cx="531812" cy="4222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45616" y="180975"/>
            <a:ext cx="5688632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 smtClean="0">
                <a:solidFill>
                  <a:srgbClr val="FF0000"/>
                </a:solidFill>
              </a:rPr>
              <a:t>The </a:t>
            </a:r>
            <a:r>
              <a:rPr lang="it-IT" sz="2400" b="1" dirty="0" err="1" smtClean="0">
                <a:solidFill>
                  <a:srgbClr val="FF0000"/>
                </a:solidFill>
              </a:rPr>
              <a:t>main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features</a:t>
            </a:r>
            <a:r>
              <a:rPr lang="it-IT" sz="2400" b="1" dirty="0" smtClean="0">
                <a:solidFill>
                  <a:srgbClr val="FF0000"/>
                </a:solidFill>
              </a:rPr>
              <a:t> of EAR 2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5661248"/>
            <a:ext cx="2006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n_TOF target pit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488830" y="328525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ISR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2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836712"/>
            <a:ext cx="5028572" cy="3520000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1043608" y="3068960"/>
            <a:ext cx="2728779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Maximum neutron fluence gain: x27 (</a:t>
            </a:r>
            <a:r>
              <a:rPr lang="en-GB" sz="1400" dirty="0" err="1" smtClean="0"/>
              <a:t>keV</a:t>
            </a:r>
            <a:r>
              <a:rPr lang="en-GB" sz="1400" dirty="0" smtClean="0"/>
              <a:t> region)</a:t>
            </a:r>
            <a:endParaRPr lang="en-US" sz="1400" dirty="0"/>
          </a:p>
        </p:txBody>
      </p:sp>
      <p:pic>
        <p:nvPicPr>
          <p:cNvPr id="25" name="Content Placeholder 6" descr="nTOF_neutron_rate.pn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464496" cy="2939409"/>
          </a:xfrm>
          <a:prstGeom prst="rect">
            <a:avLst/>
          </a:prstGeom>
        </p:spPr>
      </p:pic>
      <p:sp>
        <p:nvSpPr>
          <p:cNvPr id="27" name="Content Placeholder 3"/>
          <p:cNvSpPr txBox="1">
            <a:spLocks/>
          </p:cNvSpPr>
          <p:nvPr/>
        </p:nvSpPr>
        <p:spPr>
          <a:xfrm>
            <a:off x="5148064" y="1268760"/>
            <a:ext cx="3672408" cy="194421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82550" algn="l"/>
              </a:tabLst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 </a:t>
            </a:r>
            <a:r>
              <a:rPr kumimoji="0" lang="en-GB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fluence</a:t>
            </a:r>
            <a:r>
              <a:rPr lang="en-GB" sz="1600" dirty="0" smtClean="0">
                <a:solidFill>
                  <a:schemeClr val="tx1"/>
                </a:solidFill>
              </a:rPr>
              <a:t>,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a factor of 25,</a:t>
            </a:r>
            <a:r>
              <a:rPr kumimoji="0" lang="en-GB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relative to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EAR1.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82550" algn="l"/>
              </a:tabLst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The </a:t>
            </a:r>
            <a:r>
              <a:rPr lang="en-GB" sz="1600" b="1" dirty="0" smtClean="0">
                <a:solidFill>
                  <a:srgbClr val="FF0000"/>
                </a:solidFill>
              </a:rPr>
              <a:t>shorter flight path</a:t>
            </a:r>
            <a:r>
              <a:rPr lang="en-GB" sz="1600" dirty="0" smtClean="0">
                <a:solidFill>
                  <a:schemeClr val="tx1"/>
                </a:solidFill>
              </a:rPr>
              <a:t> implies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factor of 10 smaller time-of-flight.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2550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Global gain by a factor of </a:t>
            </a: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250</a:t>
            </a:r>
            <a:r>
              <a:rPr kumimoji="0" lang="en-GB" sz="1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GB" sz="1600" b="1" dirty="0" smtClean="0">
                <a:solidFill>
                  <a:srgbClr val="FF0000"/>
                </a:solidFill>
                <a:sym typeface="Wingdings" pitchFamily="2" charset="2"/>
              </a:rPr>
              <a:t>in the signal/background ratio</a:t>
            </a:r>
            <a:r>
              <a:rPr lang="en-GB" sz="1600" dirty="0" smtClean="0">
                <a:solidFill>
                  <a:schemeClr val="tx1"/>
                </a:solidFill>
                <a:sym typeface="Wingdings" pitchFamily="2" charset="2"/>
              </a:rPr>
              <a:t> for</a:t>
            </a:r>
            <a:r>
              <a:rPr lang="en-GB" sz="1600" b="1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radioactive isotopes!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611560" y="4725144"/>
            <a:ext cx="3672408" cy="1080120"/>
          </a:xfrm>
          <a:prstGeom prst="rect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82550" algn="l"/>
              </a:tabLst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The huge gain in signal-to-background ratio in EAR2 allows to measure radioactive isotopes with </a:t>
            </a:r>
            <a:r>
              <a:rPr lang="en-GB" sz="1600" b="1" dirty="0" smtClean="0">
                <a:solidFill>
                  <a:srgbClr val="FF0000"/>
                </a:solidFill>
              </a:rPr>
              <a:t>half lives as low as a few years.</a:t>
            </a:r>
            <a:endParaRPr kumimoji="0" lang="en-GB" sz="1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198DB-A54B-CB40-9BEE-F798E78345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7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rradi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407" y="1404957"/>
            <a:ext cx="6096000" cy="457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09160" y="4179522"/>
            <a:ext cx="38504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Neutron Tube has 32 cm diameter </a:t>
            </a:r>
          </a:p>
          <a:p>
            <a:r>
              <a:rPr lang="de-DE" sz="2000" dirty="0" smtClean="0"/>
              <a:t>at 1.5 m from the target center</a:t>
            </a:r>
            <a:endParaRPr lang="de-DE" sz="20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3425" y="152400"/>
            <a:ext cx="7063345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sz="2400" b="1" dirty="0" smtClean="0"/>
              <a:t>EAR-2 for Neutron Irradiation</a:t>
            </a:r>
            <a:endParaRPr lang="de-DE" sz="2400" b="1" dirty="0"/>
          </a:p>
        </p:txBody>
      </p:sp>
      <p:sp>
        <p:nvSpPr>
          <p:cNvPr id="11" name="Oval 10"/>
          <p:cNvSpPr/>
          <p:nvPr/>
        </p:nvSpPr>
        <p:spPr>
          <a:xfrm>
            <a:off x="1639327" y="3611580"/>
            <a:ext cx="428628" cy="2857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Box 15"/>
          <p:cNvSpPr txBox="1"/>
          <p:nvPr/>
        </p:nvSpPr>
        <p:spPr>
          <a:xfrm>
            <a:off x="4664758" y="4887408"/>
            <a:ext cx="377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Total: 6.22e10</a:t>
            </a:r>
            <a:r>
              <a:rPr lang="de-DE" b="1" baseline="30000" dirty="0" smtClean="0">
                <a:solidFill>
                  <a:schemeClr val="accent2"/>
                </a:solidFill>
              </a:rPr>
              <a:t>15</a:t>
            </a:r>
            <a:r>
              <a:rPr lang="de-DE" b="1" dirty="0" smtClean="0">
                <a:solidFill>
                  <a:schemeClr val="accent2"/>
                </a:solidFill>
              </a:rPr>
              <a:t> n / cm^2 / 7e12 ppp</a:t>
            </a:r>
            <a:endParaRPr lang="de-DE" b="1" dirty="0">
              <a:solidFill>
                <a:schemeClr val="accent2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0" y="1295400"/>
            <a:ext cx="309277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1905001" y="1117600"/>
            <a:ext cx="1435099" cy="125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325091" y="831273"/>
            <a:ext cx="3002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Basket for material irradiation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53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553" y="181440"/>
            <a:ext cx="6078348" cy="1070367"/>
          </a:xfrm>
        </p:spPr>
        <p:txBody>
          <a:bodyPr/>
          <a:lstStyle/>
          <a:p>
            <a:r>
              <a:rPr lang="en-GB" b="1" dirty="0" smtClean="0"/>
              <a:t>Overview of n_TOF target area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10" descr="draft_proposa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8281461" cy="46985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5661248"/>
            <a:ext cx="2006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n_TOF target pit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952" y="4077072"/>
            <a:ext cx="392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Technical gallery (@10 m from pit)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1960" y="2420888"/>
            <a:ext cx="4299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EAR2 (@20 m from pit, above ground)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483768" y="5013176"/>
            <a:ext cx="1584176" cy="1588"/>
          </a:xfrm>
          <a:prstGeom prst="straightConnector1">
            <a:avLst/>
          </a:prstGeom>
          <a:ln w="41275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2484562" y="3356198"/>
            <a:ext cx="1583382" cy="794"/>
          </a:xfrm>
          <a:prstGeom prst="straightConnector1">
            <a:avLst/>
          </a:prstGeom>
          <a:ln w="41275">
            <a:solidFill>
              <a:srgbClr val="FFC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2442770" y="4910158"/>
            <a:ext cx="1253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Existing hole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2605733" y="3315195"/>
            <a:ext cx="1071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To be built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5852" y="3786190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ISR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139" y="1070367"/>
            <a:ext cx="1881291" cy="250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5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189" y="749300"/>
            <a:ext cx="5963751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70200" y="101600"/>
            <a:ext cx="3128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Experimental Hall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564910" y="838970"/>
            <a:ext cx="7536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Dump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949152" y="1208302"/>
            <a:ext cx="638848" cy="2002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99181" y="3546764"/>
            <a:ext cx="10974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Detector Support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 flipV="1">
            <a:off x="5511030" y="3763818"/>
            <a:ext cx="488151" cy="106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764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590815"/>
            <a:ext cx="4352670" cy="560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Line Callout 2 33"/>
          <p:cNvSpPr/>
          <p:nvPr/>
        </p:nvSpPr>
        <p:spPr>
          <a:xfrm>
            <a:off x="6979661" y="743638"/>
            <a:ext cx="1800200" cy="360040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55149"/>
              <a:gd name="adj6" fmla="val -141206"/>
            </a:avLst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Beam Dump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5" name="Line Callout 2 34"/>
          <p:cNvSpPr/>
          <p:nvPr/>
        </p:nvSpPr>
        <p:spPr>
          <a:xfrm>
            <a:off x="6979661" y="1217209"/>
            <a:ext cx="1800200" cy="360040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119629"/>
              <a:gd name="adj6" fmla="val -124581"/>
            </a:avLst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EAR-2 Exp. Hall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6" name="Line Callout 2 35"/>
          <p:cNvSpPr/>
          <p:nvPr/>
        </p:nvSpPr>
        <p:spPr>
          <a:xfrm>
            <a:off x="6979661" y="2463446"/>
            <a:ext cx="1800200" cy="360040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46167"/>
              <a:gd name="adj6" fmla="val -140412"/>
            </a:avLst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Collimator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7" name="Line Callout 2 36"/>
          <p:cNvSpPr/>
          <p:nvPr/>
        </p:nvSpPr>
        <p:spPr>
          <a:xfrm>
            <a:off x="6961325" y="3633483"/>
            <a:ext cx="1800200" cy="329183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51348"/>
              <a:gd name="adj6" fmla="val -138088"/>
            </a:avLst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Magnet</a:t>
            </a:r>
          </a:p>
        </p:txBody>
      </p:sp>
      <p:sp>
        <p:nvSpPr>
          <p:cNvPr id="38" name="Line Callout 2 37"/>
          <p:cNvSpPr/>
          <p:nvPr/>
        </p:nvSpPr>
        <p:spPr>
          <a:xfrm>
            <a:off x="6979661" y="4889617"/>
            <a:ext cx="1800200" cy="360040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40263"/>
              <a:gd name="adj6" fmla="val -140526"/>
            </a:avLst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Pit shielding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Line Callout 2 38"/>
          <p:cNvSpPr/>
          <p:nvPr/>
        </p:nvSpPr>
        <p:spPr>
          <a:xfrm>
            <a:off x="6970850" y="5681705"/>
            <a:ext cx="1800200" cy="360040"/>
          </a:xfrm>
          <a:prstGeom prst="borderCallout2">
            <a:avLst>
              <a:gd name="adj1" fmla="val 48675"/>
              <a:gd name="adj2" fmla="val 95"/>
              <a:gd name="adj3" fmla="val 50171"/>
              <a:gd name="adj4" fmla="val -32076"/>
              <a:gd name="adj5" fmla="val -21198"/>
              <a:gd name="adj6" fmla="val -139337"/>
            </a:avLst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Target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37245" y="2742285"/>
            <a:ext cx="10821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New area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391123" y="4764017"/>
            <a:ext cx="13677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Existing area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83365" y="653835"/>
            <a:ext cx="4056303" cy="3308831"/>
          </a:xfrm>
          <a:prstGeom prst="rect">
            <a:avLst/>
          </a:prstGeom>
          <a:noFill/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283365" y="4055896"/>
            <a:ext cx="4056303" cy="2126118"/>
          </a:xfrm>
          <a:prstGeom prst="rect">
            <a:avLst/>
          </a:prstGeom>
          <a:noFill/>
          <a:ln w="34925">
            <a:solidFill>
              <a:srgbClr val="3366CC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146031" y="4471533"/>
            <a:ext cx="431031" cy="1000606"/>
          </a:xfrm>
          <a:prstGeom prst="rect">
            <a:avLst/>
          </a:prstGeom>
          <a:noFill/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Box 36"/>
          <p:cNvSpPr txBox="1">
            <a:spLocks noChangeArrowheads="1"/>
          </p:cNvSpPr>
          <p:nvPr/>
        </p:nvSpPr>
        <p:spPr bwMode="auto">
          <a:xfrm>
            <a:off x="1635360" y="152400"/>
            <a:ext cx="8566150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US" b="1" dirty="0" smtClean="0">
                <a:solidFill>
                  <a:srgbClr val="0066CC"/>
                </a:solidFill>
                <a:latin typeface="+mj-lt"/>
              </a:rPr>
              <a:t>The future: n_TOF vertical flight path at 20 m</a:t>
            </a:r>
            <a:endParaRPr lang="en-GB" b="1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1198DB-A54B-CB40-9BEE-F798E78345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0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chine generated alternative text: , .&#10;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23" y="939800"/>
            <a:ext cx="7476760" cy="486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1900" y="114300"/>
            <a:ext cx="48133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 Experimental Hall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3161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5"/>
          <p:cNvSpPr>
            <a:spLocks noChangeArrowheads="1"/>
          </p:cNvSpPr>
          <p:nvPr/>
        </p:nvSpPr>
        <p:spPr bwMode="auto">
          <a:xfrm>
            <a:off x="1500188" y="493713"/>
            <a:ext cx="531812" cy="4222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02416" y="180975"/>
            <a:ext cx="5688632" cy="510778"/>
          </a:xfrm>
          <a:prstGeom prst="roundRect">
            <a:avLst/>
          </a:prstGeom>
          <a:solidFill>
            <a:srgbClr val="EAEAEA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 smtClean="0">
                <a:solidFill>
                  <a:srgbClr val="FF0000"/>
                </a:solidFill>
              </a:rPr>
              <a:t>The </a:t>
            </a:r>
            <a:r>
              <a:rPr lang="it-IT" sz="2400" b="1" dirty="0" err="1" smtClean="0">
                <a:solidFill>
                  <a:srgbClr val="FF0000"/>
                </a:solidFill>
              </a:rPr>
              <a:t>experimental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program</a:t>
            </a:r>
            <a:r>
              <a:rPr lang="it-IT" sz="2400" b="1" dirty="0" smtClean="0">
                <a:solidFill>
                  <a:srgbClr val="FF0000"/>
                </a:solidFill>
              </a:rPr>
              <a:t> in EAR2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48135" name="Segnaposto numero diapositiva 19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293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D1977F-BA8E-4E1A-A099-9520D47F9BF8}" type="slidenum">
              <a:rPr lang="it-IT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it-I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5661248"/>
            <a:ext cx="2006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n_TOF target pit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488830" y="3285252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ISR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323528" y="980728"/>
            <a:ext cx="5544616" cy="16561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b="1" dirty="0" smtClean="0">
                <a:solidFill>
                  <a:schemeClr val="tx1"/>
                </a:solidFill>
              </a:rPr>
              <a:t>The EAR2 will allow to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  <a:endParaRPr kumimoji="0" lang="en-GB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4988" marR="0" lvl="1" indent="-2619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600" noProof="0" dirty="0" smtClean="0">
                <a:solidFill>
                  <a:schemeClr val="tx1"/>
                </a:solidFill>
              </a:rPr>
              <a:t>m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easure samples of </a:t>
            </a: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very small mass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(&lt;1 mg)</a:t>
            </a:r>
          </a:p>
          <a:p>
            <a:pPr marL="534988" marR="0" lvl="1" indent="-2619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measure </a:t>
            </a:r>
            <a:r>
              <a:rPr lang="en-GB" sz="1600" b="1" dirty="0" smtClean="0">
                <a:solidFill>
                  <a:srgbClr val="FF0000"/>
                </a:solidFill>
              </a:rPr>
              <a:t>short-lived radioisotopes </a:t>
            </a:r>
            <a:r>
              <a:rPr lang="en-GB" sz="1400" dirty="0" smtClean="0">
                <a:solidFill>
                  <a:schemeClr val="tx1"/>
                </a:solidFill>
              </a:rPr>
              <a:t>(down to a few years)</a:t>
            </a:r>
            <a:endParaRPr kumimoji="0" lang="en-GB" sz="1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4988" marR="0" lvl="1" indent="-2619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collect data on a m</a:t>
            </a:r>
            <a:r>
              <a:rPr kumimoji="0" lang="en-GB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uch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shorter time scale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4988" marR="0" lvl="1" indent="-2619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measure (</a:t>
            </a:r>
            <a:r>
              <a:rPr lang="en-GB" sz="1600" b="1" dirty="0" err="1" smtClean="0">
                <a:solidFill>
                  <a:srgbClr val="FF0000"/>
                </a:solidFill>
              </a:rPr>
              <a:t>n,charged</a:t>
            </a:r>
            <a:r>
              <a:rPr lang="en-GB" sz="1600" b="1" dirty="0" smtClean="0">
                <a:solidFill>
                  <a:srgbClr val="FF0000"/>
                </a:solidFill>
              </a:rPr>
              <a:t> particle)</a:t>
            </a:r>
            <a:r>
              <a:rPr lang="en-GB" sz="1600" dirty="0" smtClean="0"/>
              <a:t> reactions with </a:t>
            </a:r>
            <a:r>
              <a:rPr lang="en-GB" sz="1600" b="1" dirty="0" smtClean="0">
                <a:solidFill>
                  <a:srgbClr val="FF0000"/>
                </a:solidFill>
              </a:rPr>
              <a:t>thin samples</a:t>
            </a:r>
            <a:endParaRPr kumimoji="0" lang="en-GB" sz="1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827584" y="2708920"/>
            <a:ext cx="6912768" cy="1728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GB" sz="1800" b="1" dirty="0" smtClean="0"/>
              <a:t>Letter of intent for measurements in EAR2</a:t>
            </a:r>
            <a:r>
              <a:rPr lang="en-GB" sz="1800" dirty="0" smtClean="0"/>
              <a:t>: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(</a:t>
            </a:r>
            <a:r>
              <a:rPr lang="en-GB" sz="1600" b="1" dirty="0" err="1" smtClean="0">
                <a:solidFill>
                  <a:srgbClr val="FF0000"/>
                </a:solidFill>
              </a:rPr>
              <a:t>n,</a:t>
            </a:r>
            <a:r>
              <a:rPr lang="en-GB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1600" b="1" dirty="0" smtClean="0">
                <a:solidFill>
                  <a:srgbClr val="FF0000"/>
                </a:solidFill>
              </a:rPr>
              <a:t>) </a:t>
            </a:r>
            <a:r>
              <a:rPr lang="en-GB" sz="1600" dirty="0" smtClean="0">
                <a:solidFill>
                  <a:schemeClr val="tx1"/>
                </a:solidFill>
              </a:rPr>
              <a:t>and </a:t>
            </a:r>
            <a:r>
              <a:rPr lang="en-GB" sz="1600" b="1" dirty="0" smtClean="0">
                <a:solidFill>
                  <a:srgbClr val="FF0000"/>
                </a:solidFill>
              </a:rPr>
              <a:t>(</a:t>
            </a:r>
            <a:r>
              <a:rPr lang="en-GB" sz="1600" b="1" dirty="0" err="1" smtClean="0">
                <a:solidFill>
                  <a:srgbClr val="FF0000"/>
                </a:solidFill>
              </a:rPr>
              <a:t>n,</a:t>
            </a:r>
            <a:r>
              <a:rPr lang="en-GB" sz="1600" b="1" dirty="0" err="1" smtClean="0">
                <a:solidFill>
                  <a:srgbClr val="FF0000"/>
                </a:solidFill>
                <a:latin typeface="Symbol" pitchFamily="18" charset="2"/>
              </a:rPr>
              <a:t>a</a:t>
            </a:r>
            <a:r>
              <a:rPr lang="en-GB" sz="1600" b="1" dirty="0" smtClean="0">
                <a:solidFill>
                  <a:srgbClr val="FF0000"/>
                </a:solidFill>
              </a:rPr>
              <a:t>) </a:t>
            </a:r>
            <a:r>
              <a:rPr lang="en-GB" sz="1600" dirty="0" smtClean="0">
                <a:solidFill>
                  <a:schemeClr val="tx1"/>
                </a:solidFill>
              </a:rPr>
              <a:t>cross sections on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7</a:t>
            </a:r>
            <a:r>
              <a:rPr lang="en-GB" sz="1600" b="1" dirty="0" smtClean="0">
                <a:solidFill>
                  <a:srgbClr val="FF0000"/>
                </a:solidFill>
              </a:rPr>
              <a:t>Be,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25</a:t>
            </a:r>
            <a:r>
              <a:rPr lang="en-GB" sz="1600" b="1" dirty="0" smtClean="0">
                <a:solidFill>
                  <a:srgbClr val="FF0000"/>
                </a:solidFill>
              </a:rPr>
              <a:t>Mg,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26</a:t>
            </a:r>
            <a:r>
              <a:rPr lang="en-GB" sz="1600" b="1" dirty="0" smtClean="0">
                <a:solidFill>
                  <a:srgbClr val="FF0000"/>
                </a:solidFill>
              </a:rPr>
              <a:t>Al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Fission</a:t>
            </a:r>
            <a:r>
              <a:rPr lang="en-GB" sz="1600" dirty="0" smtClean="0">
                <a:solidFill>
                  <a:schemeClr val="tx1"/>
                </a:solidFill>
              </a:rPr>
              <a:t> cross sections of the </a:t>
            </a:r>
            <a:r>
              <a:rPr lang="en-GB" sz="1600" b="1" dirty="0" smtClean="0">
                <a:solidFill>
                  <a:srgbClr val="FF0000"/>
                </a:solidFill>
              </a:rPr>
              <a:t>short lived actinides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232</a:t>
            </a:r>
            <a:r>
              <a:rPr lang="en-GB" sz="1600" b="1" dirty="0" smtClean="0">
                <a:solidFill>
                  <a:srgbClr val="FF0000"/>
                </a:solidFill>
              </a:rPr>
              <a:t>U,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238,241</a:t>
            </a:r>
            <a:r>
              <a:rPr lang="en-GB" sz="1600" b="1" dirty="0" smtClean="0">
                <a:solidFill>
                  <a:srgbClr val="FF0000"/>
                </a:solidFill>
              </a:rPr>
              <a:t>Pu and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244</a:t>
            </a:r>
            <a:r>
              <a:rPr lang="en-GB" sz="1600" b="1" dirty="0" smtClean="0">
                <a:solidFill>
                  <a:srgbClr val="FF0000"/>
                </a:solidFill>
              </a:rPr>
              <a:t>Cm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Capture</a:t>
            </a:r>
            <a:r>
              <a:rPr lang="en-GB" sz="1600" dirty="0" smtClean="0">
                <a:solidFill>
                  <a:schemeClr val="tx1"/>
                </a:solidFill>
              </a:rPr>
              <a:t> cross section of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79</a:t>
            </a:r>
            <a:r>
              <a:rPr lang="en-GB" sz="1600" b="1" dirty="0" smtClean="0">
                <a:solidFill>
                  <a:srgbClr val="FF0000"/>
                </a:solidFill>
              </a:rPr>
              <a:t>Se,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245</a:t>
            </a:r>
            <a:r>
              <a:rPr lang="en-GB" sz="1600" b="1" dirty="0" smtClean="0">
                <a:solidFill>
                  <a:srgbClr val="FF0000"/>
                </a:solidFill>
              </a:rPr>
              <a:t>Cm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Cross section and angular distribution of fragments from 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232</a:t>
            </a:r>
            <a:r>
              <a:rPr lang="en-GB" sz="1600" b="1" dirty="0" smtClean="0">
                <a:solidFill>
                  <a:srgbClr val="FF0000"/>
                </a:solidFill>
              </a:rPr>
              <a:t>U(</a:t>
            </a:r>
            <a:r>
              <a:rPr lang="en-GB" sz="1600" b="1" dirty="0" err="1" smtClean="0">
                <a:solidFill>
                  <a:srgbClr val="FF0000"/>
                </a:solidFill>
              </a:rPr>
              <a:t>n,f</a:t>
            </a:r>
            <a:r>
              <a:rPr lang="en-GB" sz="16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8" name="Content Placeholder 3"/>
          <p:cNvSpPr txBox="1">
            <a:spLocks/>
          </p:cNvSpPr>
          <p:nvPr/>
        </p:nvSpPr>
        <p:spPr>
          <a:xfrm>
            <a:off x="2627784" y="4581128"/>
            <a:ext cx="6264696" cy="17281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GB" sz="1800" b="1" dirty="0" smtClean="0"/>
              <a:t>Status of the EAR2:</a:t>
            </a:r>
          </a:p>
          <a:p>
            <a:pPr marL="534988" indent="-261938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Approved by CERN, </a:t>
            </a:r>
            <a:r>
              <a:rPr lang="en-GB" sz="1600" dirty="0" smtClean="0"/>
              <a:t>final design phase</a:t>
            </a:r>
          </a:p>
          <a:p>
            <a:pPr marL="534988" indent="-261938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Start construction</a:t>
            </a:r>
            <a:r>
              <a:rPr lang="en-GB" sz="1600" dirty="0" smtClean="0"/>
              <a:t> in 2013</a:t>
            </a:r>
          </a:p>
          <a:p>
            <a:pPr marL="534988" indent="-261938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Beam ready</a:t>
            </a:r>
            <a:r>
              <a:rPr lang="en-GB" sz="1600" dirty="0" smtClean="0"/>
              <a:t> in mid-2014</a:t>
            </a:r>
          </a:p>
          <a:p>
            <a:pPr marL="534988" indent="-261938">
              <a:buClrTx/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FF0000"/>
                </a:solidFill>
              </a:rPr>
              <a:t>Physics start</a:t>
            </a:r>
            <a:r>
              <a:rPr lang="en-GB" sz="1600" dirty="0" smtClean="0"/>
              <a:t> after commissioning in 2015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385269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939" y="258763"/>
            <a:ext cx="4111967" cy="1025526"/>
          </a:xfrm>
        </p:spPr>
        <p:txBody>
          <a:bodyPr/>
          <a:lstStyle/>
          <a:p>
            <a:r>
              <a:rPr lang="en-GB" b="1" dirty="0" smtClean="0"/>
              <a:t>Conclusions</a:t>
            </a:r>
            <a:endParaRPr lang="en-GB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261693"/>
            <a:ext cx="8598568" cy="4932637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There is need of </a:t>
            </a:r>
            <a:r>
              <a:rPr lang="en-GB" b="1" dirty="0" smtClean="0">
                <a:solidFill>
                  <a:srgbClr val="0070C0"/>
                </a:solidFill>
              </a:rPr>
              <a:t>accurate new data </a:t>
            </a:r>
            <a:r>
              <a:rPr lang="en-GB" dirty="0" smtClean="0"/>
              <a:t>on neutron cross-section both for astrophysics and nuclear technology</a:t>
            </a:r>
          </a:p>
          <a:p>
            <a:r>
              <a:rPr lang="en-GB" dirty="0" smtClean="0"/>
              <a:t>Since 2001, n_TOF is contributing to the </a:t>
            </a:r>
            <a:r>
              <a:rPr lang="en-GB" b="1" dirty="0" smtClean="0">
                <a:solidFill>
                  <a:srgbClr val="0070C0"/>
                </a:solidFill>
              </a:rPr>
              <a:t>world efforts </a:t>
            </a:r>
            <a:r>
              <a:rPr lang="en-GB" dirty="0" smtClean="0"/>
              <a:t>aimed at collecting high quality data, mostly on capture and fission</a:t>
            </a:r>
          </a:p>
          <a:p>
            <a:r>
              <a:rPr lang="en-GB" dirty="0" smtClean="0"/>
              <a:t>Main advantage of n_TOF is the </a:t>
            </a:r>
            <a:r>
              <a:rPr lang="en-GB" b="1" dirty="0" smtClean="0">
                <a:solidFill>
                  <a:srgbClr val="0070C0"/>
                </a:solidFill>
              </a:rPr>
              <a:t>high instantaneous neutron flux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0070C0"/>
                </a:solidFill>
              </a:rPr>
              <a:t>high performance detectors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Improved background conditions </a:t>
            </a:r>
            <a:r>
              <a:rPr lang="en-GB" dirty="0" smtClean="0"/>
              <a:t>in EAR1 with the borated water system</a:t>
            </a:r>
          </a:p>
          <a:p>
            <a:r>
              <a:rPr lang="en-GB" dirty="0" smtClean="0"/>
              <a:t>Radioprotection issues solved by transformation of EAR1 in a Work Sector Type A</a:t>
            </a:r>
          </a:p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0070C0"/>
                </a:solidFill>
              </a:rPr>
              <a:t>2</a:t>
            </a:r>
            <a:r>
              <a:rPr lang="en-GB" b="1" baseline="30000" dirty="0" smtClean="0">
                <a:solidFill>
                  <a:srgbClr val="0070C0"/>
                </a:solidFill>
              </a:rPr>
              <a:t>nd</a:t>
            </a:r>
            <a:r>
              <a:rPr lang="en-GB" b="1" dirty="0" smtClean="0">
                <a:solidFill>
                  <a:srgbClr val="0070C0"/>
                </a:solidFill>
              </a:rPr>
              <a:t> experimental area (EAR2)</a:t>
            </a:r>
            <a:r>
              <a:rPr lang="en-GB" dirty="0" smtClean="0"/>
              <a:t> will open new perspectives for measurement with lower masses (ready by 2014)</a:t>
            </a:r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88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ADDF-C6D9-C14C-883B-1CD09994D60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142697" y="2743200"/>
            <a:ext cx="5322628" cy="1514901"/>
          </a:xfrm>
        </p:spPr>
        <p:txBody>
          <a:bodyPr>
            <a:noAutofit/>
          </a:bodyPr>
          <a:lstStyle/>
          <a:p>
            <a:r>
              <a:rPr lang="en-GB" sz="4400" b="1" dirty="0" smtClean="0"/>
              <a:t>Thanks a lot for you attention!</a:t>
            </a:r>
            <a:endParaRPr lang="en-US" sz="4400" b="1" dirty="0"/>
          </a:p>
        </p:txBody>
      </p:sp>
      <p:pic>
        <p:nvPicPr>
          <p:cNvPr id="3074" name="Picture 2" descr="C:\Users\calviani\AppData\Local\Microsoft\Windows\Temporary Internet Files\Content.IE5\7LTXZRPQ\MC900105220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29" y="4155033"/>
            <a:ext cx="1815084" cy="14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s-IS" smtClean="0"/>
              <a:t>E.Chiaveri                            Seminar Irfu 8 October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1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_Dep_Presentation_Templat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EN_Dep_Presentation_Template</Template>
  <TotalTime>2294</TotalTime>
  <Words>4256</Words>
  <Application>Microsoft Macintosh PowerPoint</Application>
  <PresentationFormat>On-screen Show (4:3)</PresentationFormat>
  <Paragraphs>688</Paragraphs>
  <Slides>55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EN_Dep_Presentation_Template</vt:lpstr>
      <vt:lpstr>Equation</vt:lpstr>
      <vt:lpstr>PowerPoint Presentation</vt:lpstr>
      <vt:lpstr>Outline of the talk</vt:lpstr>
      <vt:lpstr>PowerPoint Presentation</vt:lpstr>
      <vt:lpstr>PowerPoint Presentation</vt:lpstr>
      <vt:lpstr>Main waste problem of current nuclear reactors</vt:lpstr>
      <vt:lpstr>Nuclear waste composition</vt:lpstr>
      <vt:lpstr>Data needs for nuclear energy</vt:lpstr>
      <vt:lpstr>PowerPoint Presentation</vt:lpstr>
      <vt:lpstr>New generation reactors</vt:lpstr>
      <vt:lpstr>Stellar Nucleosynthesis</vt:lpstr>
      <vt:lpstr>Status of neutron capture cross-section for astrophysics</vt:lpstr>
      <vt:lpstr>PowerPoint Presentation</vt:lpstr>
      <vt:lpstr>n_TOF Collaboration Institutions</vt:lpstr>
      <vt:lpstr>n_TOF facility at CERN</vt:lpstr>
      <vt:lpstr>CERN Accelerator complex (2012)</vt:lpstr>
      <vt:lpstr>PowerPoint Presentation</vt:lpstr>
      <vt:lpstr>Accelerator complex for the n_TOF facility</vt:lpstr>
      <vt:lpstr>n_TOF experimental setup</vt:lpstr>
      <vt:lpstr>Time-of-flight method at n_TOF</vt:lpstr>
      <vt:lpstr>The n_TOF facility</vt:lpstr>
      <vt:lpstr>n_TOF basic characteristics</vt:lpstr>
      <vt:lpstr>Complementarity with  NFS (Neutron for Science)</vt:lpstr>
      <vt:lpstr>Detectors for capture (n,g) reactions</vt:lpstr>
      <vt:lpstr>PowerPoint Presentation</vt:lpstr>
      <vt:lpstr>Detectors with low neutron sensitivity</vt:lpstr>
      <vt:lpstr>The n_TOF calorimeter</vt:lpstr>
      <vt:lpstr>The fission setups</vt:lpstr>
      <vt:lpstr>PowerPoint Presentation</vt:lpstr>
      <vt:lpstr>n_TOF Data Acquisition System </vt:lpstr>
      <vt:lpstr>PowerPoint Presentation</vt:lpstr>
      <vt:lpstr>n_TOF facility improvements 2009/2014</vt:lpstr>
      <vt:lpstr>n_TOF new spallation target</vt:lpstr>
      <vt:lpstr>Borated water system moderator</vt:lpstr>
      <vt:lpstr>Performances with the borated water 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from 245Cm(n,f) reaction (FIC)</vt:lpstr>
      <vt:lpstr>PowerPoint Presentation</vt:lpstr>
      <vt:lpstr>PowerPoint Presentation</vt:lpstr>
      <vt:lpstr>PowerPoint Presentation</vt:lpstr>
      <vt:lpstr>PowerPoint Presentation</vt:lpstr>
      <vt:lpstr>n_TOF Experimental Area 2 Project</vt:lpstr>
      <vt:lpstr>n_TOF EAR2 advantages</vt:lpstr>
      <vt:lpstr>PowerPoint Presentation</vt:lpstr>
      <vt:lpstr>EAR-2 for Neutron Irradiation</vt:lpstr>
      <vt:lpstr>Overview of n_TOF target area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Calviani</dc:creator>
  <cp:lastModifiedBy>Enrico CHIAVERI</cp:lastModifiedBy>
  <cp:revision>326</cp:revision>
  <cp:lastPrinted>2012-10-04T14:35:34Z</cp:lastPrinted>
  <dcterms:created xsi:type="dcterms:W3CDTF">2012-03-01T21:07:01Z</dcterms:created>
  <dcterms:modified xsi:type="dcterms:W3CDTF">2012-10-05T15:21:27Z</dcterms:modified>
</cp:coreProperties>
</file>